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7" roundtripDataSignature="AMtx7mgo7bghkamH4EqPIy4jW39bC2Pz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BB008F-FC00-4A87-B753-E8AFE703640C}">
  <a:tblStyle styleId="{EEBB008F-FC00-4A87-B753-E8AFE703640C}"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3F4"/>
          </a:solidFill>
        </a:fill>
      </a:tcStyle>
    </a:wholeTbl>
    <a:band1H>
      <a:tcTxStyle/>
    </a:band1H>
    <a:band2H>
      <a:tcTxStyle b="off" i="off"/>
      <a:tcStyle>
        <a:fill>
          <a:solidFill>
            <a:srgbClr val="F3F9FA"/>
          </a:solidFill>
        </a:fill>
      </a:tcStyle>
    </a:band2H>
    <a:band1V>
      <a:tcTxStyle/>
    </a:band1V>
    <a:band2V>
      <a:tcTxStyle/>
    </a:band2V>
    <a:lastCol>
      <a:tcTxStyle/>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 styleId="{26D67673-7B3F-401C-B0CB-199B5D0EB70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6" name="Google Shape;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11" name="Google Shape;1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17" name="Google Shape;1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1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9">
    <p:spTree>
      <p:nvGrpSpPr>
        <p:cNvPr id="67" name="Shape 67"/>
        <p:cNvGrpSpPr/>
        <p:nvPr/>
      </p:nvGrpSpPr>
      <p:grpSpPr>
        <a:xfrm>
          <a:off x="0" y="0"/>
          <a:ext cx="0" cy="0"/>
          <a:chOff x="0" y="0"/>
          <a:chExt cx="0" cy="0"/>
        </a:xfrm>
      </p:grpSpPr>
      <p:sp>
        <p:nvSpPr>
          <p:cNvPr id="68" name="Google Shape;68;p2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9" name="Google Shape;69;p21"/>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70" name="Google Shape;70;p2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71" name="Google Shape;71;p21"/>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2" name="Google Shape;72;p21"/>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3" name="Google Shape;73;p21"/>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4" name="Shape 14"/>
        <p:cNvGrpSpPr/>
        <p:nvPr/>
      </p:nvGrpSpPr>
      <p:grpSpPr>
        <a:xfrm>
          <a:off x="0" y="0"/>
          <a:ext cx="0" cy="0"/>
          <a:chOff x="0" y="0"/>
          <a:chExt cx="0" cy="0"/>
        </a:xfrm>
      </p:grpSpPr>
      <p:sp>
        <p:nvSpPr>
          <p:cNvPr id="15" name="Google Shape;15;p1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6" name="Google Shape;16;p1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7" name="Google Shape;17;p13"/>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18" name="Shape 18"/>
        <p:cNvGrpSpPr/>
        <p:nvPr/>
      </p:nvGrpSpPr>
      <p:grpSpPr>
        <a:xfrm>
          <a:off x="0" y="0"/>
          <a:ext cx="0" cy="0"/>
          <a:chOff x="0" y="0"/>
          <a:chExt cx="0" cy="0"/>
        </a:xfrm>
      </p:grpSpPr>
      <p:sp>
        <p:nvSpPr>
          <p:cNvPr id="19" name="Google Shape;19;p1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0" name="Google Shape;20;p1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1" name="Google Shape;21;p1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22" name="Google Shape;22;p1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3" name="Google Shape;23;p1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4" name="Google Shape;24;p14"/>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5" name="Shape 25"/>
        <p:cNvGrpSpPr/>
        <p:nvPr/>
      </p:nvGrpSpPr>
      <p:grpSpPr>
        <a:xfrm>
          <a:off x="0" y="0"/>
          <a:ext cx="0" cy="0"/>
          <a:chOff x="0" y="0"/>
          <a:chExt cx="0" cy="0"/>
        </a:xfrm>
      </p:grpSpPr>
      <p:sp>
        <p:nvSpPr>
          <p:cNvPr id="26" name="Google Shape;26;p1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7" name="Google Shape;27;p1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8" name="Google Shape;28;p1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29" name="Google Shape;29;p1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0" name="Google Shape;30;p1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1" name="Google Shape;31;p15"/>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2" name="Shape 32"/>
        <p:cNvGrpSpPr/>
        <p:nvPr/>
      </p:nvGrpSpPr>
      <p:grpSpPr>
        <a:xfrm>
          <a:off x="0" y="0"/>
          <a:ext cx="0" cy="0"/>
          <a:chOff x="0" y="0"/>
          <a:chExt cx="0" cy="0"/>
        </a:xfrm>
      </p:grpSpPr>
      <p:sp>
        <p:nvSpPr>
          <p:cNvPr id="33" name="Google Shape;33;p1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4" name="Google Shape;34;p1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5" name="Google Shape;35;p1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6" name="Google Shape;36;p1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7" name="Google Shape;37;p1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8" name="Google Shape;38;p16"/>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39" name="Shape 39"/>
        <p:cNvGrpSpPr/>
        <p:nvPr/>
      </p:nvGrpSpPr>
      <p:grpSpPr>
        <a:xfrm>
          <a:off x="0" y="0"/>
          <a:ext cx="0" cy="0"/>
          <a:chOff x="0" y="0"/>
          <a:chExt cx="0" cy="0"/>
        </a:xfrm>
      </p:grpSpPr>
      <p:sp>
        <p:nvSpPr>
          <p:cNvPr id="40" name="Google Shape;40;p1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1" name="Google Shape;41;p1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2" name="Google Shape;42;p1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3" name="Google Shape;43;p1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1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5" name="Google Shape;45;p17"/>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46" name="Shape 46"/>
        <p:cNvGrpSpPr/>
        <p:nvPr/>
      </p:nvGrpSpPr>
      <p:grpSpPr>
        <a:xfrm>
          <a:off x="0" y="0"/>
          <a:ext cx="0" cy="0"/>
          <a:chOff x="0" y="0"/>
          <a:chExt cx="0" cy="0"/>
        </a:xfrm>
      </p:grpSpPr>
      <p:sp>
        <p:nvSpPr>
          <p:cNvPr id="47" name="Google Shape;47;p1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8" name="Google Shape;48;p1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9" name="Google Shape;49;p1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0" name="Google Shape;50;p1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1" name="Google Shape;51;p1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2" name="Google Shape;52;p18"/>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3" name="Shape 53"/>
        <p:cNvGrpSpPr/>
        <p:nvPr/>
      </p:nvGrpSpPr>
      <p:grpSpPr>
        <a:xfrm>
          <a:off x="0" y="0"/>
          <a:ext cx="0" cy="0"/>
          <a:chOff x="0" y="0"/>
          <a:chExt cx="0" cy="0"/>
        </a:xfrm>
      </p:grpSpPr>
      <p:sp>
        <p:nvSpPr>
          <p:cNvPr id="54" name="Google Shape;54;p1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5" name="Google Shape;55;p1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6" name="Google Shape;56;p19"/>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7" name="Google Shape;57;p1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8" name="Google Shape;58;p1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9" name="Google Shape;59;p19"/>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0" name="Shape 60"/>
        <p:cNvGrpSpPr/>
        <p:nvPr/>
      </p:nvGrpSpPr>
      <p:grpSpPr>
        <a:xfrm>
          <a:off x="0" y="0"/>
          <a:ext cx="0" cy="0"/>
          <a:chOff x="0" y="0"/>
          <a:chExt cx="0" cy="0"/>
        </a:xfrm>
      </p:grpSpPr>
      <p:sp>
        <p:nvSpPr>
          <p:cNvPr id="61" name="Google Shape;61;p2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2" name="Google Shape;62;p2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3" name="Google Shape;63;p20"/>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64" name="Google Shape;64;p2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5" name="Google Shape;65;p2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6" name="Google Shape;66;p20"/>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pic>
        <p:nvPicPr>
          <p:cNvPr descr="image.png" id="8" name="Google Shape;8;p1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1"/>
          <p:cNvSpPr txBox="1"/>
          <p:nvPr>
            <p:ph idx="12" type="sldNum"/>
          </p:nvPr>
        </p:nvSpPr>
        <p:spPr>
          <a:xfrm>
            <a:off x="8537291" y="63246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esearchgate.net/profile/Ayman-El-Sharkawey" TargetMode="External"/><Relationship Id="rId4" Type="http://schemas.openxmlformats.org/officeDocument/2006/relationships/hyperlink" Target="https://www.researchgate.net/scientific-contributions/Marwa-Esmail-Ali-21544404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8.png"/><Relationship Id="rId13" Type="http://schemas.openxmlformats.org/officeDocument/2006/relationships/image" Target="../media/image14.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png"/><Relationship Id="rId1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title"/>
          </p:nvPr>
        </p:nvSpPr>
        <p:spPr>
          <a:xfrm>
            <a:off x="723913" y="1206300"/>
            <a:ext cx="7696200" cy="9144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Clr>
                <a:schemeClr val="dk1"/>
              </a:buClr>
              <a:buSzPts val="1800"/>
              <a:buFont typeface="Times New Roman"/>
              <a:buNone/>
            </a:pPr>
            <a:r>
              <a:rPr lang="en-US" sz="2400">
                <a:solidFill>
                  <a:schemeClr val="dk1"/>
                </a:solidFill>
                <a:latin typeface="Times New Roman"/>
                <a:ea typeface="Times New Roman"/>
                <a:cs typeface="Times New Roman"/>
                <a:sym typeface="Times New Roman"/>
              </a:rPr>
              <a:t>Comparative Analysis of Lossless Data Compression Algorithms On Genetic Code for Biological Species.</a:t>
            </a:r>
            <a:endParaRPr b="0" sz="2400"/>
          </a:p>
        </p:txBody>
      </p:sp>
      <p:sp>
        <p:nvSpPr>
          <p:cNvPr id="79" name="Google Shape;79;p1"/>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80" name="Google Shape;80;p1"/>
          <p:cNvGrpSpPr/>
          <p:nvPr/>
        </p:nvGrpSpPr>
        <p:grpSpPr>
          <a:xfrm>
            <a:off x="451774" y="2035200"/>
            <a:ext cx="8097814" cy="3788886"/>
            <a:chOff x="0" y="0"/>
            <a:chExt cx="8097814" cy="3788886"/>
          </a:xfrm>
        </p:grpSpPr>
        <p:sp>
          <p:nvSpPr>
            <p:cNvPr id="81" name="Google Shape;81;p1"/>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 name="Google Shape;82;p1"/>
            <p:cNvSpPr txBox="1"/>
            <p:nvPr/>
          </p:nvSpPr>
          <p:spPr>
            <a:xfrm>
              <a:off x="44575" y="0"/>
              <a:ext cx="8008664" cy="3543538"/>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grpSp>
      <p:graphicFrame>
        <p:nvGraphicFramePr>
          <p:cNvPr id="83" name="Google Shape;83;p1"/>
          <p:cNvGraphicFramePr/>
          <p:nvPr/>
        </p:nvGraphicFramePr>
        <p:xfrm>
          <a:off x="1367938" y="2882106"/>
          <a:ext cx="3000000" cy="3000000"/>
        </p:xfrm>
        <a:graphic>
          <a:graphicData uri="http://schemas.openxmlformats.org/drawingml/2006/table">
            <a:tbl>
              <a:tblPr>
                <a:noFill/>
                <a:tableStyleId>{EEBB008F-FC00-4A87-B753-E8AFE703640C}</a:tableStyleId>
              </a:tblPr>
              <a:tblGrid>
                <a:gridCol w="2411050"/>
                <a:gridCol w="3997075"/>
              </a:tblGrid>
              <a:tr h="430650">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Reg.No</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Name of the Student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600">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BL.EN.U4CSE1</a:t>
                      </a:r>
                      <a:r>
                        <a:rPr lang="en-US">
                          <a:latin typeface="Times New Roman"/>
                          <a:ea typeface="Times New Roman"/>
                          <a:cs typeface="Times New Roman"/>
                          <a:sym typeface="Times New Roman"/>
                        </a:rPr>
                        <a:t>9076</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Lavanya Ratna Sirisha Munduri</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600">
                <a:tc>
                  <a:txBody>
                    <a:bodyPr/>
                    <a:lstStyle/>
                    <a:p>
                      <a:pPr indent="0" lvl="0" marL="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BL.EN.U4CSE19145</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Vinamratha Pattar</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0600">
                <a:tc>
                  <a:txBody>
                    <a:bodyPr/>
                    <a:lstStyle/>
                    <a:p>
                      <a:pPr indent="0" lvl="0" marL="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BL.EN.U4CSE19133</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Trisha Chander</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Problem Definition</a:t>
            </a:r>
            <a:endParaRPr b="0" i="0" sz="3200" u="none" cap="none" strike="noStrike">
              <a:solidFill>
                <a:srgbClr val="000000"/>
              </a:solidFill>
              <a:latin typeface="Times New Roman"/>
              <a:ea typeface="Times New Roman"/>
              <a:cs typeface="Times New Roman"/>
              <a:sym typeface="Times New Roman"/>
            </a:endParaRPr>
          </a:p>
        </p:txBody>
      </p:sp>
      <p:sp>
        <p:nvSpPr>
          <p:cNvPr id="89" name="Google Shape;89;p2"/>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0" name="Google Shape;90;p2"/>
          <p:cNvSpPr/>
          <p:nvPr/>
        </p:nvSpPr>
        <p:spPr>
          <a:xfrm>
            <a:off x="929639" y="2867093"/>
            <a:ext cx="7680961" cy="1836398"/>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Times New Roman"/>
              <a:buNone/>
            </a:pPr>
            <a:r>
              <a:rPr lang="en-US" sz="1800" u="sng">
                <a:latin typeface="Times New Roman"/>
                <a:ea typeface="Times New Roman"/>
                <a:cs typeface="Times New Roman"/>
                <a:sym typeface="Times New Roman"/>
              </a:rPr>
              <a:t>Comparative</a:t>
            </a:r>
            <a:r>
              <a:rPr lang="en-US" sz="1800" u="sng">
                <a:latin typeface="Times New Roman"/>
                <a:ea typeface="Times New Roman"/>
                <a:cs typeface="Times New Roman"/>
                <a:sym typeface="Times New Roman"/>
              </a:rPr>
              <a:t> Analysis of Lossless Data Compression Algorithms On Genetic Code for Biological Species.</a:t>
            </a:r>
            <a:endParaRPr u="sng"/>
          </a:p>
          <a:p>
            <a:pPr indent="0" lvl="0" marL="0" marR="0" rtl="0" algn="just">
              <a:lnSpc>
                <a:spcPct val="100000"/>
              </a:lnSpc>
              <a:spcBef>
                <a:spcPts val="0"/>
              </a:spcBef>
              <a:spcAft>
                <a:spcPts val="0"/>
              </a:spcAft>
              <a:buClr>
                <a:srgbClr val="000000"/>
              </a:buClr>
              <a:buSzPts val="1800"/>
              <a:buFont typeface="Times New Roman"/>
              <a:buNone/>
            </a:pPr>
            <a:r>
              <a:t/>
            </a:r>
            <a:endParaRPr/>
          </a:p>
          <a:p>
            <a:pPr indent="0" lvl="0" marL="0" marR="0" rtl="0" algn="l">
              <a:lnSpc>
                <a:spcPct val="10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901525" y="1371600"/>
            <a:ext cx="6858000" cy="8079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Motivation / Need for the project</a:t>
            </a:r>
            <a:endParaRPr b="0" i="0" sz="3200" u="none" cap="none" strike="noStrike">
              <a:solidFill>
                <a:srgbClr val="000000"/>
              </a:solidFill>
              <a:latin typeface="Times New Roman"/>
              <a:ea typeface="Times New Roman"/>
              <a:cs typeface="Times New Roman"/>
              <a:sym typeface="Times New Roman"/>
            </a:endParaRPr>
          </a:p>
        </p:txBody>
      </p:sp>
      <p:sp>
        <p:nvSpPr>
          <p:cNvPr id="96" name="Google Shape;96;p3"/>
          <p:cNvSpPr/>
          <p:nvPr/>
        </p:nvSpPr>
        <p:spPr>
          <a:xfrm>
            <a:off x="685800" y="2249287"/>
            <a:ext cx="7772400" cy="3810001"/>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sng" cap="none" strike="noStrike">
                <a:solidFill>
                  <a:srgbClr val="000000"/>
                </a:solidFill>
                <a:latin typeface="Times New Roman"/>
                <a:ea typeface="Times New Roman"/>
                <a:cs typeface="Times New Roman"/>
                <a:sym typeface="Times New Roman"/>
              </a:rPr>
              <a:t>Motivation and Need: </a:t>
            </a:r>
            <a:endParaRPr sz="1800" u="sng">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In every mRNA sequence, there’s approximately 3 million nucleotides (A, U, G, C)</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To store these as strings of lengths greater than 3 million is tedious and would take up a lot of storage.</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Compression of genomic sequences can decrease the storage requirements, and increase the transmission speed which can be useful for synthesis of medicines and genetic engineering. Various lossless data compression algorithms may be used to achieve this.</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Our project serves the purpose of compressing the given strings using Huffman Encoding, Run Length Encoding and LZW compression, while </a:t>
            </a:r>
            <a:r>
              <a:rPr lang="en-US" sz="1800">
                <a:latin typeface="Times New Roman"/>
                <a:ea typeface="Times New Roman"/>
                <a:cs typeface="Times New Roman"/>
                <a:sym typeface="Times New Roman"/>
              </a:rPr>
              <a:t>simultaneously</a:t>
            </a:r>
            <a:r>
              <a:rPr lang="en-US" sz="1800">
                <a:latin typeface="Times New Roman"/>
                <a:ea typeface="Times New Roman"/>
                <a:cs typeface="Times New Roman"/>
                <a:sym typeface="Times New Roman"/>
              </a:rPr>
              <a:t> acting as a tool to compare the compression algorithms and calculate the save percentage.</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990600" y="1279225"/>
            <a:ext cx="6858000" cy="8079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Algorithmic Strategy used</a:t>
            </a:r>
            <a:endParaRPr b="0" i="0" sz="3200" u="none" cap="none" strike="noStrike">
              <a:solidFill>
                <a:srgbClr val="000000"/>
              </a:solidFill>
              <a:latin typeface="Times New Roman"/>
              <a:ea typeface="Times New Roman"/>
              <a:cs typeface="Times New Roman"/>
              <a:sym typeface="Times New Roman"/>
            </a:endParaRPr>
          </a:p>
        </p:txBody>
      </p:sp>
      <p:sp>
        <p:nvSpPr>
          <p:cNvPr id="102" name="Google Shape;102;p4"/>
          <p:cNvSpPr/>
          <p:nvPr/>
        </p:nvSpPr>
        <p:spPr>
          <a:xfrm>
            <a:off x="685800" y="2087287"/>
            <a:ext cx="7772400" cy="3810000"/>
          </a:xfrm>
          <a:prstGeom prst="rect">
            <a:avLst/>
          </a:prstGeom>
          <a:solidFill>
            <a:srgbClr val="FFFFFF"/>
          </a:solid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RLE, LZW and Huffman Coding are all lossless data compression algorithms that can be used to encode as well as decode our input of the rna sequence. Reasons for choosing these algorithms: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600" u="sng">
                <a:solidFill>
                  <a:schemeClr val="dk1"/>
                </a:solidFill>
                <a:latin typeface="Times New Roman"/>
                <a:ea typeface="Times New Roman"/>
                <a:cs typeface="Times New Roman"/>
                <a:sym typeface="Times New Roman"/>
              </a:rPr>
              <a:t>RLE: </a:t>
            </a:r>
            <a:endParaRPr sz="1600">
              <a:solidFill>
                <a:schemeClr val="dk1"/>
              </a:solidFill>
            </a:endParaRPr>
          </a:p>
          <a:p>
            <a:pPr indent="-330200" lvl="0" marL="457200" rtl="0" algn="l">
              <a:spcBef>
                <a:spcPts val="0"/>
              </a:spcBef>
              <a:spcAft>
                <a:spcPts val="0"/>
              </a:spcAft>
              <a:buSzPts val="1600"/>
              <a:buFont typeface="Times New Roman"/>
              <a:buChar char="•"/>
            </a:pPr>
            <a:r>
              <a:rPr lang="en-US" sz="1600">
                <a:solidFill>
                  <a:srgbClr val="202124"/>
                </a:solidFill>
                <a:highlight>
                  <a:srgbClr val="FFFFFF"/>
                </a:highlight>
                <a:latin typeface="Times New Roman"/>
                <a:ea typeface="Times New Roman"/>
                <a:cs typeface="Times New Roman"/>
                <a:sym typeface="Times New Roman"/>
              </a:rPr>
              <a:t>Counts the consecutive repetition amount of a symbol and uses that value to represent the run.</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US" sz="1600">
                <a:solidFill>
                  <a:srgbClr val="202124"/>
                </a:solidFill>
                <a:highlight>
                  <a:srgbClr val="FFFFFF"/>
                </a:highlight>
                <a:latin typeface="Times New Roman"/>
                <a:ea typeface="Times New Roman"/>
                <a:cs typeface="Times New Roman"/>
                <a:sym typeface="Times New Roman"/>
              </a:rPr>
              <a:t>Efficient with files that contain lots of repetitive data and does not require much CPU horsepower.</a:t>
            </a:r>
            <a:endParaRPr sz="16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600" u="sng">
                <a:solidFill>
                  <a:schemeClr val="dk1"/>
                </a:solidFill>
                <a:latin typeface="Times New Roman"/>
                <a:ea typeface="Times New Roman"/>
                <a:cs typeface="Times New Roman"/>
                <a:sym typeface="Times New Roman"/>
              </a:rPr>
              <a:t>LZW</a:t>
            </a:r>
            <a:r>
              <a:rPr lang="en-US" sz="1600" u="sng">
                <a:solidFill>
                  <a:schemeClr val="dk1"/>
                </a:solidFill>
                <a:latin typeface="Times New Roman"/>
                <a:ea typeface="Times New Roman"/>
                <a:cs typeface="Times New Roman"/>
                <a:sym typeface="Times New Roman"/>
              </a:rPr>
              <a:t>: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Creates a key value pair for every new sequence of input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key value dictionary does not need to be passed on to the decompression part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600" u="sng">
                <a:solidFill>
                  <a:schemeClr val="dk1"/>
                </a:solidFill>
                <a:latin typeface="Times New Roman"/>
                <a:ea typeface="Times New Roman"/>
                <a:cs typeface="Times New Roman"/>
                <a:sym typeface="Times New Roman"/>
              </a:rPr>
              <a:t>Huffman Coding: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Huffman takes advantage of the disparity between frequencies and uses less storage for the frequently occurring characters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is at the expense of using more storage for rare characters, however as are inputs would be only 4 characters, this drawback does not apply here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1143000" y="145149"/>
            <a:ext cx="6858000" cy="807900"/>
          </a:xfrm>
          <a:prstGeom prst="rect">
            <a:avLst/>
          </a:prstGeom>
          <a:noFill/>
          <a:ln>
            <a:noFill/>
          </a:ln>
        </p:spPr>
        <p:txBody>
          <a:bodyPr anchorCtr="0" anchor="ctr" bIns="45700" lIns="45700" spcFirstLastPara="1" rIns="45700" wrap="square" tIns="45700">
            <a:normAutofit fontScale="90000"/>
          </a:bodyPr>
          <a:lstStyle/>
          <a:p>
            <a:pPr indent="0" lvl="0" marL="0" rtl="0" algn="ctr">
              <a:lnSpc>
                <a:spcPct val="100000"/>
              </a:lnSpc>
              <a:spcBef>
                <a:spcPts val="0"/>
              </a:spcBef>
              <a:spcAft>
                <a:spcPts val="0"/>
              </a:spcAft>
              <a:buClr>
                <a:srgbClr val="000000"/>
              </a:buClr>
              <a:buSzPct val="100000"/>
              <a:buFont typeface="Times New Roman"/>
              <a:buNone/>
            </a:pPr>
            <a:r>
              <a:rPr b="0" i="0" lang="en-US" sz="3200" u="none" cap="none" strike="noStrike">
                <a:solidFill>
                  <a:srgbClr val="000000"/>
                </a:solidFill>
                <a:latin typeface="Times New Roman"/>
                <a:ea typeface="Times New Roman"/>
                <a:cs typeface="Times New Roman"/>
                <a:sym typeface="Times New Roman"/>
              </a:rPr>
              <a:t>Literature Survey/Existing System (if applicable)</a:t>
            </a:r>
            <a:endParaRPr b="0" i="0" sz="3200" u="none" cap="none" strike="noStrike">
              <a:solidFill>
                <a:srgbClr val="000000"/>
              </a:solidFill>
              <a:latin typeface="Times New Roman"/>
              <a:ea typeface="Times New Roman"/>
              <a:cs typeface="Times New Roman"/>
              <a:sym typeface="Times New Roman"/>
            </a:endParaRPr>
          </a:p>
        </p:txBody>
      </p:sp>
      <p:graphicFrame>
        <p:nvGraphicFramePr>
          <p:cNvPr id="108" name="Google Shape;108;p5"/>
          <p:cNvGraphicFramePr/>
          <p:nvPr/>
        </p:nvGraphicFramePr>
        <p:xfrm>
          <a:off x="696000" y="1407725"/>
          <a:ext cx="3000000" cy="3000000"/>
        </p:xfrm>
        <a:graphic>
          <a:graphicData uri="http://schemas.openxmlformats.org/drawingml/2006/table">
            <a:tbl>
              <a:tblPr>
                <a:noFill/>
                <a:tableStyleId>{26D67673-7B3F-401C-B0CB-199B5D0EB705}</a:tableStyleId>
              </a:tblPr>
              <a:tblGrid>
                <a:gridCol w="447000"/>
                <a:gridCol w="1476600"/>
                <a:gridCol w="1528800"/>
                <a:gridCol w="2460300"/>
                <a:gridCol w="1839300"/>
              </a:tblGrid>
              <a:tr h="475525">
                <a:tc>
                  <a:txBody>
                    <a:bodyPr/>
                    <a:lstStyle/>
                    <a:p>
                      <a:pPr indent="0" lvl="0" marL="0" rtl="0" algn="ctr">
                        <a:spcBef>
                          <a:spcPts val="0"/>
                        </a:spcBef>
                        <a:spcAft>
                          <a:spcPts val="0"/>
                        </a:spcAft>
                        <a:buNone/>
                      </a:pPr>
                      <a:r>
                        <a:rPr lang="en-US"/>
                        <a:t>S.NO</a:t>
                      </a:r>
                      <a:endParaRPr/>
                    </a:p>
                  </a:txBody>
                  <a:tcPr marT="91425" marB="91425" marR="91425" marL="91425" anchor="ctr">
                    <a:lnB cap="flat" cmpd="sng" w="9525">
                      <a:solidFill>
                        <a:schemeClr val="lt1"/>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US"/>
                        <a:t>Author names</a:t>
                      </a:r>
                      <a:endParaRPr/>
                    </a:p>
                  </a:txBody>
                  <a:tcPr marT="91425" marB="91425" marR="91425" marL="91425" anchor="ctr">
                    <a:lnB cap="flat" cmpd="sng" w="9525">
                      <a:solidFill>
                        <a:schemeClr val="lt1"/>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US"/>
                        <a:t>Full title of the paper with Year </a:t>
                      </a:r>
                      <a:endParaRPr/>
                    </a:p>
                  </a:txBody>
                  <a:tcPr marT="91425" marB="91425" marR="91425" marL="91425" anchor="ctr">
                    <a:lnB cap="flat" cmpd="sng" w="9525">
                      <a:solidFill>
                        <a:schemeClr val="lt1"/>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US"/>
                        <a:t>Inference from the paper(based on methodology, technology)</a:t>
                      </a:r>
                      <a:endParaRPr/>
                    </a:p>
                  </a:txBody>
                  <a:tcPr marT="91425" marB="91425" marR="91425" marL="91425" anchor="ctr">
                    <a:lnB cap="flat" cmpd="sng" w="9525">
                      <a:solidFill>
                        <a:schemeClr val="lt1"/>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US"/>
                        <a:t>Open Problem (for your proposed work)</a:t>
                      </a:r>
                      <a:endParaRPr/>
                    </a:p>
                  </a:txBody>
                  <a:tcPr marT="91425" marB="91425" marR="91425" marL="91425" anchor="ctr">
                    <a:lnB cap="flat" cmpd="sng" w="9525">
                      <a:solidFill>
                        <a:schemeClr val="lt1"/>
                      </a:solidFill>
                      <a:prstDash val="solid"/>
                      <a:round/>
                      <a:headEnd len="sm" w="sm" type="none"/>
                      <a:tailEnd len="sm" w="sm" type="none"/>
                    </a:lnB>
                    <a:solidFill>
                      <a:srgbClr val="4A86E8"/>
                    </a:solidFill>
                  </a:tcPr>
                </a:tc>
              </a:tr>
              <a:tr h="475525">
                <a:tc>
                  <a:txBody>
                    <a:bodyPr/>
                    <a:lstStyle/>
                    <a:p>
                      <a:pPr indent="0" lvl="0" marL="0" rtl="0" algn="l">
                        <a:spcBef>
                          <a:spcPts val="0"/>
                        </a:spcBef>
                        <a:spcAft>
                          <a:spcPts val="0"/>
                        </a:spcAft>
                        <a:buNone/>
                      </a:pPr>
                      <a:r>
                        <a:rPr lang="en-US"/>
                        <a:t>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US" sz="1000">
                          <a:solidFill>
                            <a:schemeClr val="dk1"/>
                          </a:solidFill>
                          <a:uFill>
                            <a:noFill/>
                          </a:uFill>
                          <a:hlinkClick r:id="rId3">
                            <a:extLst>
                              <a:ext uri="{A12FA001-AC4F-418D-AE19-62706E023703}">
                                <ahyp:hlinkClr val="tx"/>
                              </a:ext>
                            </a:extLst>
                          </a:hlinkClick>
                        </a:rPr>
                        <a:t>Ayman E. El-Sharkawey</a:t>
                      </a:r>
                      <a:r>
                        <a:rPr lang="en-US" sz="1000">
                          <a:solidFill>
                            <a:schemeClr val="dk1"/>
                          </a:solidFill>
                        </a:rPr>
                        <a:t>, </a:t>
                      </a:r>
                      <a:r>
                        <a:rPr lang="en-US" sz="1000">
                          <a:solidFill>
                            <a:schemeClr val="dk1"/>
                          </a:solidFill>
                          <a:uFill>
                            <a:noFill/>
                          </a:uFill>
                          <a:hlinkClick r:id="rId4">
                            <a:extLst>
                              <a:ext uri="{A12FA001-AC4F-418D-AE19-62706E023703}">
                                <ahyp:hlinkClr val="tx"/>
                              </a:ext>
                            </a:extLst>
                          </a:hlinkClick>
                        </a:rPr>
                        <a:t>Marwa Esmail Ali</a:t>
                      </a:r>
                      <a:endParaRPr sz="1000">
                        <a:solidFill>
                          <a:schemeClr val="dk1"/>
                        </a:solidFill>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l">
                        <a:lnSpc>
                          <a:spcPct val="92480"/>
                        </a:lnSpc>
                        <a:spcBef>
                          <a:spcPts val="0"/>
                        </a:spcBef>
                        <a:spcAft>
                          <a:spcPts val="0"/>
                        </a:spcAft>
                        <a:buClr>
                          <a:schemeClr val="dk1"/>
                        </a:buClr>
                        <a:buSzPts val="1100"/>
                        <a:buFont typeface="Arial"/>
                        <a:buNone/>
                      </a:pPr>
                      <a:r>
                        <a:rPr lang="en-US" sz="1000">
                          <a:solidFill>
                            <a:schemeClr val="dk1"/>
                          </a:solidFill>
                        </a:rPr>
                        <a:t>Comparison between (RLE &amp; Huffman and DWT) Algorithms for</a:t>
                      </a:r>
                      <a:endParaRPr sz="1000">
                        <a:solidFill>
                          <a:schemeClr val="dk1"/>
                        </a:solidFill>
                      </a:endParaRPr>
                    </a:p>
                    <a:p>
                      <a:pPr indent="0" lvl="0" marL="0" rtl="0" algn="l">
                        <a:lnSpc>
                          <a:spcPct val="92480"/>
                        </a:lnSpc>
                        <a:spcBef>
                          <a:spcPts val="0"/>
                        </a:spcBef>
                        <a:spcAft>
                          <a:spcPts val="0"/>
                        </a:spcAft>
                        <a:buNone/>
                      </a:pPr>
                      <a:r>
                        <a:rPr lang="en-US" sz="1000">
                          <a:solidFill>
                            <a:schemeClr val="dk1"/>
                          </a:solidFill>
                        </a:rPr>
                        <a:t>Data Compression. (2019)</a:t>
                      </a:r>
                      <a:endParaRPr sz="10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US" sz="1000"/>
                        <a:t>All the compression techniques work differently for different types of files.</a:t>
                      </a:r>
                      <a:r>
                        <a:rPr lang="en-US"/>
                        <a:t> </a:t>
                      </a:r>
                      <a:r>
                        <a:rPr lang="en-US" sz="1000"/>
                        <a:t>Trade-off must be made between </a:t>
                      </a:r>
                      <a:r>
                        <a:rPr lang="en-US" sz="1000"/>
                        <a:t>speed and space, and RAM usage</a:t>
                      </a:r>
                      <a:r>
                        <a:rPr lang="en-US"/>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US"/>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r>
              <a:tr h="475525">
                <a:tc>
                  <a:txBody>
                    <a:bodyPr/>
                    <a:lstStyle/>
                    <a:p>
                      <a:pPr indent="0" lvl="0" marL="0" rtl="0" algn="l">
                        <a:spcBef>
                          <a:spcPts val="0"/>
                        </a:spcBef>
                        <a:spcAft>
                          <a:spcPts val="0"/>
                        </a:spcAft>
                        <a:buNone/>
                      </a:pPr>
                      <a:r>
                        <a:rPr lang="en-US"/>
                        <a:t>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US" sz="1050">
                          <a:solidFill>
                            <a:schemeClr val="dk1"/>
                          </a:solidFill>
                        </a:rPr>
                        <a:t>S. Naranan</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en-US" sz="900">
                          <a:solidFill>
                            <a:schemeClr val="dk1"/>
                          </a:solidFill>
                        </a:rPr>
                        <a:t>V. K. Balasubrahmanyan</a:t>
                      </a:r>
                      <a:endParaRPr sz="900">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lnSpc>
                          <a:spcPct val="120000"/>
                        </a:lnSpc>
                        <a:spcBef>
                          <a:spcPts val="0"/>
                        </a:spcBef>
                        <a:spcAft>
                          <a:spcPts val="0"/>
                        </a:spcAft>
                        <a:buClr>
                          <a:schemeClr val="dk1"/>
                        </a:buClr>
                        <a:buSzPts val="1100"/>
                        <a:buFont typeface="Arial"/>
                        <a:buNone/>
                      </a:pPr>
                      <a:r>
                        <a:rPr lang="en-US" sz="1000">
                          <a:solidFill>
                            <a:srgbClr val="111111"/>
                          </a:solidFill>
                        </a:rPr>
                        <a:t>Information Theory and Algorithmic Complexity: Applications to Linguistic Discourses and DNA Sequences as Complex Systems Part I: Efficiency of the Genetic Code of DNA</a:t>
                      </a:r>
                      <a:endParaRPr sz="1000">
                        <a:solidFill>
                          <a:srgbClr val="111111"/>
                        </a:solidFill>
                      </a:endParaRPr>
                    </a:p>
                    <a:p>
                      <a:pPr indent="0" lvl="0" marL="0" rtl="0" algn="l">
                        <a:spcBef>
                          <a:spcPts val="0"/>
                        </a:spcBef>
                        <a:spcAft>
                          <a:spcPts val="0"/>
                        </a:spcAft>
                        <a:buNone/>
                      </a:pPr>
                      <a:r>
                        <a:rPr lang="en-US" sz="1000"/>
                        <a:t>(2000)</a:t>
                      </a:r>
                      <a:endParaRPr sz="10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US" sz="1000"/>
                        <a:t>The average binary code length of the genetic code exceeds the optimal average length of the Huffman code only by 2 to 5%, showing that the genetic code is close to optimal. </a:t>
                      </a:r>
                      <a:r>
                        <a:rPr lang="en-US" sz="1000"/>
                        <a:t>However, in the end, applying huffman coding is preferred for storing data to save space.</a:t>
                      </a:r>
                      <a:endParaRPr sz="10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US"/>
                        <a:t>-</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475525">
                <a:tc>
                  <a:txBody>
                    <a:bodyPr/>
                    <a:lstStyle/>
                    <a:p>
                      <a:pPr indent="0" lvl="0" marL="0" rtl="0" algn="l">
                        <a:spcBef>
                          <a:spcPts val="0"/>
                        </a:spcBef>
                        <a:spcAft>
                          <a:spcPts val="0"/>
                        </a:spcAft>
                        <a:buNone/>
                      </a:pPr>
                      <a:r>
                        <a:rPr lang="en-US"/>
                        <a:t>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US" sz="1000">
                          <a:solidFill>
                            <a:srgbClr val="111111"/>
                          </a:solidFill>
                        </a:rPr>
                        <a:t>Worasait Suwannik</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US" sz="1000">
                          <a:solidFill>
                            <a:srgbClr val="111111"/>
                          </a:solidFill>
                        </a:rPr>
                        <a:t>LZW Encoding in Genetic Algorithm</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US" sz="1000">
                          <a:solidFill>
                            <a:srgbClr val="111111"/>
                          </a:solidFill>
                        </a:rPr>
                        <a:t>To reduce the search space, one approach is to use a compressed encoding chromosome. An LZWGA chromosome must be decompressed using an LZW decompression algorithm. By using compressed encoding, the search space is reduced dramatically.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US"/>
                        <a:t>-</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E0E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Software/Tools Requirements</a:t>
            </a:r>
            <a:endParaRPr sz="3200">
              <a:latin typeface="Times New Roman"/>
              <a:ea typeface="Times New Roman"/>
              <a:cs typeface="Times New Roman"/>
              <a:sym typeface="Times New Roman"/>
            </a:endParaRPr>
          </a:p>
        </p:txBody>
      </p:sp>
      <p:sp>
        <p:nvSpPr>
          <p:cNvPr id="114" name="Google Shape;114;p6"/>
          <p:cNvSpPr txBox="1"/>
          <p:nvPr/>
        </p:nvSpPr>
        <p:spPr>
          <a:xfrm>
            <a:off x="640080" y="2220686"/>
            <a:ext cx="7968300" cy="2862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lang="en-US" sz="1800">
                <a:latin typeface="Times New Roman"/>
                <a:ea typeface="Times New Roman"/>
                <a:cs typeface="Times New Roman"/>
                <a:sym typeface="Times New Roman"/>
              </a:rPr>
              <a:t>Software Requirements</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Tkinter</a:t>
            </a:r>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Python 3</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Jupyter Notebook</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OS - Windows/Linux/macOS</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800">
                <a:latin typeface="Times New Roman"/>
                <a:ea typeface="Times New Roman"/>
                <a:cs typeface="Times New Roman"/>
                <a:sym typeface="Times New Roman"/>
              </a:rPr>
              <a:t>Hardware Requirements </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Char char="•"/>
            </a:pPr>
            <a:r>
              <a:rPr lang="en-US" sz="1800">
                <a:latin typeface="Times New Roman"/>
                <a:ea typeface="Times New Roman"/>
                <a:cs typeface="Times New Roman"/>
                <a:sym typeface="Times New Roman"/>
              </a:rPr>
              <a:t> RAM - 2 GB+ </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Char char="•"/>
            </a:pPr>
            <a:r>
              <a:rPr lang="en-US" sz="1800">
                <a:latin typeface="Times New Roman"/>
                <a:ea typeface="Times New Roman"/>
                <a:cs typeface="Times New Roman"/>
                <a:sym typeface="Times New Roman"/>
              </a:rPr>
              <a:t> Processor Speed - 2.0 GHz+ </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Char char="•"/>
            </a:pPr>
            <a:r>
              <a:rPr lang="en-US" sz="1800">
                <a:latin typeface="Times New Roman"/>
                <a:ea typeface="Times New Roman"/>
                <a:cs typeface="Times New Roman"/>
                <a:sym typeface="Times New Roman"/>
              </a:rPr>
              <a:t> Hard Disk - 250 GB+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Modules in the Project</a:t>
            </a:r>
            <a:endParaRPr sz="3200">
              <a:latin typeface="Times New Roman"/>
              <a:ea typeface="Times New Roman"/>
              <a:cs typeface="Times New Roman"/>
              <a:sym typeface="Times New Roman"/>
            </a:endParaRPr>
          </a:p>
        </p:txBody>
      </p:sp>
      <p:sp>
        <p:nvSpPr>
          <p:cNvPr id="120" name="Google Shape;120;p7"/>
          <p:cNvSpPr txBox="1"/>
          <p:nvPr/>
        </p:nvSpPr>
        <p:spPr>
          <a:xfrm>
            <a:off x="610600" y="2064299"/>
            <a:ext cx="7997700" cy="2586000"/>
          </a:xfrm>
          <a:prstGeom prst="rect">
            <a:avLst/>
          </a:prstGeom>
          <a:noFill/>
          <a:ln>
            <a:noFill/>
          </a:ln>
        </p:spPr>
        <p:txBody>
          <a:bodyPr anchorCtr="0" anchor="t" bIns="45700" lIns="45700" spcFirstLastPara="1" rIns="45700"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Tkinter module for GUI (buttons, window,etc)</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RLE Compression </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solidFill>
                  <a:schemeClr val="dk1"/>
                </a:solidFill>
                <a:latin typeface="Times New Roman"/>
                <a:ea typeface="Times New Roman"/>
                <a:cs typeface="Times New Roman"/>
                <a:sym typeface="Times New Roman"/>
              </a:rPr>
              <a:t>RLE</a:t>
            </a:r>
            <a:r>
              <a:rPr lang="en-US" sz="1800">
                <a:solidFill>
                  <a:schemeClr val="dk1"/>
                </a:solidFill>
                <a:latin typeface="Times New Roman"/>
                <a:ea typeface="Times New Roman"/>
                <a:cs typeface="Times New Roman"/>
                <a:sym typeface="Times New Roman"/>
              </a:rPr>
              <a:t> Decompression </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solidFill>
                  <a:schemeClr val="dk1"/>
                </a:solidFill>
                <a:latin typeface="Times New Roman"/>
                <a:ea typeface="Times New Roman"/>
                <a:cs typeface="Times New Roman"/>
                <a:sym typeface="Times New Roman"/>
              </a:rPr>
              <a:t>LZW Compression</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solidFill>
                  <a:schemeClr val="dk1"/>
                </a:solidFill>
                <a:latin typeface="Times New Roman"/>
                <a:ea typeface="Times New Roman"/>
                <a:cs typeface="Times New Roman"/>
                <a:sym typeface="Times New Roman"/>
              </a:rPr>
              <a:t>LZW Decompression </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solidFill>
                  <a:schemeClr val="dk1"/>
                </a:solidFill>
                <a:latin typeface="Times New Roman"/>
                <a:ea typeface="Times New Roman"/>
                <a:cs typeface="Times New Roman"/>
                <a:sym typeface="Times New Roman"/>
              </a:rPr>
              <a:t>Huffman Encoding</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Huffman Decoding</a:t>
            </a:r>
            <a:endParaRPr sz="1800">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Flow Diagram</a:t>
            </a:r>
            <a:endParaRPr/>
          </a:p>
        </p:txBody>
      </p:sp>
      <p:sp>
        <p:nvSpPr>
          <p:cNvPr id="121" name="Google Shape;121;p7"/>
          <p:cNvSpPr/>
          <p:nvPr/>
        </p:nvSpPr>
        <p:spPr>
          <a:xfrm>
            <a:off x="1104950" y="4841650"/>
            <a:ext cx="1042500" cy="71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rPr>
              <a:t>Application Root </a:t>
            </a:r>
            <a:endParaRPr sz="1200">
              <a:solidFill>
                <a:schemeClr val="lt1"/>
              </a:solidFill>
            </a:endParaRPr>
          </a:p>
        </p:txBody>
      </p:sp>
      <p:sp>
        <p:nvSpPr>
          <p:cNvPr id="122" name="Google Shape;122;p7"/>
          <p:cNvSpPr/>
          <p:nvPr/>
        </p:nvSpPr>
        <p:spPr>
          <a:xfrm>
            <a:off x="2571975" y="4841650"/>
            <a:ext cx="1042500" cy="71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rPr>
              <a:t>Accept String</a:t>
            </a:r>
            <a:endParaRPr>
              <a:solidFill>
                <a:schemeClr val="lt1"/>
              </a:solidFill>
            </a:endParaRPr>
          </a:p>
        </p:txBody>
      </p:sp>
      <p:sp>
        <p:nvSpPr>
          <p:cNvPr id="123" name="Google Shape;123;p7"/>
          <p:cNvSpPr/>
          <p:nvPr/>
        </p:nvSpPr>
        <p:spPr>
          <a:xfrm>
            <a:off x="5506025" y="4841650"/>
            <a:ext cx="1042500" cy="71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rPr>
              <a:t>Decode the string</a:t>
            </a:r>
            <a:endParaRPr>
              <a:solidFill>
                <a:schemeClr val="lt1"/>
              </a:solidFill>
            </a:endParaRPr>
          </a:p>
        </p:txBody>
      </p:sp>
      <p:sp>
        <p:nvSpPr>
          <p:cNvPr id="124" name="Google Shape;124;p7"/>
          <p:cNvSpPr/>
          <p:nvPr/>
        </p:nvSpPr>
        <p:spPr>
          <a:xfrm>
            <a:off x="6973050" y="4841650"/>
            <a:ext cx="1042500" cy="71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Calculate compression ratio and save percentage</a:t>
            </a:r>
            <a:endParaRPr sz="1000">
              <a:solidFill>
                <a:schemeClr val="lt1"/>
              </a:solidFill>
            </a:endParaRPr>
          </a:p>
        </p:txBody>
      </p:sp>
      <p:sp>
        <p:nvSpPr>
          <p:cNvPr id="125" name="Google Shape;125;p7"/>
          <p:cNvSpPr/>
          <p:nvPr/>
        </p:nvSpPr>
        <p:spPr>
          <a:xfrm>
            <a:off x="4039000" y="4841650"/>
            <a:ext cx="1042500" cy="71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rPr>
              <a:t>Encode the string</a:t>
            </a:r>
            <a:endParaRPr>
              <a:solidFill>
                <a:schemeClr val="lt1"/>
              </a:solidFill>
            </a:endParaRPr>
          </a:p>
        </p:txBody>
      </p:sp>
      <p:sp>
        <p:nvSpPr>
          <p:cNvPr id="126" name="Google Shape;126;p7"/>
          <p:cNvSpPr/>
          <p:nvPr/>
        </p:nvSpPr>
        <p:spPr>
          <a:xfrm>
            <a:off x="2228475" y="5156225"/>
            <a:ext cx="275100" cy="18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6623225" y="5156225"/>
            <a:ext cx="275100" cy="18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5156213" y="5156225"/>
            <a:ext cx="275100" cy="18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689188" y="5156225"/>
            <a:ext cx="275100" cy="18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Results and Discussion</a:t>
            </a:r>
            <a:endParaRPr sz="3200">
              <a:latin typeface="Times New Roman"/>
              <a:ea typeface="Times New Roman"/>
              <a:cs typeface="Times New Roman"/>
              <a:sym typeface="Times New Roman"/>
            </a:endParaRPr>
          </a:p>
        </p:txBody>
      </p:sp>
      <p:sp>
        <p:nvSpPr>
          <p:cNvPr id="135" name="Google Shape;135;p8"/>
          <p:cNvSpPr txBox="1"/>
          <p:nvPr/>
        </p:nvSpPr>
        <p:spPr>
          <a:xfrm>
            <a:off x="640080" y="2220686"/>
            <a:ext cx="7968300" cy="3971100"/>
          </a:xfrm>
          <a:prstGeom prst="rect">
            <a:avLst/>
          </a:prstGeom>
          <a:noFill/>
          <a:ln>
            <a:noFill/>
          </a:ln>
        </p:spPr>
        <p:txBody>
          <a:bodyPr anchorCtr="0" anchor="t" bIns="45700" lIns="45700" spcFirstLastPara="1" rIns="45700"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For every </a:t>
            </a:r>
            <a:r>
              <a:rPr lang="en-US" sz="1800">
                <a:latin typeface="Times New Roman"/>
                <a:ea typeface="Times New Roman"/>
                <a:cs typeface="Times New Roman"/>
                <a:sym typeface="Times New Roman"/>
              </a:rPr>
              <a:t>compression</a:t>
            </a:r>
            <a:r>
              <a:rPr lang="en-US" sz="1800">
                <a:latin typeface="Times New Roman"/>
                <a:ea typeface="Times New Roman"/>
                <a:cs typeface="Times New Roman"/>
                <a:sym typeface="Times New Roman"/>
              </a:rPr>
              <a:t> algorithm, the size of the data is calculated before and after compression, and then the save percentage is calculated</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In most cases, it appears that Huffman Coding has the highest save percentage</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 large strings, LZW requires a bigger dictionary size and in general, for larger file sizes, LZW needs better computing resources or an overflow problem is observed</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Generally, the only drawback of Huffman is that based on the rarity of certain characters the depth of the tree is increased and the binary code word will be large in length. </a:t>
            </a:r>
            <a:r>
              <a:rPr lang="en-US" sz="1800">
                <a:latin typeface="Times New Roman"/>
                <a:ea typeface="Times New Roman"/>
                <a:cs typeface="Times New Roman"/>
                <a:sym typeface="Times New Roman"/>
              </a:rPr>
              <a:t>However, this does not apply to our input as they are a combination of only four letters</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RLE is not optimal as in some cases, the encoded data is larger in size than the original. This occurs when the letters have a low continuous frequency. However, if our input has many continuous characters, in some cases, RLE is better than Huffman. </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1237089" y="165495"/>
            <a:ext cx="7315200" cy="8877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Results/Snapshots/Demo</a:t>
            </a:r>
            <a:endParaRPr sz="3200">
              <a:latin typeface="Times New Roman"/>
              <a:ea typeface="Times New Roman"/>
              <a:cs typeface="Times New Roman"/>
              <a:sym typeface="Times New Roman"/>
            </a:endParaRPr>
          </a:p>
        </p:txBody>
      </p:sp>
      <p:sp>
        <p:nvSpPr>
          <p:cNvPr id="141" name="Google Shape;141;p9"/>
          <p:cNvSpPr txBox="1"/>
          <p:nvPr/>
        </p:nvSpPr>
        <p:spPr>
          <a:xfrm>
            <a:off x="640080" y="2220686"/>
            <a:ext cx="79683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t/>
            </a:r>
            <a:endParaRPr/>
          </a:p>
        </p:txBody>
      </p:sp>
      <p:graphicFrame>
        <p:nvGraphicFramePr>
          <p:cNvPr id="142" name="Google Shape;142;p9"/>
          <p:cNvGraphicFramePr/>
          <p:nvPr/>
        </p:nvGraphicFramePr>
        <p:xfrm>
          <a:off x="892875" y="1393450"/>
          <a:ext cx="3000000" cy="3000000"/>
        </p:xfrm>
        <a:graphic>
          <a:graphicData uri="http://schemas.openxmlformats.org/drawingml/2006/table">
            <a:tbl>
              <a:tblPr>
                <a:noFill/>
                <a:tableStyleId>{26D67673-7B3F-401C-B0CB-199B5D0EB705}</a:tableStyleId>
              </a:tblPr>
              <a:tblGrid>
                <a:gridCol w="2452750"/>
                <a:gridCol w="2452750"/>
                <a:gridCol w="2452750"/>
              </a:tblGrid>
              <a:tr h="415700">
                <a:tc>
                  <a:txBody>
                    <a:bodyPr/>
                    <a:lstStyle/>
                    <a:p>
                      <a:pPr indent="0" lvl="0" marL="0" rtl="0" algn="ctr">
                        <a:spcBef>
                          <a:spcPts val="0"/>
                        </a:spcBef>
                        <a:spcAft>
                          <a:spcPts val="0"/>
                        </a:spcAft>
                        <a:buClr>
                          <a:schemeClr val="dk1"/>
                        </a:buClr>
                        <a:buSzPts val="1100"/>
                        <a:buFont typeface="Arial"/>
                        <a:buNone/>
                      </a:pPr>
                      <a:r>
                        <a:rPr lang="en-US">
                          <a:solidFill>
                            <a:schemeClr val="dk1"/>
                          </a:solidFill>
                        </a:rPr>
                        <a:t>RLE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LZW</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HUFFMAN ENCODING</a:t>
                      </a:r>
                      <a:endParaRPr/>
                    </a:p>
                  </a:txBody>
                  <a:tcPr marT="91425" marB="91425" marR="91425" marL="91425"/>
                </a:tc>
              </a:tr>
              <a:tr h="351750">
                <a:tc gridSpan="3">
                  <a:txBody>
                    <a:bodyPr/>
                    <a:lstStyle/>
                    <a:p>
                      <a:pPr indent="0" lvl="0" marL="0" rtl="0" algn="ctr">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AUGCCUCGUUAG - Methionine, Proline, Arginine, Stop</a:t>
                      </a:r>
                      <a:endParaRPr sz="1000">
                        <a:latin typeface="Courier New"/>
                        <a:ea typeface="Courier New"/>
                        <a:cs typeface="Courier New"/>
                        <a:sym typeface="Courier New"/>
                      </a:endParaRPr>
                    </a:p>
                  </a:txBody>
                  <a:tcPr marT="91425" marB="91425" marR="91425" marL="91425"/>
                </a:tc>
                <a:tc hMerge="1"/>
                <a:tc hMerge="1"/>
              </a:tr>
              <a:tr h="666375">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15700">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US" sz="1000">
                          <a:solidFill>
                            <a:schemeClr val="dk1"/>
                          </a:solidFill>
                          <a:latin typeface="Courier New"/>
                          <a:ea typeface="Courier New"/>
                          <a:cs typeface="Courier New"/>
                          <a:sym typeface="Courier New"/>
                        </a:rPr>
                        <a:t>UUUAAA - Phenylalnine,Lysine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lnL cap="flat" cmpd="sng" w="9525">
                      <a:solidFill>
                        <a:schemeClr val="lt1"/>
                      </a:solidFill>
                      <a:prstDash val="solid"/>
                      <a:round/>
                      <a:headEnd len="sm" w="sm" type="none"/>
                      <a:tailEnd len="sm" w="sm" type="none"/>
                    </a:lnL>
                  </a:tcPr>
                </a:tc>
              </a:tr>
              <a:tr h="880200">
                <a:tc>
                  <a:txBody>
                    <a:bodyPr/>
                    <a:lstStyle/>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t/>
                      </a:r>
                      <a:endParaRPr sz="1000"/>
                    </a:p>
                  </a:txBody>
                  <a:tcPr marT="91425" marB="91425" marR="91425" marL="91425"/>
                </a:tc>
                <a:tc>
                  <a:txBody>
                    <a:bodyPr/>
                    <a:lstStyle/>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txBody>
                  <a:tcPr marT="91425" marB="91425" marR="91425" marL="91425"/>
                </a:tc>
              </a:tr>
              <a:tr h="41092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US" sz="800"/>
                        <a:t>UGACUGAU</a:t>
                      </a:r>
                      <a:endParaRPr sz="8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tcPr>
                </a:tc>
              </a:tr>
              <a:tr h="639450">
                <a:tc>
                  <a:txBody>
                    <a:bodyPr/>
                    <a:lstStyle/>
                    <a:p>
                      <a:pPr indent="0" lvl="0" marL="0" rtl="0" algn="ctr">
                        <a:spcBef>
                          <a:spcPts val="0"/>
                        </a:spcBef>
                        <a:spcAft>
                          <a:spcPts val="0"/>
                        </a:spcAft>
                        <a:buNone/>
                      </a:pPr>
                      <a:r>
                        <a:t/>
                      </a:r>
                      <a:endParaRPr sz="1000"/>
                    </a:p>
                  </a:txBody>
                  <a:tcPr marT="91425" marB="91425" marR="91425" marL="91425"/>
                </a:tc>
                <a:tc>
                  <a:txBody>
                    <a:bodyPr/>
                    <a:lstStyle/>
                    <a:p>
                      <a:pPr indent="0" lvl="0" marL="0" rtl="0" algn="ctr">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3" name="Google Shape;143;p9"/>
          <p:cNvPicPr preferRelativeResize="0"/>
          <p:nvPr/>
        </p:nvPicPr>
        <p:blipFill>
          <a:blip r:embed="rId3">
            <a:alphaModFix/>
          </a:blip>
          <a:stretch>
            <a:fillRect/>
          </a:stretch>
        </p:blipFill>
        <p:spPr>
          <a:xfrm>
            <a:off x="1125333" y="3774178"/>
            <a:ext cx="1855655" cy="577750"/>
          </a:xfrm>
          <a:prstGeom prst="rect">
            <a:avLst/>
          </a:prstGeom>
          <a:noFill/>
          <a:ln>
            <a:noFill/>
          </a:ln>
        </p:spPr>
      </p:pic>
      <p:pic>
        <p:nvPicPr>
          <p:cNvPr id="144" name="Google Shape;144;p9"/>
          <p:cNvPicPr preferRelativeResize="0"/>
          <p:nvPr/>
        </p:nvPicPr>
        <p:blipFill>
          <a:blip r:embed="rId4">
            <a:alphaModFix/>
          </a:blip>
          <a:stretch>
            <a:fillRect/>
          </a:stretch>
        </p:blipFill>
        <p:spPr>
          <a:xfrm>
            <a:off x="6369265" y="3774176"/>
            <a:ext cx="1250222" cy="577750"/>
          </a:xfrm>
          <a:prstGeom prst="rect">
            <a:avLst/>
          </a:prstGeom>
          <a:noFill/>
          <a:ln>
            <a:noFill/>
          </a:ln>
        </p:spPr>
      </p:pic>
      <p:pic>
        <p:nvPicPr>
          <p:cNvPr id="145" name="Google Shape;145;p9"/>
          <p:cNvPicPr preferRelativeResize="0"/>
          <p:nvPr/>
        </p:nvPicPr>
        <p:blipFill>
          <a:blip r:embed="rId5">
            <a:alphaModFix/>
          </a:blip>
          <a:stretch>
            <a:fillRect/>
          </a:stretch>
        </p:blipFill>
        <p:spPr>
          <a:xfrm>
            <a:off x="1366463" y="2220676"/>
            <a:ext cx="1581525" cy="494225"/>
          </a:xfrm>
          <a:prstGeom prst="rect">
            <a:avLst/>
          </a:prstGeom>
          <a:noFill/>
          <a:ln>
            <a:noFill/>
          </a:ln>
        </p:spPr>
      </p:pic>
      <p:pic>
        <p:nvPicPr>
          <p:cNvPr id="146" name="Google Shape;146;p9"/>
          <p:cNvPicPr preferRelativeResize="0"/>
          <p:nvPr/>
        </p:nvPicPr>
        <p:blipFill>
          <a:blip r:embed="rId6">
            <a:alphaModFix/>
          </a:blip>
          <a:stretch>
            <a:fillRect/>
          </a:stretch>
        </p:blipFill>
        <p:spPr>
          <a:xfrm>
            <a:off x="3783779" y="2237317"/>
            <a:ext cx="1581525" cy="477593"/>
          </a:xfrm>
          <a:prstGeom prst="rect">
            <a:avLst/>
          </a:prstGeom>
          <a:noFill/>
          <a:ln>
            <a:noFill/>
          </a:ln>
        </p:spPr>
      </p:pic>
      <p:pic>
        <p:nvPicPr>
          <p:cNvPr id="147" name="Google Shape;147;p9"/>
          <p:cNvPicPr preferRelativeResize="0"/>
          <p:nvPr/>
        </p:nvPicPr>
        <p:blipFill>
          <a:blip r:embed="rId7">
            <a:alphaModFix/>
          </a:blip>
          <a:stretch>
            <a:fillRect/>
          </a:stretch>
        </p:blipFill>
        <p:spPr>
          <a:xfrm>
            <a:off x="6201103" y="2228997"/>
            <a:ext cx="1721544" cy="494225"/>
          </a:xfrm>
          <a:prstGeom prst="rect">
            <a:avLst/>
          </a:prstGeom>
          <a:noFill/>
          <a:ln>
            <a:noFill/>
          </a:ln>
        </p:spPr>
      </p:pic>
      <p:pic>
        <p:nvPicPr>
          <p:cNvPr id="148" name="Google Shape;148;p9"/>
          <p:cNvPicPr preferRelativeResize="0"/>
          <p:nvPr/>
        </p:nvPicPr>
        <p:blipFill>
          <a:blip r:embed="rId8">
            <a:alphaModFix/>
          </a:blip>
          <a:stretch>
            <a:fillRect/>
          </a:stretch>
        </p:blipFill>
        <p:spPr>
          <a:xfrm>
            <a:off x="1333475" y="2913450"/>
            <a:ext cx="1647525" cy="237300"/>
          </a:xfrm>
          <a:prstGeom prst="rect">
            <a:avLst/>
          </a:prstGeom>
          <a:noFill/>
          <a:ln>
            <a:noFill/>
          </a:ln>
        </p:spPr>
      </p:pic>
      <p:pic>
        <p:nvPicPr>
          <p:cNvPr id="149" name="Google Shape;149;p9"/>
          <p:cNvPicPr preferRelativeResize="0"/>
          <p:nvPr/>
        </p:nvPicPr>
        <p:blipFill>
          <a:blip r:embed="rId9">
            <a:alphaModFix/>
          </a:blip>
          <a:stretch>
            <a:fillRect/>
          </a:stretch>
        </p:blipFill>
        <p:spPr>
          <a:xfrm>
            <a:off x="6030375" y="2937512"/>
            <a:ext cx="2063000" cy="189200"/>
          </a:xfrm>
          <a:prstGeom prst="rect">
            <a:avLst/>
          </a:prstGeom>
          <a:noFill/>
          <a:ln>
            <a:noFill/>
          </a:ln>
        </p:spPr>
      </p:pic>
      <p:pic>
        <p:nvPicPr>
          <p:cNvPr id="150" name="Google Shape;150;p9"/>
          <p:cNvPicPr preferRelativeResize="0"/>
          <p:nvPr/>
        </p:nvPicPr>
        <p:blipFill>
          <a:blip r:embed="rId10">
            <a:alphaModFix/>
          </a:blip>
          <a:stretch>
            <a:fillRect/>
          </a:stretch>
        </p:blipFill>
        <p:spPr>
          <a:xfrm>
            <a:off x="3583213" y="2937500"/>
            <a:ext cx="2082025" cy="189200"/>
          </a:xfrm>
          <a:prstGeom prst="rect">
            <a:avLst/>
          </a:prstGeom>
          <a:noFill/>
          <a:ln>
            <a:noFill/>
          </a:ln>
        </p:spPr>
      </p:pic>
      <p:pic>
        <p:nvPicPr>
          <p:cNvPr id="151" name="Google Shape;151;p9"/>
          <p:cNvPicPr preferRelativeResize="0"/>
          <p:nvPr/>
        </p:nvPicPr>
        <p:blipFill>
          <a:blip r:embed="rId11">
            <a:alphaModFix/>
          </a:blip>
          <a:stretch>
            <a:fillRect/>
          </a:stretch>
        </p:blipFill>
        <p:spPr>
          <a:xfrm>
            <a:off x="3634850" y="3774175"/>
            <a:ext cx="1978750" cy="577750"/>
          </a:xfrm>
          <a:prstGeom prst="rect">
            <a:avLst/>
          </a:prstGeom>
          <a:noFill/>
          <a:ln>
            <a:noFill/>
          </a:ln>
        </p:spPr>
      </p:pic>
      <p:pic>
        <p:nvPicPr>
          <p:cNvPr id="152" name="Google Shape;152;p9"/>
          <p:cNvPicPr preferRelativeResize="0"/>
          <p:nvPr/>
        </p:nvPicPr>
        <p:blipFill>
          <a:blip r:embed="rId12">
            <a:alphaModFix/>
          </a:blip>
          <a:stretch>
            <a:fillRect/>
          </a:stretch>
        </p:blipFill>
        <p:spPr>
          <a:xfrm>
            <a:off x="1378726" y="5011000"/>
            <a:ext cx="1557025" cy="543425"/>
          </a:xfrm>
          <a:prstGeom prst="rect">
            <a:avLst/>
          </a:prstGeom>
          <a:noFill/>
          <a:ln>
            <a:noFill/>
          </a:ln>
        </p:spPr>
      </p:pic>
      <p:pic>
        <p:nvPicPr>
          <p:cNvPr id="153" name="Google Shape;153;p9"/>
          <p:cNvPicPr preferRelativeResize="0"/>
          <p:nvPr/>
        </p:nvPicPr>
        <p:blipFill>
          <a:blip r:embed="rId13">
            <a:alphaModFix/>
          </a:blip>
          <a:stretch>
            <a:fillRect/>
          </a:stretch>
        </p:blipFill>
        <p:spPr>
          <a:xfrm>
            <a:off x="3733663" y="4999399"/>
            <a:ext cx="1721550" cy="528039"/>
          </a:xfrm>
          <a:prstGeom prst="rect">
            <a:avLst/>
          </a:prstGeom>
          <a:noFill/>
          <a:ln>
            <a:noFill/>
          </a:ln>
        </p:spPr>
      </p:pic>
      <p:pic>
        <p:nvPicPr>
          <p:cNvPr id="154" name="Google Shape;154;p9"/>
          <p:cNvPicPr preferRelativeResize="0"/>
          <p:nvPr/>
        </p:nvPicPr>
        <p:blipFill>
          <a:blip r:embed="rId14">
            <a:alphaModFix/>
          </a:blip>
          <a:stretch>
            <a:fillRect/>
          </a:stretch>
        </p:blipFill>
        <p:spPr>
          <a:xfrm>
            <a:off x="6253150" y="4999396"/>
            <a:ext cx="1557025" cy="5015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sundar rathinavel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0x010100DA4FC34FE94D8341A51EE640C9A7619D</vt:lpwstr>
  </property>
</Properties>
</file>