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74AB-5B93-9D6F-F5E9-457B64CF0167}"/>
              </a:ext>
            </a:extLst>
          </p:cNvPr>
          <p:cNvSpPr>
            <a:spLocks noGrp="1"/>
          </p:cNvSpPr>
          <p:nvPr>
            <p:ph type="ctrTitle"/>
          </p:nvPr>
        </p:nvSpPr>
        <p:spPr/>
        <p:txBody>
          <a:bodyPr/>
          <a:lstStyle/>
          <a:p>
            <a:r>
              <a:rPr lang="en-IN" dirty="0"/>
              <a:t>Online reservation system</a:t>
            </a:r>
          </a:p>
        </p:txBody>
      </p:sp>
      <p:sp>
        <p:nvSpPr>
          <p:cNvPr id="3" name="Subtitle 2">
            <a:extLst>
              <a:ext uri="{FF2B5EF4-FFF2-40B4-BE49-F238E27FC236}">
                <a16:creationId xmlns:a16="http://schemas.microsoft.com/office/drawing/2014/main" id="{80EBE793-8EBC-6E77-6F17-153FAAE5FCB3}"/>
              </a:ext>
            </a:extLst>
          </p:cNvPr>
          <p:cNvSpPr>
            <a:spLocks noGrp="1"/>
          </p:cNvSpPr>
          <p:nvPr>
            <p:ph type="subTitle" idx="1"/>
          </p:nvPr>
        </p:nvSpPr>
        <p:spPr/>
        <p:txBody>
          <a:bodyPr/>
          <a:lstStyle/>
          <a:p>
            <a:r>
              <a:rPr lang="en-IN" dirty="0"/>
              <a:t>Name: Lakshmi Lavanya</a:t>
            </a:r>
          </a:p>
          <a:p>
            <a:r>
              <a:rPr lang="en-IN" dirty="0"/>
              <a:t>Batch no: 2022-7601</a:t>
            </a:r>
          </a:p>
          <a:p>
            <a:r>
              <a:rPr lang="en-IN" dirty="0"/>
              <a:t>Enrolment No:  </a:t>
            </a:r>
            <a:r>
              <a:rPr lang="en-IN" b="0" i="0" dirty="0">
                <a:effectLst/>
                <a:latin typeface="Clear Sans"/>
              </a:rPr>
              <a:t>EBEON0722629242</a:t>
            </a:r>
            <a:endParaRPr lang="en-IN" dirty="0"/>
          </a:p>
        </p:txBody>
      </p:sp>
    </p:spTree>
    <p:extLst>
      <p:ext uri="{BB962C8B-B14F-4D97-AF65-F5344CB8AC3E}">
        <p14:creationId xmlns:p14="http://schemas.microsoft.com/office/powerpoint/2010/main" val="2846337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BDC67-12BB-1ED8-C547-595385150332}"/>
              </a:ext>
            </a:extLst>
          </p:cNvPr>
          <p:cNvSpPr>
            <a:spLocks noGrp="1"/>
          </p:cNvSpPr>
          <p:nvPr>
            <p:ph type="title"/>
          </p:nvPr>
        </p:nvSpPr>
        <p:spPr>
          <a:xfrm>
            <a:off x="685801" y="609601"/>
            <a:ext cx="10131425" cy="612808"/>
          </a:xfrm>
        </p:spPr>
        <p:txBody>
          <a:bodyPr>
            <a:normAutofit fontScale="90000"/>
          </a:bodyPr>
          <a:lstStyle/>
          <a:p>
            <a:pPr algn="ctr"/>
            <a:r>
              <a:rPr lang="en-IN" dirty="0"/>
              <a:t>Main Screen</a:t>
            </a:r>
          </a:p>
        </p:txBody>
      </p:sp>
      <p:pic>
        <p:nvPicPr>
          <p:cNvPr id="5" name="Content Placeholder 4">
            <a:extLst>
              <a:ext uri="{FF2B5EF4-FFF2-40B4-BE49-F238E27FC236}">
                <a16:creationId xmlns:a16="http://schemas.microsoft.com/office/drawing/2014/main" id="{D627D2C9-1824-BE16-0334-27CB6268EB96}"/>
              </a:ext>
            </a:extLst>
          </p:cNvPr>
          <p:cNvPicPr>
            <a:picLocks noGrp="1" noChangeAspect="1"/>
          </p:cNvPicPr>
          <p:nvPr>
            <p:ph idx="1"/>
          </p:nvPr>
        </p:nvPicPr>
        <p:blipFill>
          <a:blip r:embed="rId2"/>
          <a:stretch>
            <a:fillRect/>
          </a:stretch>
        </p:blipFill>
        <p:spPr>
          <a:xfrm>
            <a:off x="1347537" y="1732547"/>
            <a:ext cx="7883089" cy="4417996"/>
          </a:xfrm>
        </p:spPr>
      </p:pic>
    </p:spTree>
    <p:extLst>
      <p:ext uri="{BB962C8B-B14F-4D97-AF65-F5344CB8AC3E}">
        <p14:creationId xmlns:p14="http://schemas.microsoft.com/office/powerpoint/2010/main" val="614265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9DE12-AEE6-E83C-E833-40F8F31C6656}"/>
              </a:ext>
            </a:extLst>
          </p:cNvPr>
          <p:cNvSpPr>
            <a:spLocks noGrp="1"/>
          </p:cNvSpPr>
          <p:nvPr>
            <p:ph type="title"/>
          </p:nvPr>
        </p:nvSpPr>
        <p:spPr>
          <a:xfrm>
            <a:off x="685801" y="609601"/>
            <a:ext cx="10131425" cy="824564"/>
          </a:xfrm>
        </p:spPr>
        <p:txBody>
          <a:bodyPr/>
          <a:lstStyle/>
          <a:p>
            <a:pPr algn="ctr"/>
            <a:r>
              <a:rPr lang="en-IN" dirty="0"/>
              <a:t>Reservation form</a:t>
            </a:r>
          </a:p>
        </p:txBody>
      </p:sp>
      <p:pic>
        <p:nvPicPr>
          <p:cNvPr id="5" name="Content Placeholder 4">
            <a:extLst>
              <a:ext uri="{FF2B5EF4-FFF2-40B4-BE49-F238E27FC236}">
                <a16:creationId xmlns:a16="http://schemas.microsoft.com/office/drawing/2014/main" id="{5E4E1BCA-F3F1-2449-E75B-728607AFB069}"/>
              </a:ext>
            </a:extLst>
          </p:cNvPr>
          <p:cNvPicPr>
            <a:picLocks noGrp="1" noChangeAspect="1"/>
          </p:cNvPicPr>
          <p:nvPr>
            <p:ph idx="1"/>
          </p:nvPr>
        </p:nvPicPr>
        <p:blipFill>
          <a:blip r:embed="rId2"/>
          <a:stretch>
            <a:fillRect/>
          </a:stretch>
        </p:blipFill>
        <p:spPr>
          <a:xfrm>
            <a:off x="1020279" y="1588168"/>
            <a:ext cx="9702264" cy="5024388"/>
          </a:xfrm>
        </p:spPr>
      </p:pic>
    </p:spTree>
    <p:extLst>
      <p:ext uri="{BB962C8B-B14F-4D97-AF65-F5344CB8AC3E}">
        <p14:creationId xmlns:p14="http://schemas.microsoft.com/office/powerpoint/2010/main" val="1994660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B59AB-7270-237C-2044-1AC3883D0A22}"/>
              </a:ext>
            </a:extLst>
          </p:cNvPr>
          <p:cNvSpPr>
            <a:spLocks noGrp="1"/>
          </p:cNvSpPr>
          <p:nvPr>
            <p:ph type="title"/>
          </p:nvPr>
        </p:nvSpPr>
        <p:spPr/>
        <p:txBody>
          <a:bodyPr/>
          <a:lstStyle/>
          <a:p>
            <a:pPr algn="ctr"/>
            <a:r>
              <a:rPr lang="en-IN" dirty="0"/>
              <a:t>Passenger form</a:t>
            </a:r>
          </a:p>
        </p:txBody>
      </p:sp>
      <p:pic>
        <p:nvPicPr>
          <p:cNvPr id="5" name="Content Placeholder 4">
            <a:extLst>
              <a:ext uri="{FF2B5EF4-FFF2-40B4-BE49-F238E27FC236}">
                <a16:creationId xmlns:a16="http://schemas.microsoft.com/office/drawing/2014/main" id="{75F100D3-F693-7C1B-E665-E8C55B824496}"/>
              </a:ext>
            </a:extLst>
          </p:cNvPr>
          <p:cNvPicPr>
            <a:picLocks noGrp="1" noChangeAspect="1"/>
          </p:cNvPicPr>
          <p:nvPr>
            <p:ph idx="1"/>
          </p:nvPr>
        </p:nvPicPr>
        <p:blipFill>
          <a:blip r:embed="rId2"/>
          <a:stretch>
            <a:fillRect/>
          </a:stretch>
        </p:blipFill>
        <p:spPr>
          <a:xfrm>
            <a:off x="1164657" y="2151163"/>
            <a:ext cx="9567511" cy="4374765"/>
          </a:xfrm>
        </p:spPr>
      </p:pic>
    </p:spTree>
    <p:extLst>
      <p:ext uri="{BB962C8B-B14F-4D97-AF65-F5344CB8AC3E}">
        <p14:creationId xmlns:p14="http://schemas.microsoft.com/office/powerpoint/2010/main" val="1991886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8F24-B09E-4882-1C68-87FA1A22E28A}"/>
              </a:ext>
            </a:extLst>
          </p:cNvPr>
          <p:cNvSpPr>
            <a:spLocks noGrp="1"/>
          </p:cNvSpPr>
          <p:nvPr>
            <p:ph type="title"/>
          </p:nvPr>
        </p:nvSpPr>
        <p:spPr/>
        <p:txBody>
          <a:bodyPr/>
          <a:lstStyle/>
          <a:p>
            <a:pPr algn="ctr"/>
            <a:r>
              <a:rPr lang="en-IN" dirty="0"/>
              <a:t>Enquiry Form</a:t>
            </a:r>
          </a:p>
        </p:txBody>
      </p:sp>
      <p:pic>
        <p:nvPicPr>
          <p:cNvPr id="5" name="Content Placeholder 4">
            <a:extLst>
              <a:ext uri="{FF2B5EF4-FFF2-40B4-BE49-F238E27FC236}">
                <a16:creationId xmlns:a16="http://schemas.microsoft.com/office/drawing/2014/main" id="{884A1213-0026-1E50-FEF2-B986483EB9CA}"/>
              </a:ext>
            </a:extLst>
          </p:cNvPr>
          <p:cNvPicPr>
            <a:picLocks noGrp="1" noChangeAspect="1"/>
          </p:cNvPicPr>
          <p:nvPr>
            <p:ph idx="1"/>
          </p:nvPr>
        </p:nvPicPr>
        <p:blipFill>
          <a:blip r:embed="rId2"/>
          <a:stretch>
            <a:fillRect/>
          </a:stretch>
        </p:blipFill>
        <p:spPr>
          <a:xfrm>
            <a:off x="685801" y="1761423"/>
            <a:ext cx="10131425" cy="4486977"/>
          </a:xfrm>
        </p:spPr>
      </p:pic>
    </p:spTree>
    <p:extLst>
      <p:ext uri="{BB962C8B-B14F-4D97-AF65-F5344CB8AC3E}">
        <p14:creationId xmlns:p14="http://schemas.microsoft.com/office/powerpoint/2010/main" val="1867318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ED6A-01B6-8399-5087-A92BDF5941F2}"/>
              </a:ext>
            </a:extLst>
          </p:cNvPr>
          <p:cNvSpPr>
            <a:spLocks noGrp="1"/>
          </p:cNvSpPr>
          <p:nvPr>
            <p:ph type="title"/>
          </p:nvPr>
        </p:nvSpPr>
        <p:spPr>
          <a:xfrm>
            <a:off x="685801" y="609600"/>
            <a:ext cx="10131425" cy="651309"/>
          </a:xfrm>
        </p:spPr>
        <p:txBody>
          <a:bodyPr/>
          <a:lstStyle/>
          <a:p>
            <a:pPr algn="ctr"/>
            <a:r>
              <a:rPr lang="en-IN" dirty="0"/>
              <a:t>Database Layout</a:t>
            </a:r>
          </a:p>
        </p:txBody>
      </p:sp>
      <p:pic>
        <p:nvPicPr>
          <p:cNvPr id="5" name="Content Placeholder 4">
            <a:extLst>
              <a:ext uri="{FF2B5EF4-FFF2-40B4-BE49-F238E27FC236}">
                <a16:creationId xmlns:a16="http://schemas.microsoft.com/office/drawing/2014/main" id="{3341B6FE-93C8-F094-AC6B-67723DD14767}"/>
              </a:ext>
            </a:extLst>
          </p:cNvPr>
          <p:cNvPicPr>
            <a:picLocks noGrp="1" noChangeAspect="1"/>
          </p:cNvPicPr>
          <p:nvPr>
            <p:ph idx="1"/>
          </p:nvPr>
        </p:nvPicPr>
        <p:blipFill>
          <a:blip r:embed="rId2"/>
          <a:stretch>
            <a:fillRect/>
          </a:stretch>
        </p:blipFill>
        <p:spPr>
          <a:xfrm>
            <a:off x="1645921" y="2151163"/>
            <a:ext cx="8710862" cy="4106862"/>
          </a:xfrm>
        </p:spPr>
      </p:pic>
    </p:spTree>
    <p:extLst>
      <p:ext uri="{BB962C8B-B14F-4D97-AF65-F5344CB8AC3E}">
        <p14:creationId xmlns:p14="http://schemas.microsoft.com/office/powerpoint/2010/main" val="2680241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92D2-D316-12BD-3AF8-93A0B6390688}"/>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47C5C141-AF2A-B127-CBB9-DFCB690C6806}"/>
              </a:ext>
            </a:extLst>
          </p:cNvPr>
          <p:cNvSpPr>
            <a:spLocks noGrp="1"/>
          </p:cNvSpPr>
          <p:nvPr>
            <p:ph idx="1"/>
          </p:nvPr>
        </p:nvSpPr>
        <p:spPr/>
        <p:txBody>
          <a:bodyPr>
            <a:normAutofit/>
          </a:bodyPr>
          <a:lstStyle/>
          <a:p>
            <a:r>
              <a:rPr lang="en-US" sz="2000" b="0" i="0" dirty="0">
                <a:solidFill>
                  <a:schemeClr val="tx2"/>
                </a:solidFill>
                <a:effectLst/>
              </a:rPr>
              <a:t>Online ticket booking system is very big to maintain but it always provides excellent facilities to accomplish the goal and help to reduce a complex paperwork process through a mobile application. This can be a benefit using online ticket booking system application rather searching on several websites.</a:t>
            </a:r>
          </a:p>
          <a:p>
            <a:r>
              <a:rPr lang="en-US" sz="2000" b="0" i="0" dirty="0">
                <a:solidFill>
                  <a:schemeClr val="tx2"/>
                </a:solidFill>
                <a:effectLst/>
              </a:rPr>
              <a:t> With the help of online ticket booking system records are maintained and the database is updated with time to time. Through Online ticket booking system , technologies and features have been introduced.</a:t>
            </a:r>
            <a:endParaRPr lang="en-IN" sz="2000" dirty="0">
              <a:solidFill>
                <a:schemeClr val="tx2"/>
              </a:solidFill>
            </a:endParaRPr>
          </a:p>
        </p:txBody>
      </p:sp>
    </p:spTree>
    <p:extLst>
      <p:ext uri="{BB962C8B-B14F-4D97-AF65-F5344CB8AC3E}">
        <p14:creationId xmlns:p14="http://schemas.microsoft.com/office/powerpoint/2010/main" val="3451089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74AB-5B93-9D6F-F5E9-457B64CF0167}"/>
              </a:ext>
            </a:extLst>
          </p:cNvPr>
          <p:cNvSpPr>
            <a:spLocks noGrp="1"/>
          </p:cNvSpPr>
          <p:nvPr>
            <p:ph type="ctrTitle"/>
          </p:nvPr>
        </p:nvSpPr>
        <p:spPr>
          <a:xfrm>
            <a:off x="1228824" y="1007536"/>
            <a:ext cx="6346258" cy="2421464"/>
          </a:xfrm>
        </p:spPr>
        <p:txBody>
          <a:bodyPr/>
          <a:lstStyle/>
          <a:p>
            <a:r>
              <a:rPr lang="en-IN" dirty="0"/>
              <a:t>Thank you</a:t>
            </a:r>
          </a:p>
        </p:txBody>
      </p:sp>
    </p:spTree>
    <p:extLst>
      <p:ext uri="{BB962C8B-B14F-4D97-AF65-F5344CB8AC3E}">
        <p14:creationId xmlns:p14="http://schemas.microsoft.com/office/powerpoint/2010/main" val="558632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E783-20F6-0934-5DCA-6E38A7C0A5EF}"/>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3710262C-7D23-5A4A-7B1F-0C9AEE327014}"/>
              </a:ext>
            </a:extLst>
          </p:cNvPr>
          <p:cNvSpPr>
            <a:spLocks noGrp="1"/>
          </p:cNvSpPr>
          <p:nvPr>
            <p:ph idx="1"/>
          </p:nvPr>
        </p:nvSpPr>
        <p:spPr>
          <a:xfrm>
            <a:off x="1030287" y="2065867"/>
            <a:ext cx="10131425" cy="3105752"/>
          </a:xfrm>
        </p:spPr>
        <p:txBody>
          <a:bodyPr>
            <a:normAutofit/>
          </a:bodyPr>
          <a:lstStyle/>
          <a:p>
            <a:r>
              <a:rPr lang="en-US" sz="2000" b="0" i="0" dirty="0">
                <a:solidFill>
                  <a:schemeClr val="tx2"/>
                </a:solidFill>
                <a:effectLst/>
              </a:rPr>
              <a:t>Through this Online Reservation System , a practical approach has been taken under study to understand how online reservation system works. This Online Reservation System will include all the necessary fields which are required during online reservation system. </a:t>
            </a:r>
          </a:p>
          <a:p>
            <a:r>
              <a:rPr lang="en-US" sz="2000" dirty="0">
                <a:solidFill>
                  <a:schemeClr val="tx2"/>
                </a:solidFill>
              </a:rPr>
              <a:t>This </a:t>
            </a:r>
            <a:r>
              <a:rPr lang="en-US" sz="2000" b="0" i="0" dirty="0">
                <a:solidFill>
                  <a:schemeClr val="tx2"/>
                </a:solidFill>
                <a:effectLst/>
              </a:rPr>
              <a:t>Reservation System will be easy to use and can be used by any person. The basic idea behind this project is to save data in a central database which can be accessed by any authorize person to get information and saves time and burden which are being faced by their customers.</a:t>
            </a:r>
            <a:endParaRPr lang="en-IN" sz="2000" dirty="0">
              <a:solidFill>
                <a:schemeClr val="tx2"/>
              </a:solidFill>
            </a:endParaRPr>
          </a:p>
        </p:txBody>
      </p:sp>
    </p:spTree>
    <p:extLst>
      <p:ext uri="{BB962C8B-B14F-4D97-AF65-F5344CB8AC3E}">
        <p14:creationId xmlns:p14="http://schemas.microsoft.com/office/powerpoint/2010/main" val="390058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98D3-1138-114C-3B12-3CF288AACC2C}"/>
              </a:ext>
            </a:extLst>
          </p:cNvPr>
          <p:cNvSpPr>
            <a:spLocks noGrp="1"/>
          </p:cNvSpPr>
          <p:nvPr>
            <p:ph type="title"/>
          </p:nvPr>
        </p:nvSpPr>
        <p:spPr/>
        <p:txBody>
          <a:bodyPr/>
          <a:lstStyle/>
          <a:p>
            <a:pPr algn="ctr"/>
            <a:r>
              <a:rPr lang="en-IN" dirty="0"/>
              <a:t>Proposed System</a:t>
            </a:r>
          </a:p>
        </p:txBody>
      </p:sp>
      <p:sp>
        <p:nvSpPr>
          <p:cNvPr id="3" name="Content Placeholder 2">
            <a:extLst>
              <a:ext uri="{FF2B5EF4-FFF2-40B4-BE49-F238E27FC236}">
                <a16:creationId xmlns:a16="http://schemas.microsoft.com/office/drawing/2014/main" id="{BEFF3030-279D-A3E3-FABC-4CB0E2573955}"/>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Through this system customers do not have to wait in line and they will able to get their answers in just a click. </a:t>
            </a:r>
            <a:r>
              <a:rPr lang="en-US" sz="2000" dirty="0">
                <a:effectLst/>
                <a:latin typeface="Calibri" panose="020F0502020204030204" pitchFamily="34" charset="0"/>
                <a:ea typeface="Calibri" panose="020F0502020204030204" pitchFamily="34" charset="0"/>
                <a:cs typeface="Times New Roman" panose="02020603050405020304" pitchFamily="18" charset="0"/>
              </a:rPr>
              <a:t>Through</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this system online form will be available by which passengers will able to fill their details along with their journey details.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To book their seats, users will have to first search their trains as per their requirements and after getting correct train they will have to provide Train number. After pressing next button, it will show its status, whether it has been activated or in process.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Online cancellation form will also be available and to cancel their reservation, they will have to provide their PNR number again to carry the next task.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4490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809D6-B7CD-C51B-A386-C96B766AFBE9}"/>
              </a:ext>
            </a:extLst>
          </p:cNvPr>
          <p:cNvSpPr>
            <a:spLocks noGrp="1"/>
          </p:cNvSpPr>
          <p:nvPr>
            <p:ph type="title"/>
          </p:nvPr>
        </p:nvSpPr>
        <p:spPr/>
        <p:txBody>
          <a:bodyPr/>
          <a:lstStyle/>
          <a:p>
            <a:pPr algn="ctr"/>
            <a:r>
              <a:rPr lang="en-IN" dirty="0"/>
              <a:t>Modules</a:t>
            </a:r>
          </a:p>
        </p:txBody>
      </p:sp>
      <p:sp>
        <p:nvSpPr>
          <p:cNvPr id="3" name="Content Placeholder 2">
            <a:extLst>
              <a:ext uri="{FF2B5EF4-FFF2-40B4-BE49-F238E27FC236}">
                <a16:creationId xmlns:a16="http://schemas.microsoft.com/office/drawing/2014/main" id="{DFE7D7A4-7E56-2BE5-8701-AB1102DC8A19}"/>
              </a:ext>
            </a:extLst>
          </p:cNvPr>
          <p:cNvSpPr>
            <a:spLocks noGrp="1"/>
          </p:cNvSpPr>
          <p:nvPr>
            <p:ph idx="1"/>
          </p:nvPr>
        </p:nvSpPr>
        <p:spPr>
          <a:xfrm>
            <a:off x="1944303" y="2142068"/>
            <a:ext cx="8872923" cy="3171078"/>
          </a:xfrm>
        </p:spPr>
        <p:txBody>
          <a:bodyPr/>
          <a:lstStyle/>
          <a:p>
            <a:pPr marL="342900" lvl="0" indent="-342900" algn="just">
              <a:lnSpc>
                <a:spcPct val="107000"/>
              </a:lnSpc>
              <a:buFont typeface="+mj-l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Login Form.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Reservation Form.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Cancellation Form.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PNR Enquiry.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dirty="0">
                <a:latin typeface="Calibri" panose="020F0502020204030204" pitchFamily="34" charset="0"/>
                <a:ea typeface="Calibri" panose="020F0502020204030204" pitchFamily="34" charset="0"/>
                <a:cs typeface="Times New Roman" panose="02020603050405020304" pitchFamily="18" charset="0"/>
              </a:rPr>
              <a:t>Exit.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352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CAA18-CC86-0CB2-FDCF-9782BDC2B968}"/>
              </a:ext>
            </a:extLst>
          </p:cNvPr>
          <p:cNvSpPr>
            <a:spLocks noGrp="1"/>
          </p:cNvSpPr>
          <p:nvPr>
            <p:ph type="title"/>
          </p:nvPr>
        </p:nvSpPr>
        <p:spPr/>
        <p:txBody>
          <a:bodyPr/>
          <a:lstStyle/>
          <a:p>
            <a:pPr algn="ctr"/>
            <a:r>
              <a:rPr lang="en-IN" dirty="0"/>
              <a:t>System Requirements</a:t>
            </a:r>
          </a:p>
        </p:txBody>
      </p:sp>
      <p:sp>
        <p:nvSpPr>
          <p:cNvPr id="3" name="Content Placeholder 2">
            <a:extLst>
              <a:ext uri="{FF2B5EF4-FFF2-40B4-BE49-F238E27FC236}">
                <a16:creationId xmlns:a16="http://schemas.microsoft.com/office/drawing/2014/main" id="{2A97F964-86D3-D47C-43C1-F60166C5A9C0}"/>
              </a:ext>
            </a:extLst>
          </p:cNvPr>
          <p:cNvSpPr>
            <a:spLocks noGrp="1"/>
          </p:cNvSpPr>
          <p:nvPr>
            <p:ph idx="1"/>
          </p:nvPr>
        </p:nvSpPr>
        <p:spPr/>
        <p:txBody>
          <a:bodyPr/>
          <a:lstStyle/>
          <a:p>
            <a:pPr algn="l">
              <a:buFont typeface="Arial" panose="020B0604020202020204" pitchFamily="34" charset="0"/>
              <a:buChar char="•"/>
            </a:pPr>
            <a:r>
              <a:rPr lang="en-IN" sz="2000" b="0" i="0" dirty="0">
                <a:solidFill>
                  <a:schemeClr val="tx2"/>
                </a:solidFill>
                <a:effectLst/>
              </a:rPr>
              <a:t>Operating System : Windows XP/2003 or Higher Version of Windows OS.</a:t>
            </a:r>
          </a:p>
          <a:p>
            <a:pPr algn="l">
              <a:buFont typeface="Arial" panose="020B0604020202020204" pitchFamily="34" charset="0"/>
              <a:buChar char="•"/>
            </a:pPr>
            <a:r>
              <a:rPr lang="en-IN" sz="2000" b="0" i="0" dirty="0">
                <a:solidFill>
                  <a:schemeClr val="tx2"/>
                </a:solidFill>
                <a:effectLst/>
              </a:rPr>
              <a:t>User Interface : Java Swing.</a:t>
            </a:r>
          </a:p>
          <a:p>
            <a:pPr algn="l">
              <a:buFont typeface="Arial" panose="020B0604020202020204" pitchFamily="34" charset="0"/>
              <a:buChar char="•"/>
            </a:pPr>
            <a:r>
              <a:rPr lang="en-IN" sz="2000" b="0" i="0" dirty="0">
                <a:solidFill>
                  <a:schemeClr val="tx2"/>
                </a:solidFill>
                <a:effectLst/>
              </a:rPr>
              <a:t>Programming Language : JDBC, Core Java.</a:t>
            </a:r>
          </a:p>
          <a:p>
            <a:pPr algn="l">
              <a:buFont typeface="Arial" panose="020B0604020202020204" pitchFamily="34" charset="0"/>
              <a:buChar char="•"/>
            </a:pPr>
            <a:r>
              <a:rPr lang="en-IN" sz="2000" dirty="0">
                <a:solidFill>
                  <a:schemeClr val="tx2"/>
                </a:solidFill>
              </a:rPr>
              <a:t>Front-End : HTML, CSS,JS.</a:t>
            </a:r>
          </a:p>
          <a:p>
            <a:pPr algn="l">
              <a:buFont typeface="Arial" panose="020B0604020202020204" pitchFamily="34" charset="0"/>
              <a:buChar char="•"/>
            </a:pPr>
            <a:r>
              <a:rPr lang="en-IN" sz="2000" b="0" i="0" dirty="0">
                <a:solidFill>
                  <a:schemeClr val="tx2"/>
                </a:solidFill>
                <a:effectLst/>
              </a:rPr>
              <a:t>IDE/Workbench : Net beans 7.2.</a:t>
            </a:r>
          </a:p>
          <a:p>
            <a:pPr algn="l">
              <a:buFont typeface="Arial" panose="020B0604020202020204" pitchFamily="34" charset="0"/>
              <a:buChar char="•"/>
            </a:pPr>
            <a:r>
              <a:rPr lang="en-IN" sz="2000" b="0" i="0" dirty="0">
                <a:solidFill>
                  <a:schemeClr val="tx2"/>
                </a:solidFill>
                <a:effectLst/>
              </a:rPr>
              <a:t>Database : SQL</a:t>
            </a:r>
          </a:p>
          <a:p>
            <a:endParaRPr lang="en-IN" dirty="0"/>
          </a:p>
        </p:txBody>
      </p:sp>
    </p:spTree>
    <p:extLst>
      <p:ext uri="{BB962C8B-B14F-4D97-AF65-F5344CB8AC3E}">
        <p14:creationId xmlns:p14="http://schemas.microsoft.com/office/powerpoint/2010/main" val="1677197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BCE4-A951-DE24-C11A-5ACC5725CFF6}"/>
              </a:ext>
            </a:extLst>
          </p:cNvPr>
          <p:cNvSpPr>
            <a:spLocks noGrp="1"/>
          </p:cNvSpPr>
          <p:nvPr>
            <p:ph type="title"/>
          </p:nvPr>
        </p:nvSpPr>
        <p:spPr/>
        <p:txBody>
          <a:bodyPr/>
          <a:lstStyle/>
          <a:p>
            <a:pPr algn="ctr"/>
            <a:r>
              <a:rPr lang="en-IN" b="1" i="0" dirty="0">
                <a:solidFill>
                  <a:schemeClr val="tx2"/>
                </a:solidFill>
                <a:effectLst/>
              </a:rPr>
              <a:t>Description of Modules</a:t>
            </a:r>
            <a:br>
              <a:rPr lang="en-IN" b="0" i="0" dirty="0">
                <a:solidFill>
                  <a:srgbClr val="333333"/>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A0A97621-051E-B067-B4B0-2196DC7226F1}"/>
              </a:ext>
            </a:extLst>
          </p:cNvPr>
          <p:cNvSpPr>
            <a:spLocks noGrp="1"/>
          </p:cNvSpPr>
          <p:nvPr>
            <p:ph idx="1"/>
          </p:nvPr>
        </p:nvSpPr>
        <p:spPr/>
        <p:txBody>
          <a:bodyPr>
            <a:normAutofit lnSpcReduction="10000"/>
          </a:bodyPr>
          <a:lstStyle/>
          <a:p>
            <a:pPr algn="just"/>
            <a:r>
              <a:rPr lang="en-US" sz="2000" b="1" i="0" dirty="0">
                <a:solidFill>
                  <a:schemeClr val="tx2"/>
                </a:solidFill>
                <a:effectLst/>
              </a:rPr>
              <a:t>Login Form</a:t>
            </a:r>
            <a:r>
              <a:rPr lang="en-US" sz="2000" b="0" i="0" dirty="0">
                <a:solidFill>
                  <a:schemeClr val="tx2"/>
                </a:solidFill>
                <a:effectLst/>
              </a:rPr>
              <a:t> – To access this Online Reservation System, each user should have a valid login id and password. After providing the correct login id and password, users will able to access the main system.</a:t>
            </a:r>
          </a:p>
          <a:p>
            <a:pPr algn="just"/>
            <a:r>
              <a:rPr lang="en-US" sz="2000" b="1" i="0" dirty="0">
                <a:solidFill>
                  <a:schemeClr val="tx2"/>
                </a:solidFill>
                <a:effectLst/>
              </a:rPr>
              <a:t>Reservation System</a:t>
            </a:r>
            <a:r>
              <a:rPr lang="en-US" sz="2000" b="0" i="0" dirty="0">
                <a:solidFill>
                  <a:schemeClr val="tx2"/>
                </a:solidFill>
                <a:effectLst/>
              </a:rPr>
              <a:t> – Under reservation form users will have to fill the necessary details such as their basic details, train number, train name will automatically come in the box, class type, date of journey, from (place) to destination and after that, users will have to press insert button.</a:t>
            </a:r>
          </a:p>
          <a:p>
            <a:pPr algn="just"/>
            <a:r>
              <a:rPr lang="en-US" sz="2000" b="1" i="0" dirty="0">
                <a:solidFill>
                  <a:schemeClr val="tx2"/>
                </a:solidFill>
                <a:effectLst/>
              </a:rPr>
              <a:t>Cancellation Form</a:t>
            </a:r>
            <a:r>
              <a:rPr lang="en-US" sz="2000" b="0" i="0" dirty="0">
                <a:solidFill>
                  <a:schemeClr val="tx2"/>
                </a:solidFill>
                <a:effectLst/>
              </a:rPr>
              <a:t> – If passengers want to cancel their tickets then they have to provide their PNR number and after submitting it, this will display the entire information related to that particular PNR number. If users want to confirm their cancellation, in this case they have to press OK button.</a:t>
            </a:r>
          </a:p>
          <a:p>
            <a:endParaRPr lang="en-IN" dirty="0"/>
          </a:p>
        </p:txBody>
      </p:sp>
    </p:spTree>
    <p:extLst>
      <p:ext uri="{BB962C8B-B14F-4D97-AF65-F5344CB8AC3E}">
        <p14:creationId xmlns:p14="http://schemas.microsoft.com/office/powerpoint/2010/main" val="223859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065B-54E2-549C-089A-24B1A0E90CA2}"/>
              </a:ext>
            </a:extLst>
          </p:cNvPr>
          <p:cNvSpPr>
            <a:spLocks noGrp="1"/>
          </p:cNvSpPr>
          <p:nvPr>
            <p:ph type="title"/>
          </p:nvPr>
        </p:nvSpPr>
        <p:spPr>
          <a:xfrm>
            <a:off x="685801" y="394636"/>
            <a:ext cx="10131425" cy="933651"/>
          </a:xfrm>
        </p:spPr>
        <p:txBody>
          <a:bodyPr/>
          <a:lstStyle/>
          <a:p>
            <a:pPr algn="ctr"/>
            <a:r>
              <a:rPr lang="en-IN" dirty="0"/>
              <a:t>Technologies Used</a:t>
            </a:r>
          </a:p>
        </p:txBody>
      </p:sp>
      <p:sp>
        <p:nvSpPr>
          <p:cNvPr id="3" name="Content Placeholder 2">
            <a:extLst>
              <a:ext uri="{FF2B5EF4-FFF2-40B4-BE49-F238E27FC236}">
                <a16:creationId xmlns:a16="http://schemas.microsoft.com/office/drawing/2014/main" id="{BC3D35B9-51EE-D221-3D10-59F41FEFE0D1}"/>
              </a:ext>
            </a:extLst>
          </p:cNvPr>
          <p:cNvSpPr>
            <a:spLocks noGrp="1"/>
          </p:cNvSpPr>
          <p:nvPr>
            <p:ph idx="1"/>
          </p:nvPr>
        </p:nvSpPr>
        <p:spPr>
          <a:xfrm>
            <a:off x="685801" y="1443789"/>
            <a:ext cx="10131425" cy="4347412"/>
          </a:xfrm>
        </p:spPr>
        <p:txBody>
          <a:bodyPr>
            <a:noAutofit/>
          </a:bodyPr>
          <a:lstStyle/>
          <a:p>
            <a:pPr marL="0" indent="0">
              <a:buNone/>
            </a:pPr>
            <a:r>
              <a:rPr lang="en-IN" sz="2400" b="1" i="1" u="sng" dirty="0">
                <a:solidFill>
                  <a:schemeClr val="tx2"/>
                </a:solidFill>
              </a:rPr>
              <a:t>JAVA</a:t>
            </a:r>
          </a:p>
          <a:p>
            <a:r>
              <a:rPr lang="en-US" sz="2000" b="0" i="0" dirty="0">
                <a:solidFill>
                  <a:schemeClr val="tx2"/>
                </a:solidFill>
                <a:effectLst/>
              </a:rPr>
              <a:t> Java is </a:t>
            </a:r>
            <a:r>
              <a:rPr lang="en-US" sz="2000" b="1" i="0" dirty="0">
                <a:solidFill>
                  <a:schemeClr val="tx2"/>
                </a:solidFill>
                <a:effectLst/>
              </a:rPr>
              <a:t>an object-oriented programming language that produces software for multiple platforms</a:t>
            </a:r>
            <a:r>
              <a:rPr lang="en-US" sz="2000" b="0" i="0" dirty="0">
                <a:solidFill>
                  <a:schemeClr val="tx2"/>
                </a:solidFill>
                <a:effectLst/>
              </a:rPr>
              <a:t>. When a programmer writes a Java application, the compiled code (known as bytecode) runs on most operating systems (OS), including Windows, Linux and Mac OS.</a:t>
            </a:r>
          </a:p>
          <a:p>
            <a:pPr marL="0" indent="0">
              <a:buNone/>
            </a:pPr>
            <a:r>
              <a:rPr lang="en-US" sz="2400" b="1" i="1" u="sng" dirty="0">
                <a:solidFill>
                  <a:schemeClr val="tx2"/>
                </a:solidFill>
              </a:rPr>
              <a:t>SQL</a:t>
            </a:r>
            <a:endParaRPr lang="en-IN" sz="2400" b="1" i="1" u="sng" dirty="0">
              <a:solidFill>
                <a:schemeClr val="tx2"/>
              </a:solidFill>
              <a:effectLst/>
            </a:endParaRPr>
          </a:p>
          <a:p>
            <a:r>
              <a:rPr lang="en-US" sz="2000" b="0" i="0" dirty="0">
                <a:solidFill>
                  <a:schemeClr val="tx2"/>
                </a:solidFill>
                <a:effectLst/>
              </a:rPr>
              <a:t>SQL stands for </a:t>
            </a:r>
            <a:r>
              <a:rPr lang="en-US" sz="2000" b="1" i="0" dirty="0">
                <a:solidFill>
                  <a:schemeClr val="tx2"/>
                </a:solidFill>
                <a:effectLst/>
              </a:rPr>
              <a:t>Structured Query Language</a:t>
            </a:r>
            <a:r>
              <a:rPr lang="en-US" sz="2000" b="0" i="0" dirty="0">
                <a:solidFill>
                  <a:schemeClr val="tx2"/>
                </a:solidFill>
                <a:effectLst/>
              </a:rPr>
              <a:t>. SQL lets you access and manipulate databases. SQL became a standard of the American National Standards Institute (ANSI) in 1986, and of the International Organization for Standardization (ISO) in 1987.</a:t>
            </a:r>
            <a:endParaRPr lang="en-IN" sz="2000" b="0" i="0" dirty="0">
              <a:solidFill>
                <a:schemeClr val="tx2"/>
              </a:solidFill>
              <a:effectLst/>
            </a:endParaRPr>
          </a:p>
          <a:p>
            <a:pPr marL="0" indent="0">
              <a:buNone/>
            </a:pPr>
            <a:r>
              <a:rPr lang="en-IN" sz="2400" b="1" i="1" u="sng" dirty="0">
                <a:solidFill>
                  <a:schemeClr val="tx2"/>
                </a:solidFill>
              </a:rPr>
              <a:t>JDBC</a:t>
            </a:r>
          </a:p>
          <a:p>
            <a:r>
              <a:rPr lang="en-US" sz="2000" b="0" i="0" dirty="0">
                <a:solidFill>
                  <a:schemeClr val="tx2"/>
                </a:solidFill>
                <a:effectLst/>
              </a:rPr>
              <a:t>Java™ database connectivity (JDBC) is </a:t>
            </a:r>
            <a:r>
              <a:rPr lang="en-US" sz="2000" b="1" i="0" dirty="0">
                <a:solidFill>
                  <a:schemeClr val="tx2"/>
                </a:solidFill>
                <a:effectLst/>
              </a:rPr>
              <a:t>the </a:t>
            </a:r>
            <a:r>
              <a:rPr lang="en-US" sz="2000" b="1" i="0" dirty="0" err="1">
                <a:solidFill>
                  <a:schemeClr val="tx2"/>
                </a:solidFill>
                <a:effectLst/>
              </a:rPr>
              <a:t>JavaSoft</a:t>
            </a:r>
            <a:r>
              <a:rPr lang="en-US" sz="2000" b="1" i="0" dirty="0">
                <a:solidFill>
                  <a:schemeClr val="tx2"/>
                </a:solidFill>
                <a:effectLst/>
              </a:rPr>
              <a:t> specification of a standard application programming interface (API) that allows Java programs to access database management systems</a:t>
            </a:r>
            <a:r>
              <a:rPr lang="en-US" sz="2000" b="0" i="0" dirty="0">
                <a:solidFill>
                  <a:schemeClr val="tx2"/>
                </a:solidFill>
                <a:effectLst/>
              </a:rPr>
              <a:t>. The JDBC API consists of a set of interfaces and classes written in the Java programming language.</a:t>
            </a:r>
            <a:endParaRPr lang="en-IN" sz="2000" dirty="0">
              <a:solidFill>
                <a:schemeClr val="tx2"/>
              </a:solidFill>
            </a:endParaRPr>
          </a:p>
        </p:txBody>
      </p:sp>
    </p:spTree>
    <p:extLst>
      <p:ext uri="{BB962C8B-B14F-4D97-AF65-F5344CB8AC3E}">
        <p14:creationId xmlns:p14="http://schemas.microsoft.com/office/powerpoint/2010/main" val="351617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D983-49E6-977D-FBDD-44C5B8170866}"/>
              </a:ext>
            </a:extLst>
          </p:cNvPr>
          <p:cNvSpPr>
            <a:spLocks noGrp="1"/>
          </p:cNvSpPr>
          <p:nvPr>
            <p:ph type="title"/>
          </p:nvPr>
        </p:nvSpPr>
        <p:spPr>
          <a:xfrm>
            <a:off x="579923" y="77002"/>
            <a:ext cx="10131425" cy="968587"/>
          </a:xfrm>
        </p:spPr>
        <p:txBody>
          <a:bodyPr/>
          <a:lstStyle/>
          <a:p>
            <a:r>
              <a:rPr lang="en-IN" dirty="0"/>
              <a:t>Output Screens</a:t>
            </a:r>
          </a:p>
        </p:txBody>
      </p:sp>
      <p:sp>
        <p:nvSpPr>
          <p:cNvPr id="3" name="Content Placeholder 2">
            <a:extLst>
              <a:ext uri="{FF2B5EF4-FFF2-40B4-BE49-F238E27FC236}">
                <a16:creationId xmlns:a16="http://schemas.microsoft.com/office/drawing/2014/main" id="{065431E0-1AF6-42E7-0DF4-682FB2DB9DD3}"/>
              </a:ext>
            </a:extLst>
          </p:cNvPr>
          <p:cNvSpPr>
            <a:spLocks noGrp="1"/>
          </p:cNvSpPr>
          <p:nvPr>
            <p:ph idx="1"/>
          </p:nvPr>
        </p:nvSpPr>
        <p:spPr>
          <a:xfrm>
            <a:off x="1030287" y="561295"/>
            <a:ext cx="10131425" cy="968587"/>
          </a:xfrm>
        </p:spPr>
        <p:txBody>
          <a:bodyPr>
            <a:normAutofit/>
          </a:bodyPr>
          <a:lstStyle/>
          <a:p>
            <a:pPr marL="0" indent="0" algn="ctr">
              <a:buNone/>
            </a:pPr>
            <a:r>
              <a:rPr lang="en-IN" sz="2400" b="1" i="1" u="sng" dirty="0"/>
              <a:t>WELCOME SCREEN</a:t>
            </a:r>
          </a:p>
        </p:txBody>
      </p:sp>
      <p:pic>
        <p:nvPicPr>
          <p:cNvPr id="5" name="Picture 4">
            <a:extLst>
              <a:ext uri="{FF2B5EF4-FFF2-40B4-BE49-F238E27FC236}">
                <a16:creationId xmlns:a16="http://schemas.microsoft.com/office/drawing/2014/main" id="{21F1A349-5625-F9CF-2735-DB325EECDB8D}"/>
              </a:ext>
            </a:extLst>
          </p:cNvPr>
          <p:cNvPicPr>
            <a:picLocks noChangeAspect="1"/>
          </p:cNvPicPr>
          <p:nvPr/>
        </p:nvPicPr>
        <p:blipFill>
          <a:blip r:embed="rId2"/>
          <a:stretch>
            <a:fillRect/>
          </a:stretch>
        </p:blipFill>
        <p:spPr>
          <a:xfrm>
            <a:off x="1030287" y="1667222"/>
            <a:ext cx="9942513" cy="4792133"/>
          </a:xfrm>
          <a:prstGeom prst="rect">
            <a:avLst/>
          </a:prstGeom>
        </p:spPr>
      </p:pic>
    </p:spTree>
    <p:extLst>
      <p:ext uri="{BB962C8B-B14F-4D97-AF65-F5344CB8AC3E}">
        <p14:creationId xmlns:p14="http://schemas.microsoft.com/office/powerpoint/2010/main" val="2578435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E515-8B80-096C-5BF7-BA35C8F9AF85}"/>
              </a:ext>
            </a:extLst>
          </p:cNvPr>
          <p:cNvSpPr>
            <a:spLocks noGrp="1"/>
          </p:cNvSpPr>
          <p:nvPr>
            <p:ph type="title"/>
          </p:nvPr>
        </p:nvSpPr>
        <p:spPr>
          <a:xfrm>
            <a:off x="685801" y="609600"/>
            <a:ext cx="10131425" cy="1026695"/>
          </a:xfrm>
        </p:spPr>
        <p:txBody>
          <a:bodyPr/>
          <a:lstStyle/>
          <a:p>
            <a:pPr algn="ctr"/>
            <a:r>
              <a:rPr lang="en-IN" dirty="0"/>
              <a:t>Login Form</a:t>
            </a:r>
          </a:p>
        </p:txBody>
      </p:sp>
      <p:pic>
        <p:nvPicPr>
          <p:cNvPr id="5" name="Content Placeholder 4">
            <a:extLst>
              <a:ext uri="{FF2B5EF4-FFF2-40B4-BE49-F238E27FC236}">
                <a16:creationId xmlns:a16="http://schemas.microsoft.com/office/drawing/2014/main" id="{582A1ECA-BCC0-D4B8-272C-190681DAE908}"/>
              </a:ext>
            </a:extLst>
          </p:cNvPr>
          <p:cNvPicPr>
            <a:picLocks noGrp="1" noChangeAspect="1"/>
          </p:cNvPicPr>
          <p:nvPr>
            <p:ph idx="1"/>
          </p:nvPr>
        </p:nvPicPr>
        <p:blipFill>
          <a:blip r:embed="rId2"/>
          <a:stretch>
            <a:fillRect/>
          </a:stretch>
        </p:blipFill>
        <p:spPr>
          <a:xfrm>
            <a:off x="1540042" y="2141537"/>
            <a:ext cx="7786838" cy="4240011"/>
          </a:xfrm>
        </p:spPr>
      </p:pic>
    </p:spTree>
    <p:extLst>
      <p:ext uri="{BB962C8B-B14F-4D97-AF65-F5344CB8AC3E}">
        <p14:creationId xmlns:p14="http://schemas.microsoft.com/office/powerpoint/2010/main" val="1756861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Celestial</Template>
  <TotalTime>63</TotalTime>
  <Words>701</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Clear Sans</vt:lpstr>
      <vt:lpstr>source sans pro</vt:lpstr>
      <vt:lpstr>Celestial</vt:lpstr>
      <vt:lpstr>Online reservation system</vt:lpstr>
      <vt:lpstr>Abstract</vt:lpstr>
      <vt:lpstr>Proposed System</vt:lpstr>
      <vt:lpstr>Modules</vt:lpstr>
      <vt:lpstr>System Requirements</vt:lpstr>
      <vt:lpstr>Description of Modules </vt:lpstr>
      <vt:lpstr>Technologies Used</vt:lpstr>
      <vt:lpstr>Output Screens</vt:lpstr>
      <vt:lpstr>Login Form</vt:lpstr>
      <vt:lpstr>Main Screen</vt:lpstr>
      <vt:lpstr>Reservation form</vt:lpstr>
      <vt:lpstr>Passenger form</vt:lpstr>
      <vt:lpstr>Enquiry Form</vt:lpstr>
      <vt:lpstr>Database Layout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reservation system</dc:title>
  <dc:creator>Lakshmi Lavanya</dc:creator>
  <cp:lastModifiedBy>Lakshmi Lavanya</cp:lastModifiedBy>
  <cp:revision>10</cp:revision>
  <dcterms:created xsi:type="dcterms:W3CDTF">2022-12-30T03:27:37Z</dcterms:created>
  <dcterms:modified xsi:type="dcterms:W3CDTF">2022-12-30T04:30:40Z</dcterms:modified>
</cp:coreProperties>
</file>