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8" d="100"/>
          <a:sy n="68" d="100"/>
        </p:scale>
        <p:origin x="48" y="31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Kamalesh.Thirumalai\Downloads\Krithika%20Naan%20Mudhalvan%20Project.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[Krithika Naan Mudhalvan Project.xlsx]Sheet2!PivotTable1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a:p>
            <a:pPr>
              <a:defRPr/>
            </a:pP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3.0</c:v>
                </c:pt>
                <c:pt idx="1">
                  <c:v>6.0</c:v>
                </c:pt>
                <c:pt idx="2">
                  <c:v>9.0</c:v>
                </c:pt>
                <c:pt idx="3">
                  <c:v>8.0</c:v>
                </c:pt>
                <c:pt idx="4">
                  <c:v>9.0</c:v>
                </c:pt>
                <c:pt idx="5">
                  <c:v>9.0</c:v>
                </c:pt>
                <c:pt idx="6">
                  <c:v>8.0</c:v>
                </c:pt>
                <c:pt idx="7">
                  <c:v>7.0</c:v>
                </c:pt>
                <c:pt idx="8">
                  <c:v>3.0</c:v>
                </c:pt>
                <c:pt idx="9">
                  <c:v>6.0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6.0</c:v>
                </c:pt>
                <c:pt idx="1">
                  <c:v>17.0</c:v>
                </c:pt>
                <c:pt idx="2">
                  <c:v>14.0</c:v>
                </c:pt>
                <c:pt idx="3">
                  <c:v>15.0</c:v>
                </c:pt>
                <c:pt idx="4">
                  <c:v>18.0</c:v>
                </c:pt>
                <c:pt idx="5">
                  <c:v>8.0</c:v>
                </c:pt>
                <c:pt idx="6">
                  <c:v>10.0</c:v>
                </c:pt>
                <c:pt idx="7">
                  <c:v>15.0</c:v>
                </c:pt>
                <c:pt idx="8">
                  <c:v>14.0</c:v>
                </c:pt>
                <c:pt idx="9">
                  <c:v>13.0</c:v>
                </c:pt>
              </c:numCache>
            </c:numRef>
          </c:val>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26.0</c:v>
                </c:pt>
                <c:pt idx="1">
                  <c:v>22.0</c:v>
                </c:pt>
                <c:pt idx="2">
                  <c:v>24.0</c:v>
                </c:pt>
                <c:pt idx="3">
                  <c:v>31.0</c:v>
                </c:pt>
                <c:pt idx="4">
                  <c:v>30.0</c:v>
                </c:pt>
                <c:pt idx="5">
                  <c:v>23.0</c:v>
                </c:pt>
                <c:pt idx="6">
                  <c:v>19.0</c:v>
                </c:pt>
                <c:pt idx="7">
                  <c:v>30.0</c:v>
                </c:pt>
                <c:pt idx="8">
                  <c:v>25.0</c:v>
                </c:pt>
                <c:pt idx="9">
                  <c:v>33.0</c:v>
                </c:pt>
              </c:numCache>
            </c:numRef>
          </c:val>
        </c:ser>
        <c:ser>
          <c:idx val="3"/>
          <c:order val="3"/>
          <c:tx>
            <c:strRef>
              <c:f>Sheet2!$E$3:$E$4</c:f>
              <c:strCache>
                <c:ptCount val="1"/>
                <c:pt idx="0">
                  <c:v>VERYHIGH</c:v>
                </c:pt>
              </c:strCache>
            </c:strRef>
          </c:tx>
          <c:spPr>
            <a:solidFill>
              <a:schemeClr val="accent4"/>
            </a:solidFill>
            <a:ln>
              <a:noFill/>
            </a:ln>
            <a:effectLst/>
          </c:spPr>
          <c:invertIfNegative val="0"/>
          <c:trendline>
            <c:spPr>
              <a:ln w="19050" cap="rnd">
                <a:solidFill>
                  <a:schemeClr val="accent4"/>
                </a:solidFill>
                <a:prstDash val="sysDot"/>
              </a:ln>
              <a:effectLst/>
            </c:spPr>
            <c:trendlineType val="exp"/>
            <c:dispRSqr val="0"/>
            <c:dispEq val="0"/>
          </c:trendline>
          <c:trendline>
            <c:spPr>
              <a:ln w="19050" cap="rnd">
                <a:solidFill>
                  <a:schemeClr val="accent4"/>
                </a:solidFill>
                <a:prstDash val="sysDot"/>
              </a:ln>
              <a:effectLst/>
            </c:spPr>
            <c:trendlineType val="exp"/>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3.0</c:v>
                </c:pt>
                <c:pt idx="1">
                  <c:v>3.0</c:v>
                </c:pt>
                <c:pt idx="2">
                  <c:v>5.0</c:v>
                </c:pt>
                <c:pt idx="3">
                  <c:v>3.0</c:v>
                </c:pt>
                <c:pt idx="4">
                  <c:v>7.0</c:v>
                </c:pt>
                <c:pt idx="5">
                  <c:v>7.0</c:v>
                </c:pt>
                <c:pt idx="6">
                  <c:v>5.0</c:v>
                </c:pt>
                <c:pt idx="7">
                  <c:v>5.0</c:v>
                </c:pt>
                <c:pt idx="8">
                  <c:v>9.0</c:v>
                </c:pt>
                <c:pt idx="9">
                  <c:v>6.0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50.0</c:v>
                </c:pt>
                <c:pt idx="1">
                  <c:v>47.0</c:v>
                </c:pt>
                <c:pt idx="2">
                  <c:v>48.0</c:v>
                </c:pt>
                <c:pt idx="3">
                  <c:v>41.0</c:v>
                </c:pt>
                <c:pt idx="4">
                  <c:v>62.0</c:v>
                </c:pt>
                <c:pt idx="5">
                  <c:v>43.0</c:v>
                </c:pt>
                <c:pt idx="6">
                  <c:v>53.0</c:v>
                </c:pt>
                <c:pt idx="7">
                  <c:v>49.0</c:v>
                </c:pt>
                <c:pt idx="8">
                  <c:v>47.0</c:v>
                </c:pt>
                <c:pt idx="9">
                  <c:v>54.0</c:v>
                </c:pt>
              </c:numCache>
            </c:numRef>
          </c:val>
        </c:ser>
        <c:dLbls>
          <c:showLegendKey val="0"/>
          <c:showVal val="0"/>
          <c:showCatName val="0"/>
          <c:showSerName val="0"/>
          <c:showPercent val="0"/>
          <c:showBubbleSize val="0"/>
        </c:dLbls>
        <c:gapWidth val="219"/>
        <c:overlap val="-27"/>
        <c:axId val="1899688831"/>
        <c:axId val="1899692191"/>
      </c:barChart>
      <c:catAx>
        <c:axId val="1899688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92191"/>
        <c:crosses val="autoZero"/>
        <c:auto val="1"/>
        <c:lblAlgn val="ctr"/>
        <c:lblOffset val="100"/>
        <c:noMultiLvlLbl val="0"/>
      </c:catAx>
      <c:valAx>
        <c:axId val="18996921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9688831"/>
        <c:crosses val="autoZero"/>
        <c:crossBetween val="between"/>
      </c:valAx>
      <c:spPr>
        <a:noFill/>
        <a:ln>
          <a:noFill/>
        </a:ln>
        <a:effectLst/>
      </c:spPr>
    </c:plotArea>
    <c:legend>
      <c:legendPos val="r"/>
      <c:layout>
        <c:manualLayout>
          <c:xMode val="edge"/>
          <c:yMode val="edge"/>
          <c:x val="0.862768790953332"/>
          <c:y val="0.2868777182670382"/>
          <c:w val="0.12998916068746236"/>
          <c:h val="0.5486689941967392"/>
        </c:manualLayout>
      </c:layout>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Arial Black" panose="020B0A04020102020204" pitchFamily="34" charset="0"/>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1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1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49" name="Slide Image Placeholder 1"/>
          <p:cNvSpPr>
            <a:spLocks noChangeAspect="1" noRot="1" noGrp="1"/>
          </p:cNvSpPr>
          <p:nvPr>
            <p:ph type="sldImg"/>
          </p:nvPr>
        </p:nvSpPr>
        <p:spPr/>
      </p:sp>
      <p:sp>
        <p:nvSpPr>
          <p:cNvPr id="1048650" name="Notes Placeholder 2"/>
          <p:cNvSpPr>
            <a:spLocks noGrp="1"/>
          </p:cNvSpPr>
          <p:nvPr>
            <p:ph type="body" idx="1"/>
          </p:nvPr>
        </p:nvSpPr>
        <p:spPr/>
        <p:txBody>
          <a:bodyPr/>
          <a:p>
            <a:endParaRPr dirty="0" lang="en-IN"/>
          </a:p>
        </p:txBody>
      </p:sp>
      <p:sp>
        <p:nvSpPr>
          <p:cNvPr id="1048651" name="Slide Number Placeholder 3"/>
          <p:cNvSpPr>
            <a:spLocks noGrp="1"/>
          </p:cNvSpPr>
          <p:nvPr>
            <p:ph type="sldNum" sz="quarter" idx="10"/>
          </p:nvPr>
        </p:nvSpPr>
        <p:spPr/>
        <p:txBody>
          <a:bodyPr/>
          <a:p>
            <a:fld id="{F7F439ED-1E90-4106-847A-8EF19031FE2F}" type="slidenum">
              <a:rPr lang="en-IN" smtClean="0"/>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p>
            <a:endParaRPr lang="en-IN"/>
          </a:p>
        </p:txBody>
      </p:sp>
      <p:sp>
        <p:nvSpPr>
          <p:cNvPr id="1048692" name="Slide Number Placeholder 3"/>
          <p:cNvSpPr>
            <a:spLocks noGrp="1"/>
          </p:cNvSpPr>
          <p:nvPr>
            <p:ph type="sldNum" sz="quarter" idx="10"/>
          </p:nvPr>
        </p:nvSpPr>
        <p:spPr/>
        <p:txBody>
          <a:bodyPr/>
          <a:p>
            <a:fld id="{F7F439ED-1E90-4106-847A-8EF19031FE2F}"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9" name=""/>
        <p:cNvGrpSpPr/>
        <p:nvPr/>
      </p:nvGrpSpPr>
      <p:grpSpPr>
        <a:xfrm>
          <a:off x="0" y="0"/>
          <a:ext cx="0" cy="0"/>
          <a:chOff x="0" y="0"/>
          <a:chExt cx="0" cy="0"/>
        </a:xfrm>
      </p:grpSpPr>
      <p:sp>
        <p:nvSpPr>
          <p:cNvPr id="104869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type="body" idx="1"/>
          </p:nvPr>
        </p:nvSpPr>
        <p:spPr/>
        <p:txBody>
          <a:bodyPr bIns="0" lIns="0" rIns="0" tIns="0"/>
          <a:p/>
        </p:txBody>
      </p:sp>
      <p:sp>
        <p:nvSpPr>
          <p:cNvPr id="104869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70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70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210971" y="562107"/>
            <a:ext cx="9982200" cy="632224"/>
          </a:xfrm>
          <a:prstGeom prst="rect"/>
        </p:spPr>
        <p:txBody>
          <a:bodyPr bIns="0" lIns="0" rIns="0" rtlCol="0" tIns="16510" vert="horz" wrap="square">
            <a:spAutoFit/>
          </a:bodyPr>
          <a:p>
            <a:pPr marL="3213735">
              <a:spcBef>
                <a:spcPts val="130"/>
              </a:spcBef>
            </a:pPr>
            <a:r>
              <a:rPr b="1" dirty="0" sz="2000" lang="en-US">
                <a:solidFill>
                  <a:srgbClr val="0F0F0F"/>
                </a:solidFill>
                <a:latin typeface="Castellar" panose="020A0402060406010301" pitchFamily="18" charset="0"/>
                <a:cs typeface="Times New Roman" panose="02020603050405020304" pitchFamily="18" charset="0"/>
              </a:rPr>
              <a:t>Employee Data Analysis using Excel</a:t>
            </a:r>
            <a:r>
              <a:rPr b="1" dirty="0" sz="2000" i="0" lang="en-US">
                <a:solidFill>
                  <a:srgbClr val="0F0F0F"/>
                </a:solidFill>
                <a:effectLst/>
                <a:latin typeface="Castellar" panose="020A0402060406010301" pitchFamily="18" charset="0"/>
                <a:cs typeface="Times New Roman" panose="02020603050405020304" pitchFamily="18" charset="0"/>
              </a:rPr>
              <a:t> </a:t>
            </a:r>
            <a:br>
              <a:rPr b="1" dirty="0" sz="2000" i="0" lang="en-US">
                <a:solidFill>
                  <a:srgbClr val="0F0F0F"/>
                </a:solidFill>
                <a:effectLst/>
                <a:latin typeface="Castellar" panose="020A0402060406010301" pitchFamily="18" charset="0"/>
              </a:rPr>
            </a:br>
            <a:endParaRPr dirty="0" sz="2000" spc="15">
              <a:latin typeface="Castellar" panose="020A0402060406010301" pitchFamily="18" charset="0"/>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2973705"/>
            <a:ext cx="8610600" cy="3101340"/>
          </a:xfrm>
          <a:prstGeom prst="rect"/>
          <a:noFill/>
        </p:spPr>
        <p:txBody>
          <a:bodyPr rtlCol="0" wrap="square">
            <a:spAutoFit/>
          </a:bodyPr>
          <a:p>
            <a:r>
              <a:rPr b="1" dirty="0" sz="2000" lang="en-US">
                <a:latin typeface="Arial Rounded MT Bold" panose="020F0704030504030204" pitchFamily="34" charset="0"/>
              </a:rPr>
              <a:t>STUDENT NAME : </a:t>
            </a:r>
            <a:r>
              <a:rPr b="1" dirty="0" sz="2000" lang="en-US">
                <a:latin typeface="Arial Rounded MT Bold" panose="020F0704030504030204" pitchFamily="34" charset="0"/>
              </a:rPr>
              <a:t> </a:t>
            </a:r>
            <a:r>
              <a:rPr b="1" dirty="0" sz="2000" lang="en-US">
                <a:latin typeface="Arial Rounded MT Bold" panose="020F0704030504030204" pitchFamily="34" charset="0"/>
              </a:rPr>
              <a:t>A</a:t>
            </a:r>
            <a:r>
              <a:rPr b="1" dirty="0" sz="2000" lang="en-US">
                <a:latin typeface="Arial Rounded MT Bold" panose="020F0704030504030204" pitchFamily="34" charset="0"/>
              </a:rPr>
              <a:t> </a:t>
            </a:r>
            <a:r>
              <a:rPr b="1" dirty="0" sz="2000" lang="en-US">
                <a:latin typeface="Arial Rounded MT Bold" panose="020F0704030504030204" pitchFamily="34" charset="0"/>
              </a:rPr>
              <a:t>. </a:t>
            </a:r>
            <a:r>
              <a:rPr b="1" dirty="0" sz="2000" lang="en-US">
                <a:latin typeface="Arial Rounded MT Bold" panose="020F0704030504030204" pitchFamily="34" charset="0"/>
              </a:rPr>
              <a:t>L</a:t>
            </a:r>
            <a:r>
              <a:rPr b="1" dirty="0" sz="2000" lang="en-US">
                <a:latin typeface="Arial Rounded MT Bold" panose="020F0704030504030204" pitchFamily="34" charset="0"/>
              </a:rPr>
              <a:t>a</a:t>
            </a:r>
            <a:r>
              <a:rPr b="1" dirty="0" sz="2000" lang="en-US">
                <a:latin typeface="Arial Rounded MT Bold" panose="020F0704030504030204" pitchFamily="34" charset="0"/>
              </a:rPr>
              <a:t>v</a:t>
            </a:r>
            <a:r>
              <a:rPr b="1" dirty="0" sz="2000" lang="en-US">
                <a:latin typeface="Arial Rounded MT Bold" panose="020F0704030504030204" pitchFamily="34" charset="0"/>
              </a:rPr>
              <a:t>a</a:t>
            </a:r>
            <a:r>
              <a:rPr b="1" dirty="0" sz="2000" lang="en-US">
                <a:latin typeface="Arial Rounded MT Bold" panose="020F0704030504030204" pitchFamily="34" charset="0"/>
              </a:rPr>
              <a:t>n</a:t>
            </a:r>
            <a:r>
              <a:rPr b="1" dirty="0" sz="2000" lang="en-US">
                <a:latin typeface="Arial Rounded MT Bold" panose="020F0704030504030204" pitchFamily="34" charset="0"/>
              </a:rPr>
              <a:t>y</a:t>
            </a:r>
            <a:r>
              <a:rPr b="1" dirty="0" sz="2000" lang="en-US">
                <a:latin typeface="Arial Rounded MT Bold" panose="020F0704030504030204" pitchFamily="34" charset="0"/>
              </a:rPr>
              <a:t>a </a:t>
            </a:r>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REGISTER NO  :22133710</a:t>
            </a:r>
            <a:r>
              <a:rPr b="1" dirty="0" sz="2000" lang="en-GB">
                <a:latin typeface="Arial Rounded MT Bold" panose="020F0704030504030204" pitchFamily="34" charset="0"/>
              </a:rPr>
              <a:t>420</a:t>
            </a:r>
            <a:r>
              <a:rPr b="1" dirty="0" sz="2000" lang="en-US">
                <a:latin typeface="Arial Rounded MT Bold" panose="020F0704030504030204" pitchFamily="34" charset="0"/>
              </a:rPr>
              <a:t>2</a:t>
            </a:r>
            <a:r>
              <a:rPr b="1" dirty="0" sz="2000" lang="en-US">
                <a:latin typeface="Arial Rounded MT Bold" panose="020F0704030504030204" pitchFamily="34" charset="0"/>
              </a:rPr>
              <a:t>3</a:t>
            </a:r>
            <a:r>
              <a:rPr b="1" dirty="0" sz="2000" lang="en-US">
                <a:latin typeface="Arial Rounded MT Bold" panose="020F0704030504030204" pitchFamily="34" charset="0"/>
              </a:rPr>
              <a:t>,</a:t>
            </a:r>
            <a:endParaRPr altLang="en-US" lang="zh-CN"/>
          </a:p>
          <a:p>
            <a:r>
              <a:rPr b="1" dirty="0" sz="2000" lang="en-US">
                <a:latin typeface="Arial Rounded MT Bold" panose="020F0704030504030204" pitchFamily="34" charset="0"/>
              </a:rPr>
              <a:t>041A2D53E6F5975B3A34C47CDB0BD4EF</a:t>
            </a:r>
            <a:endParaRPr altLang="en-US" lang="zh-CN"/>
          </a:p>
          <a:p>
            <a:endParaRPr altLang="en-US" lang="zh-CN"/>
          </a:p>
          <a:p>
            <a:endParaRPr b="1" dirty="0" sz="2000" lang="en-US">
              <a:latin typeface="Arial Rounded MT Bold" panose="020F0704030504030204" pitchFamily="34" charset="0"/>
            </a:endParaRPr>
          </a:p>
          <a:p>
            <a:r>
              <a:rPr b="1" dirty="0" sz="2000" lang="en-US">
                <a:latin typeface="Arial Rounded MT Bold" panose="020F0704030504030204" pitchFamily="34" charset="0"/>
              </a:rPr>
              <a:t>DEPARTMENT     :B.COM(</a:t>
            </a:r>
            <a:r>
              <a:rPr b="1" dirty="0" sz="2000" lang="en-GB">
                <a:latin typeface="Arial Rounded MT Bold" panose="020F0704030504030204" pitchFamily="34" charset="0"/>
              </a:rPr>
              <a:t>CORPORATE SECRETARYSHIP)</a:t>
            </a:r>
          </a:p>
          <a:p>
            <a:endParaRPr b="1" dirty="0" sz="2000" lang="en-US">
              <a:latin typeface="Arial Rounded MT Bold" panose="020F0704030504030204" pitchFamily="34" charset="0"/>
            </a:endParaRPr>
          </a:p>
          <a:p>
            <a:r>
              <a:rPr b="1" dirty="0" sz="2000" lang="en-US">
                <a:latin typeface="Arial Rounded MT Bold" panose="020F0704030504030204" pitchFamily="34" charset="0"/>
              </a:rPr>
              <a:t>COLLEGE             : QUAID-E-MILLATH GOVERNMENT COLLEGE.</a:t>
            </a:r>
          </a:p>
          <a:p>
            <a:r>
              <a:rPr b="1" dirty="0" sz="2000" lang="en-US">
                <a:latin typeface="Castellar" panose="020A0402060406010301" pitchFamily="18" charset="0"/>
              </a:rPr>
              <a:t>          </a:t>
            </a:r>
            <a:endParaRPr b="1" dirty="0" sz="2000" lang="en-IN">
              <a:latin typeface="Castellar" panose="020A0402060406010301"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4419600" y="302965"/>
            <a:ext cx="3303904" cy="444352"/>
          </a:xfrm>
          <a:prstGeom prst="rect"/>
        </p:spPr>
        <p:txBody>
          <a:bodyPr bIns="0" lIns="0" rIns="0" rtlCol="0" tIns="13335" vert="horz" wrap="square">
            <a:spAutoFit/>
          </a:bodyPr>
          <a:p>
            <a:pPr marL="12700">
              <a:lnSpc>
                <a:spcPct val="100000"/>
              </a:lnSpc>
              <a:spcBef>
                <a:spcPts val="105"/>
              </a:spcBef>
            </a:pPr>
            <a:r>
              <a:rPr b="1" dirty="0" sz="2800" lang="en-US" spc="15">
                <a:latin typeface="Castellar" panose="020A0402060406010301" pitchFamily="18" charset="0"/>
                <a:cs typeface="Trebuchet MS"/>
              </a:rPr>
              <a:t> </a:t>
            </a:r>
            <a:r>
              <a:rPr b="1" dirty="0" sz="2800" spc="15" u="sng">
                <a:latin typeface="Castellar" panose="020A0402060406010301" pitchFamily="18" charset="0"/>
                <a:cs typeface="Trebuchet MS"/>
              </a:rPr>
              <a:t>M</a:t>
            </a:r>
            <a:r>
              <a:rPr b="1" dirty="0" sz="2800" u="sng">
                <a:latin typeface="Castellar" panose="020A0402060406010301" pitchFamily="18" charset="0"/>
                <a:cs typeface="Trebuchet MS"/>
              </a:rPr>
              <a:t>O</a:t>
            </a:r>
            <a:r>
              <a:rPr b="1" dirty="0" sz="2800" spc="-15" u="sng">
                <a:latin typeface="Castellar" panose="020A0402060406010301" pitchFamily="18" charset="0"/>
                <a:cs typeface="Trebuchet MS"/>
              </a:rPr>
              <a:t>D</a:t>
            </a:r>
            <a:r>
              <a:rPr b="1" dirty="0" sz="2800" spc="-35" u="sng">
                <a:latin typeface="Castellar" panose="020A0402060406010301" pitchFamily="18" charset="0"/>
                <a:cs typeface="Trebuchet MS"/>
              </a:rPr>
              <a:t>E</a:t>
            </a:r>
            <a:r>
              <a:rPr b="1" dirty="0" sz="2800" spc="-30" u="sng">
                <a:latin typeface="Castellar" panose="020A0402060406010301" pitchFamily="18" charset="0"/>
                <a:cs typeface="Trebuchet MS"/>
              </a:rPr>
              <a:t>LL</a:t>
            </a:r>
            <a:r>
              <a:rPr b="1" dirty="0" sz="2800" spc="-5" u="sng">
                <a:latin typeface="Castellar" panose="020A0402060406010301" pitchFamily="18" charset="0"/>
                <a:cs typeface="Trebuchet MS"/>
              </a:rPr>
              <a:t>I</a:t>
            </a:r>
            <a:r>
              <a:rPr b="1" dirty="0" sz="2800" spc="30" u="sng">
                <a:latin typeface="Castellar" panose="020A0402060406010301" pitchFamily="18" charset="0"/>
                <a:cs typeface="Trebuchet MS"/>
              </a:rPr>
              <a:t>N</a:t>
            </a:r>
            <a:r>
              <a:rPr b="1" dirty="0" sz="2800" spc="5" u="sng">
                <a:latin typeface="Castellar" panose="020A0402060406010301" pitchFamily="18" charset="0"/>
                <a:cs typeface="Trebuchet MS"/>
              </a:rPr>
              <a:t>G</a:t>
            </a:r>
            <a:endParaRPr dirty="0" sz="2800" u="sng">
              <a:latin typeface="Castellar" panose="020A0402060406010301" pitchFamily="18" charset="0"/>
              <a:cs typeface="Trebuchet MS"/>
            </a:endParaRPr>
          </a:p>
        </p:txBody>
      </p:sp>
      <p:sp>
        <p:nvSpPr>
          <p:cNvPr id="1048682" name="TextBox 2"/>
          <p:cNvSpPr txBox="1"/>
          <p:nvPr/>
        </p:nvSpPr>
        <p:spPr>
          <a:xfrm>
            <a:off x="152400" y="772209"/>
            <a:ext cx="10439400" cy="5425441"/>
          </a:xfrm>
          <a:prstGeom prst="rect"/>
          <a:noFill/>
        </p:spPr>
        <p:txBody>
          <a:bodyPr rtlCol="0" wrap="square">
            <a:spAutoFit/>
          </a:bodyPr>
          <a:p>
            <a:r>
              <a:rPr b="1" dirty="0" lang="en-US" u="sng"/>
              <a:t>DATA COLLECTION </a:t>
            </a:r>
          </a:p>
          <a:p>
            <a:pPr indent="-285750" marL="285750">
              <a:buFont typeface="Wingdings" panose="05000000000000000000" pitchFamily="2" charset="2"/>
              <a:buChar char="Ø"/>
            </a:pPr>
            <a:r>
              <a:rPr b="1" dirty="0" lang="en-US"/>
              <a:t>Downloaded the employee data performance from EDUNET DASHBOARD </a:t>
            </a:r>
          </a:p>
          <a:p>
            <a:endParaRPr b="1" dirty="0" lang="en-US"/>
          </a:p>
          <a:p>
            <a:r>
              <a:rPr b="1" dirty="0" lang="en-US" u="sng"/>
              <a:t>FEATURE COLLECTION </a:t>
            </a:r>
          </a:p>
          <a:p>
            <a:pPr indent="-285750" marL="285750">
              <a:buFont typeface="Wingdings" panose="05000000000000000000" pitchFamily="2" charset="2"/>
              <a:buChar char="Ø"/>
            </a:pPr>
            <a:r>
              <a:rPr b="1" dirty="0" lang="en-US"/>
              <a:t>IDENTIFIED EACH FEATURE </a:t>
            </a:r>
          </a:p>
          <a:p>
            <a:endParaRPr b="1" dirty="0" lang="en-US"/>
          </a:p>
          <a:p>
            <a:endParaRPr b="1" dirty="0" lang="en-US"/>
          </a:p>
          <a:p>
            <a:r>
              <a:rPr b="1" dirty="0" lang="en-US" u="sng"/>
              <a:t>DATA CLEANING </a:t>
            </a:r>
          </a:p>
          <a:p>
            <a:pPr indent="-285750" marL="285750">
              <a:buFont typeface="Wingdings" panose="05000000000000000000" pitchFamily="2" charset="2"/>
              <a:buChar char="Ø"/>
            </a:pPr>
            <a:r>
              <a:rPr b="1" dirty="0" lang="en-US"/>
              <a:t> Identified the missing values.</a:t>
            </a:r>
          </a:p>
          <a:p>
            <a:pPr indent="-285750" marL="285750">
              <a:buFont typeface="Wingdings" panose="05000000000000000000" pitchFamily="2" charset="2"/>
              <a:buChar char="Ø"/>
            </a:pPr>
            <a:r>
              <a:rPr b="1" dirty="0" lang="en-US"/>
              <a:t>Filtered the missing values.</a:t>
            </a:r>
          </a:p>
          <a:p>
            <a:pPr indent="-285750" marL="285750">
              <a:buFont typeface="Wingdings" panose="05000000000000000000" pitchFamily="2" charset="2"/>
              <a:buChar char="Ø"/>
            </a:pPr>
            <a:r>
              <a:rPr b="1" dirty="0" lang="en-US"/>
              <a:t> </a:t>
            </a:r>
          </a:p>
          <a:p>
            <a:r>
              <a:rPr b="1" dirty="0" lang="en-US" u="sng"/>
              <a:t>PERFORMANCE LEVEL </a:t>
            </a:r>
          </a:p>
          <a:p>
            <a:endParaRPr b="1" dirty="0" lang="en-US"/>
          </a:p>
          <a:p>
            <a:endParaRPr b="1" dirty="0" lang="en-US"/>
          </a:p>
          <a:p>
            <a:r>
              <a:rPr b="1" dirty="0" lang="en-US" u="sng"/>
              <a:t>SUMMARY</a:t>
            </a:r>
          </a:p>
          <a:p>
            <a:pPr indent="-285750" marL="285750">
              <a:buFont typeface="Wingdings" panose="05000000000000000000" pitchFamily="2" charset="2"/>
              <a:buChar char="Ø"/>
            </a:pPr>
            <a:r>
              <a:rPr b="1" dirty="0" lang="en-US"/>
              <a:t>PIVOT TABLE </a:t>
            </a:r>
          </a:p>
          <a:p>
            <a:pPr indent="-285750" marL="285750">
              <a:buFont typeface="Wingdings" panose="05000000000000000000" pitchFamily="2" charset="2"/>
              <a:buChar char="Ø"/>
            </a:pPr>
            <a:r>
              <a:rPr b="1" dirty="0" lang="en-US"/>
              <a:t>PIE CHART </a:t>
            </a:r>
          </a:p>
          <a:p>
            <a:r>
              <a:rPr b="1" dirty="0" lang="en-US" u="sng"/>
              <a:t>VISUALIZATION</a:t>
            </a:r>
            <a:r>
              <a:rPr b="1" dirty="0" lang="en-US"/>
              <a:t> </a:t>
            </a:r>
          </a:p>
          <a:p>
            <a:pPr indent="-285750" marL="285750">
              <a:buFont typeface="Wingdings" panose="05000000000000000000" pitchFamily="2" charset="2"/>
              <a:buChar char="Ø"/>
            </a:pPr>
            <a:r>
              <a:rPr b="1" dirty="0" lang="en-US"/>
              <a:t> GRAPH </a:t>
            </a:r>
          </a:p>
          <a:p>
            <a:endParaRPr b="1"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4495800" y="533400"/>
            <a:ext cx="312420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1251809" y="1336195"/>
          <a:ext cx="8456488" cy="4528157"/>
        </p:xfrm>
        <a:graphic>
          <a:graphicData uri="http://schemas.openxmlformats.org/drawingml/2006/table">
            <a:tbl>
              <a:tblPr/>
              <a:tblGrid>
                <a:gridCol w="1631188"/>
                <a:gridCol w="1933606"/>
                <a:gridCol w="770698"/>
                <a:gridCol w="751991"/>
                <a:gridCol w="1428538"/>
                <a:gridCol w="1035705"/>
                <a:gridCol w="904762"/>
              </a:tblGrid>
              <a:tr h="338779">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GenderCode</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0" sz="1400" i="0" lang="en-IN" strike="noStrike" u="none">
                          <a:solidFill>
                            <a:srgbClr val="000000"/>
                          </a:solidFill>
                          <a:effectLst/>
                          <a:highlight>
                            <a:srgbClr val="C0E6F5"/>
                          </a:highlight>
                          <a:latin typeface="Aptos Narrow" panose="020B0004020202020204" pitchFamily="34" charset="0"/>
                        </a:rPr>
                        <a:t>(All)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2547">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Count of FirstName</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Column Labels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c>
                  <a:txBody>
                    <a:bodyPr/>
                    <a:p>
                      <a:pPr algn="l" fontAlgn="b">
                        <a:spcBef>
                          <a:spcPts val="0"/>
                        </a:spcBef>
                        <a:spcAft>
                          <a:spcPts val="0"/>
                        </a:spcAft>
                      </a:pP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solidFill>
                      <a:srgbClr val="C0E6F5"/>
                    </a:solidFill>
                  </a:tcPr>
                </a:tc>
              </a:tr>
              <a:tr h="459960">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Row Labels</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LOW</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MED</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VERYHIGH</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(blank)</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BPC</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26</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CCDR</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EW</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MSC</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41</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NEL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62</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126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PL</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PYZ</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SVG</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30</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106</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TNS</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14</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25</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47</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98</a:t>
                      </a:r>
                      <a:endParaRPr b="0" sz="2200" i="0" lang="en-IN" strike="noStrike" u="none">
                        <a:effectLst/>
                        <a:latin typeface="Arial" panose="020B0604020202020204" pitchFamily="34" charset="0"/>
                      </a:endParaRPr>
                    </a:p>
                  </a:txBody>
                  <a:tcPr marL="7821" marR="7821" marT="7821" marB="0" anchor="b">
                    <a:lnL>
                      <a:noFill/>
                    </a:lnL>
                    <a:lnR>
                      <a:noFill/>
                    </a:lnR>
                    <a:lnT>
                      <a:noFill/>
                    </a:lnT>
                    <a:lnB>
                      <a:noFill/>
                    </a:lnB>
                    <a:noFill/>
                  </a:tcPr>
                </a:tc>
              </a:tr>
              <a:tr h="256082">
                <a:tc>
                  <a:txBody>
                    <a:bodyPr/>
                    <a:p>
                      <a:pPr algn="l" fontAlgn="b">
                        <a:spcBef>
                          <a:spcPts val="0"/>
                        </a:spcBef>
                        <a:spcAft>
                          <a:spcPts val="0"/>
                        </a:spcAft>
                      </a:pPr>
                      <a:r>
                        <a:rPr b="0" sz="1400" i="0" lang="en-IN" strike="noStrike" u="none">
                          <a:solidFill>
                            <a:srgbClr val="000000"/>
                          </a:solidFill>
                          <a:effectLst/>
                          <a:latin typeface="Aptos Narrow" panose="020B0004020202020204" pitchFamily="34" charset="0"/>
                        </a:rPr>
                        <a:t>WBL</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33</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6</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54</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c>
                  <a:txBody>
                    <a:bodyPr/>
                    <a:p>
                      <a:pPr algn="r" fontAlgn="b">
                        <a:spcBef>
                          <a:spcPts val="0"/>
                        </a:spcBef>
                        <a:spcAft>
                          <a:spcPts val="0"/>
                        </a:spcAft>
                      </a:pPr>
                      <a:r>
                        <a:rPr b="0" sz="1400" i="0" lang="en-IN" strike="noStrike" u="none">
                          <a:solidFill>
                            <a:srgbClr val="000000"/>
                          </a:solidFill>
                          <a:effectLst/>
                          <a:latin typeface="Aptos Narrow" panose="020B0004020202020204" pitchFamily="34" charset="0"/>
                        </a:rPr>
                        <a:t>112</a:t>
                      </a:r>
                      <a:endParaRPr b="0" sz="2200" i="0" lang="en-IN" strike="noStrike" u="none">
                        <a:effectLst/>
                        <a:latin typeface="Arial" panose="020B0604020202020204" pitchFamily="34" charset="0"/>
                      </a:endParaRPr>
                    </a:p>
                  </a:txBody>
                  <a:tcPr marL="7821" marR="7821" marT="7821" marB="0" anchor="b">
                    <a:lnL>
                      <a:noFill/>
                    </a:lnL>
                    <a:lnR>
                      <a:noFill/>
                    </a:lnR>
                    <a:lnT>
                      <a:noFill/>
                    </a:lnT>
                    <a:lnB w="6350" cap="flat" cmpd="sng" algn="ctr">
                      <a:solidFill>
                        <a:srgbClr val="44B3E1"/>
                      </a:solidFill>
                      <a:prstDash val="solid"/>
                      <a:round/>
                      <a:headEnd type="none" w="med" len="med"/>
                      <a:tailEnd type="none" w="med" len="med"/>
                    </a:lnB>
                    <a:noFill/>
                  </a:tcPr>
                </a:tc>
              </a:tr>
              <a:tr h="256082">
                <a:tc>
                  <a:txBody>
                    <a:bodyPr/>
                    <a:p>
                      <a:pPr algn="l"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Grand Total</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68</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130</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263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53</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sz="1400" i="0" lang="en-IN" strike="noStrike" u="none">
                          <a:solidFill>
                            <a:srgbClr val="000000"/>
                          </a:solidFill>
                          <a:effectLst/>
                          <a:highlight>
                            <a:srgbClr val="C0E6F5"/>
                          </a:highlight>
                          <a:latin typeface="Aptos Narrow" panose="020B0004020202020204" pitchFamily="34" charset="0"/>
                        </a:rPr>
                        <a:t>494</a:t>
                      </a:r>
                      <a:endParaRPr b="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c>
                  <a:txBody>
                    <a:bodyPr/>
                    <a:p>
                      <a:pPr algn="r" fontAlgn="b">
                        <a:spcBef>
                          <a:spcPts val="0"/>
                        </a:spcBef>
                        <a:spcAft>
                          <a:spcPts val="0"/>
                        </a:spcAft>
                      </a:pPr>
                      <a:r>
                        <a:rPr b="1" dirty="0" sz="1400" i="0" lang="en-IN" strike="noStrike" u="none">
                          <a:solidFill>
                            <a:srgbClr val="000000"/>
                          </a:solidFill>
                          <a:effectLst/>
                          <a:highlight>
                            <a:srgbClr val="C0E6F5"/>
                          </a:highlight>
                          <a:latin typeface="Aptos Narrow" panose="020B0004020202020204" pitchFamily="34" charset="0"/>
                        </a:rPr>
                        <a:t>1008</a:t>
                      </a:r>
                      <a:endParaRPr b="0" dirty="0" sz="2200" i="0" lang="en-IN" strike="noStrike" u="none">
                        <a:effectLst/>
                        <a:latin typeface="Arial" panose="020B0604020202020204" pitchFamily="34" charset="0"/>
                      </a:endParaRPr>
                    </a:p>
                  </a:txBody>
                  <a:tcPr marL="7821" marR="7821" marT="7821" marB="0" anchor="b">
                    <a:lnL>
                      <a:noFill/>
                    </a:lnL>
                    <a:lnR>
                      <a:noFill/>
                    </a:lnR>
                    <a:lnT w="6350" cap="flat" cmpd="sng" algn="ctr">
                      <a:solidFill>
                        <a:srgbClr val="44B3E1"/>
                      </a:solidFill>
                      <a:prstDash val="solid"/>
                      <a:round/>
                      <a:headEnd type="none" w="med" len="med"/>
                      <a:tailEnd type="none" w="med" len="med"/>
                    </a:lnT>
                    <a:lnB>
                      <a:noFill/>
                      <a:headEnd type="none" w="med" len="med"/>
                      <a:tailEnd type="none" w="med" len="med"/>
                    </a:lnB>
                    <a:solidFill>
                      <a:srgbClr val="C0E6F5"/>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3"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7" name="object 7"/>
          <p:cNvSpPr txBox="1">
            <a:spLocks noGrp="1"/>
          </p:cNvSpPr>
          <p:nvPr>
            <p:ph type="title"/>
          </p:nvPr>
        </p:nvSpPr>
        <p:spPr>
          <a:xfrm>
            <a:off x="4856871" y="152400"/>
            <a:ext cx="2437130" cy="629018"/>
          </a:xfrm>
          <a:prstGeom prst="rect"/>
        </p:spPr>
        <p:txBody>
          <a:bodyPr bIns="0" lIns="0" rIns="0" rtlCol="0" tIns="13335" vert="horz" wrap="square">
            <a:spAutoFit/>
          </a:bodyPr>
          <a:p>
            <a:pPr marL="12700">
              <a:lnSpc>
                <a:spcPct val="100000"/>
              </a:lnSpc>
              <a:spcBef>
                <a:spcPts val="105"/>
              </a:spcBef>
            </a:pPr>
            <a:r>
              <a:rPr dirty="0" sz="4000">
                <a:solidFill>
                  <a:srgbClr val="C00000"/>
                </a:solidFill>
                <a:latin typeface="Castellar" panose="020A0402060406010301" pitchFamily="18" charset="0"/>
              </a:rPr>
              <a:t>R</a:t>
            </a:r>
            <a:r>
              <a:rPr dirty="0" sz="4000" spc="-40">
                <a:solidFill>
                  <a:srgbClr val="C00000"/>
                </a:solidFill>
                <a:latin typeface="Castellar" panose="020A0402060406010301" pitchFamily="18" charset="0"/>
              </a:rPr>
              <a:t>E</a:t>
            </a:r>
            <a:r>
              <a:rPr dirty="0" sz="4000" spc="15">
                <a:solidFill>
                  <a:srgbClr val="C00000"/>
                </a:solidFill>
                <a:latin typeface="Castellar" panose="020A0402060406010301" pitchFamily="18" charset="0"/>
              </a:rPr>
              <a:t>S</a:t>
            </a:r>
            <a:r>
              <a:rPr dirty="0" sz="4000" spc="-30">
                <a:solidFill>
                  <a:srgbClr val="C00000"/>
                </a:solidFill>
                <a:latin typeface="Castellar" panose="020A0402060406010301" pitchFamily="18" charset="0"/>
              </a:rPr>
              <a:t>U</a:t>
            </a:r>
            <a:r>
              <a:rPr dirty="0" sz="4000" spc="-405">
                <a:solidFill>
                  <a:srgbClr val="C00000"/>
                </a:solidFill>
                <a:latin typeface="Castellar" panose="020A0402060406010301" pitchFamily="18" charset="0"/>
              </a:rPr>
              <a:t>L</a:t>
            </a:r>
            <a:r>
              <a:rPr dirty="0" sz="4000">
                <a:solidFill>
                  <a:srgbClr val="C00000"/>
                </a:solidFill>
                <a:latin typeface="Castellar" panose="020A0402060406010301" pitchFamily="18" charset="0"/>
              </a:rPr>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89" name="TextBox 7"/>
          <p:cNvSpPr txBox="1"/>
          <p:nvPr/>
        </p:nvSpPr>
        <p:spPr>
          <a:xfrm>
            <a:off x="4114800" y="987084"/>
            <a:ext cx="4240457" cy="400110"/>
          </a:xfrm>
          <a:prstGeom prst="rect"/>
          <a:noFill/>
        </p:spPr>
        <p:txBody>
          <a:bodyPr rtlCol="0" wrap="square">
            <a:spAutoFit/>
          </a:bodyPr>
          <a:p>
            <a:r>
              <a:rPr b="1" dirty="0" sz="2000" lang="en-US">
                <a:latin typeface="Arial Black" panose="020B0A04020102020204" pitchFamily="34" charset="0"/>
              </a:rPr>
              <a:t>HIGH LEVEL EMPLOYEES </a:t>
            </a:r>
            <a:endParaRPr b="1" dirty="0" sz="2000" lang="en-IN">
              <a:latin typeface="Arial Black" panose="020B0A04020102020204" pitchFamily="34" charset="0"/>
            </a:endParaRPr>
          </a:p>
        </p:txBody>
      </p:sp>
      <p:graphicFrame>
        <p:nvGraphicFramePr>
          <p:cNvPr id="4194305" name="Chart 1"/>
          <p:cNvGraphicFramePr>
            <a:graphicFrameLocks/>
          </p:cNvGraphicFramePr>
          <p:nvPr/>
        </p:nvGraphicFramePr>
        <p:xfrm>
          <a:off x="755332" y="1884362"/>
          <a:ext cx="10521885" cy="4583113"/>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3" name="Title 1"/>
          <p:cNvSpPr>
            <a:spLocks noGrp="1"/>
          </p:cNvSpPr>
          <p:nvPr>
            <p:ph type="title"/>
          </p:nvPr>
        </p:nvSpPr>
        <p:spPr>
          <a:xfrm>
            <a:off x="4191000" y="457200"/>
            <a:ext cx="10681335" cy="553998"/>
          </a:xfrm>
        </p:spPr>
        <p:txBody>
          <a:bodyPr/>
          <a:p>
            <a:r>
              <a:rPr dirty="0" sz="3600" lang="en-US" u="sng">
                <a:latin typeface="Castellar" panose="020A0402060406010301" pitchFamily="18" charset="0"/>
                <a:cs typeface="Times New Roman" panose="02020603050405020304" pitchFamily="18" charset="0"/>
              </a:rPr>
              <a:t>conclusion</a:t>
            </a:r>
            <a:endParaRPr dirty="0" sz="3600" lang="en-IN" u="sng">
              <a:latin typeface="Castellar" panose="020A0402060406010301" pitchFamily="18" charset="0"/>
              <a:cs typeface="Times New Roman" panose="02020603050405020304" pitchFamily="18" charset="0"/>
            </a:endParaRPr>
          </a:p>
        </p:txBody>
      </p:sp>
      <p:sp>
        <p:nvSpPr>
          <p:cNvPr id="1048694" name="TextBox 2"/>
          <p:cNvSpPr txBox="1"/>
          <p:nvPr/>
        </p:nvSpPr>
        <p:spPr>
          <a:xfrm>
            <a:off x="914400" y="1524000"/>
            <a:ext cx="10287000" cy="3863341"/>
          </a:xfrm>
          <a:prstGeom prst="rect"/>
          <a:noFill/>
        </p:spPr>
        <p:txBody>
          <a:bodyPr rtlCol="0" wrap="square">
            <a:spAutoFit/>
          </a:bodyPr>
          <a:p>
            <a:r>
              <a:rPr b="1" dirty="0" sz="2000" lang="en-US">
                <a:latin typeface="Castellar" panose="020A0402060406010301" pitchFamily="18" charset="0"/>
              </a:rPr>
              <a:t>EMPLOYEE PERFORMANCE ANALYSIS </a:t>
            </a:r>
          </a:p>
          <a:p>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solidFill>
                  <a:schemeClr val="tx2"/>
                </a:solidFill>
                <a:latin typeface="Arial Rounded MT Bold" panose="020F0704030504030204" pitchFamily="34" charset="0"/>
              </a:rPr>
              <a:t>BY COMPARING THE PERFORMANCE OF THE EMPLOYEES. THE EMPLOYEES ARE HIGHER IN NUMBER. THERE ARE MORE PEOPLE IN AVERAGE LEVEL EMPLOYEES. </a:t>
            </a:r>
          </a:p>
          <a:p>
            <a:pPr indent="-285750"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WE HAVE TO MOTIVAYE THE EMPLOYEES TO DEVELOP THEIR SKILLS AND TALENTS TO ACHIEVE THE ORGANISATIONAL GOALS AND OBJECTIVES TO REACH THE PLACE OF HIGH LEVEL PERFORMANCE TO SUSTAIN THE GOALS AND TARGETS.</a:t>
            </a:r>
          </a:p>
          <a:p>
            <a:pPr indent="-285750" lvl="3" marL="285750">
              <a:buFont typeface="Wingdings" panose="05000000000000000000" pitchFamily="2" charset="2"/>
              <a:buChar char="Ø"/>
            </a:pPr>
            <a:endParaRPr dirty="0" lang="en-US">
              <a:solidFill>
                <a:schemeClr val="tx2"/>
              </a:solidFill>
              <a:latin typeface="Arial Rounded MT Bold" panose="020F0704030504030204" pitchFamily="34" charset="0"/>
            </a:endParaRPr>
          </a:p>
          <a:p>
            <a:pPr indent="-285750" lvl="3" marL="285750">
              <a:buFont typeface="Wingdings" panose="05000000000000000000" pitchFamily="2" charset="2"/>
              <a:buChar char="Ø"/>
            </a:pPr>
            <a:r>
              <a:rPr dirty="0" lang="en-US">
                <a:solidFill>
                  <a:schemeClr val="tx2"/>
                </a:solidFill>
                <a:latin typeface="Arial Rounded MT Bold" panose="020F0704030504030204" pitchFamily="34" charset="0"/>
              </a:rPr>
              <a:t> WE HAVE TO TRAIN AND DEVELOP THE EMPLOYEES WITH BETTER OUTCOME TO REACH THE ORGANISATIONAL GOALS. </a:t>
            </a:r>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IN"/>
          </a:p>
        </p:txBody>
      </p:sp>
      <p:sp>
        <p:nvSpPr>
          <p:cNvPr id="1048695" name="Rectangle 3"/>
          <p:cNvSpPr/>
          <p:nvPr/>
        </p:nvSpPr>
        <p:spPr>
          <a:xfrm>
            <a:off x="1889125" y="3760699"/>
            <a:ext cx="6096000" cy="369332"/>
          </a:xfrm>
          <a:prstGeom prst="rect"/>
        </p:spPr>
        <p:txBody>
          <a:bodyPr>
            <a:spAutoFit/>
          </a:bodyPr>
          <a:p>
            <a:pPr lvl="3"/>
            <a:r>
              <a:rPr dirty="0" 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909638"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3877522" y="490966"/>
            <a:ext cx="3909695" cy="570669"/>
          </a:xfrm>
          <a:prstGeom prst="rect"/>
        </p:spPr>
        <p:txBody>
          <a:bodyPr bIns="0" lIns="0" rIns="0" rtlCol="0" tIns="16510" vert="horz" wrap="square">
            <a:spAutoFit/>
          </a:bodyPr>
          <a:p>
            <a:pPr marL="12700">
              <a:lnSpc>
                <a:spcPct val="100000"/>
              </a:lnSpc>
              <a:spcBef>
                <a:spcPts val="130"/>
              </a:spcBef>
            </a:pPr>
            <a:r>
              <a:rPr dirty="0" sz="3600" spc="5">
                <a:latin typeface="Castellar" panose="020A0402060406010301" pitchFamily="18" charset="0"/>
              </a:rPr>
              <a:t>PROJECT</a:t>
            </a:r>
            <a:r>
              <a:rPr dirty="0" sz="3600" spc="-85">
                <a:latin typeface="Castellar" panose="020A0402060406010301" pitchFamily="18" charset="0"/>
              </a:rPr>
              <a:t> </a:t>
            </a:r>
            <a:r>
              <a:rPr dirty="0" sz="3600" spc="25">
                <a:latin typeface="Castellar" panose="020A0402060406010301" pitchFamily="18" charset="0"/>
              </a:rPr>
              <a:t>TITLE</a:t>
            </a:r>
            <a:endParaRPr dirty="0" sz="3600">
              <a:latin typeface="Castellar" panose="020A0402060406010301" pitchFamily="18" charset="0"/>
            </a:endParaRPr>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2230293" y="2781872"/>
            <a:ext cx="8593228" cy="510541"/>
          </a:xfrm>
          <a:prstGeom prst="rect"/>
          <a:noFill/>
        </p:spPr>
        <p:txBody>
          <a:bodyPr rtlCol="0" wrap="square">
            <a:spAutoFit/>
          </a:bodyPr>
          <a:p>
            <a:r>
              <a:rPr b="1" dirty="0" sz="2800" lang="en-US">
                <a:solidFill>
                  <a:srgbClr val="0F0F0F"/>
                </a:solidFill>
                <a:latin typeface="Castellar" panose="020A0402060406010301" pitchFamily="18" charset="0"/>
                <a:cs typeface="Times New Roman" panose="02020603050405020304" pitchFamily="18" charset="0"/>
              </a:rPr>
              <a:t>Employee Performance Analysis using Excel</a:t>
            </a:r>
            <a:endParaRPr dirty="0" sz="1600" lang="en-IN">
              <a:solidFill>
                <a:srgbClr val="7030A0"/>
              </a:solidFill>
              <a:latin typeface="Castellar" panose="020A0402060406010301" pitchFamily="18" charset="0"/>
              <a:cs typeface="Times New Roman" panose="02020603050405020304" pitchFamily="18" charset="0"/>
            </a:endParaRPr>
          </a:p>
        </p:txBody>
      </p:sp>
      <p:sp>
        <p:nvSpPr>
          <p:cNvPr id="1048626" name="Cloud 20"/>
          <p:cNvSpPr/>
          <p:nvPr/>
        </p:nvSpPr>
        <p:spPr>
          <a:xfrm>
            <a:off x="1058806" y="1475900"/>
            <a:ext cx="9434957" cy="4062412"/>
          </a:xfrm>
          <a:prstGeom prst="cloud"/>
          <a:no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152400" y="-152400"/>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4441686" y="447675"/>
            <a:ext cx="2357120" cy="567463"/>
          </a:xfrm>
          <a:prstGeom prst="rect"/>
        </p:spPr>
        <p:txBody>
          <a:bodyPr bIns="0" lIns="0" rIns="0" rtlCol="0" tIns="13335" vert="horz" wrap="square">
            <a:spAutoFit/>
          </a:bodyPr>
          <a:p>
            <a:pPr marL="12700">
              <a:lnSpc>
                <a:spcPct val="100000"/>
              </a:lnSpc>
              <a:spcBef>
                <a:spcPts val="105"/>
              </a:spcBef>
            </a:pPr>
            <a:r>
              <a:rPr dirty="0" sz="3600" spc="25">
                <a:latin typeface="Castellar" panose="020A0402060406010301" pitchFamily="18" charset="0"/>
                <a:ea typeface="Cambria" panose="02040503050406030204" pitchFamily="18" charset="0"/>
              </a:rPr>
              <a:t>A</a:t>
            </a:r>
            <a:r>
              <a:rPr dirty="0" sz="3600" spc="-5">
                <a:latin typeface="Castellar" panose="020A0402060406010301" pitchFamily="18" charset="0"/>
                <a:ea typeface="Cambria" panose="02040503050406030204" pitchFamily="18" charset="0"/>
              </a:rPr>
              <a:t>G</a:t>
            </a:r>
            <a:r>
              <a:rPr dirty="0" sz="3600" spc="-35">
                <a:latin typeface="Castellar" panose="020A0402060406010301" pitchFamily="18" charset="0"/>
                <a:ea typeface="Cambria" panose="02040503050406030204" pitchFamily="18" charset="0"/>
              </a:rPr>
              <a:t>E</a:t>
            </a:r>
            <a:r>
              <a:rPr dirty="0" sz="3600" spc="15">
                <a:latin typeface="Castellar" panose="020A0402060406010301" pitchFamily="18" charset="0"/>
                <a:ea typeface="Cambria" panose="02040503050406030204" pitchFamily="18" charset="0"/>
              </a:rPr>
              <a:t>N</a:t>
            </a:r>
            <a:r>
              <a:rPr dirty="0" sz="3600">
                <a:latin typeface="Castellar" panose="020A0402060406010301" pitchFamily="18" charset="0"/>
                <a:ea typeface="Cambria" panose="02040503050406030204" pitchFamily="18" charset="0"/>
              </a:rPr>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339829" y="809625"/>
            <a:ext cx="6354595" cy="72161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Problem Statement</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Project Overview</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End Users</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Our Solution and Proposition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Dataset Description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Modelling Approach</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Results and </a:t>
            </a:r>
            <a:r>
              <a:rPr b="1" dirty="0" sz="2800" lang="en-US">
                <a:solidFill>
                  <a:srgbClr val="0D0D0D"/>
                </a:solidFill>
                <a:latin typeface="Cambria" panose="02040503050406030204" pitchFamily="18" charset="0"/>
                <a:ea typeface="Cambria" panose="02040503050406030204" pitchFamily="18" charset="0"/>
                <a:cs typeface="Times New Roman" panose="02020603050405020304" pitchFamily="18" charset="0"/>
              </a:rPr>
              <a:t>Discussion</a:t>
            </a:r>
          </a:p>
          <a:p>
            <a:pPr algn="l">
              <a:buFont typeface="+mj-lt"/>
              <a:buAutoNum type="arabicPeriod"/>
            </a:pPr>
            <a:endPar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endParaRPr>
          </a:p>
          <a:p>
            <a:pPr algn="l">
              <a:buFont typeface="+mj-lt"/>
              <a:buAutoNum type="arabicPeriod"/>
            </a:pPr>
            <a:r>
              <a:rPr b="1" dirty="0" sz="2800" i="0" lang="en-US">
                <a:solidFill>
                  <a:srgbClr val="0D0D0D"/>
                </a:solidFill>
                <a:effectLst/>
                <a:latin typeface="Cambria" panose="02040503050406030204" pitchFamily="18" charset="0"/>
                <a:ea typeface="Cambria" panose="020405030504060302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168493" y="2874585"/>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2224"/>
          </a:xfrm>
          <a:prstGeom prst="rect"/>
        </p:spPr>
        <p:txBody>
          <a:bodyPr bIns="0" lIns="0" rIns="0" rtlCol="0" tIns="16510" vert="horz" wrap="square">
            <a:spAutoFit/>
          </a:bodyPr>
          <a:p>
            <a:pPr marL="12700">
              <a:lnSpc>
                <a:spcPct val="100000"/>
              </a:lnSpc>
              <a:spcBef>
                <a:spcPts val="130"/>
              </a:spcBef>
              <a:tabLst>
                <a:tab algn="l" pos="2727960"/>
              </a:tabLst>
            </a:pPr>
            <a:r>
              <a:rPr dirty="0" sz="4000" spc="-20">
                <a:latin typeface="Cambria" panose="02040503050406030204" pitchFamily="18" charset="0"/>
                <a:ea typeface="Cambria" panose="02040503050406030204" pitchFamily="18" charset="0"/>
              </a:rPr>
              <a:t>P</a:t>
            </a:r>
            <a:r>
              <a:rPr dirty="0" sz="4000" spc="15">
                <a:latin typeface="Cambria" panose="02040503050406030204" pitchFamily="18" charset="0"/>
                <a:ea typeface="Cambria" panose="02040503050406030204" pitchFamily="18" charset="0"/>
              </a:rPr>
              <a:t>ROB</a:t>
            </a:r>
            <a:r>
              <a:rPr dirty="0" sz="4000" spc="55">
                <a:latin typeface="Cambria" panose="02040503050406030204" pitchFamily="18" charset="0"/>
                <a:ea typeface="Cambria" panose="02040503050406030204" pitchFamily="18" charset="0"/>
              </a:rPr>
              <a:t>L</a:t>
            </a:r>
            <a:r>
              <a:rPr dirty="0" sz="4000" spc="-2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a:t>
            </a:r>
            <a:r>
              <a:rPr dirty="0" sz="4000" lang="en-US">
                <a:latin typeface="Cambria" panose="02040503050406030204" pitchFamily="18" charset="0"/>
                <a:ea typeface="Cambria" panose="02040503050406030204" pitchFamily="18" charset="0"/>
              </a:rPr>
              <a:t> </a:t>
            </a:r>
            <a:r>
              <a:rPr dirty="0" sz="4000" spc="10">
                <a:latin typeface="Cambria" panose="02040503050406030204" pitchFamily="18" charset="0"/>
                <a:ea typeface="Cambria" panose="02040503050406030204" pitchFamily="18" charset="0"/>
              </a:rPr>
              <a:t>S</a:t>
            </a:r>
            <a:r>
              <a:rPr dirty="0" sz="4000" spc="-370">
                <a:latin typeface="Cambria" panose="02040503050406030204" pitchFamily="18" charset="0"/>
                <a:ea typeface="Cambria" panose="02040503050406030204" pitchFamily="18" charset="0"/>
              </a:rPr>
              <a:t>T</a:t>
            </a:r>
            <a:r>
              <a:rPr dirty="0" sz="4000" spc="-375">
                <a:latin typeface="Cambria" panose="02040503050406030204" pitchFamily="18" charset="0"/>
                <a:ea typeface="Cambria" panose="02040503050406030204" pitchFamily="18" charset="0"/>
              </a:rPr>
              <a:t>A</a:t>
            </a:r>
            <a:r>
              <a:rPr dirty="0" sz="4000" spc="15">
                <a:latin typeface="Cambria" panose="02040503050406030204" pitchFamily="18" charset="0"/>
                <a:ea typeface="Cambria" panose="02040503050406030204" pitchFamily="18" charset="0"/>
              </a:rPr>
              <a:t>T</a:t>
            </a:r>
            <a:r>
              <a:rPr dirty="0" sz="4000" spc="-10">
                <a:latin typeface="Cambria" panose="02040503050406030204" pitchFamily="18" charset="0"/>
                <a:ea typeface="Cambria" panose="02040503050406030204" pitchFamily="18" charset="0"/>
              </a:rPr>
              <a:t>E</a:t>
            </a:r>
            <a:r>
              <a:rPr dirty="0" sz="4000" spc="-20">
                <a:latin typeface="Cambria" panose="02040503050406030204" pitchFamily="18" charset="0"/>
                <a:ea typeface="Cambria" panose="02040503050406030204" pitchFamily="18" charset="0"/>
              </a:rPr>
              <a:t>ME</a:t>
            </a:r>
            <a:r>
              <a:rPr dirty="0" sz="4000" spc="10">
                <a:latin typeface="Cambria" panose="02040503050406030204" pitchFamily="18" charset="0"/>
                <a:ea typeface="Cambria" panose="02040503050406030204" pitchFamily="18" charset="0"/>
              </a:rPr>
              <a:t>NT</a:t>
            </a:r>
            <a:endParaRPr dirty="0" sz="4000">
              <a:latin typeface="Cambria" panose="02040503050406030204" pitchFamily="18" charset="0"/>
              <a:ea typeface="Cambria" panose="02040503050406030204" pitchFamily="18" charset="0"/>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a:off x="457200" y="1641038"/>
            <a:ext cx="7686675" cy="2758441"/>
          </a:xfrm>
          <a:prstGeom prst="rect"/>
          <a:noFill/>
        </p:spPr>
        <p:txBody>
          <a:bodyPr rtlCol="0" wrap="square">
            <a:spAutoFit/>
          </a:bodyPr>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track the performance of employees work motive for the organization and So that we can completely focus on the growth and structure of the organization and also to develop their personal skills and talents. </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motivate the best and executive employees with increments, promotion and bonus.</a:t>
            </a:r>
          </a:p>
          <a:p>
            <a:endParaRPr b="1" dirty="0" lang="en-US">
              <a:latin typeface="Cambria" panose="02040503050406030204" pitchFamily="18" charset="0"/>
              <a:ea typeface="Cambria" panose="02040503050406030204" pitchFamily="18" charset="0"/>
            </a:endParaRPr>
          </a:p>
          <a:p>
            <a:pPr indent="-285750" marL="285750">
              <a:buFont typeface="Wingdings" panose="05000000000000000000" pitchFamily="2" charset="2"/>
              <a:buChar char="Ø"/>
            </a:pPr>
            <a:r>
              <a:rPr b="1" dirty="0" lang="en-US">
                <a:latin typeface="Cambria" panose="02040503050406030204" pitchFamily="18" charset="0"/>
                <a:ea typeface="Cambria" panose="02040503050406030204" pitchFamily="18" charset="0"/>
              </a:rPr>
              <a:t>We have to train and motivate the under developed employees in a and effective manner with proper specifications.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57475"/>
            <a:ext cx="3533775" cy="3810000"/>
            <a:chOff x="8658225" y="2647950"/>
            <a:chExt cx="3533775" cy="3810000"/>
          </a:xfrm>
        </p:grpSpPr>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4"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5" name="object 7"/>
          <p:cNvSpPr txBox="1">
            <a:spLocks noGrp="1"/>
          </p:cNvSpPr>
          <p:nvPr>
            <p:ph type="title"/>
          </p:nvPr>
        </p:nvSpPr>
        <p:spPr>
          <a:xfrm>
            <a:off x="739775" y="829627"/>
            <a:ext cx="5263515" cy="632224"/>
          </a:xfrm>
          <a:prstGeom prst="rect"/>
        </p:spPr>
        <p:txBody>
          <a:bodyPr bIns="0" lIns="0" rIns="0" rtlCol="0" tIns="16510" vert="horz" wrap="square">
            <a:spAutoFit/>
          </a:bodyPr>
          <a:p>
            <a:pPr marL="12700">
              <a:lnSpc>
                <a:spcPct val="100000"/>
              </a:lnSpc>
              <a:spcBef>
                <a:spcPts val="130"/>
              </a:spcBef>
              <a:tabLst>
                <a:tab algn="l" pos="2642870"/>
              </a:tabLst>
            </a:pPr>
            <a:r>
              <a:rPr dirty="0" sz="4000" spc="5">
                <a:latin typeface="Cambria" panose="02040503050406030204" pitchFamily="18" charset="0"/>
                <a:ea typeface="Cambria" panose="02040503050406030204" pitchFamily="18" charset="0"/>
              </a:rPr>
              <a:t>PROJECT</a:t>
            </a:r>
            <a:r>
              <a:rPr dirty="0" sz="4000" lang="en-US" spc="5">
                <a:latin typeface="Cambria" panose="02040503050406030204" pitchFamily="18" charset="0"/>
                <a:ea typeface="Cambria" panose="02040503050406030204" pitchFamily="18" charset="0"/>
              </a:rPr>
              <a:t> </a:t>
            </a:r>
            <a:r>
              <a:rPr dirty="0" sz="4000" spc="-20">
                <a:latin typeface="Cambria" panose="02040503050406030204" pitchFamily="18" charset="0"/>
                <a:ea typeface="Cambria" panose="02040503050406030204" pitchFamily="18" charset="0"/>
              </a:rPr>
              <a:t>OVERVIEW</a:t>
            </a:r>
            <a:endParaRPr dirty="0" sz="4000">
              <a:latin typeface="Cambria" panose="02040503050406030204" pitchFamily="18" charset="0"/>
              <a:ea typeface="Cambria" panose="02040503050406030204" pitchFamily="18" charset="0"/>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0"/>
          <p:cNvSpPr txBox="1"/>
          <p:nvPr/>
        </p:nvSpPr>
        <p:spPr>
          <a:xfrm>
            <a:off x="773894" y="1474930"/>
            <a:ext cx="7924800" cy="2783841"/>
          </a:xfrm>
          <a:prstGeom prst="rect"/>
          <a:noFill/>
        </p:spPr>
        <p:txBody>
          <a:bodyPr rtlCol="0" wrap="square">
            <a:spAutoFit/>
          </a:bodyPr>
          <a:p>
            <a:pPr algn="l"/>
            <a:endParaRPr b="0" dirty="0" sz="2400" i="0" lang="en-US">
              <a:solidFill>
                <a:srgbClr val="0D0D0D"/>
              </a:solidFill>
              <a:effectLst/>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b="1" dirty="0" sz="2400" lang="en-US">
                <a:latin typeface="Times New Roman" panose="02020603050405020304" pitchFamily="18" charset="0"/>
                <a:cs typeface="Times New Roman" panose="02020603050405020304" pitchFamily="18" charset="0"/>
              </a:rPr>
              <a:t>EMPLOYEE DATA ANALYSIS </a:t>
            </a:r>
            <a:endParaRPr dirty="0" sz="2400" lang="en-US">
              <a:latin typeface="Times New Roman" panose="02020603050405020304" pitchFamily="18" charset="0"/>
              <a:cs typeface="Times New Roman" panose="02020603050405020304" pitchFamily="18" charset="0"/>
            </a:endParaRPr>
          </a:p>
          <a:p>
            <a:endParaRPr dirty="0" sz="2400" lang="en-US">
              <a:latin typeface="Times New Roman" panose="02020603050405020304" pitchFamily="18" charset="0"/>
              <a:cs typeface="Times New Roman" panose="02020603050405020304" pitchFamily="18" charset="0"/>
            </a:endParaRPr>
          </a:p>
          <a:p>
            <a:r>
              <a:rPr dirty="0" sz="2000" lang="en-US" err="1">
                <a:latin typeface="Times New Roman" panose="02020603050405020304" pitchFamily="18" charset="0"/>
                <a:cs typeface="Times New Roman" panose="02020603050405020304" pitchFamily="18" charset="0"/>
              </a:rPr>
              <a:t>Analysing</a:t>
            </a:r>
            <a:r>
              <a:rPr dirty="0" sz="2000" lang="en-US">
                <a:latin typeface="Times New Roman" panose="02020603050405020304" pitchFamily="18" charset="0"/>
                <a:cs typeface="Times New Roman" panose="02020603050405020304" pitchFamily="18" charset="0"/>
              </a:rPr>
              <a:t> the performance of the employees by considering the various factors like Gender, Performance score , Ratings and their Achievements , </a:t>
            </a:r>
            <a:r>
              <a:rPr dirty="0" sz="2000" lang="en-US" err="1">
                <a:latin typeface="Times New Roman" panose="02020603050405020304" pitchFamily="18" charset="0"/>
                <a:cs typeface="Times New Roman" panose="02020603050405020304" pitchFamily="18" charset="0"/>
              </a:rPr>
              <a:t>inorder</a:t>
            </a:r>
            <a:r>
              <a:rPr dirty="0" sz="2000" lang="en-US">
                <a:latin typeface="Times New Roman" panose="02020603050405020304" pitchFamily="18" charset="0"/>
                <a:cs typeface="Times New Roman" panose="02020603050405020304" pitchFamily="18" charset="0"/>
              </a:rPr>
              <a:t> to identify the trends and patterns of different categories of employees like high, medium and low</a:t>
            </a:r>
            <a:r>
              <a:rPr dirty="0" sz="2400" lang="en-US">
                <a:latin typeface="Times New Roman" panose="02020603050405020304" pitchFamily="18" charset="0"/>
                <a:cs typeface="Times New Roman" panose="02020603050405020304" pitchFamily="18" charset="0"/>
              </a:rPr>
              <a:t>. </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716943" y="607624"/>
            <a:ext cx="5014595" cy="509114"/>
          </a:xfrm>
          <a:prstGeom prst="rect"/>
        </p:spPr>
        <p:txBody>
          <a:bodyPr bIns="0" lIns="0" rIns="0" rtlCol="0" tIns="16510" vert="horz" wrap="square">
            <a:spAutoFit/>
          </a:bodyPr>
          <a:p>
            <a:pPr marL="12700">
              <a:lnSpc>
                <a:spcPct val="100000"/>
              </a:lnSpc>
              <a:spcBef>
                <a:spcPts val="130"/>
              </a:spcBef>
            </a:pPr>
            <a:r>
              <a:rPr dirty="0" sz="2800" spc="25">
                <a:solidFill>
                  <a:srgbClr val="C00000"/>
                </a:solidFill>
                <a:latin typeface="Cambria" panose="02040503050406030204" pitchFamily="18" charset="0"/>
                <a:ea typeface="Cambria" panose="02040503050406030204" pitchFamily="18" charset="0"/>
              </a:rPr>
              <a:t>W</a:t>
            </a:r>
            <a:r>
              <a:rPr dirty="0" sz="2800" spc="-20">
                <a:solidFill>
                  <a:srgbClr val="C00000"/>
                </a:solidFill>
                <a:latin typeface="Cambria" panose="02040503050406030204" pitchFamily="18" charset="0"/>
                <a:ea typeface="Cambria" panose="02040503050406030204" pitchFamily="18" charset="0"/>
              </a:rPr>
              <a:t>H</a:t>
            </a:r>
            <a:r>
              <a:rPr dirty="0" sz="2800" spc="20">
                <a:solidFill>
                  <a:srgbClr val="C00000"/>
                </a:solidFill>
                <a:latin typeface="Cambria" panose="02040503050406030204" pitchFamily="18" charset="0"/>
                <a:ea typeface="Cambria" panose="02040503050406030204" pitchFamily="18" charset="0"/>
              </a:rPr>
              <a:t>O</a:t>
            </a:r>
            <a:r>
              <a:rPr dirty="0" sz="2800" spc="-2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AR</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10">
                <a:solidFill>
                  <a:srgbClr val="C00000"/>
                </a:solidFill>
                <a:latin typeface="Cambria" panose="02040503050406030204" pitchFamily="18" charset="0"/>
                <a:ea typeface="Cambria" panose="02040503050406030204" pitchFamily="18" charset="0"/>
              </a:rPr>
              <a:t>T</a:t>
            </a:r>
            <a:r>
              <a:rPr dirty="0" sz="2800" spc="-15">
                <a:solidFill>
                  <a:srgbClr val="C00000"/>
                </a:solidFill>
                <a:latin typeface="Cambria" panose="02040503050406030204" pitchFamily="18" charset="0"/>
                <a:ea typeface="Cambria" panose="02040503050406030204" pitchFamily="18" charset="0"/>
              </a:rPr>
              <a:t>H</a:t>
            </a:r>
            <a:r>
              <a:rPr dirty="0" sz="2800" spc="15">
                <a:solidFill>
                  <a:srgbClr val="C00000"/>
                </a:solidFill>
                <a:latin typeface="Cambria" panose="02040503050406030204" pitchFamily="18" charset="0"/>
                <a:ea typeface="Cambria" panose="02040503050406030204" pitchFamily="18" charset="0"/>
              </a:rPr>
              <a:t>E</a:t>
            </a:r>
            <a:r>
              <a:rPr dirty="0" sz="2800" spc="-35">
                <a:solidFill>
                  <a:srgbClr val="C00000"/>
                </a:solidFill>
                <a:latin typeface="Cambria" panose="02040503050406030204" pitchFamily="18" charset="0"/>
                <a:ea typeface="Cambria" panose="02040503050406030204" pitchFamily="18" charset="0"/>
              </a:rPr>
              <a:t> </a:t>
            </a:r>
            <a:r>
              <a:rPr dirty="0" sz="2800" spc="-20">
                <a:solidFill>
                  <a:srgbClr val="C00000"/>
                </a:solidFill>
                <a:latin typeface="Cambria" panose="02040503050406030204" pitchFamily="18" charset="0"/>
                <a:ea typeface="Cambria" panose="02040503050406030204" pitchFamily="18" charset="0"/>
              </a:rPr>
              <a:t>E</a:t>
            </a:r>
            <a:r>
              <a:rPr dirty="0" sz="2800" spc="30">
                <a:solidFill>
                  <a:srgbClr val="C00000"/>
                </a:solidFill>
                <a:latin typeface="Cambria" panose="02040503050406030204" pitchFamily="18" charset="0"/>
                <a:ea typeface="Cambria" panose="02040503050406030204" pitchFamily="18" charset="0"/>
              </a:rPr>
              <a:t>N</a:t>
            </a:r>
            <a:r>
              <a:rPr dirty="0" sz="2800" spc="15">
                <a:solidFill>
                  <a:srgbClr val="C00000"/>
                </a:solidFill>
                <a:latin typeface="Cambria" panose="02040503050406030204" pitchFamily="18" charset="0"/>
                <a:ea typeface="Cambria" panose="02040503050406030204" pitchFamily="18" charset="0"/>
              </a:rPr>
              <a:t>D</a:t>
            </a:r>
            <a:r>
              <a:rPr dirty="0" sz="2800" spc="-45">
                <a:solidFill>
                  <a:srgbClr val="C00000"/>
                </a:solidFill>
                <a:latin typeface="Cambria" panose="02040503050406030204" pitchFamily="18" charset="0"/>
                <a:ea typeface="Cambria" panose="02040503050406030204" pitchFamily="18" charset="0"/>
              </a:rPr>
              <a:t> </a:t>
            </a:r>
            <a:r>
              <a:rPr dirty="0" sz="2800">
                <a:solidFill>
                  <a:srgbClr val="C00000"/>
                </a:solidFill>
                <a:latin typeface="Cambria" panose="02040503050406030204" pitchFamily="18" charset="0"/>
                <a:ea typeface="Cambria" panose="02040503050406030204" pitchFamily="18" charset="0"/>
              </a:rPr>
              <a:t>U</a:t>
            </a:r>
            <a:r>
              <a:rPr dirty="0" sz="2800" spc="10">
                <a:solidFill>
                  <a:srgbClr val="C00000"/>
                </a:solidFill>
                <a:latin typeface="Cambria" panose="02040503050406030204" pitchFamily="18" charset="0"/>
                <a:ea typeface="Cambria" panose="02040503050406030204" pitchFamily="18" charset="0"/>
              </a:rPr>
              <a:t>S</a:t>
            </a:r>
            <a:r>
              <a:rPr dirty="0" sz="2800" spc="-25">
                <a:solidFill>
                  <a:srgbClr val="C00000"/>
                </a:solidFill>
                <a:latin typeface="Cambria" panose="02040503050406030204" pitchFamily="18" charset="0"/>
                <a:ea typeface="Cambria" panose="02040503050406030204" pitchFamily="18" charset="0"/>
              </a:rPr>
              <a:t>E</a:t>
            </a:r>
            <a:r>
              <a:rPr dirty="0" sz="2800" spc="-10">
                <a:solidFill>
                  <a:srgbClr val="C00000"/>
                </a:solidFill>
                <a:latin typeface="Cambria" panose="02040503050406030204" pitchFamily="18" charset="0"/>
                <a:ea typeface="Cambria" panose="02040503050406030204" pitchFamily="18" charset="0"/>
              </a:rPr>
              <a:t>R</a:t>
            </a:r>
            <a:r>
              <a:rPr dirty="0" sz="2800" spc="5">
                <a:solidFill>
                  <a:srgbClr val="C00000"/>
                </a:solidFill>
                <a:latin typeface="Cambria" panose="02040503050406030204" pitchFamily="18" charset="0"/>
                <a:ea typeface="Cambria" panose="02040503050406030204" pitchFamily="18" charset="0"/>
              </a:rPr>
              <a:t>S</a:t>
            </a:r>
            <a:r>
              <a:rPr dirty="0" sz="3200" spc="5">
                <a:solidFill>
                  <a:srgbClr val="C00000"/>
                </a:solidFill>
              </a:rPr>
              <a:t>?</a:t>
            </a:r>
            <a:endParaRPr dirty="0" sz="3200">
              <a:solidFill>
                <a:srgbClr val="C00000"/>
              </a:solidFill>
            </a:endParaRPr>
          </a:p>
        </p:txBody>
      </p:sp>
      <p:pic>
        <p:nvPicPr>
          <p:cNvPr id="2097162" name="object 6"/>
          <p:cNvPicPr>
            <a:picLocks/>
          </p:cNvPicPr>
          <p:nvPr/>
        </p:nvPicPr>
        <p:blipFill>
          <a:blip xmlns:r="http://schemas.openxmlformats.org/officeDocument/2006/relationships" r:embed="rId1" cstate="print"/>
          <a:stretch>
            <a:fillRect/>
          </a:stretch>
        </p:blipFill>
        <p:spPr>
          <a:xfrm>
            <a:off x="734528" y="6129852"/>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3" name="Picture 9"/>
          <p:cNvPicPr>
            <a:picLocks noChangeAspect="1"/>
          </p:cNvPicPr>
          <p:nvPr/>
        </p:nvPicPr>
        <p:blipFill>
          <a:blip xmlns:r="http://schemas.openxmlformats.org/officeDocument/2006/relationships" r:embed="rId2"/>
          <a:stretch>
            <a:fillRect/>
          </a:stretch>
        </p:blipFill>
        <p:spPr>
          <a:xfrm>
            <a:off x="3293268" y="1542957"/>
            <a:ext cx="2764156" cy="2347913"/>
          </a:xfrm>
          <a:prstGeom prst="roundRect">
            <a:avLst>
              <a:gd name="adj" fmla="val 16667"/>
            </a:avLst>
          </a:prstGeom>
          <a:ln>
            <a:noFill/>
          </a:ln>
          <a:effectLst>
            <a:outerShdw algn="tl" blurRad="152400" dir="900000" dist="12000" kx="110000" ky="200000" rotWithShape="0" sy="98000">
              <a:srgbClr val="000000">
                <a:alpha val="30000"/>
              </a:srgbClr>
            </a:outerShdw>
          </a:effectLst>
          <a:scene3d>
            <a:camera prst="perspectiveRelaxed">
              <a:rot lat="19800000" lon="1200000" rev="20820000"/>
            </a:camera>
            <a:lightRig dir="t" rig="threePt"/>
          </a:scene3d>
          <a:sp3d contourW="6350" prstMaterial="matte">
            <a:bevelT w="101600" h="101600"/>
            <a:contourClr>
              <a:srgbClr val="969696"/>
            </a:contourClr>
          </a:sp3d>
        </p:spPr>
      </p:pic>
      <p:pic>
        <p:nvPicPr>
          <p:cNvPr id="2097164" name="Picture 10"/>
          <p:cNvPicPr>
            <a:picLocks noChangeAspect="1"/>
          </p:cNvPicPr>
          <p:nvPr/>
        </p:nvPicPr>
        <p:blipFill>
          <a:blip xmlns:r="http://schemas.openxmlformats.org/officeDocument/2006/relationships" r:embed="rId3"/>
          <a:stretch>
            <a:fillRect/>
          </a:stretch>
        </p:blipFill>
        <p:spPr>
          <a:xfrm>
            <a:off x="4023333" y="4817927"/>
            <a:ext cx="2933700" cy="1743075"/>
          </a:xfrm>
          <a:prstGeom prst="roundRect">
            <a:avLst>
              <a:gd name="adj" fmla="val 16667"/>
            </a:avLst>
          </a:prstGeom>
          <a:ln w="34925">
            <a:solidFill>
              <a:srgbClr val="FFFFFF"/>
            </a:solidFill>
          </a:ln>
          <a:effectLst>
            <a:outerShdw algn="ctr" blurRad="317500" dir="2700000">
              <a:srgbClr val="000000">
                <a:alpha val="43000"/>
              </a:srgbClr>
            </a:outerShdw>
            <a:softEdge rad="63500"/>
          </a:effectLst>
          <a:scene3d>
            <a:camera prst="perspectiveFront" fov="2700000">
              <a:rot lat="19086000" lon="19067999" rev="3108000"/>
            </a:camera>
            <a:lightRig dir="t" rig="threePt">
              <a:rot lat="0" lon="0" rev="0"/>
            </a:lightRig>
          </a:scene3d>
          <a:sp3d extrusionH="38100" prstMaterial="clear">
            <a:bevelT w="260350" h="50800" prst="artDeco"/>
            <a:bevelB prst="softRound"/>
          </a:sp3d>
        </p:spPr>
      </p:pic>
      <p:pic>
        <p:nvPicPr>
          <p:cNvPr id="2097165" name="Picture 11"/>
          <p:cNvPicPr>
            <a:picLocks noChangeAspect="1"/>
          </p:cNvPicPr>
          <p:nvPr/>
        </p:nvPicPr>
        <p:blipFill>
          <a:blip xmlns:r="http://schemas.openxmlformats.org/officeDocument/2006/relationships" r:embed="rId4"/>
          <a:stretch>
            <a:fillRect/>
          </a:stretch>
        </p:blipFill>
        <p:spPr>
          <a:xfrm>
            <a:off x="6400800" y="746979"/>
            <a:ext cx="2667000" cy="2143125"/>
          </a:xfrm>
          <a:prstGeom prst="roundRect">
            <a:avLst>
              <a:gd name="adj" fmla="val 16667"/>
            </a:avLst>
          </a:prstGeom>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softRound"/>
          </a:sp3d>
        </p:spPr>
      </p:pic>
      <p:pic>
        <p:nvPicPr>
          <p:cNvPr id="2097166" name="Picture 12"/>
          <p:cNvPicPr>
            <a:picLocks noChangeAspect="1"/>
          </p:cNvPicPr>
          <p:nvPr/>
        </p:nvPicPr>
        <p:blipFill>
          <a:blip xmlns:r="http://schemas.openxmlformats.org/officeDocument/2006/relationships" r:embed="rId5"/>
          <a:stretch>
            <a:fillRect/>
          </a:stretch>
        </p:blipFill>
        <p:spPr>
          <a:xfrm>
            <a:off x="6670387" y="2906516"/>
            <a:ext cx="2514600" cy="2257425"/>
          </a:xfrm>
          <a:prstGeom prst="roundRect">
            <a:avLst>
              <a:gd name="adj" fmla="val 16667"/>
            </a:avLst>
          </a:prstGeom>
          <a:ln w="34925">
            <a:solidFill>
              <a:srgbClr val="FFFFFF"/>
            </a:solidFill>
          </a:ln>
          <a:effectLst>
            <a:glow rad="63500">
              <a:schemeClr val="accent1">
                <a:satMod val="175000"/>
                <a:alpha val="40000"/>
              </a:schemeClr>
            </a:glow>
            <a:outerShdw algn="ctr" blurRad="317500" dir="2700000">
              <a:srgbClr val="000000">
                <a:alpha val="43000"/>
              </a:srgbClr>
            </a:outerShdw>
            <a:softEdge rad="12700"/>
          </a:effectLst>
          <a:scene3d>
            <a:camera prst="perspectiveFront" fov="2700000">
              <a:rot lat="19086000" lon="19067999" rev="3108000"/>
            </a:camera>
            <a:lightRig dir="t" rig="threePt">
              <a:rot lat="0" lon="0" rev="0"/>
            </a:lightRig>
          </a:scene3d>
          <a:sp3d extrusionH="38100" prstMaterial="clear">
            <a:bevelT w="260350" h="50800" prst="softRound"/>
            <a:bevelB prst="softRound"/>
          </a:sp3d>
        </p:spPr>
      </p:pic>
      <p:sp>
        <p:nvSpPr>
          <p:cNvPr id="1048662" name="TextBox 13"/>
          <p:cNvSpPr txBox="1"/>
          <p:nvPr/>
        </p:nvSpPr>
        <p:spPr>
          <a:xfrm>
            <a:off x="4230218" y="1574100"/>
            <a:ext cx="1307709" cy="307777"/>
          </a:xfrm>
          <a:prstGeom prst="rect"/>
          <a:noFill/>
        </p:spPr>
        <p:txBody>
          <a:bodyPr rtlCol="0" wrap="square">
            <a:spAutoFit/>
          </a:bodyPr>
          <a:p>
            <a:r>
              <a:rPr dirty="0" sz="1400" lang="en-US">
                <a:latin typeface="Arial Black" panose="020B0A04020102020204" pitchFamily="34" charset="0"/>
              </a:rPr>
              <a:t>EMPLOYEE</a:t>
            </a:r>
            <a:endParaRPr dirty="0" sz="1400" lang="en-IN">
              <a:latin typeface="Arial Black" panose="020B0A04020102020204" pitchFamily="34" charset="0"/>
            </a:endParaRPr>
          </a:p>
        </p:txBody>
      </p:sp>
      <p:pic>
        <p:nvPicPr>
          <p:cNvPr id="2097167" name="Picture 15"/>
          <p:cNvPicPr>
            <a:picLocks noChangeAspect="1"/>
          </p:cNvPicPr>
          <p:nvPr/>
        </p:nvPicPr>
        <p:blipFill>
          <a:blip xmlns:r="http://schemas.openxmlformats.org/officeDocument/2006/relationships" r:embed="rId6"/>
          <a:stretch>
            <a:fillRect/>
          </a:stretch>
        </p:blipFill>
        <p:spPr>
          <a:xfrm>
            <a:off x="321678" y="3729345"/>
            <a:ext cx="3546663" cy="2055862"/>
          </a:xfrm>
          <a:prstGeom prst="roundRect">
            <a:avLst>
              <a:gd name="adj" fmla="val 16667"/>
            </a:avLst>
          </a:prstGeom>
          <a:ln w="34925">
            <a:solidFill>
              <a:srgbClr val="FFFFFF"/>
            </a:solidFill>
          </a:ln>
          <a:effectLst>
            <a:outerShdw algn="ctr" blurRad="317500" dir="2700000">
              <a:srgbClr val="000000">
                <a:alpha val="43000"/>
              </a:srgbClr>
            </a:outerShdw>
          </a:effectLst>
          <a:scene3d>
            <a:camera prst="perspectiveFront" fov="2700000">
              <a:rot lat="19086000" lon="19067999" rev="3108000"/>
            </a:camera>
            <a:lightRig dir="t" rig="threePt">
              <a:rot lat="0" lon="0" rev="0"/>
            </a:lightRig>
          </a:scene3d>
          <a:sp3d extrusionH="38100" prstMaterial="clear">
            <a:bevelT w="260350" h="50800" prst="cross"/>
            <a:bevelB prst="softRound"/>
          </a:sp3d>
        </p:spPr>
      </p:pic>
      <p:sp>
        <p:nvSpPr>
          <p:cNvPr id="1048663" name="Rectangle 17"/>
          <p:cNvSpPr/>
          <p:nvPr/>
        </p:nvSpPr>
        <p:spPr>
          <a:xfrm>
            <a:off x="4373576" y="4290464"/>
            <a:ext cx="2464956" cy="332741"/>
          </a:xfrm>
          <a:prstGeom prst="rect"/>
        </p:spPr>
        <p:txBody>
          <a:bodyPr wrap="square">
            <a:spAutoFit/>
          </a:bodyPr>
          <a:p>
            <a:r>
              <a:rPr b="1" dirty="0" sz="1400" lang="en-US">
                <a:latin typeface="Arial Black" panose="020B0A04020102020204" pitchFamily="34" charset="0"/>
              </a:rPr>
              <a:t>EMPLOYEE</a:t>
            </a:r>
            <a:r>
              <a:rPr b="1" dirty="0" sz="1600" lang="en-US">
                <a:latin typeface="Arial Black" panose="020B0A04020102020204" pitchFamily="34" charset="0"/>
              </a:rPr>
              <a:t> HIERARCHY </a:t>
            </a:r>
            <a:endParaRPr b="1" dirty="0" sz="1600" lang="en-IN">
              <a:latin typeface="Arial Black" panose="020B0A04020102020204" pitchFamily="34" charset="0"/>
            </a:endParaRPr>
          </a:p>
        </p:txBody>
      </p:sp>
      <p:sp>
        <p:nvSpPr>
          <p:cNvPr id="1048664" name="TextBox 18"/>
          <p:cNvSpPr txBox="1"/>
          <p:nvPr/>
        </p:nvSpPr>
        <p:spPr>
          <a:xfrm>
            <a:off x="9029014" y="3034636"/>
            <a:ext cx="1390650" cy="369332"/>
          </a:xfrm>
          <a:prstGeom prst="rect"/>
          <a:noFill/>
        </p:spPr>
        <p:txBody>
          <a:bodyPr rtlCol="0" wrap="square">
            <a:spAutoFit/>
          </a:bodyPr>
          <a:p>
            <a:r>
              <a:rPr b="1" dirty="0" sz="1600" lang="en-US">
                <a:latin typeface="Arial Black" panose="020B0A04020102020204" pitchFamily="34" charset="0"/>
              </a:rPr>
              <a:t>MANAGER</a:t>
            </a:r>
            <a:r>
              <a:rPr dirty="0" lang="en-US"/>
              <a:t> </a:t>
            </a:r>
            <a:endParaRPr dirty="0" lang="en-IN"/>
          </a:p>
        </p:txBody>
      </p:sp>
      <p:sp>
        <p:nvSpPr>
          <p:cNvPr id="1048665" name="TextBox 19"/>
          <p:cNvSpPr txBox="1"/>
          <p:nvPr/>
        </p:nvSpPr>
        <p:spPr>
          <a:xfrm>
            <a:off x="2441752" y="5895975"/>
            <a:ext cx="1257986" cy="276999"/>
          </a:xfrm>
          <a:prstGeom prst="rect"/>
          <a:noFill/>
        </p:spPr>
        <p:txBody>
          <a:bodyPr rtlCol="0" wrap="square">
            <a:spAutoFit/>
          </a:bodyPr>
          <a:p>
            <a:r>
              <a:rPr b="1" dirty="0" sz="1200" lang="en-US">
                <a:latin typeface="Arial Black" panose="020B0A04020102020204" pitchFamily="34" charset="0"/>
              </a:rPr>
              <a:t>EMPLOYER </a:t>
            </a:r>
            <a:endParaRPr b="1" dirty="0" sz="1200" lang="en-IN">
              <a:latin typeface="Arial Black" panose="020B0A040201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69218" y="1483055"/>
            <a:ext cx="2695574" cy="3248025"/>
          </a:xfrm>
          <a:prstGeom prst="rect"/>
        </p:spPr>
      </p:pic>
      <p:sp>
        <p:nvSpPr>
          <p:cNvPr id="1048666" name="object 6"/>
          <p:cNvSpPr txBox="1">
            <a:spLocks noGrp="1"/>
          </p:cNvSpPr>
          <p:nvPr>
            <p:ph type="title"/>
          </p:nvPr>
        </p:nvSpPr>
        <p:spPr>
          <a:xfrm>
            <a:off x="1347787" y="482883"/>
            <a:ext cx="9763125" cy="546735"/>
          </a:xfrm>
          <a:prstGeom prst="rect"/>
        </p:spPr>
        <p:txBody>
          <a:bodyPr bIns="0" lIns="0" rIns="0" rtlCol="0" tIns="13335" vert="horz" wrap="square">
            <a:spAutoFit/>
          </a:bodyPr>
          <a:p>
            <a:pPr marL="12700">
              <a:lnSpc>
                <a:spcPct val="100000"/>
              </a:lnSpc>
              <a:spcBef>
                <a:spcPts val="105"/>
              </a:spcBef>
            </a:pP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U</a:t>
            </a:r>
            <a:r>
              <a:rPr dirty="0" sz="3600" i="1">
                <a:latin typeface="Cambria" panose="02040503050406030204" pitchFamily="18" charset="0"/>
                <a:ea typeface="Cambria" panose="02040503050406030204" pitchFamily="18" charset="0"/>
              </a:rPr>
              <a:t>R</a:t>
            </a:r>
            <a:r>
              <a:rPr dirty="0" sz="3600" i="1" spc="5">
                <a:latin typeface="Cambria" panose="02040503050406030204" pitchFamily="18" charset="0"/>
                <a:ea typeface="Cambria" panose="02040503050406030204" pitchFamily="18" charset="0"/>
              </a:rPr>
              <a:t> </a:t>
            </a:r>
            <a:r>
              <a:rPr dirty="0" sz="3600" i="1" spc="25">
                <a:latin typeface="Cambria" panose="02040503050406030204" pitchFamily="18" charset="0"/>
                <a:ea typeface="Cambria" panose="02040503050406030204" pitchFamily="18" charset="0"/>
              </a:rPr>
              <a:t>S</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LU</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r>
              <a:rPr dirty="0" sz="3600" i="1" spc="-345">
                <a:latin typeface="Cambria" panose="02040503050406030204" pitchFamily="18" charset="0"/>
                <a:ea typeface="Cambria" panose="02040503050406030204" pitchFamily="18" charset="0"/>
              </a:rPr>
              <a:t> </a:t>
            </a:r>
            <a:r>
              <a:rPr dirty="0" sz="3600" i="1" spc="-35">
                <a:latin typeface="Cambria" panose="02040503050406030204" pitchFamily="18" charset="0"/>
                <a:ea typeface="Cambria" panose="02040503050406030204" pitchFamily="18" charset="0"/>
              </a:rPr>
              <a:t>A</a:t>
            </a:r>
            <a:r>
              <a:rPr dirty="0" sz="3600" i="1" spc="-5">
                <a:latin typeface="Cambria" panose="02040503050406030204" pitchFamily="18" charset="0"/>
                <a:ea typeface="Cambria" panose="02040503050406030204" pitchFamily="18" charset="0"/>
              </a:rPr>
              <a:t>N</a:t>
            </a:r>
            <a:r>
              <a:rPr dirty="0" sz="3600" i="1">
                <a:latin typeface="Cambria" panose="02040503050406030204" pitchFamily="18" charset="0"/>
                <a:ea typeface="Cambria" panose="02040503050406030204" pitchFamily="18" charset="0"/>
              </a:rPr>
              <a:t>D</a:t>
            </a:r>
            <a:r>
              <a:rPr dirty="0" sz="3600" i="1" spc="35">
                <a:latin typeface="Cambria" panose="02040503050406030204" pitchFamily="18" charset="0"/>
                <a:ea typeface="Cambria" panose="02040503050406030204" pitchFamily="18" charset="0"/>
              </a:rPr>
              <a:t> </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a:latin typeface="Cambria" panose="02040503050406030204" pitchFamily="18" charset="0"/>
                <a:ea typeface="Cambria" panose="02040503050406030204" pitchFamily="18" charset="0"/>
              </a:rPr>
              <a:t>S</a:t>
            </a:r>
            <a:r>
              <a:rPr dirty="0" sz="3600" i="1" spc="60">
                <a:latin typeface="Cambria" panose="02040503050406030204" pitchFamily="18" charset="0"/>
                <a:ea typeface="Cambria" panose="02040503050406030204" pitchFamily="18" charset="0"/>
              </a:rPr>
              <a:t> </a:t>
            </a:r>
            <a:r>
              <a:rPr dirty="0" sz="3600" i="1" spc="-295">
                <a:latin typeface="Cambria" panose="02040503050406030204" pitchFamily="18" charset="0"/>
                <a:ea typeface="Cambria" panose="02040503050406030204" pitchFamily="18" charset="0"/>
              </a:rPr>
              <a:t>V</a:t>
            </a:r>
            <a:r>
              <a:rPr dirty="0" sz="3600" i="1" spc="-35">
                <a:latin typeface="Cambria" panose="02040503050406030204" pitchFamily="18" charset="0"/>
                <a:ea typeface="Cambria" panose="02040503050406030204" pitchFamily="18" charset="0"/>
              </a:rPr>
              <a:t>A</a:t>
            </a:r>
            <a:r>
              <a:rPr dirty="0" sz="3600" i="1" spc="25">
                <a:latin typeface="Cambria" panose="02040503050406030204" pitchFamily="18" charset="0"/>
                <a:ea typeface="Cambria" panose="02040503050406030204" pitchFamily="18" charset="0"/>
              </a:rPr>
              <a:t>LU</a:t>
            </a:r>
            <a:r>
              <a:rPr dirty="0" sz="3600" i="1">
                <a:latin typeface="Cambria" panose="02040503050406030204" pitchFamily="18" charset="0"/>
                <a:ea typeface="Cambria" panose="02040503050406030204" pitchFamily="18" charset="0"/>
              </a:rPr>
              <a:t>E</a:t>
            </a:r>
            <a:r>
              <a:rPr dirty="0" sz="3600" i="1" spc="-65">
                <a:latin typeface="Cambria" panose="02040503050406030204" pitchFamily="18" charset="0"/>
                <a:ea typeface="Cambria" panose="02040503050406030204" pitchFamily="18" charset="0"/>
              </a:rPr>
              <a:t> </a:t>
            </a:r>
            <a:r>
              <a:rPr dirty="0" sz="3600" i="1" spc="-15">
                <a:latin typeface="Cambria" panose="02040503050406030204" pitchFamily="18" charset="0"/>
                <a:ea typeface="Cambria" panose="02040503050406030204" pitchFamily="18" charset="0"/>
              </a:rPr>
              <a:t>P</a:t>
            </a:r>
            <a:r>
              <a:rPr dirty="0" sz="3600" i="1" spc="-30">
                <a:latin typeface="Cambria" panose="02040503050406030204" pitchFamily="18" charset="0"/>
                <a:ea typeface="Cambria" panose="02040503050406030204" pitchFamily="18" charset="0"/>
              </a:rPr>
              <a:t>R</a:t>
            </a:r>
            <a:r>
              <a:rPr dirty="0" sz="3600" i="1" spc="10">
                <a:latin typeface="Cambria" panose="02040503050406030204" pitchFamily="18" charset="0"/>
                <a:ea typeface="Cambria" panose="02040503050406030204" pitchFamily="18" charset="0"/>
              </a:rPr>
              <a:t>O</a:t>
            </a:r>
            <a:r>
              <a:rPr dirty="0" sz="3600" i="1" spc="-15">
                <a:latin typeface="Cambria" panose="02040503050406030204" pitchFamily="18" charset="0"/>
                <a:ea typeface="Cambria" panose="02040503050406030204" pitchFamily="18" charset="0"/>
              </a:rPr>
              <a:t>P</a:t>
            </a:r>
            <a:r>
              <a:rPr dirty="0" sz="3600" i="1" spc="10">
                <a:latin typeface="Cambria" panose="02040503050406030204" pitchFamily="18" charset="0"/>
                <a:ea typeface="Cambria" panose="02040503050406030204" pitchFamily="18" charset="0"/>
              </a:rPr>
              <a:t>O</a:t>
            </a:r>
            <a:r>
              <a:rPr dirty="0" sz="3600" i="1" spc="25">
                <a:latin typeface="Cambria" panose="02040503050406030204" pitchFamily="18" charset="0"/>
                <a:ea typeface="Cambria" panose="02040503050406030204" pitchFamily="18" charset="0"/>
              </a:rPr>
              <a:t>S</a:t>
            </a:r>
            <a:r>
              <a:rPr dirty="0" sz="3600" i="1" spc="-30">
                <a:latin typeface="Cambria" panose="02040503050406030204" pitchFamily="18" charset="0"/>
                <a:ea typeface="Cambria" panose="02040503050406030204" pitchFamily="18" charset="0"/>
              </a:rPr>
              <a:t>I</a:t>
            </a:r>
            <a:r>
              <a:rPr dirty="0" sz="3600" i="1" spc="-35">
                <a:latin typeface="Cambria" panose="02040503050406030204" pitchFamily="18" charset="0"/>
                <a:ea typeface="Cambria" panose="02040503050406030204" pitchFamily="18" charset="0"/>
              </a:rPr>
              <a:t>T</a:t>
            </a:r>
            <a:r>
              <a:rPr dirty="0" sz="3600" i="1" spc="-30">
                <a:latin typeface="Cambria" panose="02040503050406030204" pitchFamily="18" charset="0"/>
                <a:ea typeface="Cambria" panose="02040503050406030204" pitchFamily="18" charset="0"/>
              </a:rPr>
              <a:t>I</a:t>
            </a:r>
            <a:r>
              <a:rPr dirty="0" sz="3600" i="1" spc="10">
                <a:latin typeface="Cambria" panose="02040503050406030204" pitchFamily="18" charset="0"/>
                <a:ea typeface="Cambria" panose="02040503050406030204" pitchFamily="18" charset="0"/>
              </a:rPr>
              <a:t>O</a:t>
            </a:r>
            <a:r>
              <a:rPr dirty="0" sz="3600" i="1">
                <a:latin typeface="Cambria" panose="02040503050406030204" pitchFamily="18" charset="0"/>
                <a:ea typeface="Cambria" panose="02040503050406030204" pitchFamily="18" charset="0"/>
              </a:rPr>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2819400" y="2362200"/>
            <a:ext cx="8764653" cy="2758440"/>
          </a:xfrm>
          <a:prstGeom prst="rect"/>
          <a:noFill/>
        </p:spPr>
        <p:txBody>
          <a:bodyPr rtlCol="0" wrap="square">
            <a:spAutoFit/>
          </a:bodyPr>
          <a:p>
            <a:r>
              <a:rPr b="1" dirty="0" lang="en-US">
                <a:solidFill>
                  <a:srgbClr val="C00000"/>
                </a:solidFill>
                <a:latin typeface="Baskerville Old Face" panose="02020602080505020303" pitchFamily="18" charset="0"/>
              </a:rPr>
              <a:t>CONDITIONAL FORMATTING – </a:t>
            </a:r>
            <a:r>
              <a:rPr b="1" dirty="0" lang="en-US">
                <a:latin typeface="Baskerville Old Face" panose="02020602080505020303" pitchFamily="18" charset="0"/>
              </a:rPr>
              <a:t>TO IDENTIFY THE MISSING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FILTER – </a:t>
            </a:r>
            <a:r>
              <a:rPr b="1" dirty="0" lang="en-US">
                <a:latin typeface="Baskerville Old Face" panose="02020602080505020303" pitchFamily="18" charset="0"/>
              </a:rPr>
              <a:t>FOR THE PURPOSE OF REMOVING THE UNWANTED DATA. </a:t>
            </a:r>
          </a:p>
          <a:p>
            <a:endParaRPr b="1" dirty="0" lang="en-US">
              <a:solidFill>
                <a:srgbClr val="C00000"/>
              </a:solidFill>
              <a:latin typeface="Baskerville Old Face" panose="02020602080505020303" pitchFamily="18" charset="0"/>
            </a:endParaRPr>
          </a:p>
          <a:p>
            <a:r>
              <a:rPr b="1" dirty="0" lang="en-US">
                <a:solidFill>
                  <a:srgbClr val="C00000"/>
                </a:solidFill>
                <a:latin typeface="Baskerville Old Face" panose="02020602080505020303" pitchFamily="18" charset="0"/>
              </a:rPr>
              <a:t>FORMULA-  </a:t>
            </a:r>
            <a:r>
              <a:rPr b="1" dirty="0" lang="en-US">
                <a:latin typeface="Baskerville Old Face" panose="02020602080505020303" pitchFamily="18" charset="0"/>
              </a:rPr>
              <a:t>FOR IDENTIFYING THE PERFORMANCRE THE EMPLOYEES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PIVOT TABLE </a:t>
            </a:r>
            <a:r>
              <a:rPr b="1" dirty="0" lang="en-US">
                <a:latin typeface="Baskerville Old Face" panose="02020602080505020303" pitchFamily="18" charset="0"/>
              </a:rPr>
              <a:t>- TO CONVERT THE DATA INTO SHORT SUMMARY . </a:t>
            </a:r>
          </a:p>
          <a:p>
            <a:endParaRPr b="1" dirty="0" lang="en-US">
              <a:latin typeface="Baskerville Old Face" panose="02020602080505020303" pitchFamily="18" charset="0"/>
            </a:endParaRPr>
          </a:p>
          <a:p>
            <a:r>
              <a:rPr b="1" dirty="0" lang="en-US">
                <a:solidFill>
                  <a:srgbClr val="C00000"/>
                </a:solidFill>
                <a:latin typeface="Baskerville Old Face" panose="02020602080505020303" pitchFamily="18" charset="0"/>
              </a:rPr>
              <a:t>GRAPH </a:t>
            </a:r>
            <a:r>
              <a:rPr b="1" dirty="0" lang="en-US">
                <a:latin typeface="Baskerville Old Face" panose="02020602080505020303" pitchFamily="18" charset="0"/>
              </a:rPr>
              <a:t>– DATA VISUALIZATION </a:t>
            </a:r>
          </a:p>
          <a:p>
            <a:r>
              <a:rPr b="1" dirty="0" lang="en-US"/>
              <a:t> </a:t>
            </a:r>
            <a:endParaRPr b="1" dirty="0" lang="en-IN"/>
          </a:p>
        </p:txBody>
      </p:sp>
      <p:sp>
        <p:nvSpPr>
          <p:cNvPr id="1048669" name="Cloud 11"/>
          <p:cNvSpPr/>
          <p:nvPr/>
        </p:nvSpPr>
        <p:spPr>
          <a:xfrm>
            <a:off x="751839" y="977890"/>
            <a:ext cx="10677143" cy="5477862"/>
          </a:xfrm>
          <a:prstGeom prst="cloud"/>
          <a:noFill/>
          <a:ln>
            <a:noFill/>
          </a:ln>
          <a:effectLst>
            <a:outerShdw algn="ctr" blurRad="127000" dir="2700000" dist="38100">
              <a:srgbClr val="000000">
                <a:alpha val="45000"/>
              </a:srgbClr>
            </a:outerShdw>
          </a:effectLst>
          <a:scene3d>
            <a:camera prst="perspectiveFront" fov="2700000">
              <a:rot lat="20376000" lon="1938000" rev="20112001"/>
            </a:camera>
            <a:lightRig dir="t" rig="soft">
              <a:rot lat="0" lon="0" rev="0"/>
            </a:lightRig>
          </a:scene3d>
          <a:sp3d prstMaterial="translucentPowder">
            <a:bevelT w="203200" h="50800" prst="artDeco"/>
          </a:sp3d>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1" name=""/>
        <p:cNvGrpSpPr/>
        <p:nvPr/>
      </p:nvGrpSpPr>
      <p:grpSpPr>
        <a:xfrm>
          <a:off x="0" y="0"/>
          <a:ext cx="0" cy="0"/>
          <a:chOff x="0" y="0"/>
          <a:chExt cx="0" cy="0"/>
        </a:xfrm>
      </p:grpSpPr>
      <p:sp>
        <p:nvSpPr>
          <p:cNvPr id="1048670" name="Title 1"/>
          <p:cNvSpPr>
            <a:spLocks noGrp="1"/>
          </p:cNvSpPr>
          <p:nvPr>
            <p:ph type="title"/>
          </p:nvPr>
        </p:nvSpPr>
        <p:spPr>
          <a:xfrm>
            <a:off x="2743200" y="152400"/>
            <a:ext cx="10681335" cy="553998"/>
          </a:xfrm>
        </p:spPr>
        <p:txBody>
          <a:bodyPr/>
          <a:p>
            <a:r>
              <a:rPr dirty="0" sz="3600" lang="en-IN">
                <a:latin typeface="Castellar" panose="020A0402060406010301" pitchFamily="18" charset="0"/>
                <a:ea typeface="Cambria" panose="02040503050406030204" pitchFamily="18" charset="0"/>
              </a:rPr>
              <a:t>   Dataset Description</a:t>
            </a:r>
          </a:p>
        </p:txBody>
      </p:sp>
      <p:sp>
        <p:nvSpPr>
          <p:cNvPr id="1048671" name="TextBox 2"/>
          <p:cNvSpPr txBox="1"/>
          <p:nvPr/>
        </p:nvSpPr>
        <p:spPr>
          <a:xfrm>
            <a:off x="3200400" y="1371600"/>
            <a:ext cx="5943600" cy="4625340"/>
          </a:xfrm>
          <a:prstGeom prst="rect"/>
          <a:noFill/>
          <a:ln>
            <a:solidFill>
              <a:schemeClr val="tx1"/>
            </a:solidFill>
          </a:ln>
          <a:effectLst>
            <a:innerShdw blurRad="114300">
              <a:prstClr val="black"/>
            </a:innerShdw>
          </a:effectLst>
          <a:scene3d>
            <a:camera prst="orthographicFront">
              <a:rot lat="0" lon="0" rev="0"/>
            </a:camera>
            <a:lightRig dir="t" rig="contrasting">
              <a:rot lat="0" lon="0" rev="7800000"/>
            </a:lightRig>
          </a:scene3d>
          <a:sp3d>
            <a:bevelT w="139700" h="139700" prst="slope"/>
          </a:sp3d>
        </p:spPr>
        <p:txBody>
          <a:bodyPr rtlCol="0" wrap="square">
            <a:spAutoFit/>
          </a:bodyPr>
          <a:p>
            <a:r>
              <a:rPr b="1" dirty="0" lang="en-US">
                <a:solidFill>
                  <a:srgbClr val="C00000"/>
                </a:solidFill>
                <a:latin typeface="Arial Black" panose="020B0A04020102020204" pitchFamily="34" charset="0"/>
              </a:rPr>
              <a:t>EMPLOYEE = KAGGLE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26-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9- FEATURES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 ID – NUMERICAL VALUES.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NAME – TEXT</a:t>
            </a:r>
          </a:p>
          <a:p>
            <a:r>
              <a:rPr b="1" dirty="0" lang="en-US">
                <a:solidFill>
                  <a:srgbClr val="C00000"/>
                </a:solidFill>
                <a:latin typeface="Arial Black" panose="020B0A04020102020204" pitchFamily="34" charset="0"/>
              </a:rPr>
              <a:t> </a:t>
            </a:r>
          </a:p>
          <a:p>
            <a:r>
              <a:rPr b="1" dirty="0" lang="en-US">
                <a:solidFill>
                  <a:srgbClr val="C00000"/>
                </a:solidFill>
                <a:latin typeface="Arial Black" panose="020B0A04020102020204" pitchFamily="34" charset="0"/>
              </a:rPr>
              <a:t>EMPLOYEE TYPE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PERFORMANCE LEVEL</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GENDER – MALE , FEMALE </a:t>
            </a:r>
          </a:p>
          <a:p>
            <a:endParaRPr b="1" dirty="0" lang="en-US">
              <a:solidFill>
                <a:srgbClr val="C00000"/>
              </a:solidFill>
              <a:latin typeface="Arial Black" panose="020B0A04020102020204" pitchFamily="34" charset="0"/>
            </a:endParaRPr>
          </a:p>
          <a:p>
            <a:r>
              <a:rPr b="1" dirty="0" lang="en-US">
                <a:solidFill>
                  <a:srgbClr val="C00000"/>
                </a:solidFill>
                <a:latin typeface="Arial Black" panose="020B0A04020102020204" pitchFamily="34" charset="0"/>
              </a:rPr>
              <a:t>EMPLOYEE RATING – NUMERICAL VALUES</a:t>
            </a:r>
            <a:endParaRPr b="1" dirty="0" lang="en-IN">
              <a:solidFill>
                <a:srgbClr val="C00000"/>
              </a:solidFill>
              <a:latin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1981200" y="973038"/>
            <a:ext cx="8480425" cy="570669"/>
          </a:xfrm>
          <a:prstGeom prst="rect"/>
        </p:spPr>
        <p:txBody>
          <a:bodyPr bIns="0" lIns="0" rIns="0" rtlCol="0" tIns="16510" vert="horz" wrap="square">
            <a:spAutoFit/>
          </a:bodyPr>
          <a:p>
            <a:pPr marL="12700">
              <a:lnSpc>
                <a:spcPct val="100000"/>
              </a:lnSpc>
              <a:spcBef>
                <a:spcPts val="130"/>
              </a:spcBef>
            </a:pPr>
            <a:r>
              <a:rPr dirty="0" sz="3600" spc="15" u="sng">
                <a:latin typeface="Castellar" panose="020A0402060406010301" pitchFamily="18" charset="0"/>
              </a:rPr>
              <a:t>THE</a:t>
            </a:r>
            <a:r>
              <a:rPr dirty="0" sz="3600" spc="20" u="sng">
                <a:latin typeface="Castellar" panose="020A0402060406010301" pitchFamily="18" charset="0"/>
              </a:rPr>
              <a:t> </a:t>
            </a:r>
            <a:r>
              <a:rPr dirty="0" sz="3600" lang="en-US" spc="20" u="sng">
                <a:latin typeface="Castellar" panose="020A0402060406010301" pitchFamily="18" charset="0"/>
              </a:rPr>
              <a:t>"</a:t>
            </a:r>
            <a:r>
              <a:rPr dirty="0" sz="3600" spc="10" u="sng">
                <a:latin typeface="Castellar" panose="020A0402060406010301" pitchFamily="18" charset="0"/>
              </a:rPr>
              <a:t>WOW</a:t>
            </a:r>
            <a:r>
              <a:rPr dirty="0" sz="3600" lang="en-US" spc="10" u="sng">
                <a:latin typeface="Castellar" panose="020A0402060406010301" pitchFamily="18" charset="0"/>
              </a:rPr>
              <a:t>"</a:t>
            </a:r>
            <a:r>
              <a:rPr dirty="0" sz="3600" spc="85" u="sng">
                <a:latin typeface="Castellar" panose="020A0402060406010301" pitchFamily="18" charset="0"/>
              </a:rPr>
              <a:t> </a:t>
            </a:r>
            <a:r>
              <a:rPr dirty="0" sz="3600" spc="10" u="sng">
                <a:latin typeface="Castellar" panose="020A0402060406010301" pitchFamily="18" charset="0"/>
              </a:rPr>
              <a:t>IN</a:t>
            </a:r>
            <a:r>
              <a:rPr dirty="0" sz="3600" spc="-5" u="sng">
                <a:latin typeface="Castellar" panose="020A0402060406010301" pitchFamily="18" charset="0"/>
              </a:rPr>
              <a:t> </a:t>
            </a:r>
            <a:r>
              <a:rPr dirty="0" sz="3600" spc="15" u="sng">
                <a:latin typeface="Castellar" panose="020A0402060406010301" pitchFamily="18" charset="0"/>
              </a:rPr>
              <a:t>OUR</a:t>
            </a:r>
            <a:r>
              <a:rPr dirty="0" sz="3600" spc="-10" u="sng">
                <a:latin typeface="Castellar" panose="020A0402060406010301" pitchFamily="18" charset="0"/>
              </a:rPr>
              <a:t> </a:t>
            </a:r>
            <a:r>
              <a:rPr dirty="0" sz="3600" spc="20" u="sng">
                <a:latin typeface="Castellar" panose="020A0402060406010301" pitchFamily="18" charset="0"/>
              </a:rPr>
              <a:t>SOLUTION</a:t>
            </a:r>
            <a:endParaRPr dirty="0" sz="3600" u="sng">
              <a:latin typeface="Castellar" panose="020A0402060406010301" pitchFamily="18" charset="0"/>
            </a:endParaRPr>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3200400"/>
            <a:ext cx="8534018" cy="1323439"/>
          </a:xfrm>
          <a:prstGeom prst="rect"/>
          <a:noFill/>
        </p:spPr>
        <p:txBody>
          <a:bodyPr rtlCol="0" wrap="square">
            <a:spAutoFit/>
          </a:bodyPr>
          <a:p>
            <a:pPr lvl="1"/>
            <a:r>
              <a:rPr b="1" dirty="0" sz="2000" lang="en-US">
                <a:solidFill>
                  <a:srgbClr val="0D0D0D"/>
                </a:solidFill>
                <a:latin typeface="Sitka Text" panose="02000505000000020004" pitchFamily="2" charset="0"/>
                <a:cs typeface="Times New Roman" panose="02020603050405020304" pitchFamily="18" charset="0"/>
              </a:rPr>
              <a:t>PERFORMANCE LEVEL=IF(Z8&gt;=5, "VERY HIGH", IF(Z8&gt;=4, "HIGH", IF(Z8&gt;=3, "MEDIUM", "LOW")))</a:t>
            </a:r>
          </a:p>
          <a:p>
            <a:pPr lvl="1"/>
            <a:endParaRPr dirty="0" sz="2000" lang="en-US">
              <a:solidFill>
                <a:srgbClr val="0D0D0D"/>
              </a:solidFill>
              <a:latin typeface="Times New Roman" panose="02020603050405020304" pitchFamily="18" charset="0"/>
              <a:cs typeface="Times New Roman" panose="02020603050405020304" pitchFamily="18" charset="0"/>
            </a:endParaRPr>
          </a:p>
          <a:p>
            <a:pPr lvl="1"/>
            <a:endParaRPr dirty="0" sz="2000" lang="en-IN">
              <a:latin typeface="Times New Roman" panose="02020603050405020304" pitchFamily="18" charset="0"/>
              <a:cs typeface="Times New Roman" panose="02020603050405020304" pitchFamily="18" charset="0"/>
            </a:endParaRPr>
          </a:p>
        </p:txBody>
      </p:sp>
      <p:sp>
        <p:nvSpPr>
          <p:cNvPr id="1048678" name="Cloud 10"/>
          <p:cNvSpPr/>
          <p:nvPr/>
        </p:nvSpPr>
        <p:spPr>
          <a:xfrm>
            <a:off x="2281604" y="1828800"/>
            <a:ext cx="9224214" cy="3886200"/>
          </a:xfrm>
          <a:prstGeom prst="cloud"/>
          <a:noFill/>
          <a:ln>
            <a:solidFill>
              <a:schemeClr val="accent5">
                <a:lumMod val="60000"/>
                <a:lumOff val="40000"/>
              </a:schemeClr>
            </a:solidFill>
          </a:ln>
          <a:effectLst>
            <a:glow rad="101600">
              <a:schemeClr val="accent2">
                <a:satMod val="175000"/>
                <a:alpha val="40000"/>
              </a:schemeClr>
            </a:glow>
            <a:outerShdw algn="ctr" blurRad="107950" dir="5400000" dist="1270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Revathi Ashokkumar</cp:lastModifiedBy>
  <dcterms:created xsi:type="dcterms:W3CDTF">2024-03-26T21:07:22Z</dcterms:created>
  <dcterms:modified xsi:type="dcterms:W3CDTF">2024-09-05T07:44:57Z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c5234e0e9a4440128c27e7b8ef39df15</vt:lpwstr>
  </property>
</Properties>
</file>