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278" r:id="rId5"/>
    <p:sldId id="294" r:id="rId6"/>
    <p:sldId id="331" r:id="rId7"/>
    <p:sldId id="281" r:id="rId8"/>
    <p:sldId id="309" r:id="rId9"/>
    <p:sldId id="324" r:id="rId10"/>
    <p:sldId id="323" r:id="rId11"/>
    <p:sldId id="325" r:id="rId12"/>
    <p:sldId id="327" r:id="rId13"/>
    <p:sldId id="328" r:id="rId14"/>
    <p:sldId id="332" r:id="rId15"/>
    <p:sldId id="326" r:id="rId16"/>
    <p:sldId id="330" r:id="rId17"/>
    <p:sldId id="329" r:id="rId18"/>
    <p:sldId id="307" r:id="rId19"/>
    <p:sldId id="298" r:id="rId20"/>
    <p:sldId id="333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BB70E-52FB-495A-8FBB-F91BDF414B02}" v="133" dt="2023-11-01T23:37:51.439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40" y="5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1FD94-5471-4848-9093-6A68EA6BB5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84569B-E6FC-4C67-9B14-8A8841D248B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Are there specific patterns or trends in customer behavior associated with higher transaction counts and amounts before churn?</a:t>
          </a:r>
        </a:p>
      </dgm:t>
    </dgm:pt>
    <dgm:pt modelId="{3BCC619D-DBDA-4BB8-B42D-FA887A68A282}" type="parTrans" cxnId="{439C8364-A136-40A9-8E6A-A1FE27C05694}">
      <dgm:prSet/>
      <dgm:spPr/>
      <dgm:t>
        <a:bodyPr/>
        <a:lstStyle/>
        <a:p>
          <a:endParaRPr lang="en-US"/>
        </a:p>
      </dgm:t>
    </dgm:pt>
    <dgm:pt modelId="{811B2470-3D30-4DE7-88F4-A8BC42E49D5F}" type="sibTrans" cxnId="{439C8364-A136-40A9-8E6A-A1FE27C05694}">
      <dgm:prSet/>
      <dgm:spPr/>
      <dgm:t>
        <a:bodyPr/>
        <a:lstStyle/>
        <a:p>
          <a:endParaRPr lang="en-US"/>
        </a:p>
      </dgm:t>
    </dgm:pt>
    <dgm:pt modelId="{34B81B2D-14AA-4F4A-91D9-83492CE153DF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What marketing or engagement campaigns have successfully retained customers with high transaction counts and amounts?</a:t>
          </a:r>
          <a:br>
            <a:rPr lang="en-US" sz="1800" dirty="0"/>
          </a:br>
          <a:br>
            <a:rPr lang="en-US" sz="1800" dirty="0"/>
          </a:br>
          <a:endParaRPr lang="en-US" sz="1800" dirty="0"/>
        </a:p>
      </dgm:t>
    </dgm:pt>
    <dgm:pt modelId="{34754530-8C81-42F3-A75A-77C5DEA7776E}" type="parTrans" cxnId="{F27FF121-CBA6-4148-A6EE-08BC8CDA96FD}">
      <dgm:prSet/>
      <dgm:spPr/>
      <dgm:t>
        <a:bodyPr/>
        <a:lstStyle/>
        <a:p>
          <a:endParaRPr lang="en-US"/>
        </a:p>
      </dgm:t>
    </dgm:pt>
    <dgm:pt modelId="{579FFE55-3586-4A68-B832-4A2FE62F4BAB}" type="sibTrans" cxnId="{F27FF121-CBA6-4148-A6EE-08BC8CDA96FD}">
      <dgm:prSet/>
      <dgm:spPr/>
      <dgm:t>
        <a:bodyPr/>
        <a:lstStyle/>
        <a:p>
          <a:endParaRPr lang="en-US"/>
        </a:p>
      </dgm:t>
    </dgm:pt>
    <dgm:pt modelId="{37D6AD5C-3A39-46A0-9B0F-55904D2934CC}" type="pres">
      <dgm:prSet presAssocID="{4B71FD94-5471-4848-9093-6A68EA6BB52A}" presName="root" presStyleCnt="0">
        <dgm:presLayoutVars>
          <dgm:dir/>
          <dgm:resizeHandles val="exact"/>
        </dgm:presLayoutVars>
      </dgm:prSet>
      <dgm:spPr/>
    </dgm:pt>
    <dgm:pt modelId="{461AB88A-436A-43C9-A3A6-DF3025535263}" type="pres">
      <dgm:prSet presAssocID="{AF84569B-E6FC-4C67-9B14-8A8841D248BC}" presName="compNode" presStyleCnt="0"/>
      <dgm:spPr/>
    </dgm:pt>
    <dgm:pt modelId="{35149AA6-8504-4669-BB4A-4E5C6F40A386}" type="pres">
      <dgm:prSet presAssocID="{AF84569B-E6FC-4C67-9B14-8A8841D248BC}" presName="bgRect" presStyleLbl="bgShp" presStyleIdx="0" presStyleCnt="2"/>
      <dgm:spPr/>
    </dgm:pt>
    <dgm:pt modelId="{63FC229C-38EF-45BB-8931-747A2BCFE511}" type="pres">
      <dgm:prSet presAssocID="{AF84569B-E6FC-4C67-9B14-8A8841D248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3D593C5-8894-427E-9DA4-F4321D32E83C}" type="pres">
      <dgm:prSet presAssocID="{AF84569B-E6FC-4C67-9B14-8A8841D248BC}" presName="spaceRect" presStyleCnt="0"/>
      <dgm:spPr/>
    </dgm:pt>
    <dgm:pt modelId="{DD040A8B-895D-4E62-9AD6-6D2A2EBE62EE}" type="pres">
      <dgm:prSet presAssocID="{AF84569B-E6FC-4C67-9B14-8A8841D248BC}" presName="parTx" presStyleLbl="revTx" presStyleIdx="0" presStyleCnt="2">
        <dgm:presLayoutVars>
          <dgm:chMax val="0"/>
          <dgm:chPref val="0"/>
        </dgm:presLayoutVars>
      </dgm:prSet>
      <dgm:spPr/>
    </dgm:pt>
    <dgm:pt modelId="{7D241518-6779-4D72-B1FC-FC56C65FBB9B}" type="pres">
      <dgm:prSet presAssocID="{811B2470-3D30-4DE7-88F4-A8BC42E49D5F}" presName="sibTrans" presStyleCnt="0"/>
      <dgm:spPr/>
    </dgm:pt>
    <dgm:pt modelId="{2D71D12A-F1BE-4E9D-B0E9-485322ED9D49}" type="pres">
      <dgm:prSet presAssocID="{34B81B2D-14AA-4F4A-91D9-83492CE153DF}" presName="compNode" presStyleCnt="0"/>
      <dgm:spPr/>
    </dgm:pt>
    <dgm:pt modelId="{FEEEB160-1F1B-4F70-8F8A-868C8674E719}" type="pres">
      <dgm:prSet presAssocID="{34B81B2D-14AA-4F4A-91D9-83492CE153DF}" presName="bgRect" presStyleLbl="bgShp" presStyleIdx="1" presStyleCnt="2"/>
      <dgm:spPr/>
    </dgm:pt>
    <dgm:pt modelId="{1B41F2BE-D35C-49D3-9F13-D49E81B287A4}" type="pres">
      <dgm:prSet presAssocID="{34B81B2D-14AA-4F4A-91D9-83492CE153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27984F80-89D7-4D6A-9FAC-DC95EA9F180F}" type="pres">
      <dgm:prSet presAssocID="{34B81B2D-14AA-4F4A-91D9-83492CE153DF}" presName="spaceRect" presStyleCnt="0"/>
      <dgm:spPr/>
    </dgm:pt>
    <dgm:pt modelId="{BF218965-2884-4B19-9E71-7E9F5F0709E1}" type="pres">
      <dgm:prSet presAssocID="{34B81B2D-14AA-4F4A-91D9-83492CE153DF}" presName="parTx" presStyleLbl="revTx" presStyleIdx="1" presStyleCnt="2" custLinFactNeighborX="-2446" custLinFactNeighborY="8663">
        <dgm:presLayoutVars>
          <dgm:chMax val="0"/>
          <dgm:chPref val="0"/>
        </dgm:presLayoutVars>
      </dgm:prSet>
      <dgm:spPr/>
    </dgm:pt>
  </dgm:ptLst>
  <dgm:cxnLst>
    <dgm:cxn modelId="{D0D0A603-EDA4-4AA5-8E1C-039BA865A318}" type="presOf" srcId="{34B81B2D-14AA-4F4A-91D9-83492CE153DF}" destId="{BF218965-2884-4B19-9E71-7E9F5F0709E1}" srcOrd="0" destOrd="0" presId="urn:microsoft.com/office/officeart/2018/2/layout/IconVerticalSolidList"/>
    <dgm:cxn modelId="{F27FF121-CBA6-4148-A6EE-08BC8CDA96FD}" srcId="{4B71FD94-5471-4848-9093-6A68EA6BB52A}" destId="{34B81B2D-14AA-4F4A-91D9-83492CE153DF}" srcOrd="1" destOrd="0" parTransId="{34754530-8C81-42F3-A75A-77C5DEA7776E}" sibTransId="{579FFE55-3586-4A68-B832-4A2FE62F4BAB}"/>
    <dgm:cxn modelId="{5F480329-A6B7-4256-8793-01F072205151}" type="presOf" srcId="{AF84569B-E6FC-4C67-9B14-8A8841D248BC}" destId="{DD040A8B-895D-4E62-9AD6-6D2A2EBE62EE}" srcOrd="0" destOrd="0" presId="urn:microsoft.com/office/officeart/2018/2/layout/IconVerticalSolidList"/>
    <dgm:cxn modelId="{439C8364-A136-40A9-8E6A-A1FE27C05694}" srcId="{4B71FD94-5471-4848-9093-6A68EA6BB52A}" destId="{AF84569B-E6FC-4C67-9B14-8A8841D248BC}" srcOrd="0" destOrd="0" parTransId="{3BCC619D-DBDA-4BB8-B42D-FA887A68A282}" sibTransId="{811B2470-3D30-4DE7-88F4-A8BC42E49D5F}"/>
    <dgm:cxn modelId="{76E512A9-17A4-4A57-9633-1ED0FA5330BD}" type="presOf" srcId="{4B71FD94-5471-4848-9093-6A68EA6BB52A}" destId="{37D6AD5C-3A39-46A0-9B0F-55904D2934CC}" srcOrd="0" destOrd="0" presId="urn:microsoft.com/office/officeart/2018/2/layout/IconVerticalSolidList"/>
    <dgm:cxn modelId="{B7144C77-39E9-47C6-A41D-AA0E7F66BF49}" type="presParOf" srcId="{37D6AD5C-3A39-46A0-9B0F-55904D2934CC}" destId="{461AB88A-436A-43C9-A3A6-DF3025535263}" srcOrd="0" destOrd="0" presId="urn:microsoft.com/office/officeart/2018/2/layout/IconVerticalSolidList"/>
    <dgm:cxn modelId="{C07373FF-32DA-4B87-A2C2-A5914499490F}" type="presParOf" srcId="{461AB88A-436A-43C9-A3A6-DF3025535263}" destId="{35149AA6-8504-4669-BB4A-4E5C6F40A386}" srcOrd="0" destOrd="0" presId="urn:microsoft.com/office/officeart/2018/2/layout/IconVerticalSolidList"/>
    <dgm:cxn modelId="{A6A8FBF3-2477-48C3-B1FF-ABE69DBD052F}" type="presParOf" srcId="{461AB88A-436A-43C9-A3A6-DF3025535263}" destId="{63FC229C-38EF-45BB-8931-747A2BCFE511}" srcOrd="1" destOrd="0" presId="urn:microsoft.com/office/officeart/2018/2/layout/IconVerticalSolidList"/>
    <dgm:cxn modelId="{6D48FE44-10DA-4034-847D-8A4F4A242460}" type="presParOf" srcId="{461AB88A-436A-43C9-A3A6-DF3025535263}" destId="{63D593C5-8894-427E-9DA4-F4321D32E83C}" srcOrd="2" destOrd="0" presId="urn:microsoft.com/office/officeart/2018/2/layout/IconVerticalSolidList"/>
    <dgm:cxn modelId="{57DA6DFE-26C4-4C7B-8DEE-441ACA3B17E4}" type="presParOf" srcId="{461AB88A-436A-43C9-A3A6-DF3025535263}" destId="{DD040A8B-895D-4E62-9AD6-6D2A2EBE62EE}" srcOrd="3" destOrd="0" presId="urn:microsoft.com/office/officeart/2018/2/layout/IconVerticalSolidList"/>
    <dgm:cxn modelId="{F06BC9CC-E814-40D6-B0E8-B109A8D9095D}" type="presParOf" srcId="{37D6AD5C-3A39-46A0-9B0F-55904D2934CC}" destId="{7D241518-6779-4D72-B1FC-FC56C65FBB9B}" srcOrd="1" destOrd="0" presId="urn:microsoft.com/office/officeart/2018/2/layout/IconVerticalSolidList"/>
    <dgm:cxn modelId="{2A965DCF-EE66-47DF-8BA5-46ADEFB56E6B}" type="presParOf" srcId="{37D6AD5C-3A39-46A0-9B0F-55904D2934CC}" destId="{2D71D12A-F1BE-4E9D-B0E9-485322ED9D49}" srcOrd="2" destOrd="0" presId="urn:microsoft.com/office/officeart/2018/2/layout/IconVerticalSolidList"/>
    <dgm:cxn modelId="{A36C3716-ACBE-4AC7-983D-6F70804E7882}" type="presParOf" srcId="{2D71D12A-F1BE-4E9D-B0E9-485322ED9D49}" destId="{FEEEB160-1F1B-4F70-8F8A-868C8674E719}" srcOrd="0" destOrd="0" presId="urn:microsoft.com/office/officeart/2018/2/layout/IconVerticalSolidList"/>
    <dgm:cxn modelId="{C8D851B7-4D38-4D05-AF3C-C3D22AB7CABF}" type="presParOf" srcId="{2D71D12A-F1BE-4E9D-B0E9-485322ED9D49}" destId="{1B41F2BE-D35C-49D3-9F13-D49E81B287A4}" srcOrd="1" destOrd="0" presId="urn:microsoft.com/office/officeart/2018/2/layout/IconVerticalSolidList"/>
    <dgm:cxn modelId="{60D080FD-4A8A-47E7-A87C-1A78C1003DDF}" type="presParOf" srcId="{2D71D12A-F1BE-4E9D-B0E9-485322ED9D49}" destId="{27984F80-89D7-4D6A-9FAC-DC95EA9F180F}" srcOrd="2" destOrd="0" presId="urn:microsoft.com/office/officeart/2018/2/layout/IconVerticalSolidList"/>
    <dgm:cxn modelId="{A2334969-4A4D-44FD-A160-072B4B7CDE6A}" type="presParOf" srcId="{2D71D12A-F1BE-4E9D-B0E9-485322ED9D49}" destId="{BF218965-2884-4B19-9E71-7E9F5F0709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49AA6-8504-4669-BB4A-4E5C6F40A386}">
      <dsp:nvSpPr>
        <dsp:cNvPr id="0" name=""/>
        <dsp:cNvSpPr/>
      </dsp:nvSpPr>
      <dsp:spPr>
        <a:xfrm>
          <a:off x="0" y="535830"/>
          <a:ext cx="11119103" cy="1434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C229C-38EF-45BB-8931-747A2BCFE511}">
      <dsp:nvSpPr>
        <dsp:cNvPr id="0" name=""/>
        <dsp:cNvSpPr/>
      </dsp:nvSpPr>
      <dsp:spPr>
        <a:xfrm>
          <a:off x="433818" y="858505"/>
          <a:ext cx="789531" cy="7887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40A8B-895D-4E62-9AD6-6D2A2EBE62EE}">
      <dsp:nvSpPr>
        <dsp:cNvPr id="0" name=""/>
        <dsp:cNvSpPr/>
      </dsp:nvSpPr>
      <dsp:spPr>
        <a:xfrm>
          <a:off x="1657168" y="535830"/>
          <a:ext cx="9458694" cy="143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25" tIns="151925" rIns="151925" bIns="15192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Are there specific patterns or trends in customer behavior associated with higher transaction counts and amounts before churn?</a:t>
          </a:r>
        </a:p>
      </dsp:txBody>
      <dsp:txXfrm>
        <a:off x="1657168" y="535830"/>
        <a:ext cx="9458694" cy="1435511"/>
      </dsp:txXfrm>
    </dsp:sp>
    <dsp:sp modelId="{FEEEB160-1F1B-4F70-8F8A-868C8674E719}">
      <dsp:nvSpPr>
        <dsp:cNvPr id="0" name=""/>
        <dsp:cNvSpPr/>
      </dsp:nvSpPr>
      <dsp:spPr>
        <a:xfrm>
          <a:off x="0" y="2290345"/>
          <a:ext cx="11119103" cy="1434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1F2BE-D35C-49D3-9F13-D49E81B287A4}">
      <dsp:nvSpPr>
        <dsp:cNvPr id="0" name=""/>
        <dsp:cNvSpPr/>
      </dsp:nvSpPr>
      <dsp:spPr>
        <a:xfrm>
          <a:off x="433818" y="2613020"/>
          <a:ext cx="789531" cy="7887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18965-2884-4B19-9E71-7E9F5F0709E1}">
      <dsp:nvSpPr>
        <dsp:cNvPr id="0" name=""/>
        <dsp:cNvSpPr/>
      </dsp:nvSpPr>
      <dsp:spPr>
        <a:xfrm>
          <a:off x="1425808" y="2414703"/>
          <a:ext cx="9458694" cy="143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25" tIns="151925" rIns="151925" bIns="15192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marketing or engagement campaigns have successfully retained customers with high transaction counts and amounts?</a:t>
          </a:r>
          <a:br>
            <a:rPr lang="en-US" sz="1800" kern="1200" dirty="0"/>
          </a:br>
          <a:br>
            <a:rPr lang="en-US" sz="1800" kern="1200" dirty="0"/>
          </a:br>
          <a:endParaRPr lang="en-US" sz="1800" kern="1200" dirty="0"/>
        </a:p>
      </dsp:txBody>
      <dsp:txXfrm>
        <a:off x="1425808" y="2414703"/>
        <a:ext cx="9458694" cy="143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7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0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9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3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31520"/>
            <a:ext cx="10665089" cy="1349997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573354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7977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2131212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573354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949363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537631"/>
            <a:ext cx="2029968" cy="1442142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7977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35578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30744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34FFA-9B8E-086F-2BFC-F91A9113338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904" y="2825495"/>
            <a:ext cx="10680192" cy="35753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02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8952" y="2999344"/>
            <a:ext cx="10674096" cy="35386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01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567535"/>
            <a:ext cx="356616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3645407"/>
            <a:ext cx="356616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567535"/>
            <a:ext cx="3568150" cy="1077871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3645407"/>
            <a:ext cx="3568150" cy="2743361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733473"/>
            <a:ext cx="356616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733473"/>
            <a:ext cx="3568150" cy="3655296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947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B7742C-48F4-604D-B4F6-29F2E02DED50}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Picture Placeholder 62">
            <a:extLst>
              <a:ext uri="{FF2B5EF4-FFF2-40B4-BE49-F238E27FC236}">
                <a16:creationId xmlns:a16="http://schemas.microsoft.com/office/drawing/2014/main" id="{24E089EF-27C4-5E59-8D26-757D97055D86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9569" y="3351245"/>
            <a:ext cx="4665786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4413503"/>
            <a:ext cx="4665786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8BB25D-5CCA-620A-2750-93C5BB1CC3CC}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62">
            <a:extLst>
              <a:ext uri="{FF2B5EF4-FFF2-40B4-BE49-F238E27FC236}">
                <a16:creationId xmlns:a16="http://schemas.microsoft.com/office/drawing/2014/main" id="{BF399CB2-F3BF-D7DD-376D-729F3E11C38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1278" y="3351245"/>
            <a:ext cx="4663440" cy="1062257"/>
          </a:xfrm>
        </p:spPr>
        <p:txBody>
          <a:bodyPr tIns="137160" bIns="13716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4413503"/>
            <a:ext cx="4663440" cy="1801261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98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D2E1F97-676C-E181-EBEF-297E62CC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476" y="2882325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30AC4AA-0F59-9C91-95FE-45704F110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96827" y="2894358"/>
            <a:ext cx="5029200" cy="3503287"/>
          </a:xfrm>
          <a:custGeom>
            <a:avLst/>
            <a:gdLst>
              <a:gd name="connsiteX0" fmla="*/ 0 w 5029200"/>
              <a:gd name="connsiteY0" fmla="*/ 0 h 3821233"/>
              <a:gd name="connsiteX1" fmla="*/ 2048936 w 5029200"/>
              <a:gd name="connsiteY1" fmla="*/ 0 h 3821233"/>
              <a:gd name="connsiteX2" fmla="*/ 2048256 w 5029200"/>
              <a:gd name="connsiteY2" fmla="*/ 6744 h 3821233"/>
              <a:gd name="connsiteX3" fmla="*/ 2514600 w 5029200"/>
              <a:gd name="connsiteY3" fmla="*/ 473088 h 3821233"/>
              <a:gd name="connsiteX4" fmla="*/ 2980944 w 5029200"/>
              <a:gd name="connsiteY4" fmla="*/ 6744 h 3821233"/>
              <a:gd name="connsiteX5" fmla="*/ 2980264 w 5029200"/>
              <a:gd name="connsiteY5" fmla="*/ 0 h 3821233"/>
              <a:gd name="connsiteX6" fmla="*/ 5029200 w 5029200"/>
              <a:gd name="connsiteY6" fmla="*/ 0 h 3821233"/>
              <a:gd name="connsiteX7" fmla="*/ 5029200 w 5029200"/>
              <a:gd name="connsiteY7" fmla="*/ 3821233 h 3821233"/>
              <a:gd name="connsiteX8" fmla="*/ 0 w 5029200"/>
              <a:gd name="connsiteY8" fmla="*/ 3821233 h 382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200" h="3821233">
                <a:moveTo>
                  <a:pt x="0" y="0"/>
                </a:moveTo>
                <a:lnTo>
                  <a:pt x="2048936" y="0"/>
                </a:lnTo>
                <a:lnTo>
                  <a:pt x="2048256" y="6744"/>
                </a:lnTo>
                <a:cubicBezTo>
                  <a:pt x="2048256" y="264299"/>
                  <a:pt x="2257045" y="473088"/>
                  <a:pt x="2514600" y="473088"/>
                </a:cubicBezTo>
                <a:cubicBezTo>
                  <a:pt x="2772155" y="473088"/>
                  <a:pt x="2980944" y="264299"/>
                  <a:pt x="2980944" y="6744"/>
                </a:cubicBezTo>
                <a:lnTo>
                  <a:pt x="2980264" y="0"/>
                </a:lnTo>
                <a:lnTo>
                  <a:pt x="5029200" y="0"/>
                </a:lnTo>
                <a:lnTo>
                  <a:pt x="5029200" y="3821233"/>
                </a:lnTo>
                <a:lnTo>
                  <a:pt x="0" y="382123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476" y="731519"/>
            <a:ext cx="10671048" cy="1359927"/>
          </a:xfr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2B4325-F06B-7391-5F34-3201F62C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82396" y="2399324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F2CB1CF4-86FB-7FB0-49EB-C8D64A247A3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905653" y="2522581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9569" y="3497299"/>
            <a:ext cx="4665786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DF01E4-C723-34BC-F79C-FCFC0C31E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22410" y="2399324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2">
            <a:extLst>
              <a:ext uri="{FF2B5EF4-FFF2-40B4-BE49-F238E27FC236}">
                <a16:creationId xmlns:a16="http://schemas.microsoft.com/office/drawing/2014/main" id="{187DB824-B402-9CDC-A5E9-0B8C7AF2AA1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545667" y="2522581"/>
            <a:ext cx="731520" cy="731520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1278" y="3497299"/>
            <a:ext cx="4663440" cy="2717465"/>
          </a:xfrm>
        </p:spPr>
        <p:txBody>
          <a:bodyPr lIns="45720" tIns="18288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10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36168-42FB-B175-878F-1D92D461293F}"/>
              </a:ext>
            </a:extLst>
          </p:cNvPr>
          <p:cNvGrpSpPr/>
          <p:nvPr userDrawn="1"/>
        </p:nvGrpSpPr>
        <p:grpSpPr>
          <a:xfrm>
            <a:off x="8761800" y="1"/>
            <a:ext cx="3430200" cy="6858000"/>
            <a:chOff x="0" y="1"/>
            <a:chExt cx="3430200" cy="6858000"/>
          </a:xfrm>
        </p:grpSpPr>
        <p:sp>
          <p:nvSpPr>
            <p:cNvPr id="2" name="Freeform: Shape 22">
              <a:extLst>
                <a:ext uri="{FF2B5EF4-FFF2-40B4-BE49-F238E27FC236}">
                  <a16:creationId xmlns:a16="http://schemas.microsoft.com/office/drawing/2014/main" id="{6EE64E38-E907-48C4-BA19-D68AFECD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0 w 3430200"/>
                <a:gd name="connsiteY0" fmla="*/ 0 h 3430665"/>
                <a:gd name="connsiteX1" fmla="*/ 3430200 w 3430200"/>
                <a:gd name="connsiteY1" fmla="*/ 0 h 3430665"/>
                <a:gd name="connsiteX2" fmla="*/ 3430200 w 3430200"/>
                <a:gd name="connsiteY2" fmla="*/ 3430665 h 3430665"/>
                <a:gd name="connsiteX3" fmla="*/ 0 w 3430200"/>
                <a:gd name="connsiteY3" fmla="*/ 3430665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0" y="0"/>
                  </a:moveTo>
                  <a:lnTo>
                    <a:pt x="3430200" y="0"/>
                  </a:lnTo>
                  <a:lnTo>
                    <a:pt x="3430200" y="3430665"/>
                  </a:lnTo>
                  <a:lnTo>
                    <a:pt x="0" y="34306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19">
              <a:extLst>
                <a:ext uri="{FF2B5EF4-FFF2-40B4-BE49-F238E27FC236}">
                  <a16:creationId xmlns:a16="http://schemas.microsoft.com/office/drawing/2014/main" id="{FAE76847-A4FB-E2C1-6FEF-4ECAB5AD0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3427336"/>
              <a:ext cx="3430200" cy="3430665"/>
            </a:xfrm>
            <a:custGeom>
              <a:avLst/>
              <a:gdLst>
                <a:gd name="connsiteX0" fmla="*/ 3430200 w 3430200"/>
                <a:gd name="connsiteY0" fmla="*/ 0 h 3430665"/>
                <a:gd name="connsiteX1" fmla="*/ 3430200 w 3430200"/>
                <a:gd name="connsiteY1" fmla="*/ 3430665 h 3430665"/>
                <a:gd name="connsiteX2" fmla="*/ 0 w 3430200"/>
                <a:gd name="connsiteY2" fmla="*/ 3430665 h 3430665"/>
                <a:gd name="connsiteX3" fmla="*/ 0 w 3430200"/>
                <a:gd name="connsiteY3" fmla="*/ 3417531 h 343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200" h="3430665">
                  <a:moveTo>
                    <a:pt x="3430200" y="0"/>
                  </a:moveTo>
                  <a:lnTo>
                    <a:pt x="3430200" y="3430665"/>
                  </a:lnTo>
                  <a:lnTo>
                    <a:pt x="0" y="3430665"/>
                  </a:lnTo>
                  <a:lnTo>
                    <a:pt x="0" y="3417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F7981226-45F7-E6E8-D9AE-C91719B2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3423785" cy="3437345"/>
            </a:xfrm>
            <a:custGeom>
              <a:avLst/>
              <a:gdLst>
                <a:gd name="connsiteX0" fmla="*/ 0 w 3423785"/>
                <a:gd name="connsiteY0" fmla="*/ 0 h 3437345"/>
                <a:gd name="connsiteX1" fmla="*/ 3423785 w 3423785"/>
                <a:gd name="connsiteY1" fmla="*/ 0 h 3437345"/>
                <a:gd name="connsiteX2" fmla="*/ 3423785 w 3423785"/>
                <a:gd name="connsiteY2" fmla="*/ 3437345 h 3437345"/>
                <a:gd name="connsiteX3" fmla="*/ 0 w 3423785"/>
                <a:gd name="connsiteY3" fmla="*/ 3437345 h 343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3785" h="3437345">
                  <a:moveTo>
                    <a:pt x="0" y="0"/>
                  </a:moveTo>
                  <a:lnTo>
                    <a:pt x="3423785" y="0"/>
                  </a:lnTo>
                  <a:lnTo>
                    <a:pt x="3423785" y="3437345"/>
                  </a:lnTo>
                  <a:lnTo>
                    <a:pt x="0" y="3437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9687CB02-B871-D558-D885-751314001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869"/>
              <a:ext cx="3423785" cy="3436477"/>
            </a:xfrm>
            <a:custGeom>
              <a:avLst/>
              <a:gdLst>
                <a:gd name="connsiteX0" fmla="*/ 0 w 3423785"/>
                <a:gd name="connsiteY0" fmla="*/ 0 h 3436477"/>
                <a:gd name="connsiteX1" fmla="*/ 3423785 w 3423785"/>
                <a:gd name="connsiteY1" fmla="*/ 3436477 h 3436477"/>
                <a:gd name="connsiteX2" fmla="*/ 0 w 3423785"/>
                <a:gd name="connsiteY2" fmla="*/ 3436477 h 3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3785" h="3436477">
                  <a:moveTo>
                    <a:pt x="0" y="0"/>
                  </a:moveTo>
                  <a:lnTo>
                    <a:pt x="3423785" y="3436477"/>
                  </a:lnTo>
                  <a:lnTo>
                    <a:pt x="0" y="3436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439243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2567535"/>
            <a:ext cx="356616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0" y="3828288"/>
            <a:ext cx="356616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82159" y="2567535"/>
            <a:ext cx="3568150" cy="1260753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2159" y="3828288"/>
            <a:ext cx="3568150" cy="2560480"/>
          </a:xfrm>
        </p:spPr>
        <p:txBody>
          <a:bodyPr lIns="45720" rIns="45720" bIns="45720">
            <a:normAutofit/>
          </a:bodyPr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200"/>
            </a:lvl2pPr>
            <a:lvl3pPr>
              <a:spcBef>
                <a:spcPts val="1000"/>
              </a:spcBef>
              <a:defRPr sz="1100"/>
            </a:lvl3pPr>
            <a:lvl4pPr>
              <a:spcBef>
                <a:spcPts val="1000"/>
              </a:spcBef>
              <a:defRPr sz="1100"/>
            </a:lvl4pPr>
            <a:lvl5pPr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181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716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94EA49-0B8F-F022-4960-91756D959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4333" y="2396422"/>
            <a:ext cx="978034" cy="978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62">
            <a:extLst>
              <a:ext uri="{FF2B5EF4-FFF2-40B4-BE49-F238E27FC236}">
                <a16:creationId xmlns:a16="http://schemas.microsoft.com/office/drawing/2014/main" id="{2225A37B-49E8-EEB3-BDA6-B11E6052FF3F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997590" y="2519679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DEA7C3-A1F3-E01C-3EC1-2EC9BB68E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1431" y="2395603"/>
            <a:ext cx="978034" cy="9780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62">
            <a:extLst>
              <a:ext uri="{FF2B5EF4-FFF2-40B4-BE49-F238E27FC236}">
                <a16:creationId xmlns:a16="http://schemas.microsoft.com/office/drawing/2014/main" id="{BCD5E9C0-B95D-F859-64FB-F698BABC524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734688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661431-5411-8297-AE81-99A1A39E3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532" y="2395603"/>
            <a:ext cx="978034" cy="978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CD156755-E665-061F-FAF2-7F3F08A7B83D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72789" y="2518860"/>
            <a:ext cx="731520" cy="731520"/>
          </a:xfrm>
          <a:prstGeom prst="ellipse">
            <a:avLst/>
          </a:prstGeom>
          <a:noFill/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572000"/>
            <a:ext cx="2770632" cy="1734044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731520"/>
            <a:ext cx="7223760" cy="18288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644545"/>
            <a:ext cx="7223760" cy="288932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548640"/>
            <a:ext cx="6583680" cy="2286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926080"/>
            <a:ext cx="6583680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731520"/>
            <a:ext cx="6583680" cy="1828800"/>
          </a:xfrm>
        </p:spPr>
        <p:txBody>
          <a:bodyPr tIns="0" anchor="b" anchorCtr="0">
            <a:noAutofit/>
          </a:bodyPr>
          <a:lstStyle>
            <a:lvl1pPr algn="l">
              <a:defRPr sz="3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657553"/>
            <a:ext cx="6583680" cy="2655167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9191"/>
            <a:ext cx="3741928" cy="4302404"/>
          </a:xfrm>
        </p:spPr>
        <p:txBody>
          <a:bodyPr lIns="45720" rIns="45720" bIns="457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7432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663588"/>
            <a:ext cx="6766560" cy="246888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54042" y="815009"/>
            <a:ext cx="10483917" cy="2743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2895600" y="3663588"/>
            <a:ext cx="6400800" cy="2286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338328" indent="0" algn="ctr">
              <a:buNone/>
              <a:defRPr sz="1400"/>
            </a:lvl2pPr>
            <a:lvl3pPr marL="795528" indent="0" algn="ctr">
              <a:buNone/>
              <a:defRPr sz="1400"/>
            </a:lvl3pPr>
            <a:lvl4pPr marL="1252728" indent="0" algn="ctr">
              <a:buNone/>
              <a:defRPr sz="1400"/>
            </a:lvl4pPr>
            <a:lvl5pPr marL="1709928" indent="0" algn="ctr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C03E7-4E66-D898-4A16-4448F2FE5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993238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9"/>
            <a:ext cx="10665089" cy="13716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276272"/>
            <a:ext cx="11119104" cy="42616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18"/>
            <a:ext cx="10671048" cy="1359929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996D-0D23-7C1B-15E3-E181C069A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135020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80" r:id="rId4"/>
    <p:sldLayoutId id="2147483653" r:id="rId5"/>
    <p:sldLayoutId id="2147483664" r:id="rId6"/>
    <p:sldLayoutId id="2147483667" r:id="rId7"/>
    <p:sldLayoutId id="2147483668" r:id="rId8"/>
    <p:sldLayoutId id="2147483669" r:id="rId9"/>
    <p:sldLayoutId id="2147483673" r:id="rId10"/>
    <p:sldLayoutId id="2147483681" r:id="rId11"/>
    <p:sldLayoutId id="2147483679" r:id="rId12"/>
    <p:sldLayoutId id="2147483655" r:id="rId13"/>
    <p:sldLayoutId id="2147483682" r:id="rId14"/>
    <p:sldLayoutId id="2147483677" r:id="rId15"/>
    <p:sldLayoutId id="2147483683" r:id="rId16"/>
    <p:sldLayoutId id="2147483678" r:id="rId17"/>
    <p:sldLayoutId id="2147483674" r:id="rId18"/>
    <p:sldLayoutId id="2147483675" r:id="rId19"/>
    <p:sldLayoutId id="2147483676" r:id="rId20"/>
    <p:sldLayoutId id="2147483654" r:id="rId21"/>
    <p:sldLayoutId id="2147483656" r:id="rId22"/>
    <p:sldLayoutId id="2147483657" r:id="rId23"/>
    <p:sldLayoutId id="2147483658" r:id="rId24"/>
    <p:sldLayoutId id="2147483659" r:id="rId25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731520"/>
            <a:ext cx="6583680" cy="1828800"/>
          </a:xfrm>
        </p:spPr>
        <p:txBody>
          <a:bodyPr anchor="b">
            <a:normAutofit/>
          </a:bodyPr>
          <a:lstStyle/>
          <a:p>
            <a:r>
              <a:rPr lang="en-US"/>
              <a:t>Predicting Churn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657553"/>
            <a:ext cx="6583680" cy="2655167"/>
          </a:xfrm>
        </p:spPr>
        <p:txBody>
          <a:bodyPr anchor="t">
            <a:normAutofit/>
          </a:bodyPr>
          <a:lstStyle/>
          <a:p>
            <a:r>
              <a:rPr lang="en-US"/>
              <a:t>Group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67646-1E9D-1045-9C28-DE42F2806872}"/>
              </a:ext>
            </a:extLst>
          </p:cNvPr>
          <p:cNvSpPr txBox="1"/>
          <p:nvPr/>
        </p:nvSpPr>
        <p:spPr>
          <a:xfrm>
            <a:off x="283030" y="4049485"/>
            <a:ext cx="2884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Lavanya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Chilakalapudi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Meenaa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Raviselvam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Nidhi Falak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Sarang Patil</a:t>
            </a:r>
          </a:p>
          <a:p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Zhaoqi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Jin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522A214-A106-4C3A-0013-6B44E21F6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6783" y="3259472"/>
            <a:ext cx="4754445" cy="336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">
            <a:extLst>
              <a:ext uri="{FF2B5EF4-FFF2-40B4-BE49-F238E27FC236}">
                <a16:creationId xmlns:a16="http://schemas.microsoft.com/office/drawing/2014/main" id="{F8835ABA-2343-8F5B-C305-9109C116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3143" y="141514"/>
            <a:ext cx="6792685" cy="260329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5039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0160C6F0-2703-3699-4CC1-E34FFE25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43" y="0"/>
            <a:ext cx="11005457" cy="6721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2687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0104D-9E11-9DFC-2C93-766EDD5FDD71}"/>
              </a:ext>
            </a:extLst>
          </p:cNvPr>
          <p:cNvSpPr txBox="1"/>
          <p:nvPr/>
        </p:nvSpPr>
        <p:spPr>
          <a:xfrm>
            <a:off x="1774371" y="2771784"/>
            <a:ext cx="810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Machine Learning Models Used</a:t>
            </a:r>
          </a:p>
        </p:txBody>
      </p:sp>
    </p:spTree>
    <p:extLst>
      <p:ext uri="{BB962C8B-B14F-4D97-AF65-F5344CB8AC3E}">
        <p14:creationId xmlns:p14="http://schemas.microsoft.com/office/powerpoint/2010/main" val="88352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89" y="1797423"/>
            <a:ext cx="9841967" cy="40373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Accuracy: 92.3%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Boosting, Accuracy:  94.44%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Bagging, Accuracy:  95.23%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Accuracy:  95.89%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Boost, Accuracy:  96.31%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6" y="1537031"/>
            <a:ext cx="8644538" cy="934026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Results from XG Boost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Sabon Next LT"/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A55869C3-B44B-F29E-70FA-73A306AB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2" y="3050146"/>
            <a:ext cx="5998028" cy="250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0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82772-BC74-473A-F514-B54C52F55646}"/>
              </a:ext>
            </a:extLst>
          </p:cNvPr>
          <p:cNvSpPr txBox="1"/>
          <p:nvPr/>
        </p:nvSpPr>
        <p:spPr>
          <a:xfrm>
            <a:off x="2046514" y="701702"/>
            <a:ext cx="656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515EC8D-5707-C35E-48DF-9AB467A1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8686"/>
            <a:ext cx="10722429" cy="485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27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76EB02-8708-E16D-2C52-CE31076285E9}"/>
              </a:ext>
            </a:extLst>
          </p:cNvPr>
          <p:cNvSpPr txBox="1"/>
          <p:nvPr/>
        </p:nvSpPr>
        <p:spPr>
          <a:xfrm>
            <a:off x="758952" y="731519"/>
            <a:ext cx="10665089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600"/>
              </a:spcAft>
            </a:pPr>
            <a:r>
              <a:rPr lang="en-US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Business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C7B1-6103-D365-60AC-A3B1EEAE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100"/>
          </a:p>
        </p:txBody>
      </p:sp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B493AE4B-C8E3-DCB3-D191-072021227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749313"/>
              </p:ext>
            </p:extLst>
          </p:nvPr>
        </p:nvGraphicFramePr>
        <p:xfrm>
          <a:off x="539496" y="2276272"/>
          <a:ext cx="11119104" cy="4261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68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C7B1-6103-D365-60AC-A3B1EEAE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dirty="0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55A6-5CD8-4D9E-4E61-5F9FD534B8A0}"/>
              </a:ext>
            </a:extLst>
          </p:cNvPr>
          <p:cNvSpPr txBox="1"/>
          <p:nvPr/>
        </p:nvSpPr>
        <p:spPr>
          <a:xfrm>
            <a:off x="544285" y="701702"/>
            <a:ext cx="854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7A376-C3CC-A441-5A75-463BCCA64532}"/>
              </a:ext>
            </a:extLst>
          </p:cNvPr>
          <p:cNvSpPr txBox="1"/>
          <p:nvPr/>
        </p:nvSpPr>
        <p:spPr>
          <a:xfrm>
            <a:off x="424543" y="2013857"/>
            <a:ext cx="82404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Proactively reach out to at-risk customers for personalized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service and issue resolution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personalized recommendations and rewards.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transaction and account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specific reasons for churn, e.g., improve rates, rewards, or financial assistance.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7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" y="2168434"/>
            <a:ext cx="6583680" cy="1828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342" y="457199"/>
            <a:ext cx="6766560" cy="1392619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91" y="2713605"/>
            <a:ext cx="6766560" cy="2468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With this study, we hope to achieve the following goals:</a:t>
            </a:r>
          </a:p>
          <a:p>
            <a:endParaRPr lang="en-US" sz="2000">
              <a:latin typeface="Times New Roman"/>
              <a:cs typeface="Sabon Next 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Determine and display the factors that lead to customer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Create a prediction model to determine whether a customer is likely to leave.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450"/>
            <a:ext cx="10170153" cy="1237130"/>
          </a:xfrm>
        </p:spPr>
        <p:txBody>
          <a:bodyPr/>
          <a:lstStyle/>
          <a:p>
            <a:r>
              <a:rPr lang="en-US" dirty="0"/>
              <a:t>Business Problem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FE46-E91B-285E-008B-979F3E3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89" y="2257410"/>
            <a:ext cx="9305364" cy="32631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endParaRPr lang="en-US" dirty="0">
              <a:cs typeface="Sabon Next 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How can we develop a predictive model to identify customers at risk of churning from credit card services, enabling proactive measures to enhance customer retention and satisfaction?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• Determining the key elements causing a customer's churn.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•Identifying the primary factor that reduces the likelihood of a customer leaving the model, or nearly to zero.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65" y="2856037"/>
            <a:ext cx="6400800" cy="2011260"/>
          </a:xfrm>
        </p:spPr>
        <p:txBody>
          <a:bodyPr/>
          <a:lstStyle/>
          <a:p>
            <a:r>
              <a:rPr lang="en-US" dirty="0"/>
              <a:t>Past WORK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D00B-2879-E6A4-B1CA-1A07F7B5BF9D}"/>
              </a:ext>
            </a:extLst>
          </p:cNvPr>
          <p:cNvSpPr txBox="1"/>
          <p:nvPr/>
        </p:nvSpPr>
        <p:spPr>
          <a:xfrm>
            <a:off x="435429" y="701702"/>
            <a:ext cx="979714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referenced the Research Paper “Customer Churn Prediction on Credit Card Services using Random Forest Method” where he compares the 3DM model Random Forest, Logistic Regression, and K-Nearest Neighbor.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used are the Area Under the Curve (AUC) and the recall ratio.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AUC values for each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Forest: 0.9389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Regression: 0.9175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Neighbor: 0.9057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recall ratios for each model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Forest: 0.9406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Regression: 0.9300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K-Nearest Neighbor: 0.9206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US" dirty="0">
              <a:effectLst/>
            </a:endParaRPr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92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D00B-2879-E6A4-B1CA-1A07F7B5BF9D}"/>
              </a:ext>
            </a:extLst>
          </p:cNvPr>
          <p:cNvSpPr txBox="1"/>
          <p:nvPr/>
        </p:nvSpPr>
        <p:spPr>
          <a:xfrm>
            <a:off x="108858" y="-282478"/>
            <a:ext cx="402771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US" dirty="0">
              <a:effectLst/>
            </a:endParaRPr>
          </a:p>
          <a:p>
            <a:pPr lvl="1"/>
            <a:r>
              <a:rPr lang="en-US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225A9-78AB-BC2D-4D9C-9DC1CBBF1589}"/>
              </a:ext>
            </a:extLst>
          </p:cNvPr>
          <p:cNvSpPr txBox="1"/>
          <p:nvPr/>
        </p:nvSpPr>
        <p:spPr>
          <a:xfrm>
            <a:off x="261257" y="1166842"/>
            <a:ext cx="963385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obtained from Kaggle and includes a wide range of columns that offer valuable information about the profiles and behaviors of credit card customers.</a:t>
            </a:r>
          </a:p>
          <a:p>
            <a:pPr algn="just"/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columns include:</a:t>
            </a:r>
          </a:p>
          <a:p>
            <a:pPr lvl="1" algn="just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Information:</a:t>
            </a:r>
          </a:p>
          <a:p>
            <a:pPr lvl="1" algn="just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Age, gender, dependent count, education level, marital status, income category</a:t>
            </a:r>
          </a:p>
          <a:p>
            <a:pPr lvl="1" algn="just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and Card Details:</a:t>
            </a:r>
          </a:p>
          <a:p>
            <a:pPr lvl="1" algn="just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Category, months on book, credit limit, total revolving balance, average open to buy, average utilization ratio</a:t>
            </a:r>
          </a:p>
          <a:p>
            <a:pPr lvl="1" algn="just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 (throughout the year):</a:t>
            </a:r>
          </a:p>
          <a:p>
            <a:pPr lvl="1" algn="just"/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Months Inactive, contacts count, total amount change, total transaction amount, total transaction count, total count change</a:t>
            </a:r>
            <a:endParaRPr lang="en-US" kern="1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731520"/>
            <a:ext cx="7439243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33E8B-5DC4-CDBC-F186-B90980EB5A59}"/>
              </a:ext>
            </a:extLst>
          </p:cNvPr>
          <p:cNvSpPr txBox="1"/>
          <p:nvPr/>
        </p:nvSpPr>
        <p:spPr>
          <a:xfrm>
            <a:off x="3986784" y="2567535"/>
            <a:ext cx="3566160" cy="1077871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Attrition Flag Distribution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A86779B-537C-D224-85EC-9231963F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7877" y="3645406"/>
            <a:ext cx="3566160" cy="26569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20826-6B11-927E-EAC8-70213FFAD8F0}"/>
              </a:ext>
            </a:extLst>
          </p:cNvPr>
          <p:cNvSpPr txBox="1"/>
          <p:nvPr/>
        </p:nvSpPr>
        <p:spPr>
          <a:xfrm>
            <a:off x="7857877" y="2567535"/>
            <a:ext cx="3568150" cy="1077871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6"/>
                </a:solidFill>
              </a:rPr>
              <a:t>Customer Age with Attrition Flag</a:t>
            </a: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42F2746-3ED5-21C3-C679-A0B3A62C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8255" y="3652621"/>
            <a:ext cx="3568150" cy="264973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0918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D94730F1-F728-BA44-FA7F-A7937BD3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457199"/>
            <a:ext cx="6945086" cy="269176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4AF7725-4ED5-4CED-46D9-7B5281C51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3570515"/>
            <a:ext cx="7108371" cy="295002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0028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8188-6C0A-9C77-511F-82FCEF0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B5F1C93B-279E-E532-0BDB-366F6337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457" y="457199"/>
            <a:ext cx="7925481" cy="27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6FE5205A-81C9-47CF-BB65-19990439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0" y="3603172"/>
            <a:ext cx="8569779" cy="30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613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9" id="{07E52A9F-D25E-4E8C-B4D7-B5787788E959}" vid="{824140DD-B080-4B0A-AAFB-804D4F3A8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2A9A-9854-460A-B457-FD7825B5883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1E1457-D4B3-40FD-8F3C-3C887E804B1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C8FBBAE-6EB4-450B-BECB-ABD240B4B4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{8579B1C7-A04A-4098-AB93-06999529F3EF}tf78438558_win32</Template>
  <TotalTime>262</TotalTime>
  <Words>499</Words>
  <Application>Microsoft Office PowerPoint</Application>
  <PresentationFormat>Widescreen</PresentationFormat>
  <Paragraphs>86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Predicting Churn Customers</vt:lpstr>
      <vt:lpstr>Project overview</vt:lpstr>
      <vt:lpstr>Business Problem  </vt:lpstr>
      <vt:lpstr>Past WORK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Lavanya Chilakalapudi</dc:creator>
  <cp:lastModifiedBy>Nidhi Falak</cp:lastModifiedBy>
  <cp:revision>4</cp:revision>
  <dcterms:created xsi:type="dcterms:W3CDTF">2023-11-01T02:39:44Z</dcterms:created>
  <dcterms:modified xsi:type="dcterms:W3CDTF">2024-01-12T01:50:33Z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