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60" r:id="rId4"/>
    <p:sldId id="261" r:id="rId5"/>
    <p:sldId id="258" r:id="rId6"/>
    <p:sldId id="273" r:id="rId7"/>
    <p:sldId id="274" r:id="rId8"/>
    <p:sldId id="259" r:id="rId9"/>
    <p:sldId id="262" r:id="rId10"/>
    <p:sldId id="263" r:id="rId11"/>
    <p:sldId id="264" r:id="rId12"/>
    <p:sldId id="265" r:id="rId13"/>
    <p:sldId id="266" r:id="rId14"/>
    <p:sldId id="267"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6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48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14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617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059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729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95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49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69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20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8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09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0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50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742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78371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half" idx="1"/>
          </p:nvPr>
        </p:nvSpPr>
        <p:spPr>
          <a:xfrm>
            <a:off x="2239109" y="1680324"/>
            <a:ext cx="8499229" cy="1051153"/>
          </a:xfrm>
        </p:spPr>
        <p:txBody>
          <a:bodyPr>
            <a:noAutofit/>
          </a:bodyPr>
          <a:lstStyle/>
          <a:p>
            <a:r>
              <a:rPr lang="en-US" sz="4800" u="sng" dirty="0">
                <a:solidFill>
                  <a:schemeClr val="tx1"/>
                </a:solidFill>
                <a:latin typeface="Times New Roman" panose="02020603050405020304" pitchFamily="18" charset="0"/>
                <a:cs typeface="Times New Roman" panose="02020603050405020304" pitchFamily="18" charset="0"/>
              </a:rPr>
              <a:t>MOVIE TICKET BOOKING </a:t>
            </a:r>
          </a:p>
        </p:txBody>
      </p:sp>
      <p:sp>
        <p:nvSpPr>
          <p:cNvPr id="7" name="Content Placeholder 6"/>
          <p:cNvSpPr>
            <a:spLocks noGrp="1"/>
          </p:cNvSpPr>
          <p:nvPr>
            <p:ph sz="half" idx="2"/>
          </p:nvPr>
        </p:nvSpPr>
        <p:spPr>
          <a:xfrm>
            <a:off x="7175501" y="3319591"/>
            <a:ext cx="4207610" cy="3027962"/>
          </a:xfrm>
        </p:spPr>
        <p:txBody>
          <a:bodyPr>
            <a:normAutofit fontScale="92500"/>
          </a:bodyPr>
          <a:lstStyle/>
          <a:p>
            <a:pPr marL="0" indent="0">
              <a:buNone/>
            </a:pPr>
            <a:r>
              <a:rPr lang="en-US" sz="2000" b="1" dirty="0">
                <a:latin typeface="Times New Roman" panose="02020603050405020304" pitchFamily="18" charset="0"/>
                <a:cs typeface="Times New Roman" panose="02020603050405020304" pitchFamily="18" charset="0"/>
              </a:rPr>
              <a:t>PROJECT MEMBERS:-</a:t>
            </a:r>
          </a:p>
          <a:p>
            <a:pPr marL="0" indent="0">
              <a:buNone/>
            </a:pPr>
            <a:r>
              <a:rPr lang="en-US" sz="2000" b="1" dirty="0">
                <a:latin typeface="Times New Roman" panose="02020603050405020304" pitchFamily="18" charset="0"/>
                <a:cs typeface="Times New Roman" panose="02020603050405020304" pitchFamily="18" charset="0"/>
              </a:rPr>
              <a:t>Batch No:-7471-2022</a:t>
            </a:r>
          </a:p>
          <a:p>
            <a:pPr marL="0" indent="0">
              <a:buNone/>
            </a:pPr>
            <a:r>
              <a:rPr lang="en-US" sz="2000" b="1" dirty="0">
                <a:latin typeface="Times New Roman" panose="02020603050405020304" pitchFamily="18" charset="0"/>
                <a:cs typeface="Times New Roman" panose="02020603050405020304" pitchFamily="18" charset="0"/>
              </a:rPr>
              <a:t>T. DIMPLE CHANDRIKA VEERASI</a:t>
            </a:r>
          </a:p>
          <a:p>
            <a:pPr marL="0" indent="0">
              <a:buNone/>
            </a:pPr>
            <a:r>
              <a:rPr lang="en-US" sz="2000" b="1" dirty="0">
                <a:latin typeface="Times New Roman" panose="02020603050405020304" pitchFamily="18" charset="0"/>
                <a:cs typeface="Times New Roman" panose="02020603050405020304" pitchFamily="18" charset="0"/>
              </a:rPr>
              <a:t>G.LAVANYA</a:t>
            </a:r>
          </a:p>
          <a:p>
            <a:pPr marL="0" indent="0">
              <a:buNone/>
            </a:pPr>
            <a:r>
              <a:rPr lang="en-US" sz="2000" b="1" dirty="0">
                <a:latin typeface="Times New Roman" panose="02020603050405020304" pitchFamily="18" charset="0"/>
                <a:cs typeface="Times New Roman" panose="02020603050405020304" pitchFamily="18" charset="0"/>
              </a:rPr>
              <a:t>G.SWATHI</a:t>
            </a:r>
          </a:p>
          <a:p>
            <a:pPr marL="0" indent="0">
              <a:buNone/>
            </a:pPr>
            <a:r>
              <a:rPr lang="en-US" sz="2000" b="1" dirty="0">
                <a:latin typeface="Times New Roman" panose="02020603050405020304" pitchFamily="18" charset="0"/>
                <a:cs typeface="Times New Roman" panose="02020603050405020304" pitchFamily="18" charset="0"/>
              </a:rPr>
              <a:t>T.LAVANYA</a:t>
            </a:r>
          </a:p>
          <a:p>
            <a:pPr marL="0" indent="0">
              <a:buNone/>
            </a:pPr>
            <a:r>
              <a:rPr lang="en-US" sz="2000" b="1" dirty="0">
                <a:latin typeface="Times New Roman" panose="02020603050405020304" pitchFamily="18" charset="0"/>
                <a:cs typeface="Times New Roman" panose="02020603050405020304" pitchFamily="18" charset="0"/>
              </a:rPr>
              <a:t>T.REKHA</a:t>
            </a:r>
          </a:p>
        </p:txBody>
      </p:sp>
      <p:sp>
        <p:nvSpPr>
          <p:cNvPr id="8" name="Rectangle 7"/>
          <p:cNvSpPr/>
          <p:nvPr/>
        </p:nvSpPr>
        <p:spPr>
          <a:xfrm>
            <a:off x="2391508" y="3319591"/>
            <a:ext cx="3071446"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Project Mentor:-</a:t>
            </a:r>
          </a:p>
          <a:p>
            <a:r>
              <a:rPr lang="en-US" sz="2000" b="1" dirty="0">
                <a:latin typeface="Times New Roman" panose="02020603050405020304" pitchFamily="18" charset="0"/>
                <a:cs typeface="Times New Roman" panose="02020603050405020304" pitchFamily="18" charset="0"/>
              </a:rPr>
              <a:t>Pooja Mehta</a:t>
            </a:r>
          </a:p>
        </p:txBody>
      </p:sp>
      <p:sp>
        <p:nvSpPr>
          <p:cNvPr id="11" name="AutoShape 6" descr="Investment Banking as Career option - Edubridgeindia -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677" y="160338"/>
            <a:ext cx="3131509" cy="1307795"/>
          </a:xfrm>
          <a:prstGeom prst="rect">
            <a:avLst/>
          </a:prstGeom>
        </p:spPr>
      </p:pic>
    </p:spTree>
    <p:extLst>
      <p:ext uri="{BB962C8B-B14F-4D97-AF65-F5344CB8AC3E}">
        <p14:creationId xmlns:p14="http://schemas.microsoft.com/office/powerpoint/2010/main" val="250822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2594667418"/>
              </p:ext>
            </p:extLst>
          </p:nvPr>
        </p:nvGraphicFramePr>
        <p:xfrm>
          <a:off x="2051537" y="656491"/>
          <a:ext cx="9171720" cy="6104176"/>
        </p:xfrm>
        <a:graphic>
          <a:graphicData uri="http://schemas.openxmlformats.org/drawingml/2006/table">
            <a:tbl>
              <a:tblPr firstRow="1" bandRow="1">
                <a:tableStyleId>{5C22544A-7EE6-4342-B048-85BDC9FD1C3A}</a:tableStyleId>
              </a:tblPr>
              <a:tblGrid>
                <a:gridCol w="2532186">
                  <a:extLst>
                    <a:ext uri="{9D8B030D-6E8A-4147-A177-3AD203B41FA5}">
                      <a16:colId xmlns:a16="http://schemas.microsoft.com/office/drawing/2014/main" val="20000"/>
                    </a:ext>
                  </a:extLst>
                </a:gridCol>
                <a:gridCol w="6639534">
                  <a:extLst>
                    <a:ext uri="{9D8B030D-6E8A-4147-A177-3AD203B41FA5}">
                      <a16:colId xmlns:a16="http://schemas.microsoft.com/office/drawing/2014/main" val="20001"/>
                    </a:ext>
                  </a:extLst>
                </a:gridCol>
              </a:tblGrid>
              <a:tr h="962496">
                <a:tc>
                  <a:txBody>
                    <a:bodyPr/>
                    <a:lstStyle/>
                    <a:p>
                      <a:r>
                        <a:rPr lang="en-US" dirty="0"/>
                        <a:t>ANNOTION</a:t>
                      </a:r>
                    </a:p>
                  </a:txBody>
                  <a:tcPr/>
                </a:tc>
                <a:tc>
                  <a:txBody>
                    <a:bodyPr/>
                    <a:lstStyle/>
                    <a:p>
                      <a:r>
                        <a:rPr lang="en-US" dirty="0"/>
                        <a:t>DEFINITION</a:t>
                      </a:r>
                    </a:p>
                  </a:txBody>
                  <a:tcPr/>
                </a:tc>
                <a:extLst>
                  <a:ext uri="{0D108BD9-81ED-4DB2-BD59-A6C34878D82A}">
                    <a16:rowId xmlns:a16="http://schemas.microsoft.com/office/drawing/2014/main" val="10000"/>
                  </a:ext>
                </a:extLst>
              </a:tr>
              <a:tr h="1251246">
                <a:tc>
                  <a:txBody>
                    <a:bodyPr/>
                    <a:lstStyle/>
                    <a:p>
                      <a:r>
                        <a:rPr lang="en-US" dirty="0"/>
                        <a:t>@GET MAPPING</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The @GetMapping annotation is a specialized version of @RequestMapping annotation that acts as a shortcut for @RequestMapping(method = RequestMethod. GET) .</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37497">
                <a:tc>
                  <a:txBody>
                    <a:bodyPr/>
                    <a:lstStyle/>
                    <a:p>
                      <a:r>
                        <a:rPr lang="en-US" dirty="0"/>
                        <a:t>@POST MAPPING</a:t>
                      </a:r>
                    </a:p>
                    <a:p>
                      <a:endParaRPr lang="en-US" dirty="0"/>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@PostMapping is a composed annotation that acts as a shortcut for @RequestMapping(method = RequestMethod. POST) </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37497">
                <a:tc>
                  <a:txBody>
                    <a:bodyPr/>
                    <a:lstStyle/>
                    <a:p>
                      <a:r>
                        <a:rPr lang="en-US" dirty="0"/>
                        <a:t>@PUT MAPPING</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As we know PUT HTTP method is used to update/modify the resource so the @PutMapping annotation is used for mapping HTTP PUT requests onto specific handler methods.</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962496">
                <a:tc>
                  <a:txBody>
                    <a:bodyPr/>
                    <a:lstStyle/>
                    <a:p>
                      <a:r>
                        <a:rPr lang="en-US" dirty="0"/>
                        <a:t>@DELETE MAPPING</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Annotation for mapping HTTP DELETE requests onto specific handler methods. Specifically,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DeleteMapping</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is a composed annotation that acts as a shortcut for</a:t>
                      </a:r>
                      <a:r>
                        <a:rPr lang="en-US" sz="20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@RequestMapping(method = RequestMethod. DELETE) .</a:t>
                      </a:r>
                      <a:endParaRPr lang="en-US" sz="2000" b="0" dirty="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506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884" y="303679"/>
            <a:ext cx="3652715" cy="747490"/>
          </a:xfrm>
        </p:spPr>
        <p:txBody>
          <a:bodyPr>
            <a:normAutofit fontScale="90000"/>
          </a:bodyPr>
          <a:lstStyle/>
          <a:p>
            <a:pPr marL="571500" indent="-571500">
              <a:buFont typeface="Wingdings" panose="05000000000000000000" pitchFamily="2" charset="2"/>
              <a:buChar char="Ø"/>
            </a:pPr>
            <a:r>
              <a:rPr lang="en-US" sz="4000" b="1" dirty="0">
                <a:solidFill>
                  <a:schemeClr val="tx1"/>
                </a:solidFill>
                <a:latin typeface="Times New Roman" panose="02020603050405020304" pitchFamily="18" charset="0"/>
                <a:cs typeface="Times New Roman" panose="02020603050405020304" pitchFamily="18" charset="0"/>
              </a:rPr>
              <a:t>VALIDATION</a:t>
            </a:r>
          </a:p>
        </p:txBody>
      </p:sp>
      <p:sp>
        <p:nvSpPr>
          <p:cNvPr id="3" name="Content Placeholder 2"/>
          <p:cNvSpPr>
            <a:spLocks noGrp="1"/>
          </p:cNvSpPr>
          <p:nvPr>
            <p:ph sz="half" idx="1"/>
          </p:nvPr>
        </p:nvSpPr>
        <p:spPr>
          <a:xfrm>
            <a:off x="1219200" y="1406769"/>
            <a:ext cx="10248900" cy="5029199"/>
          </a:xfrm>
        </p:spPr>
        <p:txBody>
          <a:bodyPr>
            <a:normAutofit/>
          </a:bodyPr>
          <a:lstStyle/>
          <a:p>
            <a:r>
              <a:rPr lang="en-US" sz="2400" dirty="0"/>
              <a:t> @NOTEMPTY </a:t>
            </a:r>
            <a:r>
              <a:rPr lang="en-US" sz="2000" b="1" dirty="0"/>
              <a:t>:- </a:t>
            </a:r>
            <a:r>
              <a:rPr lang="en-US" sz="2400" dirty="0">
                <a:latin typeface="Times New Roman" panose="02020603050405020304" pitchFamily="18" charset="0"/>
                <a:cs typeface="Times New Roman" panose="02020603050405020304" pitchFamily="18" charset="0"/>
              </a:rPr>
              <a:t>NotEmpty() is a static method of the Validate class that is used to check whether the given argument array/map/collection/character sequence is not null or empty.</a:t>
            </a:r>
          </a:p>
          <a:p>
            <a:r>
              <a:rPr lang="en-US" sz="24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valid </a:t>
            </a:r>
            <a:r>
              <a:rPr lang="en-US" sz="20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Valid annotation is a class level annotation that can validate parameters that are passed into method of the annotated class</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57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46" y="165100"/>
            <a:ext cx="10210800" cy="1714500"/>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400" b="1" dirty="0">
                <a:solidFill>
                  <a:schemeClr val="tx1"/>
                </a:solidFill>
                <a:latin typeface="Times New Roman" panose="02020603050405020304" pitchFamily="18" charset="0"/>
                <a:cs typeface="Times New Roman" panose="02020603050405020304" pitchFamily="18" charset="0"/>
              </a:rPr>
              <a:t>BACKEND USED</a:t>
            </a:r>
            <a:br>
              <a:rPr lang="en-US" sz="4400" dirty="0">
                <a:solidFill>
                  <a:schemeClr val="tx1"/>
                </a:solidFill>
                <a:latin typeface="Times New Roman" panose="02020603050405020304" pitchFamily="18" charset="0"/>
                <a:cs typeface="Times New Roman" panose="02020603050405020304" pitchFamily="18" charset="0"/>
              </a:rPr>
            </a:br>
            <a:r>
              <a:rPr lang="en-US" u="sng" dirty="0">
                <a:solidFill>
                  <a:schemeClr val="tx1"/>
                </a:solidFill>
                <a:latin typeface="Times New Roman" panose="02020603050405020304" pitchFamily="18" charset="0"/>
                <a:cs typeface="Times New Roman" panose="02020603050405020304" pitchFamily="18" charset="0"/>
              </a:rPr>
              <a:t>SPRING BOOT :-</a:t>
            </a:r>
            <a:br>
              <a:rPr lang="en-US" sz="4400" dirty="0">
                <a:solidFill>
                  <a:schemeClr val="tx1"/>
                </a:solidFill>
                <a:latin typeface="Times New Roman" panose="02020603050405020304" pitchFamily="18" charset="0"/>
                <a:cs typeface="Times New Roman" panose="02020603050405020304" pitchFamily="18" charset="0"/>
              </a:rPr>
            </a:br>
            <a:br>
              <a:rPr lang="en-US" sz="4400" dirty="0">
                <a:solidFill>
                  <a:schemeClr val="tx1"/>
                </a:solidFill>
                <a:latin typeface="Times New Roman" panose="02020603050405020304" pitchFamily="18" charset="0"/>
                <a:cs typeface="Times New Roman" panose="02020603050405020304" pitchFamily="18" charset="0"/>
              </a:rPr>
            </a:br>
            <a:r>
              <a:rPr lang="en-US" sz="4400" dirty="0">
                <a:solidFill>
                  <a:schemeClr val="tx1"/>
                </a:solidFill>
                <a:latin typeface="Times New Roman" panose="02020603050405020304" pitchFamily="18" charset="0"/>
                <a:cs typeface="Times New Roman" panose="02020603050405020304" pitchFamily="18" charset="0"/>
              </a:rPr>
              <a:t> </a:t>
            </a:r>
            <a:endParaRPr lang="en-US" sz="4400" dirty="0"/>
          </a:p>
        </p:txBody>
      </p:sp>
      <p:sp>
        <p:nvSpPr>
          <p:cNvPr id="3" name="Content Placeholder 2"/>
          <p:cNvSpPr>
            <a:spLocks noGrp="1"/>
          </p:cNvSpPr>
          <p:nvPr>
            <p:ph sz="half" idx="1"/>
          </p:nvPr>
        </p:nvSpPr>
        <p:spPr>
          <a:xfrm>
            <a:off x="1436077" y="1879600"/>
            <a:ext cx="10738338" cy="4237892"/>
          </a:xfrm>
        </p:spPr>
        <p:txBody>
          <a:bodyPr>
            <a:normAutofit/>
          </a:bodyPr>
          <a:lstStyle/>
          <a:p>
            <a:r>
              <a:rPr lang="en-US" sz="2400" dirty="0">
                <a:latin typeface="Times New Roman" panose="02020603050405020304" pitchFamily="18" charset="0"/>
                <a:cs typeface="Times New Roman" panose="02020603050405020304" pitchFamily="18" charset="0"/>
              </a:rPr>
              <a:t>Spring Boot makes it easy to create stand-alone, production-grade Spring based Applications that you can "just run".</a:t>
            </a:r>
          </a:p>
          <a:p>
            <a:r>
              <a:rPr lang="en-US" sz="2400" dirty="0">
                <a:latin typeface="Times New Roman" panose="02020603050405020304" pitchFamily="18" charset="0"/>
                <a:cs typeface="Times New Roman" panose="02020603050405020304" pitchFamily="18" charset="0"/>
              </a:rPr>
              <a:t>We take an opinionated view of the Spring platform and third-party libraries so you can get started with minimum fuss. Most Spring Boot applications need minimal Spring configuration.</a:t>
            </a:r>
          </a:p>
          <a:p>
            <a:r>
              <a:rPr lang="en-US" sz="2400" dirty="0">
                <a:latin typeface="Times New Roman" panose="02020603050405020304" pitchFamily="18" charset="0"/>
                <a:cs typeface="Times New Roman" panose="02020603050405020304" pitchFamily="18" charset="0"/>
              </a:rPr>
              <a:t>Spring Boot is a java framework used for develop standalone application. Need strong knowledge in OOPS &amp; Java concept then only working with spring framework Mostly all applications are developed by spring boot. </a:t>
            </a:r>
          </a:p>
          <a:p>
            <a:pPr marL="457200" lvl="1"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34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270" y="624111"/>
            <a:ext cx="3071446" cy="770936"/>
          </a:xfrm>
        </p:spPr>
        <p:txBody>
          <a:bodyPr/>
          <a:lstStyle/>
          <a:p>
            <a:r>
              <a:rPr lang="en-US" b="1" dirty="0">
                <a:solidFill>
                  <a:schemeClr val="tx1"/>
                </a:solidFill>
                <a:latin typeface="Times New Roman" panose="02020603050405020304" pitchFamily="18" charset="0"/>
                <a:cs typeface="Times New Roman" panose="02020603050405020304" pitchFamily="18" charset="0"/>
              </a:rPr>
              <a:t>MY SQL:-</a:t>
            </a:r>
          </a:p>
        </p:txBody>
      </p:sp>
      <p:sp>
        <p:nvSpPr>
          <p:cNvPr id="3" name="Content Placeholder 2"/>
          <p:cNvSpPr>
            <a:spLocks noGrp="1"/>
          </p:cNvSpPr>
          <p:nvPr>
            <p:ph sz="half" idx="1"/>
          </p:nvPr>
        </p:nvSpPr>
        <p:spPr>
          <a:xfrm>
            <a:off x="855784" y="1395047"/>
            <a:ext cx="10703170" cy="5017476"/>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MySQL creates a database for storing and manipulating data, defining the relationship of each table. Clients can make requests by typing specific SQL statements on MySQL. The server application will respond with the requested information and it will appear on the clients' side.</a:t>
            </a:r>
          </a:p>
          <a:p>
            <a:r>
              <a:rPr lang="en-US" sz="3600" b="1" dirty="0">
                <a:latin typeface="Times New Roman" panose="02020603050405020304" pitchFamily="18" charset="0"/>
                <a:cs typeface="Times New Roman" panose="02020603050405020304" pitchFamily="18" charset="0"/>
              </a:rPr>
              <a:t>POSTMAN:-</a:t>
            </a:r>
          </a:p>
          <a:p>
            <a:pPr marL="0" indent="0">
              <a:buNone/>
            </a:pPr>
            <a:r>
              <a:rPr lang="en-US" sz="2000" dirty="0">
                <a:latin typeface="Times New Roman" panose="02020603050405020304" pitchFamily="18" charset="0"/>
                <a:cs typeface="Times New Roman" panose="02020603050405020304" pitchFamily="18" charset="0"/>
              </a:rPr>
              <a:t>      Postman is an application that allows us to test APIs utilizing a graphical user interface. Some of Postman's advantages include the collection feature and the possibility to create different testing environments. Postman is a user-friendly tool that helps us optimize our time when executing tests.</a:t>
            </a:r>
          </a:p>
        </p:txBody>
      </p:sp>
    </p:spTree>
    <p:extLst>
      <p:ext uri="{BB962C8B-B14F-4D97-AF65-F5344CB8AC3E}">
        <p14:creationId xmlns:p14="http://schemas.microsoft.com/office/powerpoint/2010/main" val="154756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202" y="288048"/>
            <a:ext cx="5241998" cy="712321"/>
          </a:xfrm>
        </p:spPr>
        <p:txBody>
          <a:bodyPr>
            <a:normAutofit fontScale="90000"/>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MAPPING DIAGRAMS</a:t>
            </a:r>
            <a:br>
              <a:rPr lang="en-US" dirty="0">
                <a:latin typeface="Times New Roman" panose="02020603050405020304" pitchFamily="18" charset="0"/>
                <a:cs typeface="Times New Roman" panose="02020603050405020304" pitchFamily="18" charset="0"/>
              </a:rPr>
            </a:b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19202" y="1406769"/>
            <a:ext cx="7910952" cy="4419599"/>
          </a:xfrm>
        </p:spPr>
      </p:pic>
    </p:spTree>
    <p:extLst>
      <p:ext uri="{BB962C8B-B14F-4D97-AF65-F5344CB8AC3E}">
        <p14:creationId xmlns:p14="http://schemas.microsoft.com/office/powerpoint/2010/main" val="303361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9" y="484410"/>
            <a:ext cx="3419231" cy="683990"/>
          </a:xfrm>
        </p:spPr>
        <p:txBody>
          <a:bodyPr>
            <a:normAutofit fontScale="90000"/>
          </a:bodyPr>
          <a:lstStyle/>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ER DIAGRAMS</a:t>
            </a:r>
            <a:br>
              <a:rPr lang="en-US" dirty="0">
                <a:latin typeface="Times New Roman" panose="02020603050405020304" pitchFamily="18" charset="0"/>
                <a:cs typeface="Times New Roman" panose="02020603050405020304" pitchFamily="18" charset="0"/>
              </a:rPr>
            </a:br>
            <a:endParaRPr lang="en-US" dirty="0"/>
          </a:p>
        </p:txBody>
      </p:sp>
      <p:pic>
        <p:nvPicPr>
          <p:cNvPr id="5" name="Content Placeholder 4"/>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64677" y="1699846"/>
            <a:ext cx="8604738" cy="3810000"/>
          </a:xfrm>
        </p:spPr>
      </p:pic>
    </p:spTree>
    <p:extLst>
      <p:ext uri="{BB962C8B-B14F-4D97-AF65-F5344CB8AC3E}">
        <p14:creationId xmlns:p14="http://schemas.microsoft.com/office/powerpoint/2010/main" val="387831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0832" y="350667"/>
            <a:ext cx="4410636" cy="961292"/>
          </a:xfrm>
        </p:spPr>
        <p:txBody>
          <a:bodyPr>
            <a:normAutofit fontScale="90000"/>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OUTPUT SCREENS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9500" y="1418492"/>
            <a:ext cx="9893300" cy="26447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4276334"/>
            <a:ext cx="9893300" cy="2581666"/>
          </a:xfrm>
          <a:prstGeom prst="rect">
            <a:avLst/>
          </a:prstGeom>
        </p:spPr>
      </p:pic>
    </p:spTree>
    <p:extLst>
      <p:ext uri="{BB962C8B-B14F-4D97-AF65-F5344CB8AC3E}">
        <p14:creationId xmlns:p14="http://schemas.microsoft.com/office/powerpoint/2010/main" val="27997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98699" y="1231900"/>
            <a:ext cx="7397801" cy="4851400"/>
          </a:xfrm>
        </p:spPr>
      </p:pic>
    </p:spTree>
    <p:extLst>
      <p:ext uri="{BB962C8B-B14F-4D97-AF65-F5344CB8AC3E}">
        <p14:creationId xmlns:p14="http://schemas.microsoft.com/office/powerpoint/2010/main" val="2978352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931" y="444356"/>
            <a:ext cx="3467907" cy="774844"/>
          </a:xfrm>
        </p:spPr>
        <p:txBody>
          <a:bodyPr>
            <a:normAutofit fontScale="90000"/>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609601" y="1570892"/>
            <a:ext cx="11391899" cy="4340330"/>
          </a:xfrm>
        </p:spPr>
        <p:txBody>
          <a:bodyPr>
            <a:normAutofit/>
          </a:bodyPr>
          <a:lstStyle/>
          <a:p>
            <a:r>
              <a:rPr lang="en-US" sz="2000" dirty="0">
                <a:latin typeface="Times New Roman" panose="02020603050405020304" pitchFamily="18" charset="0"/>
                <a:cs typeface="Times New Roman" panose="02020603050405020304" pitchFamily="18" charset="0"/>
              </a:rPr>
              <a:t>This project is designed to meet the requirements of a movie ticket booking application. We have designed the project to provide the user with easy retrieval of data, details of theatre and necessary feedback as much as possible. </a:t>
            </a:r>
          </a:p>
          <a:p>
            <a:r>
              <a:rPr lang="en-US" sz="2000" dirty="0">
                <a:latin typeface="Times New Roman" panose="02020603050405020304" pitchFamily="18" charset="0"/>
                <a:cs typeface="Times New Roman" panose="02020603050405020304" pitchFamily="18" charset="0"/>
              </a:rPr>
              <a:t>The system has been developed with much care and free of errors and at the same time it is efficient and less time consuming. The administrator dashboard is provided to add new movies, theatres, and are generally maintained by administrators. </a:t>
            </a:r>
          </a:p>
          <a:p>
            <a:r>
              <a:rPr lang="en-US" sz="2000" dirty="0">
                <a:latin typeface="Times New Roman" panose="02020603050405020304" pitchFamily="18" charset="0"/>
                <a:cs typeface="Times New Roman" panose="02020603050405020304" pitchFamily="18" charset="0"/>
              </a:rPr>
              <a:t>The Customer will be able to select his/her desired movie, from the available theatres and book the ticket for the movie.</a:t>
            </a:r>
          </a:p>
        </p:txBody>
      </p:sp>
    </p:spTree>
    <p:extLst>
      <p:ext uri="{BB962C8B-B14F-4D97-AF65-F5344CB8AC3E}">
        <p14:creationId xmlns:p14="http://schemas.microsoft.com/office/powerpoint/2010/main" val="390884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598" y="491763"/>
            <a:ext cx="4060539" cy="831711"/>
          </a:xfrm>
        </p:spPr>
        <p:txBody>
          <a:bodyPr>
            <a:noAutofit/>
          </a:bodyPr>
          <a:lstStyle/>
          <a:p>
            <a:r>
              <a:rPr lang="en-US" sz="5400"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sz="half" idx="1"/>
          </p:nvPr>
        </p:nvSpPr>
        <p:spPr>
          <a:xfrm>
            <a:off x="2190628" y="1770185"/>
            <a:ext cx="4313864" cy="3777622"/>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ABSTRACT</a:t>
            </a:r>
          </a:p>
          <a:p>
            <a:r>
              <a:rPr lang="en-US" sz="8000" dirty="0">
                <a:latin typeface="Times New Roman" panose="02020603050405020304" pitchFamily="18" charset="0"/>
                <a:cs typeface="Times New Roman" panose="02020603050405020304" pitchFamily="18" charset="0"/>
              </a:rPr>
              <a:t>OBJECTIVE</a:t>
            </a:r>
          </a:p>
          <a:p>
            <a:r>
              <a:rPr lang="en-US" sz="8000" dirty="0">
                <a:latin typeface="Times New Roman" panose="02020603050405020304" pitchFamily="18" charset="0"/>
                <a:cs typeface="Times New Roman" panose="02020603050405020304" pitchFamily="18" charset="0"/>
              </a:rPr>
              <a:t>INTRODUCTION</a:t>
            </a:r>
          </a:p>
          <a:p>
            <a:r>
              <a:rPr lang="en-US" sz="8000" dirty="0">
                <a:latin typeface="Times New Roman" panose="02020603050405020304" pitchFamily="18" charset="0"/>
                <a:cs typeface="Times New Roman" panose="02020603050405020304" pitchFamily="18" charset="0"/>
              </a:rPr>
              <a:t>MODULE</a:t>
            </a:r>
          </a:p>
          <a:p>
            <a:r>
              <a:rPr lang="en-US" sz="8000" dirty="0">
                <a:latin typeface="Times New Roman" panose="02020603050405020304" pitchFamily="18" charset="0"/>
                <a:cs typeface="Times New Roman" panose="02020603050405020304" pitchFamily="18" charset="0"/>
              </a:rPr>
              <a:t>ANNOTATION</a:t>
            </a:r>
          </a:p>
          <a:p>
            <a:r>
              <a:rPr lang="en-US" sz="8000" dirty="0">
                <a:latin typeface="Times New Roman" panose="02020603050405020304" pitchFamily="18" charset="0"/>
                <a:cs typeface="Times New Roman" panose="02020603050405020304" pitchFamily="18" charset="0"/>
              </a:rPr>
              <a:t>VALIDATION</a:t>
            </a:r>
          </a:p>
          <a:p>
            <a:r>
              <a:rPr lang="en-US" sz="8000" dirty="0">
                <a:latin typeface="Times New Roman" panose="02020603050405020304" pitchFamily="18" charset="0"/>
                <a:cs typeface="Times New Roman" panose="02020603050405020304" pitchFamily="18" charset="0"/>
              </a:rPr>
              <a:t>SPRING BOOT</a:t>
            </a:r>
          </a:p>
          <a:p>
            <a:r>
              <a:rPr lang="en-US" sz="8000" dirty="0">
                <a:latin typeface="Times New Roman" panose="02020603050405020304" pitchFamily="18" charset="0"/>
                <a:cs typeface="Times New Roman" panose="02020603050405020304" pitchFamily="18" charset="0"/>
              </a:rPr>
              <a:t>MY SQL</a:t>
            </a:r>
          </a:p>
          <a:p>
            <a:r>
              <a:rPr lang="en-US" sz="8000" dirty="0">
                <a:latin typeface="Times New Roman" panose="02020603050405020304" pitchFamily="18" charset="0"/>
                <a:cs typeface="Times New Roman" panose="02020603050405020304" pitchFamily="18" charset="0"/>
              </a:rPr>
              <a:t>POSTMAN</a:t>
            </a:r>
          </a:p>
          <a:p>
            <a:r>
              <a:rPr lang="en-US" sz="8000" dirty="0">
                <a:latin typeface="Times New Roman" panose="02020603050405020304" pitchFamily="18" charset="0"/>
                <a:cs typeface="Times New Roman" panose="02020603050405020304" pitchFamily="18" charset="0"/>
              </a:rPr>
              <a:t>MAPPING DIAGRAMS</a:t>
            </a:r>
          </a:p>
          <a:p>
            <a:r>
              <a:rPr lang="en-US" sz="8000" dirty="0">
                <a:latin typeface="Times New Roman" panose="02020603050405020304" pitchFamily="18" charset="0"/>
                <a:cs typeface="Times New Roman" panose="02020603050405020304" pitchFamily="18" charset="0"/>
              </a:rPr>
              <a:t>ER DIAGRAMS</a:t>
            </a:r>
          </a:p>
          <a:p>
            <a:r>
              <a:rPr lang="en-US" sz="8000" dirty="0">
                <a:latin typeface="Times New Roman" panose="02020603050405020304" pitchFamily="18" charset="0"/>
                <a:cs typeface="Times New Roman" panose="02020603050405020304" pitchFamily="18" charset="0"/>
              </a:rPr>
              <a:t>OUT PUT SCREENS</a:t>
            </a:r>
          </a:p>
          <a:p>
            <a:r>
              <a:rPr lang="en-US" sz="8000"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29243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992" y="556702"/>
            <a:ext cx="2883877" cy="747491"/>
          </a:xfrm>
        </p:spPr>
        <p:txBody>
          <a:bodyPr>
            <a:normAutofit fontScale="90000"/>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sz="half" idx="1"/>
          </p:nvPr>
        </p:nvSpPr>
        <p:spPr>
          <a:xfrm>
            <a:off x="1113693" y="1828800"/>
            <a:ext cx="10128738" cy="3777622"/>
          </a:xfrm>
        </p:spPr>
        <p:txBody>
          <a:bodyPr>
            <a:normAutofit/>
          </a:bodyPr>
          <a:lstStyle/>
          <a:p>
            <a:r>
              <a:rPr lang="en-US" dirty="0">
                <a:latin typeface="Times New Roman" panose="02020603050405020304" pitchFamily="18" charset="0"/>
                <a:cs typeface="Times New Roman" panose="02020603050405020304" pitchFamily="18" charset="0"/>
              </a:rPr>
              <a:t>movie ticket booking is basically made for providing the customers an anytime and anywhere service for booking cinema tickets and providing information about the movies and their schedule online.</a:t>
            </a:r>
          </a:p>
          <a:p>
            <a:r>
              <a:rPr lang="en-US" dirty="0">
                <a:latin typeface="Times New Roman" panose="02020603050405020304" pitchFamily="18" charset="0"/>
                <a:cs typeface="Times New Roman" panose="02020603050405020304" pitchFamily="18" charset="0"/>
              </a:rPr>
              <a:t> Using spring tool for backend services we propose to develop an application that can create, read, update and delete (CRUD) operations on theatres, movies and retrieve movie details based on theatres.</a:t>
            </a:r>
          </a:p>
          <a:p>
            <a:r>
              <a:rPr lang="en-US" dirty="0">
                <a:latin typeface="Times New Roman" panose="02020603050405020304" pitchFamily="18" charset="0"/>
                <a:cs typeface="Times New Roman" panose="02020603050405020304" pitchFamily="18" charset="0"/>
              </a:rPr>
              <a:t> In this application we intend to use MySQL as our database, Java with spring tool for backend development Framework. </a:t>
            </a:r>
          </a:p>
          <a:p>
            <a:r>
              <a:rPr lang="en-US" dirty="0">
                <a:latin typeface="Times New Roman" panose="02020603050405020304" pitchFamily="18" charset="0"/>
                <a:cs typeface="Times New Roman" panose="02020603050405020304" pitchFamily="18" charset="0"/>
              </a:rPr>
              <a:t>We intend to use tools like postman that are used in the industry for API testing.This system is basically aimed to provide complete information of the movie and schedule to the customer, according to which he can book the tickets.</a:t>
            </a:r>
          </a:p>
          <a:p>
            <a:r>
              <a:rPr lang="en-US" dirty="0">
                <a:latin typeface="Times New Roman" panose="02020603050405020304" pitchFamily="18" charset="0"/>
                <a:cs typeface="Times New Roman" panose="02020603050405020304" pitchFamily="18" charset="0"/>
              </a:rPr>
              <a:t>Keywords: Spring tool, MySQL, Postman</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01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2724" y="385740"/>
            <a:ext cx="3185576" cy="759214"/>
          </a:xfrm>
        </p:spPr>
        <p:txBody>
          <a:bodyPr>
            <a:normAutofit fontScale="90000"/>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sz="half" idx="1"/>
          </p:nvPr>
        </p:nvSpPr>
        <p:spPr>
          <a:xfrm>
            <a:off x="1148862" y="1348154"/>
            <a:ext cx="10363200" cy="5134707"/>
          </a:xfrm>
        </p:spPr>
        <p:txBody>
          <a:bodyPr>
            <a:normAutofit/>
          </a:bodyPr>
          <a:lstStyle/>
          <a:p>
            <a:r>
              <a:rPr lang="en-US" sz="2000" dirty="0">
                <a:latin typeface="Times New Roman" panose="02020603050405020304" pitchFamily="18" charset="0"/>
                <a:cs typeface="Times New Roman" panose="02020603050405020304" pitchFamily="18" charset="0"/>
              </a:rPr>
              <a:t>Manipulate the data about movies, and the cities and theatres where they are being released and screened.</a:t>
            </a:r>
          </a:p>
          <a:p>
            <a:r>
              <a:rPr lang="en-US" sz="2000" dirty="0">
                <a:latin typeface="Times New Roman" panose="02020603050405020304" pitchFamily="18" charset="0"/>
                <a:cs typeface="Times New Roman" panose="02020603050405020304" pitchFamily="18" charset="0"/>
              </a:rPr>
              <a:t>Manage data of users and buyers who bought tickets to facilitate bookings in the future.</a:t>
            </a:r>
          </a:p>
          <a:p>
            <a:r>
              <a:rPr lang="en-US" sz="2000" dirty="0">
                <a:latin typeface="Times New Roman" panose="02020603050405020304" pitchFamily="18" charset="0"/>
                <a:cs typeface="Times New Roman" panose="02020603050405020304" pitchFamily="18" charset="0"/>
              </a:rPr>
              <a:t>The system collects details about the users who are interacting with the system to make the process of booking a movie ticket faster..</a:t>
            </a:r>
          </a:p>
          <a:p>
            <a:r>
              <a:rPr lang="en-US" sz="2000" dirty="0">
                <a:latin typeface="Times New Roman" panose="02020603050405020304" pitchFamily="18" charset="0"/>
                <a:cs typeface="Times New Roman" panose="02020603050405020304" pitchFamily="18" charset="0"/>
              </a:rPr>
              <a:t>The administrator can keep track of the screenings of movies taking place and also the movies themselves. The user can look for tickets for a movie and purchase them, after logging in.</a:t>
            </a:r>
          </a:p>
        </p:txBody>
      </p:sp>
    </p:spTree>
    <p:extLst>
      <p:ext uri="{BB962C8B-B14F-4D97-AF65-F5344CB8AC3E}">
        <p14:creationId xmlns:p14="http://schemas.microsoft.com/office/powerpoint/2010/main" val="251794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6184" y="295864"/>
            <a:ext cx="4232031" cy="606813"/>
          </a:xfrm>
        </p:spPr>
        <p:txBody>
          <a:bodyPr>
            <a:normAutofit/>
          </a:bodyPr>
          <a:lstStyle/>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sz="half" idx="1"/>
          </p:nvPr>
        </p:nvSpPr>
        <p:spPr>
          <a:xfrm>
            <a:off x="1653108" y="996461"/>
            <a:ext cx="9777046" cy="4996822"/>
          </a:xfrm>
        </p:spPr>
        <p:txBody>
          <a:bodyPr>
            <a:noAutofit/>
          </a:bodyPr>
          <a:lstStyle/>
          <a:p>
            <a:r>
              <a:rPr lang="en-US" sz="2000" dirty="0">
                <a:latin typeface="Times New Roman" panose="02020603050405020304" pitchFamily="18" charset="0"/>
                <a:cs typeface="Times New Roman" panose="02020603050405020304" pitchFamily="18" charset="0"/>
              </a:rPr>
              <a:t>Movie Ticket Booking System has been developed to override the problems of existing manual system.</a:t>
            </a:r>
          </a:p>
          <a:p>
            <a:r>
              <a:rPr lang="en-US" sz="2000" dirty="0">
                <a:latin typeface="Times New Roman" panose="02020603050405020304" pitchFamily="18" charset="0"/>
                <a:cs typeface="Times New Roman" panose="02020603050405020304" pitchFamily="18" charset="0"/>
              </a:rPr>
              <a:t>Every organization, whether it is big or small has challenges to overcome and managing the information of  Movie, Payment, Booking, city, theatre etc.</a:t>
            </a:r>
          </a:p>
          <a:p>
            <a:r>
              <a:rPr lang="en-US" sz="2000" dirty="0">
                <a:latin typeface="Times New Roman" panose="02020603050405020304" pitchFamily="18" charset="0"/>
                <a:cs typeface="Times New Roman" panose="02020603050405020304" pitchFamily="18" charset="0"/>
              </a:rPr>
              <a:t>This website is supported to eliminate and in some cases reduce the hardships faced by this existing offline system. Moreover this system is designed to carry out the particular operations in a smooth and effective manner.</a:t>
            </a:r>
          </a:p>
          <a:p>
            <a:r>
              <a:rPr lang="en-US" sz="2000" dirty="0">
                <a:latin typeface="Times New Roman" panose="02020603050405020304" pitchFamily="18" charset="0"/>
                <a:cs typeface="Times New Roman" panose="02020603050405020304" pitchFamily="18" charset="0"/>
              </a:rPr>
              <a:t>The application is reduced as much as possible to avoid errors while entering the data. It also provides error message while entering invalid data.</a:t>
            </a:r>
          </a:p>
          <a:p>
            <a:r>
              <a:rPr lang="en-US" sz="2000" dirty="0">
                <a:latin typeface="Times New Roman" panose="02020603050405020304" pitchFamily="18" charset="0"/>
                <a:cs typeface="Times New Roman" panose="02020603050405020304" pitchFamily="18" charset="0"/>
              </a:rPr>
              <a:t>No formal or prior knowledge is needed for the user to use this system. Thus by this all it proves it is user-friendly.</a:t>
            </a:r>
          </a:p>
          <a:p>
            <a:r>
              <a:rPr lang="en-US" sz="2000" dirty="0">
                <a:latin typeface="Times New Roman" panose="02020603050405020304" pitchFamily="18" charset="0"/>
                <a:cs typeface="Times New Roman" panose="02020603050405020304" pitchFamily="18" charset="0"/>
              </a:rPr>
              <a:t>Movie Ticket Booking System as described above can lead to error free, secure, reliable and fast management system. It can assist the user to concentrate on their other activities rather to concentrate on the record keeping.</a:t>
            </a:r>
          </a:p>
          <a:p>
            <a:r>
              <a:rPr lang="en-US" sz="2000" dirty="0">
                <a:latin typeface="Times New Roman" panose="02020603050405020304" pitchFamily="18" charset="0"/>
                <a:cs typeface="Times New Roman" panose="02020603050405020304" pitchFamily="18" charset="0"/>
              </a:rPr>
              <a:t>Thus it will help organization in better utilization of resources.</a:t>
            </a:r>
          </a:p>
        </p:txBody>
      </p:sp>
    </p:spTree>
    <p:extLst>
      <p:ext uri="{BB962C8B-B14F-4D97-AF65-F5344CB8AC3E}">
        <p14:creationId xmlns:p14="http://schemas.microsoft.com/office/powerpoint/2010/main" val="63604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0" y="397461"/>
            <a:ext cx="3975100" cy="739675"/>
          </a:xfrm>
        </p:spPr>
        <p:txBody>
          <a:bodyPr>
            <a:normAutofit fontScale="90000"/>
          </a:bodyPr>
          <a:lstStyle/>
          <a:p>
            <a:pPr marL="571500" indent="-571500">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MODULE USED</a:t>
            </a:r>
          </a:p>
        </p:txBody>
      </p:sp>
      <p:sp>
        <p:nvSpPr>
          <p:cNvPr id="3" name="Content Placeholder 2"/>
          <p:cNvSpPr>
            <a:spLocks noGrp="1"/>
          </p:cNvSpPr>
          <p:nvPr>
            <p:ph sz="half" idx="1"/>
          </p:nvPr>
        </p:nvSpPr>
        <p:spPr>
          <a:xfrm>
            <a:off x="844062" y="1137136"/>
            <a:ext cx="11453446" cy="5591909"/>
          </a:xfrm>
        </p:spPr>
        <p:txBody>
          <a:bodyPr>
            <a:normAutofit/>
          </a:bodyPr>
          <a:lstStyle/>
          <a:p>
            <a:pPr marL="0" indent="0">
              <a:buNone/>
            </a:pPr>
            <a:r>
              <a:rPr lang="en-US" sz="3200" u="sng" dirty="0">
                <a:solidFill>
                  <a:schemeClr val="tx1"/>
                </a:solidFill>
                <a:latin typeface="Times New Roman" panose="02020603050405020304" pitchFamily="18" charset="0"/>
                <a:cs typeface="Times New Roman" panose="02020603050405020304" pitchFamily="18" charset="0"/>
              </a:rPr>
              <a:t>Entity:-</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entities are the persistence objects stores as a record in the database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Persistence Unit: It defines a set of all entity classes. In an application, EntityManager instances manage it.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set of entity classes represents the data contained within a single data store. </a:t>
            </a:r>
          </a:p>
          <a:p>
            <a:pPr marL="0" indent="0">
              <a:buNone/>
            </a:pPr>
            <a:r>
              <a:rPr lang="en-US" sz="3200" u="sng" dirty="0">
                <a:latin typeface="Times New Roman" panose="02020603050405020304" pitchFamily="18" charset="0"/>
                <a:cs typeface="Times New Roman" panose="02020603050405020304" pitchFamily="18" charset="0"/>
              </a:rPr>
              <a:t>Service:-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is used with classes that provide basic functionalities.</a:t>
            </a:r>
          </a:p>
          <a:p>
            <a:pPr marL="0" indent="0">
              <a:buNone/>
            </a:pPr>
            <a:r>
              <a:rPr lang="en-US" sz="3200" u="sng" dirty="0">
                <a:latin typeface="Times New Roman" panose="02020603050405020304" pitchFamily="18" charset="0"/>
                <a:cs typeface="Times New Roman" panose="02020603050405020304" pitchFamily="18" charset="0"/>
              </a:rPr>
              <a:t>Repository</a:t>
            </a:r>
            <a:r>
              <a:rPr lang="en-US" sz="3600" u="sng"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Spring boot framework provides us repository which is responsible to perform various operations on the object.</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Repository classes are auto detected by spring framework through classpath scanning</a:t>
            </a:r>
            <a:r>
              <a:rPr lang="en-US"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6786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033" y="588940"/>
            <a:ext cx="2541784" cy="794382"/>
          </a:xfrm>
        </p:spPr>
        <p:txBody>
          <a:bodyPr/>
          <a:lstStyle/>
          <a:p>
            <a:r>
              <a:rPr lang="en-US" u="sng" dirty="0">
                <a:solidFill>
                  <a:schemeClr val="tx1"/>
                </a:solidFill>
                <a:latin typeface="Times New Roman" panose="02020603050405020304" pitchFamily="18" charset="0"/>
                <a:cs typeface="Times New Roman" panose="02020603050405020304" pitchFamily="18" charset="0"/>
              </a:rPr>
              <a:t>Controller:-</a:t>
            </a:r>
          </a:p>
        </p:txBody>
      </p:sp>
      <p:sp>
        <p:nvSpPr>
          <p:cNvPr id="3" name="Content Placeholder 2"/>
          <p:cNvSpPr>
            <a:spLocks noGrp="1"/>
          </p:cNvSpPr>
          <p:nvPr>
            <p:ph sz="half" idx="1"/>
          </p:nvPr>
        </p:nvSpPr>
        <p:spPr>
          <a:xfrm>
            <a:off x="1606061" y="1465385"/>
            <a:ext cx="9777047" cy="2297723"/>
          </a:xfrm>
        </p:spPr>
        <p:txBody>
          <a:bodyPr/>
          <a:lstStyle/>
          <a:p>
            <a:r>
              <a:rPr lang="en-US" sz="2000" dirty="0">
                <a:latin typeface="Times New Roman" panose="02020603050405020304" pitchFamily="18" charset="0"/>
                <a:cs typeface="Times New Roman" panose="02020603050405020304" pitchFamily="18" charset="0"/>
              </a:rPr>
              <a:t>A controller class is normally a class part of the Model View Controller (MVC) pattern. A controller basically controls the flow of the data. It controls the data flow into model object and updates the view whenever data changes</a:t>
            </a:r>
            <a:r>
              <a:rPr lang="en-US" dirty="0"/>
              <a:t>.</a:t>
            </a:r>
          </a:p>
        </p:txBody>
      </p:sp>
    </p:spTree>
    <p:extLst>
      <p:ext uri="{BB962C8B-B14F-4D97-AF65-F5344CB8AC3E}">
        <p14:creationId xmlns:p14="http://schemas.microsoft.com/office/powerpoint/2010/main" val="22998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342901"/>
            <a:ext cx="3467100" cy="762000"/>
          </a:xfrm>
        </p:spPr>
        <p:txBody>
          <a:bodyPr>
            <a:normAutofit fontScale="90000"/>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ANNOTATION</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23" name="Content Placeholder 22"/>
          <p:cNvGraphicFramePr>
            <a:graphicFrameLocks noGrp="1"/>
          </p:cNvGraphicFramePr>
          <p:nvPr>
            <p:ph sz="half" idx="1"/>
            <p:extLst>
              <p:ext uri="{D42A27DB-BD31-4B8C-83A1-F6EECF244321}">
                <p14:modId xmlns:p14="http://schemas.microsoft.com/office/powerpoint/2010/main" val="1288607215"/>
              </p:ext>
            </p:extLst>
          </p:nvPr>
        </p:nvGraphicFramePr>
        <p:xfrm>
          <a:off x="1055077" y="1312984"/>
          <a:ext cx="10815591" cy="5512191"/>
        </p:xfrm>
        <a:graphic>
          <a:graphicData uri="http://schemas.openxmlformats.org/drawingml/2006/table">
            <a:tbl>
              <a:tblPr firstRow="1" bandRow="1">
                <a:tableStyleId>{5C22544A-7EE6-4342-B048-85BDC9FD1C3A}</a:tableStyleId>
              </a:tblPr>
              <a:tblGrid>
                <a:gridCol w="2479688">
                  <a:extLst>
                    <a:ext uri="{9D8B030D-6E8A-4147-A177-3AD203B41FA5}">
                      <a16:colId xmlns:a16="http://schemas.microsoft.com/office/drawing/2014/main" val="20000"/>
                    </a:ext>
                  </a:extLst>
                </a:gridCol>
                <a:gridCol w="8335903">
                  <a:extLst>
                    <a:ext uri="{9D8B030D-6E8A-4147-A177-3AD203B41FA5}">
                      <a16:colId xmlns:a16="http://schemas.microsoft.com/office/drawing/2014/main" val="20001"/>
                    </a:ext>
                  </a:extLst>
                </a:gridCol>
              </a:tblGrid>
              <a:tr h="656492">
                <a:tc>
                  <a:txBody>
                    <a:bodyPr/>
                    <a:lstStyle/>
                    <a:p>
                      <a:r>
                        <a:rPr lang="en-US" dirty="0">
                          <a:solidFill>
                            <a:schemeClr val="bg1"/>
                          </a:solidFill>
                        </a:rPr>
                        <a:t>ANNOTATION</a:t>
                      </a:r>
                    </a:p>
                  </a:txBody>
                  <a:tcPr/>
                </a:tc>
                <a:tc>
                  <a:txBody>
                    <a:bodyPr/>
                    <a:lstStyle/>
                    <a:p>
                      <a:r>
                        <a:rPr lang="en-US" dirty="0">
                          <a:solidFill>
                            <a:schemeClr val="bg1"/>
                          </a:solidFill>
                        </a:rPr>
                        <a:t>                        DEFINITION</a:t>
                      </a:r>
                    </a:p>
                  </a:txBody>
                  <a:tcPr/>
                </a:tc>
                <a:extLst>
                  <a:ext uri="{0D108BD9-81ED-4DB2-BD59-A6C34878D82A}">
                    <a16:rowId xmlns:a16="http://schemas.microsoft.com/office/drawing/2014/main" val="10000"/>
                  </a:ext>
                </a:extLst>
              </a:tr>
              <a:tr h="656492">
                <a:tc>
                  <a:txBody>
                    <a:bodyPr/>
                    <a:lstStyle/>
                    <a:p>
                      <a:r>
                        <a:rPr lang="en-US" dirty="0"/>
                        <a:t>@ID</a:t>
                      </a:r>
                    </a:p>
                  </a:txBody>
                  <a:tcPr/>
                </a:tc>
                <a:tc>
                  <a:txBody>
                    <a:bodyPr/>
                    <a:lstStyle/>
                    <a:p>
                      <a:r>
                        <a:rPr lang="en-US" sz="2000" b="0" i="0" u="none" kern="1200" dirty="0">
                          <a:solidFill>
                            <a:schemeClr val="dk1"/>
                          </a:solidFill>
                          <a:effectLst/>
                          <a:latin typeface="Times New Roman" panose="02020603050405020304" pitchFamily="18" charset="0"/>
                          <a:ea typeface="+mn-ea"/>
                          <a:cs typeface="Times New Roman" panose="02020603050405020304" pitchFamily="18" charset="0"/>
                        </a:rPr>
                        <a:t>Indicating the member field below is the primary key of the current entity. </a:t>
                      </a:r>
                      <a:endParaRPr lang="en-US" sz="2000" b="0" i="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38555">
                <a:tc>
                  <a:txBody>
                    <a:bodyPr/>
                    <a:lstStyle/>
                    <a:p>
                      <a:r>
                        <a:rPr lang="en-US" dirty="0"/>
                        <a:t>@ENTITY</a:t>
                      </a:r>
                    </a:p>
                  </a:txBody>
                  <a:tcPr/>
                </a:tc>
                <a:tc>
                  <a:txBody>
                    <a:bodyPr/>
                    <a:lstStyle/>
                    <a:p>
                      <a:pPr algn="l"/>
                      <a:r>
                        <a:rPr lang="en-US" sz="2000" b="0" i="0" u="none" kern="1200" dirty="0">
                          <a:solidFill>
                            <a:schemeClr val="dk1"/>
                          </a:solidFill>
                          <a:effectLst/>
                          <a:latin typeface="Times New Roman" panose="02020603050405020304" pitchFamily="18" charset="0"/>
                          <a:ea typeface="+mn-ea"/>
                          <a:cs typeface="Times New Roman" panose="02020603050405020304" pitchFamily="18" charset="0"/>
                        </a:rPr>
                        <a:t>The @Entity annotation specifies that the class is an entity and is mapped to a database table</a:t>
                      </a:r>
                      <a:r>
                        <a:rPr lang="en-US" sz="2000" b="0" i="1" u="none" kern="1200" dirty="0">
                          <a:solidFill>
                            <a:schemeClr val="dk1"/>
                          </a:solidFill>
                          <a:effectLst/>
                          <a:latin typeface="Times New Roman" panose="02020603050405020304" pitchFamily="18" charset="0"/>
                          <a:ea typeface="+mn-ea"/>
                          <a:cs typeface="Times New Roman" panose="02020603050405020304" pitchFamily="18" charset="0"/>
                        </a:rPr>
                        <a:t>.</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20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56492">
                <a:tc>
                  <a:txBody>
                    <a:bodyPr/>
                    <a:lstStyle/>
                    <a:p>
                      <a:r>
                        <a:rPr lang="en-US" dirty="0"/>
                        <a:t>@COLOUM</a:t>
                      </a:r>
                    </a:p>
                  </a:txBody>
                  <a:tcPr/>
                </a:tc>
                <a:tc>
                  <a:txBody>
                    <a:bodyPr/>
                    <a:lstStyle/>
                    <a:p>
                      <a:r>
                        <a:rPr lang="en-US" sz="2000" b="0" i="0" u="none" kern="1200" dirty="0">
                          <a:solidFill>
                            <a:schemeClr val="dk1"/>
                          </a:solidFill>
                          <a:effectLst/>
                          <a:latin typeface="Times New Roman" panose="02020603050405020304" pitchFamily="18" charset="0"/>
                          <a:ea typeface="+mn-ea"/>
                          <a:cs typeface="Times New Roman" panose="02020603050405020304" pitchFamily="18" charset="0"/>
                        </a:rPr>
                        <a:t>@Column annotation is used for Adding the column the name in the table of a particular MySQL database</a:t>
                      </a:r>
                    </a:p>
                  </a:txBody>
                  <a:tcPr/>
                </a:tc>
                <a:extLst>
                  <a:ext uri="{0D108BD9-81ED-4DB2-BD59-A6C34878D82A}">
                    <a16:rowId xmlns:a16="http://schemas.microsoft.com/office/drawing/2014/main" val="10003"/>
                  </a:ext>
                </a:extLst>
              </a:tr>
              <a:tr h="656492">
                <a:tc>
                  <a:txBody>
                    <a:bodyPr/>
                    <a:lstStyle/>
                    <a:p>
                      <a:r>
                        <a:rPr lang="en-US" dirty="0"/>
                        <a:t>@JOIN COLOUM</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@Join</a:t>
                      </a:r>
                      <a:r>
                        <a:rPr lang="en-US" sz="2000" b="0" i="0" kern="1200" baseline="0" dirty="0">
                          <a:solidFill>
                            <a:schemeClr val="dk1"/>
                          </a:solidFill>
                          <a:effectLst/>
                          <a:latin typeface="Times New Roman" panose="02020603050405020304" pitchFamily="18" charset="0"/>
                          <a:ea typeface="+mn-ea"/>
                          <a:cs typeface="Times New Roman" panose="02020603050405020304" pitchFamily="18" charset="0"/>
                        </a:rPr>
                        <a:t> coloum </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Specifies a column for joining an entity association or element collection.</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56492">
                <a:tc>
                  <a:txBody>
                    <a:bodyPr/>
                    <a:lstStyle/>
                    <a:p>
                      <a:r>
                        <a:rPr lang="en-US" dirty="0"/>
                        <a:t>@GENERATED VALUE</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Provides for the specification of generation strategies for the values of primary keys.</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656492">
                <a:tc>
                  <a:txBody>
                    <a:bodyPr/>
                    <a:lstStyle/>
                    <a:p>
                      <a:r>
                        <a:rPr lang="en-US" dirty="0"/>
                        <a:t>@REST CONTROLLER</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This annotation is used at the class level and allows the class to handle the requests made by the client.</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656492">
                <a:tc>
                  <a:txBody>
                    <a:bodyPr/>
                    <a:lstStyle/>
                    <a:p>
                      <a:r>
                        <a:rPr lang="en-US" dirty="0"/>
                        <a:t>@SERVICE</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is used to mark the class as a service provider</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2328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1469289835"/>
              </p:ext>
            </p:extLst>
          </p:nvPr>
        </p:nvGraphicFramePr>
        <p:xfrm>
          <a:off x="1624622" y="677984"/>
          <a:ext cx="9767278" cy="5185091"/>
        </p:xfrm>
        <a:graphic>
          <a:graphicData uri="http://schemas.openxmlformats.org/drawingml/2006/table">
            <a:tbl>
              <a:tblPr firstRow="1" bandRow="1">
                <a:tableStyleId>{5C22544A-7EE6-4342-B048-85BDC9FD1C3A}</a:tableStyleId>
              </a:tblPr>
              <a:tblGrid>
                <a:gridCol w="2447692">
                  <a:extLst>
                    <a:ext uri="{9D8B030D-6E8A-4147-A177-3AD203B41FA5}">
                      <a16:colId xmlns:a16="http://schemas.microsoft.com/office/drawing/2014/main" val="20000"/>
                    </a:ext>
                  </a:extLst>
                </a:gridCol>
                <a:gridCol w="7319586">
                  <a:extLst>
                    <a:ext uri="{9D8B030D-6E8A-4147-A177-3AD203B41FA5}">
                      <a16:colId xmlns:a16="http://schemas.microsoft.com/office/drawing/2014/main" val="20001"/>
                    </a:ext>
                  </a:extLst>
                </a:gridCol>
              </a:tblGrid>
              <a:tr h="8393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ANNOTATION</a:t>
                      </a:r>
                    </a:p>
                    <a:p>
                      <a:endParaRPr lang="en-US" dirty="0">
                        <a:solidFill>
                          <a:schemeClr val="bg1"/>
                        </a:solidFill>
                      </a:endParaRPr>
                    </a:p>
                  </a:txBody>
                  <a:tcPr/>
                </a:tc>
                <a:tc>
                  <a:txBody>
                    <a:bodyPr/>
                    <a:lstStyle/>
                    <a:p>
                      <a:r>
                        <a:rPr lang="en-US" dirty="0"/>
                        <a:t>                                   DEFINITION</a:t>
                      </a:r>
                    </a:p>
                  </a:txBody>
                  <a:tcPr/>
                </a:tc>
                <a:extLst>
                  <a:ext uri="{0D108BD9-81ED-4DB2-BD59-A6C34878D82A}">
                    <a16:rowId xmlns:a16="http://schemas.microsoft.com/office/drawing/2014/main" val="10000"/>
                  </a:ext>
                </a:extLst>
              </a:tr>
              <a:tr h="813594">
                <a:tc>
                  <a:txBody>
                    <a:bodyPr/>
                    <a:lstStyle/>
                    <a:p>
                      <a:r>
                        <a:rPr lang="en-US" dirty="0"/>
                        <a:t>@AUTOWIRED</a:t>
                      </a:r>
                    </a:p>
                  </a:txBody>
                  <a:tcPr>
                    <a:noFill/>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provides more fine-grained control over where and how autowiring should be accomplished</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0001"/>
                  </a:ext>
                </a:extLst>
              </a:tr>
              <a:tr h="813594">
                <a:tc>
                  <a:txBody>
                    <a:bodyPr/>
                    <a:lstStyle/>
                    <a:p>
                      <a:r>
                        <a:rPr lang="en-US" dirty="0"/>
                        <a:t>@REPOSITORY</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Used to indicate that the class provides the mechanism for storage, retrieval, search, update and delete operation on objects.</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73658">
                <a:tc>
                  <a:txBody>
                    <a:bodyPr/>
                    <a:lstStyle/>
                    <a:p>
                      <a:r>
                        <a:rPr lang="en-US" dirty="0"/>
                        <a:t>@CONTROLLER</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Indicates that a particular class serves the role of a controller.</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742847">
                <a:tc>
                  <a:txBody>
                    <a:bodyPr/>
                    <a:lstStyle/>
                    <a:p>
                      <a:r>
                        <a:rPr lang="en-US" dirty="0"/>
                        <a:t>@REQUEST MAPPING</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The @RequestMapping annotation can be applied to class-level and/or method-level in a controller.</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73658">
                <a:tc>
                  <a:txBody>
                    <a:bodyPr/>
                    <a:lstStyle/>
                    <a:p>
                      <a:r>
                        <a:rPr lang="en-US" dirty="0"/>
                        <a:t>@PATH VARIABLE</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The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PathVariable</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annotation is used to extract the value from the URI. </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73658">
                <a:tc>
                  <a:txBody>
                    <a:bodyPr/>
                    <a:lstStyle/>
                    <a:p>
                      <a:r>
                        <a:rPr lang="en-US" dirty="0"/>
                        <a:t>@REQUEST BODY</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The @RequestMapping annotation can be applied to class-level and/or method-level in a controller</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355890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Organic</Template>
  <TotalTime>1226</TotalTime>
  <Words>1376</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Times New Roman</vt:lpstr>
      <vt:lpstr>Wingdings</vt:lpstr>
      <vt:lpstr>Wingdings 3</vt:lpstr>
      <vt:lpstr>Wisp</vt:lpstr>
      <vt:lpstr>PowerPoint Presentation</vt:lpstr>
      <vt:lpstr>CONTENTS</vt:lpstr>
      <vt:lpstr>ABSTRACT</vt:lpstr>
      <vt:lpstr>OBJECTIVE</vt:lpstr>
      <vt:lpstr>INTRODUCTION</vt:lpstr>
      <vt:lpstr>MODULE USED</vt:lpstr>
      <vt:lpstr>Controller:-</vt:lpstr>
      <vt:lpstr>ANNOTATION </vt:lpstr>
      <vt:lpstr>PowerPoint Presentation</vt:lpstr>
      <vt:lpstr>PowerPoint Presentation</vt:lpstr>
      <vt:lpstr>VALIDATION</vt:lpstr>
      <vt:lpstr>                           BACKEND USED SPRING BOOT :-   </vt:lpstr>
      <vt:lpstr>MY SQL:-</vt:lpstr>
      <vt:lpstr>MAPPING DIAGRAMS </vt:lpstr>
      <vt:lpstr>ER DIAGRAMS </vt:lpstr>
      <vt:lpstr>OUTPUT SCREENS</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Microsoft account</dc:creator>
  <cp:lastModifiedBy>lavanya1478@outlook.com</cp:lastModifiedBy>
  <cp:revision>71</cp:revision>
  <dcterms:created xsi:type="dcterms:W3CDTF">2022-09-17T02:21:50Z</dcterms:created>
  <dcterms:modified xsi:type="dcterms:W3CDTF">2022-09-22T08:44:34Z</dcterms:modified>
</cp:coreProperties>
</file>