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515875"/>
            <a:ext cx="11260667" cy="2876458"/>
          </a:xfrm>
          <a:prstGeom prst="rect">
            <a:avLst/>
          </a:prstGeom>
        </p:spPr>
      </p:pic>
      <p:sp>
        <p:nvSpPr>
          <p:cNvPr id="5" name="Subtitle 4">
            <a:extLst>
              <a:ext uri="{FF2B5EF4-FFF2-40B4-BE49-F238E27FC236}">
                <a16:creationId xmlns:a16="http://schemas.microsoft.com/office/drawing/2014/main" id="{64A21434-6FEE-905D-98EB-C05C0D2B2090}"/>
              </a:ext>
            </a:extLst>
          </p:cNvPr>
          <p:cNvSpPr>
            <a:spLocks noGrp="1"/>
          </p:cNvSpPr>
          <p:nvPr>
            <p:ph type="subTitle" idx="1"/>
          </p:nvPr>
        </p:nvSpPr>
        <p:spPr/>
        <p:txBody>
          <a:bodyPr>
            <a:normAutofit fontScale="77500" lnSpcReduction="20000"/>
          </a:bodyPr>
          <a:lstStyle/>
          <a:p>
            <a:r>
              <a:rPr lang="en-IN" dirty="0"/>
              <a:t>     Name.     :     </a:t>
            </a:r>
            <a:r>
              <a:rPr lang="en-IN" dirty="0" err="1"/>
              <a:t>Kongarani</a:t>
            </a:r>
            <a:r>
              <a:rPr lang="en-IN" dirty="0"/>
              <a:t> </a:t>
            </a:r>
            <a:r>
              <a:rPr lang="en-IN" dirty="0" err="1"/>
              <a:t>lavanya</a:t>
            </a:r>
            <a:endParaRPr lang="en-IN" dirty="0"/>
          </a:p>
          <a:p>
            <a:r>
              <a:rPr lang="en-IN" dirty="0"/>
              <a:t>     email id :      lavanyakongarani7799@gmail.com</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01389"/>
            <a:ext cx="11029616" cy="114374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6038" y="1745129"/>
            <a:ext cx="11029615" cy="2220414"/>
          </a:xfrm>
        </p:spPr>
        <p:txBody>
          <a:bodyPr/>
          <a:lstStyle/>
          <a:p>
            <a:r>
              <a:rPr lang="en-IN" dirty="0" err="1"/>
              <a:t>Colab</a:t>
            </a:r>
            <a:r>
              <a:rPr lang="en-IN" dirty="0"/>
              <a:t> </a:t>
            </a:r>
          </a:p>
          <a:p>
            <a:r>
              <a:rPr lang="en-IN" dirty="0" err="1"/>
              <a:t>Google.com</a:t>
            </a:r>
            <a:endParaRPr lang="en-IN" dirty="0"/>
          </a:p>
          <a:p>
            <a:r>
              <a:rPr lang="en-IN" dirty="0"/>
              <a:t>Jupiter</a:t>
            </a:r>
          </a:p>
          <a:p>
            <a:endParaRPr lang="en-IN" dirty="0"/>
          </a:p>
          <a:p>
            <a:endParaRPr lang="en-IN"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IN" dirty="0">
                <a:solidFill>
                  <a:schemeClr val="accent1"/>
                </a:solidFill>
              </a:rPr>
              <a:t>employee burn out prediction</a:t>
            </a:r>
            <a:endParaRPr lang="en-US" dirty="0">
              <a:solidFill>
                <a:schemeClr val="accent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480934"/>
            <a:ext cx="11029615" cy="5941844"/>
          </a:xfrm>
        </p:spPr>
        <p:txBody>
          <a:bodyPr>
            <a:normAutofit/>
          </a:bodyPr>
          <a:lstStyle/>
          <a:p>
            <a:pPr algn="just"/>
            <a:r>
              <a:rPr lang="en-US" dirty="0"/>
              <a:t>Employee</a:t>
            </a:r>
            <a:r>
              <a:rPr lang="en-IN" dirty="0"/>
              <a:t> burnout </a:t>
            </a:r>
            <a:r>
              <a:rPr lang="en-US" dirty="0"/>
              <a:t>is a state of physical, emotional and mental exhaustion caused by excessive and prolonged stress. </a:t>
            </a:r>
            <a:endParaRPr lang="en-IN" dirty="0"/>
          </a:p>
          <a:p>
            <a:pPr algn="just"/>
            <a:r>
              <a:rPr lang="en-US" dirty="0"/>
              <a:t>It can have serious in </a:t>
            </a:r>
            <a:r>
              <a:rPr lang="en-IN" dirty="0"/>
              <a:t>individual </a:t>
            </a:r>
            <a:r>
              <a:rPr lang="en-US" dirty="0"/>
              <a:t>well-being and can lead to </a:t>
            </a:r>
            <a:r>
              <a:rPr lang="en-IN" dirty="0"/>
              <a:t>decrease </a:t>
            </a:r>
            <a:r>
              <a:rPr lang="en-US" dirty="0"/>
              <a:t>productivity and job performance in today’s fast-paced and constantly connected world it is increasingly important to recognize and address the signs of burnout </a:t>
            </a:r>
            <a:r>
              <a:rPr lang="en-IN" dirty="0"/>
              <a:t>in </a:t>
            </a:r>
            <a:r>
              <a:rPr lang="en-IN" dirty="0" err="1"/>
              <a:t>ord</a:t>
            </a:r>
            <a:r>
              <a:rPr lang="en-US" dirty="0" err="1"/>
              <a:t>er</a:t>
            </a:r>
            <a:r>
              <a:rPr lang="en-US" dirty="0"/>
              <a:t> to maintain the health and well-awing of employees we will be storing the use of regression sectaries to predict </a:t>
            </a:r>
            <a:r>
              <a:rPr lang="en-IN" dirty="0"/>
              <a:t>employee burnout</a:t>
            </a:r>
            <a:r>
              <a:rPr lang="en-US" dirty="0"/>
              <a:t>.</a:t>
            </a:r>
            <a:endParaRPr lang="en-IN" dirty="0"/>
          </a:p>
          <a:p>
            <a:pPr algn="just"/>
            <a:r>
              <a:rPr lang="en-US" dirty="0"/>
              <a:t> By analyzing a dataset containing various factors that may contribute to </a:t>
            </a:r>
            <a:r>
              <a:rPr lang="en-IN" dirty="0" err="1"/>
              <a:t>burno</a:t>
            </a:r>
            <a:r>
              <a:rPr lang="en-US" dirty="0" err="1"/>
              <a:t>ut</a:t>
            </a:r>
            <a:r>
              <a:rPr lang="en-US" dirty="0"/>
              <a:t> such as workload, mental fatigue job and work de silence, we can develop a model to identify individuals who may be at nook of </a:t>
            </a:r>
            <a:r>
              <a:rPr lang="en-US" dirty="0" err="1"/>
              <a:t>bu</a:t>
            </a:r>
            <a:r>
              <a:rPr lang="en-IN" dirty="0" err="1"/>
              <a:t>rn</a:t>
            </a:r>
            <a:r>
              <a:rPr lang="en-US" dirty="0"/>
              <a:t>out.</a:t>
            </a:r>
            <a:endParaRPr lang="en-IN" dirty="0"/>
          </a:p>
          <a:p>
            <a:pPr algn="just"/>
            <a:r>
              <a:rPr lang="en-IN" dirty="0"/>
              <a:t>By analysing a dataset containing various factors that may contribute to Burnout such as workload, mental fatigue job and work de silence, we can develop a model to identify individuals who may be at not of Burnout. By proactively addressing these </a:t>
            </a:r>
            <a:r>
              <a:rPr lang="en-IN" dirty="0" err="1"/>
              <a:t>nok</a:t>
            </a:r>
            <a:r>
              <a:rPr lang="en-IN" dirty="0"/>
              <a:t> factors, organizations can bold prevent Burnout and promote the well-being of their employees</a:t>
            </a:r>
          </a:p>
          <a:p>
            <a:pPr algn="just"/>
            <a:endParaRPr lang="en-IN" dirty="0"/>
          </a:p>
          <a:p>
            <a:pPr marL="0" indent="0" algn="just">
              <a:buNone/>
            </a:pPr>
            <a:endParaRPr lang="en-IN" dirty="0"/>
          </a:p>
          <a:p>
            <a:pPr marL="0" indent="0" algn="just">
              <a:buNone/>
            </a:pP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36580" y="1267380"/>
            <a:ext cx="11029615" cy="4323240"/>
          </a:xfrm>
        </p:spPr>
        <p:txBody>
          <a:bodyPr/>
          <a:lstStyle/>
          <a:p>
            <a:pPr marL="0" indent="0" algn="just">
              <a:buNone/>
            </a:pPr>
            <a:endParaRPr lang="en-IN" b="0" i="0" dirty="0">
              <a:solidFill>
                <a:srgbClr val="1F1F1F"/>
              </a:solidFill>
              <a:effectLst/>
              <a:latin typeface="ElsevierGulliver"/>
            </a:endParaRPr>
          </a:p>
          <a:p>
            <a:pPr algn="just"/>
            <a:r>
              <a:rPr lang="en-IN" b="0" i="0" dirty="0">
                <a:solidFill>
                  <a:srgbClr val="1F1F1F"/>
                </a:solidFill>
                <a:effectLst/>
                <a:latin typeface="ElsevierGulliver"/>
              </a:rPr>
              <a:t>Provide stress management interventions.</a:t>
            </a:r>
          </a:p>
          <a:p>
            <a:pPr algn="just"/>
            <a:r>
              <a:rPr lang="en-IN" dirty="0"/>
              <a:t>Allow employees to be active crafters of their work</a:t>
            </a:r>
          </a:p>
          <a:p>
            <a:pPr algn="just"/>
            <a:r>
              <a:rPr lang="en-IN" b="0" i="0" dirty="0">
                <a:solidFill>
                  <a:srgbClr val="1F1F1F"/>
                </a:solidFill>
                <a:effectLst/>
                <a:latin typeface="ElsevierGulliver"/>
              </a:rPr>
              <a:t>Cultivate and encourage social support</a:t>
            </a:r>
          </a:p>
          <a:p>
            <a:pPr algn="just"/>
            <a:r>
              <a:rPr lang="en-IN" dirty="0"/>
              <a:t>Engage employees in decision-making</a:t>
            </a:r>
          </a:p>
          <a:p>
            <a:pPr algn="just"/>
            <a:r>
              <a:rPr lang="en-IN" dirty="0"/>
              <a:t>Implement high-quality performance management</a:t>
            </a:r>
          </a:p>
          <a:p>
            <a:pPr algn="just"/>
            <a:r>
              <a:rPr lang="en-IN" dirty="0"/>
              <a:t>Provide strengths-based feedback that is timely, frequent, specific, verifiable, consistent, and has consequences</a:t>
            </a:r>
          </a:p>
          <a:p>
            <a:pPr algn="just"/>
            <a:r>
              <a:rPr lang="en-IN" dirty="0"/>
              <a:t>Implement fair and equitable performance management</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255059"/>
            <a:ext cx="11029615" cy="4720291"/>
          </a:xfrm>
        </p:spPr>
        <p:txBody>
          <a:bodyPr/>
          <a:lstStyle/>
          <a:p>
            <a:pPr algn="just"/>
            <a:r>
              <a:rPr lang="en-IN" dirty="0"/>
              <a:t>The survey has been conducted among the employees of IT organizations in Bangalore As it is stated that the minimum sample size should be of 385 respondents so on basis of those 500 forms has been distributed targeting small and big giants of IT organizations. </a:t>
            </a:r>
          </a:p>
          <a:p>
            <a:pPr algn="just"/>
            <a:r>
              <a:rPr lang="en-IN" dirty="0"/>
              <a:t>This distribution has been done personally as well as online through internet. After the long procedure of distribution, filling and collecting back forms it is found that 436 respondents after excluding non fillers, double tickers, double writing etc.</a:t>
            </a:r>
          </a:p>
          <a:p>
            <a:pPr algn="just"/>
            <a:r>
              <a:rPr lang="en-IN" dirty="0"/>
              <a:t> In these respondents 67.97 percent is male and 32.03 percent is female</a:t>
            </a:r>
          </a:p>
          <a:p>
            <a:pPr algn="just"/>
            <a:r>
              <a:rPr lang="en-IN" dirty="0"/>
              <a:t>Burning out of employee is creating serious problems for employees as well as organization as a whole.</a:t>
            </a:r>
          </a:p>
          <a:p>
            <a:pPr algn="just"/>
            <a:r>
              <a:rPr lang="en-IN" dirty="0"/>
              <a:t> The main impact of employee burnout is low productivity, poor employee morale and high employee turnover cost .</a:t>
            </a: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506072"/>
            <a:ext cx="11029615" cy="3801034"/>
          </a:xfrm>
        </p:spPr>
        <p:txBody>
          <a:bodyPr>
            <a:normAutofit/>
          </a:bodyPr>
          <a:lstStyle/>
          <a:p>
            <a:pPr algn="just"/>
            <a:r>
              <a:rPr lang="en-IN" dirty="0"/>
              <a:t>Employees are the end users in employee burnout. </a:t>
            </a:r>
          </a:p>
          <a:p>
            <a:pPr algn="just"/>
            <a:r>
              <a:rPr lang="en-IN" dirty="0"/>
              <a:t>Industry experts indicate that most organizations do not have a solid understanding of what is involved in IT work or in advancing an IT career </a:t>
            </a:r>
          </a:p>
          <a:p>
            <a:pPr algn="just"/>
            <a:r>
              <a:rPr lang="en-IN" dirty="0"/>
              <a:t>Consideration of the current IT environment might reveal those factors that are most relevant to IT professionals. The current IT environment is characterized by rapid change and increased globalization.</a:t>
            </a:r>
          </a:p>
          <a:p>
            <a:pPr algn="just"/>
            <a:r>
              <a:rPr lang="en-IN" dirty="0"/>
              <a:t>The main purpose of this study is to examine and assess the main reasons for stress and depression of employees in IT sector.</a:t>
            </a:r>
          </a:p>
          <a:p>
            <a:pPr algn="just"/>
            <a:r>
              <a:rPr lang="en-IN" dirty="0"/>
              <a:t>In addition, the present research effort addresses limitations of existing burnout literature.</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01896" y="1004047"/>
            <a:ext cx="11029615" cy="5008281"/>
          </a:xfrm>
        </p:spPr>
        <p:txBody>
          <a:bodyPr/>
          <a:lstStyle/>
          <a:p>
            <a:r>
              <a:rPr lang="en-US" dirty="0"/>
              <a:t>Distribute workloads evenly across employees and monitor scheduling to avoid burnout and increase productivity.</a:t>
            </a:r>
            <a:endParaRPr lang="en-IN" dirty="0"/>
          </a:p>
          <a:p>
            <a:r>
              <a:rPr lang="en-IN" dirty="0"/>
              <a:t>Create a supportive work environment that encourages open communication and collaboration. This can include scheduling regular meetings to offer guidance, starting a mentorship program, and providing regular feedback.</a:t>
            </a:r>
          </a:p>
          <a:p>
            <a:r>
              <a:rPr lang="en-IN" dirty="0"/>
              <a:t>Make employees feel appreciated for their efforts by recognizing their work. This can help prevent employees from working long hours or not taking time off.</a:t>
            </a:r>
          </a:p>
          <a:p>
            <a:r>
              <a:rPr lang="en-IN" dirty="0"/>
              <a:t>Provide structure through daily or weekly planning to help employees find balance between work and relaxation.</a:t>
            </a:r>
          </a:p>
          <a:p>
            <a:r>
              <a:rPr lang="en-IN" dirty="0"/>
              <a:t>Prioritize workplace wellness by applying positive psychology principles to the workplace to make work more enjoyable and fulfilling</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72235"/>
            <a:ext cx="11029615" cy="3239246"/>
          </a:xfrm>
        </p:spPr>
        <p:txBody>
          <a:bodyPr>
            <a:normAutofit lnSpcReduction="10000"/>
          </a:bodyPr>
          <a:lstStyle/>
          <a:p>
            <a:r>
              <a:rPr lang="en-IN" dirty="0"/>
              <a:t>Performed a simplified EDA to understand the dataset, including the number of instances and attributes, attribute types, constant or unnecessary columns, missing values, problem type (classification or regression), and whether the dataset is imbalanced.</a:t>
            </a:r>
          </a:p>
          <a:p>
            <a:r>
              <a:rPr lang="en-IN" dirty="0"/>
              <a:t>Divided the data into a training set for model training and </a:t>
            </a:r>
            <a:r>
              <a:rPr lang="en-IN" dirty="0" err="1"/>
              <a:t>hyperparameter</a:t>
            </a:r>
            <a:r>
              <a:rPr lang="en-IN" dirty="0"/>
              <a:t> tuning, and a test set for evaluation.</a:t>
            </a:r>
          </a:p>
          <a:p>
            <a:r>
              <a:rPr lang="en-IN" dirty="0"/>
              <a:t> Used stratified partitioning and appropriate metrics for imbalanced classification problems, such as </a:t>
            </a:r>
            <a:r>
              <a:rPr lang="en-IN" dirty="0" err="1"/>
              <a:t>balanced_accuracy</a:t>
            </a:r>
            <a:r>
              <a:rPr lang="en-IN" dirty="0"/>
              <a:t>, f1, and confusion matrix.</a:t>
            </a:r>
          </a:p>
          <a:p>
            <a:r>
              <a:rPr lang="en-IN" dirty="0"/>
              <a:t>Used pipelines for </a:t>
            </a:r>
            <a:r>
              <a:rPr lang="en-IN" dirty="0" err="1"/>
              <a:t>preprocessing</a:t>
            </a:r>
            <a:r>
              <a:rPr lang="en-IN" dirty="0"/>
              <a:t> and considered using external libraries like </a:t>
            </a:r>
            <a:r>
              <a:rPr lang="en-IN" dirty="0" err="1"/>
              <a:t>colab</a:t>
            </a:r>
            <a:endParaRPr lang="en-IN" dirty="0"/>
          </a:p>
          <a:p>
            <a:r>
              <a:rPr lang="en-IN" dirty="0"/>
              <a:t>By understanding the factors contributing to burnout and developing prediction models, we aim to identify at-risk employees and provide targeted support.</a:t>
            </a:r>
          </a:p>
          <a:p>
            <a:endParaRPr lang="en-IN" dirty="0"/>
          </a:p>
          <a:p>
            <a:endParaRPr lang="en-IN"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5568" y="-1996141"/>
            <a:ext cx="11029616" cy="6669740"/>
          </a:xfrm>
        </p:spPr>
        <p:txBody>
          <a:bodyPr anchor="ctr"/>
          <a:lstStyle/>
          <a:p>
            <a:r>
              <a:rPr lang="en-IN" dirty="0"/>
              <a:t>  </a:t>
            </a:r>
            <a:br>
              <a:rPr lang="en-IN" dirty="0"/>
            </a:br>
            <a:r>
              <a:rPr lang="en-GB" dirty="0"/>
              <a:t>MODELLING</a:t>
            </a:r>
            <a:br>
              <a:rPr lang="en-IN" dirty="0"/>
            </a:br>
            <a:r>
              <a:rPr lang="en-IN" dirty="0"/>
              <a:t> </a:t>
            </a:r>
            <a:endParaRPr lang="en-US" dirty="0"/>
          </a:p>
        </p:txBody>
      </p:sp>
      <p:pic>
        <p:nvPicPr>
          <p:cNvPr id="4" name="Content Placeholder 3">
            <a:extLst>
              <a:ext uri="{FF2B5EF4-FFF2-40B4-BE49-F238E27FC236}">
                <a16:creationId xmlns:a16="http://schemas.microsoft.com/office/drawing/2014/main" id="{A332B542-2E8F-F5AD-A5A9-B3373B8E546D}"/>
              </a:ext>
            </a:extLst>
          </p:cNvPr>
          <p:cNvPicPr>
            <a:picLocks noGrp="1" noChangeAspect="1"/>
          </p:cNvPicPr>
          <p:nvPr>
            <p:ph idx="1"/>
          </p:nvPr>
        </p:nvPicPr>
        <p:blipFill>
          <a:blip r:embed="rId2"/>
          <a:stretch>
            <a:fillRect/>
          </a:stretch>
        </p:blipFill>
        <p:spPr>
          <a:xfrm>
            <a:off x="5522259" y="2175436"/>
            <a:ext cx="5144266" cy="3561976"/>
          </a:xfrm>
        </p:spPr>
      </p:pic>
      <p:pic>
        <p:nvPicPr>
          <p:cNvPr id="5" name="Picture 4">
            <a:extLst>
              <a:ext uri="{FF2B5EF4-FFF2-40B4-BE49-F238E27FC236}">
                <a16:creationId xmlns:a16="http://schemas.microsoft.com/office/drawing/2014/main" id="{703B802A-5ED2-35C7-F4A6-2DCCB8142069}"/>
              </a:ext>
            </a:extLst>
          </p:cNvPr>
          <p:cNvPicPr>
            <a:picLocks noChangeAspect="1"/>
          </p:cNvPicPr>
          <p:nvPr/>
        </p:nvPicPr>
        <p:blipFill>
          <a:blip r:embed="rId3"/>
          <a:stretch>
            <a:fillRect/>
          </a:stretch>
        </p:blipFill>
        <p:spPr>
          <a:xfrm>
            <a:off x="1127561" y="2055906"/>
            <a:ext cx="3546040" cy="3974851"/>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4" name="Content Placeholder 3">
            <a:extLst>
              <a:ext uri="{FF2B5EF4-FFF2-40B4-BE49-F238E27FC236}">
                <a16:creationId xmlns:a16="http://schemas.microsoft.com/office/drawing/2014/main" id="{BD136909-B1C9-41F3-B1D5-CA0FEEA63DED}"/>
              </a:ext>
            </a:extLst>
          </p:cNvPr>
          <p:cNvPicPr>
            <a:picLocks noGrp="1" noChangeAspect="1"/>
          </p:cNvPicPr>
          <p:nvPr>
            <p:ph idx="1"/>
          </p:nvPr>
        </p:nvPicPr>
        <p:blipFill>
          <a:blip r:embed="rId2"/>
          <a:stretch>
            <a:fillRect/>
          </a:stretch>
        </p:blipFill>
        <p:spPr>
          <a:xfrm>
            <a:off x="1807823" y="1682532"/>
            <a:ext cx="8576352" cy="4401921"/>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0</TotalTime>
  <Words>41</Words>
  <Application>Microsoft Office PowerPoint</Application>
  <PresentationFormat>Widescreen</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employee burn out prediction</vt:lpstr>
      <vt:lpstr>AGENDA</vt:lpstr>
      <vt:lpstr>PROJECT  OVERVIEW</vt:lpstr>
      <vt:lpstr>WHO ARE THE END USERS of this project?</vt:lpstr>
      <vt:lpstr> YOUR SOLUTION AND ITS VALUE PROPOSITION</vt:lpstr>
      <vt:lpstr>How did you customize the project and make it your own</vt:lpstr>
      <vt:lpstr>   MODELLING  </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Lavanya Kongarani</cp:lastModifiedBy>
  <cp:revision>12</cp:revision>
  <dcterms:created xsi:type="dcterms:W3CDTF">2021-05-26T16:50:10Z</dcterms:created>
  <dcterms:modified xsi:type="dcterms:W3CDTF">2024-07-14T11:57:53Z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