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1" r:id="rId14"/>
    <p:sldId id="272" r:id="rId15"/>
    <p:sldId id="265" r:id="rId16"/>
    <p:sldId id="270"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4d611a-7156-495d-850e-ef765697cb5f}">
          <p14:sldIdLst>
            <p14:sldId id="256"/>
            <p14:sldId id="257"/>
            <p14:sldId id="258"/>
            <p14:sldId id="259"/>
            <p14:sldId id="260"/>
            <p14:sldId id="261"/>
            <p14:sldId id="262"/>
            <p14:sldId id="269"/>
            <p14:sldId id="263"/>
            <p14:sldId id="264"/>
            <p14:sldId id="271"/>
            <p14:sldId id="272"/>
            <p14:sldId id="265"/>
          </p14:sldIdLst>
        </p14:section>
        <p14:section name="Untitled Section" id="{dc4c4401-64e0-453c-be1c-db462d11565f}">
          <p14:sldIdLst>
            <p14:sldId id="270"/>
            <p14:sldId id="268"/>
          </p14:sldIdLst>
        </p14:section>
      </p14:sectionLst>
    </p:ext>
    <p:ext uri="{EFAFB233-063F-42B5-8137-9DF3F51BA10A}">
      <p15:sldGuideLst xmlns:p15="http://schemas.microsoft.com/office/powerpoint/2012/main">
        <p15:guide id="1" orient="horz" pos="2874" userDrawn="1">
          <p15:clr>
            <a:srgbClr val="A4A3A4"/>
          </p15:clr>
        </p15:guide>
        <p15:guide id="2" pos="2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65" d="100"/>
          <a:sy n="65" d="100"/>
        </p:scale>
        <p:origin x="1330" y="336"/>
      </p:cViewPr>
      <p:guideLst>
        <p:guide orient="horz" pos="2874"/>
        <p:guide pos="215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airplane"/>
      </p:transition>
    </mc:Choice>
    <mc:Fallback>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airplane"/>
      </p:transition>
    </mc:Choice>
    <mc:Fallback>
      <p:transition spd="slow"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airplane"/>
      </p:transition>
    </mc:Choice>
    <mc:Fallback>
      <p:transition spd="slow"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airplane"/>
      </p:transition>
    </mc:Choice>
    <mc:Fallback>
      <p:transition spd="slow"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airplane"/>
      </p:transition>
    </mc:Choice>
    <mc:Fallback>
      <p:transition spd="slow" advTm="2000">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airplane"/>
      </p:transition>
    </mc:Choice>
    <mc:Fallback>
      <p:transition spd="slow" advTm="2000">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85165" y="45718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057400" y="2895600"/>
            <a:ext cx="8610600" cy="2165350"/>
          </a:xfrm>
          <a:prstGeom prst="rect">
            <a:avLst/>
          </a:prstGeom>
          <a:noFill/>
          <a:effectLst>
            <a:outerShdw blurRad="63500" sx="102000" sy="102000" algn="ctr" rotWithShape="0">
              <a:prstClr val="black">
                <a:alpha val="40000"/>
              </a:prstClr>
            </a:outerShdw>
          </a:effectLst>
        </p:spPr>
        <p:txBody>
          <a:bodyPr wrap="square" rtlCol="0">
            <a:noAutofit/>
          </a:bodyPr>
          <a:lstStyle/>
          <a:p>
            <a:r>
              <a:rPr lang="en-US" sz="2400" dirty="0"/>
              <a:t>STUDENT NAME: Lavanya. R</a:t>
            </a:r>
            <a:endParaRPr lang="en-US" sz="2400" dirty="0"/>
          </a:p>
          <a:p>
            <a:r>
              <a:rPr lang="en-US" sz="2400" dirty="0"/>
              <a:t>REGISTER NO      : 122204262</a:t>
            </a:r>
            <a:endParaRPr lang="en-US" sz="2400" dirty="0"/>
          </a:p>
          <a:p>
            <a:r>
              <a:rPr lang="en-US" sz="2400" dirty="0"/>
              <a:t>DEPARTMENT     :  BCOM ( CORPORATE  SECRETARYSHIP)</a:t>
            </a:r>
            <a:endParaRPr lang="en-US" sz="2400" dirty="0"/>
          </a:p>
          <a:p>
            <a:r>
              <a:rPr lang="en-US" sz="2400" dirty="0"/>
              <a:t>COLLEGE              : GOVT ARTS AND SCIENCE COLLEGE RK NAGAR </a:t>
            </a:r>
            <a:endParaRPr lang="en-US" sz="2400" dirty="0"/>
          </a:p>
          <a:p>
            <a:r>
              <a:rPr lang="en-US" sz="2400" dirty="0"/>
              <a:t>                                CHENNAI - 81</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dirty="0">
              <a:latin typeface="Trebuchet MS" panose="020B0603020202020204"/>
              <a:cs typeface="Trebuchet MS" panose="020B0603020202020204"/>
            </a:endParaRPr>
          </a:p>
        </p:txBody>
      </p:sp>
      <p:sp>
        <p:nvSpPr>
          <p:cNvPr id="8" name="object 8"/>
          <p:cNvSpPr txBox="1"/>
          <p:nvPr/>
        </p:nvSpPr>
        <p:spPr>
          <a:xfrm>
            <a:off x="739775" y="291147"/>
            <a:ext cx="8480424" cy="9181465"/>
          </a:xfrm>
          <a:prstGeom prst="rect">
            <a:avLst/>
          </a:prstGeom>
          <a:effectLst>
            <a:outerShdw blurRad="63500" sx="102000" sy="102000" algn="ctr" rotWithShape="0">
              <a:prstClr val="black">
                <a:alpha val="40000"/>
              </a:prstClr>
            </a:outerShdw>
          </a:effectLst>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lang="en-IN" sz="4800" b="1" spc="5" dirty="0">
              <a:latin typeface="Trebuchet MS" panose="020B0603020202020204"/>
              <a:cs typeface="Trebuchet MS" panose="020B0603020202020204"/>
            </a:endParaRPr>
          </a:p>
          <a:p>
            <a:pPr marL="12700">
              <a:lnSpc>
                <a:spcPct val="100000"/>
              </a:lnSpc>
              <a:spcBef>
                <a:spcPts val="105"/>
              </a:spcBef>
            </a:pPr>
            <a:endParaRPr lang="en-IN" sz="3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Collection</a:t>
            </a: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Download the data in the edunet website</a:t>
            </a:r>
            <a:endParaRPr lang="en-IN" sz="2800" b="1" spc="5" dirty="0">
              <a:latin typeface="Times New Roman" panose="02020603050405020304" pitchFamily="18" charset="0"/>
              <a:cs typeface="Times New Roman" panose="02020603050405020304" pitchFamily="18" charset="0"/>
            </a:endParaRPr>
          </a:p>
          <a:p>
            <a:pPr marL="927100" indent="-91440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a:t>
            </a:r>
            <a:r>
              <a:rPr lang="en-US" altLang="en-IN" sz="2800" b="1" spc="5" dirty="0">
                <a:latin typeface="Times New Roman" panose="02020603050405020304" pitchFamily="18" charset="0"/>
                <a:cs typeface="Times New Roman" panose="02020603050405020304" pitchFamily="18" charset="0"/>
              </a:rPr>
              <a:t> </a:t>
            </a:r>
            <a:r>
              <a:rPr lang="en-IN" sz="2800" b="1" spc="5" dirty="0">
                <a:latin typeface="Times New Roman" panose="02020603050405020304" pitchFamily="18" charset="0"/>
                <a:cs typeface="Times New Roman" panose="02020603050405020304" pitchFamily="18" charset="0"/>
              </a:rPr>
              <a:t>ready to work project</a:t>
            </a:r>
            <a:endParaRPr lang="en-IN" sz="2800" b="1" spc="5" dirty="0">
              <a:latin typeface="Times New Roman" panose="02020603050405020304" pitchFamily="18" charset="0"/>
              <a:cs typeface="Times New Roman" panose="02020603050405020304" pitchFamily="18" charset="0"/>
            </a:endParaRPr>
          </a:p>
          <a:p>
            <a:pPr marL="927100" indent="-91440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 Feature collection</a:t>
            </a: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employee id</a:t>
            </a: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identify the priority</a:t>
            </a: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Group similar features together</a:t>
            </a: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Cleaning</a:t>
            </a:r>
            <a:endParaRPr lang="en-IN" sz="2800" b="1" spc="5" dirty="0">
              <a:latin typeface="Times New Roman" panose="02020603050405020304" pitchFamily="18" charset="0"/>
              <a:cs typeface="Times New Roman" panose="02020603050405020304" pitchFamily="18" charset="0"/>
            </a:endParaRP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missing value</a:t>
            </a:r>
            <a:endParaRPr lang="en-IN" sz="2800" b="1" spc="5" dirty="0">
              <a:latin typeface="Times New Roman" panose="02020603050405020304" pitchFamily="18" charset="0"/>
              <a:cs typeface="Times New Roman" panose="02020603050405020304" pitchFamily="18" charset="0"/>
            </a:endParaRP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filter the missing values</a:t>
            </a: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Tree>
  </p:cSld>
  <p:clrMapOvr>
    <a:masterClrMapping/>
  </p:clrMapOvr>
  <mc:AlternateContent xmlns:mc="http://schemas.openxmlformats.org/markup-compatibility/2006">
    <mc:Choice xmlns:p14="http://schemas.microsoft.com/office/powerpoint/2010/main" Requires="p14">
      <p:transition spd="slow" p14:dur="1000" advTm="2000">
        <p:blinds/>
      </p:transition>
    </mc:Choice>
    <mc:Fallback>
      <p:transition spd="slow" advTm="2000">
        <p:blind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8693468" cy="6032421"/>
          </a:xfrm>
          <a:effectLst>
            <a:outerShdw blurRad="63500" sx="102000" sy="102000" algn="ctr" rotWithShape="0">
              <a:prstClr val="black">
                <a:alpha val="40000"/>
              </a:prstClr>
            </a:outerShdw>
          </a:effectLst>
        </p:spPr>
        <p:txBody>
          <a:bodyPr/>
          <a:lstStyle/>
          <a:p>
            <a:r>
              <a:rPr lang="en-IN" sz="2800" dirty="0">
                <a:latin typeface="Times New Roman" panose="02020603050405020304" pitchFamily="18" charset="0"/>
                <a:cs typeface="Times New Roman" panose="02020603050405020304" pitchFamily="18" charset="0"/>
              </a:rPr>
              <a:t>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Calculating the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find the performance level with the help of rating of                                                                                                                                                                                       the employee </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Create the pivort table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553998"/>
          </a:xfrm>
        </p:spPr>
        <p:txBody>
          <a:bodyPr/>
          <a:lstStyle/>
          <a:p>
            <a:r>
              <a:rPr lang="en-IN" sz="3600" b="1" dirty="0">
                <a:latin typeface="Times New Roman" panose="02020603050405020304" pitchFamily="18" charset="0"/>
                <a:cs typeface="Times New Roman" panose="02020603050405020304" pitchFamily="18" charset="0"/>
              </a:rPr>
              <a:t>             </a:t>
            </a:r>
            <a:endParaRPr lang="en-IN" sz="36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Tm="2000">
        <p:wheel spokes="8"/>
      </p:transition>
    </mc:Choice>
    <mc:Fallback>
      <p:transition spd="slow" advTm="2000">
        <p:wheel spokes="8"/>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308872"/>
          </a:xfrm>
          <a:effectLst>
            <a:outerShdw blurRad="63500" sx="102000" sy="102000" algn="ctr" rotWithShape="0">
              <a:prstClr val="black">
                <a:alpha val="40000"/>
              </a:prstClr>
            </a:outerShdw>
          </a:effectLst>
        </p:spPr>
        <p:txBody>
          <a:bodyPr/>
          <a:lstStyle/>
          <a:p>
            <a:r>
              <a:rPr lang="en-IN" sz="2800" dirty="0">
                <a:latin typeface="Times New Roman" panose="02020603050405020304" pitchFamily="18" charset="0"/>
                <a:cs typeface="Times New Roman" panose="02020603050405020304" pitchFamily="18" charset="0"/>
              </a:rPr>
              <a:t>Visualisation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flipH="1" flipV="1">
            <a:off x="11582400" y="6103620"/>
            <a:ext cx="457200" cy="220980"/>
          </a:xfrm>
        </p:spPr>
        <p:txBody>
          <a:bodyPr/>
          <a:lstStyle/>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000" advTm="2000">
        <p:newsflash/>
      </p:transition>
    </mc:Choice>
    <mc:Fallback>
      <p:transition spd="slow" advTm="2000">
        <p:newsfla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dirty="0">
              <a:latin typeface="Trebuchet MS" panose="020B0603020202020204"/>
              <a:cs typeface="Trebuchet MS" panose="020B0603020202020204"/>
            </a:endParaRPr>
          </a:p>
        </p:txBody>
      </p:sp>
      <p:pic>
        <p:nvPicPr>
          <p:cNvPr id="8" name="Picture 7" descr="Picture1"/>
          <p:cNvPicPr>
            <a:picLocks noChangeAspect="1"/>
          </p:cNvPicPr>
          <p:nvPr/>
        </p:nvPicPr>
        <p:blipFill>
          <a:blip r:embed="rId2"/>
          <a:stretch>
            <a:fillRect/>
          </a:stretch>
        </p:blipFill>
        <p:spPr>
          <a:xfrm>
            <a:off x="1452880" y="1311275"/>
            <a:ext cx="7922895" cy="4853305"/>
          </a:xfrm>
          <a:prstGeom prst="rect">
            <a:avLst/>
          </a:prstGeo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000" advTm="2000">
        <p:dissolve/>
      </p:transition>
    </mc:Choice>
    <mc:Fallback>
      <p:transition spd="slow" advTm="2000">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17" y="380999"/>
            <a:ext cx="10681335" cy="738505"/>
          </a:xfrm>
        </p:spPr>
        <p:txBody>
          <a:bodyPr/>
          <a:lstStyle/>
          <a:p>
            <a:r>
              <a:rPr lang="en-US" altLang="en-IN" dirty="0"/>
              <a:t>Disscusion</a:t>
            </a:r>
            <a:endParaRPr lang="en-US" altLang="en-IN" dirty="0"/>
          </a:p>
        </p:txBody>
      </p:sp>
      <p:sp>
        <p:nvSpPr>
          <p:cNvPr id="5" name="Text Placeholder 4"/>
          <p:cNvSpPr>
            <a:spLocks noGrp="1"/>
          </p:cNvSpPr>
          <p:nvPr>
            <p:ph type="body" idx="1"/>
          </p:nvPr>
        </p:nvSpPr>
        <p:spPr>
          <a:xfrm rot="10800000">
            <a:off x="609600" y="1577340"/>
            <a:ext cx="10972800" cy="276860"/>
          </a:xfrm>
        </p:spPr>
        <p:txBody>
          <a:bodyPr/>
          <a:p>
            <a:r>
              <a:rPr lang="en-US"/>
              <a:t>.</a:t>
            </a:r>
            <a:endParaRPr lang="en-US"/>
          </a:p>
        </p:txBody>
      </p:sp>
      <p:pic>
        <p:nvPicPr>
          <p:cNvPr id="4" name="Picture 3" descr="Picture2"/>
          <p:cNvPicPr>
            <a:picLocks noChangeAspect="1"/>
          </p:cNvPicPr>
          <p:nvPr/>
        </p:nvPicPr>
        <p:blipFill>
          <a:blip r:embed="rId1"/>
          <a:stretch>
            <a:fillRect/>
          </a:stretch>
        </p:blipFill>
        <p:spPr>
          <a:xfrm>
            <a:off x="1600200" y="1295400"/>
            <a:ext cx="7505065" cy="4378325"/>
          </a:xfrm>
          <a:prstGeom prst="rect">
            <a:avLst/>
          </a:prstGeom>
          <a:effectLst>
            <a:outerShdw blurRad="63500" sx="102000" sy="102000" algn="ctr" rotWithShape="0">
              <a:schemeClr val="tx2">
                <a:alpha val="40000"/>
              </a:schemeClr>
            </a:outerShdw>
          </a:effectLst>
        </p:spPr>
      </p:pic>
    </p:spTree>
  </p:cSld>
  <p:clrMapOvr>
    <a:masterClrMapping/>
  </p:clrMapOvr>
  <mc:AlternateContent xmlns:mc="http://schemas.openxmlformats.org/markup-compatibility/2006">
    <mc:Choice xmlns:p14="http://schemas.microsoft.com/office/powerpoint/2010/main" Requires="p14">
      <p:transition spd="slow" p14:dur="1000" advTm="2000">
        <p:checker/>
      </p:transition>
    </mc:Choice>
    <mc:Fallback>
      <p:transition spd="slow" advTm="2000">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217087"/>
          </a:xfrm>
          <a:effectLst>
            <a:outerShdw blurRad="63500" sx="102000" sy="102000" algn="ctr" rotWithShape="0">
              <a:prstClr val="black">
                <a:alpha val="40000"/>
              </a:prstClr>
            </a:outerShdw>
          </a:effectLst>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airplane"/>
      </p:transition>
    </mc:Choice>
    <mc:Fallback>
      <p:transition spd="slow"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508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effectLst>
            <a:outerShdw blurRad="63500" sx="102000" sy="102000" algn="ctr" rotWithShape="0">
              <a:prstClr val="black">
                <a:alpha val="40000"/>
              </a:prstClr>
            </a:outerShdw>
          </a:effectLst>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95627" y="2134066"/>
            <a:ext cx="8593228" cy="1446550"/>
          </a:xfrm>
          <a:prstGeom prst="rect">
            <a:avLst/>
          </a:prstGeom>
          <a:noFill/>
          <a:effectLst/>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Tm="2000">
        <p:wedge/>
      </p:transition>
    </mc:Choice>
    <mc:Fallback>
      <p:transition spd="slow" advTm="2000">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3429287" y="1752733"/>
            <a:ext cx="5029200" cy="4401205"/>
          </a:xfrm>
          <a:prstGeom prst="rect">
            <a:avLst/>
          </a:prstGeom>
          <a:noFill/>
          <a:effectLst>
            <a:outerShdw blurRad="63500" sx="102000" sy="102000" algn="ctr" rotWithShape="0">
              <a:prstClr val="black">
                <a:alpha val="40000"/>
              </a:prstClr>
            </a:outerShdw>
          </a:effectLst>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pageCurlDouble"/>
      </p:transition>
    </mc:Choice>
    <mc:Fallback>
      <p:transition spd="slow"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9" name="Content Placeholder 8"/>
          <p:cNvSpPr>
            <a:spLocks noGrp="1"/>
          </p:cNvSpPr>
          <p:nvPr>
            <p:ph sz="half" idx="2"/>
          </p:nvPr>
        </p:nvSpPr>
        <p:spPr>
          <a:xfrm>
            <a:off x="1066800" y="533400"/>
            <a:ext cx="9032240" cy="1375410"/>
          </a:xfrm>
        </p:spPr>
        <p:txBody>
          <a:bodyPr>
            <a:noAutofit/>
          </a:bodyPr>
          <a:p>
            <a:r>
              <a:rPr lang="en-US" sz="4800" b="1">
                <a:latin typeface="Times New Roman" panose="02020603050405020304" pitchFamily="18" charset="0"/>
                <a:cs typeface="Times New Roman" panose="02020603050405020304" pitchFamily="18" charset="0"/>
              </a:rPr>
              <a:t>Program Statemement</a:t>
            </a:r>
            <a:endParaRPr lang="en-US" sz="4800" b="1">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half" idx="3"/>
          </p:nvPr>
        </p:nvSpPr>
        <p:spPr>
          <a:xfrm rot="10800000">
            <a:off x="6278880" y="1577340"/>
            <a:ext cx="5303520" cy="276860"/>
          </a:xfrm>
        </p:spPr>
        <p:txBody>
          <a:bodyPr/>
          <a:p>
            <a:r>
              <a:rPr lang="en-US"/>
              <a:t>.</a:t>
            </a:r>
            <a:endParaRPr lang="en-US"/>
          </a:p>
        </p:txBody>
      </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143317" y="1752345"/>
            <a:ext cx="8081328" cy="4332605"/>
          </a:xfrm>
          <a:prstGeom prst="rect">
            <a:avLst/>
          </a:prstGeom>
          <a:effectLst>
            <a:outerShdw blurRad="63500" sx="102000" sy="102000" algn="ctr" rotWithShape="0">
              <a:prstClr val="black">
                <a:alpha val="40000"/>
              </a:prstClr>
            </a:outerShdw>
          </a:effectLst>
        </p:spPr>
        <p:txBody>
          <a:bodyPr vert="horz" wrap="square" lIns="0" tIns="16510" rIns="0" bIns="0" rtlCol="0">
            <a:spAutoFit/>
          </a:bodyPr>
          <a:lstStyle/>
          <a:p>
            <a:pPr marL="12700">
              <a:lnSpc>
                <a:spcPct val="100000"/>
              </a:lnSpc>
              <a:spcBef>
                <a:spcPts val="130"/>
              </a:spcBef>
              <a:tabLst>
                <a:tab pos="2727960" algn="l"/>
              </a:tabLst>
            </a:pPr>
            <a:br>
              <a:rPr lang="en-IN" sz="4250" spc="10" dirty="0"/>
            </a:br>
            <a:r>
              <a:rPr lang="en-IN" sz="2000" spc="10" dirty="0">
                <a:latin typeface="Times New Roman" panose="02020603050405020304" pitchFamily="18" charset="0"/>
                <a:cs typeface="Times New Roman" panose="02020603050405020304" pitchFamily="18" charset="0"/>
              </a:rPr>
              <a:t>  </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a:t>
            </a:r>
            <a:r>
              <a:rPr lang="en-IN" sz="3600" spc="10" dirty="0">
                <a:latin typeface="Times New Roman" panose="02020603050405020304" pitchFamily="18" charset="0"/>
                <a:cs typeface="Times New Roman" panose="02020603050405020304" pitchFamily="18" charset="0"/>
              </a:rPr>
              <a:t>  </a:t>
            </a:r>
            <a:r>
              <a:rPr lang="en-IN" sz="2600" spc="10" dirty="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lang="en-IN" sz="2600" spc="10" dirty="0">
                <a:latin typeface="Times New Roman" panose="02020603050405020304" pitchFamily="18" charset="0"/>
                <a:cs typeface="Times New Roman" panose="02020603050405020304" pitchFamily="18" charset="0"/>
              </a:rPr>
            </a:br>
            <a:r>
              <a:rPr lang="en-IN" sz="2600" spc="10" dirty="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lang="en-IN" sz="2600" spc="10" dirty="0"/>
            </a:br>
            <a:endParaRPr sz="26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000" advTm="2000">
        <p14:prism isInverted="1"/>
      </p:transition>
    </mc:Choice>
    <mc:Fallback>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108543"/>
          </a:xfrm>
          <a:prstGeom prst="rect">
            <a:avLst/>
          </a:prstGeom>
          <a:noFill/>
          <a:effectLst>
            <a:outerShdw blurRad="63500" sx="102000" sy="102000" algn="ctr" rotWithShape="0">
              <a:prstClr val="black">
                <a:alpha val="40000"/>
              </a:prstClr>
            </a:outerShdw>
          </a:effectLst>
        </p:spPr>
        <p:txBody>
          <a:bodyPr wrap="square" rtlCol="0">
            <a:spAutoFit/>
          </a:bodyPr>
          <a:lstStyle/>
          <a:p>
            <a:pPr algn="l"/>
            <a:r>
              <a:rPr lang="en-US" sz="2800" b="1" dirty="0">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Tm="2000">
        <p14:prism/>
      </p:transition>
    </mc:Choice>
    <mc:Fallback>
      <p:transition spd="slow"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457200" y="457200"/>
            <a:ext cx="7848600" cy="5925981"/>
          </a:xfrm>
          <a:prstGeom prst="rect">
            <a:avLst/>
          </a:prstGeom>
          <a:effectLst>
            <a:outerShdw blurRad="63500" sx="102000" sy="102000" algn="ctr" rotWithShape="0">
              <a:prstClr val="black">
                <a:alpha val="40000"/>
              </a:prstClr>
            </a:outerShdw>
          </a:effectLst>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t>
            </a:r>
            <a:br>
              <a:rPr lang="en-IN" sz="3200" spc="5" dirty="0"/>
            </a:br>
            <a:r>
              <a:rPr lang="en-IN" sz="3200" spc="5" dirty="0"/>
              <a:t>   </a:t>
            </a:r>
            <a:br>
              <a:rPr lang="en-IN" sz="3200" spc="5" dirty="0"/>
            </a:br>
            <a:r>
              <a:rPr lang="en-IN" sz="3200" spc="5" dirty="0"/>
              <a:t>    </a:t>
            </a:r>
            <a:r>
              <a:rPr lang="en-IN" sz="2800" spc="5" dirty="0">
                <a:latin typeface="Times New Roman" panose="02020603050405020304" pitchFamily="18" charset="0"/>
                <a:cs typeface="Times New Roman" panose="02020603050405020304" pitchFamily="18" charset="0"/>
              </a:rPr>
              <a:t>1. Executive Leadership</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2. Managers and Department heads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3. HR Team</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4. Financial Analysts and accountants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5. Project Managers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6. Sales and Marketing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7. IT and Data Analysts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8. Quality Assurance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9. Operations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10.</a:t>
            </a:r>
            <a:r>
              <a:rPr lang="en-IN" sz="3200" spc="5" dirty="0"/>
              <a:t> </a:t>
            </a:r>
            <a:r>
              <a:rPr lang="en-IN" sz="2800" spc="5" dirty="0">
                <a:latin typeface="Times New Roman" panose="02020603050405020304" pitchFamily="18" charset="0"/>
                <a:cs typeface="Times New Roman" panose="02020603050405020304" pitchFamily="18" charset="0"/>
              </a:rPr>
              <a:t>External stakeholders</a:t>
            </a:r>
            <a:r>
              <a:rPr lang="en-IN" sz="3200" spc="5" dirty="0"/>
              <a:t>    </a:t>
            </a:r>
            <a:br>
              <a:rPr lang="en-IN" sz="3200" spc="5" dirty="0"/>
            </a:b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000" advTm="2000">
        <p14:doors dir="vert"/>
      </p:transition>
    </mc:Choice>
    <mc:Fallback>
      <p:transition spd="slow" advTm="2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491888"/>
          </a:xfrm>
          <a:prstGeom prst="rect">
            <a:avLst/>
          </a:prstGeom>
          <a:effectLst>
            <a:outerShdw blurRad="63500" sx="102000" sy="102000" algn="ctr" rotWithShape="0">
              <a:prstClr val="black">
                <a:alpha val="40000"/>
              </a:prstClr>
            </a:outerShdw>
          </a:effectLst>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br>
              <a:rPr lang="en-IN" sz="3600" dirty="0"/>
            </a:br>
            <a:r>
              <a:rPr lang="en-IN" sz="3600" dirty="0"/>
              <a:t>                 </a:t>
            </a:r>
            <a:r>
              <a:rPr lang="en-IN" sz="2800" dirty="0">
                <a:latin typeface="Times New Roman" panose="02020603050405020304" pitchFamily="18" charset="0"/>
                <a:cs typeface="Times New Roman" panose="02020603050405020304" pitchFamily="18" charset="0"/>
              </a:rPr>
              <a:t>Conditional formatting - Missing</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Filter - Remove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Formula – Performance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Pivot – 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Graph – Data Visualization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3600" dirty="0"/>
            </a:br>
            <a:br>
              <a:rPr lang="en-IN" sz="3600" dirty="0"/>
            </a:br>
            <a:r>
              <a:rPr lang="en-IN" sz="3600" dirty="0"/>
              <a:t>                 </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000" advTm="2000">
        <p:push dir="u"/>
      </p:transition>
    </mc:Choice>
    <mc:Fallback>
      <p:transition spd="slow" advTm="2000">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355312"/>
          </a:xfrm>
          <a:effectLst>
            <a:outerShdw blurRad="63500" sx="102000" sy="102000" algn="ctr" rotWithShape="0">
              <a:prstClr val="black">
                <a:alpha val="40000"/>
              </a:prstClr>
            </a:outerShdw>
          </a:effectLst>
        </p:spPr>
        <p:txBody>
          <a:bodyPr/>
          <a:lstStyle/>
          <a:p>
            <a:r>
              <a:rPr lang="en-IN" dirty="0"/>
              <a:t>Dataset Description  </a:t>
            </a:r>
            <a:br>
              <a:rPr lang="en-IN" dirty="0"/>
            </a:br>
            <a:r>
              <a:rPr lang="en-IN" dirty="0"/>
              <a:t> </a:t>
            </a:r>
            <a:br>
              <a:rPr lang="en-IN" dirty="0"/>
            </a:br>
            <a:r>
              <a:rPr lang="en-IN" sz="2800" dirty="0">
                <a:latin typeface="Times New Roman" panose="02020603050405020304" pitchFamily="18" charset="0"/>
                <a:cs typeface="Times New Roman" panose="02020603050405020304" pitchFamily="18" charset="0"/>
              </a:rPr>
              <a:t> Employee = Edunet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27 -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9 -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id - Number</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Name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type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Performance level - Text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Gender - Male, Female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Employee Rating – Number</a:t>
            </a:r>
            <a:endParaRPr lang="en-I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peelOff"/>
      </p:transition>
    </mc:Choice>
    <mc:Fallback>
      <p:transition spd="slow" advTm="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186496"/>
          </a:xfrm>
          <a:prstGeom prst="rect">
            <a:avLst/>
          </a:prstGeom>
          <a:effectLst>
            <a:outerShdw blurRad="63500" sx="102000" sy="102000" algn="ctr" rotWithShape="0">
              <a:prstClr val="black">
                <a:alpha val="40000"/>
              </a:prstClr>
            </a:outerShdw>
          </a:effectLst>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2800" spc="20" dirty="0">
                <a:latin typeface="Times New Roman" panose="02020603050405020304" pitchFamily="18" charset="0"/>
                <a:cs typeface="Times New Roman" panose="02020603050405020304" pitchFamily="18" charset="0"/>
              </a:rPr>
              <a:t> Performance level = IFS ( Z8&gt;=5,”VERY HIGH”,Z8&gt;4,”HIGH“,Z8&gt;=3,”MED”,TRUE,”LOW”)</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dirty="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Tm="2000">
        <p:comb/>
      </p:transition>
    </mc:Choice>
    <mc:Fallback>
      <p:transition spd="slow" advTm="2000">
        <p:comb/>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3687</Words>
  <Application>WPS Presentation</Application>
  <PresentationFormat>Widescreen</PresentationFormat>
  <Paragraphs>103</Paragraphs>
  <Slides>15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          Analysing individual and team performance helps identify top performers, areas where training is needed and how to better align employee efforts with organisational goal.  Performance analysis helps organization pinpoint areas where they are excelling and areas that need improvement. </vt:lpstr>
      <vt:lpstr>PROJECT	OVERVIEW</vt:lpstr>
      <vt:lpstr>WHO ARE THE END USERS?          1. Executive Leadership       2. Managers and Department heads       3. HR Team       4. Financial Analysts and accountants       5. Project Managers       6. Sales and Marketing Teams       7. IT and Data Analysts       8. Quality Assurance Teams       9. Operations Teams     10. External stakeholders     </vt:lpstr>
      <vt:lpstr>OUR SOLUTION AND ITS VALUE PROPOSITION                    Conditional formatting - Missing                            Filter - Remove                            Formula – Performance                            Pivot – Summary                            Graph – Data Visualization                                               </vt:lpstr>
      <vt:lpstr>Dataset Description      Employee = Edunet  27 - Features  9 - Features  Employee id - Number  Name - Text  Employee type - Text  Performance level - Text  Gender - Male, Female Employee Rating – Number</vt:lpstr>
      <vt:lpstr>THE "WOW" IN OUR SOLUTION   Performance level = IFS ( Z8&gt;=5,”VERY HIGH”,Z8&gt;4,”HIGH“,Z8&gt;=3,”MED”,TRUE,”LOW”)</vt:lpstr>
      <vt:lpstr>PowerPoint 演示文稿</vt:lpstr>
      <vt:lpstr>Performance level 1) Calculating the performance level 2) find the performance level with the help of rating of                                                                                                                                                                                       the employee   Summary 1) Create the pivort table 2) The features are used in pivot chart 3) Row – Business Unit 4) Column – Performance level 5)  Values – First Name 6) Filter – Gender Code, Department Type  </vt:lpstr>
      <vt:lpstr>Visualisation 1) The features are used in pivot chart 3) Row – Business Unit 4) Column – Performance level 5)  Values – First Name 6) Filter – Gender Code, Department Type    </vt:lpstr>
      <vt:lpstr>RESULTS</vt:lpstr>
      <vt:lpstr>Disscusion</vt:lpstr>
      <vt:lpstr>Conclusion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 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Mahadevan</cp:lastModifiedBy>
  <cp:revision>17</cp:revision>
  <dcterms:created xsi:type="dcterms:W3CDTF">2024-03-29T15:07:00Z</dcterms:created>
  <dcterms:modified xsi:type="dcterms:W3CDTF">2024-08-31T16:14:33Z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DD3842D335EF40FF82D0225AE86ECF3F_12</vt:lpwstr>
  </property>
  <property fmtid="{D5CDD505-2E9C-101B-9397-08002B2CF9AE}" pid="5" name="KSOProductBuildVer">
    <vt:lpwstr>1033-12.2.0.13472</vt:lpwstr>
  </property>
</Properties>
</file>