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8" r:id="rId3"/>
    <p:sldId id="257"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310"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6CE43C5-B771-4DF4-BBAA-9187283A8E52}" type="datetimeFigureOut">
              <a:rPr lang="en-IN" smtClean="0"/>
              <a:t>19-08-2022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EEF4111-F748-4D09-96D5-627FB82D465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E43C5-B771-4DF4-BBAA-9187283A8E52}"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EF4111-F748-4D09-96D5-627FB82D465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E43C5-B771-4DF4-BBAA-9187283A8E52}"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EF4111-F748-4D09-96D5-627FB82D465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E43C5-B771-4DF4-BBAA-9187283A8E52}"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EF4111-F748-4D09-96D5-627FB82D465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6CE43C5-B771-4DF4-BBAA-9187283A8E52}"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EF4111-F748-4D09-96D5-627FB82D465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CE43C5-B771-4DF4-BBAA-9187283A8E52}"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EF4111-F748-4D09-96D5-627FB82D465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6CE43C5-B771-4DF4-BBAA-9187283A8E52}" type="datetimeFigureOut">
              <a:rPr lang="en-IN" smtClean="0"/>
              <a:t>19-08-2022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EF4111-F748-4D09-96D5-627FB82D465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CE43C5-B771-4DF4-BBAA-9187283A8E52}" type="datetimeFigureOut">
              <a:rPr lang="en-IN" smtClean="0"/>
              <a:t>19-08-2022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EF4111-F748-4D09-96D5-627FB82D465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E43C5-B771-4DF4-BBAA-9187283A8E52}" type="datetimeFigureOut">
              <a:rPr lang="en-IN" smtClean="0"/>
              <a:t>19-08-2022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EF4111-F748-4D09-96D5-627FB82D465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CE43C5-B771-4DF4-BBAA-9187283A8E52}"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EF4111-F748-4D09-96D5-627FB82D465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CE43C5-B771-4DF4-BBAA-9187283A8E52}"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EEF4111-F748-4D09-96D5-627FB82D4656}"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6CE43C5-B771-4DF4-BBAA-9187283A8E52}" type="datetimeFigureOut">
              <a:rPr lang="en-IN" smtClean="0"/>
              <a:t>19-08-2022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EF4111-F748-4D09-96D5-627FB82D4656}"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16632"/>
            <a:ext cx="8208912" cy="2822678"/>
          </a:xfrm>
        </p:spPr>
        <p:txBody>
          <a:bodyPr/>
          <a:lstStyle/>
          <a:p>
            <a:r>
              <a:rPr lang="en-IN" sz="4000" b="1" dirty="0" smtClean="0">
                <a:solidFill>
                  <a:schemeClr val="tx1"/>
                </a:solidFill>
                <a:latin typeface="Times New Roman" pitchFamily="18" charset="0"/>
                <a:cs typeface="Times New Roman" pitchFamily="18" charset="0"/>
              </a:rPr>
              <a:t>WhatsApp </a:t>
            </a:r>
            <a:r>
              <a:rPr lang="en-IN" sz="4000" b="1" dirty="0">
                <a:solidFill>
                  <a:schemeClr val="tx1"/>
                </a:solidFill>
                <a:latin typeface="Times New Roman" pitchFamily="18" charset="0"/>
                <a:cs typeface="Times New Roman" pitchFamily="18" charset="0"/>
              </a:rPr>
              <a:t>Chat </a:t>
            </a:r>
            <a:r>
              <a:rPr lang="en-IN" sz="4000" b="1" dirty="0" smtClean="0">
                <a:solidFill>
                  <a:schemeClr val="tx1"/>
                </a:solidFill>
                <a:latin typeface="Times New Roman" pitchFamily="18" charset="0"/>
                <a:cs typeface="Times New Roman" pitchFamily="18" charset="0"/>
              </a:rPr>
              <a:t>Sentiment</a:t>
            </a:r>
            <a:br>
              <a:rPr lang="en-IN" sz="4000" b="1" dirty="0" smtClean="0">
                <a:solidFill>
                  <a:schemeClr val="tx1"/>
                </a:solidFill>
                <a:latin typeface="Times New Roman" pitchFamily="18" charset="0"/>
                <a:cs typeface="Times New Roman" pitchFamily="18" charset="0"/>
              </a:rPr>
            </a:br>
            <a:r>
              <a:rPr lang="en-IN" sz="4000" b="1" dirty="0" smtClean="0">
                <a:solidFill>
                  <a:schemeClr val="tx1"/>
                </a:solidFill>
                <a:latin typeface="Times New Roman" pitchFamily="18" charset="0"/>
                <a:cs typeface="Times New Roman" pitchFamily="18" charset="0"/>
              </a:rPr>
              <a:t>     Analysis </a:t>
            </a:r>
            <a:r>
              <a:rPr lang="en-GB" sz="4000" b="1" dirty="0">
                <a:solidFill>
                  <a:schemeClr val="tx1"/>
                </a:solidFill>
                <a:latin typeface="Times New Roman" pitchFamily="18" charset="0"/>
                <a:cs typeface="Times New Roman" pitchFamily="18" charset="0"/>
              </a:rPr>
              <a:t>using Python</a:t>
            </a:r>
            <a:r>
              <a:rPr lang="en-IN" sz="4000" b="1" dirty="0" smtClean="0">
                <a:solidFill>
                  <a:schemeClr val="tx1"/>
                </a:solidFill>
                <a:latin typeface="Times New Roman" pitchFamily="18" charset="0"/>
                <a:cs typeface="Times New Roman" pitchFamily="18" charset="0"/>
              </a:rPr>
              <a:t/>
            </a:r>
            <a:br>
              <a:rPr lang="en-IN" sz="4000" b="1" dirty="0" smtClean="0">
                <a:solidFill>
                  <a:schemeClr val="tx1"/>
                </a:solidFill>
                <a:latin typeface="Times New Roman" pitchFamily="18" charset="0"/>
                <a:cs typeface="Times New Roman" pitchFamily="18" charset="0"/>
              </a:rPr>
            </a:br>
            <a:r>
              <a:rPr lang="en-IN" sz="4000" b="1" dirty="0" smtClean="0">
                <a:solidFill>
                  <a:schemeClr val="tx1"/>
                </a:solidFill>
                <a:latin typeface="Times New Roman" pitchFamily="18" charset="0"/>
                <a:cs typeface="Times New Roman" pitchFamily="18" charset="0"/>
              </a:rPr>
              <a:t>       </a:t>
            </a:r>
            <a:endParaRPr lang="en-IN" sz="40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4283968" y="5373216"/>
            <a:ext cx="4752528" cy="1096737"/>
          </a:xfrm>
          <a:solidFill>
            <a:schemeClr val="accent1"/>
          </a:solidFill>
          <a:ln>
            <a:solidFill>
              <a:schemeClr val="accent1"/>
            </a:solidFill>
          </a:ln>
        </p:spPr>
        <p:txBody>
          <a:bodyPr>
            <a:normAutofit fontScale="62500" lnSpcReduction="20000"/>
          </a:bodyPr>
          <a:lstStyle/>
          <a:p>
            <a:r>
              <a:rPr lang="en-GB" b="1" dirty="0" smtClean="0">
                <a:solidFill>
                  <a:schemeClr val="tx1"/>
                </a:solidFill>
              </a:rPr>
              <a:t>Done By</a:t>
            </a:r>
          </a:p>
          <a:p>
            <a:r>
              <a:rPr lang="en-GB" b="1" dirty="0" smtClean="0">
                <a:solidFill>
                  <a:schemeClr val="tx1"/>
                </a:solidFill>
                <a:latin typeface="Times New Roman" pitchFamily="18" charset="0"/>
                <a:cs typeface="Times New Roman" pitchFamily="18" charset="0"/>
              </a:rPr>
              <a:t>R LAVANYA</a:t>
            </a:r>
          </a:p>
          <a:p>
            <a:r>
              <a:rPr lang="en-GB" b="1" dirty="0">
                <a:solidFill>
                  <a:schemeClr val="tx1"/>
                </a:solidFill>
                <a:latin typeface="Times New Roman" pitchFamily="18" charset="0"/>
                <a:cs typeface="Times New Roman" pitchFamily="18" charset="0"/>
              </a:rPr>
              <a:t>Enroll Number: </a:t>
            </a:r>
            <a:r>
              <a:rPr lang="en-GB" b="1" dirty="0" smtClean="0">
                <a:solidFill>
                  <a:schemeClr val="tx1"/>
                </a:solidFill>
                <a:latin typeface="Times New Roman" pitchFamily="18" charset="0"/>
                <a:cs typeface="Times New Roman" pitchFamily="18" charset="0"/>
              </a:rPr>
              <a:t>EBEON0322572999</a:t>
            </a:r>
          </a:p>
          <a:p>
            <a:r>
              <a:rPr lang="en-GB" b="1" dirty="0">
                <a:solidFill>
                  <a:schemeClr val="tx1"/>
                </a:solidFill>
                <a:latin typeface="Times New Roman" pitchFamily="18" charset="0"/>
                <a:cs typeface="Times New Roman" pitchFamily="18" charset="0"/>
              </a:rPr>
              <a:t>EXL DA (Batch 2021-7252</a:t>
            </a:r>
            <a:r>
              <a:rPr lang="en-GB" b="1" dirty="0">
                <a:solidFill>
                  <a:schemeClr val="tx1"/>
                </a:solidFill>
              </a:rPr>
              <a:t>)</a:t>
            </a:r>
            <a:endParaRPr lang="en-GB" b="1" dirty="0" smtClean="0">
              <a:solidFill>
                <a:schemeClr val="tx1"/>
              </a:solidFill>
            </a:endParaRPr>
          </a:p>
        </p:txBody>
      </p:sp>
    </p:spTree>
    <p:extLst>
      <p:ext uri="{BB962C8B-B14F-4D97-AF65-F5344CB8AC3E}">
        <p14:creationId xmlns:p14="http://schemas.microsoft.com/office/powerpoint/2010/main" val="2719859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itchFamily="18" charset="0"/>
                <a:cs typeface="Times New Roman" pitchFamily="18" charset="0"/>
              </a:rPr>
              <a:t>Conclusion</a:t>
            </a:r>
          </a:p>
        </p:txBody>
      </p:sp>
      <p:sp>
        <p:nvSpPr>
          <p:cNvPr id="3" name="Content Placeholder 2"/>
          <p:cNvSpPr>
            <a:spLocks noGrp="1"/>
          </p:cNvSpPr>
          <p:nvPr>
            <p:ph idx="1"/>
          </p:nvPr>
        </p:nvSpPr>
        <p:spPr/>
        <p:txBody>
          <a:bodyPr/>
          <a:lstStyle/>
          <a:p>
            <a:r>
              <a:rPr lang="en-GB" dirty="0" smtClean="0"/>
              <a:t>   </a:t>
            </a:r>
            <a:r>
              <a:rPr lang="en-GB" dirty="0" smtClean="0">
                <a:latin typeface="Times New Roman" pitchFamily="18" charset="0"/>
                <a:cs typeface="Times New Roman" pitchFamily="18" charset="0"/>
              </a:rPr>
              <a:t>So </a:t>
            </a:r>
            <a:r>
              <a:rPr lang="en-GB" dirty="0">
                <a:latin typeface="Times New Roman" pitchFamily="18" charset="0"/>
                <a:cs typeface="Times New Roman" pitchFamily="18" charset="0"/>
              </a:rPr>
              <a:t>this is how we can perform the task of sentiment analysis of WhatsApp chat. WhatsApp is a great source of data for the task of sentiment analysis and every data science task based on natural language processing.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95466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r>
              <a:rPr lang="en-GB" sz="2800" dirty="0" smtClean="0">
                <a:latin typeface="Times New Roman" pitchFamily="18" charset="0"/>
                <a:cs typeface="Times New Roman" pitchFamily="18" charset="0"/>
              </a:rPr>
              <a:t>   WhatsApp </a:t>
            </a:r>
            <a:r>
              <a:rPr lang="en-GB" sz="2800" dirty="0">
                <a:latin typeface="Times New Roman" pitchFamily="18" charset="0"/>
                <a:cs typeface="Times New Roman" pitchFamily="18" charset="0"/>
              </a:rPr>
              <a:t>is a great source of data to analyze many patterns and relationships between two or more people chatting personally or even in groups. If you want to know how we can analyze the sentiments of a WhatsApp chat, this article is for you. In this article, I will walk you through the task of WhatsApp chat sentiment analysis using Python.</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462041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IN" dirty="0"/>
          </a:p>
        </p:txBody>
      </p:sp>
      <p:sp>
        <p:nvSpPr>
          <p:cNvPr id="3" name="Content Placeholder 2"/>
          <p:cNvSpPr>
            <a:spLocks noGrp="1"/>
          </p:cNvSpPr>
          <p:nvPr>
            <p:ph idx="1"/>
          </p:nvPr>
        </p:nvSpPr>
        <p:spPr/>
        <p:txBody>
          <a:bodyPr/>
          <a:lstStyle/>
          <a:p>
            <a:r>
              <a:rPr lang="en-GB" dirty="0" smtClean="0"/>
              <a:t>   More then 34 billion texts according to report are exchanged over the whatsApp everyday and if we could analyze and get valuable insights from this data and leverage it to not only take better real-time decisions but also add value to the  stakeholders   at much lower cast and time and hence align our operational efficiency with organization strategy.</a:t>
            </a:r>
          </a:p>
          <a:p>
            <a:endParaRPr lang="en-GB" dirty="0"/>
          </a:p>
          <a:p>
            <a:pPr marL="0" indent="0">
              <a:buNone/>
            </a:pPr>
            <a:endParaRPr lang="en-GB" dirty="0" smtClean="0"/>
          </a:p>
          <a:p>
            <a:r>
              <a:rPr lang="en-GB" sz="2400" b="1" i="1" dirty="0" smtClean="0">
                <a:latin typeface="Times New Roman" pitchFamily="18" charset="0"/>
                <a:cs typeface="Times New Roman" pitchFamily="18" charset="0"/>
              </a:rPr>
              <a:t>WhatsApp </a:t>
            </a:r>
            <a:r>
              <a:rPr lang="en-GB" sz="2400" b="1" i="1" dirty="0">
                <a:latin typeface="Times New Roman" pitchFamily="18" charset="0"/>
                <a:cs typeface="Times New Roman" pitchFamily="18" charset="0"/>
              </a:rPr>
              <a:t>Web </a:t>
            </a:r>
            <a:r>
              <a:rPr lang="en-GB" dirty="0" smtClean="0"/>
              <a:t>: </a:t>
            </a:r>
            <a:r>
              <a:rPr lang="en-GB" sz="1800" dirty="0" smtClean="0"/>
              <a:t>https</a:t>
            </a:r>
            <a:r>
              <a:rPr lang="en-GB" sz="1800" dirty="0"/>
              <a:t>://web.whatsapp.com/</a:t>
            </a:r>
            <a:endParaRPr lang="en-GB" sz="1800" dirty="0" smtClean="0"/>
          </a:p>
          <a:p>
            <a:pPr marL="0" indent="0">
              <a:buNone/>
            </a:pPr>
            <a:endParaRPr lang="en-GB" dirty="0"/>
          </a:p>
        </p:txBody>
      </p:sp>
    </p:spTree>
    <p:extLst>
      <p:ext uri="{BB962C8B-B14F-4D97-AF65-F5344CB8AC3E}">
        <p14:creationId xmlns:p14="http://schemas.microsoft.com/office/powerpoint/2010/main" val="704468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7211144" cy="1001548"/>
          </a:xfrm>
        </p:spPr>
        <p:txBody>
          <a:bodyPr>
            <a:noAutofit/>
          </a:bodyPr>
          <a:lstStyle/>
          <a:p>
            <a:r>
              <a:rPr lang="en-IN" sz="3200" dirty="0">
                <a:latin typeface="Times New Roman" pitchFamily="18" charset="0"/>
                <a:cs typeface="Times New Roman" pitchFamily="18" charset="0"/>
              </a:rPr>
              <a:t>WhatsApp chat sentiment analysis</a:t>
            </a:r>
          </a:p>
        </p:txBody>
      </p:sp>
      <p:sp>
        <p:nvSpPr>
          <p:cNvPr id="3" name="Content Placeholder 2"/>
          <p:cNvSpPr>
            <a:spLocks noGrp="1"/>
          </p:cNvSpPr>
          <p:nvPr>
            <p:ph idx="1"/>
          </p:nvPr>
        </p:nvSpPr>
        <p:spPr>
          <a:xfrm>
            <a:off x="323527" y="1628800"/>
            <a:ext cx="8775975" cy="4680520"/>
          </a:xfrm>
        </p:spPr>
        <p:txBody>
          <a:bodyPr>
            <a:normAutofit/>
          </a:bodyPr>
          <a:lstStyle/>
          <a:p>
            <a:r>
              <a:rPr lang="en-GB" sz="1800" dirty="0" smtClean="0"/>
              <a:t>   To </a:t>
            </a:r>
            <a:r>
              <a:rPr lang="en-GB" sz="1800" dirty="0"/>
              <a:t>analyze the sentiments of a WhatsApp chat, we need to collect data from WhatsApp. Most of you must be using this messaging app, so to collect data about your chat, simply follow the steps mentioned below</a:t>
            </a:r>
            <a:r>
              <a:rPr lang="en-GB" sz="1800" dirty="0" smtClean="0"/>
              <a:t>:</a:t>
            </a:r>
          </a:p>
          <a:p>
            <a:pPr marL="0" indent="0">
              <a:buNone/>
            </a:pPr>
            <a:r>
              <a:rPr lang="en-GB" sz="1800" dirty="0" smtClean="0"/>
              <a:t>  </a:t>
            </a:r>
          </a:p>
          <a:p>
            <a:pPr marL="0" indent="0">
              <a:buNone/>
            </a:pPr>
            <a:r>
              <a:rPr lang="en-GB" sz="1800" dirty="0" smtClean="0"/>
              <a:t>  </a:t>
            </a:r>
            <a:r>
              <a:rPr lang="en-GB" sz="1800" b="1" dirty="0" smtClean="0"/>
              <a:t>For </a:t>
            </a:r>
            <a:r>
              <a:rPr lang="en-GB" sz="1800" b="1" dirty="0"/>
              <a:t>iPhone</a:t>
            </a:r>
            <a:r>
              <a:rPr lang="en-GB" sz="1800" b="1" dirty="0" smtClean="0"/>
              <a:t>:</a:t>
            </a:r>
          </a:p>
          <a:p>
            <a:pPr>
              <a:buFont typeface="Wingdings" pitchFamily="2" charset="2"/>
              <a:buChar char="Ø"/>
            </a:pPr>
            <a:r>
              <a:rPr lang="en-GB" sz="1800" b="1" dirty="0"/>
              <a:t> </a:t>
            </a:r>
            <a:r>
              <a:rPr lang="en-GB" sz="1800" b="1" dirty="0" smtClean="0"/>
              <a:t>     </a:t>
            </a:r>
            <a:r>
              <a:rPr lang="en-GB" sz="1800" dirty="0" smtClean="0"/>
              <a:t>Open </a:t>
            </a:r>
            <a:r>
              <a:rPr lang="en-GB" sz="1800" dirty="0"/>
              <a:t>your chat with a person or a </a:t>
            </a:r>
            <a:r>
              <a:rPr lang="en-GB" sz="1800" dirty="0" smtClean="0"/>
              <a:t>group</a:t>
            </a:r>
          </a:p>
          <a:p>
            <a:pPr>
              <a:buFont typeface="Wingdings" pitchFamily="2" charset="2"/>
              <a:buChar char="Ø"/>
            </a:pPr>
            <a:r>
              <a:rPr lang="en-GB" sz="1800" dirty="0" smtClean="0"/>
              <a:t>      Just </a:t>
            </a:r>
            <a:r>
              <a:rPr lang="en-GB" sz="1800" dirty="0"/>
              <a:t>tap on the profile of the person or the </a:t>
            </a:r>
            <a:r>
              <a:rPr lang="en-GB" sz="1800" dirty="0" smtClean="0"/>
              <a:t>group</a:t>
            </a:r>
          </a:p>
          <a:p>
            <a:pPr>
              <a:buFont typeface="Wingdings" pitchFamily="2" charset="2"/>
              <a:buChar char="Ø"/>
            </a:pPr>
            <a:r>
              <a:rPr lang="en-GB" sz="1800" dirty="0" smtClean="0"/>
              <a:t>     You will </a:t>
            </a:r>
            <a:r>
              <a:rPr lang="en-GB" sz="1800" dirty="0"/>
              <a:t>see an option to export chat down </a:t>
            </a:r>
            <a:r>
              <a:rPr lang="en-GB" sz="1800" dirty="0" smtClean="0"/>
              <a:t>below</a:t>
            </a:r>
          </a:p>
          <a:p>
            <a:pPr marL="0" indent="0">
              <a:buNone/>
            </a:pPr>
            <a:endParaRPr lang="en-GB" sz="1800" dirty="0" smtClean="0"/>
          </a:p>
          <a:p>
            <a:pPr marL="0" indent="0">
              <a:buNone/>
            </a:pPr>
            <a:r>
              <a:rPr lang="en-GB" sz="1800" b="1" dirty="0" smtClean="0"/>
              <a:t>  For </a:t>
            </a:r>
            <a:r>
              <a:rPr lang="en-GB" sz="1800" b="1" dirty="0"/>
              <a:t>Android</a:t>
            </a:r>
            <a:r>
              <a:rPr lang="en-GB" sz="1800" dirty="0" smtClean="0"/>
              <a:t>:</a:t>
            </a:r>
          </a:p>
          <a:p>
            <a:pPr>
              <a:buFont typeface="Wingdings" pitchFamily="2" charset="2"/>
              <a:buChar char="Ø"/>
            </a:pPr>
            <a:r>
              <a:rPr lang="en-GB" sz="1800" dirty="0" smtClean="0"/>
              <a:t>    Open </a:t>
            </a:r>
            <a:r>
              <a:rPr lang="en-GB" sz="1800" dirty="0"/>
              <a:t>your chat with a person or a </a:t>
            </a:r>
            <a:r>
              <a:rPr lang="en-GB" sz="1800" dirty="0" smtClean="0"/>
              <a:t>group</a:t>
            </a:r>
          </a:p>
          <a:p>
            <a:pPr>
              <a:buFont typeface="Wingdings" pitchFamily="2" charset="2"/>
              <a:buChar char="Ø"/>
            </a:pPr>
            <a:r>
              <a:rPr lang="en-GB" sz="1800" dirty="0" smtClean="0"/>
              <a:t>    Click </a:t>
            </a:r>
            <a:r>
              <a:rPr lang="en-GB" sz="1800" dirty="0"/>
              <a:t>on the three dots </a:t>
            </a:r>
            <a:r>
              <a:rPr lang="en-GB" sz="1800" dirty="0" smtClean="0"/>
              <a:t>above</a:t>
            </a:r>
          </a:p>
          <a:p>
            <a:pPr>
              <a:buFont typeface="Wingdings" pitchFamily="2" charset="2"/>
              <a:buChar char="Ø"/>
            </a:pPr>
            <a:r>
              <a:rPr lang="en-GB" sz="1800" dirty="0" smtClean="0"/>
              <a:t>    Click </a:t>
            </a:r>
            <a:r>
              <a:rPr lang="en-GB" sz="1800" dirty="0"/>
              <a:t>on </a:t>
            </a:r>
            <a:r>
              <a:rPr lang="en-GB" sz="1800" dirty="0" smtClean="0"/>
              <a:t>more</a:t>
            </a:r>
          </a:p>
          <a:p>
            <a:pPr>
              <a:buFont typeface="Wingdings" pitchFamily="2" charset="2"/>
              <a:buChar char="Ø"/>
            </a:pPr>
            <a:r>
              <a:rPr lang="en-GB" sz="1800" dirty="0" smtClean="0"/>
              <a:t>    Click </a:t>
            </a:r>
            <a:r>
              <a:rPr lang="en-GB" sz="1800" dirty="0"/>
              <a:t>on the export chat</a:t>
            </a:r>
          </a:p>
        </p:txBody>
      </p:sp>
    </p:spTree>
    <p:extLst>
      <p:ext uri="{BB962C8B-B14F-4D97-AF65-F5344CB8AC3E}">
        <p14:creationId xmlns:p14="http://schemas.microsoft.com/office/powerpoint/2010/main" val="2662370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latin typeface="Times New Roman" pitchFamily="18" charset="0"/>
                <a:cs typeface="Times New Roman" pitchFamily="18" charset="0"/>
              </a:rPr>
              <a:t>WhatsApp Chat Sentiment Analysis using Python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smtClean="0"/>
              <a:t>     </a:t>
            </a:r>
            <a:r>
              <a:rPr lang="en-GB" sz="2400" dirty="0" smtClean="0">
                <a:latin typeface="Times New Roman" pitchFamily="18" charset="0"/>
                <a:cs typeface="Times New Roman" pitchFamily="18" charset="0"/>
              </a:rPr>
              <a:t>Now let’s start with the task of WhatsApp chat sentiment analysis with Python. I’ll start this task by defining some helper functions because the data we get from WhatsApp is not a dataset that is ready to be used for any kind of data science task. So, to prepare your data for the sentiment analysis task, just define all the functions as defined below:</a:t>
            </a:r>
          </a:p>
          <a:p>
            <a:endParaRPr lang="en-GB" dirty="0" smtClean="0"/>
          </a:p>
          <a:p>
            <a:endParaRPr lang="en-GB" dirty="0"/>
          </a:p>
        </p:txBody>
      </p:sp>
    </p:spTree>
    <p:extLst>
      <p:ext uri="{BB962C8B-B14F-4D97-AF65-F5344CB8AC3E}">
        <p14:creationId xmlns:p14="http://schemas.microsoft.com/office/powerpoint/2010/main" val="3967786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3664"/>
            <a:ext cx="3672408" cy="347390"/>
          </a:xfrm>
        </p:spPr>
        <p:txBody>
          <a:bodyPr>
            <a:noAutofit/>
          </a:bodyPr>
          <a:lstStyle/>
          <a:p>
            <a:endParaRPr lang="en-IN" sz="11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9329533"/>
              </p:ext>
            </p:extLst>
          </p:nvPr>
        </p:nvGraphicFramePr>
        <p:xfrm>
          <a:off x="683568" y="797653"/>
          <a:ext cx="8245471" cy="6060347"/>
        </p:xfrm>
        <a:graphic>
          <a:graphicData uri="http://schemas.openxmlformats.org/drawingml/2006/table">
            <a:tbl>
              <a:tblPr/>
              <a:tblGrid>
                <a:gridCol w="72896"/>
                <a:gridCol w="8172575"/>
              </a:tblGrid>
              <a:tr h="158075">
                <a:tc>
                  <a:txBody>
                    <a:bodyPr/>
                    <a:lstStyle/>
                    <a:p>
                      <a:pPr algn="r" fontAlgn="t"/>
                      <a:endParaRPr lang="en-IN" sz="1000" dirty="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import</a:t>
                      </a:r>
                      <a:r>
                        <a:rPr lang="en-IN" sz="1000">
                          <a:effectLst/>
                          <a:latin typeface="ui-monospace"/>
                        </a:rPr>
                        <a:t> pandas </a:t>
                      </a:r>
                      <a:r>
                        <a:rPr lang="en-IN" sz="1000">
                          <a:solidFill>
                            <a:srgbClr val="D73A49"/>
                          </a:solidFill>
                          <a:effectLst/>
                          <a:latin typeface="ui-monospace"/>
                        </a:rPr>
                        <a:t>as</a:t>
                      </a:r>
                      <a:r>
                        <a:rPr lang="en-IN" sz="1000">
                          <a:effectLst/>
                          <a:latin typeface="ui-monospace"/>
                        </a:rPr>
                        <a:t> pd</a:t>
                      </a:r>
                    </a:p>
                  </a:txBody>
                  <a:tcPr marL="23748" marR="23748" marT="2375" marB="2375">
                    <a:lnL>
                      <a:noFill/>
                    </a:lnL>
                    <a:lnR>
                      <a:noFill/>
                    </a:lnR>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import</a:t>
                      </a:r>
                      <a:r>
                        <a:rPr lang="en-IN" sz="1000">
                          <a:effectLst/>
                          <a:latin typeface="ui-monospace"/>
                        </a:rPr>
                        <a:t> numpy </a:t>
                      </a:r>
                      <a:r>
                        <a:rPr lang="en-IN" sz="1000">
                          <a:solidFill>
                            <a:srgbClr val="D73A49"/>
                          </a:solidFill>
                          <a:effectLst/>
                          <a:latin typeface="ui-monospace"/>
                        </a:rPr>
                        <a:t>as</a:t>
                      </a:r>
                      <a:r>
                        <a:rPr lang="en-IN" sz="1000">
                          <a:effectLst/>
                          <a:latin typeface="ui-monospace"/>
                        </a:rPr>
                        <a:t> np</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dirty="0">
                          <a:solidFill>
                            <a:srgbClr val="D73A49"/>
                          </a:solidFill>
                          <a:effectLst/>
                          <a:latin typeface="ui-monospace"/>
                        </a:rPr>
                        <a:t>import</a:t>
                      </a:r>
                      <a:r>
                        <a:rPr lang="en-IN" sz="1000" dirty="0">
                          <a:effectLst/>
                          <a:latin typeface="ui-monospace"/>
                        </a:rPr>
                        <a:t> emoji</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dirty="0">
                          <a:solidFill>
                            <a:srgbClr val="D73A49"/>
                          </a:solidFill>
                          <a:effectLst/>
                          <a:latin typeface="ui-monospace"/>
                        </a:rPr>
                        <a:t>from</a:t>
                      </a:r>
                      <a:r>
                        <a:rPr lang="en-IN" sz="1000" dirty="0">
                          <a:effectLst/>
                          <a:latin typeface="ui-monospace"/>
                        </a:rPr>
                        <a:t> collections </a:t>
                      </a:r>
                      <a:r>
                        <a:rPr lang="en-IN" sz="1000" dirty="0">
                          <a:solidFill>
                            <a:srgbClr val="D73A49"/>
                          </a:solidFill>
                          <a:effectLst/>
                          <a:latin typeface="ui-monospace"/>
                        </a:rPr>
                        <a:t>import</a:t>
                      </a:r>
                      <a:r>
                        <a:rPr lang="en-IN" sz="1000" dirty="0">
                          <a:effectLst/>
                          <a:latin typeface="ui-monospace"/>
                        </a:rPr>
                        <a:t> </a:t>
                      </a:r>
                      <a:r>
                        <a:rPr lang="en-IN" sz="1000" dirty="0">
                          <a:solidFill>
                            <a:srgbClr val="E36209"/>
                          </a:solidFill>
                          <a:effectLst/>
                          <a:latin typeface="ui-monospace"/>
                        </a:rPr>
                        <a:t>Counter</a:t>
                      </a:r>
                      <a:endParaRPr lang="en-IN" sz="1000" dirty="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dirty="0">
                          <a:solidFill>
                            <a:srgbClr val="D73A49"/>
                          </a:solidFill>
                          <a:effectLst/>
                          <a:latin typeface="ui-monospace"/>
                        </a:rPr>
                        <a:t>import</a:t>
                      </a:r>
                      <a:r>
                        <a:rPr lang="en-IN" sz="1000" dirty="0">
                          <a:effectLst/>
                          <a:latin typeface="ui-monospace"/>
                        </a:rPr>
                        <a:t> matplotlib.pyplot </a:t>
                      </a:r>
                      <a:r>
                        <a:rPr lang="en-IN" sz="1000" dirty="0">
                          <a:solidFill>
                            <a:srgbClr val="D73A49"/>
                          </a:solidFill>
                          <a:effectLst/>
                          <a:latin typeface="ui-monospace"/>
                        </a:rPr>
                        <a:t>as</a:t>
                      </a:r>
                      <a:r>
                        <a:rPr lang="en-IN" sz="1000" dirty="0">
                          <a:effectLst/>
                          <a:latin typeface="ui-monospace"/>
                        </a:rPr>
                        <a:t> plt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from</a:t>
                      </a:r>
                      <a:r>
                        <a:rPr lang="en-IN" sz="1000">
                          <a:effectLst/>
                          <a:latin typeface="ui-monospace"/>
                        </a:rPr>
                        <a:t> </a:t>
                      </a:r>
                      <a:r>
                        <a:rPr lang="en-IN" sz="1000">
                          <a:solidFill>
                            <a:srgbClr val="E36209"/>
                          </a:solidFill>
                          <a:effectLst/>
                          <a:latin typeface="ui-monospace"/>
                        </a:rPr>
                        <a:t>PIL</a:t>
                      </a:r>
                      <a:r>
                        <a:rPr lang="en-IN" sz="1000">
                          <a:effectLst/>
                          <a:latin typeface="ui-monospace"/>
                        </a:rPr>
                        <a:t> </a:t>
                      </a:r>
                      <a:r>
                        <a:rPr lang="en-IN" sz="1000">
                          <a:solidFill>
                            <a:srgbClr val="D73A49"/>
                          </a:solidFill>
                          <a:effectLst/>
                          <a:latin typeface="ui-monospace"/>
                        </a:rPr>
                        <a:t>import</a:t>
                      </a:r>
                      <a:r>
                        <a:rPr lang="en-IN" sz="1000">
                          <a:effectLst/>
                          <a:latin typeface="ui-monospace"/>
                        </a:rPr>
                        <a:t> </a:t>
                      </a:r>
                      <a:r>
                        <a:rPr lang="en-IN" sz="1000">
                          <a:solidFill>
                            <a:srgbClr val="E36209"/>
                          </a:solidFill>
                          <a:effectLst/>
                          <a:latin typeface="ui-monospace"/>
                        </a:rPr>
                        <a:t>Image</a:t>
                      </a:r>
                      <a:endParaRPr lang="en-IN" sz="1000">
                        <a:effectLst/>
                        <a:latin typeface="ui-monospace"/>
                      </a:endParaRPr>
                    </a:p>
                  </a:txBody>
                  <a:tcPr marL="23748" marR="23748" marT="2375" marB="2375">
                    <a:lnL>
                      <a:noFill/>
                    </a:lnL>
                    <a:lnR>
                      <a:noFill/>
                    </a:lnR>
                    <a:lnT>
                      <a:noFill/>
                    </a:lnT>
                    <a:lnB>
                      <a:noFill/>
                    </a:lnB>
                  </a:tcPr>
                </a:tc>
              </a:tr>
              <a:tr h="263861">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GB" sz="1000">
                          <a:solidFill>
                            <a:srgbClr val="D73A49"/>
                          </a:solidFill>
                          <a:effectLst/>
                          <a:latin typeface="ui-monospace"/>
                        </a:rPr>
                        <a:t>from</a:t>
                      </a:r>
                      <a:r>
                        <a:rPr lang="en-GB" sz="1000">
                          <a:effectLst/>
                          <a:latin typeface="ui-monospace"/>
                        </a:rPr>
                        <a:t> wordcloud </a:t>
                      </a:r>
                      <a:r>
                        <a:rPr lang="en-GB" sz="1000">
                          <a:solidFill>
                            <a:srgbClr val="D73A49"/>
                          </a:solidFill>
                          <a:effectLst/>
                          <a:latin typeface="ui-monospace"/>
                        </a:rPr>
                        <a:t>import</a:t>
                      </a:r>
                      <a:r>
                        <a:rPr lang="en-GB" sz="1000">
                          <a:effectLst/>
                          <a:latin typeface="ui-monospace"/>
                        </a:rPr>
                        <a:t> </a:t>
                      </a:r>
                      <a:r>
                        <a:rPr lang="en-GB" sz="1000">
                          <a:solidFill>
                            <a:srgbClr val="E36209"/>
                          </a:solidFill>
                          <a:effectLst/>
                          <a:latin typeface="ui-monospace"/>
                        </a:rPr>
                        <a:t>WordCloud</a:t>
                      </a:r>
                      <a:r>
                        <a:rPr lang="en-GB" sz="1000">
                          <a:effectLst/>
                          <a:latin typeface="ui-monospace"/>
                        </a:rPr>
                        <a:t>, </a:t>
                      </a:r>
                      <a:r>
                        <a:rPr lang="en-GB" sz="1000">
                          <a:solidFill>
                            <a:srgbClr val="E36209"/>
                          </a:solidFill>
                          <a:effectLst/>
                          <a:latin typeface="ui-monospace"/>
                        </a:rPr>
                        <a:t>STOPWORDS</a:t>
                      </a:r>
                      <a:r>
                        <a:rPr lang="en-GB" sz="1000">
                          <a:effectLst/>
                          <a:latin typeface="ui-monospace"/>
                        </a:rPr>
                        <a:t>, </a:t>
                      </a:r>
                      <a:r>
                        <a:rPr lang="en-GB" sz="1000">
                          <a:solidFill>
                            <a:srgbClr val="E36209"/>
                          </a:solidFill>
                          <a:effectLst/>
                          <a:latin typeface="ui-monospace"/>
                        </a:rPr>
                        <a:t>ImageColorGenerator</a:t>
                      </a:r>
                      <a:endParaRPr lang="en-GB"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6A737D"/>
                          </a:solidFill>
                          <a:effectLst/>
                          <a:latin typeface="ui-monospace"/>
                        </a:rPr>
                        <a:t># Extract Time</a:t>
                      </a:r>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def</a:t>
                      </a:r>
                      <a:r>
                        <a:rPr lang="en-IN" sz="1000">
                          <a:effectLst/>
                          <a:latin typeface="ui-monospace"/>
                        </a:rPr>
                        <a:t> </a:t>
                      </a:r>
                      <a:r>
                        <a:rPr lang="en-IN" sz="1000">
                          <a:solidFill>
                            <a:srgbClr val="6F42C1"/>
                          </a:solidFill>
                          <a:effectLst/>
                          <a:latin typeface="ui-monospace"/>
                        </a:rPr>
                        <a:t>date_time</a:t>
                      </a:r>
                      <a:r>
                        <a:rPr lang="en-IN" sz="1000">
                          <a:effectLst/>
                          <a:latin typeface="ui-monospace"/>
                        </a:rPr>
                        <a:t>(s):</a:t>
                      </a:r>
                    </a:p>
                  </a:txBody>
                  <a:tcPr marL="23748" marR="23748" marT="2375" marB="2375">
                    <a:lnL>
                      <a:noFill/>
                    </a:lnL>
                    <a:lnR>
                      <a:noFill/>
                    </a:lnR>
                    <a:lnT>
                      <a:noFill/>
                    </a:lnT>
                    <a:lnB>
                      <a:noFill/>
                    </a:lnB>
                  </a:tcPr>
                </a:tc>
              </a:tr>
              <a:tr h="263861">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dirty="0">
                          <a:effectLst/>
                          <a:latin typeface="ui-monospace"/>
                        </a:rPr>
                        <a:t>pattern </a:t>
                      </a:r>
                      <a:r>
                        <a:rPr lang="en-IN" sz="1000" dirty="0">
                          <a:solidFill>
                            <a:srgbClr val="005CC5"/>
                          </a:solidFill>
                          <a:effectLst/>
                          <a:latin typeface="ui-monospace"/>
                        </a:rPr>
                        <a:t>=</a:t>
                      </a:r>
                      <a:r>
                        <a:rPr lang="en-IN" sz="1000" dirty="0">
                          <a:effectLst/>
                          <a:latin typeface="ui-monospace"/>
                        </a:rPr>
                        <a:t> </a:t>
                      </a:r>
                      <a:r>
                        <a:rPr lang="en-IN" sz="1000" dirty="0">
                          <a:solidFill>
                            <a:srgbClr val="032F62"/>
                          </a:solidFill>
                          <a:effectLst/>
                          <a:latin typeface="ui-monospace"/>
                        </a:rPr>
                        <a:t>'^([0-9]+)(\/)([0-9]+)(\/)([0-9]+), ([0-9]+):([0-9]+)[ ]?(AM|PM|am|pm)? -'</a:t>
                      </a:r>
                      <a:endParaRPr lang="en-IN" sz="1000" dirty="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result </a:t>
                      </a:r>
                      <a:r>
                        <a:rPr lang="en-IN" sz="1000">
                          <a:solidFill>
                            <a:srgbClr val="005CC5"/>
                          </a:solidFill>
                          <a:effectLst/>
                          <a:latin typeface="ui-monospace"/>
                        </a:rPr>
                        <a:t>=</a:t>
                      </a:r>
                      <a:r>
                        <a:rPr lang="en-IN" sz="1000">
                          <a:effectLst/>
                          <a:latin typeface="ui-monospace"/>
                        </a:rPr>
                        <a:t> re.</a:t>
                      </a:r>
                      <a:r>
                        <a:rPr lang="en-IN" sz="1000">
                          <a:solidFill>
                            <a:srgbClr val="6F42C1"/>
                          </a:solidFill>
                          <a:effectLst/>
                          <a:latin typeface="ui-monospace"/>
                        </a:rPr>
                        <a:t>match</a:t>
                      </a:r>
                      <a:r>
                        <a:rPr lang="en-IN" sz="1000">
                          <a:effectLst/>
                          <a:latin typeface="ui-monospace"/>
                        </a:rPr>
                        <a:t>(pattern, s)</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if</a:t>
                      </a:r>
                      <a:r>
                        <a:rPr lang="en-IN" sz="1000">
                          <a:effectLst/>
                          <a:latin typeface="ui-monospace"/>
                        </a:rPr>
                        <a:t> result: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return</a:t>
                      </a:r>
                      <a:r>
                        <a:rPr lang="en-IN" sz="1000">
                          <a:effectLst/>
                          <a:latin typeface="ui-monospace"/>
                        </a:rPr>
                        <a:t> </a:t>
                      </a:r>
                      <a:r>
                        <a:rPr lang="en-IN" sz="1000">
                          <a:solidFill>
                            <a:srgbClr val="005CC5"/>
                          </a:solidFill>
                          <a:effectLst/>
                          <a:latin typeface="ui-monospace"/>
                        </a:rPr>
                        <a:t>True</a:t>
                      </a:r>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return</a:t>
                      </a:r>
                      <a:r>
                        <a:rPr lang="en-IN" sz="1000">
                          <a:effectLst/>
                          <a:latin typeface="ui-monospace"/>
                        </a:rPr>
                        <a:t> </a:t>
                      </a:r>
                      <a:r>
                        <a:rPr lang="en-IN" sz="1000">
                          <a:solidFill>
                            <a:srgbClr val="005CC5"/>
                          </a:solidFill>
                          <a:effectLst/>
                          <a:latin typeface="ui-monospace"/>
                        </a:rPr>
                        <a:t>False</a:t>
                      </a:r>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6A737D"/>
                          </a:solidFill>
                          <a:effectLst/>
                          <a:latin typeface="ui-monospace"/>
                        </a:rPr>
                        <a:t># Find Authors or Contacts</a:t>
                      </a:r>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def</a:t>
                      </a:r>
                      <a:r>
                        <a:rPr lang="en-IN" sz="1000">
                          <a:effectLst/>
                          <a:latin typeface="ui-monospace"/>
                        </a:rPr>
                        <a:t> </a:t>
                      </a:r>
                      <a:r>
                        <a:rPr lang="en-IN" sz="1000">
                          <a:solidFill>
                            <a:srgbClr val="6F42C1"/>
                          </a:solidFill>
                          <a:effectLst/>
                          <a:latin typeface="ui-monospace"/>
                        </a:rPr>
                        <a:t>find_author</a:t>
                      </a:r>
                      <a:r>
                        <a:rPr lang="en-IN" sz="1000">
                          <a:effectLst/>
                          <a:latin typeface="ui-monospace"/>
                        </a:rPr>
                        <a:t>(s):</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s </a:t>
                      </a:r>
                      <a:r>
                        <a:rPr lang="en-IN" sz="1000">
                          <a:solidFill>
                            <a:srgbClr val="005CC5"/>
                          </a:solidFill>
                          <a:effectLst/>
                          <a:latin typeface="ui-monospace"/>
                        </a:rPr>
                        <a:t>=</a:t>
                      </a:r>
                      <a:r>
                        <a:rPr lang="en-IN" sz="1000">
                          <a:effectLst/>
                          <a:latin typeface="ui-monospace"/>
                        </a:rPr>
                        <a:t> s.</a:t>
                      </a:r>
                      <a:r>
                        <a:rPr lang="en-IN" sz="1000">
                          <a:solidFill>
                            <a:srgbClr val="6F42C1"/>
                          </a:solidFill>
                          <a:effectLst/>
                          <a:latin typeface="ui-monospace"/>
                        </a:rPr>
                        <a:t>split</a:t>
                      </a:r>
                      <a:r>
                        <a:rPr lang="en-IN" sz="1000">
                          <a:effectLst/>
                          <a:latin typeface="ui-monospace"/>
                        </a:rPr>
                        <a:t>(</a:t>
                      </a:r>
                      <a:r>
                        <a:rPr lang="en-IN" sz="1000">
                          <a:solidFill>
                            <a:srgbClr val="032F62"/>
                          </a:solidFill>
                          <a:effectLst/>
                          <a:latin typeface="ui-monospace"/>
                        </a:rPr>
                        <a:t>":"</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if</a:t>
                      </a:r>
                      <a:r>
                        <a:rPr lang="en-IN" sz="1000">
                          <a:effectLst/>
                          <a:latin typeface="ui-monospace"/>
                        </a:rPr>
                        <a:t> </a:t>
                      </a:r>
                      <a:r>
                        <a:rPr lang="en-IN" sz="1000">
                          <a:solidFill>
                            <a:srgbClr val="6F42C1"/>
                          </a:solidFill>
                          <a:effectLst/>
                          <a:latin typeface="ui-monospace"/>
                        </a:rPr>
                        <a:t>len</a:t>
                      </a:r>
                      <a:r>
                        <a:rPr lang="en-IN" sz="1000">
                          <a:effectLst/>
                          <a:latin typeface="ui-monospace"/>
                        </a:rPr>
                        <a:t>(s)</a:t>
                      </a:r>
                      <a:r>
                        <a:rPr lang="en-IN" sz="1000">
                          <a:solidFill>
                            <a:srgbClr val="005CC5"/>
                          </a:solidFill>
                          <a:effectLst/>
                          <a:latin typeface="ui-monospace"/>
                        </a:rPr>
                        <a:t>==2</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return</a:t>
                      </a:r>
                      <a:r>
                        <a:rPr lang="en-IN" sz="1000">
                          <a:effectLst/>
                          <a:latin typeface="ui-monospace"/>
                        </a:rPr>
                        <a:t> </a:t>
                      </a:r>
                      <a:r>
                        <a:rPr lang="en-IN" sz="1000">
                          <a:solidFill>
                            <a:srgbClr val="005CC5"/>
                          </a:solidFill>
                          <a:effectLst/>
                          <a:latin typeface="ui-monospace"/>
                        </a:rPr>
                        <a:t>True</a:t>
                      </a:r>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else</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return</a:t>
                      </a:r>
                      <a:r>
                        <a:rPr lang="en-IN" sz="1000">
                          <a:effectLst/>
                          <a:latin typeface="ui-monospace"/>
                        </a:rPr>
                        <a:t> </a:t>
                      </a:r>
                      <a:r>
                        <a:rPr lang="en-IN" sz="1000">
                          <a:solidFill>
                            <a:srgbClr val="005CC5"/>
                          </a:solidFill>
                          <a:effectLst/>
                          <a:latin typeface="ui-monospace"/>
                        </a:rPr>
                        <a:t>False</a:t>
                      </a:r>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6A737D"/>
                          </a:solidFill>
                          <a:effectLst/>
                          <a:latin typeface="ui-monospace"/>
                        </a:rPr>
                        <a:t># Finding Messages</a:t>
                      </a:r>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def</a:t>
                      </a:r>
                      <a:r>
                        <a:rPr lang="en-IN" sz="1000">
                          <a:effectLst/>
                          <a:latin typeface="ui-monospace"/>
                        </a:rPr>
                        <a:t> </a:t>
                      </a:r>
                      <a:r>
                        <a:rPr lang="en-IN" sz="1000">
                          <a:solidFill>
                            <a:srgbClr val="6F42C1"/>
                          </a:solidFill>
                          <a:effectLst/>
                          <a:latin typeface="ui-monospace"/>
                        </a:rPr>
                        <a:t>getDatapoint</a:t>
                      </a:r>
                      <a:r>
                        <a:rPr lang="en-IN" sz="1000">
                          <a:effectLst/>
                          <a:latin typeface="ui-monospace"/>
                        </a:rPr>
                        <a:t>(line):</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splitline </a:t>
                      </a:r>
                      <a:r>
                        <a:rPr lang="en-IN" sz="1000">
                          <a:solidFill>
                            <a:srgbClr val="005CC5"/>
                          </a:solidFill>
                          <a:effectLst/>
                          <a:latin typeface="ui-monospace"/>
                        </a:rPr>
                        <a:t>=</a:t>
                      </a:r>
                      <a:r>
                        <a:rPr lang="en-IN" sz="1000">
                          <a:effectLst/>
                          <a:latin typeface="ui-monospace"/>
                        </a:rPr>
                        <a:t> line.</a:t>
                      </a:r>
                      <a:r>
                        <a:rPr lang="en-IN" sz="1000">
                          <a:solidFill>
                            <a:srgbClr val="6F42C1"/>
                          </a:solidFill>
                          <a:effectLst/>
                          <a:latin typeface="ui-monospace"/>
                        </a:rPr>
                        <a:t>split</a:t>
                      </a:r>
                      <a:r>
                        <a:rPr lang="en-IN" sz="1000">
                          <a:effectLst/>
                          <a:latin typeface="ui-monospace"/>
                        </a:rPr>
                        <a:t>(</a:t>
                      </a:r>
                      <a:r>
                        <a:rPr lang="en-IN" sz="1000">
                          <a:solidFill>
                            <a:srgbClr val="032F62"/>
                          </a:solidFill>
                          <a:effectLst/>
                          <a:latin typeface="ui-monospace"/>
                        </a:rPr>
                        <a:t>' - '</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dateTime </a:t>
                      </a:r>
                      <a:r>
                        <a:rPr lang="en-IN" sz="1000">
                          <a:solidFill>
                            <a:srgbClr val="005CC5"/>
                          </a:solidFill>
                          <a:effectLst/>
                          <a:latin typeface="ui-monospace"/>
                        </a:rPr>
                        <a:t>=</a:t>
                      </a:r>
                      <a:r>
                        <a:rPr lang="en-IN" sz="1000">
                          <a:effectLst/>
                          <a:latin typeface="ui-monospace"/>
                        </a:rPr>
                        <a:t> splitline[</a:t>
                      </a:r>
                      <a:r>
                        <a:rPr lang="en-IN" sz="1000">
                          <a:solidFill>
                            <a:srgbClr val="005CC5"/>
                          </a:solidFill>
                          <a:effectLst/>
                          <a:latin typeface="ui-monospace"/>
                        </a:rPr>
                        <a:t>0</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date, time </a:t>
                      </a:r>
                      <a:r>
                        <a:rPr lang="en-IN" sz="1000">
                          <a:solidFill>
                            <a:srgbClr val="005CC5"/>
                          </a:solidFill>
                          <a:effectLst/>
                          <a:latin typeface="ui-monospace"/>
                        </a:rPr>
                        <a:t>=</a:t>
                      </a:r>
                      <a:r>
                        <a:rPr lang="en-IN" sz="1000">
                          <a:effectLst/>
                          <a:latin typeface="ui-monospace"/>
                        </a:rPr>
                        <a:t> dateTime.</a:t>
                      </a:r>
                      <a:r>
                        <a:rPr lang="en-IN" sz="1000">
                          <a:solidFill>
                            <a:srgbClr val="6F42C1"/>
                          </a:solidFill>
                          <a:effectLst/>
                          <a:latin typeface="ui-monospace"/>
                        </a:rPr>
                        <a:t>split</a:t>
                      </a:r>
                      <a:r>
                        <a:rPr lang="en-IN" sz="1000">
                          <a:effectLst/>
                          <a:latin typeface="ui-monospace"/>
                        </a:rPr>
                        <a:t>(</a:t>
                      </a:r>
                      <a:r>
                        <a:rPr lang="en-IN" sz="1000">
                          <a:solidFill>
                            <a:srgbClr val="032F62"/>
                          </a:solidFill>
                          <a:effectLst/>
                          <a:latin typeface="ui-monospace"/>
                        </a:rPr>
                        <a:t>", "</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message </a:t>
                      </a:r>
                      <a:r>
                        <a:rPr lang="en-IN" sz="1000">
                          <a:solidFill>
                            <a:srgbClr val="005CC5"/>
                          </a:solidFill>
                          <a:effectLst/>
                          <a:latin typeface="ui-monospace"/>
                        </a:rPr>
                        <a:t>=</a:t>
                      </a:r>
                      <a:r>
                        <a:rPr lang="en-IN" sz="1000">
                          <a:effectLst/>
                          <a:latin typeface="ui-monospace"/>
                        </a:rPr>
                        <a:t> </a:t>
                      </a:r>
                      <a:r>
                        <a:rPr lang="en-IN" sz="1000">
                          <a:solidFill>
                            <a:srgbClr val="032F62"/>
                          </a:solidFill>
                          <a:effectLst/>
                          <a:latin typeface="ui-monospace"/>
                        </a:rPr>
                        <a:t>" "</a:t>
                      </a:r>
                      <a:r>
                        <a:rPr lang="en-IN" sz="1000">
                          <a:effectLst/>
                          <a:latin typeface="ui-monospace"/>
                        </a:rPr>
                        <a:t>.</a:t>
                      </a:r>
                      <a:r>
                        <a:rPr lang="en-IN" sz="1000">
                          <a:solidFill>
                            <a:srgbClr val="6F42C1"/>
                          </a:solidFill>
                          <a:effectLst/>
                          <a:latin typeface="ui-monospace"/>
                        </a:rPr>
                        <a:t>join</a:t>
                      </a:r>
                      <a:r>
                        <a:rPr lang="en-IN" sz="1000">
                          <a:effectLst/>
                          <a:latin typeface="ui-monospace"/>
                        </a:rPr>
                        <a:t>(splitline[</a:t>
                      </a:r>
                      <a:r>
                        <a:rPr lang="en-IN" sz="1000">
                          <a:solidFill>
                            <a:srgbClr val="005CC5"/>
                          </a:solidFill>
                          <a:effectLst/>
                          <a:latin typeface="ui-monospace"/>
                        </a:rPr>
                        <a:t>1</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if</a:t>
                      </a:r>
                      <a:r>
                        <a:rPr lang="en-IN" sz="1000">
                          <a:effectLst/>
                          <a:latin typeface="ui-monospace"/>
                        </a:rPr>
                        <a:t> </a:t>
                      </a:r>
                      <a:r>
                        <a:rPr lang="en-IN" sz="1000">
                          <a:solidFill>
                            <a:srgbClr val="6F42C1"/>
                          </a:solidFill>
                          <a:effectLst/>
                          <a:latin typeface="ui-monospace"/>
                        </a:rPr>
                        <a:t>find_author</a:t>
                      </a:r>
                      <a:r>
                        <a:rPr lang="en-IN" sz="1000">
                          <a:effectLst/>
                          <a:latin typeface="ui-monospace"/>
                        </a:rPr>
                        <a:t>(message):</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dirty="0">
                          <a:effectLst/>
                          <a:latin typeface="ui-monospace"/>
                        </a:rPr>
                        <a:t>splitmessage </a:t>
                      </a:r>
                      <a:r>
                        <a:rPr lang="en-IN" sz="1000" dirty="0">
                          <a:solidFill>
                            <a:srgbClr val="005CC5"/>
                          </a:solidFill>
                          <a:effectLst/>
                          <a:latin typeface="ui-monospace"/>
                        </a:rPr>
                        <a:t>=</a:t>
                      </a:r>
                      <a:r>
                        <a:rPr lang="en-IN" sz="1000" dirty="0">
                          <a:effectLst/>
                          <a:latin typeface="ui-monospace"/>
                        </a:rPr>
                        <a:t> message.</a:t>
                      </a:r>
                      <a:r>
                        <a:rPr lang="en-IN" sz="1000" dirty="0">
                          <a:solidFill>
                            <a:srgbClr val="6F42C1"/>
                          </a:solidFill>
                          <a:effectLst/>
                          <a:latin typeface="ui-monospace"/>
                        </a:rPr>
                        <a:t>split</a:t>
                      </a:r>
                      <a:r>
                        <a:rPr lang="en-IN" sz="1000" dirty="0">
                          <a:effectLst/>
                          <a:latin typeface="ui-monospace"/>
                        </a:rPr>
                        <a:t>(</a:t>
                      </a:r>
                      <a:r>
                        <a:rPr lang="en-IN" sz="1000" dirty="0">
                          <a:solidFill>
                            <a:srgbClr val="032F62"/>
                          </a:solidFill>
                          <a:effectLst/>
                          <a:latin typeface="ui-monospace"/>
                        </a:rPr>
                        <a:t>": "</a:t>
                      </a:r>
                      <a:r>
                        <a:rPr lang="en-IN" sz="1000" dirty="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author </a:t>
                      </a:r>
                      <a:r>
                        <a:rPr lang="en-IN" sz="1000">
                          <a:solidFill>
                            <a:srgbClr val="005CC5"/>
                          </a:solidFill>
                          <a:effectLst/>
                          <a:latin typeface="ui-monospace"/>
                        </a:rPr>
                        <a:t>=</a:t>
                      </a:r>
                      <a:r>
                        <a:rPr lang="en-IN" sz="1000">
                          <a:effectLst/>
                          <a:latin typeface="ui-monospace"/>
                        </a:rPr>
                        <a:t> splitmessage[</a:t>
                      </a:r>
                      <a:r>
                        <a:rPr lang="en-IN" sz="1000">
                          <a:solidFill>
                            <a:srgbClr val="005CC5"/>
                          </a:solidFill>
                          <a:effectLst/>
                          <a:latin typeface="ui-monospace"/>
                        </a:rPr>
                        <a:t>0</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message </a:t>
                      </a:r>
                      <a:r>
                        <a:rPr lang="en-IN" sz="1000">
                          <a:solidFill>
                            <a:srgbClr val="005CC5"/>
                          </a:solidFill>
                          <a:effectLst/>
                          <a:latin typeface="ui-monospace"/>
                        </a:rPr>
                        <a:t>=</a:t>
                      </a:r>
                      <a:r>
                        <a:rPr lang="en-IN" sz="1000">
                          <a:effectLst/>
                          <a:latin typeface="ui-monospace"/>
                        </a:rPr>
                        <a:t> </a:t>
                      </a:r>
                      <a:r>
                        <a:rPr lang="en-IN" sz="1000">
                          <a:solidFill>
                            <a:srgbClr val="032F62"/>
                          </a:solidFill>
                          <a:effectLst/>
                          <a:latin typeface="ui-monospace"/>
                        </a:rPr>
                        <a:t>" "</a:t>
                      </a:r>
                      <a:r>
                        <a:rPr lang="en-IN" sz="1000">
                          <a:effectLst/>
                          <a:latin typeface="ui-monospace"/>
                        </a:rPr>
                        <a:t>.</a:t>
                      </a:r>
                      <a:r>
                        <a:rPr lang="en-IN" sz="1000">
                          <a:solidFill>
                            <a:srgbClr val="6F42C1"/>
                          </a:solidFill>
                          <a:effectLst/>
                          <a:latin typeface="ui-monospace"/>
                        </a:rPr>
                        <a:t>join</a:t>
                      </a:r>
                      <a:r>
                        <a:rPr lang="en-IN" sz="1000">
                          <a:effectLst/>
                          <a:latin typeface="ui-monospace"/>
                        </a:rPr>
                        <a:t>(splitmessage[</a:t>
                      </a:r>
                      <a:r>
                        <a:rPr lang="en-IN" sz="1000">
                          <a:solidFill>
                            <a:srgbClr val="005CC5"/>
                          </a:solidFill>
                          <a:effectLst/>
                          <a:latin typeface="ui-monospace"/>
                        </a:rPr>
                        <a:t>1</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solidFill>
                            <a:srgbClr val="D73A49"/>
                          </a:solidFill>
                          <a:effectLst/>
                          <a:latin typeface="ui-monospace"/>
                        </a:rPr>
                        <a:t>else</a:t>
                      </a:r>
                      <a:r>
                        <a:rPr lang="en-IN" sz="1000">
                          <a:effectLst/>
                          <a:latin typeface="ui-monospace"/>
                        </a:rPr>
                        <a:t>:</a:t>
                      </a: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IN" sz="1000">
                          <a:effectLst/>
                          <a:latin typeface="ui-monospace"/>
                        </a:rPr>
                        <a:t>author</a:t>
                      </a:r>
                      <a:r>
                        <a:rPr lang="en-IN" sz="1000">
                          <a:solidFill>
                            <a:srgbClr val="005CC5"/>
                          </a:solidFill>
                          <a:effectLst/>
                          <a:latin typeface="ui-monospace"/>
                        </a:rPr>
                        <a:t>=</a:t>
                      </a:r>
                      <a:r>
                        <a:rPr lang="en-IN" sz="1000">
                          <a:effectLst/>
                          <a:latin typeface="ui-monospace"/>
                        </a:rPr>
                        <a:t> </a:t>
                      </a:r>
                      <a:r>
                        <a:rPr lang="en-IN" sz="1000">
                          <a:solidFill>
                            <a:srgbClr val="005CC5"/>
                          </a:solidFill>
                          <a:effectLst/>
                          <a:latin typeface="ui-monospace"/>
                        </a:rPr>
                        <a:t>None</a:t>
                      </a:r>
                      <a:endParaRPr lang="en-IN" sz="1000">
                        <a:effectLst/>
                        <a:latin typeface="ui-monospace"/>
                      </a:endParaRPr>
                    </a:p>
                  </a:txBody>
                  <a:tcPr marL="23748" marR="23748" marT="2375" marB="2375">
                    <a:lnL>
                      <a:noFill/>
                    </a:lnL>
                    <a:lnR>
                      <a:noFill/>
                    </a:lnR>
                    <a:lnT>
                      <a:noFill/>
                    </a:lnT>
                    <a:lnB>
                      <a:noFill/>
                    </a:lnB>
                  </a:tcPr>
                </a:tc>
              </a:tr>
              <a:tr h="158075">
                <a:tc>
                  <a:txBody>
                    <a:bodyPr/>
                    <a:lstStyle/>
                    <a:p>
                      <a:pPr algn="r" fontAlgn="t"/>
                      <a:endParaRPr lang="en-IN" sz="1000">
                        <a:effectLst/>
                        <a:latin typeface="ui-monospace"/>
                      </a:endParaRPr>
                    </a:p>
                  </a:txBody>
                  <a:tcPr marL="23748" marR="23748" marT="2375" marB="2375">
                    <a:lnL>
                      <a:noFill/>
                    </a:lnL>
                    <a:lnR>
                      <a:noFill/>
                    </a:lnR>
                    <a:lnT>
                      <a:noFill/>
                    </a:lnT>
                    <a:lnB>
                      <a:noFill/>
                    </a:lnB>
                  </a:tcPr>
                </a:tc>
                <a:tc>
                  <a:txBody>
                    <a:bodyPr/>
                    <a:lstStyle/>
                    <a:p>
                      <a:pPr algn="l" fontAlgn="t"/>
                      <a:r>
                        <a:rPr lang="en-GB" sz="1000" dirty="0">
                          <a:solidFill>
                            <a:srgbClr val="D73A49"/>
                          </a:solidFill>
                          <a:effectLst/>
                          <a:latin typeface="ui-monospace"/>
                        </a:rPr>
                        <a:t>return</a:t>
                      </a:r>
                      <a:r>
                        <a:rPr lang="en-GB" sz="1000" dirty="0">
                          <a:effectLst/>
                          <a:latin typeface="ui-monospace"/>
                        </a:rPr>
                        <a:t> date, time, author, message</a:t>
                      </a:r>
                    </a:p>
                  </a:txBody>
                  <a:tcPr marL="23748" marR="23748" marT="2375" marB="2375">
                    <a:lnL>
                      <a:noFill/>
                    </a:lnL>
                    <a:lnR>
                      <a:noFill/>
                    </a:lnR>
                    <a:lnT>
                      <a:noFill/>
                    </a:lnT>
                    <a:lnB>
                      <a:noFill/>
                    </a:lnB>
                  </a:tcPr>
                </a:tc>
              </a:tr>
            </a:tbl>
          </a:graphicData>
        </a:graphic>
      </p:graphicFrame>
      <p:sp>
        <p:nvSpPr>
          <p:cNvPr id="5" name="Rectangle 1"/>
          <p:cNvSpPr>
            <a:spLocks noChangeArrowheads="1"/>
          </p:cNvSpPr>
          <p:nvPr/>
        </p:nvSpPr>
        <p:spPr bwMode="auto">
          <a:xfrm>
            <a:off x="3406775" y="1882775"/>
            <a:ext cx="9144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pple-system"/>
                <a:cs typeface="Arial" pitchFamily="34" charset="0"/>
              </a:rPr>
              <a:t/>
            </a:r>
            <a:br>
              <a:rPr kumimoji="0" lang="en-US" sz="900" b="0" i="0" u="none" strike="noStrike" cap="none" normalizeH="0" baseline="0" smtClean="0">
                <a:ln>
                  <a:noFill/>
                </a:ln>
                <a:solidFill>
                  <a:schemeClr val="tx1"/>
                </a:solidFill>
                <a:effectLst/>
                <a:latin typeface="-apple-system"/>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28349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658367"/>
            <a:ext cx="3898776" cy="627020"/>
          </a:xfrm>
        </p:spPr>
        <p:txBody>
          <a:bodyPr>
            <a:normAutofit fontScale="90000"/>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5717557"/>
              </p:ext>
            </p:extLst>
          </p:nvPr>
        </p:nvGraphicFramePr>
        <p:xfrm>
          <a:off x="539552" y="1412776"/>
          <a:ext cx="7632848" cy="4968552"/>
        </p:xfrm>
        <a:graphic>
          <a:graphicData uri="http://schemas.openxmlformats.org/drawingml/2006/table">
            <a:tbl>
              <a:tblPr/>
              <a:tblGrid>
                <a:gridCol w="90960"/>
                <a:gridCol w="7541888"/>
              </a:tblGrid>
              <a:tr h="426618">
                <a:tc>
                  <a:txBody>
                    <a:bodyPr/>
                    <a:lstStyle/>
                    <a:p>
                      <a:pPr algn="r" fontAlgn="t"/>
                      <a:endParaRPr lang="en-IN" sz="400" dirty="0">
                        <a:effectLst/>
                        <a:latin typeface="ui-monospace"/>
                      </a:endParaRPr>
                    </a:p>
                  </a:txBody>
                  <a:tcPr marL="16336" marR="16336" marT="1634" marB="1634">
                    <a:lnL>
                      <a:noFill/>
                    </a:lnL>
                    <a:lnR>
                      <a:noFill/>
                    </a:lnR>
                    <a:lnT>
                      <a:noFill/>
                    </a:lnT>
                    <a:lnB>
                      <a:noFill/>
                    </a:lnB>
                  </a:tcPr>
                </a:tc>
                <a:tc>
                  <a:txBody>
                    <a:bodyPr/>
                    <a:lstStyle/>
                    <a:p>
                      <a:pPr algn="l" fontAlgn="t"/>
                      <a:r>
                        <a:rPr lang="en-IN" sz="1200" dirty="0">
                          <a:effectLst/>
                          <a:latin typeface="ui-monospace"/>
                        </a:rPr>
                        <a:t>df[</a:t>
                      </a:r>
                      <a:r>
                        <a:rPr lang="en-IN" sz="1200" dirty="0">
                          <a:solidFill>
                            <a:srgbClr val="032F62"/>
                          </a:solidFill>
                          <a:effectLst/>
                          <a:latin typeface="ui-monospace"/>
                        </a:rPr>
                        <a:t>'Date'</a:t>
                      </a:r>
                      <a:r>
                        <a:rPr lang="en-IN" sz="1200" dirty="0">
                          <a:effectLst/>
                          <a:latin typeface="ui-monospace"/>
                        </a:rPr>
                        <a:t>] </a:t>
                      </a:r>
                      <a:r>
                        <a:rPr lang="en-IN" sz="1200" dirty="0">
                          <a:solidFill>
                            <a:srgbClr val="005CC5"/>
                          </a:solidFill>
                          <a:effectLst/>
                          <a:latin typeface="ui-monospace"/>
                        </a:rPr>
                        <a:t>=</a:t>
                      </a:r>
                      <a:r>
                        <a:rPr lang="en-IN" sz="1200" dirty="0">
                          <a:effectLst/>
                          <a:latin typeface="ui-monospace"/>
                        </a:rPr>
                        <a:t> pd.</a:t>
                      </a:r>
                      <a:r>
                        <a:rPr lang="en-IN" sz="1200" dirty="0">
                          <a:solidFill>
                            <a:srgbClr val="6F42C1"/>
                          </a:solidFill>
                          <a:effectLst/>
                          <a:latin typeface="ui-monospace"/>
                        </a:rPr>
                        <a:t>to_datetime</a:t>
                      </a:r>
                      <a:r>
                        <a:rPr lang="en-IN" sz="1200" dirty="0">
                          <a:effectLst/>
                          <a:latin typeface="ui-monospace"/>
                        </a:rPr>
                        <a:t>(df[</a:t>
                      </a:r>
                      <a:r>
                        <a:rPr lang="en-IN" sz="1200" dirty="0">
                          <a:solidFill>
                            <a:srgbClr val="032F62"/>
                          </a:solidFill>
                          <a:effectLst/>
                          <a:latin typeface="ui-monospace"/>
                        </a:rPr>
                        <a:t>'Date'</a:t>
                      </a:r>
                      <a:r>
                        <a:rPr lang="en-IN" sz="1200" dirty="0">
                          <a:effectLst/>
                          <a:latin typeface="ui-monospace"/>
                        </a:rPr>
                        <a:t>])</a:t>
                      </a:r>
                    </a:p>
                  </a:txBody>
                  <a:tcPr marL="16336" marR="16336" marT="1634" marB="1634">
                    <a:lnL>
                      <a:noFill/>
                    </a:lnL>
                    <a:lnR>
                      <a:noFill/>
                    </a:lnR>
                    <a:lnB>
                      <a:noFill/>
                    </a:lnB>
                  </a:tcPr>
                </a:tc>
              </a:tr>
              <a:tr h="426618">
                <a:tc>
                  <a:txBody>
                    <a:bodyPr/>
                    <a:lstStyle/>
                    <a:p>
                      <a:pPr algn="r" fontAlgn="t"/>
                      <a:endParaRPr lang="en-IN" sz="400" dirty="0">
                        <a:effectLst/>
                        <a:latin typeface="ui-monospace"/>
                      </a:endParaRPr>
                    </a:p>
                  </a:txBody>
                  <a:tcPr marL="16336" marR="16336" marT="1634" marB="1634">
                    <a:lnL>
                      <a:noFill/>
                    </a:lnL>
                    <a:lnR>
                      <a:noFill/>
                    </a:lnR>
                    <a:lnT>
                      <a:noFill/>
                    </a:lnT>
                    <a:lnB>
                      <a:noFill/>
                    </a:lnB>
                  </a:tcPr>
                </a:tc>
                <a:tc>
                  <a:txBody>
                    <a:bodyPr/>
                    <a:lstStyle/>
                    <a:p>
                      <a:pPr algn="l" fontAlgn="t"/>
                      <a:endParaRPr lang="en-IN" sz="1200" dirty="0">
                        <a:effectLst/>
                        <a:latin typeface="ui-monospace"/>
                      </a:endParaRPr>
                    </a:p>
                  </a:txBody>
                  <a:tcPr marL="16336" marR="16336" marT="1634" marB="1634">
                    <a:lnL>
                      <a:noFill/>
                    </a:lnL>
                    <a:lnR>
                      <a:noFill/>
                    </a:lnR>
                    <a:lnT>
                      <a:noFill/>
                    </a:lnT>
                    <a:lnB>
                      <a:noFill/>
                    </a:lnB>
                  </a:tcPr>
                </a:tc>
              </a:tr>
              <a:tr h="426618">
                <a:tc>
                  <a:txBody>
                    <a:bodyPr/>
                    <a:lstStyle/>
                    <a:p>
                      <a:pPr algn="r" fontAlgn="t"/>
                      <a:endParaRPr lang="en-IN" sz="400">
                        <a:effectLst/>
                        <a:latin typeface="ui-monospace"/>
                      </a:endParaRPr>
                    </a:p>
                  </a:txBody>
                  <a:tcPr marL="16336" marR="16336" marT="1634" marB="1634">
                    <a:lnL>
                      <a:noFill/>
                    </a:lnL>
                    <a:lnR>
                      <a:noFill/>
                    </a:lnR>
                    <a:lnT>
                      <a:noFill/>
                    </a:lnT>
                    <a:lnB>
                      <a:noFill/>
                    </a:lnB>
                  </a:tcPr>
                </a:tc>
                <a:tc>
                  <a:txBody>
                    <a:bodyPr/>
                    <a:lstStyle/>
                    <a:p>
                      <a:pPr algn="l" fontAlgn="t"/>
                      <a:r>
                        <a:rPr lang="en-IN" sz="1200" dirty="0">
                          <a:effectLst/>
                          <a:latin typeface="ui-monospace"/>
                        </a:rPr>
                        <a:t>data </a:t>
                      </a:r>
                      <a:r>
                        <a:rPr lang="en-IN" sz="1200" dirty="0">
                          <a:solidFill>
                            <a:srgbClr val="005CC5"/>
                          </a:solidFill>
                          <a:effectLst/>
                          <a:latin typeface="ui-monospace"/>
                        </a:rPr>
                        <a:t>=</a:t>
                      </a:r>
                      <a:r>
                        <a:rPr lang="en-IN" sz="1200" dirty="0">
                          <a:effectLst/>
                          <a:latin typeface="ui-monospace"/>
                        </a:rPr>
                        <a:t> df.</a:t>
                      </a:r>
                      <a:r>
                        <a:rPr lang="en-IN" sz="1200" dirty="0">
                          <a:solidFill>
                            <a:srgbClr val="6F42C1"/>
                          </a:solidFill>
                          <a:effectLst/>
                          <a:latin typeface="ui-monospace"/>
                        </a:rPr>
                        <a:t>dropna</a:t>
                      </a:r>
                      <a:r>
                        <a:rPr lang="en-IN" sz="1200" dirty="0">
                          <a:effectLst/>
                          <a:latin typeface="ui-monospace"/>
                        </a:rPr>
                        <a:t>()</a:t>
                      </a:r>
                    </a:p>
                  </a:txBody>
                  <a:tcPr marL="16336" marR="16336" marT="1634" marB="1634">
                    <a:lnL>
                      <a:noFill/>
                    </a:lnL>
                    <a:lnR>
                      <a:noFill/>
                    </a:lnR>
                    <a:lnT>
                      <a:noFill/>
                    </a:lnT>
                    <a:lnB>
                      <a:noFill/>
                    </a:lnB>
                  </a:tcPr>
                </a:tc>
              </a:tr>
              <a:tr h="426618">
                <a:tc>
                  <a:txBody>
                    <a:bodyPr/>
                    <a:lstStyle/>
                    <a:p>
                      <a:pPr algn="r" fontAlgn="t"/>
                      <a:endParaRPr lang="en-IN" sz="400">
                        <a:effectLst/>
                        <a:latin typeface="ui-monospace"/>
                      </a:endParaRPr>
                    </a:p>
                  </a:txBody>
                  <a:tcPr marL="16336" marR="16336" marT="1634" marB="1634">
                    <a:lnL>
                      <a:noFill/>
                    </a:lnL>
                    <a:lnR>
                      <a:noFill/>
                    </a:lnR>
                    <a:lnT>
                      <a:noFill/>
                    </a:lnT>
                    <a:lnB>
                      <a:noFill/>
                    </a:lnB>
                  </a:tcPr>
                </a:tc>
                <a:tc>
                  <a:txBody>
                    <a:bodyPr/>
                    <a:lstStyle/>
                    <a:p>
                      <a:pPr algn="l" fontAlgn="t"/>
                      <a:r>
                        <a:rPr lang="en-IN" sz="1200" dirty="0">
                          <a:solidFill>
                            <a:srgbClr val="D73A49"/>
                          </a:solidFill>
                          <a:effectLst/>
                          <a:latin typeface="ui-monospace"/>
                        </a:rPr>
                        <a:t>from</a:t>
                      </a:r>
                      <a:r>
                        <a:rPr lang="en-IN" sz="1200" dirty="0">
                          <a:effectLst/>
                          <a:latin typeface="ui-monospace"/>
                        </a:rPr>
                        <a:t> nltk.sentiment.vader </a:t>
                      </a:r>
                      <a:r>
                        <a:rPr lang="en-IN" sz="1200" dirty="0">
                          <a:solidFill>
                            <a:srgbClr val="D73A49"/>
                          </a:solidFill>
                          <a:effectLst/>
                          <a:latin typeface="ui-monospace"/>
                        </a:rPr>
                        <a:t>import</a:t>
                      </a:r>
                      <a:r>
                        <a:rPr lang="en-IN" sz="1200" dirty="0">
                          <a:effectLst/>
                          <a:latin typeface="ui-monospace"/>
                        </a:rPr>
                        <a:t> </a:t>
                      </a:r>
                      <a:r>
                        <a:rPr lang="en-IN" sz="1200" dirty="0">
                          <a:solidFill>
                            <a:srgbClr val="E36209"/>
                          </a:solidFill>
                          <a:effectLst/>
                          <a:latin typeface="ui-monospace"/>
                        </a:rPr>
                        <a:t>SentimentIntensityAnalyzer</a:t>
                      </a:r>
                      <a:endParaRPr lang="en-IN" sz="1200" dirty="0">
                        <a:effectLst/>
                        <a:latin typeface="ui-monospace"/>
                      </a:endParaRPr>
                    </a:p>
                  </a:txBody>
                  <a:tcPr marL="16336" marR="16336" marT="1634" marB="1634">
                    <a:lnL>
                      <a:noFill/>
                    </a:lnL>
                    <a:lnR>
                      <a:noFill/>
                    </a:lnR>
                    <a:lnT>
                      <a:noFill/>
                    </a:lnT>
                    <a:lnB>
                      <a:noFill/>
                    </a:lnB>
                  </a:tcPr>
                </a:tc>
              </a:tr>
              <a:tr h="426618">
                <a:tc>
                  <a:txBody>
                    <a:bodyPr/>
                    <a:lstStyle/>
                    <a:p>
                      <a:pPr algn="r" fontAlgn="t"/>
                      <a:endParaRPr lang="en-IN" sz="400">
                        <a:effectLst/>
                        <a:latin typeface="ui-monospace"/>
                      </a:endParaRPr>
                    </a:p>
                  </a:txBody>
                  <a:tcPr marL="16336" marR="16336" marT="1634" marB="1634">
                    <a:lnL>
                      <a:noFill/>
                    </a:lnL>
                    <a:lnR>
                      <a:noFill/>
                    </a:lnR>
                    <a:lnT>
                      <a:noFill/>
                    </a:lnT>
                    <a:lnB>
                      <a:noFill/>
                    </a:lnB>
                  </a:tcPr>
                </a:tc>
                <a:tc>
                  <a:txBody>
                    <a:bodyPr/>
                    <a:lstStyle/>
                    <a:p>
                      <a:pPr algn="l" fontAlgn="t"/>
                      <a:r>
                        <a:rPr lang="en-IN" sz="1200" dirty="0">
                          <a:effectLst/>
                          <a:latin typeface="ui-monospace"/>
                        </a:rPr>
                        <a:t>sentiments </a:t>
                      </a:r>
                      <a:r>
                        <a:rPr lang="en-IN" sz="1200" dirty="0">
                          <a:solidFill>
                            <a:srgbClr val="005CC5"/>
                          </a:solidFill>
                          <a:effectLst/>
                          <a:latin typeface="ui-monospace"/>
                        </a:rPr>
                        <a:t>=</a:t>
                      </a:r>
                      <a:r>
                        <a:rPr lang="en-IN" sz="1200" dirty="0">
                          <a:effectLst/>
                          <a:latin typeface="ui-monospace"/>
                        </a:rPr>
                        <a:t> </a:t>
                      </a:r>
                      <a:r>
                        <a:rPr lang="en-IN" sz="1200" dirty="0">
                          <a:solidFill>
                            <a:srgbClr val="E36209"/>
                          </a:solidFill>
                          <a:effectLst/>
                          <a:latin typeface="ui-monospace"/>
                        </a:rPr>
                        <a:t>SentimentIntensityAnalyzer</a:t>
                      </a:r>
                      <a:r>
                        <a:rPr lang="en-IN" sz="1200" dirty="0">
                          <a:effectLst/>
                          <a:latin typeface="ui-monospace"/>
                        </a:rPr>
                        <a:t>()</a:t>
                      </a:r>
                    </a:p>
                  </a:txBody>
                  <a:tcPr marL="16336" marR="16336" marT="1634" marB="1634">
                    <a:lnL>
                      <a:noFill/>
                    </a:lnL>
                    <a:lnR>
                      <a:noFill/>
                    </a:lnR>
                    <a:lnT>
                      <a:noFill/>
                    </a:lnT>
                    <a:lnB>
                      <a:noFill/>
                    </a:lnB>
                  </a:tcPr>
                </a:tc>
              </a:tr>
              <a:tr h="802948">
                <a:tc>
                  <a:txBody>
                    <a:bodyPr/>
                    <a:lstStyle/>
                    <a:p>
                      <a:pPr algn="r" fontAlgn="t"/>
                      <a:endParaRPr lang="en-IN" sz="400">
                        <a:effectLst/>
                        <a:latin typeface="ui-monospace"/>
                      </a:endParaRPr>
                    </a:p>
                  </a:txBody>
                  <a:tcPr marL="16336" marR="16336" marT="1634" marB="1634">
                    <a:lnL>
                      <a:noFill/>
                    </a:lnL>
                    <a:lnR>
                      <a:noFill/>
                    </a:lnR>
                    <a:lnT>
                      <a:noFill/>
                    </a:lnT>
                    <a:lnB>
                      <a:noFill/>
                    </a:lnB>
                  </a:tcPr>
                </a:tc>
                <a:tc>
                  <a:txBody>
                    <a:bodyPr/>
                    <a:lstStyle/>
                    <a:p>
                      <a:pPr algn="l" fontAlgn="t"/>
                      <a:r>
                        <a:rPr lang="it-IT" sz="1200" dirty="0">
                          <a:effectLst/>
                          <a:latin typeface="ui-monospace"/>
                        </a:rPr>
                        <a:t>data[</a:t>
                      </a:r>
                      <a:r>
                        <a:rPr lang="it-IT" sz="1200" dirty="0">
                          <a:solidFill>
                            <a:srgbClr val="032F62"/>
                          </a:solidFill>
                          <a:effectLst/>
                          <a:latin typeface="ui-monospace"/>
                        </a:rPr>
                        <a:t>"Positive"</a:t>
                      </a:r>
                      <a:r>
                        <a:rPr lang="it-IT" sz="1200" dirty="0">
                          <a:effectLst/>
                          <a:latin typeface="ui-monospace"/>
                        </a:rPr>
                        <a:t>] </a:t>
                      </a:r>
                      <a:r>
                        <a:rPr lang="it-IT" sz="1200" dirty="0">
                          <a:solidFill>
                            <a:srgbClr val="005CC5"/>
                          </a:solidFill>
                          <a:effectLst/>
                          <a:latin typeface="ui-monospace"/>
                        </a:rPr>
                        <a:t>=</a:t>
                      </a:r>
                      <a:r>
                        <a:rPr lang="it-IT" sz="1200" dirty="0">
                          <a:effectLst/>
                          <a:latin typeface="ui-monospace"/>
                        </a:rPr>
                        <a:t> [sentiments.</a:t>
                      </a:r>
                      <a:r>
                        <a:rPr lang="it-IT" sz="1200" dirty="0">
                          <a:solidFill>
                            <a:srgbClr val="6F42C1"/>
                          </a:solidFill>
                          <a:effectLst/>
                          <a:latin typeface="ui-monospace"/>
                        </a:rPr>
                        <a:t>polarity_scores</a:t>
                      </a:r>
                      <a:r>
                        <a:rPr lang="it-IT" sz="1200" dirty="0">
                          <a:effectLst/>
                          <a:latin typeface="ui-monospace"/>
                        </a:rPr>
                        <a:t>(i)[</a:t>
                      </a:r>
                      <a:r>
                        <a:rPr lang="it-IT" sz="1200" dirty="0">
                          <a:solidFill>
                            <a:srgbClr val="032F62"/>
                          </a:solidFill>
                          <a:effectLst/>
                          <a:latin typeface="ui-monospace"/>
                        </a:rPr>
                        <a:t>"pos"</a:t>
                      </a:r>
                      <a:r>
                        <a:rPr lang="it-IT" sz="1200" dirty="0">
                          <a:effectLst/>
                          <a:latin typeface="ui-monospace"/>
                        </a:rPr>
                        <a:t>] </a:t>
                      </a:r>
                      <a:r>
                        <a:rPr lang="it-IT" sz="1200" dirty="0">
                          <a:solidFill>
                            <a:srgbClr val="D73A49"/>
                          </a:solidFill>
                          <a:effectLst/>
                          <a:latin typeface="ui-monospace"/>
                        </a:rPr>
                        <a:t>for</a:t>
                      </a:r>
                      <a:r>
                        <a:rPr lang="it-IT" sz="1200" dirty="0">
                          <a:effectLst/>
                          <a:latin typeface="ui-monospace"/>
                        </a:rPr>
                        <a:t> i </a:t>
                      </a:r>
                      <a:r>
                        <a:rPr lang="it-IT" sz="1200" dirty="0">
                          <a:solidFill>
                            <a:srgbClr val="005CC5"/>
                          </a:solidFill>
                          <a:effectLst/>
                          <a:latin typeface="ui-monospace"/>
                        </a:rPr>
                        <a:t>in</a:t>
                      </a:r>
                      <a:r>
                        <a:rPr lang="it-IT" sz="1200" dirty="0">
                          <a:effectLst/>
                          <a:latin typeface="ui-monospace"/>
                        </a:rPr>
                        <a:t> data[</a:t>
                      </a:r>
                      <a:r>
                        <a:rPr lang="it-IT" sz="1200" dirty="0">
                          <a:solidFill>
                            <a:srgbClr val="032F62"/>
                          </a:solidFill>
                          <a:effectLst/>
                          <a:latin typeface="ui-monospace"/>
                        </a:rPr>
                        <a:t>"Message"</a:t>
                      </a:r>
                      <a:r>
                        <a:rPr lang="it-IT" sz="1200" dirty="0">
                          <a:effectLst/>
                          <a:latin typeface="ui-monospace"/>
                        </a:rPr>
                        <a:t>]]</a:t>
                      </a:r>
                    </a:p>
                  </a:txBody>
                  <a:tcPr marL="16336" marR="16336" marT="1634" marB="1634">
                    <a:lnL>
                      <a:noFill/>
                    </a:lnL>
                    <a:lnR>
                      <a:noFill/>
                    </a:lnR>
                    <a:lnT>
                      <a:noFill/>
                    </a:lnT>
                    <a:lnB>
                      <a:noFill/>
                    </a:lnB>
                  </a:tcPr>
                </a:tc>
              </a:tr>
              <a:tr h="802948">
                <a:tc>
                  <a:txBody>
                    <a:bodyPr/>
                    <a:lstStyle/>
                    <a:p>
                      <a:pPr algn="r" fontAlgn="t"/>
                      <a:endParaRPr lang="en-IN" sz="400">
                        <a:effectLst/>
                        <a:latin typeface="ui-monospace"/>
                      </a:endParaRPr>
                    </a:p>
                  </a:txBody>
                  <a:tcPr marL="16336" marR="16336" marT="1634" marB="1634">
                    <a:lnL>
                      <a:noFill/>
                    </a:lnL>
                    <a:lnR>
                      <a:noFill/>
                    </a:lnR>
                    <a:lnT>
                      <a:noFill/>
                    </a:lnT>
                    <a:lnB>
                      <a:noFill/>
                    </a:lnB>
                  </a:tcPr>
                </a:tc>
                <a:tc>
                  <a:txBody>
                    <a:bodyPr/>
                    <a:lstStyle/>
                    <a:p>
                      <a:pPr algn="l" fontAlgn="t"/>
                      <a:r>
                        <a:rPr lang="it-IT" sz="1200" dirty="0">
                          <a:effectLst/>
                          <a:latin typeface="ui-monospace"/>
                        </a:rPr>
                        <a:t>data[</a:t>
                      </a:r>
                      <a:r>
                        <a:rPr lang="it-IT" sz="1200" dirty="0">
                          <a:solidFill>
                            <a:srgbClr val="032F62"/>
                          </a:solidFill>
                          <a:effectLst/>
                          <a:latin typeface="ui-monospace"/>
                        </a:rPr>
                        <a:t>"Negative"</a:t>
                      </a:r>
                      <a:r>
                        <a:rPr lang="it-IT" sz="1200" dirty="0">
                          <a:effectLst/>
                          <a:latin typeface="ui-monospace"/>
                        </a:rPr>
                        <a:t>] </a:t>
                      </a:r>
                      <a:r>
                        <a:rPr lang="it-IT" sz="1200" dirty="0">
                          <a:solidFill>
                            <a:srgbClr val="005CC5"/>
                          </a:solidFill>
                          <a:effectLst/>
                          <a:latin typeface="ui-monospace"/>
                        </a:rPr>
                        <a:t>=</a:t>
                      </a:r>
                      <a:r>
                        <a:rPr lang="it-IT" sz="1200" dirty="0">
                          <a:effectLst/>
                          <a:latin typeface="ui-monospace"/>
                        </a:rPr>
                        <a:t> [sentiments.</a:t>
                      </a:r>
                      <a:r>
                        <a:rPr lang="it-IT" sz="1200" dirty="0">
                          <a:solidFill>
                            <a:srgbClr val="6F42C1"/>
                          </a:solidFill>
                          <a:effectLst/>
                          <a:latin typeface="ui-monospace"/>
                        </a:rPr>
                        <a:t>polarity_scores</a:t>
                      </a:r>
                      <a:r>
                        <a:rPr lang="it-IT" sz="1200" dirty="0">
                          <a:effectLst/>
                          <a:latin typeface="ui-monospace"/>
                        </a:rPr>
                        <a:t>(i)[</a:t>
                      </a:r>
                      <a:r>
                        <a:rPr lang="it-IT" sz="1200" dirty="0">
                          <a:solidFill>
                            <a:srgbClr val="032F62"/>
                          </a:solidFill>
                          <a:effectLst/>
                          <a:latin typeface="ui-monospace"/>
                        </a:rPr>
                        <a:t>"neg"</a:t>
                      </a:r>
                      <a:r>
                        <a:rPr lang="it-IT" sz="1200" dirty="0">
                          <a:effectLst/>
                          <a:latin typeface="ui-monospace"/>
                        </a:rPr>
                        <a:t>] </a:t>
                      </a:r>
                      <a:r>
                        <a:rPr lang="it-IT" sz="1200" dirty="0">
                          <a:solidFill>
                            <a:srgbClr val="D73A49"/>
                          </a:solidFill>
                          <a:effectLst/>
                          <a:latin typeface="ui-monospace"/>
                        </a:rPr>
                        <a:t>for</a:t>
                      </a:r>
                      <a:r>
                        <a:rPr lang="it-IT" sz="1200" dirty="0">
                          <a:effectLst/>
                          <a:latin typeface="ui-monospace"/>
                        </a:rPr>
                        <a:t> i </a:t>
                      </a:r>
                      <a:r>
                        <a:rPr lang="it-IT" sz="1200" dirty="0">
                          <a:solidFill>
                            <a:srgbClr val="005CC5"/>
                          </a:solidFill>
                          <a:effectLst/>
                          <a:latin typeface="ui-monospace"/>
                        </a:rPr>
                        <a:t>in</a:t>
                      </a:r>
                      <a:r>
                        <a:rPr lang="it-IT" sz="1200" dirty="0">
                          <a:effectLst/>
                          <a:latin typeface="ui-monospace"/>
                        </a:rPr>
                        <a:t> data[</a:t>
                      </a:r>
                      <a:r>
                        <a:rPr lang="it-IT" sz="1200" dirty="0">
                          <a:solidFill>
                            <a:srgbClr val="032F62"/>
                          </a:solidFill>
                          <a:effectLst/>
                          <a:latin typeface="ui-monospace"/>
                        </a:rPr>
                        <a:t>"Message"</a:t>
                      </a:r>
                      <a:r>
                        <a:rPr lang="it-IT" sz="1200" dirty="0">
                          <a:effectLst/>
                          <a:latin typeface="ui-monospace"/>
                        </a:rPr>
                        <a:t>]]</a:t>
                      </a:r>
                    </a:p>
                  </a:txBody>
                  <a:tcPr marL="16336" marR="16336" marT="1634" marB="1634">
                    <a:lnL>
                      <a:noFill/>
                    </a:lnL>
                    <a:lnR>
                      <a:noFill/>
                    </a:lnR>
                    <a:lnT>
                      <a:noFill/>
                    </a:lnT>
                    <a:lnB>
                      <a:noFill/>
                    </a:lnB>
                  </a:tcPr>
                </a:tc>
              </a:tr>
              <a:tr h="802948">
                <a:tc>
                  <a:txBody>
                    <a:bodyPr/>
                    <a:lstStyle/>
                    <a:p>
                      <a:pPr algn="r" fontAlgn="t"/>
                      <a:endParaRPr lang="en-IN" sz="400">
                        <a:effectLst/>
                        <a:latin typeface="ui-monospace"/>
                      </a:endParaRPr>
                    </a:p>
                  </a:txBody>
                  <a:tcPr marL="16336" marR="16336" marT="1634" marB="1634">
                    <a:lnL>
                      <a:noFill/>
                    </a:lnL>
                    <a:lnR>
                      <a:noFill/>
                    </a:lnR>
                    <a:lnT>
                      <a:noFill/>
                    </a:lnT>
                    <a:lnB>
                      <a:noFill/>
                    </a:lnB>
                  </a:tcPr>
                </a:tc>
                <a:tc>
                  <a:txBody>
                    <a:bodyPr/>
                    <a:lstStyle/>
                    <a:p>
                      <a:pPr algn="l" fontAlgn="t"/>
                      <a:r>
                        <a:rPr lang="it-IT" sz="1200" dirty="0">
                          <a:effectLst/>
                          <a:latin typeface="ui-monospace"/>
                        </a:rPr>
                        <a:t>data[</a:t>
                      </a:r>
                      <a:r>
                        <a:rPr lang="it-IT" sz="1200" dirty="0">
                          <a:solidFill>
                            <a:srgbClr val="032F62"/>
                          </a:solidFill>
                          <a:effectLst/>
                          <a:latin typeface="ui-monospace"/>
                        </a:rPr>
                        <a:t>"Neutral"</a:t>
                      </a:r>
                      <a:r>
                        <a:rPr lang="it-IT" sz="1200" dirty="0">
                          <a:effectLst/>
                          <a:latin typeface="ui-monospace"/>
                        </a:rPr>
                        <a:t>] </a:t>
                      </a:r>
                      <a:r>
                        <a:rPr lang="it-IT" sz="1200" dirty="0">
                          <a:solidFill>
                            <a:srgbClr val="005CC5"/>
                          </a:solidFill>
                          <a:effectLst/>
                          <a:latin typeface="ui-monospace"/>
                        </a:rPr>
                        <a:t>=</a:t>
                      </a:r>
                      <a:r>
                        <a:rPr lang="it-IT" sz="1200" dirty="0">
                          <a:effectLst/>
                          <a:latin typeface="ui-monospace"/>
                        </a:rPr>
                        <a:t> [sentiments.</a:t>
                      </a:r>
                      <a:r>
                        <a:rPr lang="it-IT" sz="1200" dirty="0">
                          <a:solidFill>
                            <a:srgbClr val="6F42C1"/>
                          </a:solidFill>
                          <a:effectLst/>
                          <a:latin typeface="ui-monospace"/>
                        </a:rPr>
                        <a:t>polarity_scores</a:t>
                      </a:r>
                      <a:r>
                        <a:rPr lang="it-IT" sz="1200" dirty="0">
                          <a:effectLst/>
                          <a:latin typeface="ui-monospace"/>
                        </a:rPr>
                        <a:t>(i)[</a:t>
                      </a:r>
                      <a:r>
                        <a:rPr lang="it-IT" sz="1200" dirty="0">
                          <a:solidFill>
                            <a:srgbClr val="032F62"/>
                          </a:solidFill>
                          <a:effectLst/>
                          <a:latin typeface="ui-monospace"/>
                        </a:rPr>
                        <a:t>"neu"</a:t>
                      </a:r>
                      <a:r>
                        <a:rPr lang="it-IT" sz="1200" dirty="0">
                          <a:effectLst/>
                          <a:latin typeface="ui-monospace"/>
                        </a:rPr>
                        <a:t>] </a:t>
                      </a:r>
                      <a:r>
                        <a:rPr lang="it-IT" sz="1200" dirty="0">
                          <a:solidFill>
                            <a:srgbClr val="D73A49"/>
                          </a:solidFill>
                          <a:effectLst/>
                          <a:latin typeface="ui-monospace"/>
                        </a:rPr>
                        <a:t>for</a:t>
                      </a:r>
                      <a:r>
                        <a:rPr lang="it-IT" sz="1200" dirty="0">
                          <a:effectLst/>
                          <a:latin typeface="ui-monospace"/>
                        </a:rPr>
                        <a:t> i </a:t>
                      </a:r>
                      <a:r>
                        <a:rPr lang="it-IT" sz="1200" dirty="0">
                          <a:solidFill>
                            <a:srgbClr val="005CC5"/>
                          </a:solidFill>
                          <a:effectLst/>
                          <a:latin typeface="ui-monospace"/>
                        </a:rPr>
                        <a:t>in</a:t>
                      </a:r>
                      <a:r>
                        <a:rPr lang="it-IT" sz="1200" dirty="0">
                          <a:effectLst/>
                          <a:latin typeface="ui-monospace"/>
                        </a:rPr>
                        <a:t> data[</a:t>
                      </a:r>
                      <a:r>
                        <a:rPr lang="it-IT" sz="1200" dirty="0">
                          <a:solidFill>
                            <a:srgbClr val="032F62"/>
                          </a:solidFill>
                          <a:effectLst/>
                          <a:latin typeface="ui-monospace"/>
                        </a:rPr>
                        <a:t>"Message"</a:t>
                      </a:r>
                      <a:r>
                        <a:rPr lang="it-IT" sz="1200" dirty="0">
                          <a:effectLst/>
                          <a:latin typeface="ui-monospace"/>
                        </a:rPr>
                        <a:t>]]</a:t>
                      </a:r>
                    </a:p>
                  </a:txBody>
                  <a:tcPr marL="16336" marR="16336" marT="1634" marB="1634">
                    <a:lnL>
                      <a:noFill/>
                    </a:lnL>
                    <a:lnR>
                      <a:noFill/>
                    </a:lnR>
                    <a:lnT>
                      <a:noFill/>
                    </a:lnT>
                    <a:lnB>
                      <a:noFill/>
                    </a:lnB>
                  </a:tcPr>
                </a:tc>
              </a:tr>
              <a:tr h="426618">
                <a:tc>
                  <a:txBody>
                    <a:bodyPr/>
                    <a:lstStyle/>
                    <a:p>
                      <a:pPr algn="r" fontAlgn="t"/>
                      <a:endParaRPr lang="en-IN" sz="400">
                        <a:effectLst/>
                        <a:latin typeface="ui-monospace"/>
                      </a:endParaRPr>
                    </a:p>
                  </a:txBody>
                  <a:tcPr marL="16336" marR="16336" marT="1634" marB="1634">
                    <a:lnL>
                      <a:noFill/>
                    </a:lnL>
                    <a:lnR>
                      <a:noFill/>
                    </a:lnR>
                    <a:lnT>
                      <a:noFill/>
                    </a:lnT>
                    <a:lnB>
                      <a:noFill/>
                    </a:lnB>
                  </a:tcPr>
                </a:tc>
                <a:tc>
                  <a:txBody>
                    <a:bodyPr/>
                    <a:lstStyle/>
                    <a:p>
                      <a:pPr algn="l" fontAlgn="t"/>
                      <a:r>
                        <a:rPr lang="en-IN" sz="1200" dirty="0">
                          <a:solidFill>
                            <a:srgbClr val="6F42C1"/>
                          </a:solidFill>
                          <a:effectLst/>
                          <a:latin typeface="ui-monospace"/>
                        </a:rPr>
                        <a:t>print</a:t>
                      </a:r>
                      <a:r>
                        <a:rPr lang="en-IN" sz="1200" dirty="0">
                          <a:effectLst/>
                          <a:latin typeface="ui-monospace"/>
                        </a:rPr>
                        <a:t>(</a:t>
                      </a:r>
                      <a:r>
                        <a:rPr lang="en-IN" sz="1200" dirty="0" err="1">
                          <a:effectLst/>
                          <a:latin typeface="ui-monospace"/>
                        </a:rPr>
                        <a:t>data.</a:t>
                      </a:r>
                      <a:r>
                        <a:rPr lang="en-IN" sz="1200" dirty="0" err="1">
                          <a:solidFill>
                            <a:srgbClr val="6F42C1"/>
                          </a:solidFill>
                          <a:effectLst/>
                          <a:latin typeface="ui-monospace"/>
                        </a:rPr>
                        <a:t>head</a:t>
                      </a:r>
                      <a:r>
                        <a:rPr lang="en-IN" sz="1200" dirty="0">
                          <a:effectLst/>
                          <a:latin typeface="ui-monospace"/>
                        </a:rPr>
                        <a:t>())</a:t>
                      </a:r>
                    </a:p>
                  </a:txBody>
                  <a:tcPr marL="16336" marR="16336" marT="1634" marB="1634">
                    <a:lnL>
                      <a:noFill/>
                    </a:lnL>
                    <a:lnR>
                      <a:noFill/>
                    </a:lnR>
                    <a:lnT>
                      <a:noFill/>
                    </a:lnT>
                    <a:lnB>
                      <a:noFill/>
                    </a:lnB>
                  </a:tcPr>
                </a:tc>
              </a:tr>
            </a:tbl>
          </a:graphicData>
        </a:graphic>
      </p:graphicFrame>
    </p:spTree>
    <p:extLst>
      <p:ext uri="{BB962C8B-B14F-4D97-AF65-F5344CB8AC3E}">
        <p14:creationId xmlns:p14="http://schemas.microsoft.com/office/powerpoint/2010/main" val="1053087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412776"/>
            <a:ext cx="7272808" cy="4247317"/>
          </a:xfrm>
          <a:prstGeom prst="rect">
            <a:avLst/>
          </a:prstGeom>
          <a:noFill/>
        </p:spPr>
        <p:txBody>
          <a:bodyPr wrap="square" rtlCol="0">
            <a:spAutoFit/>
          </a:bodyPr>
          <a:lstStyle/>
          <a:p>
            <a:r>
              <a:rPr lang="en-GB" dirty="0" smtClean="0"/>
              <a:t>Out Put:</a:t>
            </a:r>
          </a:p>
          <a:p>
            <a:r>
              <a:rPr lang="en-IN" b="1" dirty="0" smtClean="0"/>
              <a:t>               Date            Time  </a:t>
            </a:r>
          </a:p>
          <a:p>
            <a:r>
              <a:rPr lang="en-IN" b="1" dirty="0" smtClean="0"/>
              <a:t>            Author </a:t>
            </a:r>
            <a:r>
              <a:rPr lang="en-IN" b="1" dirty="0"/>
              <a:t>... </a:t>
            </a:r>
            <a:r>
              <a:rPr lang="en-IN" b="1" dirty="0" smtClean="0"/>
              <a:t>Positive </a:t>
            </a:r>
          </a:p>
          <a:p>
            <a:r>
              <a:rPr lang="en-IN" b="1" dirty="0" smtClean="0"/>
              <a:t>            </a:t>
            </a:r>
            <a:r>
              <a:rPr lang="en-IN" b="1" dirty="0"/>
              <a:t>Negative Neutral </a:t>
            </a:r>
            <a:r>
              <a:rPr lang="en-IN" b="1" dirty="0" smtClean="0"/>
              <a:t> </a:t>
            </a:r>
          </a:p>
          <a:p>
            <a:r>
              <a:rPr lang="en-IN" b="1" dirty="0" smtClean="0"/>
              <a:t>            0 </a:t>
            </a:r>
            <a:r>
              <a:rPr lang="en-IN" b="1" dirty="0"/>
              <a:t>2020-04-06 12:30 pm </a:t>
            </a:r>
            <a:r>
              <a:rPr lang="en-IN" b="1" dirty="0" smtClean="0"/>
              <a:t> </a:t>
            </a:r>
          </a:p>
          <a:p>
            <a:r>
              <a:rPr lang="en-IN" b="1" dirty="0" smtClean="0"/>
              <a:t>            Sapna ... </a:t>
            </a:r>
            <a:r>
              <a:rPr lang="en-IN" b="1" dirty="0"/>
              <a:t>0.0 0.000 </a:t>
            </a:r>
            <a:r>
              <a:rPr lang="en-IN" b="1" dirty="0" smtClean="0"/>
              <a:t>1.000 </a:t>
            </a:r>
          </a:p>
          <a:p>
            <a:r>
              <a:rPr lang="en-IN" b="1" dirty="0" smtClean="0"/>
              <a:t>            1 </a:t>
            </a:r>
            <a:r>
              <a:rPr lang="en-IN" b="1" dirty="0"/>
              <a:t>2020-04-06 12:30 pm </a:t>
            </a:r>
            <a:r>
              <a:rPr lang="en-IN" b="1" dirty="0" smtClean="0"/>
              <a:t> </a:t>
            </a:r>
          </a:p>
          <a:p>
            <a:r>
              <a:rPr lang="en-IN" b="1" dirty="0" smtClean="0"/>
              <a:t>            Sapna </a:t>
            </a:r>
            <a:r>
              <a:rPr lang="en-IN" b="1" dirty="0"/>
              <a:t>... </a:t>
            </a:r>
            <a:r>
              <a:rPr lang="en-IN" b="1" dirty="0" smtClean="0"/>
              <a:t>0.0 </a:t>
            </a:r>
          </a:p>
          <a:p>
            <a:r>
              <a:rPr lang="en-IN" b="1" dirty="0" smtClean="0"/>
              <a:t>            0.000 </a:t>
            </a:r>
            <a:r>
              <a:rPr lang="en-IN" b="1" dirty="0"/>
              <a:t>1.000 2 2020-04-06 12:54 pm </a:t>
            </a:r>
            <a:r>
              <a:rPr lang="en-IN" b="1" dirty="0" smtClean="0"/>
              <a:t> </a:t>
            </a:r>
          </a:p>
          <a:p>
            <a:r>
              <a:rPr lang="en-IN" b="1" dirty="0" smtClean="0"/>
              <a:t>            Aman </a:t>
            </a:r>
            <a:r>
              <a:rPr lang="en-IN" b="1" dirty="0"/>
              <a:t>Kharwal ... </a:t>
            </a:r>
            <a:r>
              <a:rPr lang="en-IN" b="1" dirty="0" smtClean="0"/>
              <a:t> </a:t>
            </a:r>
          </a:p>
          <a:p>
            <a:r>
              <a:rPr lang="en-IN" b="1" dirty="0" smtClean="0"/>
              <a:t>            0.0 </a:t>
            </a:r>
            <a:r>
              <a:rPr lang="en-IN" b="1" dirty="0"/>
              <a:t>0.000 </a:t>
            </a:r>
            <a:r>
              <a:rPr lang="en-IN" b="1" dirty="0" smtClean="0"/>
              <a:t>1.000 </a:t>
            </a:r>
          </a:p>
          <a:p>
            <a:r>
              <a:rPr lang="en-IN" b="1" dirty="0" smtClean="0"/>
              <a:t>            3 </a:t>
            </a:r>
            <a:r>
              <a:rPr lang="en-IN" b="1" dirty="0"/>
              <a:t>2020-04-06 12:55 pm </a:t>
            </a:r>
            <a:r>
              <a:rPr lang="en-IN" b="1" dirty="0" smtClean="0"/>
              <a:t> </a:t>
            </a:r>
          </a:p>
          <a:p>
            <a:r>
              <a:rPr lang="en-IN" b="1" dirty="0" smtClean="0"/>
              <a:t>            Sapna </a:t>
            </a:r>
            <a:r>
              <a:rPr lang="en-IN" b="1" dirty="0"/>
              <a:t>... 0.0 </a:t>
            </a:r>
            <a:r>
              <a:rPr lang="en-IN" b="1" dirty="0" smtClean="0"/>
              <a:t> </a:t>
            </a:r>
          </a:p>
          <a:p>
            <a:r>
              <a:rPr lang="en-IN" b="1" dirty="0" smtClean="0"/>
              <a:t>            0.383 </a:t>
            </a:r>
            <a:r>
              <a:rPr lang="en-IN" b="1" dirty="0"/>
              <a:t>0.617 4 2020-04-06 1:00 pm </a:t>
            </a:r>
            <a:r>
              <a:rPr lang="en-IN" b="1" dirty="0" smtClean="0"/>
              <a:t> </a:t>
            </a:r>
          </a:p>
          <a:p>
            <a:r>
              <a:rPr lang="en-IN" b="1" dirty="0"/>
              <a:t> </a:t>
            </a:r>
            <a:r>
              <a:rPr lang="en-IN" b="1" dirty="0" smtClean="0"/>
              <a:t>           Aman </a:t>
            </a:r>
            <a:r>
              <a:rPr lang="en-IN" b="1" dirty="0"/>
              <a:t>Kharwal ... 0.0 0.000 1.000</a:t>
            </a:r>
            <a:endParaRPr lang="en-IN" dirty="0"/>
          </a:p>
        </p:txBody>
      </p:sp>
    </p:spTree>
    <p:extLst>
      <p:ext uri="{BB962C8B-B14F-4D97-AF65-F5344CB8AC3E}">
        <p14:creationId xmlns:p14="http://schemas.microsoft.com/office/powerpoint/2010/main" val="104931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476673"/>
            <a:ext cx="5400600" cy="649432"/>
          </a:xfrm>
        </p:spPr>
        <p:txBody>
          <a:bodyPr>
            <a:normAutofit fontScale="90000"/>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79976079"/>
              </p:ext>
            </p:extLst>
          </p:nvPr>
        </p:nvGraphicFramePr>
        <p:xfrm>
          <a:off x="395536" y="1340768"/>
          <a:ext cx="7776864" cy="3632671"/>
        </p:xfrm>
        <a:graphic>
          <a:graphicData uri="http://schemas.openxmlformats.org/drawingml/2006/table">
            <a:tbl>
              <a:tblPr/>
              <a:tblGrid>
                <a:gridCol w="113478"/>
                <a:gridCol w="7663386"/>
              </a:tblGrid>
              <a:tr h="516412">
                <a:tc>
                  <a:txBody>
                    <a:bodyPr/>
                    <a:lstStyle/>
                    <a:p>
                      <a:pPr algn="r" fontAlgn="t"/>
                      <a:endParaRPr lang="en-IN" sz="800" dirty="0">
                        <a:effectLst/>
                        <a:latin typeface="ui-monospace"/>
                      </a:endParaRPr>
                    </a:p>
                  </a:txBody>
                  <a:tcPr marL="33178" marR="33178" marT="3318" marB="3318">
                    <a:lnL>
                      <a:noFill/>
                    </a:lnL>
                    <a:lnR>
                      <a:noFill/>
                    </a:lnR>
                    <a:lnT>
                      <a:noFill/>
                    </a:lnT>
                    <a:lnB>
                      <a:noFill/>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200" dirty="0" smtClean="0">
                          <a:effectLst/>
                          <a:latin typeface="ui-monospace"/>
                        </a:rPr>
                        <a:t>X</a:t>
                      </a:r>
                      <a:r>
                        <a:rPr lang="en-GB" sz="1200" baseline="0" dirty="0" smtClean="0">
                          <a:effectLst/>
                          <a:latin typeface="ui-monospace"/>
                        </a:rPr>
                        <a:t> </a:t>
                      </a:r>
                      <a:r>
                        <a:rPr lang="en-IN" sz="1200" dirty="0" smtClean="0">
                          <a:solidFill>
                            <a:srgbClr val="005CC5"/>
                          </a:solidFill>
                          <a:effectLst/>
                          <a:latin typeface="ui-monospace"/>
                        </a:rPr>
                        <a:t>=</a:t>
                      </a:r>
                      <a:r>
                        <a:rPr lang="en-IN" sz="1200" dirty="0" smtClean="0">
                          <a:effectLst/>
                          <a:latin typeface="ui-monospace"/>
                        </a:rPr>
                        <a:t> </a:t>
                      </a:r>
                      <a:r>
                        <a:rPr lang="en-IN" sz="1200" dirty="0" smtClean="0">
                          <a:solidFill>
                            <a:srgbClr val="6F42C1"/>
                          </a:solidFill>
                          <a:effectLst/>
                          <a:latin typeface="ui-monospace"/>
                        </a:rPr>
                        <a:t>sum</a:t>
                      </a:r>
                      <a:r>
                        <a:rPr lang="en-IN" sz="1200" dirty="0" smtClean="0">
                          <a:effectLst/>
                          <a:latin typeface="ui-monospace"/>
                        </a:rPr>
                        <a:t>(data[</a:t>
                      </a:r>
                      <a:r>
                        <a:rPr lang="en-IN" sz="1200" dirty="0" smtClean="0">
                          <a:solidFill>
                            <a:srgbClr val="032F62"/>
                          </a:solidFill>
                          <a:effectLst/>
                          <a:latin typeface="ui-monospace"/>
                        </a:rPr>
                        <a:t>"positive"</a:t>
                      </a:r>
                      <a:r>
                        <a:rPr lang="en-IN" sz="1200" dirty="0" smtClean="0">
                          <a:effectLst/>
                          <a:latin typeface="ui-monospace"/>
                        </a:rPr>
                        <a:t>])</a:t>
                      </a:r>
                    </a:p>
                    <a:p>
                      <a:pPr algn="l" fontAlgn="t"/>
                      <a:r>
                        <a:rPr lang="en-IN" sz="1200" dirty="0" smtClean="0">
                          <a:effectLst/>
                          <a:latin typeface="ui-monospace"/>
                        </a:rPr>
                        <a:t>y </a:t>
                      </a:r>
                      <a:r>
                        <a:rPr lang="en-IN" sz="1200" dirty="0">
                          <a:solidFill>
                            <a:srgbClr val="005CC5"/>
                          </a:solidFill>
                          <a:effectLst/>
                          <a:latin typeface="ui-monospace"/>
                        </a:rPr>
                        <a:t>=</a:t>
                      </a:r>
                      <a:r>
                        <a:rPr lang="en-IN" sz="1200" dirty="0">
                          <a:effectLst/>
                          <a:latin typeface="ui-monospace"/>
                        </a:rPr>
                        <a:t> </a:t>
                      </a:r>
                      <a:r>
                        <a:rPr lang="en-IN" sz="1200" dirty="0">
                          <a:solidFill>
                            <a:srgbClr val="6F42C1"/>
                          </a:solidFill>
                          <a:effectLst/>
                          <a:latin typeface="ui-monospace"/>
                        </a:rPr>
                        <a:t>sum</a:t>
                      </a:r>
                      <a:r>
                        <a:rPr lang="en-IN" sz="1200" dirty="0">
                          <a:effectLst/>
                          <a:latin typeface="ui-monospace"/>
                        </a:rPr>
                        <a:t>(data[</a:t>
                      </a:r>
                      <a:r>
                        <a:rPr lang="en-IN" sz="1200" dirty="0">
                          <a:solidFill>
                            <a:srgbClr val="032F62"/>
                          </a:solidFill>
                          <a:effectLst/>
                          <a:latin typeface="ui-monospace"/>
                        </a:rPr>
                        <a:t>"Negative"</a:t>
                      </a:r>
                      <a:r>
                        <a:rPr lang="en-IN" sz="1200" dirty="0">
                          <a:effectLst/>
                          <a:latin typeface="ui-monospace"/>
                        </a:rPr>
                        <a:t>])</a:t>
                      </a:r>
                    </a:p>
                  </a:txBody>
                  <a:tcPr marL="33178" marR="33178" marT="3318" marB="3318">
                    <a:lnL>
                      <a:noFill/>
                    </a:lnL>
                    <a:lnR>
                      <a:noFill/>
                    </a:lnR>
                    <a:lnB>
                      <a:noFill/>
                    </a:lnB>
                  </a:tcPr>
                </a:tc>
              </a:tr>
              <a:tr h="126076">
                <a:tc>
                  <a:txBody>
                    <a:bodyPr/>
                    <a:lstStyle/>
                    <a:p>
                      <a:pPr algn="r" fontAlgn="t"/>
                      <a:endParaRPr lang="en-IN" sz="800" dirty="0">
                        <a:effectLst/>
                        <a:latin typeface="ui-monospace"/>
                      </a:endParaRPr>
                    </a:p>
                  </a:txBody>
                  <a:tcPr marL="33178" marR="33178" marT="3318" marB="3318">
                    <a:lnL>
                      <a:noFill/>
                    </a:lnL>
                    <a:lnR>
                      <a:noFill/>
                    </a:lnR>
                    <a:lnT>
                      <a:noFill/>
                    </a:lnT>
                    <a:lnB>
                      <a:noFill/>
                    </a:lnB>
                  </a:tcPr>
                </a:tc>
                <a:tc>
                  <a:txBody>
                    <a:bodyPr/>
                    <a:lstStyle/>
                    <a:p>
                      <a:pPr algn="l" fontAlgn="t"/>
                      <a:r>
                        <a:rPr lang="en-IN" sz="1200" dirty="0">
                          <a:effectLst/>
                          <a:latin typeface="ui-monospace"/>
                        </a:rPr>
                        <a:t>z </a:t>
                      </a:r>
                      <a:r>
                        <a:rPr lang="en-IN" sz="1200" dirty="0">
                          <a:solidFill>
                            <a:srgbClr val="005CC5"/>
                          </a:solidFill>
                          <a:effectLst/>
                          <a:latin typeface="ui-monospace"/>
                        </a:rPr>
                        <a:t>=</a:t>
                      </a:r>
                      <a:r>
                        <a:rPr lang="en-IN" sz="1200" dirty="0">
                          <a:effectLst/>
                          <a:latin typeface="ui-monospace"/>
                        </a:rPr>
                        <a:t> </a:t>
                      </a:r>
                      <a:r>
                        <a:rPr lang="en-IN" sz="1200" dirty="0">
                          <a:solidFill>
                            <a:srgbClr val="6F42C1"/>
                          </a:solidFill>
                          <a:effectLst/>
                          <a:latin typeface="ui-monospace"/>
                        </a:rPr>
                        <a:t>sum</a:t>
                      </a:r>
                      <a:r>
                        <a:rPr lang="en-IN" sz="1200" dirty="0">
                          <a:effectLst/>
                          <a:latin typeface="ui-monospace"/>
                        </a:rPr>
                        <a:t>(data[</a:t>
                      </a:r>
                      <a:r>
                        <a:rPr lang="en-IN" sz="1200" dirty="0">
                          <a:solidFill>
                            <a:srgbClr val="032F62"/>
                          </a:solidFill>
                          <a:effectLst/>
                          <a:latin typeface="ui-monospace"/>
                        </a:rPr>
                        <a:t>"Neutral"</a:t>
                      </a:r>
                      <a:r>
                        <a:rPr lang="en-IN" sz="1200" dirty="0">
                          <a:effectLst/>
                          <a:latin typeface="ui-monospace"/>
                        </a:rPr>
                        <a:t>])</a:t>
                      </a:r>
                    </a:p>
                  </a:txBody>
                  <a:tcPr marL="33178" marR="33178" marT="3318" marB="3318">
                    <a:lnL>
                      <a:noFill/>
                    </a:lnL>
                    <a:lnR>
                      <a:noFill/>
                    </a:lnR>
                    <a:lnT>
                      <a:noFill/>
                    </a:lnT>
                    <a:lnB>
                      <a:noFill/>
                    </a:lnB>
                  </a:tcPr>
                </a:tc>
              </a:tr>
              <a:tr h="173063">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endParaRPr lang="en-IN" sz="1200" dirty="0">
                        <a:effectLst/>
                        <a:latin typeface="ui-monospace"/>
                      </a:endParaRPr>
                    </a:p>
                  </a:txBody>
                  <a:tcPr marL="33178" marR="33178" marT="3318" marB="3318">
                    <a:lnL>
                      <a:noFill/>
                    </a:lnL>
                    <a:lnR>
                      <a:noFill/>
                    </a:lnR>
                    <a:lnT>
                      <a:noFill/>
                    </a:lnT>
                    <a:lnB>
                      <a:noFill/>
                    </a:lnB>
                  </a:tcPr>
                </a:tc>
              </a:tr>
              <a:tr h="126076">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r>
                        <a:rPr lang="en-IN" sz="1200" dirty="0" err="1">
                          <a:solidFill>
                            <a:srgbClr val="D73A49"/>
                          </a:solidFill>
                          <a:effectLst/>
                          <a:latin typeface="ui-monospace"/>
                        </a:rPr>
                        <a:t>def</a:t>
                      </a:r>
                      <a:r>
                        <a:rPr lang="en-IN" sz="1200" dirty="0">
                          <a:effectLst/>
                          <a:latin typeface="ui-monospace"/>
                        </a:rPr>
                        <a:t> </a:t>
                      </a:r>
                      <a:r>
                        <a:rPr lang="en-IN" sz="1200" dirty="0">
                          <a:solidFill>
                            <a:srgbClr val="6F42C1"/>
                          </a:solidFill>
                          <a:effectLst/>
                          <a:latin typeface="ui-monospace"/>
                        </a:rPr>
                        <a:t>sentiment_score</a:t>
                      </a:r>
                      <a:r>
                        <a:rPr lang="en-IN" sz="1200" dirty="0">
                          <a:effectLst/>
                          <a:latin typeface="ui-monospace"/>
                        </a:rPr>
                        <a:t>(a, b, c):</a:t>
                      </a:r>
                    </a:p>
                  </a:txBody>
                  <a:tcPr marL="33178" marR="33178" marT="3318" marB="3318">
                    <a:lnL>
                      <a:noFill/>
                    </a:lnL>
                    <a:lnR>
                      <a:noFill/>
                    </a:lnR>
                    <a:lnT>
                      <a:noFill/>
                    </a:lnT>
                    <a:lnB>
                      <a:noFill/>
                    </a:lnB>
                  </a:tcPr>
                </a:tc>
              </a:tr>
              <a:tr h="126076">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r>
                        <a:rPr lang="en-IN" sz="1200" dirty="0">
                          <a:solidFill>
                            <a:srgbClr val="D73A49"/>
                          </a:solidFill>
                          <a:effectLst/>
                          <a:latin typeface="ui-monospace"/>
                        </a:rPr>
                        <a:t>if</a:t>
                      </a:r>
                      <a:r>
                        <a:rPr lang="en-IN" sz="1200" dirty="0">
                          <a:effectLst/>
                          <a:latin typeface="ui-monospace"/>
                        </a:rPr>
                        <a:t> (a</a:t>
                      </a:r>
                      <a:r>
                        <a:rPr lang="en-IN" sz="1200" dirty="0">
                          <a:solidFill>
                            <a:srgbClr val="005CC5"/>
                          </a:solidFill>
                          <a:effectLst/>
                          <a:latin typeface="ui-monospace"/>
                        </a:rPr>
                        <a:t>&gt;</a:t>
                      </a:r>
                      <a:r>
                        <a:rPr lang="en-IN" sz="1200" dirty="0">
                          <a:effectLst/>
                          <a:latin typeface="ui-monospace"/>
                        </a:rPr>
                        <a:t>b) </a:t>
                      </a:r>
                      <a:r>
                        <a:rPr lang="en-IN" sz="1200" dirty="0">
                          <a:solidFill>
                            <a:srgbClr val="005CC5"/>
                          </a:solidFill>
                          <a:effectLst/>
                          <a:latin typeface="ui-monospace"/>
                        </a:rPr>
                        <a:t>and</a:t>
                      </a:r>
                      <a:r>
                        <a:rPr lang="en-IN" sz="1200" dirty="0">
                          <a:effectLst/>
                          <a:latin typeface="ui-monospace"/>
                        </a:rPr>
                        <a:t> (a</a:t>
                      </a:r>
                      <a:r>
                        <a:rPr lang="en-IN" sz="1200" dirty="0">
                          <a:solidFill>
                            <a:srgbClr val="005CC5"/>
                          </a:solidFill>
                          <a:effectLst/>
                          <a:latin typeface="ui-monospace"/>
                        </a:rPr>
                        <a:t>&gt;</a:t>
                      </a:r>
                      <a:r>
                        <a:rPr lang="en-IN" sz="1200" dirty="0">
                          <a:effectLst/>
                          <a:latin typeface="ui-monospace"/>
                        </a:rPr>
                        <a:t>c):</a:t>
                      </a:r>
                    </a:p>
                  </a:txBody>
                  <a:tcPr marL="33178" marR="33178" marT="3318" marB="3318">
                    <a:lnL>
                      <a:noFill/>
                    </a:lnL>
                    <a:lnR>
                      <a:noFill/>
                    </a:lnR>
                    <a:lnT>
                      <a:noFill/>
                    </a:lnT>
                    <a:lnB>
                      <a:noFill/>
                    </a:lnB>
                  </a:tcPr>
                </a:tc>
              </a:tr>
              <a:tr h="126076">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r>
                        <a:rPr lang="en-IN" sz="1200" dirty="0">
                          <a:solidFill>
                            <a:srgbClr val="6F42C1"/>
                          </a:solidFill>
                          <a:effectLst/>
                          <a:latin typeface="ui-monospace"/>
                        </a:rPr>
                        <a:t>print</a:t>
                      </a:r>
                      <a:r>
                        <a:rPr lang="en-IN" sz="1200" dirty="0">
                          <a:effectLst/>
                          <a:latin typeface="ui-monospace"/>
                        </a:rPr>
                        <a:t>(</a:t>
                      </a:r>
                      <a:r>
                        <a:rPr lang="en-IN" sz="1200" dirty="0">
                          <a:solidFill>
                            <a:srgbClr val="032F62"/>
                          </a:solidFill>
                          <a:effectLst/>
                          <a:latin typeface="ui-monospace"/>
                        </a:rPr>
                        <a:t>"Positive 😊 "</a:t>
                      </a:r>
                      <a:r>
                        <a:rPr lang="en-IN" sz="1200" dirty="0">
                          <a:effectLst/>
                          <a:latin typeface="ui-monospace"/>
                        </a:rPr>
                        <a:t>)</a:t>
                      </a:r>
                    </a:p>
                  </a:txBody>
                  <a:tcPr marL="33178" marR="33178" marT="3318" marB="3318">
                    <a:lnL>
                      <a:noFill/>
                    </a:lnL>
                    <a:lnR>
                      <a:noFill/>
                    </a:lnR>
                    <a:lnT>
                      <a:noFill/>
                    </a:lnT>
                    <a:lnB>
                      <a:noFill/>
                    </a:lnB>
                  </a:tcPr>
                </a:tc>
              </a:tr>
              <a:tr h="126076">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r>
                        <a:rPr lang="en-IN" sz="1200" dirty="0" err="1">
                          <a:solidFill>
                            <a:srgbClr val="D73A49"/>
                          </a:solidFill>
                          <a:effectLst/>
                          <a:latin typeface="ui-monospace"/>
                        </a:rPr>
                        <a:t>elif</a:t>
                      </a:r>
                      <a:r>
                        <a:rPr lang="en-IN" sz="1200" dirty="0">
                          <a:effectLst/>
                          <a:latin typeface="ui-monospace"/>
                        </a:rPr>
                        <a:t> (b</a:t>
                      </a:r>
                      <a:r>
                        <a:rPr lang="en-IN" sz="1200" dirty="0">
                          <a:solidFill>
                            <a:srgbClr val="005CC5"/>
                          </a:solidFill>
                          <a:effectLst/>
                          <a:latin typeface="ui-monospace"/>
                        </a:rPr>
                        <a:t>&gt;</a:t>
                      </a:r>
                      <a:r>
                        <a:rPr lang="en-IN" sz="1200" dirty="0">
                          <a:effectLst/>
                          <a:latin typeface="ui-monospace"/>
                        </a:rPr>
                        <a:t>a) </a:t>
                      </a:r>
                      <a:r>
                        <a:rPr lang="en-IN" sz="1200" dirty="0">
                          <a:solidFill>
                            <a:srgbClr val="005CC5"/>
                          </a:solidFill>
                          <a:effectLst/>
                          <a:latin typeface="ui-monospace"/>
                        </a:rPr>
                        <a:t>and</a:t>
                      </a:r>
                      <a:r>
                        <a:rPr lang="en-IN" sz="1200" dirty="0">
                          <a:effectLst/>
                          <a:latin typeface="ui-monospace"/>
                        </a:rPr>
                        <a:t> (b</a:t>
                      </a:r>
                      <a:r>
                        <a:rPr lang="en-IN" sz="1200" dirty="0">
                          <a:solidFill>
                            <a:srgbClr val="005CC5"/>
                          </a:solidFill>
                          <a:effectLst/>
                          <a:latin typeface="ui-monospace"/>
                        </a:rPr>
                        <a:t>&gt;</a:t>
                      </a:r>
                      <a:r>
                        <a:rPr lang="en-IN" sz="1200" dirty="0">
                          <a:effectLst/>
                          <a:latin typeface="ui-monospace"/>
                        </a:rPr>
                        <a:t>c):</a:t>
                      </a:r>
                    </a:p>
                  </a:txBody>
                  <a:tcPr marL="33178" marR="33178" marT="3318" marB="3318">
                    <a:lnL>
                      <a:noFill/>
                    </a:lnL>
                    <a:lnR>
                      <a:noFill/>
                    </a:lnR>
                    <a:lnT>
                      <a:noFill/>
                    </a:lnT>
                    <a:lnB>
                      <a:noFill/>
                    </a:lnB>
                  </a:tcPr>
                </a:tc>
              </a:tr>
              <a:tr h="126076">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r>
                        <a:rPr lang="en-IN" sz="1200" dirty="0">
                          <a:solidFill>
                            <a:srgbClr val="6F42C1"/>
                          </a:solidFill>
                          <a:effectLst/>
                          <a:latin typeface="ui-monospace"/>
                        </a:rPr>
                        <a:t>print</a:t>
                      </a:r>
                      <a:r>
                        <a:rPr lang="en-IN" sz="1200" dirty="0">
                          <a:effectLst/>
                          <a:latin typeface="ui-monospace"/>
                        </a:rPr>
                        <a:t>(</a:t>
                      </a:r>
                      <a:r>
                        <a:rPr lang="en-IN" sz="1200" dirty="0">
                          <a:solidFill>
                            <a:srgbClr val="032F62"/>
                          </a:solidFill>
                          <a:effectLst/>
                          <a:latin typeface="ui-monospace"/>
                        </a:rPr>
                        <a:t>"Negative 😠 "</a:t>
                      </a:r>
                      <a:r>
                        <a:rPr lang="en-IN" sz="1200" dirty="0">
                          <a:effectLst/>
                          <a:latin typeface="ui-monospace"/>
                        </a:rPr>
                        <a:t>)</a:t>
                      </a:r>
                    </a:p>
                  </a:txBody>
                  <a:tcPr marL="33178" marR="33178" marT="3318" marB="3318">
                    <a:lnL>
                      <a:noFill/>
                    </a:lnL>
                    <a:lnR>
                      <a:noFill/>
                    </a:lnR>
                    <a:lnT>
                      <a:noFill/>
                    </a:lnT>
                    <a:lnB>
                      <a:noFill/>
                    </a:lnB>
                  </a:tcPr>
                </a:tc>
              </a:tr>
              <a:tr h="126076">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r>
                        <a:rPr lang="en-IN" sz="1200" dirty="0">
                          <a:solidFill>
                            <a:srgbClr val="D73A49"/>
                          </a:solidFill>
                          <a:effectLst/>
                          <a:latin typeface="ui-monospace"/>
                        </a:rPr>
                        <a:t>else</a:t>
                      </a:r>
                      <a:r>
                        <a:rPr lang="en-IN" sz="1200" dirty="0">
                          <a:effectLst/>
                          <a:latin typeface="ui-monospace"/>
                        </a:rPr>
                        <a:t>:</a:t>
                      </a:r>
                    </a:p>
                  </a:txBody>
                  <a:tcPr marL="33178" marR="33178" marT="3318" marB="3318">
                    <a:lnL>
                      <a:noFill/>
                    </a:lnL>
                    <a:lnR>
                      <a:noFill/>
                    </a:lnR>
                    <a:lnT>
                      <a:noFill/>
                    </a:lnT>
                    <a:lnB>
                      <a:noFill/>
                    </a:lnB>
                  </a:tcPr>
                </a:tc>
              </a:tr>
              <a:tr h="126076">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r>
                        <a:rPr lang="en-IN" sz="1200" dirty="0">
                          <a:solidFill>
                            <a:srgbClr val="6F42C1"/>
                          </a:solidFill>
                          <a:effectLst/>
                          <a:latin typeface="ui-monospace"/>
                        </a:rPr>
                        <a:t>print</a:t>
                      </a:r>
                      <a:r>
                        <a:rPr lang="en-IN" sz="1200" dirty="0">
                          <a:effectLst/>
                          <a:latin typeface="ui-monospace"/>
                        </a:rPr>
                        <a:t>(</a:t>
                      </a:r>
                      <a:r>
                        <a:rPr lang="en-IN" sz="1200" dirty="0">
                          <a:solidFill>
                            <a:srgbClr val="032F62"/>
                          </a:solidFill>
                          <a:effectLst/>
                          <a:latin typeface="ui-monospace"/>
                        </a:rPr>
                        <a:t>"Neutral 🙂 "</a:t>
                      </a:r>
                      <a:r>
                        <a:rPr lang="en-IN" sz="1200" dirty="0">
                          <a:effectLst/>
                          <a:latin typeface="ui-monospace"/>
                        </a:rPr>
                        <a:t>)</a:t>
                      </a:r>
                    </a:p>
                  </a:txBody>
                  <a:tcPr marL="33178" marR="33178" marT="3318" marB="3318">
                    <a:lnL>
                      <a:noFill/>
                    </a:lnL>
                    <a:lnR>
                      <a:noFill/>
                    </a:lnR>
                    <a:lnT>
                      <a:noFill/>
                    </a:lnT>
                    <a:lnB>
                      <a:noFill/>
                    </a:lnB>
                  </a:tcPr>
                </a:tc>
              </a:tr>
              <a:tr h="1410615">
                <a:tc>
                  <a:txBody>
                    <a:bodyPr/>
                    <a:lstStyle/>
                    <a:p>
                      <a:pPr algn="r" fontAlgn="t"/>
                      <a:endParaRPr lang="en-IN" sz="800">
                        <a:effectLst/>
                        <a:latin typeface="ui-monospace"/>
                      </a:endParaRPr>
                    </a:p>
                  </a:txBody>
                  <a:tcPr marL="33178" marR="33178" marT="3318" marB="3318">
                    <a:lnL>
                      <a:noFill/>
                    </a:lnL>
                    <a:lnR>
                      <a:noFill/>
                    </a:lnR>
                    <a:lnT>
                      <a:noFill/>
                    </a:lnT>
                    <a:lnB>
                      <a:noFill/>
                    </a:lnB>
                  </a:tcPr>
                </a:tc>
                <a:tc>
                  <a:txBody>
                    <a:bodyPr/>
                    <a:lstStyle/>
                    <a:p>
                      <a:pPr algn="l" fontAlgn="t"/>
                      <a:r>
                        <a:rPr lang="en-IN" sz="1200" dirty="0">
                          <a:solidFill>
                            <a:srgbClr val="6F42C1"/>
                          </a:solidFill>
                          <a:effectLst/>
                          <a:latin typeface="ui-monospace"/>
                        </a:rPr>
                        <a:t>sentiment_score</a:t>
                      </a:r>
                      <a:r>
                        <a:rPr lang="en-IN" sz="1200" dirty="0">
                          <a:effectLst/>
                          <a:latin typeface="ui-monospace"/>
                        </a:rPr>
                        <a:t>(x, y, z</a:t>
                      </a:r>
                      <a:r>
                        <a:rPr lang="en-IN" sz="1200" dirty="0" smtClean="0">
                          <a:effectLst/>
                          <a:latin typeface="ui-monospace"/>
                        </a:rPr>
                        <a:t>)</a:t>
                      </a:r>
                    </a:p>
                    <a:p>
                      <a:pPr algn="l" fontAlgn="t"/>
                      <a:endParaRPr lang="en-GB" sz="1200" dirty="0" smtClean="0">
                        <a:effectLst/>
                        <a:latin typeface="ui-monospace"/>
                      </a:endParaRPr>
                    </a:p>
                    <a:p>
                      <a:pPr algn="l" fontAlgn="t"/>
                      <a:r>
                        <a:rPr lang="en-GB" sz="1800" b="1" dirty="0" smtClean="0">
                          <a:solidFill>
                            <a:schemeClr val="tx1"/>
                          </a:solidFill>
                          <a:effectLst/>
                          <a:latin typeface="tiumeospace"/>
                        </a:rPr>
                        <a:t>Output :</a:t>
                      </a:r>
                    </a:p>
                    <a:p>
                      <a:pPr algn="l" fontAlgn="t"/>
                      <a:r>
                        <a:rPr lang="en-GB" sz="1800" b="1" dirty="0" smtClean="0">
                          <a:solidFill>
                            <a:schemeClr val="tx1"/>
                          </a:solidFill>
                          <a:effectLst/>
                          <a:latin typeface="Times New Roman" pitchFamily="18" charset="0"/>
                          <a:cs typeface="Times New Roman" pitchFamily="18" charset="0"/>
                        </a:rPr>
                        <a:t>Neutral</a:t>
                      </a:r>
                      <a:r>
                        <a:rPr lang="en-GB" sz="1800" b="1" baseline="0" dirty="0" smtClean="0">
                          <a:solidFill>
                            <a:schemeClr val="tx1"/>
                          </a:solidFill>
                          <a:effectLst/>
                          <a:latin typeface="Times New Roman" pitchFamily="18" charset="0"/>
                          <a:cs typeface="Times New Roman" pitchFamily="18" charset="0"/>
                        </a:rPr>
                        <a:t> </a:t>
                      </a:r>
                      <a:endParaRPr lang="en-IN" sz="1200" b="1" dirty="0">
                        <a:solidFill>
                          <a:schemeClr val="tx1"/>
                        </a:solidFill>
                        <a:effectLst/>
                        <a:latin typeface="Times New Roman" pitchFamily="18" charset="0"/>
                        <a:cs typeface="Times New Roman" pitchFamily="18" charset="0"/>
                      </a:endParaRPr>
                    </a:p>
                  </a:txBody>
                  <a:tcPr marL="33178" marR="33178" marT="3318" marB="3318">
                    <a:lnL>
                      <a:noFill/>
                    </a:lnL>
                    <a:lnR>
                      <a:noFill/>
                    </a:lnR>
                    <a:lnT>
                      <a:noFill/>
                    </a:lnT>
                    <a:lnB>
                      <a:noFill/>
                    </a:lnB>
                  </a:tcPr>
                </a:tc>
              </a:tr>
            </a:tbl>
          </a:graphicData>
        </a:graphic>
      </p:graphicFrame>
    </p:spTree>
    <p:extLst>
      <p:ext uri="{BB962C8B-B14F-4D97-AF65-F5344CB8AC3E}">
        <p14:creationId xmlns:p14="http://schemas.microsoft.com/office/powerpoint/2010/main" val="39123199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TotalTime>
  <Words>749</Words>
  <Application>Microsoft Office PowerPoint</Application>
  <PresentationFormat>On-screen Show (4:3)</PresentationFormat>
  <Paragraphs>101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WhatsApp Chat Sentiment      Analysis using Python        </vt:lpstr>
      <vt:lpstr>Introduction</vt:lpstr>
      <vt:lpstr>Objective</vt:lpstr>
      <vt:lpstr>WhatsApp chat sentiment analysis</vt:lpstr>
      <vt:lpstr>WhatsApp Chat Sentiment Analysis using Python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 Chat Sentiment Analysis</dc:title>
  <dc:creator>Lenovo</dc:creator>
  <cp:lastModifiedBy>Lenovo</cp:lastModifiedBy>
  <cp:revision>12</cp:revision>
  <dcterms:created xsi:type="dcterms:W3CDTF">2022-08-19T02:21:41Z</dcterms:created>
  <dcterms:modified xsi:type="dcterms:W3CDTF">2022-08-19T05:15:44Z</dcterms:modified>
</cp:coreProperties>
</file>