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8.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3" r:id="rId4"/>
    <p:sldId id="258" r:id="rId5"/>
    <p:sldId id="259" r:id="rId6"/>
    <p:sldId id="274" r:id="rId7"/>
    <p:sldId id="268" r:id="rId8"/>
    <p:sldId id="275" r:id="rId9"/>
    <p:sldId id="260" r:id="rId10"/>
    <p:sldId id="271" r:id="rId11"/>
    <p:sldId id="261" r:id="rId12"/>
    <p:sldId id="272" r:id="rId13"/>
    <p:sldId id="265" r:id="rId14"/>
    <p:sldId id="277" r:id="rId15"/>
    <p:sldId id="278" r:id="rId16"/>
    <p:sldId id="279" r:id="rId17"/>
    <p:sldId id="262" r:id="rId18"/>
    <p:sldId id="263" r:id="rId19"/>
    <p:sldId id="266" r:id="rId20"/>
    <p:sldId id="270" r:id="rId21"/>
    <p:sldId id="276" r:id="rId22"/>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431624-8AEE-482A-B3AF-A733C1FF3CDA}" v="46" dt="2024-11-13T02:44:22.0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109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4400" b="0" i="0">
                <a:solidFill>
                  <a:srgbClr val="D2292C"/>
                </a:solidFill>
                <a:latin typeface="Verdana"/>
                <a:cs typeface="Verdan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D2292C"/>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D2292C"/>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D2292C"/>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8000" cy="1028699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83278" y="4137323"/>
            <a:ext cx="10334142" cy="700404"/>
          </a:xfrm>
          <a:prstGeom prst="rect">
            <a:avLst/>
          </a:prstGeom>
        </p:spPr>
        <p:txBody>
          <a:bodyPr wrap="square" lIns="0" tIns="0" rIns="0" bIns="0">
            <a:spAutoFit/>
          </a:bodyPr>
          <a:lstStyle>
            <a:lvl1pPr>
              <a:defRPr sz="4400" b="0" i="0">
                <a:solidFill>
                  <a:srgbClr val="D2292C"/>
                </a:solidFill>
                <a:latin typeface="Verdana"/>
                <a:cs typeface="Verdan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5.xml"/><Relationship Id="rId5" Type="http://schemas.openxmlformats.org/officeDocument/2006/relationships/audio" Target="../media/audio1.wav"/><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3550" y="1644650"/>
            <a:ext cx="17068800" cy="2968761"/>
          </a:xfrm>
          <a:prstGeom prst="rect">
            <a:avLst/>
          </a:prstGeom>
        </p:spPr>
        <p:txBody>
          <a:bodyPr vert="horz" wrap="square" lIns="0" tIns="13970" rIns="0" bIns="0" rtlCol="0">
            <a:spAutoFit/>
          </a:bodyPr>
          <a:lstStyle/>
          <a:p>
            <a:pPr marL="12700" marR="5080" indent="1270" algn="ctr">
              <a:lnSpc>
                <a:spcPct val="99800"/>
              </a:lnSpc>
              <a:spcBef>
                <a:spcPts val="110"/>
              </a:spcBef>
            </a:pPr>
            <a:r>
              <a:rPr lang="en-IN" sz="9600" b="1" dirty="0">
                <a:solidFill>
                  <a:srgbClr val="002060"/>
                </a:solidFill>
                <a:latin typeface="Times New Roman" panose="02020603050405020304" pitchFamily="18" charset="0"/>
                <a:cs typeface="Times New Roman" panose="02020603050405020304" pitchFamily="18" charset="0"/>
              </a:rPr>
              <a:t>ONLINE EDUCATION PLATFORM</a:t>
            </a:r>
          </a:p>
        </p:txBody>
      </p:sp>
      <p:pic>
        <p:nvPicPr>
          <p:cNvPr id="3" name="object 3"/>
          <p:cNvPicPr/>
          <p:nvPr/>
        </p:nvPicPr>
        <p:blipFill>
          <a:blip r:embed="rId3" cstate="print"/>
          <a:stretch>
            <a:fillRect/>
          </a:stretch>
        </p:blipFill>
        <p:spPr>
          <a:xfrm>
            <a:off x="15860903" y="537680"/>
            <a:ext cx="1533524" cy="1533524"/>
          </a:xfrm>
          <a:prstGeom prst="rect">
            <a:avLst/>
          </a:prstGeom>
        </p:spPr>
      </p:pic>
      <p:sp>
        <p:nvSpPr>
          <p:cNvPr id="4" name="TextBox 3">
            <a:extLst>
              <a:ext uri="{FF2B5EF4-FFF2-40B4-BE49-F238E27FC236}">
                <a16:creationId xmlns:a16="http://schemas.microsoft.com/office/drawing/2014/main" id="{DDBF0539-DA8C-BB51-0AAD-BDF4C4A0FCBA}"/>
              </a:ext>
            </a:extLst>
          </p:cNvPr>
          <p:cNvSpPr txBox="1"/>
          <p:nvPr/>
        </p:nvSpPr>
        <p:spPr>
          <a:xfrm>
            <a:off x="-1974850" y="6455324"/>
            <a:ext cx="8915400" cy="461665"/>
          </a:xfrm>
          <a:prstGeom prst="rect">
            <a:avLst/>
          </a:prstGeom>
          <a:noFill/>
        </p:spPr>
        <p:txBody>
          <a:bodyPr wrap="square" rtlCol="0">
            <a:spAutoFit/>
          </a:bodyPr>
          <a:lstStyle/>
          <a:p>
            <a:pPr algn="ctr"/>
            <a:r>
              <a:rPr lang="en-IN" sz="2400" b="1" dirty="0">
                <a:solidFill>
                  <a:schemeClr val="accent2"/>
                </a:solidFill>
                <a:latin typeface="Times New Roman" panose="02020603050405020304" pitchFamily="18" charset="0"/>
                <a:cs typeface="Times New Roman" panose="02020603050405020304" pitchFamily="18" charset="0"/>
              </a:rPr>
              <a:t>PRESENTED</a:t>
            </a:r>
            <a:r>
              <a:rPr lang="en-IN" sz="2400" b="1" dirty="0">
                <a:solidFill>
                  <a:schemeClr val="accent2"/>
                </a:solidFill>
              </a:rPr>
              <a:t> </a:t>
            </a:r>
            <a:r>
              <a:rPr lang="en-IN" sz="2400" b="1" dirty="0">
                <a:solidFill>
                  <a:schemeClr val="accent2"/>
                </a:solidFill>
                <a:latin typeface="Times New Roman" panose="02020603050405020304" pitchFamily="18" charset="0"/>
                <a:cs typeface="Times New Roman" panose="02020603050405020304" pitchFamily="18" charset="0"/>
              </a:rPr>
              <a:t>BY</a:t>
            </a:r>
          </a:p>
        </p:txBody>
      </p:sp>
      <p:pic>
        <p:nvPicPr>
          <p:cNvPr id="6" name="Picture 5">
            <a:extLst>
              <a:ext uri="{FF2B5EF4-FFF2-40B4-BE49-F238E27FC236}">
                <a16:creationId xmlns:a16="http://schemas.microsoft.com/office/drawing/2014/main" id="{E38F404A-5D57-57C2-69DF-676FF8EE5ADB}"/>
              </a:ext>
            </a:extLst>
          </p:cNvPr>
          <p:cNvPicPr>
            <a:picLocks noChangeAspect="1"/>
          </p:cNvPicPr>
          <p:nvPr/>
        </p:nvPicPr>
        <p:blipFill>
          <a:blip r:embed="rId4"/>
          <a:stretch>
            <a:fillRect/>
          </a:stretch>
        </p:blipFill>
        <p:spPr>
          <a:xfrm>
            <a:off x="6711950" y="5679848"/>
            <a:ext cx="5715000" cy="3803072"/>
          </a:xfrm>
          <a:prstGeom prst="rect">
            <a:avLst/>
          </a:prstGeom>
        </p:spPr>
      </p:pic>
      <p:sp>
        <p:nvSpPr>
          <p:cNvPr id="7" name="TextBox 6">
            <a:extLst>
              <a:ext uri="{FF2B5EF4-FFF2-40B4-BE49-F238E27FC236}">
                <a16:creationId xmlns:a16="http://schemas.microsoft.com/office/drawing/2014/main" id="{2D2D4296-5CF1-F5A2-1419-8EED04B27365}"/>
              </a:ext>
            </a:extLst>
          </p:cNvPr>
          <p:cNvSpPr txBox="1"/>
          <p:nvPr/>
        </p:nvSpPr>
        <p:spPr>
          <a:xfrm>
            <a:off x="7854950" y="4420879"/>
            <a:ext cx="4648200" cy="584775"/>
          </a:xfrm>
          <a:prstGeom prst="rect">
            <a:avLst/>
          </a:prstGeom>
          <a:noFill/>
        </p:spPr>
        <p:txBody>
          <a:bodyPr wrap="square" rtlCol="0">
            <a:spAutoFit/>
          </a:bodyPr>
          <a:lstStyle/>
          <a:p>
            <a:r>
              <a:rPr lang="en-IN" sz="3200" b="1" dirty="0">
                <a:solidFill>
                  <a:schemeClr val="accent3">
                    <a:lumMod val="50000"/>
                  </a:schemeClr>
                </a:solidFill>
                <a:latin typeface="Times New Roman" panose="02020603050405020304" pitchFamily="18" charset="0"/>
                <a:cs typeface="Times New Roman" panose="02020603050405020304" pitchFamily="18" charset="0"/>
              </a:rPr>
              <a:t>Web Application</a:t>
            </a:r>
          </a:p>
        </p:txBody>
      </p:sp>
      <p:sp>
        <p:nvSpPr>
          <p:cNvPr id="9" name="TextBox 8">
            <a:extLst>
              <a:ext uri="{FF2B5EF4-FFF2-40B4-BE49-F238E27FC236}">
                <a16:creationId xmlns:a16="http://schemas.microsoft.com/office/drawing/2014/main" id="{683AC921-E8F3-00E0-0740-7725D491ED10}"/>
              </a:ext>
            </a:extLst>
          </p:cNvPr>
          <p:cNvSpPr txBox="1"/>
          <p:nvPr/>
        </p:nvSpPr>
        <p:spPr>
          <a:xfrm>
            <a:off x="1554748" y="7454721"/>
            <a:ext cx="10974805" cy="1200329"/>
          </a:xfrm>
          <a:prstGeom prst="rect">
            <a:avLst/>
          </a:prstGeom>
          <a:noFill/>
        </p:spPr>
        <p:txBody>
          <a:bodyPr wrap="square">
            <a:spAutoFit/>
          </a:bodyPr>
          <a:lstStyle/>
          <a:p>
            <a:pPr lvl="2" algn="l"/>
            <a:r>
              <a:rPr lang="en-IN" sz="2400" dirty="0">
                <a:solidFill>
                  <a:srgbClr val="FF0000"/>
                </a:solidFill>
                <a:latin typeface="Times New Roman" panose="02020603050405020304" pitchFamily="18" charset="0"/>
                <a:cs typeface="Times New Roman" panose="02020603050405020304" pitchFamily="18" charset="0"/>
              </a:rPr>
              <a:t>LAVANYA.R(192210663)</a:t>
            </a:r>
          </a:p>
          <a:p>
            <a:pPr lvl="2" algn="l"/>
            <a:r>
              <a:rPr lang="en-IN" sz="2400" dirty="0">
                <a:solidFill>
                  <a:srgbClr val="FF0000"/>
                </a:solidFill>
                <a:latin typeface="Times New Roman" panose="02020603050405020304" pitchFamily="18" charset="0"/>
                <a:cs typeface="Times New Roman" panose="02020603050405020304" pitchFamily="18" charset="0"/>
              </a:rPr>
              <a:t>DHARSHINI.J(192210257)</a:t>
            </a:r>
          </a:p>
          <a:p>
            <a:pPr lvl="2" algn="l"/>
            <a:r>
              <a:rPr lang="en-IN" sz="2400" dirty="0">
                <a:solidFill>
                  <a:srgbClr val="FF0000"/>
                </a:solidFill>
                <a:latin typeface="Times New Roman" panose="02020603050405020304" pitchFamily="18" charset="0"/>
                <a:cs typeface="Times New Roman" panose="02020603050405020304" pitchFamily="18" charset="0"/>
              </a:rPr>
              <a:t>PRADEESH GURU.A(192210636)</a:t>
            </a:r>
          </a:p>
        </p:txBody>
      </p:sp>
      <p:sp>
        <p:nvSpPr>
          <p:cNvPr id="10" name="TextBox 9">
            <a:extLst>
              <a:ext uri="{FF2B5EF4-FFF2-40B4-BE49-F238E27FC236}">
                <a16:creationId xmlns:a16="http://schemas.microsoft.com/office/drawing/2014/main" id="{2E5A296C-62C9-B456-518B-38BC63C19BB6}"/>
              </a:ext>
            </a:extLst>
          </p:cNvPr>
          <p:cNvSpPr txBox="1"/>
          <p:nvPr/>
        </p:nvSpPr>
        <p:spPr>
          <a:xfrm>
            <a:off x="12960350" y="6521450"/>
            <a:ext cx="3048000" cy="461665"/>
          </a:xfrm>
          <a:prstGeom prst="rect">
            <a:avLst/>
          </a:prstGeom>
          <a:noFill/>
        </p:spPr>
        <p:txBody>
          <a:bodyPr wrap="square" rtlCol="0">
            <a:spAutoFit/>
          </a:bodyPr>
          <a:lstStyle/>
          <a:p>
            <a:r>
              <a:rPr lang="en-IN" sz="2400" b="1" dirty="0">
                <a:solidFill>
                  <a:schemeClr val="accent2">
                    <a:lumMod val="75000"/>
                  </a:schemeClr>
                </a:solidFill>
                <a:latin typeface="Times New Roman" panose="02020603050405020304" pitchFamily="18" charset="0"/>
                <a:cs typeface="Times New Roman" panose="02020603050405020304" pitchFamily="18" charset="0"/>
              </a:rPr>
              <a:t>GUIDED BY</a:t>
            </a:r>
          </a:p>
        </p:txBody>
      </p:sp>
      <p:sp>
        <p:nvSpPr>
          <p:cNvPr id="11" name="TextBox 10">
            <a:extLst>
              <a:ext uri="{FF2B5EF4-FFF2-40B4-BE49-F238E27FC236}">
                <a16:creationId xmlns:a16="http://schemas.microsoft.com/office/drawing/2014/main" id="{2B4195F4-6283-A815-3C44-A227C7895693}"/>
              </a:ext>
            </a:extLst>
          </p:cNvPr>
          <p:cNvSpPr txBox="1"/>
          <p:nvPr/>
        </p:nvSpPr>
        <p:spPr>
          <a:xfrm>
            <a:off x="13544460" y="7193111"/>
            <a:ext cx="4632886" cy="523220"/>
          </a:xfrm>
          <a:prstGeom prst="rect">
            <a:avLst/>
          </a:prstGeom>
          <a:noFill/>
        </p:spPr>
        <p:txBody>
          <a:bodyPr wrap="square" rtlCol="0">
            <a:spAutoFit/>
          </a:bodyPr>
          <a:lstStyle/>
          <a:p>
            <a:r>
              <a:rPr lang="en-IN" sz="2800" dirty="0" err="1">
                <a:solidFill>
                  <a:schemeClr val="tx2">
                    <a:lumMod val="75000"/>
                  </a:schemeClr>
                </a:solidFill>
                <a:latin typeface="Times New Roman" panose="02020603050405020304" pitchFamily="18" charset="0"/>
                <a:cs typeface="Times New Roman" panose="02020603050405020304" pitchFamily="18" charset="0"/>
              </a:rPr>
              <a:t>Dr.Jayasakthi</a:t>
            </a:r>
            <a:r>
              <a:rPr lang="en-IN" sz="2800" dirty="0">
                <a:solidFill>
                  <a:schemeClr val="tx2">
                    <a:lumMod val="75000"/>
                  </a:schemeClr>
                </a:solidFill>
                <a:latin typeface="Times New Roman" panose="02020603050405020304" pitchFamily="18" charset="0"/>
                <a:cs typeface="Times New Roman" panose="02020603050405020304" pitchFamily="18" charset="0"/>
              </a:rPr>
              <a:t> </a:t>
            </a:r>
            <a:r>
              <a:rPr lang="en-IN" sz="2800" dirty="0" err="1">
                <a:solidFill>
                  <a:schemeClr val="tx2">
                    <a:lumMod val="75000"/>
                  </a:schemeClr>
                </a:solidFill>
                <a:latin typeface="Times New Roman" panose="02020603050405020304" pitchFamily="18" charset="0"/>
                <a:cs typeface="Times New Roman" panose="02020603050405020304" pitchFamily="18" charset="0"/>
              </a:rPr>
              <a:t>Velmurugan.K</a:t>
            </a:r>
            <a:endParaRPr lang="en-IN" sz="28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5" name="chimes.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EDAFBD-6E1D-4071-5C2A-2318A842F9B1}"/>
              </a:ext>
            </a:extLst>
          </p:cNvPr>
          <p:cNvPicPr>
            <a:picLocks noChangeAspect="1"/>
          </p:cNvPicPr>
          <p:nvPr/>
        </p:nvPicPr>
        <p:blipFill>
          <a:blip r:embed="rId3"/>
          <a:stretch>
            <a:fillRect/>
          </a:stretch>
        </p:blipFill>
        <p:spPr>
          <a:xfrm>
            <a:off x="1710237" y="1644650"/>
            <a:ext cx="14880226" cy="7684135"/>
          </a:xfrm>
          <a:prstGeom prst="rect">
            <a:avLst/>
          </a:prstGeom>
          <a:ln>
            <a:noFill/>
          </a:ln>
          <a:effectLst>
            <a:softEdge rad="112500"/>
          </a:effectLst>
        </p:spPr>
      </p:pic>
      <p:sp>
        <p:nvSpPr>
          <p:cNvPr id="4" name="TextBox 3">
            <a:extLst>
              <a:ext uri="{FF2B5EF4-FFF2-40B4-BE49-F238E27FC236}">
                <a16:creationId xmlns:a16="http://schemas.microsoft.com/office/drawing/2014/main" id="{F64D4A62-BB1B-855C-6474-75A7D08CCC41}"/>
              </a:ext>
            </a:extLst>
          </p:cNvPr>
          <p:cNvSpPr txBox="1"/>
          <p:nvPr/>
        </p:nvSpPr>
        <p:spPr>
          <a:xfrm>
            <a:off x="3206750" y="433050"/>
            <a:ext cx="13792200" cy="923330"/>
          </a:xfrm>
          <a:prstGeom prst="rect">
            <a:avLst/>
          </a:prstGeom>
          <a:noFill/>
        </p:spPr>
        <p:txBody>
          <a:bodyPr wrap="square" rtlCol="0">
            <a:spAutoFit/>
          </a:bodyPr>
          <a:lstStyle/>
          <a:p>
            <a:r>
              <a:rPr lang="en-IN" sz="5400" b="1" dirty="0">
                <a:solidFill>
                  <a:schemeClr val="accent2"/>
                </a:solidFill>
                <a:latin typeface="Times New Roman" panose="02020603050405020304" pitchFamily="18" charset="0"/>
                <a:cs typeface="Times New Roman" panose="02020603050405020304" pitchFamily="18" charset="0"/>
              </a:rPr>
              <a:t>ONLINE LEARNING PLATFORM TYPES</a:t>
            </a:r>
          </a:p>
        </p:txBody>
      </p:sp>
    </p:spTree>
    <p:extLst>
      <p:ext uri="{BB962C8B-B14F-4D97-AF65-F5344CB8AC3E}">
        <p14:creationId xmlns:p14="http://schemas.microsoft.com/office/powerpoint/2010/main" val="3954743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4" name="chimes.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8288000" cy="10286998"/>
          </a:xfrm>
          <a:prstGeom prst="rect">
            <a:avLst/>
          </a:prstGeom>
        </p:spPr>
      </p:pic>
      <p:sp>
        <p:nvSpPr>
          <p:cNvPr id="3" name="object 3"/>
          <p:cNvSpPr txBox="1">
            <a:spLocks noGrp="1"/>
          </p:cNvSpPr>
          <p:nvPr>
            <p:ph type="title"/>
          </p:nvPr>
        </p:nvSpPr>
        <p:spPr>
          <a:xfrm>
            <a:off x="6483350" y="239929"/>
            <a:ext cx="6019800" cy="816954"/>
          </a:xfrm>
          <a:prstGeom prst="rect">
            <a:avLst/>
          </a:prstGeom>
        </p:spPr>
        <p:txBody>
          <a:bodyPr vert="horz" wrap="square" lIns="0" tIns="29209" rIns="0" bIns="0" rtlCol="0">
            <a:spAutoFit/>
          </a:bodyPr>
          <a:lstStyle/>
          <a:p>
            <a:pPr marL="12700" marR="5080">
              <a:lnSpc>
                <a:spcPts val="6450"/>
              </a:lnSpc>
              <a:spcBef>
                <a:spcPts val="229"/>
              </a:spcBef>
            </a:pPr>
            <a:r>
              <a:rPr lang="en-IN" sz="5400" b="1" dirty="0">
                <a:latin typeface="Times New Roman" panose="02020603050405020304" pitchFamily="18" charset="0"/>
                <a:cs typeface="Times New Roman" panose="02020603050405020304" pitchFamily="18" charset="0"/>
              </a:rPr>
              <a:t>FLOWCHART</a:t>
            </a:r>
            <a:endParaRPr sz="54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553D946-FA04-7195-8E78-C5F23B73AEBA}"/>
              </a:ext>
            </a:extLst>
          </p:cNvPr>
          <p:cNvPicPr>
            <a:picLocks noChangeAspect="1"/>
          </p:cNvPicPr>
          <p:nvPr/>
        </p:nvPicPr>
        <p:blipFill>
          <a:blip r:embed="rId4"/>
          <a:stretch>
            <a:fillRect/>
          </a:stretch>
        </p:blipFill>
        <p:spPr>
          <a:xfrm>
            <a:off x="4578350" y="1661497"/>
            <a:ext cx="8427968" cy="823968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B184FF97-6FA0-F4A6-5EAE-0E7C57EADC23}"/>
              </a:ext>
            </a:extLst>
          </p:cNvPr>
          <p:cNvSpPr txBox="1"/>
          <p:nvPr/>
        </p:nvSpPr>
        <p:spPr>
          <a:xfrm>
            <a:off x="4349750" y="1199832"/>
            <a:ext cx="9272336"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This flowchart illustrates the user journey for an online learning platform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5" name="chimes.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ACDA7C-2386-8B7D-5C60-329603039A41}"/>
              </a:ext>
            </a:extLst>
          </p:cNvPr>
          <p:cNvSpPr txBox="1"/>
          <p:nvPr/>
        </p:nvSpPr>
        <p:spPr>
          <a:xfrm>
            <a:off x="768350" y="1947500"/>
            <a:ext cx="7239000" cy="7694414"/>
          </a:xfrm>
          <a:prstGeom prst="rect">
            <a:avLst/>
          </a:prstGeom>
          <a:noFill/>
        </p:spPr>
        <p:txBody>
          <a:bodyPr wrap="square" rtlCol="0">
            <a:spAutoFit/>
          </a:bodyPr>
          <a:lstStyle/>
          <a:p>
            <a:endParaRPr lang="en-IN" sz="2800" dirty="0">
              <a:solidFill>
                <a:schemeClr val="accent1"/>
              </a:solidFill>
              <a:latin typeface="Times New Roman" panose="02020603050405020304" pitchFamily="18" charset="0"/>
              <a:cs typeface="Times New Roman" panose="02020603050405020304" pitchFamily="18" charset="0"/>
            </a:endParaRPr>
          </a:p>
          <a:p>
            <a:r>
              <a:rPr lang="en-IN" sz="2800" dirty="0">
                <a:solidFill>
                  <a:schemeClr val="accent1"/>
                </a:solidFill>
                <a:latin typeface="Times New Roman" panose="02020603050405020304" pitchFamily="18" charset="0"/>
                <a:cs typeface="Times New Roman" panose="02020603050405020304" pitchFamily="18" charset="0"/>
              </a:rPr>
              <a:t>1. Set Up Environment</a:t>
            </a:r>
          </a:p>
          <a:p>
            <a:pPr marL="457200" indent="-4572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Install XAMPP (includes Apache, PHP, MySQL).</a:t>
            </a:r>
          </a:p>
          <a:p>
            <a:r>
              <a:rPr lang="en-IN" sz="2800" dirty="0">
                <a:latin typeface="Times New Roman" panose="02020603050405020304" pitchFamily="18" charset="0"/>
                <a:cs typeface="Times New Roman" panose="02020603050405020304" pitchFamily="18" charset="0"/>
              </a:rPr>
              <a:t>Start Apache and MySQL using XAMPP.</a:t>
            </a:r>
          </a:p>
          <a:p>
            <a:r>
              <a:rPr lang="en-IN" sz="2800" dirty="0">
                <a:solidFill>
                  <a:schemeClr val="accent1"/>
                </a:solidFill>
                <a:latin typeface="Times New Roman" panose="02020603050405020304" pitchFamily="18" charset="0"/>
                <a:cs typeface="Times New Roman" panose="02020603050405020304" pitchFamily="18" charset="0"/>
              </a:rPr>
              <a:t>2. Create Database</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Open phpMyAdmin from XAMPP.</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Create a database (e.g., </a:t>
            </a:r>
            <a:r>
              <a:rPr lang="en-IN" sz="2800" dirty="0" err="1">
                <a:latin typeface="Times New Roman" panose="02020603050405020304" pitchFamily="18" charset="0"/>
                <a:cs typeface="Times New Roman" panose="02020603050405020304" pitchFamily="18" charset="0"/>
              </a:rPr>
              <a:t>online_learning</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Create tables: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Users (for user details).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Courses (for course information and </a:t>
            </a:r>
            <a:r>
              <a:rPr lang="en-IN" sz="2800" dirty="0" err="1">
                <a:latin typeface="Times New Roman" panose="02020603050405020304" pitchFamily="18" charset="0"/>
                <a:cs typeface="Times New Roman" panose="02020603050405020304" pitchFamily="18" charset="0"/>
              </a:rPr>
              <a:t>enrollment</a:t>
            </a:r>
            <a:r>
              <a:rPr lang="en-IN" sz="2800" dirty="0">
                <a:latin typeface="Times New Roman" panose="02020603050405020304" pitchFamily="18" charset="0"/>
                <a:cs typeface="Times New Roman" panose="02020603050405020304" pitchFamily="18" charset="0"/>
              </a:rPr>
              <a:t>).</a:t>
            </a:r>
          </a:p>
          <a:p>
            <a:r>
              <a:rPr lang="en-IN" sz="2800" dirty="0">
                <a:solidFill>
                  <a:schemeClr val="accent1"/>
                </a:solidFill>
                <a:latin typeface="Times New Roman" panose="02020603050405020304" pitchFamily="18" charset="0"/>
                <a:cs typeface="Times New Roman" panose="02020603050405020304" pitchFamily="18" charset="0"/>
              </a:rPr>
              <a:t>3. Design Front-End (HTML)</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Create HTML forms for:</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Registration (username, password).</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Login (username, password).</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Course </a:t>
            </a:r>
            <a:r>
              <a:rPr lang="en-IN" sz="2800" dirty="0" err="1">
                <a:latin typeface="Times New Roman" panose="02020603050405020304" pitchFamily="18" charset="0"/>
                <a:cs typeface="Times New Roman" panose="02020603050405020304" pitchFamily="18" charset="0"/>
              </a:rPr>
              <a:t>enrollment</a:t>
            </a:r>
            <a:r>
              <a:rPr lang="en-IN" sz="2800" dirty="0">
                <a:latin typeface="Times New Roman" panose="02020603050405020304" pitchFamily="18" charset="0"/>
                <a:cs typeface="Times New Roman" panose="02020603050405020304" pitchFamily="18" charset="0"/>
              </a:rPr>
              <a:t>.</a:t>
            </a:r>
          </a:p>
          <a:p>
            <a:endParaRPr lang="en-IN" dirty="0"/>
          </a:p>
        </p:txBody>
      </p:sp>
      <p:sp>
        <p:nvSpPr>
          <p:cNvPr id="3" name="TextBox 2">
            <a:extLst>
              <a:ext uri="{FF2B5EF4-FFF2-40B4-BE49-F238E27FC236}">
                <a16:creationId xmlns:a16="http://schemas.microsoft.com/office/drawing/2014/main" id="{7FC3E1A0-DD2D-5344-AC63-12463A5595FC}"/>
              </a:ext>
            </a:extLst>
          </p:cNvPr>
          <p:cNvSpPr txBox="1"/>
          <p:nvPr/>
        </p:nvSpPr>
        <p:spPr>
          <a:xfrm>
            <a:off x="1835150" y="273050"/>
            <a:ext cx="14935200" cy="1754326"/>
          </a:xfrm>
          <a:prstGeom prst="rect">
            <a:avLst/>
          </a:prstGeom>
          <a:noFill/>
        </p:spPr>
        <p:txBody>
          <a:bodyPr wrap="square" rtlCol="0">
            <a:spAutoFit/>
          </a:bodyPr>
          <a:lstStyle/>
          <a:p>
            <a:pPr algn="ctr"/>
            <a:r>
              <a:rPr lang="en-US" sz="5400" b="1" dirty="0">
                <a:solidFill>
                  <a:srgbClr val="C00000"/>
                </a:solidFill>
                <a:latin typeface="Times New Roman" panose="02020603050405020304" pitchFamily="18" charset="0"/>
                <a:cs typeface="Times New Roman" panose="02020603050405020304" pitchFamily="18" charset="0"/>
              </a:rPr>
              <a:t>PROCESS FOR BUILDING AN ONLINE LEARNING PLATFORM</a:t>
            </a:r>
            <a:endParaRPr lang="en-IN" sz="54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39A8DF1-03B9-1C0E-D7A2-5412065CF267}"/>
              </a:ext>
            </a:extLst>
          </p:cNvPr>
          <p:cNvSpPr txBox="1"/>
          <p:nvPr/>
        </p:nvSpPr>
        <p:spPr>
          <a:xfrm>
            <a:off x="9150350" y="2482850"/>
            <a:ext cx="7848600" cy="6986528"/>
          </a:xfrm>
          <a:prstGeom prst="rect">
            <a:avLst/>
          </a:prstGeom>
          <a:noFill/>
        </p:spPr>
        <p:txBody>
          <a:bodyPr wrap="square" rtlCol="0">
            <a:spAutoFit/>
          </a:bodyPr>
          <a:lstStyle/>
          <a:p>
            <a:r>
              <a:rPr lang="en-IN" sz="2800" dirty="0">
                <a:solidFill>
                  <a:schemeClr val="accent1"/>
                </a:solidFill>
                <a:latin typeface="Times New Roman" panose="02020603050405020304" pitchFamily="18" charset="0"/>
                <a:cs typeface="Times New Roman" panose="02020603050405020304" pitchFamily="18" charset="0"/>
              </a:rPr>
              <a:t>4. Back-End (PHP)</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Write PHP scripts to:</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Handle user registration (save details in the database).</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Handle login (verify user and password).</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 course </a:t>
            </a:r>
            <a:r>
              <a:rPr lang="en-IN" sz="2800" dirty="0" err="1">
                <a:latin typeface="Times New Roman" panose="02020603050405020304" pitchFamily="18" charset="0"/>
                <a:cs typeface="Times New Roman" panose="02020603050405020304" pitchFamily="18" charset="0"/>
              </a:rPr>
              <a:t>enrollment</a:t>
            </a:r>
            <a:r>
              <a:rPr lang="en-IN" sz="2800" dirty="0">
                <a:latin typeface="Times New Roman" panose="02020603050405020304" pitchFamily="18" charset="0"/>
                <a:cs typeface="Times New Roman" panose="02020603050405020304" pitchFamily="18" charset="0"/>
              </a:rPr>
              <a:t> (save selected courses for users).</a:t>
            </a:r>
          </a:p>
          <a:p>
            <a:r>
              <a:rPr lang="en-IN" sz="2800" dirty="0">
                <a:solidFill>
                  <a:schemeClr val="accent1"/>
                </a:solidFill>
                <a:latin typeface="Times New Roman" panose="02020603050405020304" pitchFamily="18" charset="0"/>
                <a:cs typeface="Times New Roman" panose="02020603050405020304" pitchFamily="18" charset="0"/>
              </a:rPr>
              <a:t>5. Test the Application</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Test registration, login, and course selection.</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Ensure data is stored in the database properly.</a:t>
            </a:r>
          </a:p>
          <a:p>
            <a:r>
              <a:rPr lang="en-IN" sz="2800" dirty="0">
                <a:solidFill>
                  <a:schemeClr val="accent1"/>
                </a:solidFill>
                <a:latin typeface="Times New Roman" panose="02020603050405020304" pitchFamily="18" charset="0"/>
                <a:cs typeface="Times New Roman" panose="02020603050405020304" pitchFamily="18" charset="0"/>
              </a:rPr>
              <a:t>6. Deploy</a:t>
            </a:r>
          </a:p>
          <a:p>
            <a:pPr marL="457200" indent="-4572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Run the platform on Apache and ensure database connections work.</a:t>
            </a:r>
          </a:p>
          <a:p>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This creates a simple web application for an online learning platform</a:t>
            </a:r>
            <a:r>
              <a:rPr lang="en-IN" sz="2800" dirty="0"/>
              <a:t>.</a:t>
            </a:r>
          </a:p>
        </p:txBody>
      </p:sp>
    </p:spTree>
    <p:extLst>
      <p:ext uri="{BB962C8B-B14F-4D97-AF65-F5344CB8AC3E}">
        <p14:creationId xmlns:p14="http://schemas.microsoft.com/office/powerpoint/2010/main" val="4275298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3" name="chimes.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8288000" cy="10286998"/>
          </a:xfrm>
          <a:prstGeom prst="rect">
            <a:avLst/>
          </a:prstGeom>
        </p:spPr>
      </p:pic>
      <p:sp>
        <p:nvSpPr>
          <p:cNvPr id="4" name="object 4"/>
          <p:cNvSpPr txBox="1">
            <a:spLocks noGrp="1"/>
          </p:cNvSpPr>
          <p:nvPr>
            <p:ph type="title"/>
          </p:nvPr>
        </p:nvSpPr>
        <p:spPr>
          <a:xfrm>
            <a:off x="2216150" y="493941"/>
            <a:ext cx="14899792" cy="1678023"/>
          </a:xfrm>
          <a:prstGeom prst="rect">
            <a:avLst/>
          </a:prstGeom>
        </p:spPr>
        <p:txBody>
          <a:bodyPr vert="horz" wrap="square" lIns="0" tIns="15875" rIns="0" bIns="0" rtlCol="0">
            <a:spAutoFit/>
          </a:bodyPr>
          <a:lstStyle/>
          <a:p>
            <a:pPr marL="12700" algn="ctr">
              <a:lnSpc>
                <a:spcPct val="100000"/>
              </a:lnSpc>
              <a:spcBef>
                <a:spcPts val="125"/>
              </a:spcBef>
            </a:pPr>
            <a:r>
              <a:rPr lang="en-IN" sz="5400" b="1" spc="770" dirty="0">
                <a:latin typeface="Times New Roman" panose="02020603050405020304" pitchFamily="18" charset="0"/>
                <a:cs typeface="Times New Roman" panose="02020603050405020304" pitchFamily="18" charset="0"/>
              </a:rPr>
              <a:t>WEB APPLICATION BASED ONLINE  LEARNING PLATFORM</a:t>
            </a:r>
            <a:endParaRPr sz="5400" b="1" spc="77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3A3B51FC-BF80-D6DA-B81E-CA4C6A33EB0D}"/>
              </a:ext>
            </a:extLst>
          </p:cNvPr>
          <p:cNvSpPr>
            <a:spLocks noChangeArrowheads="1"/>
          </p:cNvSpPr>
          <p:nvPr/>
        </p:nvSpPr>
        <p:spPr bwMode="auto">
          <a:xfrm>
            <a:off x="0" y="-46166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B17E42F-3905-E5AC-A3E1-7880BCE48952}"/>
              </a:ext>
            </a:extLst>
          </p:cNvPr>
          <p:cNvSpPr>
            <a:spLocks noChangeArrowheads="1"/>
          </p:cNvSpPr>
          <p:nvPr/>
        </p:nvSpPr>
        <p:spPr bwMode="auto">
          <a:xfrm>
            <a:off x="152400" y="-309265"/>
            <a:ext cx="24878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C1CB71A-59B2-22D3-BCB1-F18FCD1A84C6}"/>
              </a:ext>
            </a:extLst>
          </p:cNvPr>
          <p:cNvSpPr txBox="1"/>
          <p:nvPr/>
        </p:nvSpPr>
        <p:spPr>
          <a:xfrm>
            <a:off x="1530350" y="2237257"/>
            <a:ext cx="4820996" cy="523220"/>
          </a:xfrm>
          <a:prstGeom prst="rect">
            <a:avLst/>
          </a:prstGeom>
          <a:noFill/>
        </p:spPr>
        <p:txBody>
          <a:bodyPr wrap="square" rtlCol="0">
            <a:spAutoFit/>
          </a:bodyPr>
          <a:lstStyle/>
          <a:p>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TURNOUT IS HERE</a:t>
            </a:r>
            <a:endParaRPr lang="en-IN" sz="2800" b="1" dirty="0">
              <a:latin typeface="Times New Roman" panose="02020603050405020304" pitchFamily="18" charset="0"/>
              <a:cs typeface="Times New Roman" panose="02020603050405020304" pitchFamily="18" charset="0"/>
            </a:endParaRPr>
          </a:p>
        </p:txBody>
      </p:sp>
      <p:sp>
        <p:nvSpPr>
          <p:cNvPr id="9" name="Arrow: Right 8">
            <a:extLst>
              <a:ext uri="{FF2B5EF4-FFF2-40B4-BE49-F238E27FC236}">
                <a16:creationId xmlns:a16="http://schemas.microsoft.com/office/drawing/2014/main" id="{380FA3BA-E1D7-F334-46DB-EDDD64CDAC2D}"/>
              </a:ext>
            </a:extLst>
          </p:cNvPr>
          <p:cNvSpPr/>
          <p:nvPr/>
        </p:nvSpPr>
        <p:spPr>
          <a:xfrm>
            <a:off x="5111750" y="2331830"/>
            <a:ext cx="457200" cy="334075"/>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6B6CAAEE-3565-6C9C-CEC4-A58687BBC84E}"/>
              </a:ext>
            </a:extLst>
          </p:cNvPr>
          <p:cNvPicPr>
            <a:picLocks noChangeAspect="1"/>
          </p:cNvPicPr>
          <p:nvPr/>
        </p:nvPicPr>
        <p:blipFill>
          <a:blip r:embed="rId4"/>
          <a:stretch>
            <a:fillRect/>
          </a:stretch>
        </p:blipFill>
        <p:spPr>
          <a:xfrm>
            <a:off x="4197350" y="3127570"/>
            <a:ext cx="11339517" cy="637847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5" name="chimes.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866C62-3F3A-2894-D0B1-4129494067DD}"/>
              </a:ext>
            </a:extLst>
          </p:cNvPr>
          <p:cNvPicPr>
            <a:picLocks noChangeAspect="1"/>
          </p:cNvPicPr>
          <p:nvPr/>
        </p:nvPicPr>
        <p:blipFill>
          <a:blip r:embed="rId2"/>
          <a:stretch>
            <a:fillRect/>
          </a:stretch>
        </p:blipFill>
        <p:spPr>
          <a:xfrm>
            <a:off x="1911350" y="730250"/>
            <a:ext cx="15185972" cy="8542109"/>
          </a:xfrm>
          <a:prstGeom prst="rect">
            <a:avLst/>
          </a:prstGeom>
        </p:spPr>
      </p:pic>
    </p:spTree>
    <p:extLst>
      <p:ext uri="{BB962C8B-B14F-4D97-AF65-F5344CB8AC3E}">
        <p14:creationId xmlns:p14="http://schemas.microsoft.com/office/powerpoint/2010/main" val="32946668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C5AF45-97F1-EB29-06A6-F06B2B8FE367}"/>
              </a:ext>
            </a:extLst>
          </p:cNvPr>
          <p:cNvPicPr>
            <a:picLocks noChangeAspect="1"/>
          </p:cNvPicPr>
          <p:nvPr/>
        </p:nvPicPr>
        <p:blipFill>
          <a:blip r:embed="rId2"/>
          <a:stretch>
            <a:fillRect/>
          </a:stretch>
        </p:blipFill>
        <p:spPr>
          <a:xfrm>
            <a:off x="1835150" y="915821"/>
            <a:ext cx="15054325" cy="8468058"/>
          </a:xfrm>
          <a:prstGeom prst="rect">
            <a:avLst/>
          </a:prstGeom>
        </p:spPr>
      </p:pic>
    </p:spTree>
    <p:extLst>
      <p:ext uri="{BB962C8B-B14F-4D97-AF65-F5344CB8AC3E}">
        <p14:creationId xmlns:p14="http://schemas.microsoft.com/office/powerpoint/2010/main" val="1277745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387032-6ACC-EC48-263E-57F4EACAA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450" y="1111250"/>
            <a:ext cx="14503400" cy="8158163"/>
          </a:xfrm>
          <a:prstGeom prst="rect">
            <a:avLst/>
          </a:prstGeom>
        </p:spPr>
      </p:pic>
    </p:spTree>
    <p:extLst>
      <p:ext uri="{BB962C8B-B14F-4D97-AF65-F5344CB8AC3E}">
        <p14:creationId xmlns:p14="http://schemas.microsoft.com/office/powerpoint/2010/main" val="32535366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8288000" cy="10286998"/>
          </a:xfrm>
          <a:prstGeom prst="rect">
            <a:avLst/>
          </a:prstGeom>
        </p:spPr>
      </p:pic>
      <p:sp>
        <p:nvSpPr>
          <p:cNvPr id="4" name="object 4"/>
          <p:cNvSpPr txBox="1">
            <a:spLocks noGrp="1"/>
          </p:cNvSpPr>
          <p:nvPr>
            <p:ph type="title"/>
          </p:nvPr>
        </p:nvSpPr>
        <p:spPr>
          <a:xfrm>
            <a:off x="6254750" y="765228"/>
            <a:ext cx="8878570" cy="843821"/>
          </a:xfrm>
          <a:prstGeom prst="rect">
            <a:avLst/>
          </a:prstGeom>
        </p:spPr>
        <p:txBody>
          <a:bodyPr vert="horz" wrap="square" lIns="0" tIns="12700" rIns="0" bIns="0" rtlCol="0">
            <a:spAutoFit/>
          </a:bodyPr>
          <a:lstStyle/>
          <a:p>
            <a:pPr marL="12700">
              <a:lnSpc>
                <a:spcPct val="100000"/>
              </a:lnSpc>
              <a:spcBef>
                <a:spcPts val="100"/>
              </a:spcBef>
            </a:pPr>
            <a:r>
              <a:rPr lang="en-IN" sz="5400" b="1" dirty="0">
                <a:latin typeface="Times New Roman" panose="02020603050405020304" pitchFamily="18" charset="0"/>
                <a:cs typeface="Times New Roman" panose="02020603050405020304" pitchFamily="18" charset="0"/>
              </a:rPr>
              <a:t>ADVANTAGES</a:t>
            </a:r>
            <a:endParaRPr sz="5400" b="1" dirty="0">
              <a:latin typeface="Times New Roman" panose="02020603050405020304" pitchFamily="18" charset="0"/>
              <a:cs typeface="Times New Roman" panose="02020603050405020304" pitchFamily="18" charset="0"/>
            </a:endParaRPr>
          </a:p>
        </p:txBody>
      </p:sp>
      <p:sp>
        <p:nvSpPr>
          <p:cNvPr id="5" name="object 5"/>
          <p:cNvSpPr txBox="1"/>
          <p:nvPr/>
        </p:nvSpPr>
        <p:spPr>
          <a:xfrm>
            <a:off x="8795893" y="2936932"/>
            <a:ext cx="8148955" cy="281167"/>
          </a:xfrm>
          <a:prstGeom prst="rect">
            <a:avLst/>
          </a:prstGeom>
        </p:spPr>
        <p:txBody>
          <a:bodyPr vert="horz" wrap="square" lIns="0" tIns="11430" rIns="0" bIns="0" rtlCol="0">
            <a:spAutoFit/>
          </a:bodyPr>
          <a:lstStyle/>
          <a:p>
            <a:pPr marL="307975" marR="5080" indent="-295910" algn="r">
              <a:lnSpc>
                <a:spcPct val="101400"/>
              </a:lnSpc>
              <a:spcBef>
                <a:spcPts val="90"/>
              </a:spcBef>
            </a:pPr>
            <a:r>
              <a:rPr sz="1850" spc="60" dirty="0">
                <a:latin typeface="Arial MT"/>
                <a:cs typeface="Arial MT"/>
              </a:rPr>
              <a:t>.</a:t>
            </a:r>
            <a:endParaRPr sz="1850" dirty="0">
              <a:latin typeface="Arial MT"/>
              <a:cs typeface="Arial MT"/>
            </a:endParaRPr>
          </a:p>
        </p:txBody>
      </p:sp>
      <p:sp>
        <p:nvSpPr>
          <p:cNvPr id="9" name="TextBox 8">
            <a:extLst>
              <a:ext uri="{FF2B5EF4-FFF2-40B4-BE49-F238E27FC236}">
                <a16:creationId xmlns:a16="http://schemas.microsoft.com/office/drawing/2014/main" id="{DCE5BB9C-E220-7CDD-D400-2EA9993D3599}"/>
              </a:ext>
            </a:extLst>
          </p:cNvPr>
          <p:cNvSpPr txBox="1"/>
          <p:nvPr/>
        </p:nvSpPr>
        <p:spPr>
          <a:xfrm>
            <a:off x="692150" y="2178049"/>
            <a:ext cx="10668000" cy="71245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Flexibility:</a:t>
            </a:r>
            <a:r>
              <a:rPr lang="en-US" sz="2800" dirty="0">
                <a:latin typeface="Times New Roman" panose="02020603050405020304" pitchFamily="18" charset="0"/>
                <a:cs typeface="Times New Roman" panose="02020603050405020304" pitchFamily="18" charset="0"/>
              </a:rPr>
              <a:t> Learn anytime and anywhere, accommodating different schedules and learning paces.</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Personalization: </a:t>
            </a:r>
            <a:r>
              <a:rPr lang="en-US" sz="2800" dirty="0">
                <a:latin typeface="Times New Roman" panose="02020603050405020304" pitchFamily="18" charset="0"/>
                <a:cs typeface="Times New Roman" panose="02020603050405020304" pitchFamily="18" charset="0"/>
              </a:rPr>
              <a:t>Adaptive learning paths and recommendations tailored to individual student needs.</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Cost-Effective:</a:t>
            </a:r>
            <a:r>
              <a:rPr lang="en-US" sz="2800" dirty="0">
                <a:latin typeface="Times New Roman" panose="02020603050405020304" pitchFamily="18" charset="0"/>
                <a:cs typeface="Times New Roman" panose="02020603050405020304" pitchFamily="18" charset="0"/>
              </a:rPr>
              <a:t> Eliminates the need for commuting and printed materials, reducing costs for learners and institutions.</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Global Reach: </a:t>
            </a:r>
            <a:r>
              <a:rPr lang="en-US" sz="2800" dirty="0">
                <a:latin typeface="Times New Roman" panose="02020603050405020304" pitchFamily="18" charset="0"/>
                <a:cs typeface="Times New Roman" panose="02020603050405020304" pitchFamily="18" charset="0"/>
              </a:rPr>
              <a:t>Enables learners to access world-class education from anywhere, breaking down geographical barriers.</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Diverse Content: </a:t>
            </a:r>
            <a:r>
              <a:rPr lang="en-US" sz="2800" dirty="0">
                <a:latin typeface="Times New Roman" panose="02020603050405020304" pitchFamily="18" charset="0"/>
                <a:cs typeface="Times New Roman" panose="02020603050405020304" pitchFamily="18" charset="0"/>
              </a:rPr>
              <a:t>Offers multimedia learning resources such as videos, quizzes, and interactive tools that enhance learning experiences.</a:t>
            </a:r>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E6EE04C-C907-4FE4-41CE-AD9E864BB8BC}"/>
              </a:ext>
            </a:extLst>
          </p:cNvPr>
          <p:cNvPicPr>
            <a:picLocks noChangeAspect="1"/>
          </p:cNvPicPr>
          <p:nvPr/>
        </p:nvPicPr>
        <p:blipFill>
          <a:blip r:embed="rId4"/>
          <a:stretch>
            <a:fillRect/>
          </a:stretch>
        </p:blipFill>
        <p:spPr>
          <a:xfrm>
            <a:off x="11360150" y="2559050"/>
            <a:ext cx="6101390" cy="60960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5" name="chimes.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8288000" cy="10286998"/>
          </a:xfrm>
          <a:prstGeom prst="rect">
            <a:avLst/>
          </a:prstGeom>
        </p:spPr>
      </p:pic>
      <p:sp>
        <p:nvSpPr>
          <p:cNvPr id="4" name="object 4"/>
          <p:cNvSpPr txBox="1">
            <a:spLocks noGrp="1"/>
          </p:cNvSpPr>
          <p:nvPr>
            <p:ph type="title"/>
          </p:nvPr>
        </p:nvSpPr>
        <p:spPr>
          <a:xfrm>
            <a:off x="4730750" y="882650"/>
            <a:ext cx="10334142" cy="843821"/>
          </a:xfrm>
          <a:prstGeom prst="rect">
            <a:avLst/>
          </a:prstGeom>
        </p:spPr>
        <p:txBody>
          <a:bodyPr vert="horz" wrap="square" lIns="0" tIns="12700" rIns="0" bIns="0" rtlCol="0">
            <a:spAutoFit/>
          </a:bodyPr>
          <a:lstStyle/>
          <a:p>
            <a:pPr marL="9525">
              <a:lnSpc>
                <a:spcPct val="100000"/>
              </a:lnSpc>
              <a:spcBef>
                <a:spcPts val="100"/>
              </a:spcBef>
            </a:pPr>
            <a:r>
              <a:rPr lang="en-IN" sz="5400" b="1" dirty="0">
                <a:latin typeface="Times New Roman" panose="02020603050405020304" pitchFamily="18" charset="0"/>
                <a:cs typeface="Times New Roman" panose="02020603050405020304" pitchFamily="18" charset="0"/>
              </a:rPr>
              <a:t>FUTURE ENHANCEMENT</a:t>
            </a:r>
            <a:endParaRPr sz="5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2F8FC5-4190-ACE0-3C04-8686350798C3}"/>
              </a:ext>
            </a:extLst>
          </p:cNvPr>
          <p:cNvSpPr txBox="1"/>
          <p:nvPr/>
        </p:nvSpPr>
        <p:spPr>
          <a:xfrm>
            <a:off x="615951" y="2178050"/>
            <a:ext cx="11506199" cy="712451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AI-Driven Personalization: </a:t>
            </a:r>
            <a:r>
              <a:rPr lang="en-US" sz="2800" dirty="0">
                <a:latin typeface="Times New Roman" panose="02020603050405020304" pitchFamily="18" charset="0"/>
                <a:cs typeface="Times New Roman" panose="02020603050405020304" pitchFamily="18" charset="0"/>
              </a:rPr>
              <a:t>Advanced AI algorithms will further customize learning experiences by analyzing user data in real time.</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Virtual Reality (VR) and Augmented Reality (AR): </a:t>
            </a:r>
            <a:r>
              <a:rPr lang="en-US" sz="2800" dirty="0">
                <a:latin typeface="Times New Roman" panose="02020603050405020304" pitchFamily="18" charset="0"/>
                <a:cs typeface="Times New Roman" panose="02020603050405020304" pitchFamily="18" charset="0"/>
              </a:rPr>
              <a:t>Immersive technologies will create more interactive and practical learning environments, such as virtual labs and field trips.</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Blended Learning Models: </a:t>
            </a:r>
            <a:r>
              <a:rPr lang="en-US" sz="2800" dirty="0">
                <a:latin typeface="Times New Roman" panose="02020603050405020304" pitchFamily="18" charset="0"/>
                <a:cs typeface="Times New Roman" panose="02020603050405020304" pitchFamily="18" charset="0"/>
              </a:rPr>
              <a:t>Combining online and offline methods to offer a more comprehensive learning experience.</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Microlearning: </a:t>
            </a:r>
            <a:r>
              <a:rPr lang="en-US" sz="2800" dirty="0">
                <a:latin typeface="Times New Roman" panose="02020603050405020304" pitchFamily="18" charset="0"/>
                <a:cs typeface="Times New Roman" panose="02020603050405020304" pitchFamily="18" charset="0"/>
              </a:rPr>
              <a:t>Bite-sized lessons tailored to suit busy schedules and increase engagement.</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Blockchain for Credentialing:</a:t>
            </a:r>
            <a:r>
              <a:rPr lang="en-US" sz="2800" dirty="0">
                <a:latin typeface="Times New Roman" panose="02020603050405020304" pitchFamily="18" charset="0"/>
                <a:cs typeface="Times New Roman" panose="02020603050405020304" pitchFamily="18" charset="0"/>
              </a:rPr>
              <a:t> Using blockchain to securely verify and store certifications and learning achievements.</a:t>
            </a: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B55EAED-CCE7-19F0-8472-7EAD09C574AD}"/>
              </a:ext>
            </a:extLst>
          </p:cNvPr>
          <p:cNvPicPr>
            <a:picLocks noChangeAspect="1"/>
          </p:cNvPicPr>
          <p:nvPr/>
        </p:nvPicPr>
        <p:blipFill>
          <a:blip r:embed="rId4"/>
          <a:stretch>
            <a:fillRect/>
          </a:stretch>
        </p:blipFill>
        <p:spPr>
          <a:xfrm>
            <a:off x="12061129" y="1952260"/>
            <a:ext cx="5623620" cy="757609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5" name="chimes.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8288000" cy="10286998"/>
          </a:xfrm>
          <a:prstGeom prst="rect">
            <a:avLst/>
          </a:prstGeom>
        </p:spPr>
      </p:pic>
      <p:sp>
        <p:nvSpPr>
          <p:cNvPr id="3" name="object 3"/>
          <p:cNvSpPr txBox="1">
            <a:spLocks noGrp="1"/>
          </p:cNvSpPr>
          <p:nvPr>
            <p:ph type="title"/>
          </p:nvPr>
        </p:nvSpPr>
        <p:spPr>
          <a:xfrm>
            <a:off x="1835150" y="938567"/>
            <a:ext cx="10369550" cy="800284"/>
          </a:xfrm>
          <a:prstGeom prst="rect">
            <a:avLst/>
          </a:prstGeom>
        </p:spPr>
        <p:txBody>
          <a:bodyPr vert="horz" wrap="square" lIns="0" tIns="12700" rIns="0" bIns="0" rtlCol="0">
            <a:spAutoFit/>
          </a:bodyPr>
          <a:lstStyle/>
          <a:p>
            <a:pPr marR="5080" algn="r">
              <a:lnSpc>
                <a:spcPts val="6465"/>
              </a:lnSpc>
              <a:spcBef>
                <a:spcPts val="100"/>
              </a:spcBef>
            </a:pPr>
            <a:r>
              <a:rPr lang="en-IN" sz="5400" b="1" spc="880"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sp>
        <p:nvSpPr>
          <p:cNvPr id="4" name="object 4"/>
          <p:cNvSpPr txBox="1"/>
          <p:nvPr/>
        </p:nvSpPr>
        <p:spPr>
          <a:xfrm>
            <a:off x="1149350" y="2677418"/>
            <a:ext cx="9677400" cy="7082836"/>
          </a:xfrm>
          <a:prstGeom prst="rect">
            <a:avLst/>
          </a:prstGeom>
        </p:spPr>
        <p:txBody>
          <a:bodyPr vert="horz" wrap="square" lIns="0" tIns="12065" rIns="0" bIns="0" rtlCol="0">
            <a:spAutoFit/>
          </a:bodyPr>
          <a:lstStyle/>
          <a:p>
            <a:pPr marL="469265" marR="5080" indent="-457200" algn="l">
              <a:lnSpc>
                <a:spcPct val="150000"/>
              </a:lnSpc>
              <a:spcBef>
                <a:spcPts val="95"/>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 Online learning platforms have reshaped education by providing flexible, accessible, and personalized learning experiences. </a:t>
            </a:r>
          </a:p>
          <a:p>
            <a:pPr marL="469265" marR="5080" indent="-457200" algn="l">
              <a:lnSpc>
                <a:spcPct val="150000"/>
              </a:lnSpc>
              <a:spcBef>
                <a:spcPts val="95"/>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With advancements in technology, these platforms will continue to evolve, offering more immersive, adaptive, and engaging methods of teaching. </a:t>
            </a:r>
          </a:p>
          <a:p>
            <a:pPr marL="469265" marR="5080" indent="-457200" algn="l">
              <a:lnSpc>
                <a:spcPct val="150000"/>
              </a:lnSpc>
              <a:spcBef>
                <a:spcPts val="95"/>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future of online education looks promising, integrating AI, VR, and gamification to better meet learners' needs. </a:t>
            </a:r>
          </a:p>
          <a:p>
            <a:pPr marL="469265" marR="5080" indent="-457200" algn="l">
              <a:lnSpc>
                <a:spcPct val="150000"/>
              </a:lnSpc>
              <a:spcBef>
                <a:spcPts val="95"/>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This transformation will play a crucial role in making quality education available to everyone, regardless of location or background</a:t>
            </a:r>
            <a:r>
              <a:rPr lang="en-US" sz="1600" dirty="0"/>
              <a:t>.</a:t>
            </a:r>
            <a:endParaRPr sz="1550" dirty="0">
              <a:latin typeface="Arial MT"/>
              <a:cs typeface="Arial MT"/>
            </a:endParaRPr>
          </a:p>
        </p:txBody>
      </p:sp>
      <p:pic>
        <p:nvPicPr>
          <p:cNvPr id="6" name="Picture 5">
            <a:extLst>
              <a:ext uri="{FF2B5EF4-FFF2-40B4-BE49-F238E27FC236}">
                <a16:creationId xmlns:a16="http://schemas.microsoft.com/office/drawing/2014/main" id="{46522C74-53E7-8E35-3C13-B65F476CB9AF}"/>
              </a:ext>
            </a:extLst>
          </p:cNvPr>
          <p:cNvPicPr>
            <a:picLocks noChangeAspect="1"/>
          </p:cNvPicPr>
          <p:nvPr/>
        </p:nvPicPr>
        <p:blipFill>
          <a:blip r:embed="rId4"/>
          <a:stretch>
            <a:fillRect/>
          </a:stretch>
        </p:blipFill>
        <p:spPr>
          <a:xfrm>
            <a:off x="11055350" y="2677418"/>
            <a:ext cx="6187440" cy="643483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5"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8288000" cy="10286998"/>
          </a:xfrm>
          <a:prstGeom prst="rect">
            <a:avLst/>
          </a:prstGeom>
        </p:spPr>
      </p:pic>
      <p:sp>
        <p:nvSpPr>
          <p:cNvPr id="3" name="object 3"/>
          <p:cNvSpPr txBox="1">
            <a:spLocks noGrp="1"/>
          </p:cNvSpPr>
          <p:nvPr>
            <p:ph type="title"/>
          </p:nvPr>
        </p:nvSpPr>
        <p:spPr>
          <a:xfrm>
            <a:off x="3587750" y="1049872"/>
            <a:ext cx="4824730" cy="496353"/>
          </a:xfrm>
          <a:prstGeom prst="rect">
            <a:avLst/>
          </a:prstGeom>
        </p:spPr>
        <p:txBody>
          <a:bodyPr vert="horz" wrap="square" lIns="0" tIns="26034" rIns="0" bIns="0" rtlCol="0">
            <a:spAutoFit/>
          </a:bodyPr>
          <a:lstStyle/>
          <a:p>
            <a:pPr marL="12700" marR="5080">
              <a:lnSpc>
                <a:spcPts val="3229"/>
              </a:lnSpc>
              <a:spcBef>
                <a:spcPts val="204"/>
              </a:spcBef>
            </a:pPr>
            <a:r>
              <a:rPr lang="en-IN" sz="5400" b="1" dirty="0">
                <a:latin typeface="Times New Roman" panose="02020603050405020304" pitchFamily="18" charset="0"/>
                <a:cs typeface="Times New Roman" panose="02020603050405020304" pitchFamily="18" charset="0"/>
              </a:rPr>
              <a:t>ABSTRACT</a:t>
            </a:r>
            <a:endParaRPr sz="5400" b="1" dirty="0">
              <a:latin typeface="Times New Roman" panose="02020603050405020304" pitchFamily="18" charset="0"/>
              <a:cs typeface="Times New Roman" panose="02020603050405020304" pitchFamily="18" charset="0"/>
            </a:endParaRPr>
          </a:p>
        </p:txBody>
      </p:sp>
      <p:grpSp>
        <p:nvGrpSpPr>
          <p:cNvPr id="10" name="object 10"/>
          <p:cNvGrpSpPr/>
          <p:nvPr/>
        </p:nvGrpSpPr>
        <p:grpSpPr>
          <a:xfrm>
            <a:off x="11324272" y="629597"/>
            <a:ext cx="6348095" cy="9039225"/>
            <a:chOff x="11324272" y="629597"/>
            <a:chExt cx="6348095" cy="9039225"/>
          </a:xfrm>
        </p:grpSpPr>
        <p:pic>
          <p:nvPicPr>
            <p:cNvPr id="11" name="object 11"/>
            <p:cNvPicPr/>
            <p:nvPr/>
          </p:nvPicPr>
          <p:blipFill>
            <a:blip r:embed="rId4" cstate="print"/>
            <a:stretch>
              <a:fillRect/>
            </a:stretch>
          </p:blipFill>
          <p:spPr>
            <a:xfrm>
              <a:off x="11324272" y="629597"/>
              <a:ext cx="5581650" cy="9039223"/>
            </a:xfrm>
            <a:prstGeom prst="rect">
              <a:avLst/>
            </a:prstGeom>
          </p:spPr>
        </p:pic>
        <p:pic>
          <p:nvPicPr>
            <p:cNvPr id="12" name="object 12"/>
            <p:cNvPicPr/>
            <p:nvPr/>
          </p:nvPicPr>
          <p:blipFill>
            <a:blip r:embed="rId5" cstate="print"/>
            <a:stretch>
              <a:fillRect/>
            </a:stretch>
          </p:blipFill>
          <p:spPr>
            <a:xfrm>
              <a:off x="16138778" y="7856496"/>
              <a:ext cx="1533524" cy="1533523"/>
            </a:xfrm>
            <a:prstGeom prst="rect">
              <a:avLst/>
            </a:prstGeom>
          </p:spPr>
        </p:pic>
      </p:grpSp>
      <p:sp>
        <p:nvSpPr>
          <p:cNvPr id="13" name="TextBox 12">
            <a:extLst>
              <a:ext uri="{FF2B5EF4-FFF2-40B4-BE49-F238E27FC236}">
                <a16:creationId xmlns:a16="http://schemas.microsoft.com/office/drawing/2014/main" id="{6D64413E-002C-3D31-C3E3-C86B75B5E22B}"/>
              </a:ext>
            </a:extLst>
          </p:cNvPr>
          <p:cNvSpPr txBox="1"/>
          <p:nvPr/>
        </p:nvSpPr>
        <p:spPr>
          <a:xfrm>
            <a:off x="463550" y="1049872"/>
            <a:ext cx="10515601" cy="9063507"/>
          </a:xfrm>
          <a:prstGeom prst="rect">
            <a:avLst/>
          </a:prstGeom>
          <a:noFill/>
        </p:spPr>
        <p:txBody>
          <a:bodyPr wrap="square" rtlCol="0">
            <a:spAutoFit/>
          </a:bodyPr>
          <a:lstStyle/>
          <a:p>
            <a:pPr>
              <a:lnSpc>
                <a:spcPct val="150000"/>
              </a:lnSpc>
            </a:pPr>
            <a:endParaRPr lang="en-US" sz="28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This presentation explores the key components and structure of online learning platforms.</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It highlights the features that make e-learning accessible and flexible, such as interactive video lessons, quizzes, and progress tracking. </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technological framework, including frontend design, backend management, AI-driven personalization, and data analytics, is explained.</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Additionally, the benefits of gamification, monetization models, and the challenges faced by these platforms are discussed. </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future of online learning with trends like AI, VR, and blended learning is briefly covered, showing how these platforms are transforming education.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6" name="chimes.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31EFF8-1CA6-CCB4-0685-9D91E6AA27D5}"/>
              </a:ext>
            </a:extLst>
          </p:cNvPr>
          <p:cNvSpPr txBox="1"/>
          <p:nvPr/>
        </p:nvSpPr>
        <p:spPr>
          <a:xfrm>
            <a:off x="6330950" y="1035050"/>
            <a:ext cx="6400800" cy="923330"/>
          </a:xfrm>
          <a:prstGeom prst="rect">
            <a:avLst/>
          </a:prstGeom>
          <a:noFill/>
        </p:spPr>
        <p:txBody>
          <a:bodyPr wrap="square" rtlCol="0">
            <a:spAutoFit/>
          </a:bodyPr>
          <a:lstStyle/>
          <a:p>
            <a:r>
              <a:rPr lang="en-IN" sz="5400" b="1" dirty="0">
                <a:solidFill>
                  <a:schemeClr val="accent2"/>
                </a:solidFill>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C2F0350E-8103-66CA-0B35-447A7772D447}"/>
              </a:ext>
            </a:extLst>
          </p:cNvPr>
          <p:cNvSpPr txBox="1"/>
          <p:nvPr/>
        </p:nvSpPr>
        <p:spPr>
          <a:xfrm>
            <a:off x="1682750" y="2406650"/>
            <a:ext cx="15621000" cy="6478184"/>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Anderson, T., &amp; Dron, J. (2011). Three Generations of Distance Education Pedagogy. International Review of Research in Open and Distributed Learning.</a:t>
            </a:r>
          </a:p>
          <a:p>
            <a:pPr marL="457200" indent="-457200">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Means, B., Toyama, Y., Murphy, R., </a:t>
            </a:r>
            <a:r>
              <a:rPr lang="en-US" sz="2800" b="1" dirty="0" err="1">
                <a:latin typeface="Times New Roman" panose="02020603050405020304" pitchFamily="18" charset="0"/>
                <a:cs typeface="Times New Roman" panose="02020603050405020304" pitchFamily="18" charset="0"/>
              </a:rPr>
              <a:t>Bakia</a:t>
            </a:r>
            <a:r>
              <a:rPr lang="en-US" sz="2800" b="1" dirty="0">
                <a:latin typeface="Times New Roman" panose="02020603050405020304" pitchFamily="18" charset="0"/>
                <a:cs typeface="Times New Roman" panose="02020603050405020304" pitchFamily="18" charset="0"/>
              </a:rPr>
              <a:t>, M., &amp; Jones, K. (2009). Evaluation of Evidence-Based Practices in Online Learning: A Meta-Analysis and Review of Online Learning Studies. U.S. Department of Education.</a:t>
            </a:r>
          </a:p>
          <a:p>
            <a:pPr marL="457200" indent="-457200">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Pappas, C. (2019). The Future of Online Learning: Trends and Predictions. eLearning Industry.</a:t>
            </a:r>
          </a:p>
          <a:p>
            <a:pPr marL="457200" indent="-457200">
              <a:lnSpc>
                <a:spcPct val="150000"/>
              </a:lnSpc>
              <a:buFont typeface="Wingdings" panose="05000000000000000000" pitchFamily="2" charset="2"/>
              <a:buChar char="v"/>
            </a:pPr>
            <a:r>
              <a:rPr lang="en-US" sz="2800" b="1" dirty="0" err="1">
                <a:latin typeface="Times New Roman" panose="02020603050405020304" pitchFamily="18" charset="0"/>
                <a:cs typeface="Times New Roman" panose="02020603050405020304" pitchFamily="18" charset="0"/>
              </a:rPr>
              <a:t>Picciano</a:t>
            </a:r>
            <a:r>
              <a:rPr lang="en-US" sz="2800" b="1" dirty="0">
                <a:latin typeface="Times New Roman" panose="02020603050405020304" pitchFamily="18" charset="0"/>
                <a:cs typeface="Times New Roman" panose="02020603050405020304" pitchFamily="18" charset="0"/>
              </a:rPr>
              <a:t>, A. G. (2017). Theories and Frameworks for Online Education: Seeking an Integrated Model. Online Learning Journal.</a:t>
            </a:r>
          </a:p>
          <a:p>
            <a:pPr marL="457200" indent="-457200">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Siemens, G. (2005). Connectivism: A Learning Theory for the Digital Age. International Journal of Instructional Technology and Distance Learning.</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584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3" name="chimes.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DC1086-9160-12E1-A63D-722D6C53C98C}"/>
              </a:ext>
            </a:extLst>
          </p:cNvPr>
          <p:cNvSpPr/>
          <p:nvPr/>
        </p:nvSpPr>
        <p:spPr>
          <a:xfrm>
            <a:off x="4502150" y="3244850"/>
            <a:ext cx="8534400" cy="34671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lvl="3"/>
            <a:r>
              <a:rPr lang="en-IN" sz="5400" dirty="0">
                <a:solidFill>
                  <a:schemeClr val="accent2"/>
                </a:solidFill>
                <a:highlight>
                  <a:srgbClr val="000000"/>
                </a:highlight>
                <a:latin typeface="Times New Roman" panose="02020603050405020304" pitchFamily="18" charset="0"/>
                <a:cs typeface="Times New Roman" panose="02020603050405020304" pitchFamily="18" charset="0"/>
              </a:rPr>
              <a:t>ANY QUERIES…?</a:t>
            </a:r>
            <a:r>
              <a:rPr lang="en-IN" sz="5400" dirty="0" err="1">
                <a:solidFill>
                  <a:schemeClr val="accent2"/>
                </a:solidFill>
                <a:highlight>
                  <a:srgbClr val="000000"/>
                </a:highlight>
                <a:latin typeface="Times New Roman" panose="02020603050405020304" pitchFamily="18" charset="0"/>
                <a:cs typeface="Times New Roman" panose="02020603050405020304" pitchFamily="18" charset="0"/>
              </a:rPr>
              <a:t>tt</a:t>
            </a:r>
            <a:endParaRPr lang="en-IN" sz="5400" dirty="0">
              <a:solidFill>
                <a:schemeClr val="accent2"/>
              </a:solidFill>
              <a:highlight>
                <a:srgbClr val="000000"/>
              </a:highligh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EE030C8-8DA2-BF25-0131-D2CC8637D87D}"/>
              </a:ext>
            </a:extLst>
          </p:cNvPr>
          <p:cNvPicPr>
            <a:picLocks noChangeAspect="1"/>
          </p:cNvPicPr>
          <p:nvPr/>
        </p:nvPicPr>
        <p:blipFill>
          <a:blip r:embed="rId3"/>
          <a:stretch>
            <a:fillRect/>
          </a:stretch>
        </p:blipFill>
        <p:spPr>
          <a:xfrm>
            <a:off x="10293350" y="3854450"/>
            <a:ext cx="2314575" cy="2295525"/>
          </a:xfrm>
          <a:prstGeom prst="rect">
            <a:avLst/>
          </a:prstGeom>
        </p:spPr>
      </p:pic>
      <p:sp>
        <p:nvSpPr>
          <p:cNvPr id="2" name="TextBox 1">
            <a:extLst>
              <a:ext uri="{FF2B5EF4-FFF2-40B4-BE49-F238E27FC236}">
                <a16:creationId xmlns:a16="http://schemas.microsoft.com/office/drawing/2014/main" id="{47880AB9-F4B3-97E4-3C6D-2775A75BEECA}"/>
              </a:ext>
            </a:extLst>
          </p:cNvPr>
          <p:cNvSpPr txBox="1"/>
          <p:nvPr/>
        </p:nvSpPr>
        <p:spPr>
          <a:xfrm>
            <a:off x="4730750" y="3625850"/>
            <a:ext cx="3733800" cy="584775"/>
          </a:xfrm>
          <a:prstGeom prst="rect">
            <a:avLst/>
          </a:prstGeom>
          <a:noFill/>
        </p:spPr>
        <p:txBody>
          <a:bodyPr wrap="square" rtlCol="0">
            <a:spAutoFit/>
          </a:bodyPr>
          <a:lstStyle/>
          <a:p>
            <a:r>
              <a:rPr lang="en-IN" sz="3200" b="1" dirty="0">
                <a:solidFill>
                  <a:srgbClr val="7030A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57139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4" name="chimes.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9B170623-C727-7207-CEAD-BD786AE26E17}"/>
              </a:ext>
            </a:extLst>
          </p:cNvPr>
          <p:cNvSpPr/>
          <p:nvPr/>
        </p:nvSpPr>
        <p:spPr>
          <a:xfrm>
            <a:off x="6864350" y="1805860"/>
            <a:ext cx="3581400" cy="2286000"/>
          </a:xfrm>
          <a:prstGeom prst="flowChartConnecto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Global Access</a:t>
            </a:r>
          </a:p>
          <a:p>
            <a:pPr algn="ctr"/>
            <a:r>
              <a:rPr lang="en-US" sz="2400" dirty="0">
                <a:solidFill>
                  <a:schemeClr val="bg1"/>
                </a:solidFill>
                <a:latin typeface="Times New Roman" panose="02020603050405020304" pitchFamily="18" charset="0"/>
                <a:cs typeface="Times New Roman" panose="02020603050405020304" pitchFamily="18" charset="0"/>
              </a:rPr>
              <a:t>Provide education to learners everywhere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73964DD7-3E81-A64F-B6BC-1C32E18D917B}"/>
              </a:ext>
            </a:extLst>
          </p:cNvPr>
          <p:cNvSpPr/>
          <p:nvPr/>
        </p:nvSpPr>
        <p:spPr>
          <a:xfrm>
            <a:off x="11360150" y="4387850"/>
            <a:ext cx="3810000" cy="23622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Personalization</a:t>
            </a:r>
          </a:p>
          <a:p>
            <a:pPr algn="ctr"/>
            <a:r>
              <a:rPr lang="en-US" sz="2400" dirty="0">
                <a:latin typeface="Times New Roman" panose="02020603050405020304" pitchFamily="18" charset="0"/>
                <a:cs typeface="Times New Roman" panose="02020603050405020304" pitchFamily="18" charset="0"/>
              </a:rPr>
              <a:t>Tailor learning to individual needs</a:t>
            </a:r>
            <a:endParaRPr lang="en-IN" sz="2400"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955AAE3D-9A79-AD4D-D127-4B881F767AA8}"/>
              </a:ext>
            </a:extLst>
          </p:cNvPr>
          <p:cNvSpPr/>
          <p:nvPr/>
        </p:nvSpPr>
        <p:spPr>
          <a:xfrm>
            <a:off x="6711950" y="7588250"/>
            <a:ext cx="4191000" cy="21336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Engagement</a:t>
            </a:r>
          </a:p>
          <a:p>
            <a:pPr algn="ctr"/>
            <a:r>
              <a:rPr lang="en-US" sz="2400" dirty="0">
                <a:latin typeface="Times New Roman" panose="02020603050405020304" pitchFamily="18" charset="0"/>
                <a:cs typeface="Times New Roman" panose="02020603050405020304" pitchFamily="18" charset="0"/>
              </a:rPr>
              <a:t>Make learning interactive and engaging</a:t>
            </a:r>
            <a:endParaRPr lang="en-IN" sz="2400" dirty="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BEC30133-73B6-76C6-3D94-A2C357246477}"/>
              </a:ext>
            </a:extLst>
          </p:cNvPr>
          <p:cNvSpPr/>
          <p:nvPr/>
        </p:nvSpPr>
        <p:spPr>
          <a:xfrm>
            <a:off x="2139950" y="4388184"/>
            <a:ext cx="3810000" cy="23622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Skill Certification</a:t>
            </a:r>
          </a:p>
          <a:p>
            <a:pPr algn="ctr"/>
            <a:r>
              <a:rPr lang="en-US" sz="2400" dirty="0">
                <a:solidFill>
                  <a:schemeClr val="bg1"/>
                </a:solidFill>
                <a:latin typeface="Times New Roman" panose="02020603050405020304" pitchFamily="18" charset="0"/>
                <a:cs typeface="Times New Roman" panose="02020603050405020304" pitchFamily="18" charset="0"/>
              </a:rPr>
              <a:t>Help users earn skills and certificates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4A3E001A-F904-331E-64C0-3F6FD7B86941}"/>
              </a:ext>
            </a:extLst>
          </p:cNvPr>
          <p:cNvSpPr/>
          <p:nvPr/>
        </p:nvSpPr>
        <p:spPr>
          <a:xfrm>
            <a:off x="6864350" y="4845050"/>
            <a:ext cx="3581400" cy="190500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Flexible Learning</a:t>
            </a:r>
          </a:p>
          <a:p>
            <a:pPr algn="ctr"/>
            <a:r>
              <a:rPr lang="en-IN" sz="2400" dirty="0">
                <a:latin typeface="Times New Roman" panose="02020603050405020304" pitchFamily="18" charset="0"/>
                <a:cs typeface="Times New Roman" panose="02020603050405020304" pitchFamily="18" charset="0"/>
              </a:rPr>
              <a:t>Allow self-paced, anytime learning</a:t>
            </a:r>
          </a:p>
        </p:txBody>
      </p:sp>
      <p:sp>
        <p:nvSpPr>
          <p:cNvPr id="4" name="Rectangle 3">
            <a:extLst>
              <a:ext uri="{FF2B5EF4-FFF2-40B4-BE49-F238E27FC236}">
                <a16:creationId xmlns:a16="http://schemas.microsoft.com/office/drawing/2014/main" id="{97B3BEE2-5FC2-6E4F-7D3F-6665A64D4C1C}"/>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2" name="TextBox 11">
            <a:extLst>
              <a:ext uri="{FF2B5EF4-FFF2-40B4-BE49-F238E27FC236}">
                <a16:creationId xmlns:a16="http://schemas.microsoft.com/office/drawing/2014/main" id="{1B198C53-219A-F287-D724-9D850BB7AA1D}"/>
              </a:ext>
            </a:extLst>
          </p:cNvPr>
          <p:cNvSpPr txBox="1"/>
          <p:nvPr/>
        </p:nvSpPr>
        <p:spPr>
          <a:xfrm>
            <a:off x="2292350" y="465366"/>
            <a:ext cx="15536779" cy="1754326"/>
          </a:xfrm>
          <a:prstGeom prst="rect">
            <a:avLst/>
          </a:prstGeom>
          <a:noFill/>
        </p:spPr>
        <p:txBody>
          <a:bodyPr wrap="square">
            <a:spAutoFit/>
          </a:bodyPr>
          <a:lstStyle/>
          <a:p>
            <a:r>
              <a:rPr lang="en-US" sz="5400" b="1" dirty="0">
                <a:solidFill>
                  <a:srgbClr val="C00000"/>
                </a:solidFill>
                <a:latin typeface="Times New Roman" panose="02020603050405020304" pitchFamily="18" charset="0"/>
                <a:cs typeface="Times New Roman" panose="02020603050405020304" pitchFamily="18" charset="0"/>
              </a:rPr>
              <a:t>OVERVIEW OF THE ONLINE EDUCATION                      PORTAL</a:t>
            </a:r>
            <a:endParaRPr lang="en-IN" sz="5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792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3" name="chimes.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8288000" cy="10286998"/>
          </a:xfrm>
          <a:prstGeom prst="rect">
            <a:avLst/>
          </a:prstGeom>
        </p:spPr>
      </p:pic>
      <p:pic>
        <p:nvPicPr>
          <p:cNvPr id="3" name="object 3"/>
          <p:cNvPicPr/>
          <p:nvPr/>
        </p:nvPicPr>
        <p:blipFill>
          <a:blip r:embed="rId4" cstate="print"/>
          <a:stretch>
            <a:fillRect/>
          </a:stretch>
        </p:blipFill>
        <p:spPr>
          <a:xfrm>
            <a:off x="1952637" y="629247"/>
            <a:ext cx="14382749" cy="2905125"/>
          </a:xfrm>
          <a:prstGeom prst="rect">
            <a:avLst/>
          </a:prstGeom>
        </p:spPr>
      </p:pic>
      <p:sp>
        <p:nvSpPr>
          <p:cNvPr id="4" name="object 4"/>
          <p:cNvSpPr txBox="1">
            <a:spLocks noGrp="1"/>
          </p:cNvSpPr>
          <p:nvPr>
            <p:ph type="title"/>
          </p:nvPr>
        </p:nvSpPr>
        <p:spPr>
          <a:xfrm>
            <a:off x="3435350" y="4086444"/>
            <a:ext cx="12364783" cy="843821"/>
          </a:xfrm>
          <a:prstGeom prst="rect">
            <a:avLst/>
          </a:prstGeom>
        </p:spPr>
        <p:txBody>
          <a:bodyPr vert="horz" wrap="square" lIns="0" tIns="12700" rIns="0" bIns="0" rtlCol="0">
            <a:spAutoFit/>
          </a:bodyPr>
          <a:lstStyle/>
          <a:p>
            <a:pPr marL="635">
              <a:lnSpc>
                <a:spcPct val="100000"/>
              </a:lnSpc>
              <a:spcBef>
                <a:spcPts val="100"/>
              </a:spcBef>
            </a:pPr>
            <a:r>
              <a:rPr lang="en-IN" sz="5400" b="1" dirty="0">
                <a:latin typeface="Times New Roman" panose="02020603050405020304" pitchFamily="18" charset="0"/>
                <a:cs typeface="Times New Roman" panose="02020603050405020304" pitchFamily="18" charset="0"/>
              </a:rPr>
              <a:t>THE </a:t>
            </a:r>
            <a:r>
              <a:rPr lang="en-IN" sz="5400" b="1" dirty="0">
                <a:solidFill>
                  <a:srgbClr val="C00000"/>
                </a:solidFill>
                <a:latin typeface="Times New Roman" panose="02020603050405020304" pitchFamily="18" charset="0"/>
                <a:cs typeface="Times New Roman" panose="02020603050405020304" pitchFamily="18" charset="0"/>
              </a:rPr>
              <a:t>EVOLUTION O</a:t>
            </a:r>
            <a:r>
              <a:rPr lang="en-IN" sz="5400" b="1" dirty="0">
                <a:latin typeface="Times New Roman" panose="02020603050405020304" pitchFamily="18" charset="0"/>
                <a:cs typeface="Times New Roman" panose="02020603050405020304" pitchFamily="18" charset="0"/>
              </a:rPr>
              <a:t>F EDUCATION</a:t>
            </a:r>
          </a:p>
        </p:txBody>
      </p:sp>
      <p:sp>
        <p:nvSpPr>
          <p:cNvPr id="8" name="TextBox 7">
            <a:extLst>
              <a:ext uri="{FF2B5EF4-FFF2-40B4-BE49-F238E27FC236}">
                <a16:creationId xmlns:a16="http://schemas.microsoft.com/office/drawing/2014/main" id="{B79C1321-2CC6-6F5A-03E3-6964264066CD}"/>
              </a:ext>
            </a:extLst>
          </p:cNvPr>
          <p:cNvSpPr txBox="1"/>
          <p:nvPr/>
        </p:nvSpPr>
        <p:spPr>
          <a:xfrm>
            <a:off x="2520950" y="5683251"/>
            <a:ext cx="14782800" cy="1953868"/>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Education has evolved from traditional classrooms to digital platforms. This shift allows for interactive learning experiences, making education more accessible and engaging for all students. Let’s explore the journey of this transformation.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5" name="chimes.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8288000" cy="10286998"/>
          </a:xfrm>
          <a:prstGeom prst="rect">
            <a:avLst/>
          </a:prstGeom>
        </p:spPr>
      </p:pic>
      <p:sp>
        <p:nvSpPr>
          <p:cNvPr id="3" name="object 3"/>
          <p:cNvSpPr txBox="1">
            <a:spLocks noGrp="1"/>
          </p:cNvSpPr>
          <p:nvPr>
            <p:ph type="title"/>
          </p:nvPr>
        </p:nvSpPr>
        <p:spPr>
          <a:xfrm>
            <a:off x="2529281" y="846422"/>
            <a:ext cx="7573645" cy="816954"/>
          </a:xfrm>
          <a:prstGeom prst="rect">
            <a:avLst/>
          </a:prstGeom>
        </p:spPr>
        <p:txBody>
          <a:bodyPr vert="horz" wrap="square" lIns="0" tIns="29209" rIns="0" bIns="0" rtlCol="0">
            <a:spAutoFit/>
          </a:bodyPr>
          <a:lstStyle/>
          <a:p>
            <a:pPr marL="12700" marR="5080" algn="ctr">
              <a:lnSpc>
                <a:spcPts val="6450"/>
              </a:lnSpc>
              <a:spcBef>
                <a:spcPts val="229"/>
              </a:spcBef>
            </a:pPr>
            <a:r>
              <a:rPr lang="en-IN" sz="5400" b="1" dirty="0">
                <a:latin typeface="Times New Roman" panose="02020603050405020304" pitchFamily="18" charset="0"/>
                <a:cs typeface="Times New Roman" panose="02020603050405020304" pitchFamily="18" charset="0"/>
              </a:rPr>
              <a:t>INTRODUCTION</a:t>
            </a:r>
            <a:endParaRPr sz="5400" b="1" dirty="0">
              <a:latin typeface="Times New Roman" panose="02020603050405020304" pitchFamily="18" charset="0"/>
              <a:cs typeface="Times New Roman" panose="02020603050405020304" pitchFamily="18" charset="0"/>
            </a:endParaRPr>
          </a:p>
        </p:txBody>
      </p:sp>
      <p:sp>
        <p:nvSpPr>
          <p:cNvPr id="6" name="object 6"/>
          <p:cNvSpPr txBox="1"/>
          <p:nvPr/>
        </p:nvSpPr>
        <p:spPr>
          <a:xfrm>
            <a:off x="1537411" y="3548907"/>
            <a:ext cx="8565515" cy="378886"/>
          </a:xfrm>
          <a:prstGeom prst="rect">
            <a:avLst/>
          </a:prstGeom>
        </p:spPr>
        <p:txBody>
          <a:bodyPr vert="horz" wrap="square" lIns="0" tIns="8890" rIns="0" bIns="0" rtlCol="0">
            <a:spAutoFit/>
          </a:bodyPr>
          <a:lstStyle/>
          <a:p>
            <a:pPr marL="12700" marR="5080">
              <a:lnSpc>
                <a:spcPct val="126000"/>
              </a:lnSpc>
              <a:spcBef>
                <a:spcPts val="70"/>
              </a:spcBef>
              <a:tabLst>
                <a:tab pos="5885815" algn="l"/>
                <a:tab pos="6058535" algn="l"/>
              </a:tabLst>
            </a:pPr>
            <a:endParaRPr sz="2150" dirty="0">
              <a:latin typeface="Verdana"/>
              <a:cs typeface="Verdana"/>
            </a:endParaRPr>
          </a:p>
        </p:txBody>
      </p:sp>
      <p:grpSp>
        <p:nvGrpSpPr>
          <p:cNvPr id="7" name="object 7"/>
          <p:cNvGrpSpPr/>
          <p:nvPr/>
        </p:nvGrpSpPr>
        <p:grpSpPr>
          <a:xfrm>
            <a:off x="11170310" y="1377302"/>
            <a:ext cx="6172200" cy="8469630"/>
            <a:chOff x="11170310" y="1377302"/>
            <a:chExt cx="6172200" cy="8469630"/>
          </a:xfrm>
        </p:grpSpPr>
        <p:pic>
          <p:nvPicPr>
            <p:cNvPr id="8" name="object 8"/>
            <p:cNvPicPr/>
            <p:nvPr/>
          </p:nvPicPr>
          <p:blipFill>
            <a:blip r:embed="rId4" cstate="print"/>
            <a:stretch>
              <a:fillRect/>
            </a:stretch>
          </p:blipFill>
          <p:spPr>
            <a:xfrm>
              <a:off x="11170310" y="1377302"/>
              <a:ext cx="5581637" cy="7534275"/>
            </a:xfrm>
            <a:prstGeom prst="rect">
              <a:avLst/>
            </a:prstGeom>
          </p:spPr>
        </p:pic>
        <p:pic>
          <p:nvPicPr>
            <p:cNvPr id="9" name="object 9"/>
            <p:cNvPicPr/>
            <p:nvPr/>
          </p:nvPicPr>
          <p:blipFill>
            <a:blip r:embed="rId5" cstate="print"/>
            <a:stretch>
              <a:fillRect/>
            </a:stretch>
          </p:blipFill>
          <p:spPr>
            <a:xfrm>
              <a:off x="15808833" y="8313060"/>
              <a:ext cx="1533524" cy="1533523"/>
            </a:xfrm>
            <a:prstGeom prst="rect">
              <a:avLst/>
            </a:prstGeom>
          </p:spPr>
        </p:pic>
      </p:grpSp>
      <p:sp>
        <p:nvSpPr>
          <p:cNvPr id="10" name="TextBox 9">
            <a:extLst>
              <a:ext uri="{FF2B5EF4-FFF2-40B4-BE49-F238E27FC236}">
                <a16:creationId xmlns:a16="http://schemas.microsoft.com/office/drawing/2014/main" id="{506AD372-7B78-6B8D-1DAE-85EFE958CB4B}"/>
              </a:ext>
            </a:extLst>
          </p:cNvPr>
          <p:cNvSpPr txBox="1"/>
          <p:nvPr/>
        </p:nvSpPr>
        <p:spPr>
          <a:xfrm>
            <a:off x="311151" y="1949450"/>
            <a:ext cx="10859160" cy="7401513"/>
          </a:xfrm>
          <a:prstGeom prst="rect">
            <a:avLst/>
          </a:prstGeom>
          <a:noFill/>
        </p:spPr>
        <p:txBody>
          <a:bodyPr wrap="square" rtlCol="0">
            <a:spAutoFit/>
          </a:bodyPr>
          <a:lstStyle/>
          <a:p>
            <a:endParaRPr lang="en-US" dirty="0"/>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Online learning platforms have revolutionized the way education is delivered, making learning accessible to people anywhere and anytime. </a:t>
            </a: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These platforms offer a wide variety of courses across multiple disciplines, allowing learners to study at their own pace. With the rise of technology, e-learning has expanded beyond simple online courses to interactive, engaging experiences that include video lessons, quizzes, assignments, and peer collaboration. </a:t>
            </a: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Online education has become a crucial tool in bridging educational gaps, especially in today's fast-evolving, digital world. This presentation will explore the key features, technology, and future of online learning platforms.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6" name="chimes.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672A7-1F6B-EDD3-8767-B30BE38F7C34}"/>
              </a:ext>
            </a:extLst>
          </p:cNvPr>
          <p:cNvSpPr txBox="1"/>
          <p:nvPr/>
        </p:nvSpPr>
        <p:spPr>
          <a:xfrm>
            <a:off x="6407150" y="882650"/>
            <a:ext cx="6705600" cy="707886"/>
          </a:xfrm>
          <a:prstGeom prst="rect">
            <a:avLst/>
          </a:prstGeom>
          <a:noFill/>
        </p:spPr>
        <p:txBody>
          <a:bodyPr wrap="squar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EXISTING SYSTEM</a:t>
            </a:r>
          </a:p>
        </p:txBody>
      </p:sp>
      <p:sp>
        <p:nvSpPr>
          <p:cNvPr id="4" name="TextBox 3">
            <a:extLst>
              <a:ext uri="{FF2B5EF4-FFF2-40B4-BE49-F238E27FC236}">
                <a16:creationId xmlns:a16="http://schemas.microsoft.com/office/drawing/2014/main" id="{CAAB0760-0280-4CEB-8100-7081EE366645}"/>
              </a:ext>
            </a:extLst>
          </p:cNvPr>
          <p:cNvSpPr txBox="1"/>
          <p:nvPr/>
        </p:nvSpPr>
        <p:spPr>
          <a:xfrm>
            <a:off x="1758950" y="2025650"/>
            <a:ext cx="9906000" cy="7716984"/>
          </a:xfrm>
          <a:prstGeom prst="rect">
            <a:avLst/>
          </a:prstGeom>
          <a:noFill/>
        </p:spPr>
        <p:txBody>
          <a:bodyPr wrap="square">
            <a:spAutoFit/>
          </a:bodyPr>
          <a:lstStyle/>
          <a:p>
            <a:pPr marL="342900" indent="-342900" algn="just">
              <a:lnSpc>
                <a:spcPct val="200000"/>
              </a:lnSpc>
              <a:buFont typeface="Wingdings" panose="05000000000000000000" pitchFamily="2" charset="2"/>
              <a:buChar char="q"/>
            </a:pP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LMS Platforms: Moodle, Canvas (structured course management).</a:t>
            </a:r>
          </a:p>
          <a:p>
            <a:pPr marL="342900" indent="-342900" algn="just">
              <a:lnSpc>
                <a:spcPct val="200000"/>
              </a:lnSpc>
              <a:buFont typeface="Wingdings" panose="05000000000000000000" pitchFamily="2" charset="2"/>
              <a:buChar char="q"/>
            </a:pP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MOOCs: Coursera, edX (university-level courses, certificates).</a:t>
            </a:r>
          </a:p>
          <a:p>
            <a:pPr marL="342900" indent="-342900" algn="just">
              <a:lnSpc>
                <a:spcPct val="200000"/>
              </a:lnSpc>
              <a:buFont typeface="Wingdings" panose="05000000000000000000" pitchFamily="2" charset="2"/>
              <a:buChar char="q"/>
            </a:pP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Interactive Platforms: Udemy, Khan Academy (video-based, self-paced).</a:t>
            </a:r>
          </a:p>
          <a:p>
            <a:pPr marL="342900" indent="-342900" algn="just">
              <a:lnSpc>
                <a:spcPct val="200000"/>
              </a:lnSpc>
              <a:buFont typeface="Wingdings" panose="05000000000000000000" pitchFamily="2" charset="2"/>
              <a:buChar char="q"/>
            </a:pP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Social Learning: Google Classroom, MS Teams (collaborative tools).</a:t>
            </a:r>
          </a:p>
          <a:p>
            <a:pPr marL="342900" indent="-342900" algn="just">
              <a:lnSpc>
                <a:spcPct val="200000"/>
              </a:lnSpc>
              <a:buFont typeface="Wingdings" panose="05000000000000000000" pitchFamily="2" charset="2"/>
              <a:buChar char="q"/>
            </a:pP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Gamified Apps: Duolingo (uses points and rewards for motivation)</a:t>
            </a:r>
            <a:r>
              <a:rPr lang="en-IN" dirty="0"/>
              <a:t>.</a:t>
            </a:r>
          </a:p>
        </p:txBody>
      </p:sp>
      <p:pic>
        <p:nvPicPr>
          <p:cNvPr id="3" name="Picture 2">
            <a:extLst>
              <a:ext uri="{FF2B5EF4-FFF2-40B4-BE49-F238E27FC236}">
                <a16:creationId xmlns:a16="http://schemas.microsoft.com/office/drawing/2014/main" id="{DF35D44D-E947-0796-CE00-164B88EAF531}"/>
              </a:ext>
            </a:extLst>
          </p:cNvPr>
          <p:cNvPicPr>
            <a:picLocks noChangeAspect="1"/>
          </p:cNvPicPr>
          <p:nvPr/>
        </p:nvPicPr>
        <p:blipFill>
          <a:blip r:embed="rId3"/>
          <a:stretch>
            <a:fillRect/>
          </a:stretch>
        </p:blipFill>
        <p:spPr>
          <a:xfrm>
            <a:off x="11969750" y="3092450"/>
            <a:ext cx="5248275" cy="4953000"/>
          </a:xfrm>
          <a:prstGeom prst="rect">
            <a:avLst/>
          </a:prstGeom>
        </p:spPr>
      </p:pic>
    </p:spTree>
    <p:extLst>
      <p:ext uri="{BB962C8B-B14F-4D97-AF65-F5344CB8AC3E}">
        <p14:creationId xmlns:p14="http://schemas.microsoft.com/office/powerpoint/2010/main" val="499025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4" name="chimes.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1B2373-D65D-82DD-7529-F5D5CAA982C5}"/>
              </a:ext>
            </a:extLst>
          </p:cNvPr>
          <p:cNvSpPr txBox="1"/>
          <p:nvPr/>
        </p:nvSpPr>
        <p:spPr>
          <a:xfrm>
            <a:off x="4806950" y="730250"/>
            <a:ext cx="9448800" cy="923330"/>
          </a:xfrm>
          <a:prstGeom prst="rect">
            <a:avLst/>
          </a:prstGeom>
          <a:noFill/>
        </p:spPr>
        <p:txBody>
          <a:bodyPr wrap="square" rtlCol="0">
            <a:spAutoFit/>
          </a:bodyPr>
          <a:lstStyle/>
          <a:p>
            <a:r>
              <a:rPr lang="en-IN" sz="5400" b="1" dirty="0">
                <a:solidFill>
                  <a:schemeClr val="accent2"/>
                </a:solidFill>
                <a:latin typeface="Times New Roman" panose="02020603050405020304" pitchFamily="18" charset="0"/>
                <a:cs typeface="Times New Roman" panose="02020603050405020304" pitchFamily="18" charset="0"/>
              </a:rPr>
              <a:t>ARCHITECTURE DIAGRAM</a:t>
            </a:r>
          </a:p>
        </p:txBody>
      </p:sp>
      <p:pic>
        <p:nvPicPr>
          <p:cNvPr id="5" name="Picture 4">
            <a:extLst>
              <a:ext uri="{FF2B5EF4-FFF2-40B4-BE49-F238E27FC236}">
                <a16:creationId xmlns:a16="http://schemas.microsoft.com/office/drawing/2014/main" id="{60D057A1-B832-63D3-2FEF-F39B5DEA5514}"/>
              </a:ext>
            </a:extLst>
          </p:cNvPr>
          <p:cNvPicPr>
            <a:picLocks noChangeAspect="1"/>
          </p:cNvPicPr>
          <p:nvPr/>
        </p:nvPicPr>
        <p:blipFill>
          <a:blip r:embed="rId3"/>
          <a:stretch>
            <a:fillRect/>
          </a:stretch>
        </p:blipFill>
        <p:spPr>
          <a:xfrm>
            <a:off x="1911349" y="1873251"/>
            <a:ext cx="14733135" cy="7543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38940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4" name="chimes.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12FC72-C461-9F69-BA4B-D5193454532C}"/>
              </a:ext>
            </a:extLst>
          </p:cNvPr>
          <p:cNvSpPr txBox="1"/>
          <p:nvPr/>
        </p:nvSpPr>
        <p:spPr>
          <a:xfrm>
            <a:off x="5187950" y="882650"/>
            <a:ext cx="7010400" cy="707886"/>
          </a:xfrm>
          <a:prstGeom prst="rect">
            <a:avLst/>
          </a:prstGeom>
          <a:noFill/>
        </p:spPr>
        <p:txBody>
          <a:bodyPr wrap="squar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PROPOSED FEATURES</a:t>
            </a:r>
          </a:p>
        </p:txBody>
      </p:sp>
      <p:sp>
        <p:nvSpPr>
          <p:cNvPr id="4" name="TextBox 3">
            <a:extLst>
              <a:ext uri="{FF2B5EF4-FFF2-40B4-BE49-F238E27FC236}">
                <a16:creationId xmlns:a16="http://schemas.microsoft.com/office/drawing/2014/main" id="{E1966AC8-1D7E-3D35-B8A2-D1537A58F979}"/>
              </a:ext>
            </a:extLst>
          </p:cNvPr>
          <p:cNvSpPr txBox="1"/>
          <p:nvPr/>
        </p:nvSpPr>
        <p:spPr>
          <a:xfrm>
            <a:off x="1606550" y="1949449"/>
            <a:ext cx="9448800" cy="6855210"/>
          </a:xfrm>
          <a:prstGeom prst="rect">
            <a:avLst/>
          </a:prstGeom>
          <a:noFill/>
        </p:spPr>
        <p:txBody>
          <a:bodyPr wrap="square">
            <a:spAutoFit/>
          </a:bodyPr>
          <a:lstStyle/>
          <a:p>
            <a:pPr marL="457200" indent="-457200" algn="l">
              <a:lnSpc>
                <a:spcPct val="20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AI-Powered Suggestions: Content based on user progress.</a:t>
            </a:r>
          </a:p>
          <a:p>
            <a:pPr marL="457200" indent="-457200" algn="l">
              <a:lnSpc>
                <a:spcPct val="20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Detailed Analytics: Better progress insights.</a:t>
            </a:r>
          </a:p>
          <a:p>
            <a:pPr marL="457200" indent="-457200" algn="l">
              <a:lnSpc>
                <a:spcPct val="20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Immersive AR/VR: Real-world simulations in VR.</a:t>
            </a:r>
          </a:p>
          <a:p>
            <a:pPr marL="457200" indent="-457200" algn="l">
              <a:lnSpc>
                <a:spcPct val="20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24/7 Support: Chatbots for instant help.</a:t>
            </a:r>
          </a:p>
          <a:p>
            <a:pPr marL="457200" indent="-457200" algn="l">
              <a:lnSpc>
                <a:spcPct val="20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Microlearning: Short, modular courses.</a:t>
            </a:r>
          </a:p>
          <a:p>
            <a:pPr marL="457200" indent="-457200" algn="l">
              <a:lnSpc>
                <a:spcPct val="20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Community Support: Peer interaction and mentoring.</a:t>
            </a:r>
          </a:p>
          <a:p>
            <a:pPr marL="457200" indent="-457200" algn="l">
              <a:lnSpc>
                <a:spcPct val="20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Offline Access: Downloadable courses for limited internet.</a:t>
            </a:r>
          </a:p>
          <a:p>
            <a:pPr marL="457200" indent="-457200" algn="l">
              <a:lnSpc>
                <a:spcPct val="20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More Gamification: Points, badges, and leaderboards.</a:t>
            </a:r>
          </a:p>
        </p:txBody>
      </p:sp>
      <p:pic>
        <p:nvPicPr>
          <p:cNvPr id="6" name="Picture 5">
            <a:extLst>
              <a:ext uri="{FF2B5EF4-FFF2-40B4-BE49-F238E27FC236}">
                <a16:creationId xmlns:a16="http://schemas.microsoft.com/office/drawing/2014/main" id="{301CC4AB-7692-2086-85A3-6C599D1C596E}"/>
              </a:ext>
            </a:extLst>
          </p:cNvPr>
          <p:cNvPicPr>
            <a:picLocks noChangeAspect="1"/>
          </p:cNvPicPr>
          <p:nvPr/>
        </p:nvPicPr>
        <p:blipFill>
          <a:blip r:embed="rId3"/>
          <a:stretch>
            <a:fillRect/>
          </a:stretch>
        </p:blipFill>
        <p:spPr>
          <a:xfrm>
            <a:off x="11077742" y="2482850"/>
            <a:ext cx="6067425" cy="5943600"/>
          </a:xfrm>
          <a:prstGeom prst="rect">
            <a:avLst/>
          </a:prstGeom>
        </p:spPr>
      </p:pic>
    </p:spTree>
    <p:extLst>
      <p:ext uri="{BB962C8B-B14F-4D97-AF65-F5344CB8AC3E}">
        <p14:creationId xmlns:p14="http://schemas.microsoft.com/office/powerpoint/2010/main" val="12969678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4" name="chimes.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8288000" cy="10286998"/>
          </a:xfrm>
          <a:prstGeom prst="rect">
            <a:avLst/>
          </a:prstGeom>
        </p:spPr>
      </p:pic>
      <p:sp>
        <p:nvSpPr>
          <p:cNvPr id="3" name="object 3"/>
          <p:cNvSpPr txBox="1">
            <a:spLocks noGrp="1"/>
          </p:cNvSpPr>
          <p:nvPr>
            <p:ph type="title"/>
          </p:nvPr>
        </p:nvSpPr>
        <p:spPr>
          <a:xfrm>
            <a:off x="2901950" y="577850"/>
            <a:ext cx="12649200" cy="1650515"/>
          </a:xfrm>
          <a:prstGeom prst="rect">
            <a:avLst/>
          </a:prstGeom>
        </p:spPr>
        <p:txBody>
          <a:bodyPr vert="horz" wrap="square" lIns="0" tIns="29209" rIns="0" bIns="0" rtlCol="0">
            <a:spAutoFit/>
          </a:bodyPr>
          <a:lstStyle/>
          <a:p>
            <a:pPr marL="12700" marR="5080" algn="ctr">
              <a:lnSpc>
                <a:spcPts val="6450"/>
              </a:lnSpc>
              <a:spcBef>
                <a:spcPts val="229"/>
              </a:spcBef>
            </a:pPr>
            <a:r>
              <a:rPr lang="en-IN" sz="5400" b="1" dirty="0">
                <a:latin typeface="Times New Roman" panose="02020603050405020304" pitchFamily="18" charset="0"/>
                <a:cs typeface="Times New Roman" panose="02020603050405020304" pitchFamily="18" charset="0"/>
              </a:rPr>
              <a:t>TRADITIONAL VS MODERN LEARNING</a:t>
            </a:r>
            <a:endParaRPr sz="5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6EC2382-4EB0-7B29-7A54-E5C06FD7EFD3}"/>
              </a:ext>
            </a:extLst>
          </p:cNvPr>
          <p:cNvSpPr txBox="1"/>
          <p:nvPr/>
        </p:nvSpPr>
        <p:spPr>
          <a:xfrm>
            <a:off x="768350" y="3504346"/>
            <a:ext cx="6591300" cy="6617196"/>
          </a:xfrm>
          <a:prstGeom prst="rect">
            <a:avLst/>
          </a:prstGeom>
          <a:noFill/>
        </p:spPr>
        <p:txBody>
          <a:bodyPr wrap="square">
            <a:spAutoFit/>
          </a:bodyPr>
          <a:lstStyle/>
          <a:p>
            <a:pPr marL="457200" indent="-457200">
              <a:lnSpc>
                <a:spcPct val="150000"/>
              </a:lnSpc>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Classroom-based</a:t>
            </a:r>
            <a:r>
              <a:rPr lang="en-US" sz="2800" dirty="0">
                <a:latin typeface="Times New Roman" panose="02020603050405020304" pitchFamily="18" charset="0"/>
                <a:cs typeface="Times New Roman" panose="02020603050405020304" pitchFamily="18" charset="0"/>
              </a:rPr>
              <a:t>: Students attend physical classes with face-to-face interaction between teachers and peers. </a:t>
            </a:r>
          </a:p>
          <a:p>
            <a:pPr marL="457200" indent="-457200">
              <a:lnSpc>
                <a:spcPct val="150000"/>
              </a:lnSpc>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Fixed Schedule:</a:t>
            </a:r>
            <a:r>
              <a:rPr lang="en-US" sz="2800" dirty="0">
                <a:latin typeface="Times New Roman" panose="02020603050405020304" pitchFamily="18" charset="0"/>
                <a:cs typeface="Times New Roman" panose="02020603050405020304" pitchFamily="18" charset="0"/>
              </a:rPr>
              <a:t> Lessons follow a strict timetable, with limited flexibility for learners.</a:t>
            </a:r>
          </a:p>
          <a:p>
            <a:pPr marL="457200" indent="-457200">
              <a:lnSpc>
                <a:spcPct val="150000"/>
              </a:lnSpc>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One-size-fits-all Approach: </a:t>
            </a:r>
            <a:r>
              <a:rPr lang="en-US" sz="2800" dirty="0">
                <a:latin typeface="Times New Roman" panose="02020603050405020304" pitchFamily="18" charset="0"/>
                <a:cs typeface="Times New Roman" panose="02020603050405020304" pitchFamily="18" charset="0"/>
              </a:rPr>
              <a:t>Teaching methods are standardized for all students, regardless of individual learning needs.</a:t>
            </a:r>
          </a:p>
          <a:p>
            <a:endParaRPr lang="en-US" sz="2800" dirty="0">
              <a:latin typeface="Times New Roman" panose="02020603050405020304" pitchFamily="18" charset="0"/>
              <a:cs typeface="Times New Roman" panose="02020603050405020304" pitchFamily="18" charset="0"/>
            </a:endParaRPr>
          </a:p>
          <a:p>
            <a:endParaRPr lang="en-IN" dirty="0"/>
          </a:p>
        </p:txBody>
      </p:sp>
      <p:sp>
        <p:nvSpPr>
          <p:cNvPr id="14" name="TextBox 13">
            <a:extLst>
              <a:ext uri="{FF2B5EF4-FFF2-40B4-BE49-F238E27FC236}">
                <a16:creationId xmlns:a16="http://schemas.microsoft.com/office/drawing/2014/main" id="{2D76475A-A284-2890-461E-ACDF751ADEFC}"/>
              </a:ext>
            </a:extLst>
          </p:cNvPr>
          <p:cNvSpPr txBox="1"/>
          <p:nvPr/>
        </p:nvSpPr>
        <p:spPr>
          <a:xfrm>
            <a:off x="9455150" y="3365334"/>
            <a:ext cx="7543800" cy="6478184"/>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Flexible and Accessible: </a:t>
            </a:r>
            <a:r>
              <a:rPr lang="en-US" sz="2800" dirty="0">
                <a:latin typeface="Times New Roman" panose="02020603050405020304" pitchFamily="18" charset="0"/>
                <a:cs typeface="Times New Roman" panose="02020603050405020304" pitchFamily="18" charset="0"/>
              </a:rPr>
              <a:t>Learning can take place anytime, anywhere, with courses available online for self-paced study.</a:t>
            </a:r>
          </a:p>
          <a:p>
            <a:pPr marL="457200" indent="-457200">
              <a:lnSpc>
                <a:spcPct val="150000"/>
              </a:lnSpc>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Personalized Learning: </a:t>
            </a:r>
            <a:r>
              <a:rPr lang="en-US" sz="2800" dirty="0">
                <a:latin typeface="Times New Roman" panose="02020603050405020304" pitchFamily="18" charset="0"/>
                <a:cs typeface="Times New Roman" panose="02020603050405020304" pitchFamily="18" charset="0"/>
              </a:rPr>
              <a:t>AI-driven platforms provide personalized recommendations and adaptive learning paths based on user performance.</a:t>
            </a:r>
          </a:p>
          <a:p>
            <a:pPr marL="457200" indent="-457200">
              <a:lnSpc>
                <a:spcPct val="150000"/>
              </a:lnSpc>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Diverse Resources:</a:t>
            </a:r>
            <a:r>
              <a:rPr lang="en-US" sz="2800" dirty="0">
                <a:latin typeface="Times New Roman" panose="02020603050405020304" pitchFamily="18" charset="0"/>
                <a:cs typeface="Times New Roman" panose="02020603050405020304" pitchFamily="18" charset="0"/>
              </a:rPr>
              <a:t> Access to a vast library of digital content, including videos, interactive tools, and global knowledge databases.</a:t>
            </a:r>
            <a:endParaRPr lang="en-IN"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17D1626-B658-1123-FAF8-7E321C287FA9}"/>
              </a:ext>
            </a:extLst>
          </p:cNvPr>
          <p:cNvSpPr txBox="1"/>
          <p:nvPr/>
        </p:nvSpPr>
        <p:spPr>
          <a:xfrm>
            <a:off x="1568450" y="2704127"/>
            <a:ext cx="5257800" cy="800219"/>
          </a:xfrm>
          <a:prstGeom prst="rect">
            <a:avLst/>
          </a:prstGeom>
          <a:noFill/>
        </p:spPr>
        <p:txBody>
          <a:bodyPr wrap="square" rtlCol="0">
            <a:spAutoFit/>
          </a:bodyPr>
          <a:lstStyle/>
          <a:p>
            <a:r>
              <a:rPr lang="en-IN" sz="2800" b="1" dirty="0">
                <a:solidFill>
                  <a:schemeClr val="tx2">
                    <a:lumMod val="75000"/>
                  </a:schemeClr>
                </a:solidFill>
                <a:latin typeface="Times New Roman" panose="02020603050405020304" pitchFamily="18" charset="0"/>
                <a:cs typeface="Times New Roman" panose="02020603050405020304" pitchFamily="18" charset="0"/>
              </a:rPr>
              <a:t>TRADITIONAL LEARNING</a:t>
            </a:r>
          </a:p>
          <a:p>
            <a:endParaRPr lang="en-IN" dirty="0"/>
          </a:p>
        </p:txBody>
      </p:sp>
      <p:sp>
        <p:nvSpPr>
          <p:cNvPr id="16" name="TextBox 15">
            <a:extLst>
              <a:ext uri="{FF2B5EF4-FFF2-40B4-BE49-F238E27FC236}">
                <a16:creationId xmlns:a16="http://schemas.microsoft.com/office/drawing/2014/main" id="{7A4648EB-9919-5F70-A41C-AE3B761E9454}"/>
              </a:ext>
            </a:extLst>
          </p:cNvPr>
          <p:cNvSpPr txBox="1"/>
          <p:nvPr/>
        </p:nvSpPr>
        <p:spPr>
          <a:xfrm>
            <a:off x="10140950" y="2748745"/>
            <a:ext cx="5791200" cy="523220"/>
          </a:xfrm>
          <a:prstGeom prst="rect">
            <a:avLst/>
          </a:prstGeom>
          <a:noFill/>
        </p:spPr>
        <p:txBody>
          <a:bodyPr wrap="square" rtlCol="0">
            <a:sp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MODERN (ONLINE) LEARNING</a:t>
            </a:r>
            <a:r>
              <a:rPr lang="en-US" dirty="0"/>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4" name="chimes.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TotalTime>
  <Words>1219</Words>
  <Application>Microsoft Office PowerPoint</Application>
  <PresentationFormat>Custom</PresentationFormat>
  <Paragraphs>120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MT</vt:lpstr>
      <vt:lpstr>Calibri</vt:lpstr>
      <vt:lpstr>Times New Roman</vt:lpstr>
      <vt:lpstr>Verdana</vt:lpstr>
      <vt:lpstr>Wingdings</vt:lpstr>
      <vt:lpstr>Office Theme</vt:lpstr>
      <vt:lpstr>PowerPoint Presentation</vt:lpstr>
      <vt:lpstr>ABSTRACT</vt:lpstr>
      <vt:lpstr>PowerPoint Presentation</vt:lpstr>
      <vt:lpstr>THE EVOLUTION OF EDUCATION</vt:lpstr>
      <vt:lpstr>INTRODUCTION</vt:lpstr>
      <vt:lpstr>PowerPoint Presentation</vt:lpstr>
      <vt:lpstr>PowerPoint Presentation</vt:lpstr>
      <vt:lpstr>PowerPoint Presentation</vt:lpstr>
      <vt:lpstr>TRADITIONAL VS MODERN LEARNING</vt:lpstr>
      <vt:lpstr>PowerPoint Presentation</vt:lpstr>
      <vt:lpstr>FLOWCHART</vt:lpstr>
      <vt:lpstr>PowerPoint Presentation</vt:lpstr>
      <vt:lpstr>WEB APPLICATION BASED ONLINE  LEARNING PLATFORM</vt:lpstr>
      <vt:lpstr>PowerPoint Presentation</vt:lpstr>
      <vt:lpstr>PowerPoint Presentation</vt:lpstr>
      <vt:lpstr>PowerPoint Presentation</vt:lpstr>
      <vt:lpstr>ADVANTAGES</vt:lpstr>
      <vt:lpstr>FUTURE ENHANCEMENT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Lavanya R</dc:creator>
  <cp:lastModifiedBy>Lavanya R</cp:lastModifiedBy>
  <cp:revision>7</cp:revision>
  <dcterms:created xsi:type="dcterms:W3CDTF">2024-09-25T02:56:51Z</dcterms:created>
  <dcterms:modified xsi:type="dcterms:W3CDTF">2024-11-13T03:05:32Z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2024-09-25T00:00:00Z</vt:filetime>
  </property>
  <property fmtid="{D5CDD505-2E9C-101B-9397-08002B2CF9AE}" pid="3" name="Creator">
    <vt:lpwstr>Chromium</vt:lpwstr>
  </property>
  <property fmtid="{D5CDD505-2E9C-101B-9397-08002B2CF9AE}" pid="4" name="LastSaved">
    <vt:filetime>2024-09-25T00:00:00Z</vt:filetime>
  </property>
  <property fmtid="{D5CDD505-2E9C-101B-9397-08002B2CF9AE}" pid="5" name="Producer">
    <vt:lpwstr>GPL Ghostscript 10.02.0</vt:lpwstr>
  </property>
</Properties>
</file>