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45E82-9204-4AD3-BBC4-114CE6678935}" v="477" dt="2023-12-02T19:21:10.576"/>
    <p1510:client id="{9D7125FA-7A19-49BC-CBD7-9A15713B94F9}" v="33" dt="2023-12-02T19:24:50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Team BREL (4)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Bahaa Joudieh, </a:t>
            </a:r>
            <a:r>
              <a:rPr lang="en-US" sz="2000">
                <a:solidFill>
                  <a:schemeClr val="tx2"/>
                </a:solidFill>
                <a:cs typeface="Calibri"/>
              </a:rPr>
              <a:t>Yilin (Elaine) Zhao, Lavanya Shankar and 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Raana Rowshan</a:t>
            </a:r>
            <a:r>
              <a:rPr lang="en-US" sz="2000">
                <a:solidFill>
                  <a:schemeClr val="tx2"/>
                </a:solidFill>
                <a:cs typeface="Calibri"/>
              </a:rPr>
              <a:t>  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C7609-A3B4-C165-5C23-B27B3953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8420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Forecasting Revenue for Q3 </a:t>
            </a:r>
            <a:endParaRPr lang="en-US"/>
          </a:p>
          <a:p>
            <a:pPr algn="ctr"/>
            <a:endParaRPr lang="en-US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DC97-DAB9-E964-89FD-51AB0168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38" y="1718097"/>
            <a:ext cx="6606253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Revenue Forecasting Methods normally include: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Simple Average  : $2,299,608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Seasonal Average : $2,083,616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Seasonal Naïve : $1,623,449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8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8F8D73-7C8E-1139-B944-2F30EDF20949}"/>
              </a:ext>
            </a:extLst>
          </p:cNvPr>
          <p:cNvSpPr txBox="1">
            <a:spLocks/>
          </p:cNvSpPr>
          <p:nvPr/>
        </p:nvSpPr>
        <p:spPr>
          <a:xfrm>
            <a:off x="4785934" y="4411289"/>
            <a:ext cx="7008631" cy="15107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spcBef>
                <a:spcPts val="910"/>
              </a:spcBef>
              <a:buNone/>
            </a:pPr>
            <a:r>
              <a:rPr lang="en-US" sz="2500" kern="1200" dirty="0">
                <a:latin typeface="+mn-lt"/>
                <a:ea typeface="+mn-ea"/>
                <a:cs typeface="Calibri"/>
              </a:rPr>
              <a:t>Mean of Seasonal Average &amp; Seasonal Naïve: </a:t>
            </a:r>
          </a:p>
          <a:p>
            <a:pPr marL="0" indent="0" defTabSz="832104">
              <a:spcBef>
                <a:spcPts val="910"/>
              </a:spcBef>
              <a:buNone/>
            </a:pPr>
            <a:endParaRPr lang="en-US" sz="2548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207645" indent="-207645" algn="ctr" defTabSz="832104">
              <a:spcBef>
                <a:spcPts val="910"/>
              </a:spcBef>
              <a:buNone/>
            </a:pPr>
            <a:r>
              <a:rPr lang="en-US" sz="2500" b="1" kern="1200" dirty="0">
                <a:latin typeface="+mn-lt"/>
                <a:ea typeface="+mn-lt"/>
                <a:cs typeface="+mn-lt"/>
              </a:rPr>
              <a:t>$1,853,533</a:t>
            </a:r>
            <a:endParaRPr lang="en-US" sz="2500" b="1" kern="1200" dirty="0">
              <a:latin typeface="+mn-lt"/>
              <a:cs typeface="Calibri" panose="020F0502020204030204"/>
            </a:endParaRPr>
          </a:p>
          <a:p>
            <a:pPr marL="0" indent="0" defTabSz="832104">
              <a:spcBef>
                <a:spcPts val="910"/>
              </a:spcBef>
              <a:buNone/>
            </a:pPr>
            <a:endParaRPr lang="en-US" sz="2548" kern="120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19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17055-E889-5761-A490-F1C9F34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2615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ea typeface="+mj-lt"/>
                <a:cs typeface="+mj-lt"/>
              </a:rPr>
              <a:t>Probability of Closing Opportunities</a:t>
            </a:r>
            <a:endParaRPr lang="en-US" dirty="0"/>
          </a:p>
          <a:p>
            <a:pPr algn="ctr"/>
            <a:endParaRPr lang="en-US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F74E-BBDF-4274-FB78-EAB65A3F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50" y="2427803"/>
            <a:ext cx="10296724" cy="39116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Created data frames based on opportunity stage (Using stage 3 as an example)</a:t>
            </a:r>
          </a:p>
          <a:p>
            <a:pPr marL="457200" indent="-457200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Created a new filtered data set which featured only Opportunity IDs that were closed won. </a:t>
            </a:r>
          </a:p>
          <a:p>
            <a:pPr marL="457200" indent="-457200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Using the test set, we calculated each Opportunity's final period length at the end of Q3 and Q4.</a:t>
            </a:r>
          </a:p>
          <a:p>
            <a:pPr marL="457200" indent="-457200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Using the filtered data set, we calculated the probability of stage 3 opportunities closing in 60-day increments. </a:t>
            </a:r>
            <a:endParaRPr lang="en-US" sz="2000"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66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BREL (4)</vt:lpstr>
      <vt:lpstr>Forecasting Revenue for Q3  </vt:lpstr>
      <vt:lpstr>Probability of Closing Opportunities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136</cp:revision>
  <dcterms:created xsi:type="dcterms:W3CDTF">2023-12-02T19:04:04Z</dcterms:created>
  <dcterms:modified xsi:type="dcterms:W3CDTF">2023-12-02T19:28:40Z</dcterms:modified>
</cp:coreProperties>
</file>