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gl04irDQAmqzcFkdxBQbhNXs9r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E7D17E-5A5A-470C-87C4-E20C7D438CDC}">
  <a:tblStyle styleId="{D8E7D17E-5A5A-470C-87C4-E20C7D438C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Speed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Typing</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Attempt 1</c:v>
                </c:pt>
                <c:pt idx="1">
                  <c:v>Attempt 2</c:v>
                </c:pt>
                <c:pt idx="2">
                  <c:v>Attempt 3</c:v>
                </c:pt>
                <c:pt idx="3">
                  <c:v>Attempt 4</c:v>
                </c:pt>
                <c:pt idx="4">
                  <c:v>Attempt 5</c:v>
                </c:pt>
              </c:strCache>
            </c:strRef>
          </c:cat>
          <c:val>
            <c:numRef>
              <c:f>Sheet1!$B$2:$B$6</c:f>
              <c:numCache>
                <c:formatCode>General</c:formatCode>
                <c:ptCount val="5"/>
                <c:pt idx="0">
                  <c:v>2.11</c:v>
                </c:pt>
                <c:pt idx="1">
                  <c:v>2.2799999999999998</c:v>
                </c:pt>
                <c:pt idx="2">
                  <c:v>2.04</c:v>
                </c:pt>
                <c:pt idx="3">
                  <c:v>2.19</c:v>
                </c:pt>
                <c:pt idx="4">
                  <c:v>2.06</c:v>
                </c:pt>
              </c:numCache>
            </c:numRef>
          </c:val>
          <c:smooth val="0"/>
          <c:extLst>
            <c:ext xmlns:c16="http://schemas.microsoft.com/office/drawing/2014/chart" uri="{C3380CC4-5D6E-409C-BE32-E72D297353CC}">
              <c16:uniqueId val="{00000000-9773-4677-8148-12C730E7FC8E}"/>
            </c:ext>
          </c:extLst>
        </c:ser>
        <c:ser>
          <c:idx val="1"/>
          <c:order val="1"/>
          <c:tx>
            <c:strRef>
              <c:f>Sheet1!$C$1</c:f>
              <c:strCache>
                <c:ptCount val="1"/>
                <c:pt idx="0">
                  <c:v>Parseltongue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Attempt 1</c:v>
                </c:pt>
                <c:pt idx="1">
                  <c:v>Attempt 2</c:v>
                </c:pt>
                <c:pt idx="2">
                  <c:v>Attempt 3</c:v>
                </c:pt>
                <c:pt idx="3">
                  <c:v>Attempt 4</c:v>
                </c:pt>
                <c:pt idx="4">
                  <c:v>Attempt 5</c:v>
                </c:pt>
              </c:strCache>
            </c:strRef>
          </c:cat>
          <c:val>
            <c:numRef>
              <c:f>Sheet1!$C$2:$C$6</c:f>
              <c:numCache>
                <c:formatCode>General</c:formatCode>
                <c:ptCount val="5"/>
                <c:pt idx="0">
                  <c:v>3.29</c:v>
                </c:pt>
                <c:pt idx="1">
                  <c:v>3.56</c:v>
                </c:pt>
                <c:pt idx="2">
                  <c:v>3.81</c:v>
                </c:pt>
                <c:pt idx="3">
                  <c:v>3.79</c:v>
                </c:pt>
                <c:pt idx="4">
                  <c:v>3.85</c:v>
                </c:pt>
              </c:numCache>
            </c:numRef>
          </c:val>
          <c:smooth val="0"/>
          <c:extLst>
            <c:ext xmlns:c16="http://schemas.microsoft.com/office/drawing/2014/chart" uri="{C3380CC4-5D6E-409C-BE32-E72D297353CC}">
              <c16:uniqueId val="{00000001-9773-4677-8148-12C730E7FC8E}"/>
            </c:ext>
          </c:extLst>
        </c:ser>
        <c:dLbls>
          <c:dLblPos val="t"/>
          <c:showLegendKey val="0"/>
          <c:showVal val="1"/>
          <c:showCatName val="0"/>
          <c:showSerName val="0"/>
          <c:showPercent val="0"/>
          <c:showBubbleSize val="0"/>
        </c:dLbls>
        <c:smooth val="0"/>
        <c:axId val="1975863952"/>
        <c:axId val="2123355488"/>
      </c:lineChart>
      <c:catAx>
        <c:axId val="19758639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a:t>
                </a:r>
                <a:r>
                  <a:rPr lang="en-IN" baseline="0" dirty="0"/>
                  <a:t> of attempts</a:t>
                </a:r>
                <a:endParaRPr lang="en-IN" dirty="0"/>
              </a:p>
            </c:rich>
          </c:tx>
          <c:layout>
            <c:manualLayout>
              <c:xMode val="edge"/>
              <c:yMode val="edge"/>
              <c:x val="0.36565360632748289"/>
              <c:y val="0.8197716877211123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3355488"/>
        <c:crosses val="autoZero"/>
        <c:auto val="1"/>
        <c:lblAlgn val="ctr"/>
        <c:lblOffset val="100"/>
        <c:noMultiLvlLbl val="0"/>
      </c:catAx>
      <c:valAx>
        <c:axId val="2123355488"/>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CPS (characters per second)</a:t>
                </a:r>
              </a:p>
            </c:rich>
          </c:tx>
          <c:layout>
            <c:manualLayout>
              <c:xMode val="edge"/>
              <c:yMode val="edge"/>
              <c:x val="1.1849568330489125E-2"/>
              <c:y val="0.1552118185179659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5863952"/>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Accuracy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Typing</c:v>
                </c:pt>
              </c:strCache>
            </c:strRef>
          </c:tx>
          <c:spPr>
            <a:ln w="28575" cap="rnd">
              <a:solidFill>
                <a:schemeClr val="accent2"/>
              </a:solidFill>
              <a:round/>
            </a:ln>
            <a:effectLst/>
          </c:spPr>
          <c:marker>
            <c:symbol val="none"/>
          </c:marker>
          <c:dLbls>
            <c:dLbl>
              <c:idx val="1"/>
              <c:layout>
                <c:manualLayout>
                  <c:x val="-5.0022906055316022E-2"/>
                  <c:y val="-4.37425456178099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FC-434F-A2DB-A80F9B7C008D}"/>
                </c:ext>
              </c:extLst>
            </c:dLbl>
            <c:dLbl>
              <c:idx val="2"/>
              <c:layout>
                <c:manualLayout>
                  <c:x val="-3.4517885850402469E-2"/>
                  <c:y val="4.86840959837517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CFC-434F-A2DB-A80F9B7C008D}"/>
                </c:ext>
              </c:extLst>
            </c:dLbl>
            <c:dLbl>
              <c:idx val="3"/>
              <c:layout>
                <c:manualLayout>
                  <c:x val="-5.2469888567405934E-2"/>
                  <c:y val="8.42328042920446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FC-434F-A2DB-A80F9B7C008D}"/>
                </c:ext>
              </c:extLst>
            </c:dLbl>
            <c:dLbl>
              <c:idx val="4"/>
              <c:layout>
                <c:manualLayout>
                  <c:x val="-4.5283078723120374E-2"/>
                  <c:y val="4.15743543220931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FC-434F-A2DB-A80F9B7C008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Attempt 1</c:v>
                </c:pt>
                <c:pt idx="1">
                  <c:v>Attempt 2</c:v>
                </c:pt>
                <c:pt idx="2">
                  <c:v>Attempt 3</c:v>
                </c:pt>
                <c:pt idx="3">
                  <c:v>Attempt 4</c:v>
                </c:pt>
                <c:pt idx="4">
                  <c:v>Attempt 5</c:v>
                </c:pt>
              </c:strCache>
            </c:strRef>
          </c:cat>
          <c:val>
            <c:numRef>
              <c:f>Sheet1!$B$2:$B$6</c:f>
              <c:numCache>
                <c:formatCode>General</c:formatCode>
                <c:ptCount val="5"/>
                <c:pt idx="0">
                  <c:v>94.25</c:v>
                </c:pt>
                <c:pt idx="1">
                  <c:v>92.5</c:v>
                </c:pt>
                <c:pt idx="2">
                  <c:v>92</c:v>
                </c:pt>
                <c:pt idx="3">
                  <c:v>95.75</c:v>
                </c:pt>
                <c:pt idx="4">
                  <c:v>95.5</c:v>
                </c:pt>
              </c:numCache>
            </c:numRef>
          </c:val>
          <c:smooth val="0"/>
          <c:extLst>
            <c:ext xmlns:c16="http://schemas.microsoft.com/office/drawing/2014/chart" uri="{C3380CC4-5D6E-409C-BE32-E72D297353CC}">
              <c16:uniqueId val="{00000000-9773-4677-8148-12C730E7FC8E}"/>
            </c:ext>
          </c:extLst>
        </c:ser>
        <c:ser>
          <c:idx val="1"/>
          <c:order val="1"/>
          <c:tx>
            <c:strRef>
              <c:f>Sheet1!$C$1</c:f>
              <c:strCache>
                <c:ptCount val="1"/>
                <c:pt idx="0">
                  <c:v>Parseltongue</c:v>
                </c:pt>
              </c:strCache>
            </c:strRef>
          </c:tx>
          <c:spPr>
            <a:ln w="28575" cap="rnd">
              <a:solidFill>
                <a:schemeClr val="accent6"/>
              </a:solidFill>
              <a:round/>
            </a:ln>
            <a:effectLst/>
          </c:spPr>
          <c:marker>
            <c:symbol val="none"/>
          </c:marker>
          <c:dLbls>
            <c:dLbl>
              <c:idx val="1"/>
              <c:layout>
                <c:manualLayout>
                  <c:x val="-4.2913165057022591E-2"/>
                  <c:y val="5.93487084762395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FC-434F-A2DB-A80F9B7C008D}"/>
                </c:ext>
              </c:extLst>
            </c:dLbl>
            <c:dLbl>
              <c:idx val="3"/>
              <c:layout>
                <c:manualLayout>
                  <c:x val="-4.7652992389218198E-2"/>
                  <c:y val="-6.50717706027857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FC-434F-A2DB-A80F9B7C008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Attempt 1</c:v>
                </c:pt>
                <c:pt idx="1">
                  <c:v>Attempt 2</c:v>
                </c:pt>
                <c:pt idx="2">
                  <c:v>Attempt 3</c:v>
                </c:pt>
                <c:pt idx="3">
                  <c:v>Attempt 4</c:v>
                </c:pt>
                <c:pt idx="4">
                  <c:v>Attempt 5</c:v>
                </c:pt>
              </c:strCache>
            </c:strRef>
          </c:cat>
          <c:val>
            <c:numRef>
              <c:f>Sheet1!$C$2:$C$6</c:f>
              <c:numCache>
                <c:formatCode>General</c:formatCode>
                <c:ptCount val="5"/>
                <c:pt idx="0">
                  <c:v>88.3</c:v>
                </c:pt>
                <c:pt idx="1">
                  <c:v>91.6</c:v>
                </c:pt>
                <c:pt idx="2">
                  <c:v>94.2</c:v>
                </c:pt>
                <c:pt idx="3">
                  <c:v>95.8</c:v>
                </c:pt>
                <c:pt idx="4">
                  <c:v>96.7</c:v>
                </c:pt>
              </c:numCache>
            </c:numRef>
          </c:val>
          <c:smooth val="0"/>
          <c:extLst>
            <c:ext xmlns:c16="http://schemas.microsoft.com/office/drawing/2014/chart" uri="{C3380CC4-5D6E-409C-BE32-E72D297353CC}">
              <c16:uniqueId val="{00000001-9773-4677-8148-12C730E7FC8E}"/>
            </c:ext>
          </c:extLst>
        </c:ser>
        <c:dLbls>
          <c:dLblPos val="t"/>
          <c:showLegendKey val="0"/>
          <c:showVal val="1"/>
          <c:showCatName val="0"/>
          <c:showSerName val="0"/>
          <c:showPercent val="0"/>
          <c:showBubbleSize val="0"/>
        </c:dLbls>
        <c:smooth val="0"/>
        <c:axId val="1975863952"/>
        <c:axId val="2123355488"/>
      </c:lineChart>
      <c:catAx>
        <c:axId val="19758639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a:t>
                </a:r>
                <a:r>
                  <a:rPr lang="en-IN" baseline="0" dirty="0"/>
                  <a:t> of attempts</a:t>
                </a:r>
                <a:endParaRPr lang="en-IN" dirty="0"/>
              </a:p>
            </c:rich>
          </c:tx>
          <c:layout>
            <c:manualLayout>
              <c:xMode val="edge"/>
              <c:yMode val="edge"/>
              <c:x val="0.36565360632748289"/>
              <c:y val="0.8197716877211123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3355488"/>
        <c:crosses val="autoZero"/>
        <c:auto val="1"/>
        <c:lblAlgn val="ctr"/>
        <c:lblOffset val="100"/>
        <c:noMultiLvlLbl val="0"/>
      </c:catAx>
      <c:valAx>
        <c:axId val="212335548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Accuracy (in %)</a:t>
                </a:r>
              </a:p>
            </c:rich>
          </c:tx>
          <c:layout>
            <c:manualLayout>
              <c:xMode val="edge"/>
              <c:yMode val="edge"/>
              <c:x val="2.3699136660978253E-3"/>
              <c:y val="0.311626135074455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5863952"/>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aseline="0" dirty="0"/>
              <a:t>Overall Performance</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Typing</c:v>
                </c:pt>
              </c:strCache>
            </c:strRef>
          </c:tx>
          <c:spPr>
            <a:ln w="28575" cap="rnd">
              <a:solidFill>
                <a:schemeClr val="accent2"/>
              </a:solidFill>
              <a:round/>
            </a:ln>
            <a:effectLst/>
          </c:spPr>
          <c:marker>
            <c:symbol val="none"/>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Attempt 1</c:v>
                </c:pt>
                <c:pt idx="1">
                  <c:v>Attempt 2</c:v>
                </c:pt>
                <c:pt idx="2">
                  <c:v>Attempt 3</c:v>
                </c:pt>
                <c:pt idx="3">
                  <c:v>Attempt 4</c:v>
                </c:pt>
                <c:pt idx="4">
                  <c:v>Attempt 5</c:v>
                </c:pt>
              </c:strCache>
            </c:strRef>
          </c:cat>
          <c:val>
            <c:numRef>
              <c:f>Sheet1!$B$2:$B$6</c:f>
              <c:numCache>
                <c:formatCode>General</c:formatCode>
                <c:ptCount val="5"/>
                <c:pt idx="0">
                  <c:v>1.988675</c:v>
                </c:pt>
                <c:pt idx="1">
                  <c:v>2.109</c:v>
                </c:pt>
                <c:pt idx="2">
                  <c:v>1.8768</c:v>
                </c:pt>
                <c:pt idx="3">
                  <c:v>2.0969250000000001</c:v>
                </c:pt>
                <c:pt idx="4">
                  <c:v>1.9673</c:v>
                </c:pt>
              </c:numCache>
            </c:numRef>
          </c:val>
          <c:smooth val="0"/>
          <c:extLst>
            <c:ext xmlns:c16="http://schemas.microsoft.com/office/drawing/2014/chart" uri="{C3380CC4-5D6E-409C-BE32-E72D297353CC}">
              <c16:uniqueId val="{00000000-9773-4677-8148-12C730E7FC8E}"/>
            </c:ext>
          </c:extLst>
        </c:ser>
        <c:ser>
          <c:idx val="1"/>
          <c:order val="1"/>
          <c:tx>
            <c:strRef>
              <c:f>Sheet1!$C$1</c:f>
              <c:strCache>
                <c:ptCount val="1"/>
                <c:pt idx="0">
                  <c:v>Parseltongue</c:v>
                </c:pt>
              </c:strCache>
            </c:strRef>
          </c:tx>
          <c:spPr>
            <a:ln w="28575" cap="rnd">
              <a:solidFill>
                <a:schemeClr val="accent6"/>
              </a:solidFill>
              <a:round/>
            </a:ln>
            <a:effectLst/>
          </c:spPr>
          <c:marker>
            <c:symbol val="none"/>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Attempt 1</c:v>
                </c:pt>
                <c:pt idx="1">
                  <c:v>Attempt 2</c:v>
                </c:pt>
                <c:pt idx="2">
                  <c:v>Attempt 3</c:v>
                </c:pt>
                <c:pt idx="3">
                  <c:v>Attempt 4</c:v>
                </c:pt>
                <c:pt idx="4">
                  <c:v>Attempt 5</c:v>
                </c:pt>
              </c:strCache>
            </c:strRef>
          </c:cat>
          <c:val>
            <c:numRef>
              <c:f>Sheet1!$C$2:$C$6</c:f>
              <c:numCache>
                <c:formatCode>General</c:formatCode>
                <c:ptCount val="5"/>
                <c:pt idx="0">
                  <c:v>2.9050700000000003</c:v>
                </c:pt>
                <c:pt idx="1">
                  <c:v>3.2609599999999999</c:v>
                </c:pt>
                <c:pt idx="2">
                  <c:v>3.5890200000000001</c:v>
                </c:pt>
                <c:pt idx="3">
                  <c:v>3.6308199999999999</c:v>
                </c:pt>
                <c:pt idx="4">
                  <c:v>3.7229500000000004</c:v>
                </c:pt>
              </c:numCache>
            </c:numRef>
          </c:val>
          <c:smooth val="0"/>
          <c:extLst>
            <c:ext xmlns:c16="http://schemas.microsoft.com/office/drawing/2014/chart" uri="{C3380CC4-5D6E-409C-BE32-E72D297353CC}">
              <c16:uniqueId val="{00000001-9773-4677-8148-12C730E7FC8E}"/>
            </c:ext>
          </c:extLst>
        </c:ser>
        <c:dLbls>
          <c:dLblPos val="t"/>
          <c:showLegendKey val="0"/>
          <c:showVal val="1"/>
          <c:showCatName val="0"/>
          <c:showSerName val="0"/>
          <c:showPercent val="0"/>
          <c:showBubbleSize val="0"/>
        </c:dLbls>
        <c:smooth val="0"/>
        <c:axId val="1975863952"/>
        <c:axId val="2123355488"/>
      </c:lineChart>
      <c:dateAx>
        <c:axId val="19758639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 of attempts</a:t>
                </a:r>
              </a:p>
            </c:rich>
          </c:tx>
          <c:layout>
            <c:manualLayout>
              <c:xMode val="edge"/>
              <c:yMode val="edge"/>
              <c:x val="0.41897010223545383"/>
              <c:y val="0.8628348685071413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3355488"/>
        <c:crosses val="autoZero"/>
        <c:auto val="0"/>
        <c:lblOffset val="100"/>
        <c:baseTimeUnit val="days"/>
      </c:dateAx>
      <c:valAx>
        <c:axId val="2123355488"/>
        <c:scaling>
          <c:orientation val="minMax"/>
          <c:max val="4"/>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Speed x Accuracy</a:t>
                </a:r>
              </a:p>
            </c:rich>
          </c:tx>
          <c:layout>
            <c:manualLayout>
              <c:xMode val="edge"/>
              <c:yMode val="edge"/>
              <c:x val="7.852375343541421E-3"/>
              <c:y val="0.3216397736942759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5863952"/>
        <c:crossesAt val="1"/>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cxnSp>
        <p:nvCxnSpPr>
          <p:cNvPr id="16" name="Google Shape;16;p32"/>
          <p:cNvCxnSpPr/>
          <p:nvPr/>
        </p:nvCxnSpPr>
        <p:spPr>
          <a:xfrm rot="10800000">
            <a:off x="2057400" y="6492875"/>
            <a:ext cx="9539288" cy="0"/>
          </a:xfrm>
          <a:prstGeom prst="straightConnector1">
            <a:avLst/>
          </a:prstGeom>
          <a:noFill/>
          <a:ln cap="flat" cmpd="sng" w="12700">
            <a:solidFill>
              <a:srgbClr val="A5A5A5"/>
            </a:solidFill>
            <a:prstDash val="solid"/>
            <a:miter lim="800000"/>
            <a:headEnd len="sm" w="sm" type="none"/>
            <a:tailEnd len="sm" w="sm" type="none"/>
          </a:ln>
        </p:spPr>
      </p:cxnSp>
      <p:sp>
        <p:nvSpPr>
          <p:cNvPr id="17" name="Google Shape;17;p32"/>
          <p:cNvSpPr/>
          <p:nvPr/>
        </p:nvSpPr>
        <p:spPr>
          <a:xfrm>
            <a:off x="0" y="0"/>
            <a:ext cx="12192000" cy="66675"/>
          </a:xfrm>
          <a:prstGeom prst="rect">
            <a:avLst/>
          </a:prstGeom>
          <a:solidFill>
            <a:srgbClr val="C437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2"/>
          <p:cNvSpPr/>
          <p:nvPr/>
        </p:nvSpPr>
        <p:spPr>
          <a:xfrm>
            <a:off x="0" y="190500"/>
            <a:ext cx="779463" cy="476250"/>
          </a:xfrm>
          <a:custGeom>
            <a:rect b="b" l="l" r="r" t="t"/>
            <a:pathLst>
              <a:path extrusionOk="0" h="432" w="708">
                <a:moveTo>
                  <a:pt x="381" y="0"/>
                </a:moveTo>
                <a:lnTo>
                  <a:pt x="0" y="0"/>
                </a:lnTo>
                <a:lnTo>
                  <a:pt x="0" y="379"/>
                </a:lnTo>
                <a:lnTo>
                  <a:pt x="0" y="432"/>
                </a:lnTo>
                <a:lnTo>
                  <a:pt x="708" y="432"/>
                </a:lnTo>
                <a:lnTo>
                  <a:pt x="381" y="0"/>
                </a:lnTo>
                <a:close/>
              </a:path>
            </a:pathLst>
          </a:custGeom>
          <a:solidFill>
            <a:srgbClr val="F18B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32"/>
          <p:cNvSpPr/>
          <p:nvPr/>
        </p:nvSpPr>
        <p:spPr>
          <a:xfrm>
            <a:off x="574675" y="190500"/>
            <a:ext cx="679450" cy="609600"/>
          </a:xfrm>
          <a:custGeom>
            <a:rect b="b" l="l" r="r" t="t"/>
            <a:pathLst>
              <a:path extrusionOk="0" h="496" w="553">
                <a:moveTo>
                  <a:pt x="158" y="0"/>
                </a:moveTo>
                <a:lnTo>
                  <a:pt x="0" y="0"/>
                </a:lnTo>
                <a:lnTo>
                  <a:pt x="395" y="496"/>
                </a:lnTo>
                <a:lnTo>
                  <a:pt x="553" y="496"/>
                </a:lnTo>
                <a:lnTo>
                  <a:pt x="158" y="0"/>
                </a:lnTo>
                <a:close/>
              </a:path>
            </a:pathLst>
          </a:custGeom>
          <a:solidFill>
            <a:srgbClr val="7F7F7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32"/>
          <p:cNvSpPr/>
          <p:nvPr/>
        </p:nvSpPr>
        <p:spPr>
          <a:xfrm>
            <a:off x="11596688" y="6483350"/>
            <a:ext cx="615950" cy="374650"/>
          </a:xfrm>
          <a:custGeom>
            <a:rect b="b" l="l" r="r" t="t"/>
            <a:pathLst>
              <a:path extrusionOk="0" h="432" w="708">
                <a:moveTo>
                  <a:pt x="381" y="0"/>
                </a:moveTo>
                <a:lnTo>
                  <a:pt x="0" y="0"/>
                </a:lnTo>
                <a:lnTo>
                  <a:pt x="0" y="379"/>
                </a:lnTo>
                <a:lnTo>
                  <a:pt x="0" y="432"/>
                </a:lnTo>
                <a:lnTo>
                  <a:pt x="708" y="432"/>
                </a:lnTo>
                <a:lnTo>
                  <a:pt x="381" y="0"/>
                </a:lnTo>
                <a:close/>
              </a:path>
            </a:pathLst>
          </a:custGeom>
          <a:solidFill>
            <a:srgbClr val="F18B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32"/>
          <p:cNvSpPr txBox="1"/>
          <p:nvPr/>
        </p:nvSpPr>
        <p:spPr>
          <a:xfrm>
            <a:off x="11622088" y="6530975"/>
            <a:ext cx="4064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n-US" sz="1300" u="none">
                <a:solidFill>
                  <a:schemeClr val="lt1"/>
                </a:solidFill>
                <a:latin typeface="Calibri"/>
                <a:ea typeface="Calibri"/>
                <a:cs typeface="Calibri"/>
                <a:sym typeface="Calibri"/>
              </a:rPr>
              <a:t>‹#›</a:t>
            </a:fld>
            <a:endParaRPr b="0" sz="1300" u="none">
              <a:solidFill>
                <a:schemeClr val="lt1"/>
              </a:solidFill>
              <a:latin typeface="Calibri"/>
              <a:ea typeface="Calibri"/>
              <a:cs typeface="Calibri"/>
              <a:sym typeface="Calibri"/>
            </a:endParaRPr>
          </a:p>
        </p:txBody>
      </p:sp>
      <p:pic>
        <p:nvPicPr>
          <p:cNvPr id="22" name="Google Shape;22;p32"/>
          <p:cNvPicPr preferRelativeResize="0"/>
          <p:nvPr/>
        </p:nvPicPr>
        <p:blipFill rotWithShape="1">
          <a:blip r:embed="rId2">
            <a:alphaModFix/>
          </a:blip>
          <a:srcRect b="0" l="0" r="0" t="0"/>
          <a:stretch/>
        </p:blipFill>
        <p:spPr>
          <a:xfrm>
            <a:off x="185738" y="6096000"/>
            <a:ext cx="1803400" cy="5889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hyperlink" Target="https://github.com/DhyaniKanika/parseltongu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github.com/simianhacker/code-by-voice" TargetMode="External"/><Relationship Id="rId5" Type="http://schemas.openxmlformats.org/officeDocument/2006/relationships/hyperlink" Target="https://code.google.com/archive/p/dragonfly" TargetMode="External"/><Relationship Id="rId6" Type="http://schemas.openxmlformats.org/officeDocument/2006/relationships/hyperlink" Target="https://github.com/dictation-toolbox/dragonfly" TargetMode="External"/><Relationship Id="rId7" Type="http://schemas.openxmlformats.org/officeDocument/2006/relationships/hyperlink" Target="https://dragonfly2.readthedocs.io/en/latest/actions.html" TargetMode="External"/><Relationship Id="rId8" Type="http://schemas.openxmlformats.org/officeDocument/2006/relationships/hyperlink" Target="https://handsfreecodin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97" name="Google Shape;97;p1"/>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98" name="Google Shape;98;p1"/>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ctr">
              <a:lnSpc>
                <a:spcPct val="101000"/>
              </a:lnSpc>
              <a:spcBef>
                <a:spcPts val="0"/>
              </a:spcBef>
              <a:spcAft>
                <a:spcPts val="0"/>
              </a:spcAft>
              <a:buClr>
                <a:schemeClr val="dk1"/>
              </a:buClr>
              <a:buSzPts val="4400"/>
              <a:buFont typeface="Calibri"/>
              <a:buNone/>
            </a:pPr>
            <a:r>
              <a:t/>
            </a:r>
            <a:endParaRPr b="1" sz="4400">
              <a:solidFill>
                <a:schemeClr val="dk1"/>
              </a:solidFill>
              <a:highlight>
                <a:srgbClr val="FFFF00"/>
              </a:highlight>
              <a:latin typeface="Times New Roman"/>
              <a:ea typeface="Times New Roman"/>
              <a:cs typeface="Times New Roman"/>
              <a:sym typeface="Times New Roman"/>
            </a:endParaRPr>
          </a:p>
          <a:p>
            <a:pPr indent="0" lvl="0" marL="0" marR="0" rtl="0" algn="ctr">
              <a:lnSpc>
                <a:spcPct val="101000"/>
              </a:lnSpc>
              <a:spcBef>
                <a:spcPts val="0"/>
              </a:spcBef>
              <a:spcAft>
                <a:spcPts val="0"/>
              </a:spcAft>
              <a:buClr>
                <a:schemeClr val="dk1"/>
              </a:buClr>
              <a:buSzPts val="2400"/>
              <a:buFont typeface="Calibri"/>
              <a:buNone/>
            </a:pPr>
            <a:r>
              <a:t/>
            </a:r>
            <a:endParaRPr b="1" sz="2400">
              <a:solidFill>
                <a:schemeClr val="dk1"/>
              </a:solidFill>
              <a:highlight>
                <a:srgbClr val="FFFF00"/>
              </a:highlight>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p:txBody>
      </p:sp>
      <p:sp>
        <p:nvSpPr>
          <p:cNvPr id="99" name="Google Shape;99;p1"/>
          <p:cNvSpPr/>
          <p:nvPr/>
        </p:nvSpPr>
        <p:spPr>
          <a:xfrm>
            <a:off x="2421283" y="525463"/>
            <a:ext cx="7438334"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A Seminar Presentation on </a:t>
            </a:r>
            <a:endParaRPr/>
          </a:p>
          <a:p>
            <a:pPr indent="0" lvl="0" marL="0" marR="0" rtl="0" algn="ctr">
              <a:lnSpc>
                <a:spcPct val="100000"/>
              </a:lnSpc>
              <a:spcBef>
                <a:spcPts val="0"/>
              </a:spcBef>
              <a:spcAft>
                <a:spcPts val="0"/>
              </a:spcAft>
              <a:buClr>
                <a:schemeClr val="dk1"/>
              </a:buClr>
              <a:buSzPts val="2800"/>
              <a:buFont typeface="Arial"/>
              <a:buNone/>
            </a:pPr>
            <a:r>
              <a:rPr b="1" lang="en-US" sz="2800">
                <a:solidFill>
                  <a:schemeClr val="dk1"/>
                </a:solidFill>
                <a:latin typeface="Times New Roman"/>
                <a:ea typeface="Times New Roman"/>
                <a:cs typeface="Times New Roman"/>
                <a:sym typeface="Times New Roman"/>
              </a:rPr>
              <a:t>“PARSELTONGUE - VOICE CODING”</a:t>
            </a:r>
            <a:endParaRPr/>
          </a:p>
        </p:txBody>
      </p:sp>
      <p:sp>
        <p:nvSpPr>
          <p:cNvPr id="100" name="Google Shape;100;p1"/>
          <p:cNvSpPr/>
          <p:nvPr/>
        </p:nvSpPr>
        <p:spPr>
          <a:xfrm>
            <a:off x="3408362" y="2403544"/>
            <a:ext cx="5375275" cy="51276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1" lang="en-US" sz="2400">
                <a:solidFill>
                  <a:schemeClr val="dk1"/>
                </a:solidFill>
                <a:latin typeface="Times New Roman"/>
                <a:ea typeface="Times New Roman"/>
                <a:cs typeface="Times New Roman"/>
                <a:sym typeface="Times New Roman"/>
              </a:rPr>
              <a:t>Presented By</a:t>
            </a:r>
            <a:endParaRPr/>
          </a:p>
          <a:p>
            <a:pPr indent="0" lvl="0" marL="0" marR="0" rtl="0" algn="ctr">
              <a:lnSpc>
                <a:spcPct val="90000"/>
              </a:lnSpc>
              <a:spcBef>
                <a:spcPts val="100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KANIKA DHYANI (1MJ16CS722)</a:t>
            </a:r>
            <a:endParaRPr/>
          </a:p>
          <a:p>
            <a:pPr indent="0" lvl="0" marL="0" marR="0" rtl="0" algn="ctr">
              <a:lnSpc>
                <a:spcPct val="90000"/>
              </a:lnSpc>
              <a:spcBef>
                <a:spcPts val="100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SAURAV MISHRA (1MJ16CS745)</a:t>
            </a:r>
            <a:endParaRPr/>
          </a:p>
          <a:p>
            <a:pPr indent="0" lvl="0" marL="0" marR="0" rtl="0" algn="ctr">
              <a:lnSpc>
                <a:spcPct val="90000"/>
              </a:lnSpc>
              <a:spcBef>
                <a:spcPts val="100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ABHIRAM BVS (1MJ16CS004)</a:t>
            </a:r>
            <a:endParaRPr/>
          </a:p>
          <a:p>
            <a:pPr indent="0" lvl="0" marL="0" marR="0" rtl="0" algn="ctr">
              <a:lnSpc>
                <a:spcPct val="90000"/>
              </a:lnSpc>
              <a:spcBef>
                <a:spcPts val="100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LAVANYA S (1MJ16CS068)</a:t>
            </a:r>
            <a:endParaRPr/>
          </a:p>
          <a:p>
            <a:pPr indent="0" lvl="0" marL="0" marR="0" rtl="0" algn="ctr">
              <a:lnSpc>
                <a:spcPct val="90000"/>
              </a:lnSpc>
              <a:spcBef>
                <a:spcPts val="1000"/>
              </a:spcBef>
              <a:spcAft>
                <a:spcPts val="0"/>
              </a:spcAft>
              <a:buClr>
                <a:schemeClr val="dk1"/>
              </a:buClr>
              <a:buSzPts val="2400"/>
              <a:buFont typeface="Arial"/>
              <a:buNone/>
            </a:pPr>
            <a:br>
              <a:rPr b="1" lang="en-US" sz="2400">
                <a:solidFill>
                  <a:schemeClr val="dk1"/>
                </a:solidFill>
                <a:latin typeface="Times New Roman"/>
                <a:ea typeface="Times New Roman"/>
                <a:cs typeface="Times New Roman"/>
                <a:sym typeface="Times New Roman"/>
              </a:rPr>
            </a:br>
            <a:endParaRPr b="1" sz="2400">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t/>
            </a:r>
            <a:endParaRPr b="1" sz="2400">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400"/>
              <a:buFont typeface="Arial"/>
              <a:buNone/>
            </a:pPr>
            <a:r>
              <a:rPr b="1" i="1" lang="en-US" sz="2400">
                <a:solidFill>
                  <a:schemeClr val="dk1"/>
                </a:solidFill>
                <a:latin typeface="Times New Roman"/>
                <a:ea typeface="Times New Roman"/>
                <a:cs typeface="Times New Roman"/>
                <a:sym typeface="Times New Roman"/>
              </a:rPr>
              <a:t>    </a:t>
            </a:r>
            <a:br>
              <a:rPr b="1" lang="en-US" sz="2400">
                <a:solidFill>
                  <a:schemeClr val="dk1"/>
                </a:solidFill>
                <a:latin typeface="Times New Roman"/>
                <a:ea typeface="Times New Roman"/>
                <a:cs typeface="Times New Roman"/>
                <a:sym typeface="Times New Roman"/>
              </a:rPr>
            </a:br>
            <a:br>
              <a:rPr b="1" lang="en-US" sz="2400">
                <a:solidFill>
                  <a:schemeClr val="dk1"/>
                </a:solidFill>
                <a:latin typeface="Times New Roman"/>
                <a:ea typeface="Times New Roman"/>
                <a:cs typeface="Times New Roman"/>
                <a:sym typeface="Times New Roman"/>
              </a:rPr>
            </a:br>
            <a:br>
              <a:rPr b="1" lang="en-US" sz="1800">
                <a:solidFill>
                  <a:schemeClr val="dk1"/>
                </a:solidFill>
                <a:latin typeface="Times New Roman"/>
                <a:ea typeface="Times New Roman"/>
                <a:cs typeface="Times New Roman"/>
                <a:sym typeface="Times New Roman"/>
              </a:rPr>
            </a:b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p:txBody>
      </p:sp>
      <p:sp>
        <p:nvSpPr>
          <p:cNvPr id="101" name="Google Shape;101;p1"/>
          <p:cNvSpPr/>
          <p:nvPr/>
        </p:nvSpPr>
        <p:spPr>
          <a:xfrm>
            <a:off x="7799661" y="4809172"/>
            <a:ext cx="4280452" cy="147732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400"/>
              <a:buFont typeface="Arial"/>
              <a:buNone/>
            </a:pPr>
            <a:r>
              <a:rPr b="1" i="1" lang="en-US" sz="2400">
                <a:solidFill>
                  <a:schemeClr val="dk1"/>
                </a:solidFill>
                <a:latin typeface="Times New Roman"/>
                <a:ea typeface="Times New Roman"/>
                <a:cs typeface="Times New Roman"/>
                <a:sym typeface="Times New Roman"/>
              </a:rPr>
              <a:t>Seminar Guide -</a:t>
            </a:r>
            <a:r>
              <a:rPr b="1" i="1" lang="en-US" sz="20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Mr. Karthick Myilvahanan</a:t>
            </a:r>
            <a:endParaRPr b="1" i="1" sz="2200">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200"/>
              <a:buFont typeface="Arial"/>
              <a:buNone/>
            </a:pPr>
            <a:r>
              <a:rPr b="1" i="1" lang="en-US" sz="2200">
                <a:solidFill>
                  <a:schemeClr val="dk1"/>
                </a:solidFill>
                <a:latin typeface="Times New Roman"/>
                <a:ea typeface="Times New Roman"/>
                <a:cs typeface="Times New Roman"/>
                <a:sym typeface="Times New Roman"/>
              </a:rPr>
              <a:t>Associate Professor, Dept of CSE,</a:t>
            </a:r>
            <a:endParaRPr/>
          </a:p>
          <a:p>
            <a:pPr indent="0" lvl="0" marL="0" marR="0" rtl="0" algn="r">
              <a:lnSpc>
                <a:spcPct val="100000"/>
              </a:lnSpc>
              <a:spcBef>
                <a:spcPts val="0"/>
              </a:spcBef>
              <a:spcAft>
                <a:spcPts val="0"/>
              </a:spcAft>
              <a:buClr>
                <a:schemeClr val="dk1"/>
              </a:buClr>
              <a:buSzPts val="2200"/>
              <a:buFont typeface="Arial"/>
              <a:buNone/>
            </a:pPr>
            <a:r>
              <a:rPr b="1" i="1" lang="en-US" sz="2200">
                <a:solidFill>
                  <a:schemeClr val="dk1"/>
                </a:solidFill>
                <a:latin typeface="Times New Roman"/>
                <a:ea typeface="Times New Roman"/>
                <a:cs typeface="Times New Roman"/>
                <a:sym typeface="Times New Roman"/>
              </a:rPr>
              <a:t>MVJCE, Bangalore</a:t>
            </a:r>
            <a:endParaRPr i="1" sz="2200">
              <a:solidFill>
                <a:schemeClr val="dk1"/>
              </a:solidFill>
              <a:latin typeface="Arial"/>
              <a:ea typeface="Arial"/>
              <a:cs typeface="Arial"/>
              <a:sym typeface="Arial"/>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Hardware Requirements</a:t>
            </a:r>
            <a:endParaRPr/>
          </a:p>
        </p:txBody>
      </p:sp>
      <p:sp>
        <p:nvSpPr>
          <p:cNvPr id="176" name="Google Shape;176;p10"/>
          <p:cNvSpPr txBox="1"/>
          <p:nvPr/>
        </p:nvSpPr>
        <p:spPr>
          <a:xfrm>
            <a:off x="1361132" y="1240637"/>
            <a:ext cx="9806976" cy="28166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Minimum Hardware Requirements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RAM</a:t>
            </a:r>
            <a:r>
              <a:rPr lang="en-US" sz="1600">
                <a:solidFill>
                  <a:schemeClr val="dk1"/>
                </a:solidFill>
                <a:latin typeface="Arial"/>
                <a:ea typeface="Arial"/>
                <a:cs typeface="Arial"/>
                <a:sym typeface="Arial"/>
              </a:rPr>
              <a:t>: 4 GB</a:t>
            </a:r>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CPU</a:t>
            </a:r>
            <a:r>
              <a:rPr lang="en-US" sz="1600">
                <a:solidFill>
                  <a:schemeClr val="dk1"/>
                </a:solidFill>
                <a:latin typeface="Arial"/>
                <a:ea typeface="Arial"/>
                <a:cs typeface="Arial"/>
                <a:sym typeface="Arial"/>
              </a:rPr>
              <a:t>: Intel® dual core or equivalent AMD processor (Faster processors yield faster performance)</a:t>
            </a:r>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HDD</a:t>
            </a:r>
            <a:r>
              <a:rPr lang="en-US" sz="1600">
                <a:solidFill>
                  <a:schemeClr val="dk1"/>
                </a:solidFill>
                <a:latin typeface="Arial"/>
                <a:ea typeface="Arial"/>
                <a:cs typeface="Arial"/>
                <a:sym typeface="Arial"/>
              </a:rPr>
              <a:t>: 8 GB for DNS and 150 MB for Parseltongue</a:t>
            </a:r>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OS</a:t>
            </a:r>
            <a:r>
              <a:rPr lang="en-US" sz="1600">
                <a:solidFill>
                  <a:schemeClr val="dk1"/>
                </a:solidFill>
                <a:latin typeface="Arial"/>
                <a:ea typeface="Arial"/>
                <a:cs typeface="Arial"/>
                <a:sym typeface="Arial"/>
              </a:rPr>
              <a:t>: Microsoft Windows 7 or newer</a:t>
            </a:r>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Sound card</a:t>
            </a:r>
            <a:r>
              <a:rPr lang="en-US" sz="1600">
                <a:solidFill>
                  <a:schemeClr val="dk1"/>
                </a:solidFill>
                <a:latin typeface="Arial"/>
                <a:ea typeface="Arial"/>
                <a:cs typeface="Arial"/>
                <a:sym typeface="Arial"/>
              </a:rPr>
              <a:t>: Sound card that supports 16-bit recording</a:t>
            </a:r>
            <a:endParaRPr/>
          </a:p>
          <a:p>
            <a:pPr indent="0" lvl="0" marL="0" marR="0" rtl="0" algn="l">
              <a:lnSpc>
                <a:spcPct val="150000"/>
              </a:lnSpc>
              <a:spcBef>
                <a:spcPts val="0"/>
              </a:spcBef>
              <a:spcAft>
                <a:spcPts val="0"/>
              </a:spcAft>
              <a:buNone/>
            </a:pPr>
            <a:r>
              <a:rPr b="1" lang="en-US" sz="1600">
                <a:solidFill>
                  <a:schemeClr val="dk1"/>
                </a:solidFill>
                <a:latin typeface="Arial"/>
                <a:ea typeface="Arial"/>
                <a:cs typeface="Arial"/>
                <a:sym typeface="Arial"/>
              </a:rPr>
              <a:t>Microphone</a:t>
            </a:r>
            <a:r>
              <a:rPr lang="en-US" sz="1600">
                <a:solidFill>
                  <a:schemeClr val="dk1"/>
                </a:solidFill>
                <a:latin typeface="Arial"/>
                <a:ea typeface="Arial"/>
                <a:cs typeface="Arial"/>
                <a:sym typeface="Arial"/>
              </a:rPr>
              <a:t>: Built-in or External microphone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p:nvPr/>
        </p:nvSpPr>
        <p:spPr>
          <a:xfrm>
            <a:off x="1181100" y="1293537"/>
            <a:ext cx="10293350" cy="458587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Dragon NaturallySpeaking 15 (or above) - Speech Recognition Engine</a:t>
            </a:r>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Python 2.7 (or above) - Required to execute the Parseltongue’s commands and functions</a:t>
            </a:r>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Python 3.6 (or above) - Required to execute python programs written using Parseltongue</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Python Modules:</a:t>
            </a:r>
            <a:endParaRPr/>
          </a:p>
          <a:p>
            <a:pPr indent="-285750" lvl="1" marL="7429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Dragonfly 2 - It is a speech recognition framework for Python that makes it convenient to create custom commands to use with speech recognition software.</a:t>
            </a:r>
            <a:endParaRPr/>
          </a:p>
          <a:p>
            <a:pPr indent="-285750" lvl="1" marL="7429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WxPython - It is a cross-platform GUI toolkit for the Python.</a:t>
            </a:r>
            <a:endParaRPr/>
          </a:p>
          <a:p>
            <a:pPr indent="-285750" lvl="1" marL="7429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PyWin - It provides access to much of the Win32 API, the ability to create and use COM objects</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Natlink - It is an extension for Dragon which allows a user to create custom voice commands using Python rather than Advanced Scripting.</a:t>
            </a:r>
            <a:endParaRPr/>
          </a:p>
          <a:p>
            <a:pPr indent="-285750" lvl="1" marL="7429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Unimacro - It provide a rich set of command grammars, that can be configured by the users without programming knowledge. It is the extension of Natlink.</a:t>
            </a:r>
            <a:endParaRPr/>
          </a:p>
          <a:p>
            <a:pPr indent="-285750" lvl="1" marL="7429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Vocola - It aims for easily making user defined commands. It is the extension of Natlink.</a:t>
            </a:r>
            <a:endParaRPr b="0" i="0" sz="1800" u="none" cap="none" strike="noStrike">
              <a:solidFill>
                <a:schemeClr val="dk1"/>
              </a:solidFill>
              <a:latin typeface="Arial"/>
              <a:ea typeface="Arial"/>
              <a:cs typeface="Arial"/>
              <a:sym typeface="Arial"/>
            </a:endParaRPr>
          </a:p>
        </p:txBody>
      </p:sp>
      <p:sp>
        <p:nvSpPr>
          <p:cNvPr id="182" name="Google Shape;182;p11"/>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Software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88" name="Google Shape;188;p12"/>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89" name="Google Shape;189;p12"/>
          <p:cNvSpPr/>
          <p:nvPr/>
        </p:nvSpPr>
        <p:spPr>
          <a:xfrm>
            <a:off x="3055937" y="3830863"/>
            <a:ext cx="1357312" cy="922338"/>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Dragon</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Naturally Speaking </a:t>
            </a:r>
            <a:endParaRPr/>
          </a:p>
        </p:txBody>
      </p:sp>
      <p:sp>
        <p:nvSpPr>
          <p:cNvPr id="190" name="Google Shape;190;p12"/>
          <p:cNvSpPr/>
          <p:nvPr/>
        </p:nvSpPr>
        <p:spPr>
          <a:xfrm>
            <a:off x="5457824" y="3935638"/>
            <a:ext cx="1277938" cy="712788"/>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Natlink</a:t>
            </a:r>
            <a:endParaRPr sz="1600">
              <a:solidFill>
                <a:schemeClr val="dk1"/>
              </a:solidFill>
              <a:latin typeface="Arial"/>
              <a:ea typeface="Arial"/>
              <a:cs typeface="Arial"/>
              <a:sym typeface="Arial"/>
            </a:endParaRPr>
          </a:p>
        </p:txBody>
      </p:sp>
      <p:sp>
        <p:nvSpPr>
          <p:cNvPr id="191" name="Google Shape;191;p12"/>
          <p:cNvSpPr/>
          <p:nvPr/>
        </p:nvSpPr>
        <p:spPr>
          <a:xfrm>
            <a:off x="7486649" y="2540226"/>
            <a:ext cx="1398588" cy="700087"/>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Vocola</a:t>
            </a:r>
            <a:endParaRPr sz="1600">
              <a:solidFill>
                <a:schemeClr val="dk1"/>
              </a:solidFill>
              <a:latin typeface="Arial"/>
              <a:ea typeface="Arial"/>
              <a:cs typeface="Arial"/>
              <a:sym typeface="Arial"/>
            </a:endParaRPr>
          </a:p>
        </p:txBody>
      </p:sp>
      <p:sp>
        <p:nvSpPr>
          <p:cNvPr id="192" name="Google Shape;192;p12"/>
          <p:cNvSpPr/>
          <p:nvPr/>
        </p:nvSpPr>
        <p:spPr>
          <a:xfrm>
            <a:off x="5370512" y="1203551"/>
            <a:ext cx="1450975" cy="93980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Dragonfly</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(Python Framework)</a:t>
            </a:r>
            <a:endParaRPr/>
          </a:p>
        </p:txBody>
      </p:sp>
      <p:sp>
        <p:nvSpPr>
          <p:cNvPr id="193" name="Google Shape;193;p12"/>
          <p:cNvSpPr/>
          <p:nvPr/>
        </p:nvSpPr>
        <p:spPr>
          <a:xfrm>
            <a:off x="7840662" y="3935638"/>
            <a:ext cx="1385887" cy="712788"/>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Unimacro</a:t>
            </a:r>
            <a:endParaRPr sz="1600">
              <a:solidFill>
                <a:schemeClr val="dk1"/>
              </a:solidFill>
              <a:latin typeface="Arial"/>
              <a:ea typeface="Arial"/>
              <a:cs typeface="Arial"/>
              <a:sym typeface="Arial"/>
            </a:endParaRPr>
          </a:p>
        </p:txBody>
      </p:sp>
      <p:sp>
        <p:nvSpPr>
          <p:cNvPr id="194" name="Google Shape;194;p12"/>
          <p:cNvSpPr/>
          <p:nvPr/>
        </p:nvSpPr>
        <p:spPr>
          <a:xfrm>
            <a:off x="3040062" y="2438626"/>
            <a:ext cx="1341437" cy="71120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Text Editor</a:t>
            </a:r>
            <a:endParaRPr/>
          </a:p>
        </p:txBody>
      </p:sp>
      <p:cxnSp>
        <p:nvCxnSpPr>
          <p:cNvPr id="195" name="Google Shape;195;p12"/>
          <p:cNvCxnSpPr/>
          <p:nvPr/>
        </p:nvCxnSpPr>
        <p:spPr>
          <a:xfrm rot="10800000">
            <a:off x="6095999" y="2133826"/>
            <a:ext cx="0" cy="1779587"/>
          </a:xfrm>
          <a:prstGeom prst="straightConnector1">
            <a:avLst/>
          </a:prstGeom>
          <a:noFill/>
          <a:ln cap="flat" cmpd="sng" w="9525">
            <a:solidFill>
              <a:schemeClr val="dk1"/>
            </a:solidFill>
            <a:prstDash val="solid"/>
            <a:miter lim="800000"/>
            <a:headEnd len="sm" w="sm" type="none"/>
            <a:tailEnd len="med" w="med" type="triangle"/>
          </a:ln>
        </p:spPr>
      </p:cxnSp>
      <p:sp>
        <p:nvSpPr>
          <p:cNvPr id="196" name="Google Shape;196;p12"/>
          <p:cNvSpPr/>
          <p:nvPr/>
        </p:nvSpPr>
        <p:spPr>
          <a:xfrm>
            <a:off x="7288212" y="5255678"/>
            <a:ext cx="1812925" cy="841375"/>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Parseltongue Module</a:t>
            </a:r>
            <a:endParaRPr/>
          </a:p>
        </p:txBody>
      </p:sp>
      <p:cxnSp>
        <p:nvCxnSpPr>
          <p:cNvPr id="197" name="Google Shape;197;p12"/>
          <p:cNvCxnSpPr>
            <a:stCxn id="189" idx="3"/>
            <a:endCxn id="190" idx="1"/>
          </p:cNvCxnSpPr>
          <p:nvPr/>
        </p:nvCxnSpPr>
        <p:spPr>
          <a:xfrm>
            <a:off x="4413249" y="4292032"/>
            <a:ext cx="1044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98" name="Google Shape;198;p12"/>
          <p:cNvCxnSpPr>
            <a:stCxn id="190" idx="3"/>
            <a:endCxn id="193" idx="1"/>
          </p:cNvCxnSpPr>
          <p:nvPr/>
        </p:nvCxnSpPr>
        <p:spPr>
          <a:xfrm>
            <a:off x="6735762" y="4292032"/>
            <a:ext cx="11049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99" name="Google Shape;199;p12"/>
          <p:cNvCxnSpPr>
            <a:endCxn id="191" idx="1"/>
          </p:cNvCxnSpPr>
          <p:nvPr/>
        </p:nvCxnSpPr>
        <p:spPr>
          <a:xfrm rot="-5400000">
            <a:off x="6471449" y="2919669"/>
            <a:ext cx="1044600" cy="985800"/>
          </a:xfrm>
          <a:prstGeom prst="bentConnector2">
            <a:avLst/>
          </a:prstGeom>
          <a:noFill/>
          <a:ln cap="flat" cmpd="sng" w="9525">
            <a:solidFill>
              <a:schemeClr val="dk1"/>
            </a:solidFill>
            <a:prstDash val="solid"/>
            <a:miter lim="800000"/>
            <a:headEnd len="sm" w="sm" type="none"/>
            <a:tailEnd len="med" w="med" type="triangle"/>
          </a:ln>
        </p:spPr>
      </p:cxnSp>
      <p:cxnSp>
        <p:nvCxnSpPr>
          <p:cNvPr id="200" name="Google Shape;200;p12"/>
          <p:cNvCxnSpPr>
            <a:stCxn id="190" idx="2"/>
          </p:cNvCxnSpPr>
          <p:nvPr/>
        </p:nvCxnSpPr>
        <p:spPr>
          <a:xfrm flipH="1" rot="-5400000">
            <a:off x="6166693" y="4578526"/>
            <a:ext cx="1052400" cy="1192200"/>
          </a:xfrm>
          <a:prstGeom prst="bentConnector2">
            <a:avLst/>
          </a:prstGeom>
          <a:noFill/>
          <a:ln cap="flat" cmpd="sng" w="9525">
            <a:solidFill>
              <a:schemeClr val="dk1"/>
            </a:solidFill>
            <a:prstDash val="solid"/>
            <a:miter lim="800000"/>
            <a:headEnd len="sm" w="sm" type="none"/>
            <a:tailEnd len="med" w="med" type="triangle"/>
          </a:ln>
        </p:spPr>
      </p:cxnSp>
      <p:cxnSp>
        <p:nvCxnSpPr>
          <p:cNvPr id="201" name="Google Shape;201;p12"/>
          <p:cNvCxnSpPr>
            <a:stCxn id="189" idx="0"/>
          </p:cNvCxnSpPr>
          <p:nvPr/>
        </p:nvCxnSpPr>
        <p:spPr>
          <a:xfrm rot="10800000">
            <a:off x="3734593" y="3149863"/>
            <a:ext cx="0" cy="681000"/>
          </a:xfrm>
          <a:prstGeom prst="straightConnector1">
            <a:avLst/>
          </a:prstGeom>
          <a:noFill/>
          <a:ln cap="flat" cmpd="sng" w="9525">
            <a:solidFill>
              <a:schemeClr val="dk1"/>
            </a:solidFill>
            <a:prstDash val="solid"/>
            <a:miter lim="800000"/>
            <a:headEnd len="sm" w="sm" type="none"/>
            <a:tailEnd len="med" w="med" type="triangle"/>
          </a:ln>
        </p:spPr>
      </p:cxnSp>
      <p:sp>
        <p:nvSpPr>
          <p:cNvPr id="202" name="Google Shape;202;p12"/>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Block Diagram</a:t>
            </a:r>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08" name="Google Shape;208;p13"/>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209" name="Google Shape;209;p13"/>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Sequence Diagram</a:t>
            </a:r>
            <a:endParaRPr/>
          </a:p>
        </p:txBody>
      </p:sp>
      <p:pic>
        <p:nvPicPr>
          <p:cNvPr id="210" name="Google Shape;210;p13"/>
          <p:cNvPicPr preferRelativeResize="0"/>
          <p:nvPr/>
        </p:nvPicPr>
        <p:blipFill rotWithShape="1">
          <a:blip r:embed="rId4">
            <a:alphaModFix/>
          </a:blip>
          <a:srcRect b="0" l="0" r="0" t="0"/>
          <a:stretch/>
        </p:blipFill>
        <p:spPr>
          <a:xfrm>
            <a:off x="2569251" y="794092"/>
            <a:ext cx="6951898" cy="5477021"/>
          </a:xfrm>
          <a:prstGeom prst="rect">
            <a:avLst/>
          </a:prstGeom>
          <a:noFill/>
          <a:ln>
            <a:noFill/>
          </a:ln>
        </p:spPr>
      </p:pic>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16" name="Google Shape;216;p14"/>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pic>
        <p:nvPicPr>
          <p:cNvPr id="217" name="Google Shape;217;p14"/>
          <p:cNvPicPr preferRelativeResize="0"/>
          <p:nvPr/>
        </p:nvPicPr>
        <p:blipFill rotWithShape="1">
          <a:blip r:embed="rId4">
            <a:alphaModFix/>
          </a:blip>
          <a:srcRect b="0" l="0" r="0" t="0"/>
          <a:stretch/>
        </p:blipFill>
        <p:spPr>
          <a:xfrm>
            <a:off x="1777244" y="1025751"/>
            <a:ext cx="8726605" cy="4620101"/>
          </a:xfrm>
          <a:prstGeom prst="rect">
            <a:avLst/>
          </a:prstGeom>
          <a:noFill/>
          <a:ln>
            <a:noFill/>
          </a:ln>
        </p:spPr>
      </p:pic>
      <p:sp>
        <p:nvSpPr>
          <p:cNvPr id="218" name="Google Shape;218;p14"/>
          <p:cNvSpPr txBox="1"/>
          <p:nvPr/>
        </p:nvSpPr>
        <p:spPr>
          <a:xfrm>
            <a:off x="2157039" y="5811259"/>
            <a:ext cx="79670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Program to Add two numbers using Dragonfly and Parseltongue Grammar</a:t>
            </a:r>
            <a:endParaRPr/>
          </a:p>
        </p:txBody>
      </p:sp>
      <p:sp>
        <p:nvSpPr>
          <p:cNvPr id="219" name="Google Shape;219;p14"/>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Results</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25" name="Google Shape;225;p15"/>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226" name="Google Shape;226;p15"/>
          <p:cNvSpPr txBox="1"/>
          <p:nvPr/>
        </p:nvSpPr>
        <p:spPr>
          <a:xfrm>
            <a:off x="1777244" y="6101834"/>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Video Duration: 120 seconds		Typing Duration: 107 seconds</a:t>
            </a:r>
            <a:endParaRPr/>
          </a:p>
        </p:txBody>
      </p:sp>
      <p:pic>
        <p:nvPicPr>
          <p:cNvPr id="227" name="Google Shape;227;p15"/>
          <p:cNvPicPr preferRelativeResize="0"/>
          <p:nvPr/>
        </p:nvPicPr>
        <p:blipFill rotWithShape="1">
          <a:blip r:embed="rId4">
            <a:alphaModFix/>
          </a:blip>
          <a:srcRect b="0" l="0" r="0" t="0"/>
          <a:stretch/>
        </p:blipFill>
        <p:spPr>
          <a:xfrm>
            <a:off x="1768365" y="1025751"/>
            <a:ext cx="8726605" cy="4620101"/>
          </a:xfrm>
          <a:prstGeom prst="rect">
            <a:avLst/>
          </a:prstGeom>
          <a:noFill/>
          <a:ln>
            <a:noFill/>
          </a:ln>
        </p:spPr>
      </p:pic>
      <p:sp>
        <p:nvSpPr>
          <p:cNvPr id="228" name="Google Shape;228;p15"/>
          <p:cNvSpPr txBox="1"/>
          <p:nvPr/>
        </p:nvSpPr>
        <p:spPr>
          <a:xfrm>
            <a:off x="1777243" y="5687035"/>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Test Case 1 (Typing): Program to check Leap Year</a:t>
            </a:r>
            <a:endParaRPr/>
          </a:p>
        </p:txBody>
      </p:sp>
      <p:sp>
        <p:nvSpPr>
          <p:cNvPr id="229" name="Google Shape;229;p15"/>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Speed</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35" name="Google Shape;235;p16"/>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236" name="Google Shape;236;p16"/>
          <p:cNvSpPr txBox="1"/>
          <p:nvPr/>
        </p:nvSpPr>
        <p:spPr>
          <a:xfrm>
            <a:off x="1777244" y="6101834"/>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Video Duration: 76 seconds		Dictating Duration: 51 seconds</a:t>
            </a:r>
            <a:endParaRPr/>
          </a:p>
        </p:txBody>
      </p:sp>
      <p:sp>
        <p:nvSpPr>
          <p:cNvPr id="237" name="Google Shape;237;p16"/>
          <p:cNvSpPr txBox="1"/>
          <p:nvPr/>
        </p:nvSpPr>
        <p:spPr>
          <a:xfrm>
            <a:off x="1777243" y="5687035"/>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Test Case 1 (Parseltongue): Program to check Leap Year</a:t>
            </a:r>
            <a:endParaRPr/>
          </a:p>
        </p:txBody>
      </p:sp>
      <p:pic>
        <p:nvPicPr>
          <p:cNvPr id="238" name="Google Shape;238;p16"/>
          <p:cNvPicPr preferRelativeResize="0"/>
          <p:nvPr/>
        </p:nvPicPr>
        <p:blipFill rotWithShape="1">
          <a:blip r:embed="rId4">
            <a:alphaModFix/>
          </a:blip>
          <a:srcRect b="0" l="0" r="0" t="0"/>
          <a:stretch/>
        </p:blipFill>
        <p:spPr>
          <a:xfrm>
            <a:off x="1777243" y="1025751"/>
            <a:ext cx="8726605" cy="4620101"/>
          </a:xfrm>
          <a:prstGeom prst="rect">
            <a:avLst/>
          </a:prstGeom>
          <a:noFill/>
          <a:ln>
            <a:noFill/>
          </a:ln>
        </p:spPr>
      </p:pic>
      <p:sp>
        <p:nvSpPr>
          <p:cNvPr id="239" name="Google Shape;239;p16"/>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Speed</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7"/>
          <p:cNvPicPr preferRelativeResize="0"/>
          <p:nvPr/>
        </p:nvPicPr>
        <p:blipFill rotWithShape="1">
          <a:blip r:embed="rId3">
            <a:alphaModFix/>
          </a:blip>
          <a:srcRect b="0" l="0" r="0" t="0"/>
          <a:stretch/>
        </p:blipFill>
        <p:spPr>
          <a:xfrm>
            <a:off x="1777243" y="1024730"/>
            <a:ext cx="8726604" cy="4620101"/>
          </a:xfrm>
          <a:prstGeom prst="rect">
            <a:avLst/>
          </a:prstGeom>
          <a:noFill/>
          <a:ln>
            <a:noFill/>
          </a:ln>
        </p:spPr>
      </p:pic>
      <p:sp>
        <p:nvSpPr>
          <p:cNvPr id="245" name="Google Shape;245;p17"/>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46" name="Google Shape;246;p17"/>
          <p:cNvPicPr preferRelativeResize="0"/>
          <p:nvPr/>
        </p:nvPicPr>
        <p:blipFill rotWithShape="1">
          <a:blip r:embed="rId4">
            <a:alphaModFix/>
          </a:blip>
          <a:srcRect b="0" l="0" r="0" t="0"/>
          <a:stretch/>
        </p:blipFill>
        <p:spPr>
          <a:xfrm>
            <a:off x="0" y="5715000"/>
            <a:ext cx="1981200" cy="1143000"/>
          </a:xfrm>
          <a:prstGeom prst="rect">
            <a:avLst/>
          </a:prstGeom>
          <a:noFill/>
          <a:ln>
            <a:noFill/>
          </a:ln>
        </p:spPr>
      </p:pic>
      <p:sp>
        <p:nvSpPr>
          <p:cNvPr id="247" name="Google Shape;247;p17"/>
          <p:cNvSpPr txBox="1"/>
          <p:nvPr/>
        </p:nvSpPr>
        <p:spPr>
          <a:xfrm>
            <a:off x="1777244" y="6101834"/>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Video Duration: 58 seconds		Typing Duration: 50 seconds</a:t>
            </a:r>
            <a:endParaRPr/>
          </a:p>
        </p:txBody>
      </p:sp>
      <p:sp>
        <p:nvSpPr>
          <p:cNvPr id="248" name="Google Shape;248;p17"/>
          <p:cNvSpPr txBox="1"/>
          <p:nvPr/>
        </p:nvSpPr>
        <p:spPr>
          <a:xfrm>
            <a:off x="1777243" y="5687035"/>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Test Case 2 (Typing): Program to add two numbers</a:t>
            </a:r>
            <a:endParaRPr/>
          </a:p>
        </p:txBody>
      </p:sp>
      <p:sp>
        <p:nvSpPr>
          <p:cNvPr id="249" name="Google Shape;249;p17"/>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Speed</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8"/>
          <p:cNvPicPr preferRelativeResize="0"/>
          <p:nvPr/>
        </p:nvPicPr>
        <p:blipFill rotWithShape="1">
          <a:blip r:embed="rId3">
            <a:alphaModFix/>
          </a:blip>
          <a:srcRect b="0" l="0" r="0" t="0"/>
          <a:stretch/>
        </p:blipFill>
        <p:spPr>
          <a:xfrm>
            <a:off x="1777243" y="1032360"/>
            <a:ext cx="8726605" cy="4620101"/>
          </a:xfrm>
          <a:prstGeom prst="rect">
            <a:avLst/>
          </a:prstGeom>
          <a:noFill/>
          <a:ln>
            <a:noFill/>
          </a:ln>
        </p:spPr>
      </p:pic>
      <p:sp>
        <p:nvSpPr>
          <p:cNvPr id="255" name="Google Shape;255;p18"/>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56" name="Google Shape;256;p18"/>
          <p:cNvPicPr preferRelativeResize="0"/>
          <p:nvPr/>
        </p:nvPicPr>
        <p:blipFill rotWithShape="1">
          <a:blip r:embed="rId4">
            <a:alphaModFix/>
          </a:blip>
          <a:srcRect b="0" l="0" r="0" t="0"/>
          <a:stretch/>
        </p:blipFill>
        <p:spPr>
          <a:xfrm>
            <a:off x="0" y="5715000"/>
            <a:ext cx="1981200" cy="1143000"/>
          </a:xfrm>
          <a:prstGeom prst="rect">
            <a:avLst/>
          </a:prstGeom>
          <a:noFill/>
          <a:ln>
            <a:noFill/>
          </a:ln>
        </p:spPr>
      </p:pic>
      <p:sp>
        <p:nvSpPr>
          <p:cNvPr id="257" name="Google Shape;257;p18"/>
          <p:cNvSpPr txBox="1"/>
          <p:nvPr/>
        </p:nvSpPr>
        <p:spPr>
          <a:xfrm>
            <a:off x="1777244" y="6101834"/>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Video Duration: 35 seconds		Dictating Duration: 24 seconds</a:t>
            </a:r>
            <a:endParaRPr/>
          </a:p>
        </p:txBody>
      </p:sp>
      <p:sp>
        <p:nvSpPr>
          <p:cNvPr id="258" name="Google Shape;258;p18"/>
          <p:cNvSpPr txBox="1"/>
          <p:nvPr/>
        </p:nvSpPr>
        <p:spPr>
          <a:xfrm>
            <a:off x="1777243" y="5687035"/>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Test Case 2 (Parseltongue): Program to add two numbers</a:t>
            </a:r>
            <a:endParaRPr/>
          </a:p>
        </p:txBody>
      </p:sp>
      <p:sp>
        <p:nvSpPr>
          <p:cNvPr id="259" name="Google Shape;259;p18"/>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Speed</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65" name="Google Shape;265;p19"/>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graphicFrame>
        <p:nvGraphicFramePr>
          <p:cNvPr id="266" name="Google Shape;266;p19"/>
          <p:cNvGraphicFramePr/>
          <p:nvPr/>
        </p:nvGraphicFramePr>
        <p:xfrm>
          <a:off x="480355" y="1113759"/>
          <a:ext cx="3000000" cy="3000000"/>
        </p:xfrm>
        <a:graphic>
          <a:graphicData uri="http://schemas.openxmlformats.org/drawingml/2006/table">
            <a:tbl>
              <a:tblPr>
                <a:noFill/>
                <a:tableStyleId>{D8E7D17E-5A5A-470C-87C4-E20C7D438CDC}</a:tableStyleId>
              </a:tblPr>
              <a:tblGrid>
                <a:gridCol w="2135600"/>
                <a:gridCol w="1802300"/>
                <a:gridCol w="1720275"/>
                <a:gridCol w="1549850"/>
                <a:gridCol w="1110050"/>
                <a:gridCol w="1110050"/>
                <a:gridCol w="1783400"/>
              </a:tblGrid>
              <a:tr h="184050">
                <a:tc rowSpan="2">
                  <a:txBody>
                    <a:bodyPr/>
                    <a:lstStyle/>
                    <a:p>
                      <a:pPr indent="0" lvl="0" marL="0" marR="0" rtl="0" algn="ctr">
                        <a:spcBef>
                          <a:spcPts val="0"/>
                        </a:spcBef>
                        <a:spcAft>
                          <a:spcPts val="0"/>
                        </a:spcAft>
                        <a:buNone/>
                      </a:pPr>
                      <a:r>
                        <a:rPr b="1" lang="en-US" sz="1800">
                          <a:latin typeface="Arial"/>
                          <a:ea typeface="Arial"/>
                          <a:cs typeface="Arial"/>
                          <a:sym typeface="Arial"/>
                        </a:rPr>
                        <a:t>Case\Scenarios</a:t>
                      </a:r>
                      <a:endParaRPr/>
                    </a:p>
                  </a:txBody>
                  <a:tcPr marT="45725" marB="45725" marR="91450" marL="91450" anchor="ctr">
                    <a:solidFill>
                      <a:srgbClr val="BBD6EE"/>
                    </a:solidFill>
                  </a:tcPr>
                </a:tc>
                <a:tc rowSpan="2">
                  <a:txBody>
                    <a:bodyPr/>
                    <a:lstStyle/>
                    <a:p>
                      <a:pPr indent="0" lvl="0" marL="0" marR="0" rtl="0" algn="ctr">
                        <a:spcBef>
                          <a:spcPts val="0"/>
                        </a:spcBef>
                        <a:spcAft>
                          <a:spcPts val="0"/>
                        </a:spcAft>
                        <a:buNone/>
                      </a:pPr>
                      <a:r>
                        <a:rPr b="1" lang="en-US" sz="1800">
                          <a:latin typeface="Arial"/>
                          <a:ea typeface="Arial"/>
                          <a:cs typeface="Arial"/>
                          <a:sym typeface="Arial"/>
                        </a:rPr>
                        <a:t>Typing</a:t>
                      </a:r>
                      <a:endParaRPr b="1" sz="1800">
                        <a:latin typeface="Arial"/>
                        <a:ea typeface="Arial"/>
                        <a:cs typeface="Arial"/>
                        <a:sym typeface="Arial"/>
                      </a:endParaRPr>
                    </a:p>
                  </a:txBody>
                  <a:tcPr marT="45725" marB="45725" marR="91450" marL="91450" anchor="ctr">
                    <a:solidFill>
                      <a:srgbClr val="BBD6EE"/>
                    </a:solidFill>
                  </a:tcPr>
                </a:tc>
                <a:tc rowSpan="2">
                  <a:txBody>
                    <a:bodyPr/>
                    <a:lstStyle/>
                    <a:p>
                      <a:pPr indent="0" lvl="0" marL="0" marR="0" rtl="0" algn="ctr">
                        <a:spcBef>
                          <a:spcPts val="0"/>
                        </a:spcBef>
                        <a:spcAft>
                          <a:spcPts val="0"/>
                        </a:spcAft>
                        <a:buNone/>
                      </a:pPr>
                      <a:r>
                        <a:rPr b="1" lang="en-US" sz="1800">
                          <a:latin typeface="Arial"/>
                          <a:ea typeface="Arial"/>
                          <a:cs typeface="Arial"/>
                          <a:sym typeface="Arial"/>
                        </a:rPr>
                        <a:t>Dictating</a:t>
                      </a:r>
                      <a:endParaRPr b="1" sz="1800">
                        <a:latin typeface="Arial"/>
                        <a:ea typeface="Arial"/>
                        <a:cs typeface="Arial"/>
                        <a:sym typeface="Arial"/>
                      </a:endParaRPr>
                    </a:p>
                  </a:txBody>
                  <a:tcPr marT="45725" marB="45725" marR="91450" marL="91450" anchor="ctr">
                    <a:solidFill>
                      <a:srgbClr val="BBD6EE"/>
                    </a:solidFill>
                  </a:tcPr>
                </a:tc>
                <a:tc rowSpan="2">
                  <a:txBody>
                    <a:bodyPr/>
                    <a:lstStyle/>
                    <a:p>
                      <a:pPr indent="0" lvl="0" marL="0" marR="0" rtl="0" algn="ctr">
                        <a:spcBef>
                          <a:spcPts val="0"/>
                        </a:spcBef>
                        <a:spcAft>
                          <a:spcPts val="0"/>
                        </a:spcAft>
                        <a:buNone/>
                      </a:pPr>
                      <a:r>
                        <a:rPr b="1" lang="en-US" sz="1800">
                          <a:latin typeface="Arial"/>
                          <a:ea typeface="Arial"/>
                          <a:cs typeface="Arial"/>
                          <a:sym typeface="Arial"/>
                        </a:rPr>
                        <a:t>No. of Characters</a:t>
                      </a:r>
                      <a:endParaRPr/>
                    </a:p>
                  </a:txBody>
                  <a:tcPr marT="45725" marB="45725" marR="91450" marL="91450" anchor="ctr">
                    <a:solidFill>
                      <a:srgbClr val="BBD6EE"/>
                    </a:solidFill>
                  </a:tcPr>
                </a:tc>
                <a:tc gridSpan="2">
                  <a:txBody>
                    <a:bodyPr/>
                    <a:lstStyle/>
                    <a:p>
                      <a:pPr indent="0" lvl="0" marL="0" marR="0" rtl="0" algn="ctr">
                        <a:spcBef>
                          <a:spcPts val="0"/>
                        </a:spcBef>
                        <a:spcAft>
                          <a:spcPts val="0"/>
                        </a:spcAft>
                        <a:buNone/>
                      </a:pPr>
                      <a:r>
                        <a:rPr b="1" lang="en-US" sz="1800">
                          <a:latin typeface="Arial"/>
                          <a:ea typeface="Arial"/>
                          <a:cs typeface="Arial"/>
                          <a:sym typeface="Arial"/>
                        </a:rPr>
                        <a:t>CPS</a:t>
                      </a:r>
                      <a:endParaRPr/>
                    </a:p>
                    <a:p>
                      <a:pPr indent="0" lvl="0" marL="0" marR="0" rtl="0" algn="ctr">
                        <a:spcBef>
                          <a:spcPts val="0"/>
                        </a:spcBef>
                        <a:spcAft>
                          <a:spcPts val="0"/>
                        </a:spcAft>
                        <a:buNone/>
                      </a:pPr>
                      <a:r>
                        <a:rPr b="1" lang="en-US" sz="1200">
                          <a:latin typeface="Arial"/>
                          <a:ea typeface="Arial"/>
                          <a:cs typeface="Arial"/>
                          <a:sym typeface="Arial"/>
                        </a:rPr>
                        <a:t>(Characters per second)</a:t>
                      </a:r>
                      <a:endParaRPr b="1" sz="1800">
                        <a:latin typeface="Arial"/>
                        <a:ea typeface="Arial"/>
                        <a:cs typeface="Arial"/>
                        <a:sym typeface="Arial"/>
                      </a:endParaRPr>
                    </a:p>
                  </a:txBody>
                  <a:tcPr marT="45725" marB="45725" marR="91450" marL="91450" anchor="ctr">
                    <a:solidFill>
                      <a:srgbClr val="BBD6EE"/>
                    </a:solidFill>
                  </a:tcPr>
                </a:tc>
                <a:tc hMerge="1"/>
                <a:tc rowSpan="2">
                  <a:txBody>
                    <a:bodyPr/>
                    <a:lstStyle/>
                    <a:p>
                      <a:pPr indent="0" lvl="0" marL="0" marR="0" rtl="0" algn="ctr">
                        <a:spcBef>
                          <a:spcPts val="0"/>
                        </a:spcBef>
                        <a:spcAft>
                          <a:spcPts val="0"/>
                        </a:spcAft>
                        <a:buNone/>
                      </a:pPr>
                      <a:r>
                        <a:rPr b="1" lang="en-US" sz="1800">
                          <a:latin typeface="Arial"/>
                          <a:ea typeface="Arial"/>
                          <a:cs typeface="Arial"/>
                          <a:sym typeface="Arial"/>
                        </a:rPr>
                        <a:t>Performance</a:t>
                      </a:r>
                      <a:r>
                        <a:rPr b="1" lang="en-US" sz="2000">
                          <a:latin typeface="Arial"/>
                          <a:ea typeface="Arial"/>
                          <a:cs typeface="Arial"/>
                          <a:sym typeface="Arial"/>
                        </a:rPr>
                        <a:t> </a:t>
                      </a:r>
                      <a:r>
                        <a:rPr b="1" lang="en-US" sz="1800">
                          <a:latin typeface="Arial"/>
                          <a:ea typeface="Arial"/>
                          <a:cs typeface="Arial"/>
                          <a:sym typeface="Arial"/>
                        </a:rPr>
                        <a:t>Increase</a:t>
                      </a:r>
                      <a:endParaRPr b="1" sz="2000">
                        <a:latin typeface="Arial"/>
                        <a:ea typeface="Arial"/>
                        <a:cs typeface="Arial"/>
                        <a:sym typeface="Arial"/>
                      </a:endParaRPr>
                    </a:p>
                  </a:txBody>
                  <a:tcPr marT="45725" marB="45725" marR="91450" marL="91450" anchor="ctr">
                    <a:solidFill>
                      <a:srgbClr val="BBD6EE"/>
                    </a:solidFill>
                  </a:tcPr>
                </a:tc>
              </a:tr>
              <a:tr h="488150">
                <a:tc vMerge="1"/>
                <a:tc vMerge="1"/>
                <a:tc vMerge="1"/>
                <a:tc vMerge="1"/>
                <a:tc>
                  <a:txBody>
                    <a:bodyPr/>
                    <a:lstStyle/>
                    <a:p>
                      <a:pPr indent="0" lvl="0" marL="0" marR="0" rtl="0" algn="ctr">
                        <a:spcBef>
                          <a:spcPts val="0"/>
                        </a:spcBef>
                        <a:spcAft>
                          <a:spcPts val="0"/>
                        </a:spcAft>
                        <a:buNone/>
                      </a:pPr>
                      <a:r>
                        <a:rPr b="1" lang="en-US" sz="1400">
                          <a:latin typeface="Arial"/>
                          <a:ea typeface="Arial"/>
                          <a:cs typeface="Arial"/>
                          <a:sym typeface="Arial"/>
                        </a:rPr>
                        <a:t>Typing</a:t>
                      </a:r>
                      <a:endParaRPr b="1" sz="1800">
                        <a:latin typeface="Arial"/>
                        <a:ea typeface="Arial"/>
                        <a:cs typeface="Arial"/>
                        <a:sym typeface="Arial"/>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b="1" lang="en-US" sz="1400">
                          <a:latin typeface="Arial"/>
                          <a:ea typeface="Arial"/>
                          <a:cs typeface="Arial"/>
                          <a:sym typeface="Arial"/>
                        </a:rPr>
                        <a:t>Dictating</a:t>
                      </a:r>
                      <a:endParaRPr b="1" sz="1800">
                        <a:latin typeface="Arial"/>
                        <a:ea typeface="Arial"/>
                        <a:cs typeface="Arial"/>
                        <a:sym typeface="Arial"/>
                      </a:endParaRPr>
                    </a:p>
                  </a:txBody>
                  <a:tcPr marT="45725" marB="45725" marR="91450" marL="91450" anchor="ctr">
                    <a:solidFill>
                      <a:srgbClr val="BBD6EE"/>
                    </a:solidFill>
                  </a:tcPr>
                </a:tc>
                <a:tc vMerge="1"/>
              </a:tr>
              <a:tr h="576000">
                <a:tc>
                  <a:txBody>
                    <a:bodyPr/>
                    <a:lstStyle/>
                    <a:p>
                      <a:pPr indent="0" lvl="0" marL="0" marR="0" rtl="0" algn="ctr">
                        <a:spcBef>
                          <a:spcPts val="0"/>
                        </a:spcBef>
                        <a:spcAft>
                          <a:spcPts val="0"/>
                        </a:spcAft>
                        <a:buNone/>
                      </a:pPr>
                      <a:r>
                        <a:rPr b="1" lang="en-US" sz="1800">
                          <a:latin typeface="Arial"/>
                          <a:ea typeface="Arial"/>
                          <a:cs typeface="Arial"/>
                          <a:sym typeface="Arial"/>
                        </a:rPr>
                        <a:t>Test Case 1</a:t>
                      </a:r>
                      <a:endParaRPr/>
                    </a:p>
                    <a:p>
                      <a:pPr indent="0" lvl="0" marL="0" marR="0" rtl="0" algn="ctr">
                        <a:spcBef>
                          <a:spcPts val="0"/>
                        </a:spcBef>
                        <a:spcAft>
                          <a:spcPts val="0"/>
                        </a:spcAft>
                        <a:buNone/>
                      </a:pPr>
                      <a:r>
                        <a:rPr b="1" lang="en-US" sz="1200">
                          <a:latin typeface="Arial"/>
                          <a:ea typeface="Arial"/>
                          <a:cs typeface="Arial"/>
                          <a:sym typeface="Arial"/>
                        </a:rPr>
                        <a:t>(Print “Hello, World!”)</a:t>
                      </a:r>
                      <a:endParaRPr b="1" sz="1600">
                        <a:latin typeface="Arial"/>
                        <a:ea typeface="Arial"/>
                        <a:cs typeface="Arial"/>
                        <a:sym typeface="Arial"/>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lang="en-US" sz="1800">
                          <a:latin typeface="Arial"/>
                          <a:ea typeface="Arial"/>
                          <a:cs typeface="Arial"/>
                          <a:sym typeface="Arial"/>
                        </a:rPr>
                        <a:t>11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6.25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22</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2.00</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3.52</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76%</a:t>
                      </a:r>
                      <a:endParaRPr/>
                    </a:p>
                  </a:txBody>
                  <a:tcPr marT="45725" marB="45725" marR="91450" marL="91450" anchor="ctr"/>
                </a:tc>
              </a:tr>
              <a:tr h="576000">
                <a:tc>
                  <a:txBody>
                    <a:bodyPr/>
                    <a:lstStyle/>
                    <a:p>
                      <a:pPr indent="0" lvl="0" marL="0" marR="0" rtl="0" algn="ctr">
                        <a:spcBef>
                          <a:spcPts val="0"/>
                        </a:spcBef>
                        <a:spcAft>
                          <a:spcPts val="0"/>
                        </a:spcAft>
                        <a:buNone/>
                      </a:pPr>
                      <a:r>
                        <a:rPr b="1" lang="en-US" sz="1800">
                          <a:latin typeface="Arial"/>
                          <a:ea typeface="Arial"/>
                          <a:cs typeface="Arial"/>
                          <a:sym typeface="Arial"/>
                        </a:rPr>
                        <a:t>Test Case 2</a:t>
                      </a:r>
                      <a:endParaRPr/>
                    </a:p>
                    <a:p>
                      <a:pPr indent="0" lvl="0" marL="0" marR="0" rtl="0" algn="ctr">
                        <a:spcBef>
                          <a:spcPts val="0"/>
                        </a:spcBef>
                        <a:spcAft>
                          <a:spcPts val="0"/>
                        </a:spcAft>
                        <a:buNone/>
                      </a:pPr>
                      <a:r>
                        <a:rPr b="1" lang="en-US" sz="1200">
                          <a:latin typeface="Arial"/>
                          <a:ea typeface="Arial"/>
                          <a:cs typeface="Arial"/>
                          <a:sym typeface="Arial"/>
                        </a:rPr>
                        <a:t>(Sum of two numbers)</a:t>
                      </a:r>
                      <a:endParaRPr b="1" sz="1600">
                        <a:latin typeface="Arial"/>
                        <a:ea typeface="Arial"/>
                        <a:cs typeface="Arial"/>
                        <a:sym typeface="Arial"/>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lang="en-US" sz="1800">
                          <a:latin typeface="Arial"/>
                          <a:ea typeface="Arial"/>
                          <a:cs typeface="Arial"/>
                          <a:sym typeface="Arial"/>
                        </a:rPr>
                        <a:t>37.75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23.25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85</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2.25</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3.66</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62%</a:t>
                      </a:r>
                      <a:endParaRPr/>
                    </a:p>
                  </a:txBody>
                  <a:tcPr marT="45725" marB="45725" marR="91450" marL="91450" anchor="ctr"/>
                </a:tc>
              </a:tr>
              <a:tr h="576000">
                <a:tc>
                  <a:txBody>
                    <a:bodyPr/>
                    <a:lstStyle/>
                    <a:p>
                      <a:pPr indent="0" lvl="0" marL="0" marR="0" rtl="0" algn="ctr">
                        <a:spcBef>
                          <a:spcPts val="0"/>
                        </a:spcBef>
                        <a:spcAft>
                          <a:spcPts val="0"/>
                        </a:spcAft>
                        <a:buNone/>
                      </a:pPr>
                      <a:r>
                        <a:rPr b="1" lang="en-US" sz="1800">
                          <a:latin typeface="Arial"/>
                          <a:ea typeface="Arial"/>
                          <a:cs typeface="Arial"/>
                          <a:sym typeface="Arial"/>
                        </a:rPr>
                        <a:t>Test Case 3</a:t>
                      </a:r>
                      <a:endParaRPr/>
                    </a:p>
                    <a:p>
                      <a:pPr indent="0" lvl="0" marL="0" marR="0" rtl="0" algn="ctr">
                        <a:spcBef>
                          <a:spcPts val="0"/>
                        </a:spcBef>
                        <a:spcAft>
                          <a:spcPts val="0"/>
                        </a:spcAft>
                        <a:buNone/>
                      </a:pPr>
                      <a:r>
                        <a:rPr b="1" lang="en-US" sz="1200">
                          <a:latin typeface="Arial"/>
                          <a:ea typeface="Arial"/>
                          <a:cs typeface="Arial"/>
                          <a:sym typeface="Arial"/>
                        </a:rPr>
                        <a:t>(Check odd or even)</a:t>
                      </a:r>
                      <a:endParaRPr b="1" sz="1600">
                        <a:latin typeface="Arial"/>
                        <a:ea typeface="Arial"/>
                        <a:cs typeface="Arial"/>
                        <a:sym typeface="Arial"/>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lang="en-US" sz="1800">
                          <a:latin typeface="Arial"/>
                          <a:ea typeface="Arial"/>
                          <a:cs typeface="Arial"/>
                          <a:sym typeface="Arial"/>
                        </a:rPr>
                        <a:t>58.25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34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124</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2.13</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3.65</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71%</a:t>
                      </a:r>
                      <a:endParaRPr/>
                    </a:p>
                  </a:txBody>
                  <a:tcPr marT="45725" marB="45725" marR="91450" marL="91450" anchor="ctr"/>
                </a:tc>
              </a:tr>
              <a:tr h="576000">
                <a:tc>
                  <a:txBody>
                    <a:bodyPr/>
                    <a:lstStyle/>
                    <a:p>
                      <a:pPr indent="0" lvl="0" marL="0" marR="0" rtl="0" algn="ctr">
                        <a:spcBef>
                          <a:spcPts val="0"/>
                        </a:spcBef>
                        <a:spcAft>
                          <a:spcPts val="0"/>
                        </a:spcAft>
                        <a:buNone/>
                      </a:pPr>
                      <a:r>
                        <a:rPr b="1" lang="en-US" sz="1800">
                          <a:latin typeface="Arial"/>
                          <a:ea typeface="Arial"/>
                          <a:cs typeface="Arial"/>
                          <a:sym typeface="Arial"/>
                        </a:rPr>
                        <a:t>Test Case 4</a:t>
                      </a:r>
                      <a:endParaRPr/>
                    </a:p>
                    <a:p>
                      <a:pPr indent="0" lvl="0" marL="0" marR="0" rtl="0" algn="ctr">
                        <a:spcBef>
                          <a:spcPts val="0"/>
                        </a:spcBef>
                        <a:spcAft>
                          <a:spcPts val="0"/>
                        </a:spcAft>
                        <a:buNone/>
                      </a:pPr>
                      <a:r>
                        <a:rPr b="1" lang="en-US" sz="1200">
                          <a:latin typeface="Arial"/>
                          <a:ea typeface="Arial"/>
                          <a:cs typeface="Arial"/>
                          <a:sym typeface="Arial"/>
                        </a:rPr>
                        <a:t>(Check Leap Year)</a:t>
                      </a:r>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lang="en-US" sz="1800">
                          <a:latin typeface="Arial"/>
                          <a:ea typeface="Arial"/>
                          <a:cs typeface="Arial"/>
                          <a:sym typeface="Arial"/>
                        </a:rPr>
                        <a:t>101.5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60.5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214</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2.11</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3.54</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68%</a:t>
                      </a:r>
                      <a:endParaRPr/>
                    </a:p>
                  </a:txBody>
                  <a:tcPr marT="45725" marB="45725" marR="91450" marL="91450" anchor="ctr"/>
                </a:tc>
              </a:tr>
              <a:tr h="576000">
                <a:tc>
                  <a:txBody>
                    <a:bodyPr/>
                    <a:lstStyle/>
                    <a:p>
                      <a:pPr indent="0" lvl="0" marL="0" marR="0" rtl="0" algn="ctr">
                        <a:spcBef>
                          <a:spcPts val="0"/>
                        </a:spcBef>
                        <a:spcAft>
                          <a:spcPts val="0"/>
                        </a:spcAft>
                        <a:buNone/>
                      </a:pPr>
                      <a:r>
                        <a:rPr b="1" lang="en-US" sz="1800">
                          <a:latin typeface="Arial"/>
                          <a:ea typeface="Arial"/>
                          <a:cs typeface="Arial"/>
                          <a:sym typeface="Arial"/>
                        </a:rPr>
                        <a:t>Test Case 5</a:t>
                      </a:r>
                      <a:endParaRPr/>
                    </a:p>
                    <a:p>
                      <a:pPr indent="0" lvl="0" marL="0" marR="0" rtl="0" algn="ctr">
                        <a:spcBef>
                          <a:spcPts val="0"/>
                        </a:spcBef>
                        <a:spcAft>
                          <a:spcPts val="0"/>
                        </a:spcAft>
                        <a:buNone/>
                      </a:pPr>
                      <a:r>
                        <a:rPr b="1" lang="en-US" sz="1200">
                          <a:latin typeface="Arial"/>
                          <a:ea typeface="Arial"/>
                          <a:cs typeface="Arial"/>
                          <a:sym typeface="Arial"/>
                        </a:rPr>
                        <a:t>(Check prime number)</a:t>
                      </a:r>
                      <a:endParaRPr b="1" sz="1600">
                        <a:latin typeface="Arial"/>
                        <a:ea typeface="Arial"/>
                        <a:cs typeface="Arial"/>
                        <a:sym typeface="Arial"/>
                      </a:endParaRPr>
                    </a:p>
                  </a:txBody>
                  <a:tcPr marT="45725" marB="45725" marR="91450" marL="91450" anchor="ctr">
                    <a:solidFill>
                      <a:srgbClr val="BBD6EE"/>
                    </a:solidFill>
                  </a:tcPr>
                </a:tc>
                <a:tc>
                  <a:txBody>
                    <a:bodyPr/>
                    <a:lstStyle/>
                    <a:p>
                      <a:pPr indent="0" lvl="0" marL="0" marR="0" rtl="0" algn="ctr">
                        <a:spcBef>
                          <a:spcPts val="0"/>
                        </a:spcBef>
                        <a:spcAft>
                          <a:spcPts val="0"/>
                        </a:spcAft>
                        <a:buNone/>
                      </a:pPr>
                      <a:r>
                        <a:rPr lang="en-US" sz="1800">
                          <a:latin typeface="Arial"/>
                          <a:ea typeface="Arial"/>
                          <a:cs typeface="Arial"/>
                          <a:sym typeface="Arial"/>
                        </a:rPr>
                        <a:t>131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74.75 seconds</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292</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2.23</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3.93</a:t>
                      </a:r>
                      <a:endParaRPr/>
                    </a:p>
                  </a:txBody>
                  <a:tcPr marT="45725" marB="45725" marR="91450" marL="91450" anchor="ctr"/>
                </a:tc>
                <a:tc>
                  <a:txBody>
                    <a:bodyPr/>
                    <a:lstStyle/>
                    <a:p>
                      <a:pPr indent="0" lvl="0" marL="0" marR="0" rtl="0" algn="ctr">
                        <a:spcBef>
                          <a:spcPts val="0"/>
                        </a:spcBef>
                        <a:spcAft>
                          <a:spcPts val="0"/>
                        </a:spcAft>
                        <a:buNone/>
                      </a:pPr>
                      <a:r>
                        <a:rPr lang="en-US" sz="1800">
                          <a:latin typeface="Arial"/>
                          <a:ea typeface="Arial"/>
                          <a:cs typeface="Arial"/>
                          <a:sym typeface="Arial"/>
                        </a:rPr>
                        <a:t>75%</a:t>
                      </a:r>
                      <a:endParaRPr/>
                    </a:p>
                  </a:txBody>
                  <a:tcPr marT="45725" marB="45725" marR="91450" marL="91450" anchor="ctr"/>
                </a:tc>
              </a:tr>
            </a:tbl>
          </a:graphicData>
        </a:graphic>
      </p:graphicFrame>
      <p:sp>
        <p:nvSpPr>
          <p:cNvPr id="267" name="Google Shape;267;p19"/>
          <p:cNvSpPr txBox="1"/>
          <p:nvPr/>
        </p:nvSpPr>
        <p:spPr>
          <a:xfrm>
            <a:off x="4233918" y="5917168"/>
            <a:ext cx="395129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Typing Speed vs Dictation Speed</a:t>
            </a:r>
            <a:endParaRPr/>
          </a:p>
        </p:txBody>
      </p:sp>
      <p:sp>
        <p:nvSpPr>
          <p:cNvPr id="268" name="Google Shape;268;p19"/>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Speed</a:t>
            </a:r>
            <a:endParaRPr/>
          </a:p>
        </p:txBody>
      </p:sp>
      <p:sp>
        <p:nvSpPr>
          <p:cNvPr id="269" name="Google Shape;269;p19"/>
          <p:cNvSpPr txBox="1"/>
          <p:nvPr/>
        </p:nvSpPr>
        <p:spPr>
          <a:xfrm>
            <a:off x="1109709" y="5174614"/>
            <a:ext cx="281893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Avg. typing speed: 2.14 CPS</a:t>
            </a:r>
            <a:endParaRPr/>
          </a:p>
        </p:txBody>
      </p:sp>
      <p:sp>
        <p:nvSpPr>
          <p:cNvPr id="270" name="Google Shape;270;p19"/>
          <p:cNvSpPr txBox="1"/>
          <p:nvPr/>
        </p:nvSpPr>
        <p:spPr>
          <a:xfrm>
            <a:off x="4227874" y="5174614"/>
            <a:ext cx="336491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Avg. dictating speed: 3.66 CPS</a:t>
            </a:r>
            <a:endParaRPr/>
          </a:p>
        </p:txBody>
      </p:sp>
      <p:sp>
        <p:nvSpPr>
          <p:cNvPr id="271" name="Google Shape;271;p19"/>
          <p:cNvSpPr txBox="1"/>
          <p:nvPr/>
        </p:nvSpPr>
        <p:spPr>
          <a:xfrm>
            <a:off x="7892021" y="5174950"/>
            <a:ext cx="32043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Avg. Performance Increase: 71% </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07" name="Google Shape;107;p2"/>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08" name="Google Shape;108;p2"/>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chemeClr val="dk1"/>
              </a:buClr>
              <a:buSzPts val="1800"/>
              <a:buFont typeface="Calibri"/>
              <a:buNone/>
            </a:pPr>
            <a:r>
              <a:t/>
            </a:r>
            <a:endParaRPr sz="1800">
              <a:solidFill>
                <a:schemeClr val="dk1"/>
              </a:solidFill>
              <a:highlight>
                <a:srgbClr val="FFFF00"/>
              </a:highlight>
              <a:latin typeface="Times New Roman"/>
              <a:ea typeface="Times New Roman"/>
              <a:cs typeface="Times New Roman"/>
              <a:sym typeface="Times New Roman"/>
            </a:endParaRPr>
          </a:p>
        </p:txBody>
      </p:sp>
      <p:sp>
        <p:nvSpPr>
          <p:cNvPr id="109" name="Google Shape;109;p2"/>
          <p:cNvSpPr txBox="1"/>
          <p:nvPr/>
        </p:nvSpPr>
        <p:spPr>
          <a:xfrm>
            <a:off x="863794" y="1436944"/>
            <a:ext cx="10553506"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Some software developers may have physical limitations to use their full mental potential. For these developers, the usage of keyboard and mouse may not be very feasible. Weather it may be developers who have been coding for years and suddenly couldn’t do it anymore or beginners who want to learn and discover the universe of software development.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When the world is moving towards neutral networks and AI, it's necessary that the communication with any machine becomes more natural and surpasses these physical limitations. The simple concept if coding by using voice command may sound very acceptable but indeed is a myth.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Voice coding can not only enable the genius coders who have lost their ability to code but not the immense creative minds, but also enable us to communicate with machines in a more natural way. It will help in bridging the gap between humans and machines and the complex human emotion of yes, maybe, not sure etc. So now that we have a vision in our mind, let’s explore they way we can make this a reality.</a:t>
            </a:r>
            <a:endParaRPr/>
          </a:p>
        </p:txBody>
      </p:sp>
      <p:sp>
        <p:nvSpPr>
          <p:cNvPr id="110" name="Google Shape;110;p2"/>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Problem Statement</a:t>
            </a:r>
            <a:endParaRPr/>
          </a:p>
        </p:txBody>
      </p:sp>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77" name="Google Shape;277;p20"/>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278" name="Google Shape;278;p20"/>
          <p:cNvSpPr/>
          <p:nvPr/>
        </p:nvSpPr>
        <p:spPr>
          <a:xfrm>
            <a:off x="1719263" y="966788"/>
            <a:ext cx="8440737" cy="523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800"/>
              <a:buFont typeface="Arial"/>
              <a:buNone/>
            </a:pPr>
            <a:r>
              <a:rPr b="1" lang="en-US" sz="2800">
                <a:solidFill>
                  <a:srgbClr val="C00000"/>
                </a:solidFill>
                <a:latin typeface="Times New Roman"/>
                <a:ea typeface="Times New Roman"/>
                <a:cs typeface="Times New Roman"/>
                <a:sym typeface="Times New Roman"/>
              </a:rPr>
              <a:t>                           </a:t>
            </a:r>
            <a:endParaRPr b="1" sz="2400">
              <a:solidFill>
                <a:srgbClr val="C00000"/>
              </a:solidFill>
              <a:latin typeface="Times New Roman"/>
              <a:ea typeface="Times New Roman"/>
              <a:cs typeface="Times New Roman"/>
              <a:sym typeface="Times New Roman"/>
            </a:endParaRPr>
          </a:p>
        </p:txBody>
      </p:sp>
      <p:graphicFrame>
        <p:nvGraphicFramePr>
          <p:cNvPr id="279" name="Google Shape;279;p20"/>
          <p:cNvGraphicFramePr/>
          <p:nvPr/>
        </p:nvGraphicFramePr>
        <p:xfrm>
          <a:off x="739478" y="1127078"/>
          <a:ext cx="3000000" cy="3000000"/>
        </p:xfrm>
        <a:graphic>
          <a:graphicData uri="http://schemas.openxmlformats.org/drawingml/2006/table">
            <a:tbl>
              <a:tblPr>
                <a:noFill/>
                <a:tableStyleId>{D8E7D17E-5A5A-470C-87C4-E20C7D438CDC}</a:tableStyleId>
              </a:tblPr>
              <a:tblGrid>
                <a:gridCol w="1638125"/>
                <a:gridCol w="1677800"/>
                <a:gridCol w="1580225"/>
              </a:tblGrid>
              <a:tr h="688225">
                <a:tc>
                  <a:txBody>
                    <a:bodyPr/>
                    <a:lstStyle/>
                    <a:p>
                      <a:pPr indent="0" lvl="0" marL="0" marR="0" rtl="0" algn="ctr">
                        <a:spcBef>
                          <a:spcPts val="0"/>
                        </a:spcBef>
                        <a:spcAft>
                          <a:spcPts val="0"/>
                        </a:spcAft>
                        <a:buNone/>
                      </a:pPr>
                      <a:r>
                        <a:rPr b="1" lang="en-US" sz="1800"/>
                        <a:t>Train data</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b="1" lang="en-US" sz="1800"/>
                        <a:t>Number of test</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b="1" lang="en-US" sz="1800"/>
                        <a:t>Tests detected successfully</a:t>
                      </a:r>
                      <a:endParaRPr/>
                    </a:p>
                  </a:txBody>
                  <a:tcPr marT="45750" marB="45750" marR="91450" marL="91450" anchor="ctr">
                    <a:solidFill>
                      <a:srgbClr val="BBD6EE"/>
                    </a:solidFill>
                  </a:tcPr>
                </a:tc>
              </a:tr>
              <a:tr h="393250">
                <a:tc>
                  <a:txBody>
                    <a:bodyPr/>
                    <a:lstStyle/>
                    <a:p>
                      <a:pPr indent="0" lvl="0" marL="0" marR="0" rtl="0" algn="ctr">
                        <a:spcBef>
                          <a:spcPts val="0"/>
                        </a:spcBef>
                        <a:spcAft>
                          <a:spcPts val="0"/>
                        </a:spcAft>
                        <a:buNone/>
                      </a:pPr>
                      <a:r>
                        <a:rPr b="1" lang="en-US" sz="1800"/>
                        <a:t>print</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197</a:t>
                      </a:r>
                      <a:endParaRPr/>
                    </a:p>
                  </a:txBody>
                  <a:tcPr marT="45750" marB="45750" marR="91450" marL="91450" anchor="ctr"/>
                </a:tc>
              </a:tr>
              <a:tr h="393250">
                <a:tc>
                  <a:txBody>
                    <a:bodyPr/>
                    <a:lstStyle/>
                    <a:p>
                      <a:pPr indent="0" lvl="0" marL="0" marR="0" rtl="0" algn="ctr">
                        <a:spcBef>
                          <a:spcPts val="0"/>
                        </a:spcBef>
                        <a:spcAft>
                          <a:spcPts val="0"/>
                        </a:spcAft>
                        <a:buNone/>
                      </a:pPr>
                      <a:r>
                        <a:rPr b="1" lang="en-US" sz="1800"/>
                        <a:t>while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178</a:t>
                      </a:r>
                      <a:endParaRPr/>
                    </a:p>
                  </a:txBody>
                  <a:tcPr marT="45750" marB="45750" marR="91450" marL="91450" anchor="ctr"/>
                </a:tc>
              </a:tr>
              <a:tr h="393250">
                <a:tc>
                  <a:txBody>
                    <a:bodyPr/>
                    <a:lstStyle/>
                    <a:p>
                      <a:pPr indent="0" lvl="0" marL="0" marR="0" rtl="0" algn="ctr">
                        <a:spcBef>
                          <a:spcPts val="0"/>
                        </a:spcBef>
                        <a:spcAft>
                          <a:spcPts val="0"/>
                        </a:spcAft>
                        <a:buNone/>
                      </a:pPr>
                      <a:r>
                        <a:rPr b="1" lang="en-US" sz="1800"/>
                        <a:t>define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192</a:t>
                      </a:r>
                      <a:endParaRPr/>
                    </a:p>
                  </a:txBody>
                  <a:tcPr marT="45750" marB="45750" marR="91450" marL="91450" anchor="ctr"/>
                </a:tc>
              </a:tr>
              <a:tr h="393250">
                <a:tc>
                  <a:txBody>
                    <a:bodyPr/>
                    <a:lstStyle/>
                    <a:p>
                      <a:pPr indent="0" lvl="0" marL="0" marR="0" rtl="0" algn="ctr">
                        <a:spcBef>
                          <a:spcPts val="0"/>
                        </a:spcBef>
                        <a:spcAft>
                          <a:spcPts val="0"/>
                        </a:spcAft>
                        <a:buNone/>
                      </a:pPr>
                      <a:r>
                        <a:rPr b="1" lang="en-US" sz="1800"/>
                        <a:t>read</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190</a:t>
                      </a:r>
                      <a:endParaRPr/>
                    </a:p>
                  </a:txBody>
                  <a:tcPr marT="45750" marB="45750" marR="91450" marL="91450" anchor="ctr"/>
                </a:tc>
              </a:tr>
              <a:tr h="393250">
                <a:tc>
                  <a:txBody>
                    <a:bodyPr/>
                    <a:lstStyle/>
                    <a:p>
                      <a:pPr indent="0" lvl="0" marL="0" marR="0" rtl="0" algn="ctr">
                        <a:spcBef>
                          <a:spcPts val="0"/>
                        </a:spcBef>
                        <a:spcAft>
                          <a:spcPts val="0"/>
                        </a:spcAft>
                        <a:buNone/>
                      </a:pPr>
                      <a:r>
                        <a:rPr b="1" lang="en-US" sz="1800"/>
                        <a:t>for</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162</a:t>
                      </a:r>
                      <a:endParaRPr/>
                    </a:p>
                  </a:txBody>
                  <a:tcPr marT="45750" marB="45750" marR="91450" marL="91450" anchor="ctr"/>
                </a:tc>
              </a:tr>
              <a:tr h="393250">
                <a:tc>
                  <a:txBody>
                    <a:bodyPr/>
                    <a:lstStyle/>
                    <a:p>
                      <a:pPr indent="0" lvl="0" marL="0" marR="0" rtl="0" algn="ctr">
                        <a:spcBef>
                          <a:spcPts val="0"/>
                        </a:spcBef>
                        <a:spcAft>
                          <a:spcPts val="0"/>
                        </a:spcAft>
                        <a:buNone/>
                      </a:pPr>
                      <a:r>
                        <a:rPr b="1" lang="en-US" sz="1800"/>
                        <a:t>variable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181</a:t>
                      </a:r>
                      <a:endParaRPr/>
                    </a:p>
                  </a:txBody>
                  <a:tcPr marT="45750" marB="45750" marR="91450" marL="91450" anchor="ctr"/>
                </a:tc>
              </a:tr>
            </a:tbl>
          </a:graphicData>
        </a:graphic>
      </p:graphicFrame>
      <p:sp>
        <p:nvSpPr>
          <p:cNvPr id="280" name="Google Shape;280;p20"/>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Accuracy</a:t>
            </a:r>
            <a:endParaRPr/>
          </a:p>
        </p:txBody>
      </p:sp>
      <p:sp>
        <p:nvSpPr>
          <p:cNvPr id="281" name="Google Shape;281;p20"/>
          <p:cNvSpPr/>
          <p:nvPr/>
        </p:nvSpPr>
        <p:spPr>
          <a:xfrm>
            <a:off x="663333" y="5376877"/>
            <a:ext cx="504843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Average Typing Accuracy for Human: 92%</a:t>
            </a:r>
            <a:endParaRPr/>
          </a:p>
        </p:txBody>
      </p:sp>
      <p:graphicFrame>
        <p:nvGraphicFramePr>
          <p:cNvPr id="282" name="Google Shape;282;p20"/>
          <p:cNvGraphicFramePr/>
          <p:nvPr/>
        </p:nvGraphicFramePr>
        <p:xfrm>
          <a:off x="6598199" y="1131710"/>
          <a:ext cx="3000000" cy="3000000"/>
        </p:xfrm>
        <a:graphic>
          <a:graphicData uri="http://schemas.openxmlformats.org/drawingml/2006/table">
            <a:tbl>
              <a:tblPr>
                <a:noFill/>
                <a:tableStyleId>{D8E7D17E-5A5A-470C-87C4-E20C7D438CDC}</a:tableStyleId>
              </a:tblPr>
              <a:tblGrid>
                <a:gridCol w="1513750"/>
                <a:gridCol w="1550400"/>
                <a:gridCol w="1460225"/>
              </a:tblGrid>
              <a:tr h="687175">
                <a:tc>
                  <a:txBody>
                    <a:bodyPr/>
                    <a:lstStyle/>
                    <a:p>
                      <a:pPr indent="0" lvl="0" marL="0" marR="0" rtl="0" algn="ctr">
                        <a:spcBef>
                          <a:spcPts val="0"/>
                        </a:spcBef>
                        <a:spcAft>
                          <a:spcPts val="0"/>
                        </a:spcAft>
                        <a:buNone/>
                      </a:pPr>
                      <a:r>
                        <a:rPr b="1" lang="en-US" sz="1800"/>
                        <a:t>Train data</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b="1" lang="en-US" sz="1800"/>
                        <a:t>Number of test</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b="1" lang="en-US" sz="1800"/>
                        <a:t>Tests spoken successfully</a:t>
                      </a:r>
                      <a:endParaRPr/>
                    </a:p>
                  </a:txBody>
                  <a:tcPr marT="45750" marB="45750" marR="91450" marL="91450" anchor="ctr">
                    <a:solidFill>
                      <a:srgbClr val="BBD6EE"/>
                    </a:solidFill>
                  </a:tcPr>
                </a:tc>
              </a:tr>
              <a:tr h="392675">
                <a:tc>
                  <a:txBody>
                    <a:bodyPr/>
                    <a:lstStyle/>
                    <a:p>
                      <a:pPr indent="0" lvl="0" marL="0" marR="0" rtl="0" algn="ctr">
                        <a:spcBef>
                          <a:spcPts val="0"/>
                        </a:spcBef>
                        <a:spcAft>
                          <a:spcPts val="0"/>
                        </a:spcAft>
                        <a:buNone/>
                      </a:pPr>
                      <a:r>
                        <a:rPr b="1" lang="en-US" sz="1800"/>
                        <a:t>print</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200</a:t>
                      </a:r>
                      <a:endParaRPr/>
                    </a:p>
                  </a:txBody>
                  <a:tcPr marT="45750" marB="45750" marR="91450" marL="91450" anchor="ctr"/>
                </a:tc>
              </a:tr>
              <a:tr h="392675">
                <a:tc>
                  <a:txBody>
                    <a:bodyPr/>
                    <a:lstStyle/>
                    <a:p>
                      <a:pPr indent="0" lvl="0" marL="0" marR="0" rtl="0" algn="ctr">
                        <a:spcBef>
                          <a:spcPts val="0"/>
                        </a:spcBef>
                        <a:spcAft>
                          <a:spcPts val="0"/>
                        </a:spcAft>
                        <a:buNone/>
                      </a:pPr>
                      <a:r>
                        <a:rPr b="1" lang="en-US" sz="1800"/>
                        <a:t>while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192</a:t>
                      </a:r>
                      <a:endParaRPr/>
                    </a:p>
                  </a:txBody>
                  <a:tcPr marT="45750" marB="45750" marR="91450" marL="91450" anchor="ctr"/>
                </a:tc>
              </a:tr>
              <a:tr h="392675">
                <a:tc>
                  <a:txBody>
                    <a:bodyPr/>
                    <a:lstStyle/>
                    <a:p>
                      <a:pPr indent="0" lvl="0" marL="0" marR="0" rtl="0" algn="ctr">
                        <a:spcBef>
                          <a:spcPts val="0"/>
                        </a:spcBef>
                        <a:spcAft>
                          <a:spcPts val="0"/>
                        </a:spcAft>
                        <a:buNone/>
                      </a:pPr>
                      <a:r>
                        <a:rPr b="1" lang="en-US" sz="1800"/>
                        <a:t>define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180</a:t>
                      </a:r>
                      <a:endParaRPr/>
                    </a:p>
                  </a:txBody>
                  <a:tcPr marT="45750" marB="45750" marR="91450" marL="91450" anchor="ctr"/>
                </a:tc>
              </a:tr>
              <a:tr h="392675">
                <a:tc>
                  <a:txBody>
                    <a:bodyPr/>
                    <a:lstStyle/>
                    <a:p>
                      <a:pPr indent="0" lvl="0" marL="0" marR="0" rtl="0" algn="ctr">
                        <a:spcBef>
                          <a:spcPts val="0"/>
                        </a:spcBef>
                        <a:spcAft>
                          <a:spcPts val="0"/>
                        </a:spcAft>
                        <a:buNone/>
                      </a:pPr>
                      <a:r>
                        <a:rPr b="1" lang="en-US" sz="1800"/>
                        <a:t>read</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188</a:t>
                      </a:r>
                      <a:endParaRPr/>
                    </a:p>
                  </a:txBody>
                  <a:tcPr marT="45750" marB="45750" marR="91450" marL="91450" anchor="ctr"/>
                </a:tc>
              </a:tr>
              <a:tr h="392675">
                <a:tc>
                  <a:txBody>
                    <a:bodyPr/>
                    <a:lstStyle/>
                    <a:p>
                      <a:pPr indent="0" lvl="0" marL="0" marR="0" rtl="0" algn="ctr">
                        <a:spcBef>
                          <a:spcPts val="0"/>
                        </a:spcBef>
                        <a:spcAft>
                          <a:spcPts val="0"/>
                        </a:spcAft>
                        <a:buNone/>
                      </a:pPr>
                      <a:r>
                        <a:rPr b="1" lang="en-US" sz="1800"/>
                        <a:t>for</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197</a:t>
                      </a:r>
                      <a:endParaRPr/>
                    </a:p>
                  </a:txBody>
                  <a:tcPr marT="45750" marB="45750" marR="91450" marL="91450" anchor="ctr"/>
                </a:tc>
              </a:tr>
              <a:tr h="392675">
                <a:tc>
                  <a:txBody>
                    <a:bodyPr/>
                    <a:lstStyle/>
                    <a:p>
                      <a:pPr indent="0" lvl="0" marL="0" marR="0" rtl="0" algn="ctr">
                        <a:spcBef>
                          <a:spcPts val="0"/>
                        </a:spcBef>
                        <a:spcAft>
                          <a:spcPts val="0"/>
                        </a:spcAft>
                        <a:buNone/>
                      </a:pPr>
                      <a:r>
                        <a:rPr b="1" lang="en-US" sz="1800"/>
                        <a:t>variable</a:t>
                      </a:r>
                      <a:endParaRPr/>
                    </a:p>
                  </a:txBody>
                  <a:tcPr marT="45750" marB="45750" marR="91450" marL="91450" anchor="ctr">
                    <a:solidFill>
                      <a:srgbClr val="BBD6EE"/>
                    </a:solidFill>
                  </a:tcPr>
                </a:tc>
                <a:tc>
                  <a:txBody>
                    <a:bodyPr/>
                    <a:lstStyle/>
                    <a:p>
                      <a:pPr indent="0" lvl="0" marL="0" marR="0" rtl="0" algn="ctr">
                        <a:spcBef>
                          <a:spcPts val="0"/>
                        </a:spcBef>
                        <a:spcAft>
                          <a:spcPts val="0"/>
                        </a:spcAft>
                        <a:buNone/>
                      </a:pPr>
                      <a:r>
                        <a:rPr lang="en-US" sz="1800"/>
                        <a:t>200</a:t>
                      </a:r>
                      <a:endParaRPr/>
                    </a:p>
                  </a:txBody>
                  <a:tcPr marT="45750" marB="45750" marR="91450" marL="91450" anchor="ctr"/>
                </a:tc>
                <a:tc>
                  <a:txBody>
                    <a:bodyPr/>
                    <a:lstStyle/>
                    <a:p>
                      <a:pPr indent="0" lvl="0" marL="0" marR="0" rtl="0" algn="ctr">
                        <a:spcBef>
                          <a:spcPts val="0"/>
                        </a:spcBef>
                        <a:spcAft>
                          <a:spcPts val="0"/>
                        </a:spcAft>
                        <a:buNone/>
                      </a:pPr>
                      <a:r>
                        <a:rPr lang="en-US" sz="1800"/>
                        <a:t>183</a:t>
                      </a:r>
                      <a:endParaRPr/>
                    </a:p>
                  </a:txBody>
                  <a:tcPr marT="45750" marB="45750" marR="91450" marL="91450" anchor="ctr"/>
                </a:tc>
              </a:tr>
            </a:tbl>
          </a:graphicData>
        </a:graphic>
      </p:graphicFrame>
      <p:sp>
        <p:nvSpPr>
          <p:cNvPr id="283" name="Google Shape;283;p20"/>
          <p:cNvSpPr/>
          <p:nvPr/>
        </p:nvSpPr>
        <p:spPr>
          <a:xfrm>
            <a:off x="739478" y="4301514"/>
            <a:ext cx="489614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Computer’s accuracy test (dictation)</a:t>
            </a:r>
            <a:endParaRPr/>
          </a:p>
        </p:txBody>
      </p:sp>
      <p:sp>
        <p:nvSpPr>
          <p:cNvPr id="284" name="Google Shape;284;p20"/>
          <p:cNvSpPr/>
          <p:nvPr/>
        </p:nvSpPr>
        <p:spPr>
          <a:xfrm>
            <a:off x="6907833" y="4556039"/>
            <a:ext cx="39051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Human’s accuracy test (dictation)</a:t>
            </a:r>
            <a:endParaRPr/>
          </a:p>
        </p:txBody>
      </p:sp>
      <p:sp>
        <p:nvSpPr>
          <p:cNvPr id="285" name="Google Shape;285;p20"/>
          <p:cNvSpPr/>
          <p:nvPr/>
        </p:nvSpPr>
        <p:spPr>
          <a:xfrm>
            <a:off x="2049658" y="4684143"/>
            <a:ext cx="227578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Accuracy: 91.67%</a:t>
            </a:r>
            <a:endParaRPr/>
          </a:p>
        </p:txBody>
      </p:sp>
      <p:sp>
        <p:nvSpPr>
          <p:cNvPr id="286" name="Google Shape;286;p20"/>
          <p:cNvSpPr/>
          <p:nvPr/>
        </p:nvSpPr>
        <p:spPr>
          <a:xfrm>
            <a:off x="7866555" y="4925368"/>
            <a:ext cx="19878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Accuracy: 95%</a:t>
            </a:r>
            <a:endParaRPr/>
          </a:p>
        </p:txBody>
      </p:sp>
      <p:sp>
        <p:nvSpPr>
          <p:cNvPr id="287" name="Google Shape;287;p20"/>
          <p:cNvSpPr/>
          <p:nvPr/>
        </p:nvSpPr>
        <p:spPr>
          <a:xfrm>
            <a:off x="6336167" y="5367913"/>
            <a:ext cx="504843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Average Parseltongue Accuracy: 93.33%</a:t>
            </a:r>
            <a:endParaRPr/>
          </a:p>
        </p:txBody>
      </p:sp>
      <p:sp>
        <p:nvSpPr>
          <p:cNvPr id="288" name="Google Shape;288;p20"/>
          <p:cNvSpPr txBox="1"/>
          <p:nvPr/>
        </p:nvSpPr>
        <p:spPr>
          <a:xfrm>
            <a:off x="3834423" y="5917168"/>
            <a:ext cx="47502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Typing Accuracy vs Dictation Accuracy</a:t>
            </a:r>
            <a:endParaRPr/>
          </a:p>
        </p:txBody>
      </p:sp>
    </p:spTree>
  </p:cSld>
  <p:clrMapOvr>
    <a:masterClrMapping/>
  </p:clrMapOvr>
  <p:transition spd="slow">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294" name="Google Shape;294;p21"/>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295" name="Google Shape;295;p21"/>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Graphical Representation</a:t>
            </a:r>
            <a:endParaRPr/>
          </a:p>
        </p:txBody>
      </p:sp>
      <p:graphicFrame>
        <p:nvGraphicFramePr>
          <p:cNvPr id="296" name="Google Shape;296;p21"/>
          <p:cNvGraphicFramePr/>
          <p:nvPr/>
        </p:nvGraphicFramePr>
        <p:xfrm>
          <a:off x="527050" y="1512358"/>
          <a:ext cx="5358845" cy="3572563"/>
        </p:xfrm>
        <a:graphic>
          <a:graphicData uri="http://schemas.openxmlformats.org/drawingml/2006/chart">
            <c:chart r:id="rId4"/>
          </a:graphicData>
        </a:graphic>
      </p:graphicFrame>
      <p:graphicFrame>
        <p:nvGraphicFramePr>
          <p:cNvPr id="297" name="Google Shape;297;p21"/>
          <p:cNvGraphicFramePr/>
          <p:nvPr/>
        </p:nvGraphicFramePr>
        <p:xfrm>
          <a:off x="6306107" y="1512357"/>
          <a:ext cx="5358845" cy="3572563"/>
        </p:xfrm>
        <a:graphic>
          <a:graphicData uri="http://schemas.openxmlformats.org/drawingml/2006/chart">
            <c:chart r:id="rId5"/>
          </a:graphicData>
        </a:graphic>
      </p:graphicFrame>
    </p:spTree>
  </p:cSld>
  <p:clrMapOvr>
    <a:masterClrMapping/>
  </p:clrMapOvr>
  <p:transition spd="slow">
    <p:wipe dir="l"/>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03" name="Google Shape;303;p22"/>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04" name="Google Shape;304;p22"/>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Performance: Graphical Representation</a:t>
            </a:r>
            <a:endParaRPr/>
          </a:p>
        </p:txBody>
      </p:sp>
      <p:graphicFrame>
        <p:nvGraphicFramePr>
          <p:cNvPr id="305" name="Google Shape;305;p22"/>
          <p:cNvGraphicFramePr/>
          <p:nvPr/>
        </p:nvGraphicFramePr>
        <p:xfrm>
          <a:off x="1981199" y="1079266"/>
          <a:ext cx="8086725" cy="4921484"/>
        </p:xfrm>
        <a:graphic>
          <a:graphicData uri="http://schemas.openxmlformats.org/drawingml/2006/chart">
            <c:chart r:id="rId4"/>
          </a:graphicData>
        </a:graphic>
      </p:graphicFrame>
    </p:spTree>
  </p:cSld>
  <p:clrMapOvr>
    <a:masterClrMapping/>
  </p:clrMapOvr>
  <p:transition spd="slow">
    <p:wipe dir="l"/>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11" name="Google Shape;311;p23"/>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12" name="Google Shape;312;p23"/>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Additional Work</a:t>
            </a:r>
            <a:endParaRPr/>
          </a:p>
        </p:txBody>
      </p:sp>
      <p:pic>
        <p:nvPicPr>
          <p:cNvPr descr="A screenshot of a cell phone&#10;&#10;Description automatically generated" id="313" name="Google Shape;313;p23"/>
          <p:cNvPicPr preferRelativeResize="0"/>
          <p:nvPr/>
        </p:nvPicPr>
        <p:blipFill rotWithShape="1">
          <a:blip r:embed="rId4">
            <a:alphaModFix/>
          </a:blip>
          <a:srcRect b="0" l="0" r="0" t="0"/>
          <a:stretch/>
        </p:blipFill>
        <p:spPr>
          <a:xfrm>
            <a:off x="2484438" y="962717"/>
            <a:ext cx="7385322" cy="4932566"/>
          </a:xfrm>
          <a:prstGeom prst="rect">
            <a:avLst/>
          </a:prstGeom>
          <a:noFill/>
          <a:ln>
            <a:noFill/>
          </a:ln>
        </p:spPr>
      </p:pic>
      <p:sp>
        <p:nvSpPr>
          <p:cNvPr id="314" name="Google Shape;314;p23"/>
          <p:cNvSpPr txBox="1"/>
          <p:nvPr/>
        </p:nvSpPr>
        <p:spPr>
          <a:xfrm>
            <a:off x="1813797" y="5975131"/>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Parseltongue Editor</a:t>
            </a:r>
            <a:endParaRPr/>
          </a:p>
        </p:txBody>
      </p:sp>
    </p:spTree>
  </p:cSld>
  <p:clrMapOvr>
    <a:masterClrMapping/>
  </p:clrMapOvr>
  <p:transition spd="slow">
    <p:wipe dir="l"/>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20" name="Google Shape;320;p24"/>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21" name="Google Shape;321;p24"/>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Additional Work</a:t>
            </a:r>
            <a:endParaRPr/>
          </a:p>
        </p:txBody>
      </p:sp>
      <p:sp>
        <p:nvSpPr>
          <p:cNvPr id="322" name="Google Shape;322;p24"/>
          <p:cNvSpPr txBox="1"/>
          <p:nvPr/>
        </p:nvSpPr>
        <p:spPr>
          <a:xfrm>
            <a:off x="1681898" y="5161002"/>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Parseltongue Bundle &amp; Documentation</a:t>
            </a:r>
            <a:endParaRPr/>
          </a:p>
        </p:txBody>
      </p:sp>
      <p:pic>
        <p:nvPicPr>
          <p:cNvPr descr="A screenshot of a cell phone&#10;&#10;Description automatically generated" id="323" name="Google Shape;323;p24"/>
          <p:cNvPicPr preferRelativeResize="0"/>
          <p:nvPr/>
        </p:nvPicPr>
        <p:blipFill rotWithShape="1">
          <a:blip r:embed="rId4">
            <a:alphaModFix/>
          </a:blip>
          <a:srcRect b="0" l="0" r="0" t="0"/>
          <a:stretch/>
        </p:blipFill>
        <p:spPr>
          <a:xfrm>
            <a:off x="940904" y="1141603"/>
            <a:ext cx="4784035" cy="3706622"/>
          </a:xfrm>
          <a:prstGeom prst="rect">
            <a:avLst/>
          </a:prstGeom>
          <a:noFill/>
          <a:ln>
            <a:noFill/>
          </a:ln>
        </p:spPr>
      </p:pic>
      <p:pic>
        <p:nvPicPr>
          <p:cNvPr descr="A screenshot of a cell phone&#10;&#10;Description automatically generated" id="324" name="Google Shape;324;p24"/>
          <p:cNvPicPr preferRelativeResize="0"/>
          <p:nvPr/>
        </p:nvPicPr>
        <p:blipFill rotWithShape="1">
          <a:blip r:embed="rId5">
            <a:alphaModFix/>
          </a:blip>
          <a:srcRect b="0" l="0" r="0" t="0"/>
          <a:stretch/>
        </p:blipFill>
        <p:spPr>
          <a:xfrm>
            <a:off x="6255027" y="1141603"/>
            <a:ext cx="4784035" cy="3706622"/>
          </a:xfrm>
          <a:prstGeom prst="rect">
            <a:avLst/>
          </a:prstGeom>
          <a:noFill/>
          <a:ln>
            <a:noFill/>
          </a:ln>
        </p:spPr>
      </p:pic>
      <p:sp>
        <p:nvSpPr>
          <p:cNvPr id="325" name="Google Shape;325;p24"/>
          <p:cNvSpPr/>
          <p:nvPr/>
        </p:nvSpPr>
        <p:spPr>
          <a:xfrm>
            <a:off x="3195702" y="5830534"/>
            <a:ext cx="57631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Github</a:t>
            </a:r>
            <a:r>
              <a:rPr lang="en-US" sz="1800">
                <a:solidFill>
                  <a:schemeClr val="dk1"/>
                </a:solidFill>
                <a:latin typeface="Arial"/>
                <a:ea typeface="Arial"/>
                <a:cs typeface="Arial"/>
                <a:sym typeface="Arial"/>
              </a:rPr>
              <a:t>: </a:t>
            </a:r>
            <a:r>
              <a:rPr lang="en-US" sz="1800" u="sng">
                <a:solidFill>
                  <a:srgbClr val="C00000"/>
                </a:solidFill>
                <a:latin typeface="Arial"/>
                <a:ea typeface="Arial"/>
                <a:cs typeface="Arial"/>
                <a:sym typeface="Arial"/>
                <a:hlinkClick r:id="rId6">
                  <a:extLst>
                    <a:ext uri="{A12FA001-AC4F-418D-AE19-62706E023703}">
                      <ahyp:hlinkClr val="tx"/>
                    </a:ext>
                  </a:extLst>
                </a:hlinkClick>
              </a:rPr>
              <a:t>https://github.com/DhyaniKanika/parseltongue</a:t>
            </a:r>
            <a:endParaRPr sz="1800">
              <a:solidFill>
                <a:srgbClr val="C00000"/>
              </a:solidFill>
              <a:latin typeface="Arial"/>
              <a:ea typeface="Arial"/>
              <a:cs typeface="Arial"/>
              <a:sym typeface="Arial"/>
            </a:endParaRPr>
          </a:p>
        </p:txBody>
      </p:sp>
    </p:spTree>
  </p:cSld>
  <p:clrMapOvr>
    <a:masterClrMapping/>
  </p:clrMapOvr>
  <p:transition spd="slow">
    <p:wipe dir="l"/>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31" name="Google Shape;331;p25"/>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32" name="Google Shape;332;p25"/>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Additional Work</a:t>
            </a:r>
            <a:endParaRPr/>
          </a:p>
        </p:txBody>
      </p:sp>
      <p:pic>
        <p:nvPicPr>
          <p:cNvPr descr="A picture containing green, sitting, player, dark&#10;&#10;Description automatically generated" id="333" name="Google Shape;333;p25"/>
          <p:cNvPicPr preferRelativeResize="0"/>
          <p:nvPr/>
        </p:nvPicPr>
        <p:blipFill rotWithShape="1">
          <a:blip r:embed="rId4">
            <a:alphaModFix/>
          </a:blip>
          <a:srcRect b="0" l="1192" r="1191" t="0"/>
          <a:stretch/>
        </p:blipFill>
        <p:spPr>
          <a:xfrm>
            <a:off x="1685235" y="1150732"/>
            <a:ext cx="8719930" cy="4296405"/>
          </a:xfrm>
          <a:prstGeom prst="rect">
            <a:avLst/>
          </a:prstGeom>
          <a:noFill/>
          <a:ln>
            <a:noFill/>
          </a:ln>
        </p:spPr>
      </p:pic>
      <p:sp>
        <p:nvSpPr>
          <p:cNvPr id="334" name="Google Shape;334;p25"/>
          <p:cNvSpPr txBox="1"/>
          <p:nvPr/>
        </p:nvSpPr>
        <p:spPr>
          <a:xfrm>
            <a:off x="1678561" y="5530334"/>
            <a:ext cx="87266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Website (www.Parseltongue.ml)</a:t>
            </a:r>
            <a:endParaRPr/>
          </a:p>
        </p:txBody>
      </p:sp>
    </p:spTree>
  </p:cSld>
  <p:clrMapOvr>
    <a:masterClrMapping/>
  </p:clrMapOvr>
  <p:transition spd="slow">
    <p:wipe dir="l"/>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40" name="Google Shape;340;p26"/>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41" name="Google Shape;341;p26"/>
          <p:cNvSpPr txBox="1"/>
          <p:nvPr/>
        </p:nvSpPr>
        <p:spPr>
          <a:xfrm>
            <a:off x="969811" y="1383726"/>
            <a:ext cx="1044749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rgbClr val="C00000"/>
                </a:solidFill>
                <a:latin typeface="Arial"/>
                <a:ea typeface="Arial"/>
                <a:cs typeface="Arial"/>
                <a:sym typeface="Arial"/>
              </a:rPr>
              <a:t>Advantages</a:t>
            </a:r>
            <a:r>
              <a:rPr b="0" i="0" lang="en-US" sz="1800">
                <a:solidFill>
                  <a:srgbClr val="C00000"/>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More accurate and faster than typing.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Errors committed by the user is lower when compared to typing.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Can be used by people not familiar with the syntax of the programming language.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Can be used by anyone facing physical limitations such as RSI or vision loss.</a:t>
            </a:r>
            <a:endParaRPr/>
          </a:p>
        </p:txBody>
      </p:sp>
      <p:sp>
        <p:nvSpPr>
          <p:cNvPr id="342" name="Google Shape;342;p26"/>
          <p:cNvSpPr txBox="1"/>
          <p:nvPr/>
        </p:nvSpPr>
        <p:spPr>
          <a:xfrm>
            <a:off x="969811" y="3305927"/>
            <a:ext cx="10295090" cy="1908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00000"/>
                </a:solidFill>
                <a:latin typeface="Arial"/>
                <a:ea typeface="Arial"/>
                <a:cs typeface="Arial"/>
                <a:sym typeface="Arial"/>
              </a:rPr>
              <a:t>Disadvantages </a:t>
            </a:r>
            <a:endParaRPr b="0" i="0" sz="1800">
              <a:solidFill>
                <a:srgbClr val="C00000"/>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Performance is highly dependent on the user’s system. Better systems will give more accurate and fast results.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accuracy to increase, the user need to train the speech recognition engine to get accustomed to his/her natural way of speaking.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setups very tedious and requires some prerequisites on system handling and directories.</a:t>
            </a:r>
            <a:endParaRPr/>
          </a:p>
        </p:txBody>
      </p:sp>
      <p:sp>
        <p:nvSpPr>
          <p:cNvPr id="343" name="Google Shape;343;p26"/>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Advantages and Disadvantages</a:t>
            </a:r>
            <a:endParaRPr/>
          </a:p>
        </p:txBody>
      </p:sp>
    </p:spTree>
  </p:cSld>
  <p:clrMapOvr>
    <a:masterClrMapping/>
  </p:clrMapOvr>
  <p:transition spd="slow">
    <p:wipe dir="l"/>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49" name="Google Shape;349;p27"/>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50" name="Google Shape;350;p27"/>
          <p:cNvSpPr txBox="1"/>
          <p:nvPr/>
        </p:nvSpPr>
        <p:spPr>
          <a:xfrm>
            <a:off x="3066308" y="-2608658"/>
            <a:ext cx="4034147" cy="1298864"/>
          </a:xfrm>
          <a:prstGeom prst="rect">
            <a:avLst/>
          </a:prstGeom>
          <a:noFill/>
          <a:ln>
            <a:noFill/>
          </a:ln>
        </p:spPr>
        <p:txBody>
          <a:bodyPr anchorCtr="0" anchor="t" bIns="45700" lIns="91425" spcFirstLastPara="1" rIns="91425" wrap="square" tIns="45700">
            <a:noAutofit/>
          </a:bodyPr>
          <a:lstStyle/>
          <a:p>
            <a:pPr indent="0" lvl="0" marL="0" marR="0" rtl="0" algn="r">
              <a:lnSpc>
                <a:spcPct val="101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351" name="Google Shape;351;p27"/>
          <p:cNvSpPr txBox="1"/>
          <p:nvPr/>
        </p:nvSpPr>
        <p:spPr>
          <a:xfrm>
            <a:off x="473366" y="1240637"/>
            <a:ext cx="1187202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Parseltongue is flexible enough to be used in different environments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It can be used: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By beginners to learn Python or new programming language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 teach students more on understanding the code rather than remembering the syntax</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By developers to code faster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testing by providing commands to make the process faster</a:t>
            </a:r>
            <a:endParaRPr/>
          </a:p>
        </p:txBody>
      </p:sp>
      <p:sp>
        <p:nvSpPr>
          <p:cNvPr id="352" name="Google Shape;352;p27"/>
          <p:cNvSpPr txBox="1"/>
          <p:nvPr/>
        </p:nvSpPr>
        <p:spPr>
          <a:xfrm>
            <a:off x="5873749" y="2305676"/>
            <a:ext cx="6104658" cy="369332"/>
          </a:xfrm>
          <a:prstGeom prst="rect">
            <a:avLst/>
          </a:prstGeom>
          <a:noFill/>
          <a:ln>
            <a:noFill/>
          </a:ln>
        </p:spPr>
        <p:txBody>
          <a:bodyPr anchorCtr="0" anchor="t" bIns="45700" lIns="91425" spcFirstLastPara="1" rIns="91425" wrap="square" tIns="45700">
            <a:spAutoFit/>
          </a:bodyPr>
          <a:lstStyle/>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53" name="Google Shape;353;p27"/>
          <p:cNvSpPr txBox="1"/>
          <p:nvPr/>
        </p:nvSpPr>
        <p:spPr>
          <a:xfrm>
            <a:off x="473366" y="3754817"/>
            <a:ext cx="1150504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These following implementations are milestones we aim to achieve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Increase the number of commands so that the user can access vast amount of python functions and libraries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Modify Parseltongue to support multiple programming languages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hope to unable functionalities for blind users such as documentation in Braille and speech output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 simplify the installation process, therefore making it more accessible</a:t>
            </a:r>
            <a:endParaRPr/>
          </a:p>
        </p:txBody>
      </p:sp>
      <p:sp>
        <p:nvSpPr>
          <p:cNvPr id="354" name="Google Shape;354;p27"/>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Scope and Future Work</a:t>
            </a:r>
            <a:endParaRPr/>
          </a:p>
        </p:txBody>
      </p:sp>
    </p:spTree>
  </p:cSld>
  <p:clrMapOvr>
    <a:masterClrMapping/>
  </p:clrMapOvr>
  <p:transition spd="slow">
    <p:wipe dir="l"/>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60" name="Google Shape;360;p28"/>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61" name="Google Shape;361;p28"/>
          <p:cNvSpPr txBox="1"/>
          <p:nvPr/>
        </p:nvSpPr>
        <p:spPr>
          <a:xfrm>
            <a:off x="778988" y="1397675"/>
            <a:ext cx="10638312"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                Voice coding has a huge potential yet to be unleashed. We made a small attempt of doing our part in popularizing voice coding by the means of  this project. The Parseltongue project although inspired by the laziness to type, has taken us through a long journey Of discovering many ways it will be helpful. We were able design an environment that enables basic code writing with python and navigation through the text editor by using only voice commands. We tested our environment against traditional coding technique; typing and were able to successfully show that our environment is faster and more accurate. </a:t>
            </a:r>
            <a:endParaRPr/>
          </a:p>
        </p:txBody>
      </p:sp>
      <p:sp>
        <p:nvSpPr>
          <p:cNvPr id="362" name="Google Shape;362;p28"/>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Conclusion</a:t>
            </a:r>
            <a:endParaRPr/>
          </a:p>
        </p:txBody>
      </p:sp>
    </p:spTree>
  </p:cSld>
  <p:clrMapOvr>
    <a:masterClrMapping/>
  </p:clrMapOvr>
  <p:transition spd="slow">
    <p:wipe dir="l"/>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368" name="Google Shape;368;p29"/>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369" name="Google Shape;369;p29"/>
          <p:cNvSpPr txBox="1"/>
          <p:nvPr/>
        </p:nvSpPr>
        <p:spPr>
          <a:xfrm>
            <a:off x="581025" y="768351"/>
            <a:ext cx="11353800" cy="4862512"/>
          </a:xfrm>
          <a:prstGeom prst="rect">
            <a:avLst/>
          </a:prstGeom>
          <a:noFill/>
          <a:ln>
            <a:noFill/>
          </a:ln>
        </p:spPr>
        <p:txBody>
          <a:bodyPr anchorCtr="0" anchor="t" bIns="45700" lIns="91425" spcFirstLastPara="1" rIns="91425" wrap="square" tIns="45700">
            <a:noAutofit/>
          </a:bodyPr>
          <a:lstStyle/>
          <a:p>
            <a:pPr indent="0" lvl="0" marL="0" marR="0" rtl="0" algn="r">
              <a:lnSpc>
                <a:spcPct val="101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370" name="Google Shape;370;p29"/>
          <p:cNvSpPr txBox="1"/>
          <p:nvPr/>
        </p:nvSpPr>
        <p:spPr>
          <a:xfrm>
            <a:off x="463550" y="1227137"/>
            <a:ext cx="11588750" cy="37487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Code By Voice - </a:t>
            </a:r>
            <a:r>
              <a:rPr lang="en-US" sz="1800" u="sng">
                <a:solidFill>
                  <a:srgbClr val="C00000"/>
                </a:solidFill>
                <a:latin typeface="Arial"/>
                <a:ea typeface="Arial"/>
                <a:cs typeface="Arial"/>
                <a:sym typeface="Arial"/>
                <a:hlinkClick r:id="rId4">
                  <a:extLst>
                    <a:ext uri="{A12FA001-AC4F-418D-AE19-62706E023703}">
                      <ahyp:hlinkClr val="tx"/>
                    </a:ext>
                  </a:extLst>
                </a:hlinkClick>
              </a:rPr>
              <a:t>https://github.com/simianhacker/code-by-voice</a:t>
            </a:r>
            <a:endParaRPr sz="1800">
              <a:solidFill>
                <a:srgbClr val="C00000"/>
              </a:solidFill>
              <a:latin typeface="Arial"/>
              <a:ea typeface="Arial"/>
              <a:cs typeface="Arial"/>
              <a:sym typeface="Arial"/>
            </a:endParaRPr>
          </a:p>
          <a:p>
            <a:pPr indent="-285750" lvl="0" marL="285750" marR="0" rtl="0" algn="just">
              <a:spcBef>
                <a:spcPts val="360"/>
              </a:spcBef>
              <a:spcAft>
                <a:spcPts val="0"/>
              </a:spcAft>
              <a:buClr>
                <a:schemeClr val="dk1"/>
              </a:buClr>
              <a:buSzPts val="1800"/>
              <a:buFont typeface="Arial"/>
              <a:buChar char="•"/>
            </a:pPr>
            <a:r>
              <a:rPr lang="en-US" sz="1800">
                <a:solidFill>
                  <a:schemeClr val="dk1"/>
                </a:solidFill>
                <a:latin typeface="Arial"/>
                <a:ea typeface="Arial"/>
                <a:cs typeface="Arial"/>
                <a:sym typeface="Arial"/>
              </a:rPr>
              <a:t>Dragonfly - </a:t>
            </a:r>
            <a:r>
              <a:rPr lang="en-US" sz="1800" u="sng">
                <a:solidFill>
                  <a:srgbClr val="C00000"/>
                </a:solidFill>
                <a:latin typeface="Arial"/>
                <a:ea typeface="Arial"/>
                <a:cs typeface="Arial"/>
                <a:sym typeface="Arial"/>
                <a:hlinkClick r:id="rId5">
                  <a:extLst>
                    <a:ext uri="{A12FA001-AC4F-418D-AE19-62706E023703}">
                      <ahyp:hlinkClr val="tx"/>
                    </a:ext>
                  </a:extLst>
                </a:hlinkClick>
              </a:rPr>
              <a:t>https://code.google.com/archive/p/dragonfly</a:t>
            </a:r>
            <a:endParaRPr sz="1800">
              <a:solidFill>
                <a:srgbClr val="C00000"/>
              </a:solidFill>
              <a:latin typeface="Arial"/>
              <a:ea typeface="Arial"/>
              <a:cs typeface="Arial"/>
              <a:sym typeface="Arial"/>
            </a:endParaRPr>
          </a:p>
          <a:p>
            <a:pPr indent="-285750" lvl="0" marL="285750" marR="0" rtl="0" algn="just">
              <a:spcBef>
                <a:spcPts val="360"/>
              </a:spcBef>
              <a:spcAft>
                <a:spcPts val="0"/>
              </a:spcAft>
              <a:buClr>
                <a:schemeClr val="dk1"/>
              </a:buClr>
              <a:buSzPts val="1800"/>
              <a:buFont typeface="Arial"/>
              <a:buChar char="•"/>
            </a:pPr>
            <a:r>
              <a:rPr lang="en-US" sz="1800">
                <a:solidFill>
                  <a:schemeClr val="dk1"/>
                </a:solidFill>
                <a:latin typeface="Arial"/>
                <a:ea typeface="Arial"/>
                <a:cs typeface="Arial"/>
                <a:sym typeface="Arial"/>
              </a:rPr>
              <a:t>Dragonfly 2  - </a:t>
            </a:r>
            <a:r>
              <a:rPr lang="en-US" sz="1800" u="sng">
                <a:solidFill>
                  <a:srgbClr val="C00000"/>
                </a:solidFill>
                <a:latin typeface="Arial"/>
                <a:ea typeface="Arial"/>
                <a:cs typeface="Arial"/>
                <a:sym typeface="Arial"/>
                <a:hlinkClick r:id="rId6">
                  <a:extLst>
                    <a:ext uri="{A12FA001-AC4F-418D-AE19-62706E023703}">
                      <ahyp:hlinkClr val="tx"/>
                    </a:ext>
                  </a:extLst>
                </a:hlinkClick>
              </a:rPr>
              <a:t>https://github.com/dictation-toolbox/dragonfly</a:t>
            </a:r>
            <a:endParaRPr sz="1800">
              <a:solidFill>
                <a:srgbClr val="C00000"/>
              </a:solidFill>
              <a:latin typeface="Arial"/>
              <a:ea typeface="Arial"/>
              <a:cs typeface="Arial"/>
              <a:sym typeface="Arial"/>
            </a:endParaRPr>
          </a:p>
          <a:p>
            <a:pPr indent="-285750" lvl="0" marL="285750" marR="0" rtl="0" algn="just">
              <a:spcBef>
                <a:spcPts val="360"/>
              </a:spcBef>
              <a:spcAft>
                <a:spcPts val="0"/>
              </a:spcAft>
              <a:buClr>
                <a:schemeClr val="dk1"/>
              </a:buClr>
              <a:buSzPts val="1800"/>
              <a:buFont typeface="Arial"/>
              <a:buChar char="•"/>
            </a:pPr>
            <a:r>
              <a:rPr lang="en-US" sz="1800">
                <a:solidFill>
                  <a:schemeClr val="dk1"/>
                </a:solidFill>
                <a:latin typeface="Arial"/>
                <a:ea typeface="Arial"/>
                <a:cs typeface="Arial"/>
                <a:sym typeface="Arial"/>
              </a:rPr>
              <a:t>Dragonfly Actions sub-package -  </a:t>
            </a:r>
            <a:r>
              <a:rPr lang="en-US" sz="1800" u="sng">
                <a:solidFill>
                  <a:srgbClr val="C00000"/>
                </a:solidFill>
                <a:latin typeface="Arial"/>
                <a:ea typeface="Arial"/>
                <a:cs typeface="Arial"/>
                <a:sym typeface="Arial"/>
                <a:hlinkClick r:id="rId7">
                  <a:extLst>
                    <a:ext uri="{A12FA001-AC4F-418D-AE19-62706E023703}">
                      <ahyp:hlinkClr val="tx"/>
                    </a:ext>
                  </a:extLst>
                </a:hlinkClick>
              </a:rPr>
              <a:t>https://dragonfly2.readthedocs.io/en/latest/actions.html</a:t>
            </a:r>
            <a:endParaRPr sz="1800">
              <a:solidFill>
                <a:srgbClr val="C00000"/>
              </a:solidFill>
              <a:latin typeface="Arial"/>
              <a:ea typeface="Arial"/>
              <a:cs typeface="Arial"/>
              <a:sym typeface="Arial"/>
            </a:endParaRPr>
          </a:p>
          <a:p>
            <a:pPr indent="-285750" lvl="0" marL="285750" marR="0" rtl="0" algn="just">
              <a:spcBef>
                <a:spcPts val="360"/>
              </a:spcBef>
              <a:spcAft>
                <a:spcPts val="0"/>
              </a:spcAft>
              <a:buClr>
                <a:schemeClr val="dk1"/>
              </a:buClr>
              <a:buSzPts val="1800"/>
              <a:buFont typeface="Arial"/>
              <a:buChar char="•"/>
            </a:pPr>
            <a:r>
              <a:rPr lang="en-US" sz="1800">
                <a:solidFill>
                  <a:schemeClr val="dk1"/>
                </a:solidFill>
                <a:latin typeface="Arial"/>
                <a:ea typeface="Arial"/>
                <a:cs typeface="Arial"/>
                <a:sym typeface="Arial"/>
              </a:rPr>
              <a:t>Hands Free Coding - </a:t>
            </a:r>
            <a:r>
              <a:rPr lang="en-US" sz="1800" u="sng">
                <a:solidFill>
                  <a:srgbClr val="C00000"/>
                </a:solidFill>
                <a:latin typeface="Arial"/>
                <a:ea typeface="Arial"/>
                <a:cs typeface="Arial"/>
                <a:sym typeface="Arial"/>
                <a:hlinkClick r:id="rId8">
                  <a:extLst>
                    <a:ext uri="{A12FA001-AC4F-418D-AE19-62706E023703}">
                      <ahyp:hlinkClr val="tx"/>
                    </a:ext>
                  </a:extLst>
                </a:hlinkClick>
              </a:rPr>
              <a:t>https://handsfreecoding.org/</a:t>
            </a:r>
            <a:endParaRPr sz="1800">
              <a:solidFill>
                <a:srgbClr val="C00000"/>
              </a:solidFill>
              <a:latin typeface="Arial"/>
              <a:ea typeface="Arial"/>
              <a:cs typeface="Arial"/>
              <a:sym typeface="Arial"/>
            </a:endParaRPr>
          </a:p>
          <a:p>
            <a:pPr indent="-171450" lvl="0" marL="285750" marR="0" rtl="0" algn="just">
              <a:spcBef>
                <a:spcPts val="360"/>
              </a:spcBef>
              <a:spcAft>
                <a:spcPts val="0"/>
              </a:spcAft>
              <a:buClr>
                <a:schemeClr val="dk1"/>
              </a:buClr>
              <a:buSzPts val="1800"/>
              <a:buFont typeface="Arial"/>
              <a:buNone/>
            </a:pPr>
            <a:r>
              <a:t/>
            </a:r>
            <a:endParaRPr sz="1800">
              <a:solidFill>
                <a:srgbClr val="C00000"/>
              </a:solidFill>
              <a:latin typeface="Arial"/>
              <a:ea typeface="Arial"/>
              <a:cs typeface="Arial"/>
              <a:sym typeface="Arial"/>
            </a:endParaRPr>
          </a:p>
          <a:p>
            <a:pPr indent="-285750" lvl="0" marL="285750" marR="0" rtl="0" algn="just">
              <a:spcBef>
                <a:spcPts val="360"/>
              </a:spcBef>
              <a:spcAft>
                <a:spcPts val="0"/>
              </a:spcAft>
              <a:buClr>
                <a:schemeClr val="dk1"/>
              </a:buClr>
              <a:buSzPts val="1800"/>
              <a:buFont typeface="Arial"/>
              <a:buChar char="•"/>
            </a:pPr>
            <a:r>
              <a:rPr lang="en-US" sz="1800">
                <a:solidFill>
                  <a:schemeClr val="dk1"/>
                </a:solidFill>
                <a:latin typeface="Arial"/>
                <a:ea typeface="Arial"/>
                <a:cs typeface="Arial"/>
                <a:sym typeface="Arial"/>
              </a:rPr>
              <a:t>Programming by voice, voice coding paper by Stephen C.Arnold and Leo MarkDragon Systems, Dragon NaturallySpeaking SDK, C++ and SAPI Guide and Reference, Newton, Mass. 1999.</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Web Based Programming Tool with Speech Recognition for Visually Impaired Users Kaveendra Lunuwilage1 Faculty of Computing, Sri Lanka Institute of Information Technology</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Voice Recognition Applications For Programming Environments Adel S. Elmaghraby Engineering Mathematics &amp; Computer Science University of Louisville 1 le, Kentucky </a:t>
            </a:r>
            <a:endParaRPr/>
          </a:p>
        </p:txBody>
      </p:sp>
      <p:sp>
        <p:nvSpPr>
          <p:cNvPr id="371" name="Google Shape;371;p29"/>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References</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16" name="Google Shape;116;p3"/>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17" name="Google Shape;117;p3"/>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chemeClr val="dk1"/>
              </a:buClr>
              <a:buSzPts val="1800"/>
              <a:buFont typeface="Calibri"/>
              <a:buNone/>
            </a:pPr>
            <a:r>
              <a:t/>
            </a:r>
            <a:endParaRPr sz="1800">
              <a:solidFill>
                <a:schemeClr val="dk1"/>
              </a:solidFill>
              <a:highlight>
                <a:srgbClr val="FFFF00"/>
              </a:highlight>
              <a:latin typeface="Times New Roman"/>
              <a:ea typeface="Times New Roman"/>
              <a:cs typeface="Times New Roman"/>
              <a:sym typeface="Times New Roman"/>
            </a:endParaRPr>
          </a:p>
        </p:txBody>
      </p:sp>
      <p:sp>
        <p:nvSpPr>
          <p:cNvPr id="118" name="Google Shape;118;p3"/>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PARSELTONGUE</a:t>
            </a:r>
            <a:endParaRPr/>
          </a:p>
        </p:txBody>
      </p:sp>
      <p:pic>
        <p:nvPicPr>
          <p:cNvPr descr="A close up of a sign&#10;&#10;Description automatically generated" id="119" name="Google Shape;119;p3"/>
          <p:cNvPicPr preferRelativeResize="0"/>
          <p:nvPr/>
        </p:nvPicPr>
        <p:blipFill rotWithShape="1">
          <a:blip r:embed="rId4">
            <a:alphaModFix/>
          </a:blip>
          <a:srcRect b="0" l="0" r="0" t="0"/>
          <a:stretch/>
        </p:blipFill>
        <p:spPr>
          <a:xfrm>
            <a:off x="3345895" y="1787775"/>
            <a:ext cx="5398610" cy="3282450"/>
          </a:xfrm>
          <a:prstGeom prst="rect">
            <a:avLst/>
          </a:prstGeom>
          <a:noFill/>
          <a:ln>
            <a:noFill/>
          </a:ln>
        </p:spPr>
      </p:pic>
    </p:spTree>
  </p:cSld>
  <p:clrMapOvr>
    <a:masterClrMapping/>
  </p:clrMapOvr>
  <p:transition spd="slow">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nvSpPr>
        <p:spPr>
          <a:xfrm>
            <a:off x="2390400" y="2629238"/>
            <a:ext cx="7411200" cy="103681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rgbClr val="C00000"/>
                </a:solidFill>
                <a:latin typeface="Times New Roman"/>
                <a:ea typeface="Times New Roman"/>
                <a:cs typeface="Times New Roman"/>
                <a:sym typeface="Times New Roman"/>
              </a:rPr>
              <a:t>Thank You</a:t>
            </a:r>
            <a:endParaRPr b="1" i="0" sz="5400" u="none" cap="none" strike="noStrike">
              <a:solidFill>
                <a:srgbClr val="C00000"/>
              </a:solidFill>
              <a:latin typeface="Times New Roman"/>
              <a:ea typeface="Times New Roman"/>
              <a:cs typeface="Times New Roman"/>
              <a:sym typeface="Times New Roman"/>
            </a:endParaRPr>
          </a:p>
        </p:txBody>
      </p:sp>
      <p:pic>
        <p:nvPicPr>
          <p:cNvPr id="378" name="Google Shape;378;p30"/>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25" name="Google Shape;125;p4"/>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26" name="Google Shape;126;p4"/>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Abstract</a:t>
            </a:r>
            <a:endParaRPr/>
          </a:p>
        </p:txBody>
      </p:sp>
      <p:sp>
        <p:nvSpPr>
          <p:cNvPr id="127" name="Google Shape;127;p4"/>
          <p:cNvSpPr/>
          <p:nvPr/>
        </p:nvSpPr>
        <p:spPr>
          <a:xfrm>
            <a:off x="774700" y="1231799"/>
            <a:ext cx="106426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	Dragonfly is a speech recognition framework. It is a Python package which offers a high-level object model and allows its users to easily write scripts, macros, and programs which use speech recognition.</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	Dragonfly was written to make it very easy for Python macros, scripts, and applications to interface with speech recognition engines. Its design allows speech commands and grammar objects to be treated as first-class Python objects. This allows easy and intuitive definition of complex command grammars and greatly simplifies processing recognition results.</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	Dragon NaturallySpeaking (DNS) is a speech recognition software we will be using to give speech input. Dragonfly uses Natlink to communicate with DNS. The code that will be entered by the users will be entered using the continuous speech mode supported by the Dragon NaturallySpeaking.</a:t>
            </a:r>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33" name="Google Shape;133;p5"/>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34" name="Google Shape;134;p5"/>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Existing System</a:t>
            </a:r>
            <a:endParaRPr b="1" sz="3600">
              <a:solidFill>
                <a:srgbClr val="C00000"/>
              </a:solidFill>
              <a:latin typeface="Times New Roman"/>
              <a:ea typeface="Times New Roman"/>
              <a:cs typeface="Times New Roman"/>
              <a:sym typeface="Times New Roman"/>
            </a:endParaRPr>
          </a:p>
        </p:txBody>
      </p:sp>
      <p:sp>
        <p:nvSpPr>
          <p:cNvPr id="135" name="Google Shape;135;p5"/>
          <p:cNvSpPr/>
          <p:nvPr/>
        </p:nvSpPr>
        <p:spPr>
          <a:xfrm>
            <a:off x="774700" y="1231799"/>
            <a:ext cx="10642600"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	In existing system a generator for voice recognition syntax-directed programming environments is used. It takes as input a context free grammar (CFG) for a programming language, such as Basic, C, C++, Java, or an XML DTD or XML Schema, together with a voice vocabulary for that language. The voice vocabulary includes the literals from the programming language; the names of classes and functions from the class and function libraries available and associate them with a list of pronounceable words and phrases that the programmer would use to enter and edit a program in the language.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	Vocal Generator generates as output a programming environment in which the programmer can write programs by voice input alone. This programming environment includes a voice recognition syntax-directed program editor. This voice recognition syntax-directed program editor aids the programmer by providing automatic completion of program text and appropriate navigation relative to the specific programming language. A voice recognition syntax-directed program editor can also be used to edit programs that have already been developed. It analyzes a given program and generate the vocabulary used in the specific program.</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41" name="Google Shape;141;p6"/>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42" name="Google Shape;142;p6"/>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Existing System</a:t>
            </a:r>
            <a:endParaRPr b="1" sz="3600">
              <a:solidFill>
                <a:srgbClr val="C00000"/>
              </a:solidFill>
              <a:latin typeface="Times New Roman"/>
              <a:ea typeface="Times New Roman"/>
              <a:cs typeface="Times New Roman"/>
              <a:sym typeface="Times New Roman"/>
            </a:endParaRPr>
          </a:p>
        </p:txBody>
      </p:sp>
      <p:sp>
        <p:nvSpPr>
          <p:cNvPr id="143" name="Google Shape;143;p6"/>
          <p:cNvSpPr/>
          <p:nvPr/>
        </p:nvSpPr>
        <p:spPr>
          <a:xfrm>
            <a:off x="774700" y="1231799"/>
            <a:ext cx="10642600" cy="295465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	Once Vocal Generator has been built it can be used several times to generate programming environments that support voice recognition syntax-directed programming in specific programming languages. Relatively little effort is required to prepare the input grammar and voice vocabulary for each additional programming language.</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rgbClr val="C00000"/>
                </a:solidFill>
                <a:latin typeface="Arial"/>
                <a:ea typeface="Arial"/>
                <a:cs typeface="Arial"/>
                <a:sym typeface="Arial"/>
              </a:rPr>
              <a:t>Disadvantage</a:t>
            </a:r>
            <a:endParaRPr b="1" sz="1800">
              <a:solidFill>
                <a:srgbClr val="C00000"/>
              </a:solidFill>
              <a:latin typeface="Arial"/>
              <a:ea typeface="Arial"/>
              <a:cs typeface="Arial"/>
              <a:sym typeface="Arial"/>
            </a:endParaRPr>
          </a:p>
          <a:p>
            <a:pPr indent="0" lvl="0" marL="0" marR="0" rtl="0" algn="just">
              <a:spcBef>
                <a:spcPts val="0"/>
              </a:spcBef>
              <a:spcAft>
                <a:spcPts val="0"/>
              </a:spcAft>
              <a:buNone/>
            </a:pPr>
            <a:r>
              <a:rPr lang="en-US" sz="1800">
                <a:solidFill>
                  <a:srgbClr val="C00000"/>
                </a:solidFill>
                <a:latin typeface="Arial"/>
                <a:ea typeface="Arial"/>
                <a:cs typeface="Arial"/>
                <a:sym typeface="Arial"/>
              </a:rPr>
              <a:t>	</a:t>
            </a:r>
            <a:r>
              <a:rPr lang="en-US" sz="1800">
                <a:solidFill>
                  <a:schemeClr val="dk1"/>
                </a:solidFill>
                <a:latin typeface="Arial"/>
                <a:ea typeface="Arial"/>
                <a:cs typeface="Arial"/>
                <a:sym typeface="Arial"/>
              </a:rPr>
              <a:t>Computer languages are not spoken, they exist only in written form. A significant effort will be necessary to determine how to vocalize these languages. This is an issue that has not been explored yet.</a:t>
            </a:r>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7"/>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49" name="Google Shape;149;p7"/>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50" name="Google Shape;150;p7"/>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ctr">
              <a:lnSpc>
                <a:spcPct val="101000"/>
              </a:lnSpc>
              <a:spcBef>
                <a:spcPts val="0"/>
              </a:spcBef>
              <a:spcAft>
                <a:spcPts val="0"/>
              </a:spcAft>
              <a:buClr>
                <a:schemeClr val="dk1"/>
              </a:buClr>
              <a:buSzPts val="4400"/>
              <a:buFont typeface="Calibri"/>
              <a:buNone/>
            </a:pPr>
            <a:r>
              <a:t/>
            </a:r>
            <a:endParaRPr b="1" sz="4400">
              <a:solidFill>
                <a:schemeClr val="dk1"/>
              </a:solidFill>
              <a:highlight>
                <a:srgbClr val="FFFF00"/>
              </a:highlight>
              <a:latin typeface="Times New Roman"/>
              <a:ea typeface="Times New Roman"/>
              <a:cs typeface="Times New Roman"/>
              <a:sym typeface="Times New Roman"/>
            </a:endParaRPr>
          </a:p>
          <a:p>
            <a:pPr indent="0" lvl="0" marL="0" marR="0" rtl="0" algn="ctr">
              <a:lnSpc>
                <a:spcPct val="101000"/>
              </a:lnSpc>
              <a:spcBef>
                <a:spcPts val="0"/>
              </a:spcBef>
              <a:spcAft>
                <a:spcPts val="0"/>
              </a:spcAft>
              <a:buClr>
                <a:schemeClr val="dk1"/>
              </a:buClr>
              <a:buSzPts val="2400"/>
              <a:buFont typeface="Calibri"/>
              <a:buNone/>
            </a:pPr>
            <a:r>
              <a:t/>
            </a:r>
            <a:endParaRPr b="1" sz="2400">
              <a:solidFill>
                <a:schemeClr val="dk1"/>
              </a:solidFill>
              <a:highlight>
                <a:srgbClr val="FFFF00"/>
              </a:highlight>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p:txBody>
      </p:sp>
      <p:sp>
        <p:nvSpPr>
          <p:cNvPr id="151" name="Google Shape;151;p7"/>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Literature Survey 1</a:t>
            </a:r>
            <a:endParaRPr/>
          </a:p>
        </p:txBody>
      </p:sp>
      <p:graphicFrame>
        <p:nvGraphicFramePr>
          <p:cNvPr id="152" name="Google Shape;152;p7"/>
          <p:cNvGraphicFramePr/>
          <p:nvPr/>
        </p:nvGraphicFramePr>
        <p:xfrm>
          <a:off x="2076450" y="1054100"/>
          <a:ext cx="3000000" cy="3000000"/>
        </p:xfrm>
        <a:graphic>
          <a:graphicData uri="http://schemas.openxmlformats.org/drawingml/2006/table">
            <a:tbl>
              <a:tblPr>
                <a:noFill/>
                <a:tableStyleId>{D8E7D17E-5A5A-470C-87C4-E20C7D438CDC}</a:tableStyleId>
              </a:tblPr>
              <a:tblGrid>
                <a:gridCol w="1850950"/>
                <a:gridCol w="6277050"/>
              </a:tblGrid>
              <a:tr h="640100">
                <a:tc>
                  <a:txBody>
                    <a:bodyPr/>
                    <a:lstStyle/>
                    <a:p>
                      <a:pPr indent="0" lvl="0" marL="0" marR="0" rtl="0" algn="l">
                        <a:lnSpc>
                          <a:spcPct val="100000"/>
                        </a:lnSpc>
                        <a:spcBef>
                          <a:spcPts val="0"/>
                        </a:spcBef>
                        <a:spcAft>
                          <a:spcPts val="0"/>
                        </a:spcAft>
                        <a:buClr>
                          <a:schemeClr val="dk1"/>
                        </a:buClr>
                        <a:buSzPts val="1700"/>
                        <a:buFont typeface="Arial"/>
                        <a:buNone/>
                      </a:pPr>
                      <a:r>
                        <a:rPr lang="en-US" sz="1700" u="none" cap="none" strike="noStrike">
                          <a:latin typeface="Arial"/>
                          <a:ea typeface="Arial"/>
                          <a:cs typeface="Arial"/>
                          <a:sym typeface="Arial"/>
                        </a:rPr>
                        <a:t>Title</a:t>
                      </a:r>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700" u="none" cap="none" strike="noStrike">
                          <a:solidFill>
                            <a:schemeClr val="dk1"/>
                          </a:solidFill>
                          <a:latin typeface="Arial"/>
                          <a:ea typeface="Arial"/>
                          <a:cs typeface="Arial"/>
                          <a:sym typeface="Arial"/>
                        </a:rPr>
                        <a:t>Programming by voice, Vocal Programming</a:t>
                      </a:r>
                      <a:endParaRPr sz="1700">
                        <a:solidFill>
                          <a:schemeClr val="dk1"/>
                        </a:solidFill>
                        <a:latin typeface="Arial"/>
                        <a:ea typeface="Arial"/>
                        <a:cs typeface="Arial"/>
                        <a:sym typeface="Arial"/>
                      </a:endParaRPr>
                    </a:p>
                  </a:txBody>
                  <a:tcPr marT="45725" marB="45725" marR="91450" marL="91450" anchor="ctr">
                    <a:solidFill>
                      <a:srgbClr val="9CC2E5"/>
                    </a:solidFill>
                  </a:tcPr>
                </a:tc>
              </a:tr>
              <a:tr h="650450">
                <a:tc>
                  <a:txBody>
                    <a:bodyPr/>
                    <a:lstStyle/>
                    <a:p>
                      <a:pPr indent="0" lvl="0" marL="0" marR="0" rtl="0" algn="l">
                        <a:spcBef>
                          <a:spcPts val="0"/>
                        </a:spcBef>
                        <a:spcAft>
                          <a:spcPts val="0"/>
                        </a:spcAft>
                        <a:buNone/>
                      </a:pPr>
                      <a:r>
                        <a:rPr lang="en-US" sz="1700">
                          <a:latin typeface="Arial"/>
                          <a:ea typeface="Arial"/>
                          <a:cs typeface="Arial"/>
                          <a:sym typeface="Arial"/>
                        </a:rPr>
                        <a:t>Year</a:t>
                      </a:r>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700">
                          <a:latin typeface="Arial"/>
                          <a:ea typeface="Arial"/>
                          <a:cs typeface="Arial"/>
                          <a:sym typeface="Arial"/>
                        </a:rPr>
                        <a:t>2000</a:t>
                      </a:r>
                      <a:endParaRPr/>
                    </a:p>
                  </a:txBody>
                  <a:tcPr marT="45725" marB="45725" marR="91450" marL="91450" anchor="ctr">
                    <a:solidFill>
                      <a:srgbClr val="9CC2E5"/>
                    </a:solidFill>
                  </a:tcPr>
                </a:tc>
              </a:tr>
              <a:tr h="640100">
                <a:tc>
                  <a:txBody>
                    <a:bodyPr/>
                    <a:lstStyle/>
                    <a:p>
                      <a:pPr indent="0" lvl="0" marL="0" marR="0" rtl="0" algn="l">
                        <a:spcBef>
                          <a:spcPts val="0"/>
                        </a:spcBef>
                        <a:spcAft>
                          <a:spcPts val="0"/>
                        </a:spcAft>
                        <a:buNone/>
                      </a:pPr>
                      <a:r>
                        <a:rPr lang="en-US" sz="1700">
                          <a:latin typeface="Arial"/>
                          <a:ea typeface="Arial"/>
                          <a:cs typeface="Arial"/>
                          <a:sym typeface="Arial"/>
                        </a:rPr>
                        <a:t>Methodology</a:t>
                      </a:r>
                      <a:endParaRPr/>
                    </a:p>
                  </a:txBody>
                  <a:tcPr marT="45725" marB="45725" marR="91450" marL="91450" anchor="ctr">
                    <a:solidFill>
                      <a:srgbClr val="2E75B5"/>
                    </a:solidFill>
                  </a:tcPr>
                </a:tc>
                <a:tc>
                  <a:txBody>
                    <a:bodyPr/>
                    <a:lstStyle/>
                    <a:p>
                      <a:pPr indent="0" lvl="0" marL="0" marR="0" rtl="0" algn="l">
                        <a:spcBef>
                          <a:spcPts val="0"/>
                        </a:spcBef>
                        <a:spcAft>
                          <a:spcPts val="0"/>
                        </a:spcAft>
                        <a:buClr>
                          <a:schemeClr val="dk1"/>
                        </a:buClr>
                        <a:buSzPts val="1700"/>
                        <a:buFont typeface="Arial"/>
                        <a:buNone/>
                      </a:pPr>
                      <a:r>
                        <a:rPr b="0" i="0" lang="en-US" sz="1700">
                          <a:latin typeface="Arial"/>
                          <a:ea typeface="Arial"/>
                          <a:cs typeface="Arial"/>
                          <a:sym typeface="Arial"/>
                        </a:rPr>
                        <a:t>Syntax based programming</a:t>
                      </a:r>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700"/>
                        <a:buFont typeface="Arial"/>
                        <a:buNone/>
                      </a:pPr>
                      <a:r>
                        <a:rPr lang="en-US" sz="1700">
                          <a:latin typeface="Arial"/>
                          <a:ea typeface="Arial"/>
                          <a:cs typeface="Arial"/>
                          <a:sym typeface="Arial"/>
                        </a:rPr>
                        <a:t>Technology</a:t>
                      </a:r>
                      <a:endParaRPr/>
                    </a:p>
                    <a:p>
                      <a:pPr indent="0" lvl="0" marL="0" marR="0" rtl="0" algn="l">
                        <a:spcBef>
                          <a:spcPts val="0"/>
                        </a:spcBef>
                        <a:spcAft>
                          <a:spcPts val="0"/>
                        </a:spcAft>
                        <a:buNone/>
                      </a:pPr>
                      <a:r>
                        <a:t/>
                      </a:r>
                      <a:endParaRPr sz="1700">
                        <a:latin typeface="Arial"/>
                        <a:ea typeface="Arial"/>
                        <a:cs typeface="Arial"/>
                        <a:sym typeface="Arial"/>
                      </a:endParaRPr>
                    </a:p>
                  </a:txBody>
                  <a:tcPr marT="45725" marB="45725" marR="91450" marL="91450" anchor="ctr">
                    <a:solidFill>
                      <a:srgbClr val="2E75B5"/>
                    </a:solidFill>
                  </a:tcPr>
                </a:tc>
                <a:tc>
                  <a:txBody>
                    <a:bodyPr/>
                    <a:lstStyle/>
                    <a:p>
                      <a:pPr indent="-285750" lvl="0" marL="285750" marR="0" rtl="0" algn="l">
                        <a:spcBef>
                          <a:spcPts val="0"/>
                        </a:spcBef>
                        <a:spcAft>
                          <a:spcPts val="0"/>
                        </a:spcAft>
                        <a:buClr>
                          <a:schemeClr val="dk1"/>
                        </a:buClr>
                        <a:buSzPts val="1700"/>
                        <a:buFont typeface="Arial"/>
                        <a:buChar char="•"/>
                      </a:pPr>
                      <a:r>
                        <a:rPr b="0" i="0" lang="en-US" sz="1700">
                          <a:latin typeface="Arial"/>
                          <a:ea typeface="Arial"/>
                          <a:cs typeface="Arial"/>
                          <a:sym typeface="Arial"/>
                        </a:rPr>
                        <a:t>Dragon</a:t>
                      </a:r>
                      <a:r>
                        <a:rPr b="0" i="0" lang="en-US" sz="1700">
                          <a:latin typeface="Arial"/>
                          <a:ea typeface="Arial"/>
                          <a:cs typeface="Arial"/>
                          <a:sym typeface="Arial"/>
                        </a:rPr>
                        <a:t> Naturally Speaking</a:t>
                      </a:r>
                      <a:endParaRPr/>
                    </a:p>
                    <a:p>
                      <a:pPr indent="-285750" lvl="0" marL="285750" marR="0" rtl="0" algn="l">
                        <a:spcBef>
                          <a:spcPts val="0"/>
                        </a:spcBef>
                        <a:spcAft>
                          <a:spcPts val="0"/>
                        </a:spcAft>
                        <a:buClr>
                          <a:schemeClr val="dk1"/>
                        </a:buClr>
                        <a:buSzPts val="1700"/>
                        <a:buFont typeface="Arial"/>
                        <a:buChar char="•"/>
                      </a:pPr>
                      <a:r>
                        <a:rPr b="0" i="0" lang="en-US" sz="1700">
                          <a:latin typeface="Arial"/>
                          <a:ea typeface="Arial"/>
                          <a:cs typeface="Arial"/>
                          <a:sym typeface="Arial"/>
                        </a:rPr>
                        <a:t>Microsoft Visual C++</a:t>
                      </a:r>
                      <a:endParaRPr b="0" i="0" sz="1700">
                        <a:latin typeface="Arial"/>
                        <a:ea typeface="Arial"/>
                        <a:cs typeface="Arial"/>
                        <a:sym typeface="Arial"/>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700"/>
                        <a:buFont typeface="Arial"/>
                        <a:buNone/>
                      </a:pPr>
                      <a:r>
                        <a:rPr lang="en-US" sz="1700">
                          <a:latin typeface="Arial"/>
                          <a:ea typeface="Arial"/>
                          <a:cs typeface="Arial"/>
                          <a:sym typeface="Arial"/>
                        </a:rPr>
                        <a:t>Benefits</a:t>
                      </a:r>
                      <a:endParaRPr/>
                    </a:p>
                    <a:p>
                      <a:pPr indent="0" lvl="0" marL="0" marR="0" rtl="0" algn="l">
                        <a:spcBef>
                          <a:spcPts val="0"/>
                        </a:spcBef>
                        <a:spcAft>
                          <a:spcPts val="0"/>
                        </a:spcAft>
                        <a:buNone/>
                      </a:pPr>
                      <a:r>
                        <a:t/>
                      </a:r>
                      <a:endParaRPr sz="1700">
                        <a:latin typeface="Arial"/>
                        <a:ea typeface="Arial"/>
                        <a:cs typeface="Arial"/>
                        <a:sym typeface="Arial"/>
                      </a:endParaRPr>
                    </a:p>
                  </a:txBody>
                  <a:tcPr marT="45725" marB="45725" marR="91450" marL="91450" anchor="ctr">
                    <a:solidFill>
                      <a:srgbClr val="2E75B5"/>
                    </a:solidFill>
                  </a:tcPr>
                </a:tc>
                <a:tc>
                  <a:txBody>
                    <a:bodyPr/>
                    <a:lstStyle/>
                    <a:p>
                      <a:pPr indent="-285750" lvl="0" marL="285750" marR="0" rtl="0" algn="l">
                        <a:spcBef>
                          <a:spcPts val="0"/>
                        </a:spcBef>
                        <a:spcAft>
                          <a:spcPts val="0"/>
                        </a:spcAft>
                        <a:buClr>
                          <a:schemeClr val="dk1"/>
                        </a:buClr>
                        <a:buSzPts val="1700"/>
                        <a:buFont typeface="Arial"/>
                        <a:buChar char="•"/>
                      </a:pPr>
                      <a:r>
                        <a:rPr lang="en-US" sz="1700">
                          <a:latin typeface="Arial"/>
                          <a:ea typeface="Arial"/>
                          <a:cs typeface="Arial"/>
                          <a:sym typeface="Arial"/>
                        </a:rPr>
                        <a:t>Generates</a:t>
                      </a:r>
                      <a:r>
                        <a:rPr lang="en-US" sz="1700">
                          <a:latin typeface="Arial"/>
                          <a:ea typeface="Arial"/>
                          <a:cs typeface="Arial"/>
                          <a:sym typeface="Arial"/>
                        </a:rPr>
                        <a:t> programming environment for different languages</a:t>
                      </a:r>
                      <a:endParaRPr/>
                    </a:p>
                    <a:p>
                      <a:pPr indent="-285750" lvl="0" marL="285750" marR="0" rtl="0" algn="l">
                        <a:spcBef>
                          <a:spcPts val="0"/>
                        </a:spcBef>
                        <a:spcAft>
                          <a:spcPts val="0"/>
                        </a:spcAft>
                        <a:buClr>
                          <a:schemeClr val="dk1"/>
                        </a:buClr>
                        <a:buSzPts val="1700"/>
                        <a:buFont typeface="Arial"/>
                        <a:buChar char="•"/>
                      </a:pPr>
                      <a:r>
                        <a:rPr lang="en-US" sz="1700">
                          <a:latin typeface="Arial"/>
                          <a:ea typeface="Arial"/>
                          <a:cs typeface="Arial"/>
                          <a:sym typeface="Arial"/>
                        </a:rPr>
                        <a:t>Syntax based text editor  provides navigation and selection </a:t>
                      </a:r>
                      <a:endParaRPr sz="1700">
                        <a:latin typeface="Arial"/>
                        <a:ea typeface="Arial"/>
                        <a:cs typeface="Arial"/>
                        <a:sym typeface="Arial"/>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700"/>
                        <a:buFont typeface="Arial"/>
                        <a:buNone/>
                      </a:pPr>
                      <a:r>
                        <a:rPr lang="en-US" sz="1700">
                          <a:latin typeface="Arial"/>
                          <a:ea typeface="Arial"/>
                          <a:cs typeface="Arial"/>
                          <a:sym typeface="Arial"/>
                        </a:rPr>
                        <a:t>Issues</a:t>
                      </a:r>
                      <a:endParaRPr/>
                    </a:p>
                    <a:p>
                      <a:pPr indent="0" lvl="0" marL="0" marR="0" rtl="0" algn="l">
                        <a:spcBef>
                          <a:spcPts val="0"/>
                        </a:spcBef>
                        <a:spcAft>
                          <a:spcPts val="0"/>
                        </a:spcAft>
                        <a:buNone/>
                      </a:pPr>
                      <a:r>
                        <a:t/>
                      </a:r>
                      <a:endParaRPr sz="1700">
                        <a:latin typeface="Arial"/>
                        <a:ea typeface="Arial"/>
                        <a:cs typeface="Arial"/>
                        <a:sym typeface="Arial"/>
                      </a:endParaRPr>
                    </a:p>
                  </a:txBody>
                  <a:tcPr marT="45725" marB="45725" marR="91450" marL="91450" anchor="ctr">
                    <a:solidFill>
                      <a:srgbClr val="2E75B5"/>
                    </a:solidFill>
                  </a:tcPr>
                </a:tc>
                <a:tc>
                  <a:txBody>
                    <a:bodyPr/>
                    <a:lstStyle/>
                    <a:p>
                      <a:pPr indent="0" lvl="0" marL="0" marR="0" rtl="0" algn="l">
                        <a:spcBef>
                          <a:spcPts val="0"/>
                        </a:spcBef>
                        <a:spcAft>
                          <a:spcPts val="0"/>
                        </a:spcAft>
                        <a:buClr>
                          <a:schemeClr val="dk1"/>
                        </a:buClr>
                        <a:buSzPts val="1700"/>
                        <a:buFont typeface="Arial"/>
                        <a:buNone/>
                      </a:pPr>
                      <a:r>
                        <a:rPr lang="en-US" sz="1700">
                          <a:latin typeface="Arial"/>
                          <a:ea typeface="Arial"/>
                          <a:cs typeface="Arial"/>
                          <a:sym typeface="Arial"/>
                        </a:rPr>
                        <a:t>A significant effort will be necessary to determine how to vocalize these languages. This is an issue that has not been explored yet</a:t>
                      </a:r>
                      <a:endParaRPr sz="1700">
                        <a:latin typeface="Arial"/>
                        <a:ea typeface="Arial"/>
                        <a:cs typeface="Arial"/>
                        <a:sym typeface="Arial"/>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700"/>
                        <a:buFont typeface="Arial"/>
                        <a:buNone/>
                      </a:pPr>
                      <a:r>
                        <a:rPr lang="en-US" sz="1700">
                          <a:latin typeface="Arial"/>
                          <a:ea typeface="Arial"/>
                          <a:cs typeface="Arial"/>
                          <a:sym typeface="Arial"/>
                        </a:rPr>
                        <a:t>Future</a:t>
                      </a:r>
                      <a:r>
                        <a:rPr lang="en-US" sz="1700">
                          <a:latin typeface="Arial"/>
                          <a:ea typeface="Arial"/>
                          <a:cs typeface="Arial"/>
                          <a:sym typeface="Arial"/>
                        </a:rPr>
                        <a:t> Work</a:t>
                      </a:r>
                      <a:endParaRPr sz="1700">
                        <a:latin typeface="Arial"/>
                        <a:ea typeface="Arial"/>
                        <a:cs typeface="Arial"/>
                        <a:sym typeface="Arial"/>
                      </a:endParaRPr>
                    </a:p>
                    <a:p>
                      <a:pPr indent="0" lvl="0" marL="0" marR="0" rtl="0" algn="l">
                        <a:spcBef>
                          <a:spcPts val="0"/>
                        </a:spcBef>
                        <a:spcAft>
                          <a:spcPts val="0"/>
                        </a:spcAft>
                        <a:buNone/>
                      </a:pPr>
                      <a:r>
                        <a:t/>
                      </a:r>
                      <a:endParaRPr sz="1700">
                        <a:latin typeface="Arial"/>
                        <a:ea typeface="Arial"/>
                        <a:cs typeface="Arial"/>
                        <a:sym typeface="Arial"/>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700">
                          <a:latin typeface="Arial"/>
                          <a:ea typeface="Arial"/>
                          <a:cs typeface="Arial"/>
                          <a:sym typeface="Arial"/>
                        </a:rPr>
                        <a:t>To</a:t>
                      </a:r>
                      <a:r>
                        <a:rPr lang="en-US" sz="1700">
                          <a:latin typeface="Arial"/>
                          <a:ea typeface="Arial"/>
                          <a:cs typeface="Arial"/>
                          <a:sym typeface="Arial"/>
                        </a:rPr>
                        <a:t> make pronunciation  of keywords in programming language more user friendly</a:t>
                      </a:r>
                      <a:endParaRPr sz="1700">
                        <a:latin typeface="Arial"/>
                        <a:ea typeface="Arial"/>
                        <a:cs typeface="Arial"/>
                        <a:sym typeface="Arial"/>
                      </a:endParaRPr>
                    </a:p>
                  </a:txBody>
                  <a:tcPr marT="45725" marB="45725" marR="91450" marL="91450" anchor="ctr">
                    <a:solidFill>
                      <a:srgbClr val="9CC2E5"/>
                    </a:solidFill>
                  </a:tcPr>
                </a:tc>
              </a:tr>
            </a:tbl>
          </a:graphicData>
        </a:graphic>
      </p:graphicFrame>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8"/>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58" name="Google Shape;158;p8"/>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59" name="Google Shape;159;p8"/>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ctr">
              <a:lnSpc>
                <a:spcPct val="101000"/>
              </a:lnSpc>
              <a:spcBef>
                <a:spcPts val="0"/>
              </a:spcBef>
              <a:spcAft>
                <a:spcPts val="0"/>
              </a:spcAft>
              <a:buClr>
                <a:schemeClr val="dk1"/>
              </a:buClr>
              <a:buSzPts val="4400"/>
              <a:buFont typeface="Calibri"/>
              <a:buNone/>
            </a:pPr>
            <a:r>
              <a:t/>
            </a:r>
            <a:endParaRPr b="1" sz="4400">
              <a:solidFill>
                <a:schemeClr val="dk1"/>
              </a:solidFill>
              <a:highlight>
                <a:srgbClr val="FFFF00"/>
              </a:highlight>
              <a:latin typeface="Times New Roman"/>
              <a:ea typeface="Times New Roman"/>
              <a:cs typeface="Times New Roman"/>
              <a:sym typeface="Times New Roman"/>
            </a:endParaRPr>
          </a:p>
          <a:p>
            <a:pPr indent="0" lvl="0" marL="0" marR="0" rtl="0" algn="ctr">
              <a:lnSpc>
                <a:spcPct val="101000"/>
              </a:lnSpc>
              <a:spcBef>
                <a:spcPts val="0"/>
              </a:spcBef>
              <a:spcAft>
                <a:spcPts val="0"/>
              </a:spcAft>
              <a:buClr>
                <a:schemeClr val="dk1"/>
              </a:buClr>
              <a:buSzPts val="2400"/>
              <a:buFont typeface="Calibri"/>
              <a:buNone/>
            </a:pPr>
            <a:r>
              <a:t/>
            </a:r>
            <a:endParaRPr b="1" sz="2400">
              <a:solidFill>
                <a:schemeClr val="dk1"/>
              </a:solidFill>
              <a:highlight>
                <a:srgbClr val="FFFF00"/>
              </a:highlight>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p:txBody>
      </p:sp>
      <p:sp>
        <p:nvSpPr>
          <p:cNvPr id="160" name="Google Shape;160;p8"/>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Literature Survey 2</a:t>
            </a:r>
            <a:endParaRPr/>
          </a:p>
        </p:txBody>
      </p:sp>
      <p:graphicFrame>
        <p:nvGraphicFramePr>
          <p:cNvPr id="161" name="Google Shape;161;p8"/>
          <p:cNvGraphicFramePr/>
          <p:nvPr/>
        </p:nvGraphicFramePr>
        <p:xfrm>
          <a:off x="2076450" y="1054100"/>
          <a:ext cx="3000000" cy="3000000"/>
        </p:xfrm>
        <a:graphic>
          <a:graphicData uri="http://schemas.openxmlformats.org/drawingml/2006/table">
            <a:tbl>
              <a:tblPr>
                <a:noFill/>
                <a:tableStyleId>{D8E7D17E-5A5A-470C-87C4-E20C7D438CDC}</a:tableStyleId>
              </a:tblPr>
              <a:tblGrid>
                <a:gridCol w="1850950"/>
                <a:gridCol w="6277050"/>
              </a:tblGrid>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Title</a:t>
                      </a:r>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Voice Recognition Applications for Programming Environments</a:t>
                      </a:r>
                      <a:endParaRPr/>
                    </a:p>
                  </a:txBody>
                  <a:tcPr marT="45725" marB="45725" marR="91450" marL="91450" anchor="ctr">
                    <a:solidFill>
                      <a:srgbClr val="9CC2E5"/>
                    </a:solidFill>
                  </a:tcPr>
                </a:tc>
              </a:tr>
              <a:tr h="618675">
                <a:tc>
                  <a:txBody>
                    <a:bodyPr/>
                    <a:lstStyle/>
                    <a:p>
                      <a:pPr indent="0" lvl="0" marL="0" marR="0" rtl="0" algn="l">
                        <a:spcBef>
                          <a:spcPts val="0"/>
                        </a:spcBef>
                        <a:spcAft>
                          <a:spcPts val="0"/>
                        </a:spcAft>
                        <a:buNone/>
                      </a:pPr>
                      <a:r>
                        <a:rPr lang="en-US" sz="1800">
                          <a:latin typeface="Arial"/>
                          <a:ea typeface="Arial"/>
                          <a:cs typeface="Arial"/>
                          <a:sym typeface="Arial"/>
                        </a:rPr>
                        <a:t>Year</a:t>
                      </a:r>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800">
                          <a:latin typeface="Arial"/>
                          <a:ea typeface="Arial"/>
                          <a:cs typeface="Arial"/>
                          <a:sym typeface="Arial"/>
                        </a:rPr>
                        <a:t>1989</a:t>
                      </a:r>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Methodology</a:t>
                      </a:r>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800">
                          <a:latin typeface="Arial"/>
                          <a:ea typeface="Arial"/>
                          <a:cs typeface="Arial"/>
                          <a:sym typeface="Arial"/>
                        </a:rPr>
                        <a:t>Finite State Machine</a:t>
                      </a:r>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Technology</a:t>
                      </a:r>
                      <a:endParaRPr/>
                    </a:p>
                  </a:txBody>
                  <a:tcPr marT="45725" marB="45725" marR="91450" marL="91450" anchor="ctr">
                    <a:solidFill>
                      <a:srgbClr val="2E75B5"/>
                    </a:solidFill>
                  </a:tcPr>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Syntax based Speech Recognition</a:t>
                      </a:r>
                      <a:endParaRPr b="0" i="0" sz="1800">
                        <a:latin typeface="Arial"/>
                        <a:ea typeface="Arial"/>
                        <a:cs typeface="Arial"/>
                        <a:sym typeface="Arial"/>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Benefits</a:t>
                      </a:r>
                      <a:endParaRPr/>
                    </a:p>
                  </a:txBody>
                  <a:tcPr marT="45725" marB="45725" marR="91450" marL="91450" anchor="ctr">
                    <a:solidFill>
                      <a:srgbClr val="2E75B5"/>
                    </a:solidFill>
                  </a:tcPr>
                </a:tc>
                <a:tc>
                  <a:txBody>
                    <a:bodyPr/>
                    <a:lstStyle/>
                    <a:p>
                      <a:pPr indent="-285750" lvl="0" marL="285750" marR="0" rtl="0" algn="l">
                        <a:spcBef>
                          <a:spcPts val="0"/>
                        </a:spcBef>
                        <a:spcAft>
                          <a:spcPts val="0"/>
                        </a:spcAft>
                        <a:buClr>
                          <a:schemeClr val="dk1"/>
                        </a:buClr>
                        <a:buSzPts val="1800"/>
                        <a:buFont typeface="Arial"/>
                        <a:buChar char="•"/>
                      </a:pPr>
                      <a:r>
                        <a:rPr lang="en-US" sz="1800">
                          <a:latin typeface="Arial"/>
                          <a:ea typeface="Arial"/>
                          <a:cs typeface="Arial"/>
                          <a:sym typeface="Arial"/>
                        </a:rPr>
                        <a:t>Structured Vocabulary</a:t>
                      </a:r>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Issues</a:t>
                      </a:r>
                      <a:endParaRPr/>
                    </a:p>
                  </a:txBody>
                  <a:tcPr marT="45725" marB="45725" marR="91450" marL="91450" anchor="ctr">
                    <a:solidFill>
                      <a:srgbClr val="2E75B5"/>
                    </a:solidFill>
                  </a:tcPr>
                </a:tc>
                <a:tc>
                  <a:txBody>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system should be trained many times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overheating of some of the hardware components</a:t>
                      </a:r>
                      <a:endParaRPr sz="1800">
                        <a:latin typeface="Arial"/>
                        <a:ea typeface="Arial"/>
                        <a:cs typeface="Arial"/>
                        <a:sym typeface="Arial"/>
                      </a:endParaRPr>
                    </a:p>
                  </a:txBody>
                  <a:tcPr marT="45725" marB="45725" marR="91450" marL="91450" anchor="ctr">
                    <a:solidFill>
                      <a:srgbClr val="9CC2E5"/>
                    </a:solidFill>
                  </a:tcPr>
                </a:tc>
              </a:tr>
              <a:tr h="6401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Future</a:t>
                      </a:r>
                      <a:r>
                        <a:rPr lang="en-US" sz="1800">
                          <a:latin typeface="Arial"/>
                          <a:ea typeface="Arial"/>
                          <a:cs typeface="Arial"/>
                          <a:sym typeface="Arial"/>
                        </a:rPr>
                        <a:t> Work</a:t>
                      </a:r>
                      <a:endParaRPr sz="1800">
                        <a:latin typeface="Arial"/>
                        <a:ea typeface="Arial"/>
                        <a:cs typeface="Arial"/>
                        <a:sym typeface="Arial"/>
                      </a:endParaRPr>
                    </a:p>
                  </a:txBody>
                  <a:tcPr marT="45725" marB="45725" marR="91450" marL="91450" anchor="ctr">
                    <a:solidFill>
                      <a:srgbClr val="2E75B5"/>
                    </a:solidFill>
                  </a:tcPr>
                </a:tc>
                <a:tc>
                  <a:txBody>
                    <a:bodyPr/>
                    <a:lstStyle/>
                    <a:p>
                      <a:pPr indent="0" lvl="0" marL="0" marR="0" rtl="0" algn="l">
                        <a:spcBef>
                          <a:spcPts val="0"/>
                        </a:spcBef>
                        <a:spcAft>
                          <a:spcPts val="0"/>
                        </a:spcAft>
                        <a:buNone/>
                      </a:pPr>
                      <a:r>
                        <a:rPr lang="en-US" sz="1800">
                          <a:latin typeface="Arial"/>
                          <a:ea typeface="Arial"/>
                          <a:cs typeface="Arial"/>
                          <a:sym typeface="Arial"/>
                        </a:rPr>
                        <a:t>To make the system platform-independent</a:t>
                      </a:r>
                      <a:endParaRPr/>
                    </a:p>
                  </a:txBody>
                  <a:tcPr marT="45725" marB="45725" marR="91450" marL="91450" anchor="ctr">
                    <a:solidFill>
                      <a:srgbClr val="9CC2E5"/>
                    </a:solidFill>
                  </a:tcPr>
                </a:tc>
              </a:tr>
            </a:tbl>
          </a:graphicData>
        </a:graphic>
      </p:graphicFrame>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9"/>
          <p:cNvSpPr/>
          <p:nvPr/>
        </p:nvSpPr>
        <p:spPr>
          <a:xfrm>
            <a:off x="2484438" y="6581775"/>
            <a:ext cx="8932862" cy="2762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200"/>
              <a:buFont typeface="Arial"/>
              <a:buNone/>
            </a:pPr>
            <a:r>
              <a:rPr b="1" lang="en-US" sz="1200">
                <a:solidFill>
                  <a:srgbClr val="C00000"/>
                </a:solidFill>
                <a:latin typeface="Arial"/>
                <a:ea typeface="Arial"/>
                <a:cs typeface="Arial"/>
                <a:sym typeface="Arial"/>
              </a:rPr>
              <a:t>Approved by AICTE |Affiliated to VTU | Recognized by UGC with 2(f) &amp; 12(B) status |Accredited by NBA and NAAC</a:t>
            </a:r>
            <a:endParaRPr sz="3600">
              <a:solidFill>
                <a:srgbClr val="C00000"/>
              </a:solidFill>
              <a:latin typeface="Arial"/>
              <a:ea typeface="Arial"/>
              <a:cs typeface="Arial"/>
              <a:sym typeface="Arial"/>
            </a:endParaRPr>
          </a:p>
        </p:txBody>
      </p:sp>
      <p:pic>
        <p:nvPicPr>
          <p:cNvPr id="167" name="Google Shape;167;p9"/>
          <p:cNvPicPr preferRelativeResize="0"/>
          <p:nvPr/>
        </p:nvPicPr>
        <p:blipFill rotWithShape="1">
          <a:blip r:embed="rId3">
            <a:alphaModFix/>
          </a:blip>
          <a:srcRect b="0" l="0" r="0" t="0"/>
          <a:stretch/>
        </p:blipFill>
        <p:spPr>
          <a:xfrm>
            <a:off x="0" y="5715000"/>
            <a:ext cx="1981200" cy="1143000"/>
          </a:xfrm>
          <a:prstGeom prst="rect">
            <a:avLst/>
          </a:prstGeom>
          <a:noFill/>
          <a:ln>
            <a:noFill/>
          </a:ln>
        </p:spPr>
      </p:pic>
      <p:sp>
        <p:nvSpPr>
          <p:cNvPr id="168" name="Google Shape;168;p9"/>
          <p:cNvSpPr txBox="1"/>
          <p:nvPr/>
        </p:nvSpPr>
        <p:spPr>
          <a:xfrm>
            <a:off x="464234" y="852015"/>
            <a:ext cx="11352627" cy="4863439"/>
          </a:xfrm>
          <a:prstGeom prst="rect">
            <a:avLst/>
          </a:prstGeom>
          <a:noFill/>
          <a:ln>
            <a:noFill/>
          </a:ln>
        </p:spPr>
        <p:txBody>
          <a:bodyPr anchorCtr="0" anchor="t" bIns="45700" lIns="91425" spcFirstLastPara="1" rIns="91425" wrap="square" tIns="45700">
            <a:noAutofit/>
          </a:bodyPr>
          <a:lstStyle/>
          <a:p>
            <a:pPr indent="0" lvl="0" marL="0" marR="0" rtl="0" algn="ctr">
              <a:lnSpc>
                <a:spcPct val="101000"/>
              </a:lnSpc>
              <a:spcBef>
                <a:spcPts val="0"/>
              </a:spcBef>
              <a:spcAft>
                <a:spcPts val="0"/>
              </a:spcAft>
              <a:buClr>
                <a:schemeClr val="dk1"/>
              </a:buClr>
              <a:buSzPts val="4400"/>
              <a:buFont typeface="Calibri"/>
              <a:buNone/>
            </a:pPr>
            <a:r>
              <a:t/>
            </a:r>
            <a:endParaRPr b="1" sz="4400">
              <a:solidFill>
                <a:schemeClr val="dk1"/>
              </a:solidFill>
              <a:highlight>
                <a:srgbClr val="FFFF00"/>
              </a:highlight>
              <a:latin typeface="Times New Roman"/>
              <a:ea typeface="Times New Roman"/>
              <a:cs typeface="Times New Roman"/>
              <a:sym typeface="Times New Roman"/>
            </a:endParaRPr>
          </a:p>
          <a:p>
            <a:pPr indent="0" lvl="0" marL="0" marR="0" rtl="0" algn="ctr">
              <a:lnSpc>
                <a:spcPct val="101000"/>
              </a:lnSpc>
              <a:spcBef>
                <a:spcPts val="0"/>
              </a:spcBef>
              <a:spcAft>
                <a:spcPts val="0"/>
              </a:spcAft>
              <a:buClr>
                <a:schemeClr val="dk1"/>
              </a:buClr>
              <a:buSzPts val="2400"/>
              <a:buFont typeface="Calibri"/>
              <a:buNone/>
            </a:pPr>
            <a:r>
              <a:t/>
            </a:r>
            <a:endParaRPr b="1" sz="2400">
              <a:solidFill>
                <a:schemeClr val="dk1"/>
              </a:solidFill>
              <a:highlight>
                <a:srgbClr val="FFFF00"/>
              </a:highlight>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r">
              <a:lnSpc>
                <a:spcPct val="101000"/>
              </a:lnSpc>
              <a:spcBef>
                <a:spcPts val="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p:txBody>
      </p:sp>
      <p:sp>
        <p:nvSpPr>
          <p:cNvPr id="169" name="Google Shape;169;p9"/>
          <p:cNvSpPr/>
          <p:nvPr/>
        </p:nvSpPr>
        <p:spPr>
          <a:xfrm>
            <a:off x="1846263" y="236538"/>
            <a:ext cx="8397875" cy="646331"/>
          </a:xfrm>
          <a:prstGeom prst="rect">
            <a:avLst/>
          </a:prstGeom>
          <a:noFill/>
          <a:ln>
            <a:noFill/>
          </a:ln>
        </p:spPr>
        <p:txBody>
          <a:bodyPr anchorCtr="0" anchor="t" bIns="45700" lIns="91425" spcFirstLastPara="1" rIns="91425" wrap="square" tIns="45700">
            <a:spAutoFit/>
          </a:bodyPr>
          <a:lstStyle/>
          <a:p>
            <a:pPr indent="-514350" lvl="0" marL="514350" marR="0" rtl="0" algn="ctr">
              <a:lnSpc>
                <a:spcPct val="100000"/>
              </a:lnSpc>
              <a:spcBef>
                <a:spcPts val="0"/>
              </a:spcBef>
              <a:spcAft>
                <a:spcPts val="0"/>
              </a:spcAft>
              <a:buClr>
                <a:srgbClr val="C00000"/>
              </a:buClr>
              <a:buSzPts val="3600"/>
              <a:buFont typeface="Arial"/>
              <a:buNone/>
            </a:pPr>
            <a:r>
              <a:rPr b="1" lang="en-US" sz="3600">
                <a:solidFill>
                  <a:srgbClr val="C00000"/>
                </a:solidFill>
                <a:latin typeface="Times New Roman"/>
                <a:ea typeface="Times New Roman"/>
                <a:cs typeface="Times New Roman"/>
                <a:sym typeface="Times New Roman"/>
              </a:rPr>
              <a:t>Literature Survey 3</a:t>
            </a:r>
            <a:endParaRPr/>
          </a:p>
        </p:txBody>
      </p:sp>
      <p:graphicFrame>
        <p:nvGraphicFramePr>
          <p:cNvPr id="170" name="Google Shape;170;p9"/>
          <p:cNvGraphicFramePr/>
          <p:nvPr/>
        </p:nvGraphicFramePr>
        <p:xfrm>
          <a:off x="2160588" y="1081088"/>
          <a:ext cx="3000000" cy="3000000"/>
        </p:xfrm>
        <a:graphic>
          <a:graphicData uri="http://schemas.openxmlformats.org/drawingml/2006/table">
            <a:tbl>
              <a:tblPr>
                <a:noFill/>
                <a:tableStyleId>{D8E7D17E-5A5A-470C-87C4-E20C7D438CDC}</a:tableStyleId>
              </a:tblPr>
              <a:tblGrid>
                <a:gridCol w="1806875"/>
                <a:gridCol w="6276675"/>
              </a:tblGrid>
              <a:tr h="6402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Title</a:t>
                      </a:r>
                      <a:endParaRPr/>
                    </a:p>
                  </a:txBody>
                  <a:tcPr marT="45725" marB="45725" marR="91425" marL="91425" anchor="ctr">
                    <a:solidFill>
                      <a:srgbClr val="2E75B5"/>
                    </a:solidFill>
                  </a:tcPr>
                </a:tc>
                <a:tc>
                  <a:txBody>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Web Based Programming Tool with Speech Recognition for Visually Impaired Users </a:t>
                      </a:r>
                      <a:endParaRPr/>
                    </a:p>
                  </a:txBody>
                  <a:tcPr marT="45725" marB="45725" marR="91425" marL="91425" anchor="ctr">
                    <a:solidFill>
                      <a:srgbClr val="9CC2E5"/>
                    </a:solidFill>
                  </a:tcPr>
                </a:tc>
              </a:tr>
              <a:tr h="618775">
                <a:tc>
                  <a:txBody>
                    <a:bodyPr/>
                    <a:lstStyle/>
                    <a:p>
                      <a:pPr indent="0" lvl="0" marL="0" marR="0" rtl="0" algn="l">
                        <a:spcBef>
                          <a:spcPts val="0"/>
                        </a:spcBef>
                        <a:spcAft>
                          <a:spcPts val="0"/>
                        </a:spcAft>
                        <a:buNone/>
                      </a:pPr>
                      <a:r>
                        <a:rPr lang="en-US" sz="1800">
                          <a:latin typeface="Arial"/>
                          <a:ea typeface="Arial"/>
                          <a:cs typeface="Arial"/>
                          <a:sym typeface="Arial"/>
                        </a:rPr>
                        <a:t>Year</a:t>
                      </a:r>
                      <a:endParaRPr/>
                    </a:p>
                  </a:txBody>
                  <a:tcPr marT="45725" marB="45725" marR="91425" marL="91425" anchor="ctr">
                    <a:solidFill>
                      <a:srgbClr val="2E75B5"/>
                    </a:solidFill>
                  </a:tcPr>
                </a:tc>
                <a:tc>
                  <a:txBody>
                    <a:bodyPr/>
                    <a:lstStyle/>
                    <a:p>
                      <a:pPr indent="0" lvl="0" marL="0" marR="0" rtl="0" algn="l">
                        <a:spcBef>
                          <a:spcPts val="0"/>
                        </a:spcBef>
                        <a:spcAft>
                          <a:spcPts val="0"/>
                        </a:spcAft>
                        <a:buNone/>
                      </a:pPr>
                      <a:r>
                        <a:rPr lang="en-US" sz="1800">
                          <a:latin typeface="Arial"/>
                          <a:ea typeface="Arial"/>
                          <a:cs typeface="Arial"/>
                          <a:sym typeface="Arial"/>
                        </a:rPr>
                        <a:t>2017</a:t>
                      </a:r>
                      <a:endParaRPr/>
                    </a:p>
                  </a:txBody>
                  <a:tcPr marT="45725" marB="45725" marR="91425" marL="91425" anchor="ctr">
                    <a:solidFill>
                      <a:srgbClr val="9CC2E5"/>
                    </a:solidFill>
                  </a:tcPr>
                </a:tc>
              </a:tr>
              <a:tr h="6402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Methodology</a:t>
                      </a:r>
                      <a:endParaRPr/>
                    </a:p>
                  </a:txBody>
                  <a:tcPr marT="45725" marB="45725" marR="91425" marL="91425" anchor="ctr">
                    <a:solidFill>
                      <a:srgbClr val="2E75B5"/>
                    </a:solidFill>
                  </a:tcPr>
                </a:tc>
                <a:tc>
                  <a:txBody>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Waterfall Model </a:t>
                      </a:r>
                      <a:endParaRPr sz="1800">
                        <a:latin typeface="Arial"/>
                        <a:ea typeface="Arial"/>
                        <a:cs typeface="Arial"/>
                        <a:sym typeface="Arial"/>
                      </a:endParaRPr>
                    </a:p>
                  </a:txBody>
                  <a:tcPr marT="45725" marB="45725" marR="91425" marL="91425" anchor="ctr">
                    <a:solidFill>
                      <a:srgbClr val="9CC2E5"/>
                    </a:solidFill>
                  </a:tcPr>
                </a:tc>
              </a:tr>
              <a:tr h="6402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Technology</a:t>
                      </a:r>
                      <a:endParaRPr/>
                    </a:p>
                  </a:txBody>
                  <a:tcPr marT="45725" marB="45725" marR="91425" marL="91425" anchor="ctr">
                    <a:solidFill>
                      <a:srgbClr val="2E75B5"/>
                    </a:solidFill>
                  </a:tcPr>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Automatic Speech Recognition</a:t>
                      </a:r>
                      <a:endParaRPr b="0" i="0" sz="1800">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Braille converter</a:t>
                      </a:r>
                      <a:endParaRPr sz="1800">
                        <a:latin typeface="Arial"/>
                        <a:ea typeface="Arial"/>
                        <a:cs typeface="Arial"/>
                        <a:sym typeface="Arial"/>
                      </a:endParaRPr>
                    </a:p>
                  </a:txBody>
                  <a:tcPr marT="45725" marB="45725" marR="91425" marL="91425" anchor="ctr">
                    <a:solidFill>
                      <a:srgbClr val="9CC2E5"/>
                    </a:solidFill>
                  </a:tcPr>
                </a:tc>
              </a:tr>
              <a:tr h="6402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Benefits</a:t>
                      </a:r>
                      <a:endParaRPr/>
                    </a:p>
                  </a:txBody>
                  <a:tcPr marT="45725" marB="45725" marR="91425" marL="91425" anchor="ctr">
                    <a:solidFill>
                      <a:srgbClr val="2E75B5"/>
                    </a:solidFill>
                  </a:tcPr>
                </a:tc>
                <a:tc>
                  <a:txBody>
                    <a:bodyPr/>
                    <a:lstStyle/>
                    <a:p>
                      <a:pPr indent="-285750" lvl="0" marL="285750" marR="0" rtl="0" algn="l">
                        <a:spcBef>
                          <a:spcPts val="0"/>
                        </a:spcBef>
                        <a:spcAft>
                          <a:spcPts val="0"/>
                        </a:spcAft>
                        <a:buClr>
                          <a:schemeClr val="dk1"/>
                        </a:buClr>
                        <a:buSzPts val="1800"/>
                        <a:buFont typeface="Arial"/>
                        <a:buChar char="•"/>
                      </a:pPr>
                      <a:r>
                        <a:rPr lang="en-US" sz="1800">
                          <a:latin typeface="Arial"/>
                          <a:ea typeface="Arial"/>
                          <a:cs typeface="Arial"/>
                          <a:sym typeface="Arial"/>
                        </a:rPr>
                        <a:t>Accuracy is more than 85%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Failed to give accurate results in very high noise areas </a:t>
                      </a:r>
                      <a:endParaRPr sz="1800">
                        <a:latin typeface="Arial"/>
                        <a:ea typeface="Arial"/>
                        <a:cs typeface="Arial"/>
                        <a:sym typeface="Arial"/>
                      </a:endParaRPr>
                    </a:p>
                  </a:txBody>
                  <a:tcPr marT="45725" marB="45725" marR="91425" marL="91425" anchor="ctr">
                    <a:solidFill>
                      <a:srgbClr val="9CC2E5"/>
                    </a:solidFill>
                  </a:tcPr>
                </a:tc>
              </a:tr>
              <a:tr h="640200">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Issues</a:t>
                      </a:r>
                      <a:endParaRPr/>
                    </a:p>
                  </a:txBody>
                  <a:tcPr marT="45725" marB="45725" marR="91425" marL="91425" anchor="ctr">
                    <a:solidFill>
                      <a:srgbClr val="2E75B5"/>
                    </a:solidFill>
                  </a:tcPr>
                </a:tc>
                <a:tc>
                  <a:txBody>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application contain limited number of datasets with the sounds and words.</a:t>
                      </a:r>
                      <a:endParaRPr sz="1800">
                        <a:latin typeface="Arial"/>
                        <a:ea typeface="Arial"/>
                        <a:cs typeface="Arial"/>
                        <a:sym typeface="Arial"/>
                      </a:endParaRPr>
                    </a:p>
                  </a:txBody>
                  <a:tcPr marT="45725" marB="45725" marR="91425" marL="91425" anchor="ctr">
                    <a:solidFill>
                      <a:srgbClr val="9CC2E5"/>
                    </a:solidFill>
                  </a:tcPr>
                </a:tc>
              </a:tr>
              <a:tr h="628425">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Future</a:t>
                      </a:r>
                      <a:r>
                        <a:rPr lang="en-US" sz="1800">
                          <a:latin typeface="Arial"/>
                          <a:ea typeface="Arial"/>
                          <a:cs typeface="Arial"/>
                          <a:sym typeface="Arial"/>
                        </a:rPr>
                        <a:t> Work</a:t>
                      </a:r>
                      <a:endParaRPr sz="1800">
                        <a:latin typeface="Arial"/>
                        <a:ea typeface="Arial"/>
                        <a:cs typeface="Arial"/>
                        <a:sym typeface="Arial"/>
                      </a:endParaRPr>
                    </a:p>
                  </a:txBody>
                  <a:tcPr marT="45725" marB="45725" marR="91425" marL="91425" anchor="ctr">
                    <a:solidFill>
                      <a:srgbClr val="2E75B5"/>
                    </a:solidFill>
                  </a:tcPr>
                </a:tc>
                <a:tc>
                  <a:txBody>
                    <a:bodyPr/>
                    <a:lstStyle/>
                    <a:p>
                      <a:pPr indent="0" lvl="0" marL="0" marR="0" rtl="0" algn="l">
                        <a:spcBef>
                          <a:spcPts val="0"/>
                        </a:spcBef>
                        <a:spcAft>
                          <a:spcPts val="0"/>
                        </a:spcAft>
                        <a:buNone/>
                      </a:pPr>
                      <a:r>
                        <a:rPr lang="en-US" sz="1800">
                          <a:latin typeface="Arial"/>
                          <a:ea typeface="Arial"/>
                          <a:cs typeface="Arial"/>
                          <a:sym typeface="Arial"/>
                        </a:rPr>
                        <a:t>Extra datasets can be added</a:t>
                      </a:r>
                      <a:endParaRPr/>
                    </a:p>
                  </a:txBody>
                  <a:tcPr marT="45725" marB="45725" marR="91425" marL="91425" anchor="ctr">
                    <a:solidFill>
                      <a:srgbClr val="9CC2E5"/>
                    </a:solidFill>
                  </a:tcPr>
                </a:tc>
              </a:tr>
            </a:tbl>
          </a:graphicData>
        </a:graphic>
      </p:graphicFrame>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SANCHARI SAHA</dc:creator>
</cp:coreProperties>
</file>