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87FFB-C8DB-43F4-8E18-94E3AE1A0F68}" v="19" dt="2023-07-31T12:37:57.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4083362902"/>
      </p:ext>
    </p:extLst>
  </p:cSld>
  <p:clrMapOvr>
    <a:masterClrMapping/>
  </p:clrMapOvr>
  <p:transition spd="med">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1302539330"/>
      </p:ext>
    </p:extLst>
  </p:cSld>
  <p:clrMapOvr>
    <a:masterClrMapping/>
  </p:clrMapOvr>
  <p:transition spd="med">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8811619"/>
      </p:ext>
    </p:extLst>
  </p:cSld>
  <p:clrMapOvr>
    <a:masterClrMapping/>
  </p:clrMapOvr>
  <p:transition spd="med">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1648909407"/>
      </p:ext>
    </p:extLst>
  </p:cSld>
  <p:clrMapOvr>
    <a:masterClrMapping/>
  </p:clrMapOvr>
  <p:transition spd="med">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8501736"/>
      </p:ext>
    </p:extLst>
  </p:cSld>
  <p:clrMapOvr>
    <a:masterClrMapping/>
  </p:clrMapOvr>
  <p:transition spd="med">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3207408989"/>
      </p:ext>
    </p:extLst>
  </p:cSld>
  <p:clrMapOvr>
    <a:masterClrMapping/>
  </p:clrMapOvr>
  <p:transition spd="med">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3365963438"/>
      </p:ext>
    </p:extLst>
  </p:cSld>
  <p:clrMapOvr>
    <a:masterClrMapping/>
  </p:clrMapOvr>
  <p:transition spd="med">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511334514"/>
      </p:ext>
    </p:extLst>
  </p:cSld>
  <p:clrMapOvr>
    <a:masterClrMapping/>
  </p:clrMapOvr>
  <p:transition spd="med">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2898415260"/>
      </p:ext>
    </p:extLst>
  </p:cSld>
  <p:clrMapOvr>
    <a:masterClrMapping/>
  </p:clrMapOvr>
  <p:transition spd="med">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BD336-8677-432E-A9A6-1590055F09AE}"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2323912521"/>
      </p:ext>
    </p:extLst>
  </p:cSld>
  <p:clrMapOvr>
    <a:masterClrMapping/>
  </p:clrMapOvr>
  <p:transition spd="med">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BD336-8677-432E-A9A6-1590055F09AE}"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1783209033"/>
      </p:ext>
    </p:extLst>
  </p:cSld>
  <p:clrMapOvr>
    <a:masterClrMapping/>
  </p:clrMapOvr>
  <p:transition spd="med">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BD336-8677-432E-A9A6-1590055F09AE}" type="datetimeFigureOut">
              <a:rPr lang="en-IN" smtClean="0"/>
              <a:t>31-07-2023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3257599584"/>
      </p:ext>
    </p:extLst>
  </p:cSld>
  <p:clrMapOvr>
    <a:masterClrMapping/>
  </p:clrMapOvr>
  <p:transition spd="med">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BD336-8677-432E-A9A6-1590055F09AE}" type="datetimeFigureOut">
              <a:rPr lang="en-IN" smtClean="0"/>
              <a:t>31-07-2023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2736904963"/>
      </p:ext>
    </p:extLst>
  </p:cSld>
  <p:clrMapOvr>
    <a:masterClrMapping/>
  </p:clrMapOvr>
  <p:transition spd="med">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BD336-8677-432E-A9A6-1590055F09AE}" type="datetimeFigureOut">
              <a:rPr lang="en-IN" smtClean="0"/>
              <a:t>31-07-2023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2674545742"/>
      </p:ext>
    </p:extLst>
  </p:cSld>
  <p:clrMapOvr>
    <a:masterClrMapping/>
  </p:clrMapOvr>
  <p:transition spd="med">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9BD336-8677-432E-A9A6-1590055F09AE}"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3940099111"/>
      </p:ext>
    </p:extLst>
  </p:cSld>
  <p:clrMapOvr>
    <a:masterClrMapping/>
  </p:clrMapOvr>
  <p:transition spd="med">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BD336-8677-432E-A9A6-1590055F09AE}"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84D62-8B9C-4266-BDAC-77E25FD2B9F2}" type="slidenum">
              <a:rPr lang="en-IN" smtClean="0"/>
              <a:t>‹#›</a:t>
            </a:fld>
            <a:endParaRPr lang="en-IN"/>
          </a:p>
        </p:txBody>
      </p:sp>
    </p:spTree>
    <p:extLst>
      <p:ext uri="{BB962C8B-B14F-4D97-AF65-F5344CB8AC3E}">
        <p14:creationId xmlns:p14="http://schemas.microsoft.com/office/powerpoint/2010/main" val="3300829056"/>
      </p:ext>
    </p:extLst>
  </p:cSld>
  <p:clrMapOvr>
    <a:masterClrMapping/>
  </p:clrMapOvr>
  <p:transition spd="med">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9BD336-8677-432E-A9A6-1590055F09AE}" type="datetimeFigureOut">
              <a:rPr lang="en-IN" smtClean="0"/>
              <a:t>31-07-2023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584D62-8B9C-4266-BDAC-77E25FD2B9F2}" type="slidenum">
              <a:rPr lang="en-IN" smtClean="0"/>
              <a:t>‹#›</a:t>
            </a:fld>
            <a:endParaRPr lang="en-IN"/>
          </a:p>
        </p:txBody>
      </p:sp>
    </p:spTree>
    <p:extLst>
      <p:ext uri="{BB962C8B-B14F-4D97-AF65-F5344CB8AC3E}">
        <p14:creationId xmlns:p14="http://schemas.microsoft.com/office/powerpoint/2010/main" val="223725130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ransition spd="med">
    <p:randomBar dir="ver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questsys.com/services/cybersecurity/incident-response/?utm_source=Blog&amp;utm_medium=Link&amp;utm_campaign=Business%20Impact%20Analysis%3A%205%20Steps%20Toward%20Cybersecurity%20You%20Can%20Take%20Right%20N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hehill.com/opinion/cybersecurity/479316-2020-cybersecurity-predictions-evolving-vulnerabilities-on-the-horiz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icrosoft.com/en-us/security/business/security-101/what-is-si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ste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mst.edu/slbnmc/ici-wiki/-/wikis/Firewall-Configuration-and-Common-Misconfigurations" TargetMode="External"/><Relationship Id="rId2" Type="http://schemas.openxmlformats.org/officeDocument/2006/relationships/hyperlink" Target="https://www.cisa.gov/uscert/ncas/tips/ST05-0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ref"/><Relationship Id="rId2" Type="http://schemas.openxmlformats.org/officeDocument/2006/relationships/hyperlink" Target="https://cwe.mitr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computer-science/vulnerability-information" TargetMode="External"/><Relationship Id="rId2" Type="http://schemas.openxmlformats.org/officeDocument/2006/relationships/hyperlink" Target="https://www.sciencedirect.com/topics/computer-science/vulnerability-database" TargetMode="External"/><Relationship Id="rId1" Type="http://schemas.openxmlformats.org/officeDocument/2006/relationships/slideLayout" Target="../slideLayouts/slideLayout2.xml"/><Relationship Id="rId4" Type="http://schemas.openxmlformats.org/officeDocument/2006/relationships/hyperlink" Target="https://www.sciencedirect.com/topics/computer-science/potential-vulner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softwarequality/definition/application-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AE65-B705-1306-7594-BD15FBE9C488}"/>
              </a:ext>
            </a:extLst>
          </p:cNvPr>
          <p:cNvSpPr>
            <a:spLocks noGrp="1"/>
          </p:cNvSpPr>
          <p:nvPr>
            <p:ph type="ctrTitle"/>
          </p:nvPr>
        </p:nvSpPr>
        <p:spPr/>
        <p:txBody>
          <a:bodyPr>
            <a:normAutofit fontScale="90000"/>
          </a:bodyPr>
          <a:lstStyle/>
          <a:p>
            <a:r>
              <a:rPr lang="en-IN" sz="2200" b="1" i="0" dirty="0">
                <a:solidFill>
                  <a:schemeClr val="accent2">
                    <a:lumMod val="75000"/>
                  </a:schemeClr>
                </a:solidFill>
                <a:effectLst/>
                <a:latin typeface="ff1"/>
              </a:rPr>
              <a:t>A Methodical Review on Network </a:t>
            </a:r>
            <a:br>
              <a:rPr lang="en-IN" sz="2200" b="1" i="0" dirty="0">
                <a:solidFill>
                  <a:schemeClr val="accent2">
                    <a:lumMod val="75000"/>
                  </a:schemeClr>
                </a:solidFill>
                <a:effectLst/>
                <a:latin typeface="ff1"/>
              </a:rPr>
            </a:br>
            <a:r>
              <a:rPr lang="en-IN" sz="2200" b="1" i="0" dirty="0">
                <a:solidFill>
                  <a:schemeClr val="accent2">
                    <a:lumMod val="75000"/>
                  </a:schemeClr>
                </a:solidFill>
                <a:effectLst/>
                <a:latin typeface="ff1"/>
              </a:rPr>
              <a:t>Traffic Monitoring &amp; Analysis Tools </a:t>
            </a:r>
            <a:br>
              <a:rPr lang="en-IN" sz="2200" b="1" i="0" dirty="0">
                <a:solidFill>
                  <a:schemeClr val="accent2">
                    <a:lumMod val="75000"/>
                  </a:schemeClr>
                </a:solidFill>
                <a:effectLst/>
                <a:latin typeface="ff1"/>
              </a:rPr>
            </a:br>
            <a:r>
              <a:rPr lang="en-IN" sz="2200" b="1" i="0" dirty="0">
                <a:solidFill>
                  <a:srgbClr val="000000"/>
                </a:solidFill>
                <a:effectLst/>
                <a:latin typeface="ff1"/>
              </a:rPr>
              <a:t> </a:t>
            </a:r>
            <a:br>
              <a:rPr lang="en-IN" sz="2200" b="1" i="0" dirty="0">
                <a:solidFill>
                  <a:srgbClr val="000000"/>
                </a:solidFill>
                <a:effectLst/>
                <a:latin typeface="ff1"/>
              </a:rPr>
            </a:br>
            <a:br>
              <a:rPr lang="en-IN" dirty="0"/>
            </a:br>
            <a:endParaRPr lang="en-IN" dirty="0"/>
          </a:p>
        </p:txBody>
      </p:sp>
      <p:sp>
        <p:nvSpPr>
          <p:cNvPr id="3" name="Subtitle 2">
            <a:extLst>
              <a:ext uri="{FF2B5EF4-FFF2-40B4-BE49-F238E27FC236}">
                <a16:creationId xmlns:a16="http://schemas.microsoft.com/office/drawing/2014/main" id="{28141DF3-413B-E128-AA3F-78C7930B37EC}"/>
              </a:ext>
            </a:extLst>
          </p:cNvPr>
          <p:cNvSpPr>
            <a:spLocks noGrp="1"/>
          </p:cNvSpPr>
          <p:nvPr>
            <p:ph type="subTitle" idx="1"/>
          </p:nvPr>
        </p:nvSpPr>
        <p:spPr>
          <a:xfrm>
            <a:off x="768221" y="1091681"/>
            <a:ext cx="9144000" cy="2418281"/>
          </a:xfrm>
        </p:spPr>
        <p:txBody>
          <a:bodyPr numCol="1">
            <a:normAutofit fontScale="25000" lnSpcReduction="20000"/>
          </a:bodyPr>
          <a:lstStyle/>
          <a:p>
            <a:pPr marL="685800" indent="-685800" algn="l">
              <a:buFont typeface="Wingdings" panose="05000000000000000000" pitchFamily="2" charset="2"/>
              <a:buChar char="Ø"/>
            </a:pPr>
            <a:r>
              <a:rPr lang="en-US" sz="6400" b="0" i="0" dirty="0">
                <a:solidFill>
                  <a:srgbClr val="0070C0"/>
                </a:solidFill>
                <a:effectLst/>
                <a:latin typeface="ff4"/>
              </a:rPr>
              <a:t>Abstract</a:t>
            </a:r>
            <a:r>
              <a:rPr lang="en-US" sz="5600" b="0" i="0" dirty="0">
                <a:solidFill>
                  <a:srgbClr val="000000"/>
                </a:solidFill>
                <a:effectLst/>
                <a:latin typeface="ff4"/>
              </a:rPr>
              <a:t> - </a:t>
            </a:r>
            <a:r>
              <a:rPr lang="en-US" sz="5600" b="0" i="0" dirty="0">
                <a:solidFill>
                  <a:srgbClr val="000000"/>
                </a:solidFill>
                <a:effectLst/>
                <a:latin typeface="ff2"/>
              </a:rPr>
              <a:t>Network traffic monitoring is observation of</a:t>
            </a:r>
            <a:r>
              <a:rPr lang="en-US" sz="5600" b="0" i="0" dirty="0">
                <a:solidFill>
                  <a:srgbClr val="000000"/>
                </a:solidFill>
                <a:effectLst/>
                <a:latin typeface="ff4"/>
              </a:rPr>
              <a:t> </a:t>
            </a:r>
          </a:p>
          <a:p>
            <a:pPr algn="l"/>
            <a:r>
              <a:rPr lang="en-US" sz="5600" b="0" i="0" dirty="0">
                <a:solidFill>
                  <a:srgbClr val="000000"/>
                </a:solidFill>
                <a:effectLst/>
                <a:latin typeface="ff2"/>
              </a:rPr>
              <a:t>The  inflow   and  outflow  of  traffic  moving  in-across  the </a:t>
            </a:r>
          </a:p>
          <a:p>
            <a:pPr algn="l"/>
            <a:r>
              <a:rPr lang="en-US" sz="5600" b="0" i="0" dirty="0">
                <a:solidFill>
                  <a:srgbClr val="000000"/>
                </a:solidFill>
                <a:effectLst/>
                <a:latin typeface="ff2"/>
              </a:rPr>
              <a:t>network.  The  continuous   monitoring   is   required    for </a:t>
            </a:r>
          </a:p>
          <a:p>
            <a:pPr algn="l"/>
            <a:r>
              <a:rPr lang="en-US" sz="5600" b="0" i="0" dirty="0">
                <a:solidFill>
                  <a:srgbClr val="000000"/>
                </a:solidFill>
                <a:effectLst/>
                <a:latin typeface="ff2"/>
              </a:rPr>
              <a:t>various purposes such  as intrusion detection, congestion </a:t>
            </a:r>
          </a:p>
          <a:p>
            <a:pPr algn="l"/>
            <a:r>
              <a:rPr lang="en-US" sz="5600" b="0" i="0" dirty="0">
                <a:solidFill>
                  <a:srgbClr val="000000"/>
                </a:solidFill>
                <a:effectLst/>
                <a:latin typeface="ff2"/>
              </a:rPr>
              <a:t>control, traffic   redirection,   network   management and </a:t>
            </a:r>
          </a:p>
          <a:p>
            <a:pPr algn="l"/>
            <a:r>
              <a:rPr lang="en-US" sz="5600" b="0" i="0" dirty="0">
                <a:solidFill>
                  <a:srgbClr val="000000"/>
                </a:solidFill>
                <a:effectLst/>
                <a:latin typeface="ff2"/>
              </a:rPr>
              <a:t>Many   more.   There  are   varieties   of   Network   traffic </a:t>
            </a:r>
          </a:p>
          <a:p>
            <a:pPr algn="l"/>
            <a:r>
              <a:rPr lang="en-US" sz="5600" b="0" i="0" dirty="0">
                <a:solidFill>
                  <a:srgbClr val="000000"/>
                </a:solidFill>
                <a:effectLst/>
                <a:latin typeface="ff2"/>
              </a:rPr>
              <a:t>Monitoring   tools   used   for  these purposes. This paper </a:t>
            </a:r>
          </a:p>
          <a:p>
            <a:pPr algn="l"/>
            <a:r>
              <a:rPr lang="en-US" sz="5600" b="0" i="0" dirty="0">
                <a:solidFill>
                  <a:srgbClr val="000000"/>
                </a:solidFill>
                <a:effectLst/>
                <a:latin typeface="ff2"/>
              </a:rPr>
              <a:t>reviews   the  network   traffic   monitoring  and  analysis </a:t>
            </a:r>
          </a:p>
          <a:p>
            <a:pPr algn="l"/>
            <a:r>
              <a:rPr lang="en-US" sz="5600" b="0" i="0" dirty="0">
                <a:solidFill>
                  <a:srgbClr val="000000"/>
                </a:solidFill>
                <a:effectLst/>
                <a:latin typeface="ff2"/>
              </a:rPr>
              <a:t>tools, along with   the   pros and   cons   of  each tool are </a:t>
            </a:r>
          </a:p>
          <a:p>
            <a:pPr algn="l"/>
            <a:r>
              <a:rPr lang="en-US" sz="5600" b="0" i="0" dirty="0">
                <a:solidFill>
                  <a:srgbClr val="000000"/>
                </a:solidFill>
                <a:effectLst/>
                <a:latin typeface="ff2"/>
              </a:rPr>
              <a:t>highlighted.   This   paper  can  help the   prospective </a:t>
            </a:r>
          </a:p>
          <a:p>
            <a:pPr algn="l"/>
            <a:r>
              <a:rPr lang="en-US" sz="5600" b="0" i="0" dirty="0">
                <a:solidFill>
                  <a:srgbClr val="000000"/>
                </a:solidFill>
                <a:effectLst/>
                <a:latin typeface="ff2"/>
              </a:rPr>
              <a:t>researchers in  selection of  respective tool based on </a:t>
            </a:r>
          </a:p>
          <a:p>
            <a:pPr algn="l"/>
            <a:r>
              <a:rPr lang="en-US" sz="5600" b="0" i="0" dirty="0">
                <a:solidFill>
                  <a:srgbClr val="000000"/>
                </a:solidFill>
                <a:effectLst/>
                <a:latin typeface="ff2"/>
              </a:rPr>
              <a:t>particular network scenario. </a:t>
            </a:r>
          </a:p>
          <a:p>
            <a:pPr algn="l"/>
            <a:r>
              <a:rPr lang="en-US" sz="6400" b="0" i="0" dirty="0">
                <a:solidFill>
                  <a:srgbClr val="0070C0"/>
                </a:solidFill>
                <a:effectLst/>
                <a:latin typeface="ff1"/>
              </a:rPr>
              <a:t>INTRODUCTION </a:t>
            </a:r>
          </a:p>
          <a:p>
            <a:pPr lvl="1" algn="l"/>
            <a:r>
              <a:rPr lang="en-US" sz="5600" b="0" i="0" dirty="0">
                <a:solidFill>
                  <a:srgbClr val="000000"/>
                </a:solidFill>
                <a:effectLst/>
                <a:latin typeface="ff1"/>
              </a:rPr>
              <a:t>Network traffic is defined as something arisen from </a:t>
            </a:r>
          </a:p>
          <a:p>
            <a:pPr algn="l"/>
            <a:r>
              <a:rPr lang="en-US" sz="5600" b="0" i="0" dirty="0">
                <a:solidFill>
                  <a:srgbClr val="000000"/>
                </a:solidFill>
                <a:effectLst/>
                <a:latin typeface="ff1"/>
              </a:rPr>
              <a:t>the redirection flow from Origin to Destination [1]. </a:t>
            </a:r>
          </a:p>
          <a:p>
            <a:pPr algn="l"/>
            <a:r>
              <a:rPr lang="en-US" sz="5600" b="0" i="0" dirty="0">
                <a:solidFill>
                  <a:srgbClr val="000000"/>
                </a:solidFill>
                <a:effectLst/>
                <a:latin typeface="ff1"/>
              </a:rPr>
              <a:t>Network traffic monitoring is observation of the </a:t>
            </a:r>
          </a:p>
          <a:p>
            <a:pPr algn="l"/>
            <a:r>
              <a:rPr lang="en-US" sz="5600" b="0" i="0" dirty="0">
                <a:solidFill>
                  <a:srgbClr val="000000"/>
                </a:solidFill>
                <a:effectLst/>
                <a:latin typeface="ff1"/>
              </a:rPr>
              <a:t>inflow and outflow of traffic moving in-across the </a:t>
            </a:r>
          </a:p>
          <a:p>
            <a:pPr algn="l"/>
            <a:r>
              <a:rPr lang="en-US" sz="5600" b="0" i="0" dirty="0">
                <a:solidFill>
                  <a:srgbClr val="000000"/>
                </a:solidFill>
                <a:effectLst/>
                <a:latin typeface="ff1"/>
              </a:rPr>
              <a:t>network. Network traffic analysis is the technique of </a:t>
            </a:r>
          </a:p>
          <a:p>
            <a:pPr algn="l"/>
            <a:r>
              <a:rPr lang="en-US" sz="5600" b="0" i="0" dirty="0">
                <a:solidFill>
                  <a:srgbClr val="000000"/>
                </a:solidFill>
                <a:effectLst/>
                <a:latin typeface="ff1"/>
              </a:rPr>
              <a:t>extracting the features from the traffic to understand </a:t>
            </a:r>
          </a:p>
          <a:p>
            <a:pPr algn="l"/>
            <a:r>
              <a:rPr lang="en-US" sz="5600" b="0" i="0" dirty="0">
                <a:solidFill>
                  <a:srgbClr val="000000"/>
                </a:solidFill>
                <a:effectLst/>
                <a:latin typeface="ff1"/>
              </a:rPr>
              <a:t>its </a:t>
            </a:r>
            <a:r>
              <a:rPr lang="en-US" sz="5600" b="0" i="0" dirty="0" err="1">
                <a:solidFill>
                  <a:srgbClr val="000000"/>
                </a:solidFill>
                <a:effectLst/>
                <a:latin typeface="ff1"/>
              </a:rPr>
              <a:t>behaviour</a:t>
            </a:r>
            <a:r>
              <a:rPr lang="en-US" sz="5600" b="0" i="0" dirty="0">
                <a:solidFill>
                  <a:srgbClr val="000000"/>
                </a:solidFill>
                <a:effectLst/>
                <a:latin typeface="ff1"/>
              </a:rPr>
              <a:t>. Various patterns are generated while its </a:t>
            </a:r>
          </a:p>
          <a:p>
            <a:pPr algn="l"/>
            <a:r>
              <a:rPr lang="en-US" sz="5600" b="0" i="0" dirty="0">
                <a:solidFill>
                  <a:srgbClr val="000000"/>
                </a:solidFill>
                <a:effectLst/>
                <a:latin typeface="ff1"/>
              </a:rPr>
              <a:t>Anomalies are unfamiliar plus important deviations </a:t>
            </a:r>
          </a:p>
          <a:p>
            <a:pPr algn="l"/>
            <a:r>
              <a:rPr lang="en-US" sz="5600" b="0" i="0" dirty="0">
                <a:solidFill>
                  <a:srgbClr val="000000"/>
                </a:solidFill>
                <a:effectLst/>
                <a:latin typeface="ff1"/>
              </a:rPr>
              <a:t>in a network traffic levels straddling across several </a:t>
            </a:r>
          </a:p>
          <a:p>
            <a:pPr algn="l"/>
            <a:r>
              <a:rPr lang="en-US" sz="5600" b="0" i="0" dirty="0">
                <a:solidFill>
                  <a:srgbClr val="000000"/>
                </a:solidFill>
                <a:effectLst/>
                <a:latin typeface="ff1"/>
              </a:rPr>
              <a:t>links [4]. A subspace method usually applied to the </a:t>
            </a:r>
          </a:p>
          <a:p>
            <a:pPr algn="l"/>
            <a:r>
              <a:rPr lang="en-US" sz="5600" b="0" i="0" dirty="0">
                <a:solidFill>
                  <a:srgbClr val="000000"/>
                </a:solidFill>
                <a:effectLst/>
                <a:latin typeface="ff1"/>
              </a:rPr>
              <a:t>flow traffic is used to count the number of feature </a:t>
            </a:r>
          </a:p>
          <a:p>
            <a:pPr algn="l"/>
            <a:r>
              <a:rPr lang="en-US" sz="5600" b="0" i="0" dirty="0">
                <a:solidFill>
                  <a:srgbClr val="000000"/>
                </a:solidFill>
                <a:effectLst/>
                <a:latin typeface="ff1"/>
              </a:rPr>
              <a:t>occurrences for features such as number of packets, </a:t>
            </a:r>
          </a:p>
          <a:p>
            <a:pPr algn="l"/>
            <a:r>
              <a:rPr lang="en-US" sz="5600" b="0" i="0" dirty="0">
                <a:solidFill>
                  <a:srgbClr val="000000"/>
                </a:solidFill>
                <a:effectLst/>
                <a:latin typeface="ff1"/>
              </a:rPr>
              <a:t>byte count of multivariate time series etc. to detecting </a:t>
            </a:r>
          </a:p>
          <a:p>
            <a:pPr algn="l"/>
            <a:r>
              <a:rPr lang="en-US" sz="5600" b="0" i="0" dirty="0">
                <a:solidFill>
                  <a:srgbClr val="000000"/>
                </a:solidFill>
                <a:effectLst/>
                <a:latin typeface="ff1"/>
              </a:rPr>
              <a:t>anomalies such as network outrage, flash crowds, </a:t>
            </a:r>
          </a:p>
          <a:p>
            <a:pPr algn="l"/>
            <a:r>
              <a:rPr lang="en-US" sz="5600" b="0" i="0" dirty="0">
                <a:solidFill>
                  <a:srgbClr val="000000"/>
                </a:solidFill>
                <a:effectLst/>
                <a:latin typeface="ff1"/>
              </a:rPr>
              <a:t>worm propagation etc. This technique provided a </a:t>
            </a:r>
          </a:p>
          <a:p>
            <a:pPr algn="l"/>
            <a:r>
              <a:rPr lang="en-US" sz="5600" b="0" i="0" dirty="0">
                <a:solidFill>
                  <a:srgbClr val="000000"/>
                </a:solidFill>
                <a:effectLst/>
                <a:latin typeface="ff1"/>
              </a:rPr>
              <a:t>threshold to determine the anomaly at the initial </a:t>
            </a:r>
          </a:p>
          <a:p>
            <a:pPr algn="l"/>
            <a:r>
              <a:rPr lang="en-US" sz="5600" b="0" i="0" dirty="0">
                <a:solidFill>
                  <a:srgbClr val="000000"/>
                </a:solidFill>
                <a:effectLst/>
                <a:latin typeface="ff1"/>
              </a:rPr>
              <a:t>phase as defined by [1]. </a:t>
            </a:r>
          </a:p>
          <a:p>
            <a:pPr algn="l"/>
            <a:r>
              <a:rPr lang="en-US" sz="5600" b="0" i="0" dirty="0">
                <a:solidFill>
                  <a:srgbClr val="000000"/>
                </a:solidFill>
                <a:effectLst/>
                <a:latin typeface="ff1"/>
              </a:rPr>
              <a:t>[5]</a:t>
            </a:r>
            <a:r>
              <a:rPr lang="en-US" sz="5600" b="0" i="0" dirty="0">
                <a:solidFill>
                  <a:srgbClr val="000000"/>
                </a:solidFill>
                <a:effectLst/>
                <a:latin typeface="ff5"/>
              </a:rPr>
              <a:t> </a:t>
            </a:r>
            <a:r>
              <a:rPr lang="en-US" sz="5600" b="0" i="0" dirty="0">
                <a:solidFill>
                  <a:srgbClr val="000000"/>
                </a:solidFill>
                <a:effectLst/>
                <a:latin typeface="ff1"/>
              </a:rPr>
              <a:t>Barford have performed traffic analysis using </a:t>
            </a:r>
          </a:p>
          <a:p>
            <a:pPr algn="l"/>
            <a:r>
              <a:rPr lang="en-US" sz="5600" b="0" i="0" dirty="0">
                <a:solidFill>
                  <a:srgbClr val="000000"/>
                </a:solidFill>
                <a:effectLst/>
                <a:latin typeface="ff1"/>
              </a:rPr>
              <a:t>signals study to detect four categories of attacks on</a:t>
            </a:r>
          </a:p>
          <a:p>
            <a:pPr algn="l"/>
            <a:r>
              <a:rPr lang="en-US" sz="5600" dirty="0">
                <a:solidFill>
                  <a:srgbClr val="000000"/>
                </a:solidFill>
                <a:latin typeface="ff1"/>
              </a:rPr>
              <a:t>Collected SNMP traffic.</a:t>
            </a:r>
            <a:r>
              <a:rPr lang="en-US" sz="5600" b="0" i="0" dirty="0">
                <a:solidFill>
                  <a:srgbClr val="000000"/>
                </a:solidFill>
                <a:effectLst/>
                <a:latin typeface="ff1"/>
              </a:rPr>
              <a:t> </a:t>
            </a:r>
          </a:p>
          <a:p>
            <a:pPr algn="l"/>
            <a:endParaRPr lang="en-US" sz="5600" b="0" i="0" dirty="0">
              <a:solidFill>
                <a:srgbClr val="000000"/>
              </a:solidFill>
              <a:effectLst/>
              <a:latin typeface="ff2"/>
            </a:endParaRPr>
          </a:p>
          <a:p>
            <a:endParaRPr lang="en-IN" dirty="0"/>
          </a:p>
        </p:txBody>
      </p:sp>
    </p:spTree>
    <p:extLst>
      <p:ext uri="{BB962C8B-B14F-4D97-AF65-F5344CB8AC3E}">
        <p14:creationId xmlns:p14="http://schemas.microsoft.com/office/powerpoint/2010/main" val="2014665529"/>
      </p:ext>
    </p:extLst>
  </p:cSld>
  <p:clrMapOvr>
    <a:masterClrMapping/>
  </p:clrMapOvr>
  <p:transition spd="med">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D6BD-FF0A-E100-427B-EEE9D84AE165}"/>
              </a:ext>
            </a:extLst>
          </p:cNvPr>
          <p:cNvSpPr>
            <a:spLocks noGrp="1"/>
          </p:cNvSpPr>
          <p:nvPr>
            <p:ph type="title"/>
          </p:nvPr>
        </p:nvSpPr>
        <p:spPr/>
        <p:txBody>
          <a:bodyPr>
            <a:normAutofit/>
          </a:bodyPr>
          <a:lstStyle/>
          <a:p>
            <a:r>
              <a:rPr lang="en-IN" sz="2800" b="1" dirty="0">
                <a:solidFill>
                  <a:schemeClr val="accent2">
                    <a:lumMod val="75000"/>
                  </a:schemeClr>
                </a:solidFill>
              </a:rPr>
              <a:t>BUSINESS IMPACT ASSESSMENT</a:t>
            </a:r>
          </a:p>
        </p:txBody>
      </p:sp>
      <p:sp>
        <p:nvSpPr>
          <p:cNvPr id="3" name="Content Placeholder 2">
            <a:extLst>
              <a:ext uri="{FF2B5EF4-FFF2-40B4-BE49-F238E27FC236}">
                <a16:creationId xmlns:a16="http://schemas.microsoft.com/office/drawing/2014/main" id="{50EC1E81-0CC1-18F9-8E18-54A517E032F5}"/>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sz="2000" b="1" i="0" dirty="0">
                <a:solidFill>
                  <a:srgbClr val="0070C0"/>
                </a:solidFill>
                <a:effectLst/>
                <a:latin typeface="Google Sans"/>
              </a:rPr>
              <a:t>What is business impact assessment</a:t>
            </a:r>
            <a:r>
              <a:rPr lang="en-US" b="0" i="0" dirty="0">
                <a:solidFill>
                  <a:srgbClr val="202124"/>
                </a:solidFill>
                <a:effectLst/>
                <a:latin typeface="Google Sans"/>
              </a:rPr>
              <a:t>?</a:t>
            </a:r>
          </a:p>
          <a:p>
            <a:pPr>
              <a:buFont typeface="Wingdings" panose="05000000000000000000" pitchFamily="2" charset="2"/>
              <a:buChar char="q"/>
            </a:pPr>
            <a:r>
              <a:rPr lang="en-US" sz="1400" b="0" i="0" dirty="0">
                <a:solidFill>
                  <a:srgbClr val="202124"/>
                </a:solidFill>
                <a:effectLst/>
                <a:latin typeface="Google Sans"/>
              </a:rPr>
              <a:t>A business impact analysis (BIA) </a:t>
            </a:r>
            <a:r>
              <a:rPr lang="en-US" sz="1400" b="0" i="0" dirty="0">
                <a:solidFill>
                  <a:srgbClr val="040C28"/>
                </a:solidFill>
                <a:effectLst/>
                <a:latin typeface="Google Sans"/>
              </a:rPr>
              <a:t>predicts the consequences of disruption of a business function and process and gathers information needed to develop recovery strategies</a:t>
            </a:r>
            <a:r>
              <a:rPr lang="en-US" sz="1400" b="0" i="0" dirty="0">
                <a:solidFill>
                  <a:srgbClr val="202124"/>
                </a:solidFill>
                <a:effectLst/>
                <a:latin typeface="Google Sans"/>
              </a:rPr>
              <a:t>. Potential loss scenarios should be identified during a risk assessment</a:t>
            </a:r>
            <a:r>
              <a:rPr lang="en-US" sz="1400" dirty="0">
                <a:solidFill>
                  <a:srgbClr val="202124"/>
                </a:solidFill>
                <a:latin typeface="Google Sans"/>
              </a:rPr>
              <a:t>.</a:t>
            </a:r>
          </a:p>
          <a:p>
            <a:pPr marL="0" indent="0" algn="l">
              <a:buNone/>
            </a:pPr>
            <a:r>
              <a:rPr lang="en-US" sz="1700" b="1" i="0" dirty="0">
                <a:solidFill>
                  <a:schemeClr val="accent6">
                    <a:lumMod val="75000"/>
                  </a:schemeClr>
                </a:solidFill>
                <a:effectLst/>
                <a:latin typeface="Open Sans" panose="020B0606030504020204" pitchFamily="34" charset="0"/>
              </a:rPr>
              <a:t>1.Perform Triage: Risk management will not eliminate 100 percent of your cybersecurity problems</a:t>
            </a:r>
            <a:r>
              <a:rPr lang="en-US" b="1" i="0" dirty="0">
                <a:solidFill>
                  <a:schemeClr val="accent6">
                    <a:lumMod val="75000"/>
                  </a:schemeClr>
                </a:solidFill>
                <a:effectLst/>
                <a:latin typeface="Open Sans" panose="020B0606030504020204" pitchFamily="34" charset="0"/>
              </a:rPr>
              <a:t>.</a:t>
            </a:r>
            <a:endParaRPr lang="en-US" b="0" i="0" dirty="0">
              <a:solidFill>
                <a:schemeClr val="accent6">
                  <a:lumMod val="75000"/>
                </a:schemeClr>
              </a:solidFill>
              <a:effectLst/>
              <a:latin typeface="Open Sans" panose="020B0606030504020204" pitchFamily="34" charset="0"/>
            </a:endParaRPr>
          </a:p>
          <a:p>
            <a:pPr marL="0" indent="0" algn="l">
              <a:buNone/>
            </a:pPr>
            <a:r>
              <a:rPr lang="en-US" sz="1500" b="0" i="0" dirty="0">
                <a:solidFill>
                  <a:srgbClr val="212529"/>
                </a:solidFill>
                <a:effectLst/>
                <a:latin typeface="Open Sans" panose="020B0606030504020204" pitchFamily="34" charset="0"/>
              </a:rPr>
              <a:t>      The first step, as in so many things, is to define the scope of your project and set priorities. It is key for businesses to understand that it isn’t necessary or possible to remediate all risks. Obviously, that does not mean you need to accept all risks, but it is necessary to understand them. Then, with eyes wide open, you can accept the risks you want to accept and remediate where it’s appropriate. In a nutshell, that is the output from a Business Impact Analysis.</a:t>
            </a:r>
          </a:p>
          <a:p>
            <a:pPr marL="0" indent="0" algn="l">
              <a:buNone/>
            </a:pPr>
            <a:endParaRPr lang="en-US" sz="1500" b="0" i="0" dirty="0">
              <a:solidFill>
                <a:srgbClr val="212529"/>
              </a:solidFill>
              <a:effectLst/>
              <a:latin typeface="Open Sans" panose="020B0606030504020204" pitchFamily="34" charset="0"/>
            </a:endParaRPr>
          </a:p>
          <a:p>
            <a:pPr marL="0" indent="0" algn="l">
              <a:buNone/>
            </a:pPr>
            <a:r>
              <a:rPr lang="en-US" sz="1400" b="1" i="0" dirty="0">
                <a:solidFill>
                  <a:schemeClr val="accent6">
                    <a:lumMod val="75000"/>
                  </a:schemeClr>
                </a:solidFill>
                <a:effectLst/>
                <a:latin typeface="Open Sans" panose="020B0606030504020204" pitchFamily="34" charset="0"/>
              </a:rPr>
              <a:t>2.</a:t>
            </a:r>
            <a:r>
              <a:rPr lang="en-US" sz="1600" b="1" i="0" dirty="0">
                <a:solidFill>
                  <a:schemeClr val="accent6">
                    <a:lumMod val="75000"/>
                  </a:schemeClr>
                </a:solidFill>
                <a:effectLst/>
                <a:latin typeface="Open Sans" panose="020B0606030504020204" pitchFamily="34" charset="0"/>
              </a:rPr>
              <a:t>Prepare the Troops: Develop an Incident Response Policy and rally your team behind it</a:t>
            </a:r>
            <a:r>
              <a:rPr lang="en-US" sz="1100" b="1" i="0" dirty="0">
                <a:solidFill>
                  <a:schemeClr val="accent6">
                    <a:lumMod val="75000"/>
                  </a:schemeClr>
                </a:solidFill>
                <a:effectLst/>
                <a:latin typeface="Open Sans" panose="020B0606030504020204" pitchFamily="34" charset="0"/>
              </a:rPr>
              <a:t>.</a:t>
            </a:r>
            <a:endParaRPr lang="en-US" sz="1100" b="0" i="0" dirty="0">
              <a:solidFill>
                <a:schemeClr val="accent6">
                  <a:lumMod val="75000"/>
                </a:schemeClr>
              </a:solidFill>
              <a:effectLst/>
              <a:latin typeface="Open Sans" panose="020B0606030504020204" pitchFamily="34" charset="0"/>
            </a:endParaRPr>
          </a:p>
          <a:p>
            <a:pPr algn="l">
              <a:buFont typeface="Wingdings" panose="05000000000000000000" pitchFamily="2" charset="2"/>
              <a:buChar char="q"/>
            </a:pPr>
            <a:r>
              <a:rPr lang="en-US" sz="1400" b="0" i="0" dirty="0">
                <a:solidFill>
                  <a:srgbClr val="212529"/>
                </a:solidFill>
                <a:effectLst/>
                <a:latin typeface="Open Sans" panose="020B0606030504020204" pitchFamily="34" charset="0"/>
              </a:rPr>
              <a:t>All of the clients we work with have really good people, controls, and technology. What most of them lack is an actual process to follow. We help them develop protocols and procedures in which everyone understands their individual responsibilities. There are rules, assignments, and time-sensitive processes. We help develop strategies so you are escalating to the appropriate member of the senior management team when necessary.</a:t>
            </a:r>
          </a:p>
          <a:p>
            <a:pPr algn="l">
              <a:buFont typeface="Wingdings" panose="05000000000000000000" pitchFamily="2" charset="2"/>
              <a:buChar char="q"/>
            </a:pPr>
            <a:r>
              <a:rPr lang="en-US" sz="1400" b="0" i="0" dirty="0">
                <a:solidFill>
                  <a:srgbClr val="212529"/>
                </a:solidFill>
                <a:effectLst/>
                <a:latin typeface="Open Sans" panose="020B0606030504020204" pitchFamily="34" charset="0"/>
              </a:rPr>
              <a:t>If you’re prepared, you can execute on an event more quickly, decisively, and successfully. What I’m describing here is an </a:t>
            </a:r>
            <a:r>
              <a:rPr lang="en-US" sz="1400" b="0" i="0" u="none" strike="noStrike" dirty="0">
                <a:solidFill>
                  <a:srgbClr val="0492F4"/>
                </a:solidFill>
                <a:effectLst/>
                <a:latin typeface="Proxima Nova"/>
                <a:hlinkClick r:id="rId2"/>
              </a:rPr>
              <a:t>Incident Response Policy</a:t>
            </a:r>
            <a:r>
              <a:rPr lang="en-US" sz="1400" b="0" i="0" dirty="0">
                <a:solidFill>
                  <a:srgbClr val="212529"/>
                </a:solidFill>
                <a:effectLst/>
                <a:latin typeface="Open Sans" panose="020B0606030504020204" pitchFamily="34" charset="0"/>
              </a:rPr>
              <a:t> I’ll be expanding on that topic in an upcoming blog post .</a:t>
            </a:r>
          </a:p>
          <a:p>
            <a:pPr marL="0" indent="0" algn="l">
              <a:buNone/>
            </a:pPr>
            <a:endParaRPr lang="en-US" sz="1500" b="0" i="0" dirty="0">
              <a:solidFill>
                <a:srgbClr val="212529"/>
              </a:solidFill>
              <a:effectLst/>
              <a:latin typeface="Open Sans" panose="020B0606030504020204" pitchFamily="34"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695115393"/>
      </p:ext>
    </p:extLst>
  </p:cSld>
  <p:clrMapOvr>
    <a:masterClrMapping/>
  </p:clrMapOvr>
  <p:transition spd="med">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F93D-9D5C-FA73-0516-BB37A8EF044B}"/>
              </a:ext>
            </a:extLst>
          </p:cNvPr>
          <p:cNvSpPr>
            <a:spLocks noGrp="1"/>
          </p:cNvSpPr>
          <p:nvPr>
            <p:ph type="title"/>
          </p:nvPr>
        </p:nvSpPr>
        <p:spPr>
          <a:xfrm>
            <a:off x="460305" y="1181099"/>
            <a:ext cx="10515600" cy="1325563"/>
          </a:xfrm>
        </p:spPr>
        <p:txBody>
          <a:bodyPr>
            <a:normAutofit fontScale="90000"/>
          </a:bodyPr>
          <a:lstStyle/>
          <a:p>
            <a:r>
              <a:rPr lang="en-US" sz="1800" b="1" dirty="0">
                <a:solidFill>
                  <a:schemeClr val="accent6">
                    <a:lumMod val="75000"/>
                  </a:schemeClr>
                </a:solidFill>
                <a:latin typeface="Open Sans" panose="020B0606030504020204" pitchFamily="34" charset="0"/>
              </a:rPr>
              <a:t>3.</a:t>
            </a:r>
            <a:r>
              <a:rPr lang="en-US" sz="1800" b="1" i="0" dirty="0">
                <a:solidFill>
                  <a:schemeClr val="accent6">
                    <a:lumMod val="75000"/>
                  </a:schemeClr>
                </a:solidFill>
                <a:effectLst/>
                <a:latin typeface="Open Sans" panose="020B0606030504020204" pitchFamily="34" charset="0"/>
              </a:rPr>
              <a:t> Face the Truth: Don’t be afraid to ask for help.</a:t>
            </a:r>
            <a:br>
              <a:rPr lang="en-US" sz="1800" b="1" i="0" dirty="0">
                <a:solidFill>
                  <a:schemeClr val="accent6">
                    <a:lumMod val="75000"/>
                  </a:schemeClr>
                </a:solidFill>
                <a:effectLst/>
                <a:latin typeface="Open Sans" panose="020B0606030504020204" pitchFamily="34" charset="0"/>
              </a:rPr>
            </a:br>
            <a:br>
              <a:rPr lang="en-US" sz="1800" b="0" i="0" dirty="0">
                <a:solidFill>
                  <a:schemeClr val="accent6">
                    <a:lumMod val="75000"/>
                  </a:schemeClr>
                </a:solidFill>
                <a:effectLst/>
                <a:latin typeface="Open Sans" panose="020B0606030504020204" pitchFamily="34" charset="0"/>
              </a:rPr>
            </a:br>
            <a:r>
              <a:rPr lang="en-US" sz="1600" b="0" i="0" dirty="0">
                <a:solidFill>
                  <a:srgbClr val="212529"/>
                </a:solidFill>
                <a:effectLst/>
                <a:latin typeface="Open Sans" panose="020B0606030504020204" pitchFamily="34" charset="0"/>
              </a:rPr>
              <a:t>There is no getting around the fact that defending your core business processes in today’s </a:t>
            </a:r>
            <a:r>
              <a:rPr lang="en-US" sz="1600" b="0" i="0" u="none" strike="noStrike" dirty="0">
                <a:solidFill>
                  <a:srgbClr val="0492F4"/>
                </a:solidFill>
                <a:effectLst/>
                <a:latin typeface="Proxima Nova"/>
                <a:hlinkClick r:id="rId2"/>
              </a:rPr>
              <a:t>increasingly perilous environment</a:t>
            </a:r>
            <a:r>
              <a:rPr lang="en-US" sz="1600" b="0" i="0" dirty="0">
                <a:solidFill>
                  <a:srgbClr val="212529"/>
                </a:solidFill>
                <a:effectLst/>
                <a:latin typeface="Open Sans" panose="020B0606030504020204" pitchFamily="34" charset="0"/>
              </a:rPr>
              <a:t> is an absolute business requirement and demands expertise. Having one or two internal people watching your entire cybersecurity posture, security controls, and tools is no longer a viable strategy. First of all, it’s a 24 x 7 x 365 effort. If you sleep at night and you’re a small shop, you are vulnerable. Everybody makes a good effort, but whoever has been assigned this responsibility will probably tell you that additional help is welcome.</a:t>
            </a:r>
            <a:br>
              <a:rPr lang="en-US" sz="1600" b="0" i="0" dirty="0">
                <a:solidFill>
                  <a:srgbClr val="212529"/>
                </a:solidFill>
                <a:effectLst/>
                <a:latin typeface="Open Sans" panose="020B0606030504020204" pitchFamily="34" charset="0"/>
              </a:rPr>
            </a:br>
            <a:r>
              <a:rPr lang="en-US" b="0" i="0" dirty="0">
                <a:solidFill>
                  <a:srgbClr val="212529"/>
                </a:solidFill>
                <a:effectLst/>
                <a:latin typeface="Open Sans" panose="020B0606030504020204" pitchFamily="34" charset="0"/>
              </a:rPr>
              <a:t> </a:t>
            </a:r>
            <a:br>
              <a:rPr lang="en-US"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14AD435-CAFD-932E-5BD4-E9C2EC18F7B8}"/>
              </a:ext>
            </a:extLst>
          </p:cNvPr>
          <p:cNvSpPr>
            <a:spLocks noGrp="1"/>
          </p:cNvSpPr>
          <p:nvPr>
            <p:ph idx="1"/>
          </p:nvPr>
        </p:nvSpPr>
        <p:spPr>
          <a:xfrm>
            <a:off x="460305" y="2292058"/>
            <a:ext cx="10515600" cy="4351338"/>
          </a:xfrm>
        </p:spPr>
        <p:txBody>
          <a:bodyPr>
            <a:normAutofit lnSpcReduction="10000"/>
          </a:bodyPr>
          <a:lstStyle/>
          <a:p>
            <a:pPr marL="0" indent="0" algn="l">
              <a:buNone/>
            </a:pPr>
            <a:r>
              <a:rPr lang="en-US" sz="1600" b="1" i="0" dirty="0">
                <a:solidFill>
                  <a:schemeClr val="accent6">
                    <a:lumMod val="75000"/>
                  </a:schemeClr>
                </a:solidFill>
                <a:effectLst/>
                <a:latin typeface="Open Sans" panose="020B0606030504020204" pitchFamily="34" charset="0"/>
              </a:rPr>
              <a:t>4.Lock and Load: In the event of a cyber-attack, be prepared to act immediately</a:t>
            </a:r>
            <a:r>
              <a:rPr lang="en-US" b="1" i="0" dirty="0">
                <a:solidFill>
                  <a:srgbClr val="212529"/>
                </a:solidFill>
                <a:effectLst/>
                <a:latin typeface="Open Sans" panose="020B0606030504020204" pitchFamily="34" charset="0"/>
              </a:rPr>
              <a:t>.</a:t>
            </a:r>
            <a:endParaRPr lang="en-US" b="0" i="0" dirty="0">
              <a:solidFill>
                <a:srgbClr val="212529"/>
              </a:solidFill>
              <a:effectLst/>
              <a:latin typeface="Open Sans" panose="020B0606030504020204" pitchFamily="34" charset="0"/>
            </a:endParaRPr>
          </a:p>
          <a:p>
            <a:pPr algn="l">
              <a:buFont typeface="Wingdings" panose="05000000000000000000" pitchFamily="2" charset="2"/>
              <a:buChar char="q"/>
            </a:pPr>
            <a:r>
              <a:rPr lang="en-US" sz="1400" b="0" i="0" dirty="0">
                <a:solidFill>
                  <a:srgbClr val="212529"/>
                </a:solidFill>
                <a:effectLst/>
                <a:latin typeface="Open Sans" panose="020B0606030504020204" pitchFamily="34" charset="0"/>
              </a:rPr>
              <a:t>When you have a breach or any kind of cybersecurity event, time is of the essence. An event must be identified and understood immediately.</a:t>
            </a:r>
          </a:p>
          <a:p>
            <a:pPr algn="l">
              <a:buFont typeface="Wingdings" panose="05000000000000000000" pitchFamily="2" charset="2"/>
              <a:buChar char="q"/>
            </a:pPr>
            <a:r>
              <a:rPr lang="en-US" sz="1400" b="0" i="0" dirty="0">
                <a:solidFill>
                  <a:srgbClr val="212529"/>
                </a:solidFill>
                <a:effectLst/>
                <a:latin typeface="Open Sans" panose="020B0606030504020204" pitchFamily="34" charset="0"/>
              </a:rPr>
              <a:t>As soon as an attack occurs, and the attacker has either gained access to your files or installed ransomware that’s locked up your data or system files, it is imperative to act swiftly. Recognizing that you’ve been breached and stopping the bleeding – either by disconnecting from the Internet completely or going through your escalation process automatically – is critical. It may seem like common sense, but I must tell you that most of the organizations we have worked with following a cyberattack struggled with these steps. In many cases, they tried to remediate it themselves or tried to handle something internally that was outside of their core competency. To their detriment, it unfortunately allowed the attack to continue and to replicate with greater consequences.</a:t>
            </a:r>
          </a:p>
          <a:p>
            <a:pPr marL="0" indent="0" algn="l">
              <a:buNone/>
            </a:pPr>
            <a:r>
              <a:rPr lang="en-US" sz="1600" b="1" i="0" dirty="0">
                <a:solidFill>
                  <a:schemeClr val="accent6">
                    <a:lumMod val="75000"/>
                  </a:schemeClr>
                </a:solidFill>
                <a:effectLst/>
                <a:latin typeface="Open Sans" panose="020B0606030504020204" pitchFamily="34" charset="0"/>
              </a:rPr>
              <a:t>5. Don’t Stress Out: Fear will not protect you.</a:t>
            </a:r>
            <a:endParaRPr lang="en-US" sz="1600" b="0" i="0" dirty="0">
              <a:solidFill>
                <a:schemeClr val="accent6">
                  <a:lumMod val="75000"/>
                </a:schemeClr>
              </a:solidFill>
              <a:effectLst/>
              <a:latin typeface="Open Sans" panose="020B0606030504020204" pitchFamily="34" charset="0"/>
            </a:endParaRPr>
          </a:p>
          <a:p>
            <a:pPr algn="l">
              <a:buFont typeface="Wingdings" panose="05000000000000000000" pitchFamily="2" charset="2"/>
              <a:buChar char="q"/>
            </a:pPr>
            <a:r>
              <a:rPr lang="en-US" sz="1400" b="0" i="0" dirty="0">
                <a:solidFill>
                  <a:srgbClr val="212529"/>
                </a:solidFill>
                <a:effectLst/>
                <a:latin typeface="Open Sans" panose="020B0606030504020204" pitchFamily="34" charset="0"/>
              </a:rPr>
              <a:t>The best thing about performing a Business Impact Analysis is that by confronting your organization’s vulnerabilities, you are empowering yourself to remediate them. The second-best thing about performing a BIA is that you will sleep better with that knowledge. It is not unwise to be extremely concerned about the dangers posed by cyber-threats; but fear can paralyze us. </a:t>
            </a:r>
            <a:r>
              <a:rPr lang="en-US" sz="1400" b="1" i="0" dirty="0">
                <a:solidFill>
                  <a:srgbClr val="212529"/>
                </a:solidFill>
                <a:effectLst/>
                <a:latin typeface="Open Sans" panose="020B0606030504020204" pitchFamily="34" charset="0"/>
              </a:rPr>
              <a:t> </a:t>
            </a:r>
            <a:endParaRPr lang="en-US" sz="1400" b="0" i="0" dirty="0">
              <a:solidFill>
                <a:srgbClr val="212529"/>
              </a:solidFill>
              <a:effectLst/>
              <a:latin typeface="Open Sans" panose="020B0606030504020204" pitchFamily="34" charset="0"/>
            </a:endParaRPr>
          </a:p>
          <a:p>
            <a:pPr algn="l">
              <a:buFont typeface="Wingdings" panose="05000000000000000000" pitchFamily="2" charset="2"/>
              <a:buChar char="q"/>
            </a:pPr>
            <a:endParaRPr lang="en-US" sz="1400" b="0" i="0" dirty="0">
              <a:solidFill>
                <a:srgbClr val="212529"/>
              </a:solidFill>
              <a:effectLst/>
              <a:latin typeface="Open Sans" panose="020B0606030504020204" pitchFamily="34" charset="0"/>
            </a:endParaRPr>
          </a:p>
          <a:p>
            <a:pPr marL="0" indent="0" algn="l">
              <a:buNone/>
            </a:pPr>
            <a:r>
              <a:rPr lang="en-US" b="0" i="0" dirty="0">
                <a:solidFill>
                  <a:srgbClr val="212529"/>
                </a:solidFill>
                <a:effectLst/>
                <a:latin typeface="Open Sans" panose="020B0606030504020204" pitchFamily="34" charset="0"/>
              </a:rPr>
              <a:t> </a:t>
            </a:r>
          </a:p>
          <a:p>
            <a:endParaRPr lang="en-IN" dirty="0"/>
          </a:p>
        </p:txBody>
      </p:sp>
    </p:spTree>
    <p:extLst>
      <p:ext uri="{BB962C8B-B14F-4D97-AF65-F5344CB8AC3E}">
        <p14:creationId xmlns:p14="http://schemas.microsoft.com/office/powerpoint/2010/main" val="2326840350"/>
      </p:ext>
    </p:extLst>
  </p:cSld>
  <p:clrMapOvr>
    <a:masterClrMapping/>
  </p:clrMapOvr>
  <p:transition spd="med">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06B5-0FAA-2B5E-7135-46647B4C9424}"/>
              </a:ext>
            </a:extLst>
          </p:cNvPr>
          <p:cNvSpPr>
            <a:spLocks noGrp="1"/>
          </p:cNvSpPr>
          <p:nvPr>
            <p:ph type="title"/>
          </p:nvPr>
        </p:nvSpPr>
        <p:spPr/>
        <p:txBody>
          <a:bodyPr>
            <a:normAutofit/>
          </a:bodyPr>
          <a:lstStyle/>
          <a:p>
            <a:r>
              <a:rPr lang="en-IN" sz="2800" b="1" dirty="0">
                <a:solidFill>
                  <a:schemeClr val="accent2">
                    <a:lumMod val="75000"/>
                  </a:schemeClr>
                </a:solidFill>
              </a:rPr>
              <a:t>VUNERABILITY PATH AND PARAMETER IDENTIFICATION</a:t>
            </a:r>
          </a:p>
        </p:txBody>
      </p:sp>
      <p:sp>
        <p:nvSpPr>
          <p:cNvPr id="3" name="Content Placeholder 2">
            <a:extLst>
              <a:ext uri="{FF2B5EF4-FFF2-40B4-BE49-F238E27FC236}">
                <a16:creationId xmlns:a16="http://schemas.microsoft.com/office/drawing/2014/main" id="{9A626558-39E5-3700-CFA7-BF80AA69B09A}"/>
              </a:ext>
            </a:extLst>
          </p:cNvPr>
          <p:cNvSpPr>
            <a:spLocks noGrp="1"/>
          </p:cNvSpPr>
          <p:nvPr>
            <p:ph idx="1"/>
          </p:nvPr>
        </p:nvSpPr>
        <p:spPr/>
        <p:txBody>
          <a:bodyPr>
            <a:normAutofit fontScale="77500" lnSpcReduction="20000"/>
          </a:bodyPr>
          <a:lstStyle/>
          <a:p>
            <a:pPr lvl="0">
              <a:lnSpc>
                <a:spcPct val="107000"/>
              </a:lnSpc>
              <a:spcAft>
                <a:spcPts val="800"/>
              </a:spcAft>
              <a:buFont typeface="Wingdings" panose="05000000000000000000" pitchFamily="2" charset="2"/>
              <a:buChar char="v"/>
            </a:pPr>
            <a:r>
              <a:rPr lang="en-US" sz="1800" b="1" kern="1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What is vulnerability identification in cyber security</a:t>
            </a:r>
            <a:r>
              <a:rPr lang="en-US" sz="18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4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vulnerability is a flaw that could lead to the compromise of the confidentiality, integrity or availability of an information system. Vulnerability identification involves </a:t>
            </a:r>
            <a:r>
              <a:rPr lang="en-US" sz="1400" kern="100" dirty="0">
                <a:solidFill>
                  <a:srgbClr val="040C28"/>
                </a:solidFill>
                <a:effectLst/>
                <a:latin typeface="Arial" panose="020B0604020202020204" pitchFamily="34" charset="0"/>
                <a:ea typeface="Calibri" panose="020F0502020204030204" pitchFamily="34" charset="0"/>
                <a:cs typeface="Times New Roman" panose="02020603050405020304" pitchFamily="18" charset="0"/>
              </a:rPr>
              <a:t>the process of discovering vulnerabilities and documenting these into an inventory within the target environment</a:t>
            </a:r>
            <a:r>
              <a:rPr lang="en-US" sz="14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buFont typeface="Wingdings" panose="05000000000000000000" pitchFamily="2" charset="2"/>
              <a:buChar char="v"/>
            </a:pPr>
            <a:r>
              <a:rPr lang="en-US" sz="1900" b="1"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What are the 4 main types of vulnerability in cyber security?</a:t>
            </a:r>
            <a:endParaRPr lang="en-US" sz="1900" b="1" kern="100" dirty="0">
              <a:solidFill>
                <a:srgbClr val="0070C0"/>
              </a:solidFill>
              <a:effectLst/>
              <a:latin typeface="Calibri" panose="020F0502020204030204" pitchFamily="34" charset="0"/>
              <a:cs typeface="Times New Roman" panose="02020603050405020304" pitchFamily="18" charset="0"/>
            </a:endParaRPr>
          </a:p>
          <a:p>
            <a:pPr>
              <a:lnSpc>
                <a:spcPct val="107000"/>
              </a:lnSpc>
              <a:spcAft>
                <a:spcPts val="0"/>
              </a:spcAft>
              <a:buFont typeface="Wingdings" panose="05000000000000000000" pitchFamily="2" charset="2"/>
              <a:buChar char="q"/>
            </a:pPr>
            <a:r>
              <a:rPr lang="en-US" sz="1500" kern="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The four main types of vulnerabilities in information security are </a:t>
            </a:r>
            <a:r>
              <a:rPr lang="en-US" sz="1500"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network vulnerabilities, operating system vulnerabilities</a:t>
            </a:r>
            <a:r>
              <a:rPr lang="en-US" sz="1800"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500"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process (or procedural) vulnerabilities, and human vulnerabilities</a:t>
            </a:r>
            <a:r>
              <a:rPr lang="en-US" sz="1500" kern="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500" kern="100" dirty="0">
              <a:effectLst/>
              <a:latin typeface="Calibri" panose="020F0502020204030204" pitchFamily="34" charset="0"/>
              <a:cs typeface="Times New Roman" panose="02020603050405020304" pitchFamily="18" charset="0"/>
            </a:endParaRPr>
          </a:p>
          <a:p>
            <a:pPr marL="0" indent="0">
              <a:lnSpc>
                <a:spcPct val="107000"/>
              </a:lnSpc>
              <a:spcAft>
                <a:spcPts val="0"/>
              </a:spcAft>
              <a:buNone/>
            </a:pPr>
            <a:r>
              <a:rPr lang="en-US" sz="1500" kern="0" dirty="0">
                <a:solidFill>
                  <a:srgbClr val="70757A"/>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500" kern="100" dirty="0">
              <a:effectLst/>
              <a:latin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v"/>
            </a:pPr>
            <a:r>
              <a:rPr lang="en-US" sz="1800" b="1"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What are the methods of identifying vulnerabilities?</a:t>
            </a:r>
            <a:endParaRPr lang="en-US" sz="1800" b="1" kern="100" dirty="0">
              <a:solidFill>
                <a:srgbClr val="0070C0"/>
              </a:solidFill>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500"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In addition to threat monitoring and active response, Covalence routinely identifies vulnerabilities by:</a:t>
            </a:r>
            <a:endParaRPr lang="en-US" sz="1500" kern="100" dirty="0">
              <a:effectLst/>
              <a:latin typeface="Calibri" panose="020F0502020204030204" pitchFamily="34" charset="0"/>
              <a:cs typeface="Times New Roman" panose="02020603050405020304" pitchFamily="18" charset="0"/>
            </a:endParaRPr>
          </a:p>
          <a:p>
            <a:pPr lvl="0">
              <a:lnSpc>
                <a:spcPct val="107000"/>
              </a:lnSpc>
              <a:spcAft>
                <a:spcPts val="300"/>
              </a:spcAft>
              <a:buFont typeface="Wingdings" panose="05000000000000000000" pitchFamily="2" charset="2"/>
              <a:buChar char="q"/>
            </a:pPr>
            <a:r>
              <a:rPr lang="en-US" sz="1500"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Passively monitoring software and network configurations.</a:t>
            </a:r>
            <a:endParaRPr lang="en-US" sz="1500" kern="1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500"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Active vulnerability scanning using context-specific threat intelligence</a:t>
            </a:r>
            <a:endParaRPr lang="en-US" sz="1500" kern="1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endParaRPr lang="en-US" sz="1500" kern="1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0441875"/>
      </p:ext>
    </p:extLst>
  </p:cSld>
  <p:clrMapOvr>
    <a:masterClrMapping/>
  </p:clrMapOvr>
  <p:transition spd="med">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BE58-3F92-0820-DD74-D06C313836CF}"/>
              </a:ext>
            </a:extLst>
          </p:cNvPr>
          <p:cNvSpPr>
            <a:spLocks noGrp="1"/>
          </p:cNvSpPr>
          <p:nvPr>
            <p:ph type="title"/>
          </p:nvPr>
        </p:nvSpPr>
        <p:spPr/>
        <p:txBody>
          <a:bodyPr>
            <a:normAutofit/>
          </a:bodyPr>
          <a:lstStyle/>
          <a:p>
            <a:pPr marL="285750" indent="-285750">
              <a:buFont typeface="Wingdings" panose="05000000000000000000" pitchFamily="2" charset="2"/>
              <a:buChar char="v"/>
            </a:pPr>
            <a:r>
              <a:rPr lang="en-US" sz="1600" b="1" kern="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What are the parameters of traffic analysis?</a:t>
            </a:r>
            <a:br>
              <a:rPr lang="en-US" sz="1600" b="1" kern="100" dirty="0">
                <a:solidFill>
                  <a:srgbClr val="0070C0"/>
                </a:solidFill>
                <a:effectLst/>
                <a:latin typeface="Calibri" panose="020F0502020204030204" pitchFamily="34" charset="0"/>
                <a:cs typeface="Times New Roman" panose="02020603050405020304" pitchFamily="18" charset="0"/>
              </a:rPr>
            </a:br>
            <a:endParaRPr lang="en-IN" sz="1600" b="1" dirty="0">
              <a:solidFill>
                <a:srgbClr val="0070C0"/>
              </a:solidFill>
            </a:endParaRPr>
          </a:p>
        </p:txBody>
      </p:sp>
      <p:sp>
        <p:nvSpPr>
          <p:cNvPr id="3" name="Content Placeholder 2">
            <a:extLst>
              <a:ext uri="{FF2B5EF4-FFF2-40B4-BE49-F238E27FC236}">
                <a16:creationId xmlns:a16="http://schemas.microsoft.com/office/drawing/2014/main" id="{436831A7-CF19-2D39-DF92-C167E9A609EA}"/>
              </a:ext>
            </a:extLst>
          </p:cNvPr>
          <p:cNvSpPr>
            <a:spLocks noGrp="1"/>
          </p:cNvSpPr>
          <p:nvPr>
            <p:ph idx="1"/>
          </p:nvPr>
        </p:nvSpPr>
        <p:spPr>
          <a:xfrm>
            <a:off x="838200" y="743274"/>
            <a:ext cx="10515600" cy="4351338"/>
          </a:xfrm>
        </p:spPr>
        <p:txBody>
          <a:bodyPr/>
          <a:lstStyle/>
          <a:p>
            <a:endParaRPr lang="en-IN" dirty="0"/>
          </a:p>
          <a:p>
            <a:pPr>
              <a:buFont typeface="Wingdings" panose="05000000000000000000" pitchFamily="2" charset="2"/>
              <a:buChar char="q"/>
            </a:pPr>
            <a:r>
              <a:rPr lang="en-US" sz="1400"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Speed, flow and density</a:t>
            </a:r>
            <a:r>
              <a:rPr lang="en-US" sz="1400" kern="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 are the basic parameters of traffic flow. Different measures of speed are used in traffic flow analysis like spot speed, time mean speed, space mean speed etc. Time-space diagram also can be used for determining these parameters.</a:t>
            </a: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3741F6B-9FBD-E069-3C0B-FAA9507DB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9" y="2068837"/>
            <a:ext cx="8528178" cy="4568825"/>
          </a:xfrm>
          <a:prstGeom prst="rect">
            <a:avLst/>
          </a:prstGeom>
        </p:spPr>
      </p:pic>
    </p:spTree>
    <p:extLst>
      <p:ext uri="{BB962C8B-B14F-4D97-AF65-F5344CB8AC3E}">
        <p14:creationId xmlns:p14="http://schemas.microsoft.com/office/powerpoint/2010/main" val="2374387385"/>
      </p:ext>
    </p:extLst>
  </p:cSld>
  <p:clrMapOvr>
    <a:masterClrMapping/>
  </p:clrMapOvr>
  <p:transition spd="med">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821E-FBFA-C651-CB18-98DD75DC1C71}"/>
              </a:ext>
            </a:extLst>
          </p:cNvPr>
          <p:cNvSpPr>
            <a:spLocks noGrp="1"/>
          </p:cNvSpPr>
          <p:nvPr>
            <p:ph type="title"/>
          </p:nvPr>
        </p:nvSpPr>
        <p:spPr>
          <a:xfrm>
            <a:off x="3572070" y="290480"/>
            <a:ext cx="10515600" cy="1325563"/>
          </a:xfrm>
        </p:spPr>
        <p:txBody>
          <a:bodyPr>
            <a:normAutofit/>
          </a:bodyPr>
          <a:lstStyle/>
          <a:p>
            <a:r>
              <a:rPr lang="en-IN" sz="2800" b="1" dirty="0">
                <a:solidFill>
                  <a:schemeClr val="accent2">
                    <a:lumMod val="75000"/>
                  </a:schemeClr>
                </a:solidFill>
              </a:rPr>
              <a:t>CYBER SECURITY PARAMETER</a:t>
            </a:r>
          </a:p>
        </p:txBody>
      </p:sp>
      <p:pic>
        <p:nvPicPr>
          <p:cNvPr id="9" name="Content Placeholder 8">
            <a:extLst>
              <a:ext uri="{FF2B5EF4-FFF2-40B4-BE49-F238E27FC236}">
                <a16:creationId xmlns:a16="http://schemas.microsoft.com/office/drawing/2014/main" id="{D3C714C3-0971-A581-476F-D5E6198F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210" y="1492898"/>
            <a:ext cx="6307493" cy="5234473"/>
          </a:xfrm>
        </p:spPr>
      </p:pic>
    </p:spTree>
    <p:extLst>
      <p:ext uri="{BB962C8B-B14F-4D97-AF65-F5344CB8AC3E}">
        <p14:creationId xmlns:p14="http://schemas.microsoft.com/office/powerpoint/2010/main" val="4289438895"/>
      </p:ext>
    </p:extLst>
  </p:cSld>
  <p:clrMapOvr>
    <a:masterClrMapping/>
  </p:clrMapOvr>
  <p:transition spd="med">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19D-B04D-512D-1AAC-CC1F3BDFB53E}"/>
              </a:ext>
            </a:extLst>
          </p:cNvPr>
          <p:cNvSpPr>
            <a:spLocks noGrp="1"/>
          </p:cNvSpPr>
          <p:nvPr>
            <p:ph type="title"/>
          </p:nvPr>
        </p:nvSpPr>
        <p:spPr>
          <a:xfrm>
            <a:off x="838200" y="-56081"/>
            <a:ext cx="10515600" cy="1483567"/>
          </a:xfrm>
        </p:spPr>
        <p:txBody>
          <a:bodyPr>
            <a:normAutofit/>
          </a:bodyPr>
          <a:lstStyle/>
          <a:p>
            <a:r>
              <a:rPr lang="en-IN" sz="2000" b="1" dirty="0">
                <a:solidFill>
                  <a:srgbClr val="00B0F0"/>
                </a:solidFill>
              </a:rPr>
              <a:t>PARAMETER</a:t>
            </a:r>
          </a:p>
        </p:txBody>
      </p:sp>
      <p:sp>
        <p:nvSpPr>
          <p:cNvPr id="3" name="Content Placeholder 2">
            <a:extLst>
              <a:ext uri="{FF2B5EF4-FFF2-40B4-BE49-F238E27FC236}">
                <a16:creationId xmlns:a16="http://schemas.microsoft.com/office/drawing/2014/main" id="{81BA5765-BFC3-BF34-BE70-BE993DF79E81}"/>
              </a:ext>
            </a:extLst>
          </p:cNvPr>
          <p:cNvSpPr>
            <a:spLocks noGrp="1"/>
          </p:cNvSpPr>
          <p:nvPr>
            <p:ph idx="1"/>
          </p:nvPr>
        </p:nvSpPr>
        <p:spPr>
          <a:xfrm>
            <a:off x="632926" y="1079176"/>
            <a:ext cx="10515600" cy="4351338"/>
          </a:xfrm>
        </p:spPr>
        <p:txBody>
          <a:bodyPr/>
          <a:lstStyle/>
          <a:p>
            <a:pPr lvl="0">
              <a:lnSpc>
                <a:spcPct val="107000"/>
              </a:lnSpc>
              <a:spcAft>
                <a:spcPts val="30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Network vulnerabilities constantly evolve, resulting in the loss of valuable information and revenue from businesses. Though threat actors can find new weaknesses every day, some of their methods remain the same. Hackers have tried-and-true methods for infiltrating a seemingly secure network, and they employ various tricks, devices, and information to get the job done.</a:t>
            </a:r>
            <a:endParaRPr lang="en-US" sz="1400" kern="100" dirty="0">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Small businesses often do not give their network systems adequate protections, either because their leaders do not incorporate strong security policies or do not fully understand how to guard their systems. Exploitable bugs and weaknesses are always present within networks, but understanding how hackers manipulate them gives businesses a clearer picture of what they must do to prevent authorized users from accessing any valuable digital asset.</a:t>
            </a:r>
          </a:p>
          <a:p>
            <a:pPr fontAlgn="base">
              <a:lnSpc>
                <a:spcPct val="107000"/>
              </a:lnSpc>
              <a:spcAft>
                <a:spcPts val="0"/>
              </a:spcAft>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A22558F0-0260-557E-A063-6AF16F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02" y="3429000"/>
            <a:ext cx="4805265" cy="3037114"/>
          </a:xfrm>
          <a:prstGeom prst="rect">
            <a:avLst/>
          </a:prstGeom>
        </p:spPr>
      </p:pic>
    </p:spTree>
    <p:extLst>
      <p:ext uri="{BB962C8B-B14F-4D97-AF65-F5344CB8AC3E}">
        <p14:creationId xmlns:p14="http://schemas.microsoft.com/office/powerpoint/2010/main" val="3961002822"/>
      </p:ext>
    </p:extLst>
  </p:cSld>
  <p:clrMapOvr>
    <a:masterClrMapping/>
  </p:clrMapOvr>
  <p:transition spd="med">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CD42-A1F5-ABA8-706A-DE169915F39D}"/>
              </a:ext>
            </a:extLst>
          </p:cNvPr>
          <p:cNvSpPr>
            <a:spLocks noGrp="1"/>
          </p:cNvSpPr>
          <p:nvPr>
            <p:ph type="title"/>
          </p:nvPr>
        </p:nvSpPr>
        <p:spPr/>
        <p:txBody>
          <a:bodyPr/>
          <a:lstStyle/>
          <a:p>
            <a:r>
              <a:rPr lang="en-IN" sz="2400" b="1" kern="0" dirty="0">
                <a:solidFill>
                  <a:schemeClr val="accent2">
                    <a:lumMod val="75000"/>
                  </a:schemeClr>
                </a:solidFill>
                <a:effectLst/>
                <a:latin typeface="Titillium Web" panose="00000500000000000000" pitchFamily="2" charset="0"/>
                <a:ea typeface="Times New Roman" panose="02020603050405020304" pitchFamily="18" charset="0"/>
                <a:cs typeface="Open Sans" panose="020B0606030504020204" pitchFamily="34" charset="0"/>
              </a:rPr>
              <a:t>Understanding Network Security Vulnerabilities</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75DDC3D-83E4-C146-22E8-D5BD4E121626}"/>
              </a:ext>
            </a:extLst>
          </p:cNvPr>
          <p:cNvSpPr>
            <a:spLocks noGrp="1"/>
          </p:cNvSpPr>
          <p:nvPr>
            <p:ph idx="1"/>
          </p:nvPr>
        </p:nvSpPr>
        <p:spPr>
          <a:xfrm>
            <a:off x="679579" y="1253331"/>
            <a:ext cx="10515600" cy="4351338"/>
          </a:xfrm>
        </p:spPr>
        <p:txBody>
          <a:bodyPr>
            <a:normAutofit lnSpcReduction="10000"/>
          </a:bodyPr>
          <a:lstStyle/>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Network security vulnerabilities are weaknesses or flaws within the system’s software, hardware, or organizational processes. Network vulnerabilities can be either non-physical or physical.</a:t>
            </a:r>
            <a:endParaRPr lang="en-US" sz="1400"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Non-Physical:</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This weakness refers to anything related to data and software. Vulnerable operating systems that the IT department does not update will leave the entire system susceptible to threat actors. If a virus or malware downloads into the operating system, it could potentially infect the whole network.</a:t>
            </a: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Physical:</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Physical protection for networks includes actions like storing an on-site server in a rack closet and securing it with a lock or requiring a code to access a secure point of entry. Because servers store valuable information such as consumer data or trade secrets, they need tight, physical security controls like biometric scanners or access cards to reduce or eliminate the risk of unauthorized users accessing the area and equipment.</a:t>
            </a:r>
          </a:p>
          <a:p>
            <a:pPr>
              <a:buFont typeface="Wingdings" panose="05000000000000000000" pitchFamily="2" charset="2"/>
              <a:buChar char="q"/>
            </a:pPr>
            <a:endPar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endParaRPr>
          </a:p>
          <a:p>
            <a:pPr marL="0" indent="0" fontAlgn="base">
              <a:lnSpc>
                <a:spcPct val="107000"/>
              </a:lnSpc>
              <a:spcAft>
                <a:spcPts val="0"/>
              </a:spcAft>
              <a:buNone/>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a:t>
            </a: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There are plenty of network vulnerabilities a hacker can exploit to access valuable information, but the four most common types are:</a:t>
            </a:r>
            <a:endParaRPr lang="en-US" sz="1400" b="1"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Malware:</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Malicious software includes worms, Trojans, and viruses that can infiltrate a device or host server. People unknowingly buy or download malware that will exploit a network vulnerabilities.</a:t>
            </a:r>
          </a:p>
          <a:p>
            <a:pPr fontAlgn="base">
              <a:lnSpc>
                <a:spcPct val="107000"/>
              </a:lnSpc>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Outdated or Bugged Software: </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Systems running an application without adequate patching can potentially infect an entire network if someone finds and manipulates the flaw.</a:t>
            </a:r>
            <a:endParaRPr lang="en-US" sz="1400"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endPar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endParaRPr>
          </a:p>
          <a:p>
            <a:pPr lvl="0" fontAlgn="base">
              <a:lnSpc>
                <a:spcPct val="107000"/>
              </a:lnSpc>
              <a:spcAft>
                <a:spcPts val="0"/>
              </a:spcAft>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7188792"/>
      </p:ext>
    </p:extLst>
  </p:cSld>
  <p:clrMapOvr>
    <a:masterClrMapping/>
  </p:clrMapOvr>
  <p:transition spd="med">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1EE3-773F-A33F-B6D1-1F883519F595}"/>
              </a:ext>
            </a:extLst>
          </p:cNvPr>
          <p:cNvSpPr>
            <a:spLocks noGrp="1"/>
          </p:cNvSpPr>
          <p:nvPr>
            <p:ph type="title"/>
          </p:nvPr>
        </p:nvSpPr>
        <p:spPr>
          <a:xfrm>
            <a:off x="632927" y="365126"/>
            <a:ext cx="10515600" cy="829192"/>
          </a:xfrm>
        </p:spPr>
        <p:txBody>
          <a:bodyPr>
            <a:normAutofit/>
          </a:bodyPr>
          <a:lstStyle/>
          <a:p>
            <a:pPr marL="285750" indent="-285750">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Social Engineering Attack:</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Network intruders can use various methods to fool workers into unintentionally giving up confidential data like passwords or login information.</a:t>
            </a:r>
            <a:br>
              <a:rPr lang="en-US" sz="1400" kern="100" dirty="0">
                <a:effectLst/>
                <a:latin typeface="Calibri" panose="020F0502020204030204" pitchFamily="34" charset="0"/>
                <a:cs typeface="Times New Roman" panose="02020603050405020304" pitchFamily="18" charset="0"/>
              </a:rPr>
            </a:br>
            <a:endParaRPr lang="en-IN" sz="1400" dirty="0"/>
          </a:p>
        </p:txBody>
      </p:sp>
      <p:sp>
        <p:nvSpPr>
          <p:cNvPr id="3" name="Content Placeholder 2">
            <a:extLst>
              <a:ext uri="{FF2B5EF4-FFF2-40B4-BE49-F238E27FC236}">
                <a16:creationId xmlns:a16="http://schemas.microsoft.com/office/drawing/2014/main" id="{F7570321-C4A2-0562-313C-915996D63910}"/>
              </a:ext>
            </a:extLst>
          </p:cNvPr>
          <p:cNvSpPr>
            <a:spLocks noGrp="1"/>
          </p:cNvSpPr>
          <p:nvPr>
            <p:ph idx="1"/>
          </p:nvPr>
        </p:nvSpPr>
        <p:spPr>
          <a:xfrm>
            <a:off x="632927" y="1194318"/>
            <a:ext cx="10515600" cy="5421086"/>
          </a:xfrm>
        </p:spPr>
        <p:txBody>
          <a:bodyPr/>
          <a:lstStyle/>
          <a:p>
            <a:pPr>
              <a:buFont typeface="Wingdings" panose="05000000000000000000" pitchFamily="2" charset="2"/>
              <a:buChar char="q"/>
            </a:pPr>
            <a:r>
              <a:rPr lang="en-US" sz="1400" b="1"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Misconfigured Firewalls or Operating Systems:</a:t>
            </a: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Default settings are easy to guess and are well known.</a:t>
            </a:r>
          </a:p>
          <a:p>
            <a:pPr>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Without adequate web security measures, the network becomes susceptible to devastating cyber attacks like distributed denial of service attacks that bring down database servers or restrict authorized user access to block out workers and IT management teams.</a:t>
            </a: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fontAlgn="base">
              <a:lnSpc>
                <a:spcPct val="107000"/>
              </a:lnSpc>
              <a:spcAft>
                <a:spcPts val="1500"/>
              </a:spcAft>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Common Network Vulnerability Issues</a:t>
            </a:r>
            <a:endParaRPr lang="en-US" sz="1800" b="1" kern="100" dirty="0">
              <a:solidFill>
                <a:srgbClr val="0070C0"/>
              </a:solidFill>
              <a:effectLst/>
              <a:latin typeface="Calibri" panose="020F0502020204030204" pitchFamily="34" charset="0"/>
              <a:cs typeface="Times New Roman" panose="02020603050405020304" pitchFamily="18" charset="0"/>
            </a:endParaRPr>
          </a:p>
          <a:p>
            <a:pPr marL="0" indent="0" fontAlgn="base">
              <a:lnSpc>
                <a:spcPct val="107000"/>
              </a:lnSpc>
              <a:spcAft>
                <a:spcPts val="0"/>
              </a:spcAft>
              <a:buNone/>
            </a:pPr>
            <a:r>
              <a:rPr lang="en-US" sz="18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Network security vulnerabilities involve three broad categories:</a:t>
            </a:r>
            <a:endParaRPr lang="en-US" sz="1800"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r>
              <a:rPr lang="en-US" sz="18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Hardware</a:t>
            </a:r>
            <a:endParaRPr lang="en-US" sz="1800"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r>
              <a:rPr lang="en-US" sz="18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Software</a:t>
            </a:r>
            <a:endParaRPr lang="en-US" sz="1800" kern="100" dirty="0">
              <a:effectLst/>
              <a:latin typeface="Calibri" panose="020F0502020204030204" pitchFamily="34" charset="0"/>
              <a:cs typeface="Times New Roman" panose="02020603050405020304" pitchFamily="18" charset="0"/>
            </a:endParaRPr>
          </a:p>
          <a:p>
            <a:pPr lvl="0" fontAlgn="base">
              <a:lnSpc>
                <a:spcPct val="107000"/>
              </a:lnSpc>
              <a:spcAft>
                <a:spcPts val="0"/>
              </a:spcAft>
              <a:buFont typeface="Wingdings" panose="05000000000000000000" pitchFamily="2" charset="2"/>
              <a:buChar char="q"/>
            </a:pPr>
            <a:r>
              <a:rPr lang="en-US" sz="18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People</a:t>
            </a:r>
            <a:endParaRPr lang="en-US" sz="1800" kern="100" dirty="0">
              <a:effectLst/>
              <a:latin typeface="Calibri" panose="020F0502020204030204" pitchFamily="34" charset="0"/>
              <a:cs typeface="Times New Roman" panose="02020603050405020304" pitchFamily="18" charset="0"/>
            </a:endParaRPr>
          </a:p>
          <a:p>
            <a:pPr fontAlgn="base">
              <a:lnSpc>
                <a:spcPct val="107000"/>
              </a:lnSpc>
              <a:spcAft>
                <a:spcPts val="1500"/>
              </a:spcAft>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Hardware Issues</a:t>
            </a:r>
          </a:p>
          <a:p>
            <a:pPr marL="0" indent="0" fontAlgn="base">
              <a:lnSpc>
                <a:spcPct val="107000"/>
              </a:lnSpc>
              <a:spcAft>
                <a:spcPts val="1500"/>
              </a:spcAft>
              <a:buNone/>
            </a:pPr>
            <a:r>
              <a:rPr lang="en-US" sz="18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     Every device within the network can be problematic for a business unless the IT department is aware of them and maintains each one with the most recent firmware upgrades available to patch flaws.</a:t>
            </a:r>
            <a:endParaRPr lang="en-US" sz="1800" kern="100" dirty="0">
              <a:effectLst/>
              <a:latin typeface="Calibri" panose="020F0502020204030204" pitchFamily="34" charset="0"/>
              <a:cs typeface="Times New Roman" panose="02020603050405020304" pitchFamily="18" charset="0"/>
            </a:endParaRPr>
          </a:p>
          <a:p>
            <a:pPr fontAlgn="base">
              <a:lnSpc>
                <a:spcPct val="107000"/>
              </a:lnSpc>
              <a:spcAft>
                <a:spcPts val="1500"/>
              </a:spcAft>
            </a:pPr>
            <a:endParaRPr lang="en-US" sz="1800" kern="100" dirty="0">
              <a:solidFill>
                <a:srgbClr val="0070C0"/>
              </a:solidFill>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221869"/>
      </p:ext>
    </p:extLst>
  </p:cSld>
  <p:clrMapOvr>
    <a:masterClrMapping/>
  </p:clrMapOvr>
  <p:transition spd="med">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0A19-AE40-DC5B-E3AA-FA4109D64A66}"/>
              </a:ext>
            </a:extLst>
          </p:cNvPr>
          <p:cNvSpPr>
            <a:spLocks noGrp="1"/>
          </p:cNvSpPr>
          <p:nvPr>
            <p:ph type="title"/>
          </p:nvPr>
        </p:nvSpPr>
        <p:spPr>
          <a:xfrm>
            <a:off x="933061" y="186612"/>
            <a:ext cx="10420738" cy="1639013"/>
          </a:xfrm>
        </p:spPr>
        <p:txBody>
          <a:bodyPr>
            <a:normAutofit/>
          </a:bodyPr>
          <a:lstStyle/>
          <a:p>
            <a:r>
              <a:rPr lang="en-IN"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Physical Device Security</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D6A5075-EA97-05FF-F080-7F846E539CE9}"/>
              </a:ext>
            </a:extLst>
          </p:cNvPr>
          <p:cNvSpPr>
            <a:spLocks noGrp="1"/>
          </p:cNvSpPr>
          <p:nvPr>
            <p:ph idx="1"/>
          </p:nvPr>
        </p:nvSpPr>
        <p:spPr>
          <a:xfrm>
            <a:off x="838200" y="1035698"/>
            <a:ext cx="10515600" cy="5635690"/>
          </a:xfrm>
        </p:spPr>
        <p:txBody>
          <a:bodyPr>
            <a:normAutofit lnSpcReduction="10000"/>
          </a:bodyPr>
          <a:lstStyle/>
          <a:p>
            <a:pPr>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The easiest way for an intruder to infiltrate a network is by using a device containing a virus or malware directly on a machine already connected to the system. They can install the malware quickly into the equipment using USB drives or download codes. The malicious application will either install spyware or a backdoor code that could capture vital information that would provide access to more sensitive data, like keystrokes or the option to view network traffic.</a:t>
            </a:r>
          </a:p>
          <a:p>
            <a:pPr>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Hackers don’t need to be physically present on the premises to access network devices. One tactic they use is mailing USB devices with malware to unsuspecting workers who unwittingly infect their workstation, and possibly the network, as soon as they insert it into the USB port.</a:t>
            </a:r>
          </a:p>
          <a:p>
            <a:pPr marL="0" indent="0" fontAlgn="base">
              <a:lnSpc>
                <a:spcPct val="107000"/>
              </a:lnSpc>
              <a:spcAft>
                <a:spcPts val="0"/>
              </a:spcAft>
              <a:buNone/>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   Firewall Issues</a:t>
            </a:r>
            <a:endParaRPr lang="en-US" sz="1800" kern="100" dirty="0">
              <a:solidFill>
                <a:srgbClr val="0070C0"/>
              </a:solidFill>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Firewalls are a must-have measure for all businesses with web networks, whether they are part of a router, separate box, or virtual device. The firewall prevents unauthorized access and blocks blacklisted IP addresses from open ports. Sometimes firewalls upload unnecessary or unwanted services into the network as part of its program.</a:t>
            </a:r>
            <a:endParaRPr lang="en-US" sz="1400" kern="100" dirty="0">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Unless the IT department is aware of the services and keeps them updated or removes them altogether, the firewall will have an exploitable vulnerability.</a:t>
            </a:r>
          </a:p>
          <a:p>
            <a:pPr marL="0" indent="0" fontAlgn="base">
              <a:lnSpc>
                <a:spcPct val="107000"/>
              </a:lnSpc>
              <a:spcAft>
                <a:spcPts val="0"/>
              </a:spcAft>
              <a:buNone/>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    Wireless Access</a:t>
            </a:r>
            <a:endParaRPr lang="en-US" sz="1800" kern="100" dirty="0">
              <a:solidFill>
                <a:srgbClr val="0070C0"/>
              </a:solidFill>
              <a:effectLst/>
              <a:latin typeface="Calibri" panose="020F0502020204030204" pitchFamily="34" charset="0"/>
              <a:cs typeface="Times New Roman" panose="02020603050405020304" pitchFamily="18" charset="0"/>
            </a:endParaRPr>
          </a:p>
          <a:p>
            <a:pPr fontAlgn="base">
              <a:lnSpc>
                <a:spcPct val="107000"/>
              </a:lnSpc>
              <a:spcAft>
                <a:spcPts val="0"/>
              </a:spcAft>
            </a:pPr>
            <a:r>
              <a:rPr lang="en-US" sz="15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Wi-Fi is a convenience that many businesses use, but it poses a severe vulnerability because it immediately gives users access beyond the firewalls. If it is not password protected, it is accessible to anyone, including intruders looking for ways into networks. With wireless access points, network security is at risk because all devices with an internet connection can read traffic flowing in and out of the network.</a:t>
            </a:r>
            <a:endParaRPr lang="en-US" sz="1500" kern="100" dirty="0">
              <a:effectLst/>
              <a:latin typeface="Calibri" panose="020F0502020204030204" pitchFamily="34" charset="0"/>
              <a:cs typeface="Times New Roman" panose="02020603050405020304" pitchFamily="18" charset="0"/>
            </a:endParaRPr>
          </a:p>
          <a:p>
            <a:pPr fontAlgn="base">
              <a:lnSpc>
                <a:spcPct val="107000"/>
              </a:lnSpc>
              <a:spcAft>
                <a:spcPts val="0"/>
              </a:spcAft>
            </a:pPr>
            <a:r>
              <a:rPr lang="en-US" sz="15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When a company provides a standard password for wireless service to give everyone access, it defeats the purpose of having a password. Intruders can use this information as an entry point into the company’s private networks by imitating the network’s Wi-Fi and sending employees to fake access points.</a:t>
            </a:r>
            <a:endParaRPr lang="en-US" sz="1500" kern="100" dirty="0">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1526740"/>
      </p:ext>
    </p:extLst>
  </p:cSld>
  <p:clrMapOvr>
    <a:masterClrMapping/>
  </p:clrMapOvr>
  <p:transition spd="med">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061B-B2CF-DE28-094E-EEDE2A3D3CC8}"/>
              </a:ext>
            </a:extLst>
          </p:cNvPr>
          <p:cNvSpPr>
            <a:spLocks noGrp="1"/>
          </p:cNvSpPr>
          <p:nvPr>
            <p:ph type="title"/>
          </p:nvPr>
        </p:nvSpPr>
        <p:spPr/>
        <p:txBody>
          <a:bodyPr/>
          <a:lstStyle/>
          <a:p>
            <a:r>
              <a:rPr lang="en-IN"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Software Security Vulnerabilities</a:t>
            </a:r>
            <a:br>
              <a:rPr lang="en-IN" sz="1800" kern="100" dirty="0">
                <a:effectLst/>
                <a:latin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CAAD9D7-354D-10E5-B34F-746D16364297}"/>
              </a:ext>
            </a:extLst>
          </p:cNvPr>
          <p:cNvSpPr>
            <a:spLocks noGrp="1"/>
          </p:cNvSpPr>
          <p:nvPr>
            <p:ph idx="1"/>
          </p:nvPr>
        </p:nvSpPr>
        <p:spPr>
          <a:xfrm>
            <a:off x="660918" y="1097836"/>
            <a:ext cx="10515600" cy="5069699"/>
          </a:xfrm>
        </p:spPr>
        <p:txBody>
          <a:bodyPr>
            <a:normAutofit/>
          </a:bodyPr>
          <a:lstStyle/>
          <a:p>
            <a:pPr>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Regardless of a network’s sophistication level, it uses software capable of running various operating systems and applications. If any of that software contains an exploitable flaw, it’s only a matter of time before a hacker finds it and infiltrates the network. IT professionals within the organization must be aware of every software application to implement effective patch management.</a:t>
            </a:r>
          </a:p>
          <a:p>
            <a:pPr marL="0" indent="0" fontAlgn="base">
              <a:lnSpc>
                <a:spcPct val="107000"/>
              </a:lnSpc>
              <a:spcAft>
                <a:spcPts val="0"/>
              </a:spcAft>
              <a:buNone/>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    Outdated and Buggy Software</a:t>
            </a:r>
            <a:endParaRPr lang="en-US" sz="1800" kern="100" dirty="0">
              <a:solidFill>
                <a:srgbClr val="0070C0"/>
              </a:solidFill>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Outdated software continues to be the root of network vulnerability and subjects your business to a greater chance of a network attack. To circumvent this problem, the security team must install software updates as soon as they are available. The business should also perform a vulnerability scan and conduct penetration testing to ensure network security is up to date.</a:t>
            </a:r>
          </a:p>
          <a:p>
            <a:pPr marL="0" indent="0" fontAlgn="base">
              <a:lnSpc>
                <a:spcPct val="107000"/>
              </a:lnSpc>
              <a:spcAft>
                <a:spcPts val="0"/>
              </a:spcAft>
              <a:buNone/>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    Unmanaged Software</a:t>
            </a:r>
            <a:endParaRPr lang="en-US" sz="1800" kern="100" dirty="0">
              <a:solidFill>
                <a:srgbClr val="0070C0"/>
              </a:solidFill>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Sometimes employees will download software they bring into the workplace without receiving approval from the IT department. This action is risky because there is no way for the company’s network security team to vet or manage it. It’s also possible that the software contains a Trojan horse with a virus or malware that could lead to network vulnerabilities.</a:t>
            </a:r>
          </a:p>
          <a:p>
            <a:pPr marL="0" indent="0" fontAlgn="base">
              <a:lnSpc>
                <a:spcPct val="107000"/>
              </a:lnSpc>
              <a:spcAft>
                <a:spcPts val="0"/>
              </a:spcAft>
              <a:buNone/>
            </a:pPr>
            <a:r>
              <a:rPr lang="en-US" sz="1800" b="1" kern="0" dirty="0">
                <a:solidFill>
                  <a:srgbClr val="0070C0"/>
                </a:solidFill>
                <a:effectLst/>
                <a:latin typeface="Titillium Web" panose="00000500000000000000" pitchFamily="2" charset="0"/>
                <a:ea typeface="Times New Roman" panose="02020603050405020304" pitchFamily="18" charset="0"/>
                <a:cs typeface="Open Sans" panose="020B0606030504020204" pitchFamily="34" charset="0"/>
              </a:rPr>
              <a:t>    Security Vulnerabilities from Configuration</a:t>
            </a:r>
            <a:endParaRPr lang="en-US" sz="1800" kern="100" dirty="0">
              <a:solidFill>
                <a:srgbClr val="0070C0"/>
              </a:solidFill>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r>
              <a:rPr lang="en-US" sz="1400" kern="0" dirty="0">
                <a:solidFill>
                  <a:srgbClr val="0A0A0A"/>
                </a:solidFill>
                <a:effectLst/>
                <a:latin typeface="Titillium Web" panose="00000500000000000000" pitchFamily="2" charset="0"/>
                <a:ea typeface="Times New Roman" panose="02020603050405020304" pitchFamily="18" charset="0"/>
                <a:cs typeface="Open Sans" panose="020B0606030504020204" pitchFamily="34" charset="0"/>
              </a:rPr>
              <a:t>Configurations, or a lack thereof, also contribute to software security vulnerabilities that could lead to unauthorized access and cause a security breach. Web applications include default settings, including passwords, designed to make the application setup easier for the user without regard for web security.</a:t>
            </a:r>
          </a:p>
          <a:p>
            <a:pPr marL="0" indent="0" fontAlgn="base">
              <a:lnSpc>
                <a:spcPct val="107000"/>
              </a:lnSpc>
              <a:spcAft>
                <a:spcPts val="0"/>
              </a:spcAft>
              <a:buNone/>
            </a:pPr>
            <a:endParaRPr lang="en-US" sz="1400" kern="100" dirty="0">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fontAlgn="base">
              <a:lnSpc>
                <a:spcPct val="107000"/>
              </a:lnSpc>
              <a:spcAft>
                <a:spcPts val="0"/>
              </a:spcAft>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0764844"/>
      </p:ext>
    </p:extLst>
  </p:cSld>
  <p:clrMapOvr>
    <a:masterClrMapping/>
  </p:clrMapOvr>
  <p:transition spd="med">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00D6-3E21-CB6E-1E69-8FDE7802E100}"/>
              </a:ext>
            </a:extLst>
          </p:cNvPr>
          <p:cNvSpPr>
            <a:spLocks noGrp="1"/>
          </p:cNvSpPr>
          <p:nvPr>
            <p:ph type="title"/>
          </p:nvPr>
        </p:nvSpPr>
        <p:spPr>
          <a:xfrm>
            <a:off x="838200" y="318472"/>
            <a:ext cx="10515600" cy="1325563"/>
          </a:xfrm>
        </p:spPr>
        <p:txBody>
          <a:bodyPr>
            <a:normAutofit/>
          </a:bodyPr>
          <a:lstStyle/>
          <a:p>
            <a:r>
              <a:rPr lang="en-IN" sz="2800" b="1" u="sng" dirty="0">
                <a:solidFill>
                  <a:schemeClr val="accent2">
                    <a:lumMod val="75000"/>
                  </a:schemeClr>
                </a:solidFill>
              </a:rPr>
              <a:t>A JOURNAL OF COMPOSITION THEORY</a:t>
            </a:r>
          </a:p>
        </p:txBody>
      </p:sp>
      <p:sp>
        <p:nvSpPr>
          <p:cNvPr id="3" name="Content Placeholder 2">
            <a:extLst>
              <a:ext uri="{FF2B5EF4-FFF2-40B4-BE49-F238E27FC236}">
                <a16:creationId xmlns:a16="http://schemas.microsoft.com/office/drawing/2014/main" id="{9986D2E5-97A3-C39A-68D9-685048183CBB}"/>
              </a:ext>
            </a:extLst>
          </p:cNvPr>
          <p:cNvSpPr>
            <a:spLocks noGrp="1"/>
          </p:cNvSpPr>
          <p:nvPr>
            <p:ph idx="1"/>
          </p:nvPr>
        </p:nvSpPr>
        <p:spPr>
          <a:xfrm>
            <a:off x="838200" y="1666552"/>
            <a:ext cx="10515600" cy="4351338"/>
          </a:xfrm>
        </p:spPr>
        <p:txBody>
          <a:bodyPr/>
          <a:lstStyle/>
          <a:p>
            <a:pPr marL="0" indent="0">
              <a:buNone/>
            </a:pPr>
            <a:r>
              <a:rPr lang="en-US" sz="1600" b="0" i="0" dirty="0">
                <a:solidFill>
                  <a:srgbClr val="000000"/>
                </a:solidFill>
                <a:effectLst/>
                <a:latin typeface="ff1"/>
              </a:rPr>
              <a:t>There are numerous network traffic collection and monitoring tools available these days. Some of these monitoring tools available these days. monitoring tools available these days. Some of these Xplico,  NetworkMinor,  NetIntercept,  Snort,flyFLAG, Iris, Bro are to name a few.</a:t>
            </a:r>
          </a:p>
          <a:p>
            <a:pPr>
              <a:buFont typeface="Wingdings" panose="05000000000000000000" pitchFamily="2" charset="2"/>
              <a:buChar char="v"/>
            </a:pPr>
            <a:r>
              <a:rPr lang="en-US" sz="1800" b="1" i="0" u="sng" dirty="0">
                <a:solidFill>
                  <a:srgbClr val="4D5156"/>
                </a:solidFill>
                <a:effectLst/>
                <a:latin typeface="arial" panose="020B0604020202020204" pitchFamily="34" charset="0"/>
              </a:rPr>
              <a:t> </a:t>
            </a:r>
            <a:r>
              <a:rPr lang="en-US" sz="1800" b="1" i="0" u="sng" dirty="0">
                <a:effectLst/>
                <a:latin typeface="arial" panose="020B0604020202020204" pitchFamily="34" charset="0"/>
              </a:rPr>
              <a:t>Wireshark: </a:t>
            </a:r>
            <a:r>
              <a:rPr lang="en-US" sz="1400" i="0" dirty="0">
                <a:effectLst/>
                <a:latin typeface="arial" panose="020B0604020202020204" pitchFamily="34" charset="0"/>
              </a:rPr>
              <a:t>is a free and open-source packet analyzer. It is used for network troubleshooting, analysis, software and communications protocol development, and education. Originally named Ethereal, the project was renamed Wireshark in May 2006 due to trademark issues.</a:t>
            </a:r>
            <a:r>
              <a:rPr lang="en-US" sz="1400" i="0" dirty="0">
                <a:effectLst/>
                <a:latin typeface="ff1"/>
              </a:rPr>
              <a:t> </a:t>
            </a:r>
          </a:p>
          <a:p>
            <a:pPr>
              <a:buFont typeface="Wingdings" panose="05000000000000000000" pitchFamily="2" charset="2"/>
              <a:buChar char="v"/>
            </a:pPr>
            <a:r>
              <a:rPr lang="en-US" sz="1800" b="1" i="0" u="sng" dirty="0">
                <a:solidFill>
                  <a:srgbClr val="202124"/>
                </a:solidFill>
                <a:effectLst/>
                <a:latin typeface="Google Sans"/>
              </a:rPr>
              <a:t>Tcpdump:</a:t>
            </a:r>
            <a:r>
              <a:rPr lang="en-US" sz="1600" b="1" i="0" u="sng" dirty="0">
                <a:solidFill>
                  <a:srgbClr val="202124"/>
                </a:solidFill>
                <a:effectLst/>
                <a:latin typeface="Google Sans"/>
              </a:rPr>
              <a:t> </a:t>
            </a:r>
            <a:r>
              <a:rPr lang="en-US" sz="1400" b="0" i="0" dirty="0">
                <a:solidFill>
                  <a:srgbClr val="202124"/>
                </a:solidFill>
                <a:effectLst/>
                <a:latin typeface="Google Sans"/>
              </a:rPr>
              <a:t>is </a:t>
            </a:r>
            <a:r>
              <a:rPr lang="en-US" sz="1400" b="0" i="0" dirty="0">
                <a:solidFill>
                  <a:srgbClr val="040C28"/>
                </a:solidFill>
                <a:effectLst/>
                <a:latin typeface="Google Sans"/>
              </a:rPr>
              <a:t>a packet analyzer that is launched from the command line</a:t>
            </a:r>
            <a:r>
              <a:rPr lang="en-US" sz="1400" b="0" i="0" dirty="0">
                <a:solidFill>
                  <a:srgbClr val="202124"/>
                </a:solidFill>
                <a:effectLst/>
                <a:latin typeface="Google Sans"/>
              </a:rPr>
              <a:t>. It can be used to analyze network traffic by intercepting and displaying packets that are being created or received by the computer it's run</a:t>
            </a:r>
            <a:endParaRPr lang="en-US" sz="1400" i="0" dirty="0">
              <a:effectLst/>
              <a:latin typeface="ff1"/>
            </a:endParaRPr>
          </a:p>
          <a:p>
            <a:pPr marL="0" indent="0" algn="l">
              <a:buNone/>
            </a:pPr>
            <a:r>
              <a:rPr lang="en-US" sz="1400" i="0" dirty="0">
                <a:effectLst/>
                <a:latin typeface="ff1"/>
              </a:rPr>
              <a:t> </a:t>
            </a:r>
          </a:p>
          <a:p>
            <a:pPr marL="0" indent="0" algn="l">
              <a:buNone/>
            </a:pPr>
            <a:endParaRPr lang="en-US" sz="1600" b="0" i="0" dirty="0">
              <a:solidFill>
                <a:srgbClr val="000000"/>
              </a:solidFill>
              <a:effectLst/>
              <a:latin typeface="ff1"/>
            </a:endParaRPr>
          </a:p>
          <a:p>
            <a:pPr marL="0" indent="0" algn="l">
              <a:buNone/>
            </a:pPr>
            <a:endParaRPr lang="en-US" sz="1600" b="0" i="0" dirty="0">
              <a:solidFill>
                <a:srgbClr val="000000"/>
              </a:solidFill>
              <a:effectLst/>
              <a:latin typeface="ff1"/>
            </a:endParaRPr>
          </a:p>
          <a:p>
            <a:endParaRPr lang="en-IN" dirty="0"/>
          </a:p>
        </p:txBody>
      </p:sp>
      <p:pic>
        <p:nvPicPr>
          <p:cNvPr id="5" name="Picture 4">
            <a:extLst>
              <a:ext uri="{FF2B5EF4-FFF2-40B4-BE49-F238E27FC236}">
                <a16:creationId xmlns:a16="http://schemas.microsoft.com/office/drawing/2014/main" id="{284062F1-4E99-FF08-CF9C-78E885533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604" y="4213581"/>
            <a:ext cx="6772275" cy="2219325"/>
          </a:xfrm>
          <a:prstGeom prst="rect">
            <a:avLst/>
          </a:prstGeom>
        </p:spPr>
      </p:pic>
    </p:spTree>
    <p:extLst>
      <p:ext uri="{BB962C8B-B14F-4D97-AF65-F5344CB8AC3E}">
        <p14:creationId xmlns:p14="http://schemas.microsoft.com/office/powerpoint/2010/main" val="1358404223"/>
      </p:ext>
    </p:extLst>
  </p:cSld>
  <p:clrMapOvr>
    <a:masterClrMapping/>
  </p:clrMapOvr>
  <p:transition spd="med">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8B79-9CE5-90B0-FF48-5B6FB63CD69B}"/>
              </a:ext>
            </a:extLst>
          </p:cNvPr>
          <p:cNvSpPr>
            <a:spLocks noGrp="1"/>
          </p:cNvSpPr>
          <p:nvPr>
            <p:ph type="title"/>
          </p:nvPr>
        </p:nvSpPr>
        <p:spPr/>
        <p:txBody>
          <a:bodyPr>
            <a:normAutofit/>
          </a:bodyPr>
          <a:lstStyle/>
          <a:p>
            <a:r>
              <a:rPr lang="en-IN" sz="2800" b="1" dirty="0">
                <a:solidFill>
                  <a:schemeClr val="accent2">
                    <a:lumMod val="75000"/>
                  </a:schemeClr>
                </a:solidFill>
              </a:rPr>
              <a:t>DETAILED INSTRUCTIONS FOR VUNERABILITY REPRODUCTION</a:t>
            </a:r>
          </a:p>
        </p:txBody>
      </p:sp>
      <p:sp>
        <p:nvSpPr>
          <p:cNvPr id="3" name="Content Placeholder 2">
            <a:extLst>
              <a:ext uri="{FF2B5EF4-FFF2-40B4-BE49-F238E27FC236}">
                <a16:creationId xmlns:a16="http://schemas.microsoft.com/office/drawing/2014/main" id="{BA5788D5-15F9-61E6-D5E4-01154BE5E2BD}"/>
              </a:ext>
            </a:extLst>
          </p:cNvPr>
          <p:cNvSpPr>
            <a:spLocks noGrp="1"/>
          </p:cNvSpPr>
          <p:nvPr>
            <p:ph idx="1"/>
          </p:nvPr>
        </p:nvSpPr>
        <p:spPr>
          <a:xfrm>
            <a:off x="838200" y="1436914"/>
            <a:ext cx="10515600" cy="5243804"/>
          </a:xfrm>
        </p:spPr>
        <p:txBody>
          <a:bodyPr>
            <a:normAutofit fontScale="25000" lnSpcReduction="20000"/>
          </a:bodyPr>
          <a:lstStyle/>
          <a:p>
            <a:pPr>
              <a:spcAft>
                <a:spcPts val="0"/>
              </a:spcAft>
              <a:buFont typeface="Wingdings" panose="05000000000000000000" pitchFamily="2" charset="2"/>
              <a:buChar char="v"/>
            </a:pPr>
            <a:r>
              <a:rPr lang="en-US" sz="2900" b="1" kern="1400" spc="-50" dirty="0">
                <a:solidFill>
                  <a:srgbClr val="00B050"/>
                </a:solidFill>
                <a:effectLst/>
                <a:latin typeface="Montserrat" panose="00000500000000000000" pitchFamily="2" charset="0"/>
                <a:ea typeface="等线 Light" panose="02010600030101010101" pitchFamily="2" charset="-122"/>
                <a:cs typeface="Times New Roman" panose="02020603050405020304" pitchFamily="18" charset="0"/>
              </a:rPr>
              <a:t>Importance of providing detailed instructions</a:t>
            </a:r>
            <a:r>
              <a:rPr lang="en-US" sz="2900" b="1" kern="1400" spc="-50" dirty="0">
                <a:solidFill>
                  <a:srgbClr val="00B0F0"/>
                </a:solidFill>
                <a:effectLst/>
                <a:latin typeface="Montserrat" panose="00000500000000000000" pitchFamily="2" charset="0"/>
                <a:ea typeface="等线 Light" panose="02010600030101010101" pitchFamily="2" charset="-122"/>
                <a:cs typeface="Times New Roman" panose="02020603050405020304" pitchFamily="18" charset="0"/>
              </a:rPr>
              <a:t>: -</a:t>
            </a:r>
            <a:endParaRPr lang="en-US" sz="2900" b="1" kern="1400" spc="-50" dirty="0">
              <a:solidFill>
                <a:srgbClr val="00B0F0"/>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lnSpc>
                <a:spcPct val="107000"/>
              </a:lnSpc>
              <a:spcAft>
                <a:spcPts val="800"/>
              </a:spcAft>
              <a:buNone/>
            </a:pPr>
            <a:r>
              <a:rPr lang="en-US" sz="2900" kern="100" dirty="0">
                <a:effectLst/>
                <a:latin typeface="Calibri" panose="020F0502020204030204" pitchFamily="34" charset="0"/>
                <a:cs typeface="Times New Roman" panose="02020603050405020304" pitchFamily="18" charset="0"/>
              </a:rPr>
              <a:t> </a:t>
            </a:r>
          </a:p>
          <a:p>
            <a:pPr marL="0" indent="0">
              <a:spcBef>
                <a:spcPts val="0"/>
              </a:spcBef>
              <a:spcAft>
                <a:spcPts val="0"/>
              </a:spcAft>
              <a:buNone/>
            </a:pPr>
            <a:r>
              <a:rPr lang="en-US" sz="4900" b="1" dirty="0">
                <a:solidFill>
                  <a:srgbClr val="0070C0"/>
                </a:solidFill>
                <a:effectLst/>
                <a:latin typeface="inherit"/>
                <a:ea typeface="Times New Roman" panose="02020603050405020304" pitchFamily="18" charset="0"/>
                <a:cs typeface="Segoe UI" panose="020B0502040204020203" pitchFamily="34" charset="0"/>
              </a:rPr>
              <a:t>    Asset discovery and </a:t>
            </a:r>
            <a:r>
              <a:rPr lang="en-US" sz="4300" b="1" dirty="0">
                <a:solidFill>
                  <a:srgbClr val="0070C0"/>
                </a:solidFill>
                <a:effectLst/>
                <a:latin typeface="inherit"/>
                <a:ea typeface="Times New Roman" panose="02020603050405020304" pitchFamily="18" charset="0"/>
                <a:cs typeface="Segoe UI" panose="020B0502040204020203" pitchFamily="34" charset="0"/>
              </a:rPr>
              <a:t>inventory</a:t>
            </a:r>
            <a:r>
              <a:rPr lang="en-US" sz="4300" b="1" kern="0" dirty="0">
                <a:solidFill>
                  <a:srgbClr val="000000"/>
                </a:solidFill>
                <a:effectLst/>
                <a:latin typeface="inherit"/>
                <a:ea typeface="Times New Roman" panose="02020603050405020304" pitchFamily="18" charset="0"/>
                <a:cs typeface="Segoe UI" panose="020B0502040204020203" pitchFamily="34" charset="0"/>
              </a:rPr>
              <a:t>          </a:t>
            </a:r>
          </a:p>
          <a:p>
            <a:pPr marL="0" indent="0">
              <a:spcBef>
                <a:spcPts val="0"/>
              </a:spcBef>
              <a:spcAft>
                <a:spcPts val="0"/>
              </a:spcAft>
              <a:buNone/>
            </a:pPr>
            <a:r>
              <a:rPr lang="en-US" sz="4300" b="1" kern="0" dirty="0">
                <a:solidFill>
                  <a:srgbClr val="000000"/>
                </a:solidFill>
                <a:effectLst/>
                <a:latin typeface="inherit"/>
                <a:ea typeface="Times New Roman" panose="02020603050405020304" pitchFamily="18" charset="0"/>
                <a:cs typeface="Segoe UI" panose="020B0502040204020203" pitchFamily="34" charset="0"/>
              </a:rPr>
              <a:t>   </a:t>
            </a:r>
            <a:r>
              <a:rPr lang="en-US" sz="4300" kern="0" dirty="0">
                <a:solidFill>
                  <a:srgbClr val="000000"/>
                </a:solidFill>
                <a:effectLst/>
                <a:latin typeface="Segoe UI" panose="020B0502040204020203" pitchFamily="34" charset="0"/>
                <a:ea typeface="Times New Roman" panose="02020603050405020304" pitchFamily="18" charset="0"/>
              </a:rPr>
              <a:t>IT is responsible for tracking and maintaining records of all devices, software, servers, and more across the company’s digital environment, but this can be extremely complex since many organizations have thousands of assets across multiple locations. That’s why IT professionals turn to asset inventory management systems, which help provide visibility into what assets a company has, where they’re located, and how they’re being used</a:t>
            </a:r>
          </a:p>
          <a:p>
            <a:pPr marL="0" indent="0">
              <a:spcBef>
                <a:spcPts val="0"/>
              </a:spcBef>
              <a:spcAft>
                <a:spcPts val="0"/>
              </a:spcAft>
              <a:buNone/>
            </a:pPr>
            <a:endParaRPr lang="en-US" sz="3500" dirty="0">
              <a:latin typeface="Times New Roman" panose="02020603050405020304" pitchFamily="18" charset="0"/>
            </a:endParaRPr>
          </a:p>
          <a:p>
            <a:pPr marL="0" indent="0">
              <a:spcBef>
                <a:spcPts val="0"/>
              </a:spcBef>
              <a:buNone/>
            </a:pPr>
            <a:r>
              <a:rPr lang="en-US" sz="4900" b="1" dirty="0">
                <a:solidFill>
                  <a:srgbClr val="0070C0"/>
                </a:solidFill>
                <a:effectLst/>
                <a:latin typeface="inherit"/>
                <a:ea typeface="Times New Roman" panose="02020603050405020304" pitchFamily="18" charset="0"/>
                <a:cs typeface="Segoe UI" panose="020B0502040204020203" pitchFamily="34" charset="0"/>
              </a:rPr>
              <a:t>    Vulnerability scanners</a:t>
            </a:r>
          </a:p>
          <a:p>
            <a:pPr marL="0" indent="0">
              <a:spcBef>
                <a:spcPts val="0"/>
              </a:spcBef>
              <a:buNone/>
            </a:pPr>
            <a:endParaRPr lang="en-US" sz="4300" b="1" dirty="0">
              <a:solidFill>
                <a:srgbClr val="0070C0"/>
              </a:solidFill>
              <a:effectLst/>
              <a:latin typeface="inherit"/>
              <a:ea typeface="Times New Roman" panose="02020603050405020304" pitchFamily="18" charset="0"/>
              <a:cs typeface="Segoe UI" panose="020B0502040204020203" pitchFamily="34" charset="0"/>
            </a:endParaRPr>
          </a:p>
          <a:p>
            <a:pPr marL="0" indent="0">
              <a:spcBef>
                <a:spcPts val="0"/>
              </a:spcBef>
              <a:buNone/>
            </a:pPr>
            <a:r>
              <a:rPr lang="en-US" sz="4300" kern="0" dirty="0">
                <a:solidFill>
                  <a:srgbClr val="000000"/>
                </a:solidFill>
                <a:latin typeface="Segoe UI" panose="020B0502040204020203" pitchFamily="34" charset="0"/>
                <a:ea typeface="Times New Roman" panose="02020603050405020304" pitchFamily="18" charset="0"/>
              </a:rPr>
              <a:t>Vulnerability scanners usually work by conducting a series of tests against systems and networks, looking for common weaknesses or flaws. These tests can include attempting to exploit known vulnerabilities, guessing default passwords or user accounts, or simply trying to gain access to restricted areas.</a:t>
            </a:r>
            <a:endParaRPr lang="en-US" sz="4300" dirty="0">
              <a:latin typeface="Times New Roman" panose="02020603050405020304" pitchFamily="18" charset="0"/>
            </a:endParaRPr>
          </a:p>
          <a:p>
            <a:pPr marL="0" indent="0">
              <a:spcBef>
                <a:spcPts val="0"/>
              </a:spcBef>
              <a:buNone/>
            </a:pPr>
            <a:endParaRPr lang="en-US" sz="4300" b="1" dirty="0">
              <a:solidFill>
                <a:srgbClr val="0070C0"/>
              </a:solidFill>
              <a:effectLst/>
              <a:latin typeface="inherit"/>
              <a:ea typeface="Times New Roman" panose="02020603050405020304" pitchFamily="18" charset="0"/>
              <a:cs typeface="Segoe UI" panose="020B0502040204020203" pitchFamily="34" charset="0"/>
            </a:endParaRPr>
          </a:p>
          <a:p>
            <a:pPr marL="0" indent="0">
              <a:spcBef>
                <a:spcPts val="0"/>
              </a:spcBef>
              <a:buNone/>
            </a:pPr>
            <a:endParaRPr lang="en-US" sz="3500" kern="0" dirty="0">
              <a:solidFill>
                <a:srgbClr val="000000"/>
              </a:solidFill>
              <a:effectLst/>
              <a:latin typeface="Segoe UI" panose="020B0502040204020203" pitchFamily="34" charset="0"/>
              <a:ea typeface="Times New Roman" panose="02020603050405020304" pitchFamily="18" charset="0"/>
            </a:endParaRPr>
          </a:p>
          <a:p>
            <a:pPr marL="0" indent="0">
              <a:spcBef>
                <a:spcPts val="0"/>
              </a:spcBef>
              <a:buNone/>
            </a:pPr>
            <a:endParaRPr lang="en-US" sz="3500" kern="0" dirty="0">
              <a:solidFill>
                <a:srgbClr val="000000"/>
              </a:solidFill>
              <a:latin typeface="Segoe UI" panose="020B0502040204020203" pitchFamily="34" charset="0"/>
            </a:endParaRPr>
          </a:p>
          <a:p>
            <a:pPr marL="0" indent="0">
              <a:spcBef>
                <a:spcPts val="0"/>
              </a:spcBef>
              <a:buNone/>
            </a:pPr>
            <a:r>
              <a:rPr lang="en-US" sz="4900" b="1" dirty="0">
                <a:solidFill>
                  <a:srgbClr val="0070C0"/>
                </a:solidFill>
                <a:effectLst/>
                <a:latin typeface="inherit"/>
                <a:ea typeface="Times New Roman" panose="02020603050405020304" pitchFamily="18" charset="0"/>
                <a:cs typeface="Segoe UI" panose="020B0502040204020203" pitchFamily="34" charset="0"/>
              </a:rPr>
              <a:t>   Patch management</a:t>
            </a:r>
          </a:p>
          <a:p>
            <a:pPr marL="0" indent="0">
              <a:spcBef>
                <a:spcPts val="0"/>
              </a:spcBef>
              <a:buNone/>
            </a:pPr>
            <a:br>
              <a:rPr lang="en-US" sz="4300" b="1" kern="0" dirty="0">
                <a:solidFill>
                  <a:srgbClr val="000000"/>
                </a:solidFill>
                <a:effectLst/>
                <a:latin typeface="inherit"/>
                <a:ea typeface="Times New Roman" panose="02020603050405020304" pitchFamily="18" charset="0"/>
                <a:cs typeface="Segoe UI" panose="020B0502040204020203" pitchFamily="34" charset="0"/>
              </a:rPr>
            </a:br>
            <a:r>
              <a:rPr lang="en-US" sz="4300" b="1" kern="0" dirty="0">
                <a:solidFill>
                  <a:srgbClr val="000000"/>
                </a:solidFill>
                <a:effectLst/>
                <a:latin typeface="inherit"/>
                <a:ea typeface="Times New Roman" panose="02020603050405020304" pitchFamily="18" charset="0"/>
                <a:cs typeface="Segoe UI" panose="020B0502040204020203" pitchFamily="34" charset="0"/>
              </a:rPr>
              <a:t>         </a:t>
            </a:r>
            <a:r>
              <a:rPr lang="en-US" sz="4300" kern="0" dirty="0">
                <a:solidFill>
                  <a:srgbClr val="000000"/>
                </a:solidFill>
                <a:effectLst/>
                <a:latin typeface="Segoe UI" panose="020B0502040204020203" pitchFamily="34" charset="0"/>
                <a:ea typeface="Times New Roman" panose="02020603050405020304" pitchFamily="18" charset="0"/>
              </a:rPr>
              <a:t>Patch management software is a tool that helps organizations keep their computer systems up to date with the latest security patches. Most patch management solutions will automatically check for updates and prompt the user when new ones are available. Some patch management systems also allow for deployment of patches across multiple computers in an organization, making it easier to keep large fleets of machines secure.</a:t>
            </a:r>
          </a:p>
          <a:p>
            <a:pPr marL="0" indent="0">
              <a:spcBef>
                <a:spcPts val="0"/>
              </a:spcBef>
              <a:buNone/>
            </a:pPr>
            <a:endParaRPr lang="en-US" sz="3500" kern="0" dirty="0">
              <a:solidFill>
                <a:srgbClr val="000000"/>
              </a:solidFill>
              <a:latin typeface="Segoe UI" panose="020B0502040204020203" pitchFamily="34" charset="0"/>
            </a:endParaRPr>
          </a:p>
          <a:p>
            <a:pPr marL="0" indent="0">
              <a:spcBef>
                <a:spcPts val="0"/>
              </a:spcBef>
              <a:buNone/>
            </a:pPr>
            <a:endParaRPr lang="en-US" sz="3500" kern="0" dirty="0">
              <a:solidFill>
                <a:srgbClr val="000000"/>
              </a:solidFill>
              <a:effectLst/>
              <a:latin typeface="Segoe UI" panose="020B0502040204020203" pitchFamily="34" charset="0"/>
            </a:endParaRPr>
          </a:p>
          <a:p>
            <a:pPr marL="0" indent="0">
              <a:spcBef>
                <a:spcPts val="0"/>
              </a:spcBef>
              <a:buNone/>
            </a:pPr>
            <a:r>
              <a:rPr lang="en-US" sz="4900" b="1" kern="100" dirty="0">
                <a:solidFill>
                  <a:srgbClr val="0070C0"/>
                </a:solidFill>
                <a:effectLst/>
                <a:latin typeface="inherit"/>
                <a:ea typeface="宋体" panose="02010600030101010101" pitchFamily="2" charset="-122"/>
                <a:cs typeface="Segoe UI" panose="020B0502040204020203" pitchFamily="34" charset="0"/>
              </a:rPr>
              <a:t>Configuration Management</a:t>
            </a:r>
          </a:p>
          <a:p>
            <a:pPr marL="0" indent="0">
              <a:spcBef>
                <a:spcPts val="0"/>
              </a:spcBef>
              <a:buNone/>
            </a:pPr>
            <a:br>
              <a:rPr lang="en-US" sz="3500" b="1" kern="100" dirty="0">
                <a:solidFill>
                  <a:srgbClr val="000000"/>
                </a:solidFill>
                <a:effectLst/>
                <a:latin typeface="inherit"/>
                <a:ea typeface="宋体" panose="02010600030101010101" pitchFamily="2" charset="-122"/>
                <a:cs typeface="Segoe UI" panose="020B0502040204020203" pitchFamily="34" charset="0"/>
              </a:rPr>
            </a:br>
            <a:r>
              <a:rPr lang="en-US" sz="4300" kern="100" dirty="0">
                <a:solidFill>
                  <a:srgbClr val="000000"/>
                </a:solidFill>
                <a:effectLst/>
                <a:latin typeface="Segoe UI" panose="020B0502040204020203" pitchFamily="34" charset="0"/>
                <a:ea typeface="宋体" panose="02010600030101010101" pitchFamily="2" charset="-122"/>
              </a:rPr>
              <a:t>Security Configuration Management (SCM) software helps to ensure that devices are configured in a secure manner, that changes to device security settings are tracked and approved, and that systems are compliant with security policies. Many SCM tools include features that allow organizations </a:t>
            </a:r>
            <a:endParaRPr lang="en-US" sz="4300" kern="100" dirty="0">
              <a:effectLst/>
              <a:latin typeface="Calibri" panose="020F0502020204030204" pitchFamily="34" charset="0"/>
              <a:ea typeface="宋体" panose="02010600030101010101" pitchFamily="2" charset="-122"/>
            </a:endParaRPr>
          </a:p>
          <a:p>
            <a:pPr marL="0" indent="0">
              <a:spcBef>
                <a:spcPts val="0"/>
              </a:spcBef>
              <a:buNone/>
            </a:pPr>
            <a:endParaRPr lang="en-US" sz="4300" dirty="0">
              <a:effectLst/>
              <a:latin typeface="Times New Roman" panose="02020603050405020304" pitchFamily="18" charset="0"/>
            </a:endParaRPr>
          </a:p>
          <a:p>
            <a:pPr marL="0" indent="0">
              <a:spcBef>
                <a:spcPts val="0"/>
              </a:spcBef>
              <a:buNone/>
            </a:pPr>
            <a:endParaRPr lang="en-US" sz="3500" dirty="0">
              <a:effectLst/>
              <a:latin typeface="Times New Roman" panose="02020603050405020304" pitchFamily="18" charset="0"/>
            </a:endParaRPr>
          </a:p>
          <a:p>
            <a:pPr marL="0" indent="0">
              <a:spcBef>
                <a:spcPts val="0"/>
              </a:spcBef>
              <a:spcAft>
                <a:spcPts val="0"/>
              </a:spcAft>
              <a:buNone/>
            </a:pPr>
            <a:endParaRPr lang="en-US" sz="3500" dirty="0">
              <a:effectLst/>
              <a:latin typeface="Times New Roman" panose="02020603050405020304" pitchFamily="18" charset="0"/>
            </a:endParaRPr>
          </a:p>
          <a:p>
            <a:pPr marL="0" indent="0">
              <a:buNone/>
            </a:pPr>
            <a:r>
              <a:rPr lang="en-IN" sz="3500" dirty="0"/>
              <a:t> </a:t>
            </a:r>
          </a:p>
        </p:txBody>
      </p:sp>
    </p:spTree>
    <p:extLst>
      <p:ext uri="{BB962C8B-B14F-4D97-AF65-F5344CB8AC3E}">
        <p14:creationId xmlns:p14="http://schemas.microsoft.com/office/powerpoint/2010/main" val="2176314720"/>
      </p:ext>
    </p:extLst>
  </p:cSld>
  <p:clrMapOvr>
    <a:masterClrMapping/>
  </p:clrMapOvr>
  <p:transition spd="med">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05A6-A6EF-D029-4745-92C65E6E81A0}"/>
              </a:ext>
            </a:extLst>
          </p:cNvPr>
          <p:cNvSpPr>
            <a:spLocks noGrp="1"/>
          </p:cNvSpPr>
          <p:nvPr>
            <p:ph type="title"/>
          </p:nvPr>
        </p:nvSpPr>
        <p:spPr>
          <a:xfrm>
            <a:off x="838200" y="365125"/>
            <a:ext cx="10515600" cy="913169"/>
          </a:xfrm>
        </p:spPr>
        <p:txBody>
          <a:bodyPr>
            <a:normAutofit fontScale="90000"/>
          </a:bodyPr>
          <a:lstStyle/>
          <a:p>
            <a:r>
              <a:rPr lang="en-US" sz="2400" b="1" kern="100" dirty="0">
                <a:solidFill>
                  <a:schemeClr val="accent5">
                    <a:lumMod val="75000"/>
                  </a:schemeClr>
                </a:solidFill>
                <a:latin typeface="inherit"/>
                <a:ea typeface="宋体" panose="02010600030101010101" pitchFamily="2" charset="-122"/>
                <a:cs typeface="Segoe UI" panose="020B0502040204020203" pitchFamily="34" charset="0"/>
              </a:rPr>
              <a:t> </a:t>
            </a:r>
            <a:r>
              <a:rPr lang="en-US" sz="2000" b="1" kern="100" dirty="0">
                <a:solidFill>
                  <a:schemeClr val="accent5">
                    <a:lumMod val="75000"/>
                  </a:schemeClr>
                </a:solidFill>
                <a:latin typeface="inherit"/>
                <a:ea typeface="宋体" panose="02010600030101010101" pitchFamily="2" charset="-122"/>
                <a:cs typeface="Segoe UI" panose="020B0502040204020203" pitchFamily="34" charset="0"/>
              </a:rPr>
              <a:t>Security incident and event management (SIEM</a:t>
            </a:r>
            <a:br>
              <a:rPr lang="en-US" sz="2400" b="1" kern="100" dirty="0">
                <a:solidFill>
                  <a:schemeClr val="accent2">
                    <a:lumMod val="75000"/>
                  </a:schemeClr>
                </a:solidFill>
                <a:effectLst/>
                <a:latin typeface="inherit"/>
                <a:ea typeface="宋体" panose="02010600030101010101" pitchFamily="2" charset="-122"/>
                <a:cs typeface="Segoe UI" panose="020B0502040204020203" pitchFamily="34" charset="0"/>
              </a:rPr>
            </a:br>
            <a:br>
              <a:rPr lang="en-US" sz="2400" kern="100" dirty="0">
                <a:solidFill>
                  <a:schemeClr val="accent2">
                    <a:lumMod val="75000"/>
                  </a:schemeClr>
                </a:solidFill>
                <a:effectLst/>
                <a:latin typeface="Calibri" panose="020F0502020204030204" pitchFamily="34" charset="0"/>
                <a:ea typeface="宋体" panose="02010600030101010101" pitchFamily="2" charset="-122"/>
              </a:rPr>
            </a:br>
            <a:endParaRPr lang="en-IN" sz="2400" dirty="0">
              <a:solidFill>
                <a:schemeClr val="accent2">
                  <a:lumMod val="75000"/>
                </a:schemeClr>
              </a:solidFill>
            </a:endParaRPr>
          </a:p>
        </p:txBody>
      </p:sp>
      <p:sp>
        <p:nvSpPr>
          <p:cNvPr id="3" name="Content Placeholder 2">
            <a:extLst>
              <a:ext uri="{FF2B5EF4-FFF2-40B4-BE49-F238E27FC236}">
                <a16:creationId xmlns:a16="http://schemas.microsoft.com/office/drawing/2014/main" id="{F407F1EF-B9BC-8A2A-C64F-76AC9952E105}"/>
              </a:ext>
            </a:extLst>
          </p:cNvPr>
          <p:cNvSpPr>
            <a:spLocks noGrp="1"/>
          </p:cNvSpPr>
          <p:nvPr>
            <p:ph idx="1"/>
          </p:nvPr>
        </p:nvSpPr>
        <p:spPr>
          <a:xfrm>
            <a:off x="688911" y="821709"/>
            <a:ext cx="10515600" cy="4351338"/>
          </a:xfrm>
        </p:spPr>
        <p:txBody>
          <a:bodyPr>
            <a:normAutofit/>
          </a:bodyPr>
          <a:lstStyle/>
          <a:p>
            <a:pPr marL="0" indent="0">
              <a:buNone/>
            </a:pPr>
            <a:r>
              <a:rPr lang="en-US" sz="1400" u="sng" dirty="0">
                <a:solidFill>
                  <a:srgbClr val="0067B8"/>
                </a:solidFill>
                <a:effectLst/>
                <a:latin typeface="Segoe UI" panose="020B0502040204020203" pitchFamily="34" charset="0"/>
                <a:ea typeface="Times New Roman" panose="02020603050405020304" pitchFamily="18" charset="0"/>
                <a:hlinkClick r:id="rId2"/>
              </a:rPr>
              <a:t>       SIEM</a:t>
            </a:r>
            <a:r>
              <a:rPr lang="en-US" sz="1400" kern="0" dirty="0">
                <a:solidFill>
                  <a:srgbClr val="000000"/>
                </a:solidFill>
                <a:effectLst/>
                <a:latin typeface="Segoe UI" panose="020B0502040204020203" pitchFamily="34" charset="0"/>
                <a:ea typeface="Times New Roman" panose="02020603050405020304" pitchFamily="18" charset="0"/>
              </a:rPr>
              <a:t> software consolidates an organization's security information and events in real time. SIEM solutions are designed to give organizations visibility into everything that is happening across their entire digital estate, including IT infrastructure. This includes monitoring network traffic, identifying devices that are trying to connect to internal systems, keeping track of user activity, and more.</a:t>
            </a:r>
          </a:p>
          <a:p>
            <a:pPr marL="0" indent="0">
              <a:buNone/>
            </a:pPr>
            <a:r>
              <a:rPr lang="en-US" sz="1800" b="1" kern="100" dirty="0">
                <a:solidFill>
                  <a:srgbClr val="0070C0"/>
                </a:solidFill>
                <a:effectLst/>
                <a:latin typeface="inherit"/>
                <a:ea typeface="宋体" panose="02010600030101010101" pitchFamily="2" charset="-122"/>
                <a:cs typeface="Segoe UI" panose="020B0502040204020203" pitchFamily="34" charset="0"/>
              </a:rPr>
              <a:t>    Penetration testing</a:t>
            </a:r>
          </a:p>
          <a:p>
            <a:pPr marL="0" indent="0">
              <a:buNone/>
            </a:pPr>
            <a:r>
              <a:rPr lang="en-US" sz="1800" b="1" kern="100" dirty="0">
                <a:solidFill>
                  <a:srgbClr val="0070C0"/>
                </a:solidFill>
                <a:latin typeface="inherit"/>
                <a:ea typeface="宋体" panose="02010600030101010101" pitchFamily="2" charset="-122"/>
                <a:cs typeface="Segoe UI" panose="020B0502040204020203" pitchFamily="34" charset="0"/>
              </a:rPr>
              <a:t>     </a:t>
            </a:r>
            <a:r>
              <a:rPr lang="en-US" sz="1400" kern="100" dirty="0">
                <a:solidFill>
                  <a:srgbClr val="000000"/>
                </a:solidFill>
                <a:effectLst/>
                <a:latin typeface="Segoe UI" panose="020B0502040204020203" pitchFamily="34" charset="0"/>
                <a:ea typeface="宋体" panose="02010600030101010101" pitchFamily="2" charset="-122"/>
              </a:rPr>
              <a:t>Penetration testing software is designed to help IT professionals find and exploit vulnerabilities in computer systems. Typically, penetration testing software provides a graphical user interface (GUI) that makes it easy to launch attacks and see the results. Some products also offer automation features to help speed up the testing process. By simulating attacks, testers can identify weak spots in systems that could be exploited by real-world attackers.</a:t>
            </a:r>
          </a:p>
          <a:p>
            <a:pPr marL="0" indent="0">
              <a:buNone/>
            </a:pPr>
            <a:r>
              <a:rPr lang="en-US" sz="1800" b="1" dirty="0">
                <a:solidFill>
                  <a:srgbClr val="0070C0"/>
                </a:solidFill>
                <a:effectLst/>
                <a:latin typeface="inherit"/>
                <a:ea typeface="Times New Roman" panose="02020603050405020304" pitchFamily="18" charset="0"/>
                <a:cs typeface="Segoe UI" panose="020B0502040204020203" pitchFamily="34" charset="0"/>
              </a:rPr>
              <a:t>    Remediation vulnerabilities</a:t>
            </a:r>
          </a:p>
          <a:p>
            <a:pPr marL="0" indent="0">
              <a:buNone/>
            </a:pPr>
            <a:br>
              <a:rPr lang="en-US" sz="1800" b="1" kern="0" dirty="0">
                <a:solidFill>
                  <a:srgbClr val="000000"/>
                </a:solidFill>
                <a:effectLst/>
                <a:latin typeface="inherit"/>
                <a:ea typeface="Times New Roman" panose="02020603050405020304" pitchFamily="18" charset="0"/>
                <a:cs typeface="Segoe UI" panose="020B0502040204020203" pitchFamily="34" charset="0"/>
              </a:rPr>
            </a:br>
            <a:r>
              <a:rPr lang="en-US" sz="1400" b="1" kern="0" dirty="0">
                <a:solidFill>
                  <a:srgbClr val="000000"/>
                </a:solidFill>
                <a:effectLst/>
                <a:latin typeface="inherit"/>
                <a:ea typeface="Times New Roman" panose="02020603050405020304" pitchFamily="18" charset="0"/>
                <a:cs typeface="Segoe UI" panose="020B0502040204020203" pitchFamily="34" charset="0"/>
              </a:rPr>
              <a:t>      </a:t>
            </a:r>
            <a:r>
              <a:rPr lang="en-US" sz="1400" kern="0" dirty="0">
                <a:solidFill>
                  <a:srgbClr val="000000"/>
                </a:solidFill>
                <a:effectLst/>
                <a:latin typeface="Segoe UI" panose="020B0502040204020203" pitchFamily="34" charset="0"/>
                <a:ea typeface="Times New Roman" panose="02020603050405020304" pitchFamily="18" charset="0"/>
              </a:rPr>
              <a:t>Remediation involves prioritizing vulnerabilities, identifying appropriate next steps, and generating remediation tickets so that IT teams can execute on them. Finally, remediation tracking is an important tool for ensuring that the vulnerability or misconfiguration is properly addressed</a:t>
            </a:r>
            <a:r>
              <a:rPr lang="en-US" sz="1800" kern="0" dirty="0">
                <a:solidFill>
                  <a:srgbClr val="000000"/>
                </a:solidFill>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ndParaRPr>
          </a:p>
          <a:p>
            <a:pPr>
              <a:buFont typeface="Wingdings" panose="05000000000000000000" pitchFamily="2" charset="2"/>
              <a:buChar char="q"/>
            </a:pPr>
            <a:endParaRPr lang="en-US" sz="1400" kern="100" dirty="0">
              <a:effectLst/>
              <a:latin typeface="Calibri" panose="020F0502020204030204" pitchFamily="34" charset="0"/>
              <a:ea typeface="宋体" panose="02010600030101010101" pitchFamily="2" charset="-122"/>
            </a:endParaRPr>
          </a:p>
          <a:p>
            <a:pPr>
              <a:buFont typeface="Wingdings" panose="05000000000000000000" pitchFamily="2" charset="2"/>
              <a:buChar char="q"/>
            </a:pPr>
            <a:endParaRPr lang="en-US" sz="140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529749548"/>
      </p:ext>
    </p:extLst>
  </p:cSld>
  <p:clrMapOvr>
    <a:masterClrMapping/>
  </p:clrMapOvr>
  <p:transition spd="med">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22DA-C1B0-CD41-2C69-03DE38D63896}"/>
              </a:ext>
            </a:extLst>
          </p:cNvPr>
          <p:cNvSpPr>
            <a:spLocks noGrp="1"/>
          </p:cNvSpPr>
          <p:nvPr>
            <p:ph type="title"/>
          </p:nvPr>
        </p:nvSpPr>
        <p:spPr>
          <a:xfrm>
            <a:off x="838200" y="365125"/>
            <a:ext cx="10515600" cy="922499"/>
          </a:xfrm>
        </p:spPr>
        <p:txBody>
          <a:bodyPr>
            <a:normAutofit fontScale="90000"/>
          </a:bodyPr>
          <a:lstStyle/>
          <a:p>
            <a:r>
              <a:rPr lang="en-US" sz="2400" b="0" kern="0" dirty="0">
                <a:solidFill>
                  <a:schemeClr val="accent2">
                    <a:lumMod val="75000"/>
                  </a:schemeClr>
                </a:solidFill>
                <a:effectLst/>
                <a:latin typeface="Montserrat" panose="00000500000000000000" pitchFamily="2" charset="0"/>
                <a:ea typeface="Times New Roman" panose="02020603050405020304" pitchFamily="18" charset="0"/>
                <a:cs typeface="Times New Roman" panose="02020603050405020304" pitchFamily="18" charset="0"/>
              </a:rPr>
              <a:t>Components of a well-written vulnerability reproduction instruction</a:t>
            </a:r>
            <a:r>
              <a:rPr lang="en-US" sz="1800" b="0" kern="0" dirty="0">
                <a:effectLst/>
                <a:latin typeface="Montserrat" panose="00000500000000000000" pitchFamily="2" charset="0"/>
                <a:ea typeface="Times New Roman" panose="02020603050405020304" pitchFamily="18" charset="0"/>
                <a:cs typeface="Times New Roman" panose="02020603050405020304" pitchFamily="18" charset="0"/>
              </a:rPr>
              <a:t>: -</a:t>
            </a:r>
            <a:br>
              <a:rPr lang="en-US" sz="1800" b="1"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C2675D-AE38-5965-DA0F-E7D3B33B2FA7}"/>
              </a:ext>
            </a:extLst>
          </p:cNvPr>
          <p:cNvSpPr>
            <a:spLocks noGrp="1"/>
          </p:cNvSpPr>
          <p:nvPr>
            <p:ph idx="1"/>
          </p:nvPr>
        </p:nvSpPr>
        <p:spPr>
          <a:xfrm>
            <a:off x="838200" y="1063690"/>
            <a:ext cx="10515600" cy="5113273"/>
          </a:xfrm>
        </p:spPr>
        <p:txBody>
          <a:bodyPr/>
          <a:lstStyle/>
          <a:p>
            <a:pPr marL="0" indent="0">
              <a:lnSpc>
                <a:spcPct val="107000"/>
              </a:lnSpc>
              <a:spcBef>
                <a:spcPts val="0"/>
              </a:spcBef>
              <a:spcAft>
                <a:spcPts val="0"/>
              </a:spcAft>
              <a:buNone/>
            </a:pPr>
            <a:r>
              <a:rPr lang="en-US" sz="1800" b="1" u="sng" kern="100" dirty="0">
                <a:solidFill>
                  <a:srgbClr val="030328"/>
                </a:solidFill>
                <a:effectLst/>
                <a:latin typeface="Poppins" panose="00000500000000000000" pitchFamily="2" charset="0"/>
                <a:ea typeface="等线 Light" panose="02010600030101010101" pitchFamily="2" charset="-122"/>
                <a:cs typeface="Times New Roman" panose="02020603050405020304" pitchFamily="18" charset="0"/>
                <a:hlinkClick r:id="rId2"/>
              </a:rPr>
              <a:t>    4 steps of the vulnerability remediation process</a:t>
            </a:r>
            <a:endParaRPr lang="en-US" sz="1800" b="1" u="sng" kern="100" dirty="0">
              <a:solidFill>
                <a:srgbClr val="030328"/>
              </a:solidFill>
              <a:effectLst/>
              <a:latin typeface="Poppins" panose="00000500000000000000" pitchFamily="2" charset="0"/>
              <a:ea typeface="等线 Light" panose="02010600030101010101" pitchFamily="2" charset="-122"/>
              <a:cs typeface="Times New Roman" panose="02020603050405020304" pitchFamily="18" charset="0"/>
            </a:endParaRPr>
          </a:p>
          <a:p>
            <a:pPr>
              <a:lnSpc>
                <a:spcPct val="107000"/>
              </a:lnSpc>
              <a:spcBef>
                <a:spcPts val="0"/>
              </a:spcBef>
              <a:spcAft>
                <a:spcPts val="0"/>
              </a:spcAft>
            </a:pPr>
            <a:endParaRPr lang="en-US" sz="1800" b="1" kern="100" dirty="0">
              <a:solidFill>
                <a:srgbClr val="2F5496"/>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342900" lvl="0" indent="-342900">
              <a:spcBef>
                <a:spcPts val="0"/>
              </a:spcBef>
              <a:spcAft>
                <a:spcPts val="0"/>
              </a:spcAft>
              <a:buFont typeface="Times New Roman" panose="02020603050405020304" pitchFamily="18" charset="0"/>
              <a:buAutoNum type="arabicPeriod"/>
            </a:pPr>
            <a:r>
              <a:rPr lang="en-US" sz="1800" b="1"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Find:</a:t>
            </a:r>
            <a:r>
              <a:rPr lang="en-US" sz="1800" kern="0"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 Detecting vulnerabilities through scanning and testing</a:t>
            </a:r>
          </a:p>
          <a:p>
            <a:pPr marL="342900" lvl="0" indent="-342900">
              <a:spcBef>
                <a:spcPts val="0"/>
              </a:spcBef>
              <a:spcAft>
                <a:spcPts val="0"/>
              </a:spcAft>
              <a:buFont typeface="Times New Roman" panose="02020603050405020304" pitchFamily="18" charset="0"/>
              <a:buAutoNum type="arabicPeriod"/>
            </a:pPr>
            <a:endParaRPr lang="en-US" sz="1800" dirty="0">
              <a:effectLst/>
              <a:latin typeface="Times New Roman" panose="02020603050405020304" pitchFamily="18" charset="0"/>
            </a:endParaRPr>
          </a:p>
          <a:p>
            <a:pPr marL="342900" lvl="0" indent="-342900">
              <a:spcBef>
                <a:spcPts val="0"/>
              </a:spcBef>
              <a:spcAft>
                <a:spcPts val="0"/>
              </a:spcAft>
              <a:buFont typeface="Times New Roman" panose="02020603050405020304" pitchFamily="18" charset="0"/>
              <a:buAutoNum type="arabicPeriod"/>
            </a:pPr>
            <a:r>
              <a:rPr lang="en-US" sz="1800" b="1"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Prioritize:</a:t>
            </a:r>
            <a:r>
              <a:rPr lang="en-US" sz="1800" kern="0"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 Understanding which vulnerabilities pose a real and significant risk</a:t>
            </a:r>
          </a:p>
          <a:p>
            <a:pPr marL="342900" lvl="0" indent="-342900">
              <a:spcBef>
                <a:spcPts val="0"/>
              </a:spcBef>
              <a:spcAft>
                <a:spcPts val="0"/>
              </a:spcAft>
              <a:buFont typeface="Times New Roman" panose="02020603050405020304" pitchFamily="18" charset="0"/>
              <a:buAutoNum type="arabicPeriod"/>
            </a:pPr>
            <a:endParaRPr lang="en-US" sz="1800" dirty="0">
              <a:effectLst/>
              <a:latin typeface="Times New Roman" panose="02020603050405020304" pitchFamily="18" charset="0"/>
            </a:endParaRPr>
          </a:p>
          <a:p>
            <a:pPr marL="342900" lvl="0" indent="-342900">
              <a:spcBef>
                <a:spcPts val="0"/>
              </a:spcBef>
              <a:spcAft>
                <a:spcPts val="0"/>
              </a:spcAft>
              <a:buFont typeface="Times New Roman" panose="02020603050405020304" pitchFamily="18" charset="0"/>
              <a:buAutoNum type="arabicPeriod"/>
            </a:pPr>
            <a:r>
              <a:rPr lang="en-US" sz="1800" b="1"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Fix:</a:t>
            </a:r>
            <a:r>
              <a:rPr lang="en-US" sz="1800" kern="0"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 Patching, blocking, or otherwise fixing vulnerabilities at scale and in real-time</a:t>
            </a:r>
          </a:p>
          <a:p>
            <a:pPr marL="342900" lvl="0" indent="-342900">
              <a:spcBef>
                <a:spcPts val="0"/>
              </a:spcBef>
              <a:spcAft>
                <a:spcPts val="0"/>
              </a:spcAft>
              <a:buFont typeface="Times New Roman" panose="02020603050405020304" pitchFamily="18" charset="0"/>
              <a:buAutoNum type="arabicPeriod"/>
            </a:pPr>
            <a:endParaRPr lang="en-US" sz="1800" dirty="0">
              <a:effectLst/>
              <a:latin typeface="Times New Roman" panose="02020603050405020304" pitchFamily="18" charset="0"/>
            </a:endParaRPr>
          </a:p>
          <a:p>
            <a:pPr marL="342900" lvl="0" indent="-342900">
              <a:spcBef>
                <a:spcPts val="0"/>
              </a:spcBef>
              <a:spcAft>
                <a:spcPts val="0"/>
              </a:spcAft>
              <a:buFont typeface="Times New Roman" panose="02020603050405020304" pitchFamily="18" charset="0"/>
              <a:buAutoNum type="arabicPeriod"/>
            </a:pPr>
            <a:r>
              <a:rPr lang="en-US" sz="1800" b="1"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Monitor:</a:t>
            </a:r>
            <a:r>
              <a:rPr lang="en-US" sz="1800" kern="0" dirty="0">
                <a:solidFill>
                  <a:srgbClr val="383F76"/>
                </a:solidFill>
                <a:effectLst/>
                <a:latin typeface="Roboto" panose="02000000000000000000" pitchFamily="2" charset="0"/>
                <a:ea typeface="Times New Roman" panose="02020603050405020304" pitchFamily="18" charset="0"/>
                <a:cs typeface="Times New Roman" panose="02020603050405020304" pitchFamily="18" charset="0"/>
              </a:rPr>
              <a:t> Automatically monitor projects and code for newly discovered vulnerabilities, with real-time alerts and notifications via all the relevant channels</a:t>
            </a:r>
            <a:endParaRPr lang="en-US" sz="180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15679008"/>
      </p:ext>
    </p:extLst>
  </p:cSld>
  <p:clrMapOvr>
    <a:masterClrMapping/>
  </p:clrMapOvr>
  <p:transition spd="med">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C0F4-63C2-BEEE-C524-69C97CBA120E}"/>
              </a:ext>
            </a:extLst>
          </p:cNvPr>
          <p:cNvSpPr>
            <a:spLocks noGrp="1"/>
          </p:cNvSpPr>
          <p:nvPr>
            <p:ph type="title"/>
          </p:nvPr>
        </p:nvSpPr>
        <p:spPr>
          <a:xfrm>
            <a:off x="838200" y="365126"/>
            <a:ext cx="10515600" cy="894508"/>
          </a:xfrm>
        </p:spPr>
        <p:txBody>
          <a:bodyPr>
            <a:normAutofit fontScale="90000"/>
          </a:bodyPr>
          <a:lstStyle/>
          <a:p>
            <a:pPr>
              <a:lnSpc>
                <a:spcPct val="107000"/>
              </a:lnSpc>
              <a:spcBef>
                <a:spcPts val="0"/>
              </a:spcBef>
            </a:pPr>
            <a:r>
              <a:rPr lang="en-IN" sz="2800" kern="100" dirty="0">
                <a:solidFill>
                  <a:schemeClr val="accent2">
                    <a:lumMod val="75000"/>
                  </a:schemeClr>
                </a:solidFill>
                <a:effectLst/>
                <a:latin typeface="Calibri" panose="020F0502020204030204" pitchFamily="34" charset="0"/>
                <a:cs typeface="Arial" panose="020B0604020202020204" pitchFamily="34" charset="0"/>
              </a:rPr>
              <a:t>COMPREHENSIVE AND DETAILED REPORTING:</a:t>
            </a:r>
            <a:br>
              <a:rPr lang="en-IN" sz="2800" kern="100" dirty="0">
                <a:solidFill>
                  <a:schemeClr val="accent2">
                    <a:lumMod val="75000"/>
                  </a:schemeClr>
                </a:solidFill>
                <a:effectLst/>
                <a:latin typeface="Calibri" panose="020F0502020204030204" pitchFamily="34" charset="0"/>
                <a:cs typeface="Arial" panose="020B0604020202020204" pitchFamily="34" charset="0"/>
              </a:rPr>
            </a:br>
            <a:endParaRPr lang="en-IN" sz="2800" dirty="0">
              <a:solidFill>
                <a:schemeClr val="accent2">
                  <a:lumMod val="75000"/>
                </a:schemeClr>
              </a:solidFill>
            </a:endParaRPr>
          </a:p>
        </p:txBody>
      </p:sp>
      <p:sp>
        <p:nvSpPr>
          <p:cNvPr id="3" name="Content Placeholder 2">
            <a:extLst>
              <a:ext uri="{FF2B5EF4-FFF2-40B4-BE49-F238E27FC236}">
                <a16:creationId xmlns:a16="http://schemas.microsoft.com/office/drawing/2014/main" id="{A68FD36F-EC8D-ED87-D8F9-C84B3E40F788}"/>
              </a:ext>
            </a:extLst>
          </p:cNvPr>
          <p:cNvSpPr>
            <a:spLocks noGrp="1"/>
          </p:cNvSpPr>
          <p:nvPr>
            <p:ph idx="1"/>
          </p:nvPr>
        </p:nvSpPr>
        <p:spPr>
          <a:xfrm>
            <a:off x="838200" y="1063690"/>
            <a:ext cx="10515600" cy="5113273"/>
          </a:xfrm>
        </p:spPr>
        <p:txBody>
          <a:bodyPr>
            <a:normAutofit fontScale="92500"/>
          </a:bodyPr>
          <a:lstStyle/>
          <a:p>
            <a:pPr>
              <a:lnSpc>
                <a:spcPct val="107000"/>
              </a:lnSpc>
              <a:spcAft>
                <a:spcPts val="800"/>
              </a:spcAft>
            </a:pPr>
            <a:r>
              <a:rPr lang="en-US" sz="1400" kern="100" dirty="0">
                <a:effectLst/>
                <a:latin typeface="Calibri" panose="020F0502020204030204" pitchFamily="34" charset="0"/>
                <a:cs typeface="Arial" panose="020B0604020202020204" pitchFamily="34" charset="0"/>
              </a:rPr>
              <a:t>Comprehensive report lets the reader dive in to understand an idea or topic in full detail. Comprehensive reports give out full information and leave nothing important behind. To make the reader understand more about the report, as well as being able to evaluate the situation. the comprehensive report type provides granular traffic data, and aggregated (roll-up) data.</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 </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Granular data generally represents the traffic data that is loaded into the database during regular intervals, which are generally hourly or </a:t>
            </a:r>
            <a:r>
              <a:rPr lang="en-US" sz="1400" kern="100" dirty="0" err="1">
                <a:effectLst/>
                <a:latin typeface="Calibri" panose="020F0502020204030204" pitchFamily="34" charset="0"/>
                <a:cs typeface="Arial" panose="020B0604020202020204" pitchFamily="34" charset="0"/>
              </a:rPr>
              <a:t>subhorsly</a:t>
            </a:r>
            <a:r>
              <a:rPr lang="en-US" sz="1400" kern="100" dirty="0">
                <a:effectLst/>
                <a:latin typeface="Calibri" panose="020F0502020204030204" pitchFamily="34" charset="0"/>
                <a:cs typeface="Arial" panose="020B0604020202020204" pitchFamily="34" charset="0"/>
              </a:rPr>
              <a:t>.</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Aggregated (roll-up) totals are granular data that have been aggregated. Granular traffic data can be aggregated into larger units of time or at higher-levels of the system hierarchy. (You can also create roll-up totals by selecting a lower-level field.</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The following sections review and provide examples for each comprehensive report type, and provide a set of guidelines for creating successful reports.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Comprehensive granular</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The comprehensive granular report type that is covered in this section includes granular traffic data and roll-up totals that are created by the default Group By options.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Comprehensive granular with drill-down</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The comprehensive granular with drill-down report type covered in this section includes granular traffic data and drill-down totals.</a:t>
            </a: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41275516"/>
      </p:ext>
    </p:extLst>
  </p:cSld>
  <p:clrMapOvr>
    <a:masterClrMapping/>
  </p:clrMapOvr>
  <p:transition spd="med">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1218-A6CA-7251-C42A-712E697E200E}"/>
              </a:ext>
            </a:extLst>
          </p:cNvPr>
          <p:cNvSpPr>
            <a:spLocks noGrp="1"/>
          </p:cNvSpPr>
          <p:nvPr>
            <p:ph type="title"/>
          </p:nvPr>
        </p:nvSpPr>
        <p:spPr/>
        <p:txBody>
          <a:bodyPr>
            <a:normAutofit fontScale="90000"/>
          </a:bodyPr>
          <a:lstStyle/>
          <a:p>
            <a:r>
              <a:rPr lang="en-US" sz="2800" kern="100" dirty="0">
                <a:solidFill>
                  <a:schemeClr val="accent2">
                    <a:lumMod val="75000"/>
                  </a:schemeClr>
                </a:solidFill>
                <a:effectLst/>
                <a:latin typeface="Calibri" panose="020F0502020204030204" pitchFamily="34" charset="0"/>
                <a:cs typeface="Arial" panose="020B0604020202020204" pitchFamily="34" charset="0"/>
              </a:rPr>
              <a:t>IMPORTANCE OF COMPREHENSIVE AND DETAILED REPORTING:</a:t>
            </a:r>
            <a:br>
              <a:rPr lang="en-US" sz="2800" kern="100" dirty="0">
                <a:solidFill>
                  <a:schemeClr val="accent2">
                    <a:lumMod val="75000"/>
                  </a:schemeClr>
                </a:solidFill>
                <a:effectLst/>
                <a:latin typeface="Calibri" panose="020F0502020204030204" pitchFamily="34" charset="0"/>
                <a:cs typeface="Arial" panose="020B0604020202020204" pitchFamily="34" charset="0"/>
              </a:rPr>
            </a:br>
            <a:endParaRPr lang="en-IN" sz="2800" dirty="0">
              <a:solidFill>
                <a:schemeClr val="accent2">
                  <a:lumMod val="75000"/>
                </a:schemeClr>
              </a:solidFill>
            </a:endParaRPr>
          </a:p>
        </p:txBody>
      </p:sp>
      <p:sp>
        <p:nvSpPr>
          <p:cNvPr id="3" name="Content Placeholder 2">
            <a:extLst>
              <a:ext uri="{FF2B5EF4-FFF2-40B4-BE49-F238E27FC236}">
                <a16:creationId xmlns:a16="http://schemas.microsoft.com/office/drawing/2014/main" id="{FE142933-8ACF-07F6-7F29-16A8D9135EA0}"/>
              </a:ext>
            </a:extLst>
          </p:cNvPr>
          <p:cNvSpPr>
            <a:spLocks noGrp="1"/>
          </p:cNvSpPr>
          <p:nvPr>
            <p:ph idx="1"/>
          </p:nvPr>
        </p:nvSpPr>
        <p:spPr>
          <a:xfrm>
            <a:off x="716902" y="1253331"/>
            <a:ext cx="10515600" cy="5156800"/>
          </a:xfrm>
        </p:spPr>
        <p:txBody>
          <a:bodyPr/>
          <a:lstStyle/>
          <a:p>
            <a:pPr>
              <a:lnSpc>
                <a:spcPct val="107000"/>
              </a:lnSpc>
              <a:spcAft>
                <a:spcPts val="800"/>
              </a:spcAft>
            </a:pPr>
            <a:r>
              <a:rPr lang="en-US" sz="1400" kern="100" dirty="0">
                <a:effectLst/>
                <a:latin typeface="Calibri" panose="020F0502020204030204" pitchFamily="34" charset="0"/>
                <a:cs typeface="Arial" panose="020B0604020202020204" pitchFamily="34" charset="0"/>
              </a:rPr>
              <a:t>The importance of reporting can be understood mainly by an experienced project manager. If you cannot properly account for occurrences within your organization, then you cannot call yourself a project manager. The purpose of project management is to be able to comprehend, comply, conform, control, and communicate in order to succeed with a company's goals. As a project manager, none of these aspects can be achieved without proper reporting. </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First off, it is necessary to know what reporting is. Reporting is a process in which information is provided to the different levels of management. This is done in order to enable judgments of the effectiveness of an organization’s responsibility centers and become a base for taking the necessary measures to correct occurrences.</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Reporting is a critical aspect for any organization. No organization can succeed without proper reporting techniques (just like you cannot be successful in having a great dinner without having all the ingredients).</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Just like good cooking, reporting also requires many aspects to make sure that the process goes as smooth as possible, and the outcome meets, if not exceeds, expectations. In order to have solid communication within a business, organizations must have an effective reporting, analytical, and information delivery architecture. All three of these aspects together provide the ability for the company to gather data in an efficient way, which will enable them to make proactive decisions and create a competitive advantage.</a:t>
            </a: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40546250"/>
      </p:ext>
    </p:extLst>
  </p:cSld>
  <p:clrMapOvr>
    <a:masterClrMapping/>
  </p:clrMapOvr>
  <p:transition spd="med">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AFE0-1DDE-409F-83ED-AAD6663E3D7B}"/>
              </a:ext>
            </a:extLst>
          </p:cNvPr>
          <p:cNvSpPr>
            <a:spLocks noGrp="1"/>
          </p:cNvSpPr>
          <p:nvPr>
            <p:ph type="title"/>
          </p:nvPr>
        </p:nvSpPr>
        <p:spPr/>
        <p:txBody>
          <a:bodyPr>
            <a:normAutofit/>
          </a:bodyPr>
          <a:lstStyle/>
          <a:p>
            <a:r>
              <a:rPr lang="en-US" sz="1800" kern="100" dirty="0">
                <a:solidFill>
                  <a:schemeClr val="accent2">
                    <a:lumMod val="75000"/>
                  </a:schemeClr>
                </a:solidFill>
                <a:effectLst/>
                <a:latin typeface="Calibri" panose="020F0502020204030204" pitchFamily="34" charset="0"/>
                <a:cs typeface="Arial" panose="020B0604020202020204" pitchFamily="34" charset="0"/>
              </a:rPr>
              <a:t>KEY COMPONENTS OF COMPREHENSIVE AND DETAILED REPORTING:</a:t>
            </a:r>
            <a:br>
              <a:rPr lang="en-US" sz="1800" kern="100" dirty="0">
                <a:solidFill>
                  <a:schemeClr val="accent2">
                    <a:lumMod val="75000"/>
                  </a:schemeClr>
                </a:solidFill>
                <a:effectLst/>
                <a:latin typeface="Calibri" panose="020F0502020204030204" pitchFamily="34" charset="0"/>
                <a:cs typeface="Arial" panose="020B0604020202020204" pitchFamily="34" charset="0"/>
              </a:rPr>
            </a:br>
            <a:endParaRPr lang="en-IN" sz="1800" dirty="0">
              <a:solidFill>
                <a:schemeClr val="accent2">
                  <a:lumMod val="75000"/>
                </a:schemeClr>
              </a:solidFill>
            </a:endParaRPr>
          </a:p>
        </p:txBody>
      </p:sp>
      <p:sp>
        <p:nvSpPr>
          <p:cNvPr id="3" name="Content Placeholder 2">
            <a:extLst>
              <a:ext uri="{FF2B5EF4-FFF2-40B4-BE49-F238E27FC236}">
                <a16:creationId xmlns:a16="http://schemas.microsoft.com/office/drawing/2014/main" id="{6369E9C8-7207-7418-5625-706EEBBA0B32}"/>
              </a:ext>
            </a:extLst>
          </p:cNvPr>
          <p:cNvSpPr>
            <a:spLocks noGrp="1"/>
          </p:cNvSpPr>
          <p:nvPr>
            <p:ph idx="1"/>
          </p:nvPr>
        </p:nvSpPr>
        <p:spPr>
          <a:xfrm>
            <a:off x="744894" y="1368425"/>
            <a:ext cx="10515600" cy="4351338"/>
          </a:xfrm>
        </p:spPr>
        <p:txBody>
          <a:bodyPr>
            <a:normAutofit/>
          </a:bodyPr>
          <a:lstStyle/>
          <a:p>
            <a:pPr>
              <a:lnSpc>
                <a:spcPct val="107000"/>
              </a:lnSpc>
              <a:spcAft>
                <a:spcPts val="800"/>
              </a:spcAft>
            </a:pPr>
            <a:r>
              <a:rPr lang="en-US" sz="1500" kern="100" dirty="0">
                <a:latin typeface="Calibri" panose="020F0502020204030204" pitchFamily="34" charset="0"/>
                <a:cs typeface="Arial" panose="020B0604020202020204" pitchFamily="34" charset="0"/>
              </a:rPr>
              <a:t> </a:t>
            </a:r>
            <a:r>
              <a:rPr lang="en-US" sz="1500" kern="100" dirty="0">
                <a:effectLst/>
                <a:latin typeface="Calibri" panose="020F0502020204030204" pitchFamily="34" charset="0"/>
                <a:cs typeface="Arial" panose="020B0604020202020204" pitchFamily="34" charset="0"/>
              </a:rPr>
              <a:t>To explain the conclusions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To justify the recommendations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Key points to remember when you are writing the discussion include the following:</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Present the analysis in a logical and systematic way</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If necessary, divide the material with appropriate headings to improve the readers' understanding</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Back up your claims with evidence—explain your findings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Link theory to practical issues</a:t>
            </a:r>
          </a:p>
          <a:p>
            <a:pPr>
              <a:lnSpc>
                <a:spcPct val="107000"/>
              </a:lnSpc>
              <a:spcAft>
                <a:spcPts val="800"/>
              </a:spcAft>
            </a:pPr>
            <a:r>
              <a:rPr lang="en-US" sz="1500" kern="100" dirty="0">
                <a:effectLst/>
                <a:latin typeface="Calibri" panose="020F0502020204030204" pitchFamily="34" charset="0"/>
                <a:cs typeface="Arial" panose="020B0604020202020204" pitchFamily="34" charset="0"/>
              </a:rPr>
              <a:t>Persuade readers of the validity of your stance</a:t>
            </a:r>
          </a:p>
          <a:p>
            <a:pPr marL="0" indent="0">
              <a:lnSpc>
                <a:spcPct val="107000"/>
              </a:lnSpc>
              <a:spcAft>
                <a:spcPts val="800"/>
              </a:spcAft>
              <a:buNone/>
            </a:pPr>
            <a:r>
              <a:rPr lang="en-US" sz="1800" kern="100" dirty="0">
                <a:effectLst/>
                <a:latin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988719863"/>
      </p:ext>
    </p:extLst>
  </p:cSld>
  <p:clrMapOvr>
    <a:masterClrMapping/>
  </p:clrMapOvr>
  <p:transition spd="med">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6E7A-F69B-1D6C-F84D-CA1F4A3AD9F2}"/>
              </a:ext>
            </a:extLst>
          </p:cNvPr>
          <p:cNvSpPr>
            <a:spLocks noGrp="1"/>
          </p:cNvSpPr>
          <p:nvPr>
            <p:ph type="title"/>
          </p:nvPr>
        </p:nvSpPr>
        <p:spPr/>
        <p:txBody>
          <a:bodyPr>
            <a:normAutofit/>
          </a:bodyPr>
          <a:lstStyle/>
          <a:p>
            <a:r>
              <a:rPr lang="en-IN" sz="2000" b="1" kern="100" dirty="0">
                <a:solidFill>
                  <a:schemeClr val="accent2">
                    <a:lumMod val="75000"/>
                  </a:schemeClr>
                </a:solidFill>
                <a:effectLst/>
                <a:latin typeface="Calibri" panose="020F0502020204030204" pitchFamily="34" charset="0"/>
                <a:cs typeface="Arial" panose="020B0604020202020204" pitchFamily="34" charset="0"/>
              </a:rPr>
              <a:t>STRATEGIES FOR EFFECTIVE REPORTING:</a:t>
            </a:r>
            <a:br>
              <a:rPr lang="en-IN" sz="2000" b="1" kern="100" dirty="0">
                <a:solidFill>
                  <a:schemeClr val="accent2">
                    <a:lumMod val="75000"/>
                  </a:schemeClr>
                </a:solidFill>
                <a:effectLst/>
                <a:latin typeface="Calibri" panose="020F0502020204030204" pitchFamily="34" charset="0"/>
                <a:cs typeface="Arial" panose="020B0604020202020204" pitchFamily="34" charset="0"/>
              </a:rPr>
            </a:br>
            <a:endParaRPr lang="en-IN" sz="2000" b="1" dirty="0">
              <a:solidFill>
                <a:schemeClr val="accent2">
                  <a:lumMod val="75000"/>
                </a:schemeClr>
              </a:solidFill>
            </a:endParaRPr>
          </a:p>
        </p:txBody>
      </p:sp>
      <p:sp>
        <p:nvSpPr>
          <p:cNvPr id="3" name="Content Placeholder 2">
            <a:extLst>
              <a:ext uri="{FF2B5EF4-FFF2-40B4-BE49-F238E27FC236}">
                <a16:creationId xmlns:a16="http://schemas.microsoft.com/office/drawing/2014/main" id="{81D00069-2285-6DB9-6B75-7D068BBEF3DF}"/>
              </a:ext>
            </a:extLst>
          </p:cNvPr>
          <p:cNvSpPr>
            <a:spLocks noGrp="1"/>
          </p:cNvSpPr>
          <p:nvPr>
            <p:ph idx="1"/>
          </p:nvPr>
        </p:nvSpPr>
        <p:spPr>
          <a:xfrm>
            <a:off x="838200" y="1278294"/>
            <a:ext cx="10515600" cy="4898669"/>
          </a:xfrm>
        </p:spPr>
        <p:txBody>
          <a:bodyPr>
            <a:normAutofit/>
          </a:bodyPr>
          <a:lstStyle/>
          <a:p>
            <a:pPr>
              <a:lnSpc>
                <a:spcPct val="107000"/>
              </a:lnSpc>
              <a:spcAft>
                <a:spcPts val="800"/>
              </a:spcAft>
            </a:pPr>
            <a:r>
              <a:rPr lang="en-US" sz="1600" b="1" kern="100" dirty="0">
                <a:effectLst/>
                <a:latin typeface="Calibri" panose="020F0502020204030204" pitchFamily="34" charset="0"/>
                <a:cs typeface="Arial" panose="020B0604020202020204" pitchFamily="34" charset="0"/>
              </a:rPr>
              <a:t>1. Decide the Objective</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Take some time to think about the purpose of the report. Do you need to describe, explain, recommend, or persuade? Having a clear purpose from the outset ensures that you stay focused, which makes it easier to engage your reader.</a:t>
            </a:r>
          </a:p>
          <a:p>
            <a:pPr>
              <a:lnSpc>
                <a:spcPct val="107000"/>
              </a:lnSpc>
              <a:spcAft>
                <a:spcPts val="800"/>
              </a:spcAft>
            </a:pPr>
            <a:r>
              <a:rPr lang="en-US" sz="1600" b="1" kern="100" dirty="0">
                <a:effectLst/>
                <a:latin typeface="Calibri" panose="020F0502020204030204" pitchFamily="34" charset="0"/>
                <a:cs typeface="Arial" panose="020B0604020202020204" pitchFamily="34" charset="0"/>
              </a:rPr>
              <a:t>2. Understand Your Audience</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Writing a formal annual report for your stakeholders is very different from a financial review. Tailor your language, use of data, and supporting graphics to the audience.</a:t>
            </a:r>
          </a:p>
          <a:p>
            <a:pPr>
              <a:lnSpc>
                <a:spcPct val="107000"/>
              </a:lnSpc>
              <a:spcAft>
                <a:spcPts val="800"/>
              </a:spcAft>
            </a:pPr>
            <a:r>
              <a:rPr lang="en-US" sz="1600" b="1" kern="100" dirty="0">
                <a:effectLst/>
                <a:latin typeface="Calibri" panose="020F0502020204030204" pitchFamily="34" charset="0"/>
                <a:cs typeface="Arial" panose="020B0604020202020204" pitchFamily="34" charset="0"/>
              </a:rPr>
              <a:t>3. Report Format and Type</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Before you start, check the report format and type. Do you need to submit a written report or deliver a presentation? Do you need to craft a formal, informal, financial, annual, technical, fact-finding, or problem-solving report?</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You should also confirm if any templates are available within the organization.</a:t>
            </a:r>
          </a:p>
          <a:p>
            <a:pPr>
              <a:lnSpc>
                <a:spcPct val="107000"/>
              </a:lnSpc>
              <a:spcAft>
                <a:spcPts val="800"/>
              </a:spcAft>
            </a:pPr>
            <a:r>
              <a:rPr lang="en-US" sz="1400" kern="100" dirty="0">
                <a:effectLst/>
                <a:latin typeface="Calibri" panose="020F0502020204030204" pitchFamily="34" charset="0"/>
                <a:cs typeface="Arial" panose="020B0604020202020204" pitchFamily="34" charset="0"/>
              </a:rPr>
              <a:t>Checking these details can save time later on!</a:t>
            </a:r>
          </a:p>
          <a:p>
            <a:pPr>
              <a:lnSpc>
                <a:spcPct val="107000"/>
              </a:lnSpc>
              <a:spcAft>
                <a:spcPts val="800"/>
              </a:spcAft>
            </a:pPr>
            <a:endParaRPr lang="en-US" sz="1600" b="1" kern="100" dirty="0">
              <a:effectLst/>
              <a:latin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41606024"/>
      </p:ext>
    </p:extLst>
  </p:cSld>
  <p:clrMapOvr>
    <a:masterClrMapping/>
  </p:clrMapOvr>
  <p:transition spd="med">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3E6D-6A9A-F2CE-5736-16646059A4C8}"/>
              </a:ext>
            </a:extLst>
          </p:cNvPr>
          <p:cNvSpPr>
            <a:spLocks noGrp="1"/>
          </p:cNvSpPr>
          <p:nvPr>
            <p:ph type="title"/>
          </p:nvPr>
        </p:nvSpPr>
        <p:spPr/>
        <p:txBody>
          <a:bodyPr/>
          <a:lstStyle/>
          <a:p>
            <a:r>
              <a:rPr lang="en-US" sz="1800" kern="100" dirty="0">
                <a:effectLst/>
                <a:latin typeface="Calibri" panose="020F0502020204030204" pitchFamily="34" charset="0"/>
                <a:cs typeface="Arial" panose="020B0604020202020204" pitchFamily="34" charset="0"/>
              </a:rPr>
              <a:t>4. Gather the Facts and Data</a:t>
            </a:r>
            <a:br>
              <a:rPr lang="en-US" sz="1800" kern="100" dirty="0">
                <a:effectLst/>
                <a:latin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47E2371-598C-10D9-3E6A-80567C55AECF}"/>
              </a:ext>
            </a:extLst>
          </p:cNvPr>
          <p:cNvSpPr>
            <a:spLocks noGrp="1"/>
          </p:cNvSpPr>
          <p:nvPr>
            <p:ph idx="1"/>
          </p:nvPr>
        </p:nvSpPr>
        <p:spPr>
          <a:xfrm>
            <a:off x="698241" y="1153820"/>
            <a:ext cx="10515600" cy="5181665"/>
          </a:xfrm>
        </p:spPr>
        <p:txBody>
          <a:bodyPr>
            <a:normAutofit fontScale="85000" lnSpcReduction="10000"/>
          </a:bodyPr>
          <a:lstStyle/>
          <a:p>
            <a:pPr>
              <a:lnSpc>
                <a:spcPct val="107000"/>
              </a:lnSpc>
              <a:spcAft>
                <a:spcPts val="800"/>
              </a:spcAft>
            </a:pPr>
            <a:r>
              <a:rPr lang="en-US" sz="1800" kern="100" dirty="0">
                <a:effectLst/>
                <a:latin typeface="Calibri" panose="020F0502020204030204" pitchFamily="34" charset="0"/>
                <a:cs typeface="Arial" panose="020B0604020202020204" pitchFamily="34" charset="0"/>
              </a:rPr>
              <a:t> Including engaging facts and data will solidify your argument. Start with your collaborative project site and work out as needed. Remember to cite sources such as articles, case studies, and interviews.</a:t>
            </a:r>
          </a:p>
          <a:p>
            <a:pPr>
              <a:lnSpc>
                <a:spcPct val="107000"/>
              </a:lnSpc>
              <a:spcAft>
                <a:spcPts val="800"/>
              </a:spcAft>
            </a:pPr>
            <a:r>
              <a:rPr lang="en-US" sz="2100" kern="100" dirty="0">
                <a:effectLst/>
                <a:latin typeface="Calibri" panose="020F0502020204030204" pitchFamily="34" charset="0"/>
                <a:cs typeface="Arial" panose="020B0604020202020204" pitchFamily="34" charset="0"/>
              </a:rPr>
              <a:t>5. Structure the Report</a:t>
            </a:r>
          </a:p>
          <a:p>
            <a:pPr>
              <a:lnSpc>
                <a:spcPct val="107000"/>
              </a:lnSpc>
              <a:spcAft>
                <a:spcPts val="800"/>
              </a:spcAft>
            </a:pPr>
            <a:r>
              <a:rPr lang="en-US" sz="1800" kern="100" dirty="0">
                <a:effectLst/>
                <a:latin typeface="Calibri" panose="020F0502020204030204" pitchFamily="34" charset="0"/>
                <a:cs typeface="Arial" panose="020B0604020202020204" pitchFamily="34" charset="0"/>
              </a:rPr>
              <a:t> A report typically has four elements:</a:t>
            </a:r>
          </a:p>
          <a:p>
            <a:pPr>
              <a:lnSpc>
                <a:spcPct val="107000"/>
              </a:lnSpc>
              <a:spcAft>
                <a:spcPts val="800"/>
              </a:spcAft>
            </a:pPr>
            <a:r>
              <a:rPr lang="en-US" sz="1800" kern="100" dirty="0">
                <a:effectLst/>
                <a:latin typeface="Calibri" panose="020F0502020204030204" pitchFamily="34" charset="0"/>
                <a:cs typeface="Arial" panose="020B0604020202020204" pitchFamily="34" charset="0"/>
              </a:rPr>
              <a:t>Executive Summary. Your report will begin with the summary, which is written once the report is finished.  As the first item the reader encounters, this is the most important section of the document. They will likely use the summary to decide how much of the report they need to read so make it count!</a:t>
            </a:r>
          </a:p>
          <a:p>
            <a:pPr>
              <a:lnSpc>
                <a:spcPct val="107000"/>
              </a:lnSpc>
              <a:spcAft>
                <a:spcPts val="800"/>
              </a:spcAft>
            </a:pPr>
            <a:r>
              <a:rPr lang="en-US" sz="1800" kern="100" dirty="0">
                <a:effectLst/>
                <a:latin typeface="Calibri" panose="020F0502020204030204" pitchFamily="34" charset="0"/>
                <a:cs typeface="Arial" panose="020B0604020202020204" pitchFamily="34" charset="0"/>
              </a:rPr>
              <a:t>Introduction: Provide a context for the report and outline the structure of the contents. Identify the scope of the report and any particular methodologies used</a:t>
            </a:r>
          </a:p>
          <a:p>
            <a:pPr>
              <a:lnSpc>
                <a:spcPct val="107000"/>
              </a:lnSpc>
              <a:spcAft>
                <a:spcPts val="800"/>
              </a:spcAft>
            </a:pPr>
            <a:r>
              <a:rPr lang="en-US" sz="1800" kern="100" dirty="0">
                <a:effectLst/>
                <a:latin typeface="Calibri" panose="020F0502020204030204" pitchFamily="34" charset="0"/>
                <a:cs typeface="Arial" panose="020B0604020202020204" pitchFamily="34" charset="0"/>
              </a:rPr>
              <a:t>Body: It’s now time to put your writing skills to work! This is the longest section of the report and should present background details, analysis, discussions, and recommendations for consideration. Draw upon data and supporting graphics to support your </a:t>
            </a:r>
            <a:r>
              <a:rPr lang="en-US" sz="1800" kern="100" dirty="0" err="1">
                <a:effectLst/>
                <a:latin typeface="Calibri" panose="020F0502020204030204" pitchFamily="34" charset="0"/>
                <a:cs typeface="Arial" panose="020B0604020202020204" pitchFamily="34" charset="0"/>
              </a:rPr>
              <a:t>posi</a:t>
            </a:r>
            <a:endParaRPr lang="en-US" sz="1800" kern="100" dirty="0">
              <a:effectLst/>
              <a:latin typeface="Calibri" panose="020F0502020204030204" pitchFamily="34" charset="0"/>
              <a:cs typeface="Arial" panose="020B0604020202020204" pitchFamily="34" charset="0"/>
            </a:endParaRPr>
          </a:p>
          <a:p>
            <a:pPr>
              <a:lnSpc>
                <a:spcPct val="107000"/>
              </a:lnSpc>
              <a:spcAft>
                <a:spcPts val="800"/>
              </a:spcAft>
            </a:pPr>
            <a:r>
              <a:rPr lang="en-US" sz="1800" kern="100" dirty="0">
                <a:effectLst/>
                <a:latin typeface="Calibri" panose="020F0502020204030204" pitchFamily="34" charset="0"/>
                <a:cs typeface="Arial" panose="020B0604020202020204" pitchFamily="34" charset="0"/>
              </a:rPr>
              <a:t>Conclusion: Bring together the various elements of the report in a clear and concise manner. Identify the next steps and any actions that your reader needs to take.</a:t>
            </a:r>
          </a:p>
          <a:p>
            <a:pPr>
              <a:lnSpc>
                <a:spcPct val="107000"/>
              </a:lnSpc>
              <a:spcAft>
                <a:spcPts val="800"/>
              </a:spcAft>
            </a:pPr>
            <a:r>
              <a:rPr lang="en-US" sz="1800" kern="100" dirty="0">
                <a:effectLst/>
                <a:latin typeface="Calibri" panose="020F0502020204030204" pitchFamily="34" charset="0"/>
                <a:cs typeface="Arial" panose="020B0604020202020204" pitchFamily="34" charset="0"/>
              </a:rPr>
              <a:t> </a:t>
            </a:r>
          </a:p>
          <a:p>
            <a:pPr>
              <a:lnSpc>
                <a:spcPct val="107000"/>
              </a:lnSpc>
              <a:spcAft>
                <a:spcPts val="800"/>
              </a:spcAft>
            </a:pPr>
            <a:endParaRPr lang="en-US" sz="1800" kern="100" dirty="0">
              <a:effectLst/>
              <a:latin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99626301"/>
      </p:ext>
    </p:extLst>
  </p:cSld>
  <p:clrMapOvr>
    <a:masterClrMapping/>
  </p:clrMapOvr>
  <p:transition spd="med">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4F10-6750-C973-79E5-38774A93562B}"/>
              </a:ext>
            </a:extLst>
          </p:cNvPr>
          <p:cNvSpPr>
            <a:spLocks noGrp="1"/>
          </p:cNvSpPr>
          <p:nvPr>
            <p:ph type="title"/>
          </p:nvPr>
        </p:nvSpPr>
        <p:spPr>
          <a:xfrm>
            <a:off x="838200" y="270589"/>
            <a:ext cx="10515600" cy="1240970"/>
          </a:xfrm>
        </p:spPr>
        <p:txBody>
          <a:bodyPr>
            <a:normAutofit/>
          </a:bodyPr>
          <a:lstStyle/>
          <a:p>
            <a:r>
              <a:rPr lang="en-US" sz="2000" kern="100" dirty="0">
                <a:solidFill>
                  <a:schemeClr val="accent2">
                    <a:lumMod val="75000"/>
                  </a:schemeClr>
                </a:solidFill>
                <a:effectLst/>
                <a:latin typeface="Calibri" panose="020F0502020204030204" pitchFamily="34" charset="0"/>
                <a:cs typeface="Arial" panose="020B0604020202020204" pitchFamily="34" charset="0"/>
              </a:rPr>
              <a:t>CHALLENGES IN IMPLEMENTING COMPREHENSIVE AND DETAILED REPORTING</a:t>
            </a:r>
            <a:r>
              <a:rPr lang="en-US" sz="1800" kern="100" dirty="0">
                <a:effectLst/>
                <a:highlight>
                  <a:srgbClr val="00FFFF"/>
                </a:highlight>
                <a:latin typeface="Calibri" panose="020F0502020204030204" pitchFamily="34" charset="0"/>
                <a:cs typeface="Arial" panose="020B0604020202020204" pitchFamily="34" charset="0"/>
              </a:rPr>
              <a:t>:</a:t>
            </a:r>
            <a:br>
              <a:rPr lang="en-US" sz="1800" kern="100" dirty="0">
                <a:effectLst/>
                <a:latin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EBF60C3-5459-6AD5-F738-A3CE7D91B601}"/>
              </a:ext>
            </a:extLst>
          </p:cNvPr>
          <p:cNvSpPr>
            <a:spLocks noGrp="1"/>
          </p:cNvSpPr>
          <p:nvPr>
            <p:ph idx="1"/>
          </p:nvPr>
        </p:nvSpPr>
        <p:spPr>
          <a:xfrm>
            <a:off x="822649" y="1253331"/>
            <a:ext cx="10515600" cy="4351338"/>
          </a:xfrm>
        </p:spPr>
        <p:txBody>
          <a:bodyPr/>
          <a:lstStyle/>
          <a:p>
            <a:r>
              <a:rPr lang="en-US" sz="1400" kern="100" dirty="0">
                <a:effectLst/>
                <a:latin typeface="Calibri" panose="020F0502020204030204" pitchFamily="34" charset="0"/>
                <a:cs typeface="Arial" panose="020B0604020202020204" pitchFamily="34" charset="0"/>
              </a:rPr>
              <a:t>The critical challenge of integrated reporting is converting the traditional report that is only concerned with financial terms and related disclosures about an organization's value creation. The conventional report is very lengthy, so it is challenging to make it concise. Also, integrated reporting is compliance-based reporting which is difficult for many organizations to prepare</a:t>
            </a:r>
          </a:p>
          <a:p>
            <a:pPr>
              <a:lnSpc>
                <a:spcPct val="107000"/>
              </a:lnSpc>
              <a:spcAft>
                <a:spcPts val="800"/>
              </a:spcAft>
            </a:pPr>
            <a:r>
              <a:rPr lang="en-US" sz="1800" kern="100" dirty="0">
                <a:solidFill>
                  <a:schemeClr val="accent5">
                    <a:lumMod val="75000"/>
                  </a:schemeClr>
                </a:solidFill>
                <a:effectLst/>
                <a:latin typeface="Calibri" panose="020F0502020204030204" pitchFamily="34" charset="0"/>
                <a:cs typeface="Arial" panose="020B0604020202020204" pitchFamily="34" charset="0"/>
              </a:rPr>
              <a:t>MPACT OF COMPREHENSIVE AND DETAILED REPORTING OR DECISION MAKING:</a:t>
            </a:r>
          </a:p>
          <a:p>
            <a:pPr marL="0" indent="0">
              <a:lnSpc>
                <a:spcPct val="107000"/>
              </a:lnSpc>
              <a:spcAft>
                <a:spcPts val="800"/>
              </a:spcAft>
              <a:buNone/>
            </a:pPr>
            <a:r>
              <a:rPr lang="en-US" sz="1400" kern="100" dirty="0">
                <a:effectLst/>
                <a:latin typeface="Calibri" panose="020F0502020204030204" pitchFamily="34" charset="0"/>
                <a:cs typeface="Arial" panose="020B0604020202020204" pitchFamily="34" charset="0"/>
              </a:rPr>
              <a:t>     Being able to make effective decisions at workplace can help you become a better leader, because your prompt actions will always provide benefit to the company as it saves life, time &amp; resources, improves productivity, prevent mistakes and most importantly, encourages and maintain confidence in the employees that they are working in a safe workplace.</a:t>
            </a:r>
          </a:p>
          <a:p>
            <a:pPr marL="0" indent="0">
              <a:lnSpc>
                <a:spcPct val="107000"/>
              </a:lnSpc>
              <a:spcAft>
                <a:spcPts val="800"/>
              </a:spcAft>
              <a:buNone/>
            </a:pPr>
            <a:r>
              <a:rPr lang="en-US" sz="1400" kern="100" dirty="0">
                <a:effectLst/>
                <a:latin typeface="Calibri" panose="020F0502020204030204" pitchFamily="34" charset="0"/>
                <a:cs typeface="Arial" panose="020B0604020202020204" pitchFamily="34" charset="0"/>
              </a:rPr>
              <a:t>      Imagine, how much wrong can one bad decision do to an individual and also, to the world. You might have worked really hard with your          team, and only when everything was going just the way you planned, you hear a bang! One wrong decision leading to an incident, and everyone is asking who the culprit is?</a:t>
            </a:r>
          </a:p>
          <a:p>
            <a:pPr marL="0" indent="0">
              <a:lnSpc>
                <a:spcPct val="107000"/>
              </a:lnSpc>
              <a:spcAft>
                <a:spcPts val="800"/>
              </a:spcAft>
              <a:buNone/>
            </a:pPr>
            <a:r>
              <a:rPr lang="en-US" sz="1400" kern="100" dirty="0">
                <a:effectLst/>
                <a:latin typeface="Calibri" panose="020F0502020204030204" pitchFamily="34" charset="0"/>
                <a:cs typeface="Arial" panose="020B0604020202020204" pitchFamily="34" charset="0"/>
              </a:rPr>
              <a:t>Coca-Cola quoted, “It was easy to become the top soft-drink brand in the world but staying there is the hardest thing.” Your decisions matter! Especially when you are at the leadership level and whatever gets communicated through you, will affect the safety of your employees and your organization.</a:t>
            </a:r>
          </a:p>
          <a:p>
            <a:pPr marL="0" indent="0">
              <a:lnSpc>
                <a:spcPct val="107000"/>
              </a:lnSpc>
              <a:spcAft>
                <a:spcPts val="800"/>
              </a:spcAft>
              <a:buNone/>
            </a:pPr>
            <a:endParaRPr lang="en-US" sz="1400" kern="100" dirty="0">
              <a:effectLst/>
              <a:latin typeface="Calibri" panose="020F0502020204030204" pitchFamily="34" charset="0"/>
              <a:cs typeface="Arial" panose="020B0604020202020204" pitchFamily="34" charset="0"/>
            </a:endParaRPr>
          </a:p>
          <a:p>
            <a:pPr>
              <a:lnSpc>
                <a:spcPct val="107000"/>
              </a:lnSpc>
              <a:spcAft>
                <a:spcPts val="800"/>
              </a:spcAft>
            </a:pPr>
            <a:endParaRPr lang="en-US" sz="1400" kern="100" dirty="0">
              <a:effectLst/>
              <a:latin typeface="Calibri" panose="020F0502020204030204" pitchFamily="34" charset="0"/>
              <a:cs typeface="Arial" panose="020B0604020202020204" pitchFamily="34" charset="0"/>
            </a:endParaRPr>
          </a:p>
          <a:p>
            <a:endParaRPr lang="en-US" sz="1400" kern="100" dirty="0">
              <a:effectLst/>
              <a:latin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25168593"/>
      </p:ext>
    </p:extLst>
  </p:cSld>
  <p:clrMapOvr>
    <a:masterClrMapping/>
  </p:clrMapOvr>
  <p:transition spd="med">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CF3A-4818-59D1-B2EE-9D1D8061E081}"/>
              </a:ext>
            </a:extLst>
          </p:cNvPr>
          <p:cNvSpPr>
            <a:spLocks noGrp="1"/>
          </p:cNvSpPr>
          <p:nvPr>
            <p:ph type="title"/>
          </p:nvPr>
        </p:nvSpPr>
        <p:spPr>
          <a:xfrm>
            <a:off x="838200" y="318472"/>
            <a:ext cx="10515600" cy="1325563"/>
          </a:xfrm>
        </p:spPr>
        <p:txBody>
          <a:bodyPr>
            <a:normAutofit fontScale="90000"/>
          </a:bodyPr>
          <a:lstStyle/>
          <a:p>
            <a:pPr marL="342900" indent="-342900">
              <a:buFont typeface="Wingdings" panose="05000000000000000000" pitchFamily="2" charset="2"/>
              <a:buChar char="v"/>
            </a:pPr>
            <a:r>
              <a:rPr lang="en-US" sz="2000" b="1" i="0" u="sng" dirty="0">
                <a:solidFill>
                  <a:srgbClr val="202124"/>
                </a:solidFill>
                <a:effectLst/>
                <a:latin typeface="Google Sans"/>
              </a:rPr>
              <a:t>Xplico</a:t>
            </a:r>
            <a:r>
              <a:rPr lang="en-US" sz="2000" b="1" dirty="0">
                <a:solidFill>
                  <a:srgbClr val="202124"/>
                </a:solidFill>
                <a:latin typeface="Google Sans"/>
              </a:rPr>
              <a:t>:</a:t>
            </a:r>
            <a:r>
              <a:rPr lang="en-US" sz="1600" b="1" dirty="0">
                <a:solidFill>
                  <a:srgbClr val="202124"/>
                </a:solidFill>
                <a:latin typeface="Google Sans"/>
              </a:rPr>
              <a:t> </a:t>
            </a:r>
            <a:r>
              <a:rPr lang="en-US" sz="1600" b="1" i="0" dirty="0">
                <a:solidFill>
                  <a:srgbClr val="202124"/>
                </a:solidFill>
                <a:effectLst/>
                <a:latin typeface="Google Sans"/>
              </a:rPr>
              <a:t>i</a:t>
            </a:r>
            <a:r>
              <a:rPr lang="en-US" sz="1600" b="0" i="0" dirty="0">
                <a:solidFill>
                  <a:srgbClr val="202124"/>
                </a:solidFill>
                <a:effectLst/>
                <a:latin typeface="Google Sans"/>
              </a:rPr>
              <a:t>s a </a:t>
            </a:r>
            <a:r>
              <a:rPr lang="en-US" sz="1600" b="0" i="0" dirty="0">
                <a:solidFill>
                  <a:srgbClr val="040C28"/>
                </a:solidFill>
                <a:effectLst/>
                <a:latin typeface="Google Sans"/>
              </a:rPr>
              <a:t>network forensics analysis tool</a:t>
            </a:r>
            <a:r>
              <a:rPr lang="en-US" sz="1600" b="0" i="0" dirty="0">
                <a:solidFill>
                  <a:srgbClr val="202124"/>
                </a:solidFill>
                <a:effectLst/>
                <a:latin typeface="Google Sans"/>
              </a:rPr>
              <a:t> (NFAT), which is a software that reconstructs the contents of acquisitions performed with a packet sniffer (e.g. Wireshark, tcpdump, Netsniff-ng).</a:t>
            </a:r>
            <a:br>
              <a:rPr lang="en-US" sz="1600" b="0" i="0" dirty="0">
                <a:solidFill>
                  <a:srgbClr val="202124"/>
                </a:solidFill>
                <a:effectLst/>
                <a:latin typeface="Google Sans"/>
              </a:rPr>
            </a:br>
            <a:br>
              <a:rPr lang="en-US" sz="1600" b="0" i="0" dirty="0">
                <a:solidFill>
                  <a:srgbClr val="202124"/>
                </a:solidFill>
                <a:effectLst/>
                <a:latin typeface="Google Sans"/>
              </a:rPr>
            </a:br>
            <a:r>
              <a:rPr lang="en-US" sz="1800" b="1" i="0" u="sng" dirty="0">
                <a:effectLst/>
                <a:latin typeface="Google Sans"/>
              </a:rPr>
              <a:t>SNORT:</a:t>
            </a:r>
            <a:r>
              <a:rPr lang="en-US" sz="1600" b="1" i="0" dirty="0">
                <a:effectLst/>
                <a:latin typeface="Google Sans"/>
              </a:rPr>
              <a:t> </a:t>
            </a:r>
            <a:r>
              <a:rPr lang="en-US" sz="1600" b="0" i="0" dirty="0">
                <a:solidFill>
                  <a:srgbClr val="4D5156"/>
                </a:solidFill>
                <a:effectLst/>
                <a:latin typeface="Google Sans"/>
              </a:rPr>
              <a:t>can be used </a:t>
            </a:r>
            <a:r>
              <a:rPr lang="en-US" sz="1600" b="0" i="0" dirty="0">
                <a:solidFill>
                  <a:srgbClr val="040C28"/>
                </a:solidFill>
                <a:effectLst/>
                <a:latin typeface="Google Sans"/>
              </a:rPr>
              <a:t>to monitor the traffic that goes in and out of a network</a:t>
            </a:r>
            <a:r>
              <a:rPr lang="en-US" sz="1600" b="0" i="0" dirty="0">
                <a:solidFill>
                  <a:srgbClr val="4D5156"/>
                </a:solidFill>
                <a:effectLst/>
                <a:latin typeface="Google Sans"/>
              </a:rPr>
              <a:t>. It will monitor traffic in real time and issue alerts to users when it discovers potentially malicious packets or threats on Internet Protocol (IP) networks.</a:t>
            </a:r>
            <a:br>
              <a:rPr lang="en-US" sz="1600" b="0" i="0" dirty="0">
                <a:solidFill>
                  <a:srgbClr val="202124"/>
                </a:solidFill>
                <a:effectLst/>
                <a:latin typeface="Google Sans"/>
              </a:rPr>
            </a:br>
            <a:endParaRPr lang="en-IN" sz="1600" dirty="0"/>
          </a:p>
        </p:txBody>
      </p:sp>
      <p:sp>
        <p:nvSpPr>
          <p:cNvPr id="3" name="Content Placeholder 2">
            <a:extLst>
              <a:ext uri="{FF2B5EF4-FFF2-40B4-BE49-F238E27FC236}">
                <a16:creationId xmlns:a16="http://schemas.microsoft.com/office/drawing/2014/main" id="{4364A6FF-942D-543B-B9E0-033D8E5B34D8}"/>
              </a:ext>
            </a:extLst>
          </p:cNvPr>
          <p:cNvSpPr>
            <a:spLocks noGrp="1"/>
          </p:cNvSpPr>
          <p:nvPr>
            <p:ph idx="1"/>
          </p:nvPr>
        </p:nvSpPr>
        <p:spPr>
          <a:xfrm>
            <a:off x="912845" y="1644035"/>
            <a:ext cx="10515600" cy="4351338"/>
          </a:xfrm>
        </p:spPr>
        <p:txBody>
          <a:bodyPr>
            <a:normAutofit lnSpcReduction="10000"/>
          </a:bodyPr>
          <a:lstStyle/>
          <a:p>
            <a:pPr>
              <a:buFont typeface="Wingdings" panose="05000000000000000000" pitchFamily="2" charset="2"/>
              <a:buChar char="v"/>
            </a:pPr>
            <a:r>
              <a:rPr lang="en-US" sz="1800" b="1" i="0" u="sng" dirty="0">
                <a:solidFill>
                  <a:srgbClr val="202124"/>
                </a:solidFill>
                <a:effectLst/>
                <a:latin typeface="Google Sans"/>
              </a:rPr>
              <a:t>PyFlag: </a:t>
            </a:r>
            <a:r>
              <a:rPr lang="en-US" sz="1400" b="0" i="0" dirty="0">
                <a:effectLst/>
                <a:latin typeface="Google Sans"/>
              </a:rPr>
              <a:t>is a general purpose, open source, forensic package which merges disk forensics, memory forensics and network forensics.</a:t>
            </a:r>
          </a:p>
          <a:p>
            <a:pPr>
              <a:buFont typeface="Wingdings" panose="05000000000000000000" pitchFamily="2" charset="2"/>
              <a:buChar char="v"/>
            </a:pPr>
            <a:endParaRPr lang="en-US" sz="1400" b="0" i="0" dirty="0">
              <a:effectLst/>
              <a:latin typeface="Google Sans"/>
            </a:endParaRPr>
          </a:p>
          <a:p>
            <a:pPr>
              <a:buFont typeface="Wingdings" panose="05000000000000000000" pitchFamily="2" charset="2"/>
              <a:buChar char="v"/>
            </a:pPr>
            <a:r>
              <a:rPr lang="en-US" sz="1800" b="1" i="0" u="sng" dirty="0">
                <a:effectLst/>
                <a:latin typeface="Google Sans"/>
              </a:rPr>
              <a:t> PcapWT</a:t>
            </a:r>
            <a:r>
              <a:rPr lang="en-US" sz="1600" b="0" i="0" dirty="0">
                <a:solidFill>
                  <a:srgbClr val="4D5156"/>
                </a:solidFill>
                <a:effectLst/>
                <a:latin typeface="Google Sans"/>
              </a:rPr>
              <a:t>: </a:t>
            </a:r>
            <a:r>
              <a:rPr lang="en-US" sz="1400" b="0" i="0" dirty="0">
                <a:solidFill>
                  <a:srgbClr val="040C28"/>
                </a:solidFill>
                <a:effectLst/>
                <a:latin typeface="Google Sans"/>
              </a:rPr>
              <a:t>the process of intercepting and making a record of data packets</a:t>
            </a:r>
            <a:r>
              <a:rPr lang="en-US" sz="1400" b="0" i="0" dirty="0">
                <a:effectLst/>
                <a:latin typeface="Google Sans"/>
              </a:rPr>
              <a:t>, which are the units of data and payload that make up network traffic.</a:t>
            </a:r>
          </a:p>
          <a:p>
            <a:pPr>
              <a:buFont typeface="Wingdings" panose="05000000000000000000" pitchFamily="2" charset="2"/>
              <a:buChar char="v"/>
            </a:pPr>
            <a:endParaRPr lang="en-US" sz="1400" b="0" i="0" dirty="0">
              <a:effectLst/>
              <a:latin typeface="Google Sans"/>
            </a:endParaRPr>
          </a:p>
          <a:p>
            <a:pPr>
              <a:buFont typeface="Wingdings" panose="05000000000000000000" pitchFamily="2" charset="2"/>
              <a:buChar char="v"/>
            </a:pPr>
            <a:r>
              <a:rPr lang="en-US" sz="1800" b="1" i="0" u="sng" dirty="0">
                <a:effectLst/>
                <a:latin typeface="Google Sans"/>
              </a:rPr>
              <a:t>NETWORKMINER</a:t>
            </a:r>
            <a:r>
              <a:rPr lang="en-US" sz="1400" b="1" i="0" u="sng" dirty="0">
                <a:effectLst/>
                <a:latin typeface="Google Sans"/>
              </a:rPr>
              <a:t>:</a:t>
            </a:r>
            <a:r>
              <a:rPr lang="en-US" sz="1400" b="0" i="0" dirty="0">
                <a:effectLst/>
                <a:latin typeface="Google Sans"/>
              </a:rPr>
              <a:t> </a:t>
            </a:r>
            <a:r>
              <a:rPr lang="en-US" sz="1400" b="0" i="0" dirty="0">
                <a:solidFill>
                  <a:srgbClr val="4D5156"/>
                </a:solidFill>
                <a:effectLst/>
                <a:latin typeface="Google Sans"/>
              </a:rPr>
              <a:t>is </a:t>
            </a:r>
            <a:r>
              <a:rPr lang="en-US" sz="1400" b="0" i="0" dirty="0">
                <a:solidFill>
                  <a:srgbClr val="040C28"/>
                </a:solidFill>
                <a:effectLst/>
                <a:latin typeface="Google Sans"/>
              </a:rPr>
              <a:t>a Network Forensic Analysis Tool (NFAT) for Windows</a:t>
            </a:r>
            <a:r>
              <a:rPr lang="en-US" sz="1400" b="0" i="0" dirty="0">
                <a:effectLst/>
                <a:latin typeface="Google Sans"/>
              </a:rPr>
              <a:t>. NetworkMiner can be used as a passive network sniffer/packet capturing tool in order to detect operating systems, sessions, hostnames, open ports etc. without putting any traffic on the network.</a:t>
            </a:r>
          </a:p>
          <a:p>
            <a:pPr marL="0" indent="0">
              <a:buNone/>
            </a:pPr>
            <a:endParaRPr lang="en-US" sz="1400" b="0" i="0" dirty="0">
              <a:effectLst/>
              <a:latin typeface="Google Sans"/>
            </a:endParaRPr>
          </a:p>
          <a:p>
            <a:pPr>
              <a:buFont typeface="Wingdings" panose="05000000000000000000" pitchFamily="2" charset="2"/>
              <a:buChar char="v"/>
            </a:pPr>
            <a:r>
              <a:rPr lang="en-US" sz="1800" b="1" i="0" u="sng" dirty="0">
                <a:effectLst/>
                <a:latin typeface="Google Sans"/>
              </a:rPr>
              <a:t>Network:</a:t>
            </a:r>
            <a:r>
              <a:rPr lang="en-US" sz="1400" b="0" i="0" dirty="0">
                <a:effectLst/>
                <a:latin typeface="Google Sans"/>
              </a:rPr>
              <a:t> interception is commonly performed by “security box” that attempts to detect attacks or monitor for corporate data exfiltration for all computers on a network. These boxes are often also used to intercept and analyze.</a:t>
            </a:r>
          </a:p>
          <a:p>
            <a:pPr>
              <a:buFont typeface="Wingdings" panose="05000000000000000000" pitchFamily="2" charset="2"/>
              <a:buChar char="v"/>
            </a:pPr>
            <a:endParaRPr lang="en-US" sz="1400" dirty="0">
              <a:latin typeface="Google Sans"/>
            </a:endParaRPr>
          </a:p>
          <a:p>
            <a:pPr>
              <a:buFont typeface="Wingdings" panose="05000000000000000000" pitchFamily="2" charset="2"/>
              <a:buChar char="v"/>
            </a:pPr>
            <a:r>
              <a:rPr lang="en-US" sz="1800" b="1" u="sng" dirty="0">
                <a:solidFill>
                  <a:srgbClr val="202124"/>
                </a:solidFill>
                <a:latin typeface="Google Sans"/>
              </a:rPr>
              <a:t>NfD</a:t>
            </a:r>
            <a:r>
              <a:rPr lang="en-US" sz="1800" b="1" i="0" u="sng" dirty="0">
                <a:solidFill>
                  <a:srgbClr val="202124"/>
                </a:solidFill>
                <a:effectLst/>
                <a:latin typeface="Google Sans"/>
              </a:rPr>
              <a:t>ump:</a:t>
            </a:r>
            <a:r>
              <a:rPr lang="en-US" sz="1050" b="0" i="0" dirty="0">
                <a:solidFill>
                  <a:srgbClr val="202124"/>
                </a:solidFill>
                <a:effectLst/>
                <a:latin typeface="Google Sans"/>
              </a:rPr>
              <a:t> </a:t>
            </a:r>
            <a:r>
              <a:rPr lang="en-US" sz="1400" b="0" i="0" dirty="0">
                <a:solidFill>
                  <a:srgbClr val="202124"/>
                </a:solidFill>
                <a:effectLst/>
                <a:latin typeface="Google Sans"/>
              </a:rPr>
              <a:t>is the </a:t>
            </a:r>
            <a:r>
              <a:rPr lang="en-US" sz="1400" b="0" i="0" dirty="0">
                <a:solidFill>
                  <a:srgbClr val="040C28"/>
                </a:solidFill>
                <a:effectLst/>
                <a:latin typeface="Google Sans"/>
              </a:rPr>
              <a:t>netflow display and analyzing program of the nfdump tool set</a:t>
            </a:r>
            <a:r>
              <a:rPr lang="en-US" sz="1400" b="0" i="0" dirty="0">
                <a:solidFill>
                  <a:srgbClr val="202124"/>
                </a:solidFill>
                <a:effectLst/>
                <a:latin typeface="Google Sans"/>
              </a:rPr>
              <a:t>. It reads the netflow data from files stored by nfcapd and processes the flows according the options given. The filter syntax is comparable to tcpdump and extended for netflow data.</a:t>
            </a:r>
            <a:endParaRPr lang="en-US" sz="1400" b="0" i="0" dirty="0">
              <a:effectLst/>
              <a:latin typeface="Google Sans"/>
            </a:endParaRPr>
          </a:p>
          <a:p>
            <a:pPr>
              <a:buFont typeface="Wingdings" panose="05000000000000000000" pitchFamily="2" charset="2"/>
              <a:buChar char="v"/>
            </a:pPr>
            <a:endParaRPr lang="en-US" sz="1400" dirty="0">
              <a:latin typeface="Google Sans"/>
            </a:endParaRPr>
          </a:p>
          <a:p>
            <a:pPr>
              <a:buFont typeface="Wingdings" panose="05000000000000000000" pitchFamily="2" charset="2"/>
              <a:buChar char="v"/>
            </a:pPr>
            <a:endParaRPr lang="en-US" sz="1400" b="0" i="0" dirty="0">
              <a:effectLst/>
              <a:latin typeface="Google Sans"/>
            </a:endParaRPr>
          </a:p>
          <a:p>
            <a:pPr marL="0" indent="0">
              <a:buNone/>
            </a:pPr>
            <a:endParaRPr lang="en-US" sz="1400" b="0" i="0" dirty="0">
              <a:effectLst/>
              <a:latin typeface="Google Sans"/>
            </a:endParaRPr>
          </a:p>
          <a:p>
            <a:pPr>
              <a:buFont typeface="Wingdings" panose="05000000000000000000" pitchFamily="2" charset="2"/>
              <a:buChar char="v"/>
            </a:pPr>
            <a:endParaRPr lang="en-US" sz="1600" b="0" i="0" dirty="0">
              <a:effectLst/>
              <a:latin typeface="Google Sans"/>
            </a:endParaRPr>
          </a:p>
          <a:p>
            <a:pPr>
              <a:buFont typeface="Wingdings" panose="05000000000000000000" pitchFamily="2" charset="2"/>
              <a:buChar char="v"/>
            </a:pPr>
            <a:endParaRPr lang="en-US" sz="1600" b="0" i="0" dirty="0">
              <a:effectLst/>
              <a:latin typeface="Google Sans"/>
            </a:endParaRPr>
          </a:p>
          <a:p>
            <a:pPr>
              <a:buFont typeface="Wingdings" panose="05000000000000000000" pitchFamily="2" charset="2"/>
              <a:buChar char="v"/>
            </a:pPr>
            <a:endParaRPr lang="en-US" sz="1600" b="0" i="0" dirty="0">
              <a:solidFill>
                <a:srgbClr val="4D5156"/>
              </a:solidFill>
              <a:effectLst/>
              <a:latin typeface="Google Sans"/>
            </a:endParaRPr>
          </a:p>
          <a:p>
            <a:pPr>
              <a:buFont typeface="Wingdings" panose="05000000000000000000" pitchFamily="2" charset="2"/>
              <a:buChar char="v"/>
            </a:pPr>
            <a:endParaRPr lang="en-IN" sz="1600" dirty="0"/>
          </a:p>
        </p:txBody>
      </p:sp>
    </p:spTree>
    <p:extLst>
      <p:ext uri="{BB962C8B-B14F-4D97-AF65-F5344CB8AC3E}">
        <p14:creationId xmlns:p14="http://schemas.microsoft.com/office/powerpoint/2010/main" val="22780952"/>
      </p:ext>
    </p:extLst>
  </p:cSld>
  <p:clrMapOvr>
    <a:masterClrMapping/>
  </p:clrMapOvr>
  <p:transition spd="med">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8F95-65CD-81E2-0CAF-30BB90D2FDB6}"/>
              </a:ext>
            </a:extLst>
          </p:cNvPr>
          <p:cNvSpPr>
            <a:spLocks noGrp="1"/>
          </p:cNvSpPr>
          <p:nvPr>
            <p:ph type="title"/>
          </p:nvPr>
        </p:nvSpPr>
        <p:spPr/>
        <p:txBody>
          <a:bodyPr>
            <a:normAutofit/>
          </a:bodyPr>
          <a:lstStyle/>
          <a:p>
            <a:r>
              <a:rPr lang="en-IN" sz="2800" b="1" u="sng" dirty="0">
                <a:solidFill>
                  <a:schemeClr val="accent2">
                    <a:lumMod val="75000"/>
                  </a:schemeClr>
                </a:solidFill>
              </a:rPr>
              <a:t>VULNERABILITY IDENTIFICATION</a:t>
            </a:r>
          </a:p>
        </p:txBody>
      </p:sp>
      <p:sp>
        <p:nvSpPr>
          <p:cNvPr id="3" name="Content Placeholder 2">
            <a:extLst>
              <a:ext uri="{FF2B5EF4-FFF2-40B4-BE49-F238E27FC236}">
                <a16:creationId xmlns:a16="http://schemas.microsoft.com/office/drawing/2014/main" id="{06EBA9B9-B7E4-E51F-E394-235316B5E679}"/>
              </a:ext>
            </a:extLst>
          </p:cNvPr>
          <p:cNvSpPr>
            <a:spLocks noGrp="1"/>
          </p:cNvSpPr>
          <p:nvPr>
            <p:ph idx="1"/>
          </p:nvPr>
        </p:nvSpPr>
        <p:spPr>
          <a:xfrm>
            <a:off x="707571" y="1690688"/>
            <a:ext cx="10515600" cy="4351338"/>
          </a:xfrm>
        </p:spPr>
        <p:txBody>
          <a:bodyPr>
            <a:normAutofit lnSpcReduction="10000"/>
          </a:bodyPr>
          <a:lstStyle/>
          <a:p>
            <a:pPr fontAlgn="base">
              <a:lnSpc>
                <a:spcPts val="1200"/>
              </a:lnSpc>
              <a:spcBef>
                <a:spcPts val="0"/>
              </a:spcBef>
              <a:spcAft>
                <a:spcPts val="0"/>
              </a:spcAft>
              <a:buFont typeface="Wingdings" panose="05000000000000000000" pitchFamily="2" charset="2"/>
              <a:buChar char="v"/>
            </a:pPr>
            <a:r>
              <a:rPr lang="en-US" sz="1800" b="1" dirty="0">
                <a:solidFill>
                  <a:srgbClr val="00B0F0"/>
                </a:solidFill>
                <a:effectLst/>
                <a:latin typeface="Times New Roman" panose="02020603050405020304" pitchFamily="18" charset="0"/>
              </a:rPr>
              <a:t>What is meant by vulnerability identification?</a:t>
            </a:r>
          </a:p>
          <a:p>
            <a:pPr marL="0" indent="0" fontAlgn="base">
              <a:lnSpc>
                <a:spcPts val="1200"/>
              </a:lnSpc>
              <a:spcBef>
                <a:spcPts val="0"/>
              </a:spcBef>
              <a:spcAft>
                <a:spcPts val="0"/>
              </a:spcAft>
              <a:buNone/>
            </a:pPr>
            <a:r>
              <a:rPr lang="en-US" sz="1800" b="1" dirty="0">
                <a:solidFill>
                  <a:srgbClr val="00B0F0"/>
                </a:solidFill>
                <a:effectLst/>
                <a:latin typeface="Times New Roman" panose="02020603050405020304" pitchFamily="18" charset="0"/>
              </a:rPr>
              <a:t> </a:t>
            </a:r>
          </a:p>
          <a:p>
            <a:pPr marL="0" indent="0">
              <a:lnSpc>
                <a:spcPct val="107000"/>
              </a:lnSpc>
              <a:spcAft>
                <a:spcPts val="800"/>
              </a:spcAft>
              <a:buNone/>
            </a:pPr>
            <a:r>
              <a:rPr lang="en-US" sz="1400" dirty="0">
                <a:effectLst/>
                <a:latin typeface="Calibri" panose="020F0502020204030204" pitchFamily="34" charset="0"/>
                <a:cs typeface="Times New Roman" panose="02020603050405020304" pitchFamily="18" charset="0"/>
              </a:rPr>
              <a:t>    The vulnerability identification process enables you to identify and understand weaknesses in your system, underlying     infrastructure, support systems, and major applications. It allows you to </a:t>
            </a:r>
            <a:r>
              <a:rPr lang="en-US" sz="1400" dirty="0" err="1">
                <a:effectLst/>
                <a:latin typeface="Calibri" panose="020F0502020204030204" pitchFamily="34" charset="0"/>
                <a:cs typeface="Times New Roman" panose="02020603050405020304" pitchFamily="18" charset="0"/>
              </a:rPr>
              <a:t>analyse</a:t>
            </a:r>
            <a:r>
              <a:rPr lang="en-US" sz="1400" dirty="0">
                <a:effectLst/>
                <a:latin typeface="Calibri" panose="020F0502020204030204" pitchFamily="34" charset="0"/>
                <a:cs typeface="Times New Roman" panose="02020603050405020304" pitchFamily="18" charset="0"/>
              </a:rPr>
              <a:t> the potential exposures generated by your supply chain and your business partners.</a:t>
            </a:r>
          </a:p>
          <a:p>
            <a:pPr marL="0" indent="0">
              <a:lnSpc>
                <a:spcPct val="107000"/>
              </a:lnSpc>
              <a:spcAft>
                <a:spcPts val="800"/>
              </a:spcAft>
              <a:buNone/>
            </a:pPr>
            <a:r>
              <a:rPr lang="en-US" sz="1800" b="1" dirty="0">
                <a:solidFill>
                  <a:schemeClr val="accent6">
                    <a:lumMod val="75000"/>
                  </a:schemeClr>
                </a:solidFill>
                <a:effectLst/>
                <a:latin typeface="Roboto" panose="020F0502020204030204" pitchFamily="2" charset="0"/>
                <a:ea typeface="等线 Light" panose="020B0503020204020204" pitchFamily="2" charset="-122"/>
                <a:cs typeface="Times New Roman" panose="02020603050405020304" pitchFamily="18" charset="0"/>
              </a:rPr>
              <a:t>Types of Vulnerabilities in cyber security</a:t>
            </a:r>
            <a:r>
              <a:rPr lang="en-US" sz="1800" b="1" dirty="0">
                <a:solidFill>
                  <a:srgbClr val="272C37"/>
                </a:solidFill>
                <a:effectLst/>
                <a:latin typeface="Roboto" panose="020F0502020204030204" pitchFamily="2" charset="0"/>
                <a:ea typeface="等线 Light" panose="020B0503020204020204" pitchFamily="2" charset="-122"/>
                <a:cs typeface="Times New Roman" panose="02020603050405020304" pitchFamily="18" charset="0"/>
              </a:rPr>
              <a:t>: </a:t>
            </a:r>
            <a:r>
              <a:rPr lang="en-US" sz="2200" b="1" dirty="0">
                <a:solidFill>
                  <a:srgbClr val="272C37"/>
                </a:solidFill>
                <a:effectLst/>
                <a:latin typeface="Roboto" panose="020F0502020204030204" pitchFamily="2" charset="0"/>
                <a:ea typeface="等线 Light" panose="020B0503020204020204" pitchFamily="2" charset="-122"/>
                <a:cs typeface="Times New Roman" panose="02020603050405020304" pitchFamily="18" charset="0"/>
              </a:rPr>
              <a:t>-</a:t>
            </a:r>
            <a:r>
              <a:rPr lang="en-US" sz="2200" dirty="0">
                <a:solidFill>
                  <a:schemeClr val="tx1">
                    <a:lumMod val="75000"/>
                    <a:lumOff val="25000"/>
                  </a:schemeClr>
                </a:solidFill>
                <a:effectLst/>
                <a:latin typeface="Calibri" panose="020F0502020204030204" pitchFamily="34" charset="0"/>
                <a:cs typeface="Times New Roman" panose="02020603050405020304" pitchFamily="18" charset="0"/>
              </a:rPr>
              <a:t> </a:t>
            </a:r>
            <a:r>
              <a:rPr lang="en-US" sz="1400" dirty="0">
                <a:solidFill>
                  <a:schemeClr val="tx1">
                    <a:lumMod val="75000"/>
                    <a:lumOff val="25000"/>
                  </a:schemeClr>
                </a:solidFill>
                <a:effectLst/>
                <a:latin typeface="Roboto" panose="020F0502020204030204" pitchFamily="2" charset="0"/>
                <a:ea typeface="Calibri" panose="020F0502020204030204" pitchFamily="34" charset="0"/>
                <a:cs typeface="Times New Roman" panose="02020603050405020304" pitchFamily="18" charset="0"/>
              </a:rPr>
              <a:t>The four main types of vulnerabilities in information security are network vulnerabilities, operating system vulnerabilities, process (or procedural) vulnerabilities, and human vulnerability.</a:t>
            </a:r>
          </a:p>
          <a:p>
            <a:pPr>
              <a:lnSpc>
                <a:spcPct val="107000"/>
              </a:lnSpc>
              <a:spcAft>
                <a:spcPts val="800"/>
              </a:spcAft>
              <a:buFont typeface="Wingdings" panose="05000000000000000000" pitchFamily="2" charset="2"/>
              <a:buChar char="q"/>
            </a:pPr>
            <a:r>
              <a:rPr lang="en-US" sz="14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Network vulnerabilities are weaknesses within an organization’s hardware or software infrastructure that allow cyberattacks to gain access and cause harm. These areas of exposure can range from </a:t>
            </a:r>
            <a:r>
              <a:rPr lang="en-US" sz="1400" u="sng" dirty="0">
                <a:solidFill>
                  <a:srgbClr val="1179EF"/>
                </a:solidFill>
                <a:effectLst/>
                <a:latin typeface="Roboto" panose="02000000000000000000" pitchFamily="2" charset="0"/>
                <a:ea typeface="Times New Roman" panose="02020603050405020304" pitchFamily="18" charset="0"/>
                <a:cs typeface="Times New Roman" panose="02020603050405020304" pitchFamily="18" charset="0"/>
                <a:hlinkClick r:id="rId2" tooltip="poorly-protected wireless access"/>
              </a:rPr>
              <a:t>poorly-protected wireless access</a:t>
            </a:r>
            <a:r>
              <a:rPr lang="en-US" sz="14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 all the way to </a:t>
            </a:r>
            <a:r>
              <a:rPr lang="en-US" sz="1400" u="sng" dirty="0">
                <a:solidFill>
                  <a:srgbClr val="1179EF"/>
                </a:solidFill>
                <a:effectLst/>
                <a:latin typeface="Roboto" panose="02000000000000000000" pitchFamily="2" charset="0"/>
                <a:ea typeface="Times New Roman" panose="02020603050405020304" pitchFamily="18" charset="0"/>
                <a:cs typeface="Times New Roman" panose="02020603050405020304" pitchFamily="18" charset="0"/>
                <a:hlinkClick r:id="rId3" tooltip="misconfigured firewalls"/>
              </a:rPr>
              <a:t>misconfigured firewalls</a:t>
            </a:r>
            <a:r>
              <a:rPr lang="en-US" sz="14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 that don’t guard the network at large</a:t>
            </a:r>
            <a:r>
              <a:rPr lang="en-US" sz="15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 </a:t>
            </a:r>
          </a:p>
          <a:p>
            <a:pPr>
              <a:lnSpc>
                <a:spcPct val="107000"/>
              </a:lnSpc>
              <a:spcAft>
                <a:spcPts val="800"/>
              </a:spcAft>
              <a:buFont typeface="Wingdings" panose="05000000000000000000" pitchFamily="2" charset="2"/>
              <a:buChar char="q"/>
            </a:pPr>
            <a:r>
              <a:rPr lang="en-US" sz="14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Operating system (OS) vulnerabilities are exposures within an OS that allow cyberattacks to cause damage on any device where the OS is installed. An example of an attack that takes advantage of OS vulnerabilities is a Denial of Service (DoS) attack, where repeated fake requests clog a system so</a:t>
            </a:r>
            <a:r>
              <a:rPr lang="en-US" sz="18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Operating system (OS) vulnerabilities are exposures within an OS that allow cyberattacks to cause damage on any device where the OS is installed. An example of an attack that takes advantage of OS vulnerabilities is a Denial of Service (DoS) attack, where repeated fake requests clog a </a:t>
            </a:r>
            <a:r>
              <a:rPr lang="en-US" sz="1500" dirty="0" err="1">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syste</a:t>
            </a:r>
            <a:endParaRPr lang="en-US" sz="15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endParaRPr lang="en-US" sz="14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endParaRPr lang="en-US" sz="1400" dirty="0">
              <a:effectLst/>
              <a:latin typeface="Calibri" panose="020F0502020204030204" pitchFamily="34" charset="0"/>
              <a:cs typeface="Times New Roman" panose="02020603050405020304" pitchFamily="18" charset="0"/>
            </a:endParaRPr>
          </a:p>
          <a:p>
            <a:pPr>
              <a:lnSpc>
                <a:spcPts val="2550"/>
              </a:lnSpc>
              <a:spcBef>
                <a:spcPts val="4800"/>
              </a:spcBef>
              <a:spcAft>
                <a:spcPts val="2400"/>
              </a:spcAft>
              <a:buFont typeface="Wingdings" panose="05000000000000000000" pitchFamily="2" charset="2"/>
              <a:buChar char="v"/>
            </a:pPr>
            <a:endParaRPr lang="en-IN" sz="1600" dirty="0">
              <a:solidFill>
                <a:schemeClr val="tx1">
                  <a:lumMod val="75000"/>
                  <a:lumOff val="25000"/>
                </a:schemeClr>
              </a:solidFill>
            </a:endParaRPr>
          </a:p>
        </p:txBody>
      </p:sp>
    </p:spTree>
    <p:extLst>
      <p:ext uri="{BB962C8B-B14F-4D97-AF65-F5344CB8AC3E}">
        <p14:creationId xmlns:p14="http://schemas.microsoft.com/office/powerpoint/2010/main" val="4135268900"/>
      </p:ext>
    </p:extLst>
  </p:cSld>
  <p:clrMapOvr>
    <a:masterClrMapping/>
  </p:clrMapOvr>
  <p:transition spd="med">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39D7-43BA-A004-E1C2-155115915298}"/>
              </a:ext>
            </a:extLst>
          </p:cNvPr>
          <p:cNvSpPr>
            <a:spLocks noGrp="1"/>
          </p:cNvSpPr>
          <p:nvPr>
            <p:ph type="title"/>
          </p:nvPr>
        </p:nvSpPr>
        <p:spPr/>
        <p:txBody>
          <a:bodyPr>
            <a:normAutofit/>
          </a:bodyPr>
          <a:lstStyle/>
          <a:p>
            <a:pPr marL="285750" indent="-285750">
              <a:buFont typeface="Wingdings" panose="05000000000000000000" pitchFamily="2" charset="2"/>
              <a:buChar char="q"/>
            </a:pPr>
            <a:r>
              <a:rPr lang="en-US" sz="1400" dirty="0">
                <a:solidFill>
                  <a:srgbClr val="51565E"/>
                </a:solidFill>
                <a:effectLst/>
                <a:latin typeface="Roboto" panose="02000000000000000000" pitchFamily="2" charset="0"/>
                <a:ea typeface="Times New Roman" panose="02020603050405020304" pitchFamily="18" charset="0"/>
                <a:cs typeface="Times New Roman" panose="02020603050405020304" pitchFamily="18" charset="0"/>
              </a:rPr>
              <a:t>Human vulnerabilities are created by user errors that can expose networks, hardware, and sensitive data to malicious actors. They arguably pose the most significant threat, particularly because of the increase in remote and mobile workers. Examples of human vulnerability in security are opening an email attachment infected with malware, or not installing software updates on mobile devices.</a:t>
            </a:r>
            <a:br>
              <a:rPr lang="en-US" sz="1400" dirty="0">
                <a:effectLst/>
                <a:latin typeface="Calibri" panose="020F0502020204030204" pitchFamily="34" charset="0"/>
                <a:cs typeface="Times New Roman" panose="02020603050405020304" pitchFamily="18" charset="0"/>
              </a:rPr>
            </a:br>
            <a:endParaRPr lang="en-IN" sz="1400" dirty="0"/>
          </a:p>
        </p:txBody>
      </p:sp>
      <p:sp>
        <p:nvSpPr>
          <p:cNvPr id="3" name="Content Placeholder 2">
            <a:extLst>
              <a:ext uri="{FF2B5EF4-FFF2-40B4-BE49-F238E27FC236}">
                <a16:creationId xmlns:a16="http://schemas.microsoft.com/office/drawing/2014/main" id="{B4EC5C4D-D4EC-0C3E-C480-DF886C6560FC}"/>
              </a:ext>
            </a:extLst>
          </p:cNvPr>
          <p:cNvSpPr>
            <a:spLocks noGrp="1"/>
          </p:cNvSpPr>
          <p:nvPr>
            <p:ph idx="1"/>
          </p:nvPr>
        </p:nvSpPr>
        <p:spPr/>
        <p:txBody>
          <a:bodyPr>
            <a:normAutofit fontScale="92500" lnSpcReduction="20000"/>
          </a:bodyPr>
          <a:lstStyle/>
          <a:p>
            <a:pPr fontAlgn="base">
              <a:lnSpc>
                <a:spcPct val="107000"/>
              </a:lnSpc>
              <a:spcBef>
                <a:spcPts val="0"/>
              </a:spcBef>
              <a:spcAft>
                <a:spcPts val="0"/>
              </a:spcAft>
              <a:buFont typeface="Wingdings" panose="05000000000000000000" pitchFamily="2" charset="2"/>
              <a:buChar char="v"/>
            </a:pPr>
            <a:r>
              <a:rPr lang="en-US" sz="1800" b="1" dirty="0">
                <a:solidFill>
                  <a:srgbClr val="0070C0"/>
                </a:solidFill>
                <a:effectLst/>
                <a:latin typeface="Work Sans" panose="020F0502020204030204" pitchFamily="2" charset="0"/>
                <a:ea typeface="等线 Light" panose="02010600030101010101" pitchFamily="2" charset="-122"/>
                <a:cs typeface="Times New Roman" panose="02020603050405020304" pitchFamily="18" charset="0"/>
              </a:rPr>
              <a:t>What is Common Weakness Enumeration (CWE)? </a:t>
            </a:r>
            <a:endParaRPr lang="en-US" sz="1800" b="1" dirty="0">
              <a:solidFill>
                <a:srgbClr val="0070C0"/>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lnSpc>
                <a:spcPct val="107000"/>
              </a:lnSpc>
              <a:spcAft>
                <a:spcPts val="800"/>
              </a:spcAft>
              <a:buNone/>
            </a:pPr>
            <a:r>
              <a:rPr lang="en-US" sz="1800" dirty="0">
                <a:solidFill>
                  <a:srgbClr val="0070C0"/>
                </a:solidFill>
                <a:effectLst/>
                <a:latin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q"/>
            </a:pPr>
            <a:r>
              <a:rPr lang="en-US" sz="1400" dirty="0">
                <a:effectLst/>
                <a:latin typeface="Calibri" panose="020F0502020204030204" pitchFamily="34" charset="0"/>
                <a:cs typeface="Times New Roman" panose="02020603050405020304" pitchFamily="18" charset="0"/>
              </a:rPr>
              <a:t>With data and network security being a major concern for modern software development, several frameworks and guidelines have been developed to administer secure systems. The </a:t>
            </a:r>
            <a:r>
              <a:rPr lang="en-US" sz="14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Common Weakness Enumeration</a:t>
            </a:r>
            <a:r>
              <a:rPr lang="en-US" sz="1400" dirty="0">
                <a:effectLst/>
                <a:latin typeface="Calibri" panose="020F0502020204030204" pitchFamily="34" charset="0"/>
                <a:cs typeface="Times New Roman" panose="02020603050405020304" pitchFamily="18" charset="0"/>
              </a:rPr>
              <a:t> (</a:t>
            </a:r>
            <a:r>
              <a:rPr lang="en-US" sz="14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CWE</a:t>
            </a:r>
            <a:r>
              <a:rPr lang="en-US" sz="1400" dirty="0">
                <a:effectLst/>
                <a:latin typeface="Calibri" panose="020F0502020204030204" pitchFamily="34" charset="0"/>
                <a:cs typeface="Times New Roman" panose="02020603050405020304" pitchFamily="18" charset="0"/>
              </a:rPr>
              <a:t>) database is a community-developed project that provides a catalog of common vulnerabilities in the software and hardware of an organization’s tech stack. The database includes detailed descriptions of common weaknesses and guides secure coding standards. </a:t>
            </a:r>
          </a:p>
          <a:p>
            <a:pPr>
              <a:lnSpc>
                <a:spcPct val="107000"/>
              </a:lnSpc>
              <a:spcAft>
                <a:spcPts val="800"/>
              </a:spcAft>
              <a:buFont typeface="Wingdings" panose="05000000000000000000" pitchFamily="2" charset="2"/>
              <a:buChar char="q"/>
            </a:pPr>
            <a:r>
              <a:rPr lang="en-US" sz="1400" dirty="0">
                <a:effectLst/>
                <a:latin typeface="Calibri" panose="020F0502020204030204" pitchFamily="34" charset="0"/>
                <a:cs typeface="Times New Roman" panose="02020603050405020304" pitchFamily="18" charset="0"/>
              </a:rPr>
              <a:t>           </a:t>
            </a: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The </a:t>
            </a:r>
            <a:r>
              <a:rPr lang="en-US" sz="1400" u="sng" dirty="0">
                <a:solidFill>
                  <a:srgbClr val="0000FF"/>
                </a:solidFill>
                <a:effectLst/>
                <a:latin typeface="Roboto" panose="02000000000000000000" pitchFamily="2" charset="0"/>
                <a:ea typeface="Calibri" panose="020F0502020204030204" pitchFamily="34" charset="0"/>
                <a:cs typeface="Times New Roman" panose="02020603050405020304" pitchFamily="18" charset="0"/>
                <a:hlinkClick r:id="rId2"/>
              </a:rPr>
              <a:t>common weakness enumeration (CWE)</a:t>
            </a: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database lists cyber vulnerabilities for any hardware or software product. The CWE </a:t>
            </a:r>
            <a:r>
              <a:rPr lang="en-US" sz="14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identifies </a:t>
            </a: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and </a:t>
            </a:r>
            <a:r>
              <a:rPr lang="en-US" sz="14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categorizes </a:t>
            </a: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the vulnerability type, security issues associated with the vulnerability, and possible prevention efforts to address detected security vulnerabilities.</a:t>
            </a:r>
            <a:endParaRPr lang="en-US" sz="14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US" sz="14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The Common Weakness Enumeration (CWE) is an "</a:t>
            </a:r>
            <a:r>
              <a:rPr lang="en-US" sz="1400" dirty="0" err="1">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encyclopaedia</a:t>
            </a:r>
            <a:r>
              <a:rPr lang="en-US" sz="14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of over 600 types of software weaknesses </a:t>
            </a:r>
            <a:r>
              <a:rPr lang="en-US" sz="1400" u="sng" dirty="0">
                <a:solidFill>
                  <a:srgbClr val="007BFF"/>
                </a:solidFill>
                <a:effectLst/>
                <a:latin typeface="Segoe UI" panose="020B0502040204020203" pitchFamily="34" charset="0"/>
                <a:ea typeface="Calibri" panose="020F0502020204030204" pitchFamily="34" charset="0"/>
                <a:cs typeface="Times New Roman" panose="02020603050405020304" pitchFamily="18" charset="0"/>
                <a:hlinkClick r:id="rId3"/>
              </a:rPr>
              <a:t>[1]</a:t>
            </a:r>
            <a:r>
              <a:rPr lang="en-US" sz="14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Some of the classes are buffer overflow, directory traversal, OS injection, race condition, cross-site scripting, hard-coded password and insecure random numbers. </a:t>
            </a: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cs typeface="Times New Roman" panose="02020603050405020304" pitchFamily="18" charset="0"/>
            </a:endParaRPr>
          </a:p>
          <a:p>
            <a:pPr marL="0" indent="0">
              <a:lnSpc>
                <a:spcPct val="107000"/>
              </a:lnSpc>
              <a:spcAft>
                <a:spcPts val="800"/>
              </a:spcAft>
              <a:buNone/>
            </a:pPr>
            <a:r>
              <a:rPr lang="en-US" sz="14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232426"/>
      </p:ext>
    </p:extLst>
  </p:cSld>
  <p:clrMapOvr>
    <a:masterClrMapping/>
  </p:clrMapOvr>
  <p:transition spd="med">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01A7-F8E7-919D-7C8E-2D99036D84C1}"/>
              </a:ext>
            </a:extLst>
          </p:cNvPr>
          <p:cNvSpPr>
            <a:spLocks noGrp="1"/>
          </p:cNvSpPr>
          <p:nvPr>
            <p:ph type="title"/>
          </p:nvPr>
        </p:nvSpPr>
        <p:spPr>
          <a:xfrm>
            <a:off x="838200" y="281149"/>
            <a:ext cx="10515600" cy="1325563"/>
          </a:xfrm>
        </p:spPr>
        <p:txBody>
          <a:bodyPr>
            <a:normAutofit/>
          </a:bodyPr>
          <a:lstStyle/>
          <a:p>
            <a:r>
              <a:rPr lang="en-US" sz="2000" b="1" dirty="0">
                <a:solidFill>
                  <a:schemeClr val="accent2">
                    <a:lumMod val="75000"/>
                  </a:schemeClr>
                </a:solidFill>
                <a:effectLst/>
                <a:latin typeface="Open Sans" panose="020B0606030504020204" pitchFamily="34" charset="0"/>
                <a:ea typeface="Times New Roman" panose="02020603050405020304" pitchFamily="18" charset="0"/>
              </a:rPr>
              <a:t>Assign a Common Weakness Enumeration (CWE) code to each vulnerability</a:t>
            </a:r>
            <a:r>
              <a:rPr lang="en-US" sz="2000" b="0" dirty="0">
                <a:solidFill>
                  <a:schemeClr val="accent2">
                    <a:lumMod val="75000"/>
                  </a:schemeClr>
                </a:solidFill>
                <a:effectLst/>
                <a:latin typeface="Open Sans" panose="020B0606030504020204" pitchFamily="34" charset="0"/>
                <a:ea typeface="Times New Roman" panose="02020603050405020304" pitchFamily="18" charset="0"/>
              </a:rPr>
              <a:t>: -</a:t>
            </a:r>
            <a:br>
              <a:rPr lang="en-US" sz="2000" b="1" dirty="0">
                <a:solidFill>
                  <a:schemeClr val="accent2">
                    <a:lumMod val="75000"/>
                  </a:schemeClr>
                </a:solidFill>
                <a:effectLst/>
                <a:latin typeface="Times New Roman" panose="02020603050405020304" pitchFamily="18" charset="0"/>
              </a:rPr>
            </a:br>
            <a:endParaRPr lang="en-IN" sz="2000" dirty="0">
              <a:solidFill>
                <a:schemeClr val="accent2">
                  <a:lumMod val="75000"/>
                </a:schemeClr>
              </a:solidFill>
            </a:endParaRPr>
          </a:p>
        </p:txBody>
      </p:sp>
      <p:sp>
        <p:nvSpPr>
          <p:cNvPr id="3" name="Content Placeholder 2">
            <a:extLst>
              <a:ext uri="{FF2B5EF4-FFF2-40B4-BE49-F238E27FC236}">
                <a16:creationId xmlns:a16="http://schemas.microsoft.com/office/drawing/2014/main" id="{64BD0A11-A293-49FF-EA54-B945B533D657}"/>
              </a:ext>
            </a:extLst>
          </p:cNvPr>
          <p:cNvSpPr>
            <a:spLocks noGrp="1"/>
          </p:cNvSpPr>
          <p:nvPr>
            <p:ph idx="1"/>
          </p:nvPr>
        </p:nvSpPr>
        <p:spPr/>
        <p:txBody>
          <a:bodyPr>
            <a:normAutofit fontScale="77500" lnSpcReduction="20000"/>
          </a:bodyPr>
          <a:lstStyle/>
          <a:p>
            <a:pPr marL="514350" indent="-285750">
              <a:lnSpc>
                <a:spcPct val="107000"/>
              </a:lnSpc>
              <a:spcAft>
                <a:spcPts val="0"/>
              </a:spcAft>
              <a:buFont typeface="Wingdings" panose="05000000000000000000" pitchFamily="2" charset="2"/>
              <a:buChar char="q"/>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The security categorization of the information system guides the frequency and comprehensiveness of the vulnerability scans. Vulnerability analysis for custom software and applications may require additional, more specialized techniques and approaches (e.g., Web-based application scanners, source code reviews, source code analyzers).</a:t>
            </a:r>
            <a:endParaRPr lang="en-US" sz="1400" dirty="0">
              <a:effectLst/>
              <a:latin typeface="Calibri" panose="020F0502020204030204" pitchFamily="34" charset="0"/>
              <a:cs typeface="Times New Roman" panose="02020603050405020304" pitchFamily="18" charset="0"/>
            </a:endParaRPr>
          </a:p>
          <a:p>
            <a:pPr marL="228600" algn="ctr">
              <a:lnSpc>
                <a:spcPct val="107000"/>
              </a:lnSpc>
              <a:spcAft>
                <a:spcPts val="0"/>
              </a:spcAft>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cs typeface="Times New Roman" panose="02020603050405020304" pitchFamily="18" charset="0"/>
            </a:endParaRPr>
          </a:p>
          <a:p>
            <a:pPr marL="514350" indent="-285750">
              <a:lnSpc>
                <a:spcPct val="107000"/>
              </a:lnSpc>
              <a:spcAft>
                <a:spcPts val="0"/>
              </a:spcAft>
              <a:buFont typeface="Wingdings" panose="05000000000000000000" pitchFamily="2" charset="2"/>
              <a:buChar char="q"/>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Vulnerability scanning includes scanning for specific functions, ports, protocols, and services that should not be accessible to users or devices and for improperly configured or incorrectly operating information flow mechanisms.</a:t>
            </a:r>
            <a:endParaRPr lang="en-US" sz="1400" dirty="0">
              <a:effectLst/>
              <a:latin typeface="Calibri" panose="020F0502020204030204" pitchFamily="34" charset="0"/>
              <a:cs typeface="Times New Roman" panose="02020603050405020304" pitchFamily="18" charset="0"/>
            </a:endParaRPr>
          </a:p>
          <a:p>
            <a:pPr marL="457200" algn="ctr">
              <a:lnSpc>
                <a:spcPct val="107000"/>
              </a:lnSpc>
              <a:spcAft>
                <a:spcPts val="0"/>
              </a:spcAft>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cs typeface="Times New Roman" panose="02020603050405020304" pitchFamily="18" charset="0"/>
            </a:endParaRPr>
          </a:p>
          <a:p>
            <a:pPr marL="514350" indent="-285750">
              <a:lnSpc>
                <a:spcPct val="107000"/>
              </a:lnSpc>
              <a:spcAft>
                <a:spcPts val="0"/>
              </a:spcAft>
              <a:buFont typeface="Wingdings" panose="05000000000000000000" pitchFamily="2" charset="2"/>
              <a:buChar char="q"/>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The organization considers using tools that express vulnerabilities in the Common Vulnerabilities and Exposures (CVE) naming convention and that use the Open Vulnerability Assessment Language (OVAL) to test for the presence of vulnerabilities.</a:t>
            </a:r>
          </a:p>
          <a:p>
            <a:pPr indent="0">
              <a:lnSpc>
                <a:spcPct val="107000"/>
              </a:lnSpc>
              <a:spcAft>
                <a:spcPts val="0"/>
              </a:spcAft>
              <a:buNone/>
            </a:pPr>
            <a:endPar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endParaRPr>
          </a:p>
          <a:p>
            <a:pPr marL="514350" indent="-285750">
              <a:lnSpc>
                <a:spcPct val="107000"/>
              </a:lnSpc>
              <a:spcAft>
                <a:spcPts val="0"/>
              </a:spcAft>
              <a:buFont typeface="Wingdings" panose="05000000000000000000" pitchFamily="2" charset="2"/>
              <a:buChar char="q"/>
            </a:pP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The Common Weakness Enumeration (CWE) and the National </a:t>
            </a:r>
            <a:r>
              <a:rPr lang="en-US" sz="1500" u="sng"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hlinkClick r:id="rId2" tooltip="Learn more about Vulnerability Database from ScienceDirect's AI-generated Topic Pages"/>
              </a:rPr>
              <a:t>Vulnerability Database</a:t>
            </a: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(NVD) are also excellent sources for </a:t>
            </a:r>
            <a:r>
              <a:rPr lang="en-US" sz="1500" u="sng"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hlinkClick r:id="rId3" tooltip="Learn more about vulnerability information from ScienceDirect's AI-generated Topic Pages"/>
              </a:rPr>
              <a:t>vulnerability information</a:t>
            </a: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In addition, security control assessments such as red team exercises are another source of </a:t>
            </a:r>
            <a:r>
              <a:rPr lang="en-US" sz="1500" u="sng"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hlinkClick r:id="rId4" tooltip="Learn more about potential vulnerabilities from ScienceDirect's AI-generated Topic Pages"/>
              </a:rPr>
              <a:t>potential vulnerabilities</a:t>
            </a: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for which to scan.</a:t>
            </a:r>
            <a:endParaRPr lang="en-US" sz="1500" dirty="0">
              <a:effectLst/>
              <a:latin typeface="Calibri" panose="020F0502020204030204" pitchFamily="34" charset="0"/>
              <a:cs typeface="Times New Roman" panose="02020603050405020304" pitchFamily="18" charset="0"/>
            </a:endParaRPr>
          </a:p>
          <a:p>
            <a:pPr>
              <a:spcBef>
                <a:spcPts val="0"/>
              </a:spcBef>
              <a:spcAft>
                <a:spcPts val="0"/>
              </a:spcAft>
            </a:pPr>
            <a:r>
              <a:rPr lang="en-US" sz="1500" dirty="0">
                <a:solidFill>
                  <a:srgbClr val="2E2E2E"/>
                </a:solidFill>
                <a:effectLst/>
                <a:latin typeface="Arial" panose="020B0604020202020204" pitchFamily="34" charset="0"/>
                <a:ea typeface="Times New Roman" panose="02020603050405020304" pitchFamily="18" charset="0"/>
              </a:rPr>
              <a:t> </a:t>
            </a:r>
            <a:endParaRPr lang="en-US" sz="1500" dirty="0">
              <a:effectLst/>
              <a:latin typeface="Times New Roman" panose="02020603050405020304" pitchFamily="18" charset="0"/>
            </a:endParaRPr>
          </a:p>
          <a:p>
            <a:pPr marL="514350" indent="-285750">
              <a:lnSpc>
                <a:spcPct val="107000"/>
              </a:lnSpc>
              <a:spcAft>
                <a:spcPts val="0"/>
              </a:spcAft>
              <a:buFont typeface="Wingdings" panose="05000000000000000000" pitchFamily="2" charset="2"/>
              <a:buChar char="q"/>
            </a:pPr>
            <a:endParaRPr lang="en-US" sz="1400" dirty="0">
              <a:effectLst/>
              <a:latin typeface="Calibri" panose="020F0502020204030204" pitchFamily="34" charset="0"/>
              <a:cs typeface="Times New Roman" panose="02020603050405020304" pitchFamily="18" charset="0"/>
            </a:endParaRPr>
          </a:p>
          <a:p>
            <a:pPr marL="685800" algn="ctr">
              <a:lnSpc>
                <a:spcPct val="107000"/>
              </a:lnSpc>
              <a:spcAft>
                <a:spcPts val="0"/>
              </a:spcAft>
            </a:pPr>
            <a:r>
              <a:rPr lang="en-US" sz="14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859549"/>
      </p:ext>
    </p:extLst>
  </p:cSld>
  <p:clrMapOvr>
    <a:masterClrMapping/>
  </p:clrMapOvr>
  <p:transition spd="med">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5A92-0755-0BA3-5355-A992599E2D1B}"/>
              </a:ext>
            </a:extLst>
          </p:cNvPr>
          <p:cNvSpPr>
            <a:spLocks noGrp="1"/>
          </p:cNvSpPr>
          <p:nvPr>
            <p:ph type="title"/>
          </p:nvPr>
        </p:nvSpPr>
        <p:spPr>
          <a:xfrm>
            <a:off x="987490" y="887639"/>
            <a:ext cx="10515600" cy="1325563"/>
          </a:xfrm>
        </p:spPr>
        <p:txBody>
          <a:bodyPr/>
          <a:lstStyle/>
          <a:p>
            <a:r>
              <a:rPr lang="en-US" sz="2400" b="1" u="sng" dirty="0">
                <a:solidFill>
                  <a:schemeClr val="accent2">
                    <a:lumMod val="75000"/>
                  </a:schemeClr>
                </a:solidFill>
                <a:effectLst/>
                <a:latin typeface="Times New Roman" panose="02020603050405020304" pitchFamily="18" charset="0"/>
              </a:rPr>
              <a:t>Software</a:t>
            </a:r>
            <a:r>
              <a:rPr lang="en-US" sz="2400" b="1" u="sng" dirty="0">
                <a:solidFill>
                  <a:schemeClr val="accent2">
                    <a:lumMod val="75000"/>
                  </a:schemeClr>
                </a:solidFill>
                <a:effectLst/>
                <a:latin typeface="Arial" panose="020B0604020202020204" pitchFamily="34" charset="0"/>
                <a:ea typeface="Times New Roman" panose="02020603050405020304" pitchFamily="18" charset="0"/>
              </a:rPr>
              <a:t> Vulnerabilities</a:t>
            </a:r>
            <a:r>
              <a:rPr lang="en-US" sz="4400" b="1" u="sng" dirty="0">
                <a:solidFill>
                  <a:srgbClr val="2E2E2E"/>
                </a:solidFill>
                <a:effectLst/>
                <a:latin typeface="Arial" panose="020B0604020202020204" pitchFamily="34" charset="0"/>
                <a:ea typeface="Times New Roman" panose="02020603050405020304" pitchFamily="18" charset="0"/>
              </a:rPr>
              <a:t>: </a:t>
            </a:r>
            <a:r>
              <a:rPr lang="en-US" sz="4400" b="1" dirty="0">
                <a:solidFill>
                  <a:srgbClr val="2E2E2E"/>
                </a:solidFill>
                <a:effectLst/>
                <a:latin typeface="Arial" panose="020B0604020202020204" pitchFamily="34" charset="0"/>
                <a:ea typeface="Times New Roman" panose="02020603050405020304" pitchFamily="18" charset="0"/>
              </a:rPr>
              <a:t>-</a:t>
            </a:r>
            <a:br>
              <a:rPr lang="en-US" sz="4400" b="1" dirty="0">
                <a:effectLst/>
                <a:latin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F0C4D0AD-9BE5-D666-8D22-3E4F50DB75AB}"/>
              </a:ext>
            </a:extLst>
          </p:cNvPr>
          <p:cNvSpPr>
            <a:spLocks noGrp="1"/>
          </p:cNvSpPr>
          <p:nvPr>
            <p:ph idx="1"/>
          </p:nvPr>
        </p:nvSpPr>
        <p:spPr>
          <a:xfrm>
            <a:off x="838200" y="1433739"/>
            <a:ext cx="10515600" cy="4351338"/>
          </a:xfrm>
        </p:spPr>
        <p:txBody>
          <a:bodyPr>
            <a:normAutofit/>
          </a:bodyPr>
          <a:lstStyle/>
          <a:p>
            <a:pPr marL="0" indent="0">
              <a:lnSpc>
                <a:spcPct val="107000"/>
              </a:lnSpc>
              <a:spcAft>
                <a:spcPts val="800"/>
              </a:spcAft>
              <a:buNone/>
            </a:pPr>
            <a:r>
              <a:rPr lang="en-US" sz="1800" dirty="0">
                <a:effectLst/>
                <a:latin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q"/>
            </a:pPr>
            <a:r>
              <a:rPr lang="en-US" sz="1500" dirty="0">
                <a:effectLst/>
                <a:latin typeface="Calibri" panose="020F0502020204030204" pitchFamily="34" charset="0"/>
                <a:cs typeface="Times New Roman" panose="02020603050405020304" pitchFamily="18" charset="0"/>
              </a:rPr>
              <a:t>Programmers make mistakes; this has been true since the advent of computer programming. The number of average defects per line of software code can often be reduced, though not eliminated, by implementing mature software development practices</a:t>
            </a:r>
            <a:r>
              <a:rPr lang="en-US" sz="1500" b="1" dirty="0">
                <a:effectLst/>
                <a:latin typeface="Calibri" panose="020F0502020204030204" pitchFamily="34" charset="0"/>
                <a:cs typeface="Times New Roman" panose="02020603050405020304" pitchFamily="18" charset="0"/>
              </a:rPr>
              <a:t> </a:t>
            </a:r>
            <a:endParaRPr lang="en-US" sz="1500" dirty="0">
              <a:effectLst/>
              <a:latin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b="1" i="0" dirty="0">
                <a:solidFill>
                  <a:srgbClr val="00B050"/>
                </a:solidFill>
                <a:effectLst/>
                <a:latin typeface="Calibri Light" panose="020F0302020204030204" pitchFamily="34" charset="0"/>
                <a:ea typeface="等线 Light" panose="02010600030101010101" pitchFamily="2" charset="-122"/>
                <a:cs typeface="Times New Roman" panose="02020603050405020304" pitchFamily="18" charset="0"/>
              </a:rPr>
              <a:t>Types of software vulnerabilities: </a:t>
            </a:r>
            <a:r>
              <a:rPr lang="en-US" sz="1500" b="1" i="0" dirty="0">
                <a:solidFill>
                  <a:srgbClr val="00B050"/>
                </a:solidFill>
                <a:effectLst/>
                <a:latin typeface="Calibri Light" panose="020F0302020204030204" pitchFamily="34" charset="0"/>
                <a:ea typeface="等线 Light" panose="02010600030101010101" pitchFamily="2" charset="-122"/>
                <a:cs typeface="Times New Roman" panose="02020603050405020304" pitchFamily="18" charset="0"/>
              </a:rPr>
              <a:t>-</a:t>
            </a:r>
            <a:endParaRPr lang="en-US" sz="1500" b="1" i="1" dirty="0">
              <a:solidFill>
                <a:srgbClr val="00B050"/>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spcBef>
                <a:spcPts val="0"/>
              </a:spcBef>
              <a:spcAft>
                <a:spcPts val="0"/>
              </a:spcAft>
              <a:buNone/>
            </a:pPr>
            <a:r>
              <a:rPr lang="en-US" sz="1500" dirty="0">
                <a:solidFill>
                  <a:srgbClr val="00B050"/>
                </a:solidFill>
                <a:effectLst/>
                <a:latin typeface="Times New Roman" panose="02020603050405020304" pitchFamily="18" charset="0"/>
              </a:rPr>
              <a:t> </a:t>
            </a:r>
          </a:p>
          <a:p>
            <a:pPr>
              <a:lnSpc>
                <a:spcPct val="107000"/>
              </a:lnSpc>
              <a:spcAft>
                <a:spcPts val="800"/>
              </a:spcAft>
              <a:buFont typeface="Wingdings" panose="05000000000000000000" pitchFamily="2" charset="2"/>
              <a:buChar char="q"/>
            </a:pPr>
            <a:r>
              <a:rPr lang="en-US" sz="1500" dirty="0">
                <a:effectLst/>
                <a:latin typeface="Calibri" panose="020F0502020204030204" pitchFamily="34" charset="0"/>
                <a:cs typeface="Times New Roman" panose="02020603050405020304" pitchFamily="18" charset="0"/>
              </a:rPr>
              <a:t>This section will briefly describe common application vulnerabilities. An additional source of up-to-date vulnerabilities can be found in the list “CWE/SANS Top 25 Most Dangerous Programming Errors,” available at http://cwe.mitre.org/top25/; the following summary is based on this list. CWE refers to </a:t>
            </a:r>
            <a:r>
              <a:rPr lang="en-US" sz="1500" dirty="0">
                <a:solidFill>
                  <a:srgbClr val="2E2E2E"/>
                </a:solidFill>
                <a:effectLst/>
                <a:latin typeface="Calibri" panose="020F0502020204030204" pitchFamily="34" charset="0"/>
                <a:cs typeface="Times New Roman" panose="02020603050405020304" pitchFamily="18" charset="0"/>
              </a:rPr>
              <a:t>Common Weakness Enumeration</a:t>
            </a:r>
            <a:r>
              <a:rPr lang="en-US" sz="1500" dirty="0">
                <a:effectLst/>
                <a:latin typeface="Calibri" panose="020F0502020204030204" pitchFamily="34" charset="0"/>
                <a:cs typeface="Times New Roman" panose="02020603050405020304" pitchFamily="18" charset="0"/>
              </a:rPr>
              <a:t>, a dictionary of software vulnerabilities by MITRE.</a:t>
            </a:r>
          </a:p>
          <a:p>
            <a:pPr marL="457200">
              <a:lnSpc>
                <a:spcPct val="107000"/>
              </a:lnSpc>
              <a:spcAft>
                <a:spcPts val="0"/>
              </a:spcAft>
            </a:pPr>
            <a:r>
              <a:rPr lang="en-US" sz="1500" u="sng" dirty="0">
                <a:effectLst/>
                <a:latin typeface="Arial" panose="020B0604020202020204" pitchFamily="34" charset="0"/>
                <a:ea typeface="Times New Roman" panose="02020603050405020304" pitchFamily="18" charset="0"/>
                <a:cs typeface="Times New Roman" panose="02020603050405020304" pitchFamily="18" charset="0"/>
              </a:rPr>
              <a:t>Hard-coded credentials</a:t>
            </a: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Backdoor username/passwords left by programmers in production code</a:t>
            </a:r>
            <a:endParaRPr lang="en-US" sz="1500" dirty="0">
              <a:effectLst/>
              <a:latin typeface="Calibri" panose="020F0502020204030204" pitchFamily="34" charset="0"/>
              <a:cs typeface="Times New Roman" panose="02020603050405020304" pitchFamily="18" charset="0"/>
            </a:endParaRPr>
          </a:p>
          <a:p>
            <a:pPr marL="228600" algn="ctr">
              <a:lnSpc>
                <a:spcPct val="107000"/>
              </a:lnSpc>
              <a:spcAft>
                <a:spcPts val="0"/>
              </a:spcAft>
            </a:pP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cs typeface="Times New Roman" panose="02020603050405020304" pitchFamily="18" charset="0"/>
            </a:endParaRPr>
          </a:p>
          <a:p>
            <a:pPr marL="457200">
              <a:lnSpc>
                <a:spcPct val="107000"/>
              </a:lnSpc>
              <a:spcAft>
                <a:spcPts val="0"/>
              </a:spcAft>
            </a:pPr>
            <a:r>
              <a:rPr lang="en-US" sz="1500" u="sng"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Buffer overflow:</a:t>
            </a:r>
            <a:r>
              <a:rPr lang="en-US" sz="1500" dirty="0">
                <a:solidFill>
                  <a:srgbClr val="2E2E2E"/>
                </a:solidFill>
                <a:effectLst/>
                <a:latin typeface="Arial" panose="020B0604020202020204" pitchFamily="34" charset="0"/>
                <a:ea typeface="Times New Roman" panose="02020603050405020304" pitchFamily="18" charset="0"/>
                <a:cs typeface="Times New Roman" panose="02020603050405020304" pitchFamily="18" charset="0"/>
              </a:rPr>
              <a:t> Occurs when a programmer does not perform variable bounds checking.</a:t>
            </a:r>
            <a:endParaRPr lang="en-US" sz="1500" dirty="0">
              <a:effectLst/>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endParaRPr lang="en-US" sz="1500" dirty="0">
              <a:effectLst/>
              <a:latin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p:txBody>
      </p:sp>
    </p:spTree>
    <p:extLst>
      <p:ext uri="{BB962C8B-B14F-4D97-AF65-F5344CB8AC3E}">
        <p14:creationId xmlns:p14="http://schemas.microsoft.com/office/powerpoint/2010/main" val="3855790179"/>
      </p:ext>
    </p:extLst>
  </p:cSld>
  <p:clrMapOvr>
    <a:masterClrMapping/>
  </p:clrMapOvr>
  <p:transition spd="med">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BBF5-9AD5-73EE-3E30-2F031613EC9C}"/>
              </a:ext>
            </a:extLst>
          </p:cNvPr>
          <p:cNvSpPr>
            <a:spLocks noGrp="1"/>
          </p:cNvSpPr>
          <p:nvPr>
            <p:ph type="title"/>
          </p:nvPr>
        </p:nvSpPr>
        <p:spPr>
          <a:xfrm>
            <a:off x="595604" y="122529"/>
            <a:ext cx="10515600" cy="1325563"/>
          </a:xfrm>
        </p:spPr>
        <p:txBody>
          <a:bodyPr/>
          <a:lstStyle/>
          <a:p>
            <a:pPr marL="285750" indent="-285750">
              <a:buFont typeface="Wingdings" panose="05000000000000000000" pitchFamily="2" charset="2"/>
              <a:buChar char="v"/>
            </a:pPr>
            <a:r>
              <a:rPr lang="en-US" sz="1800" b="1" dirty="0">
                <a:solidFill>
                  <a:srgbClr val="0070C0"/>
                </a:solidFill>
                <a:effectLst/>
                <a:latin typeface="Arial" panose="020B0604020202020204" pitchFamily="34" charset="0"/>
                <a:ea typeface="Times New Roman" panose="02020603050405020304" pitchFamily="18" charset="0"/>
              </a:rPr>
              <a:t>What is the Open Web Application Security Project</a:t>
            </a:r>
            <a:r>
              <a:rPr lang="en-US" sz="1800" b="0" dirty="0">
                <a:solidFill>
                  <a:srgbClr val="0070C0"/>
                </a:solidFill>
                <a:effectLst/>
                <a:latin typeface="Arial" panose="020B0604020202020204" pitchFamily="34" charset="0"/>
                <a:ea typeface="Times New Roman" panose="02020603050405020304" pitchFamily="18" charset="0"/>
              </a:rPr>
              <a:t> (OWASP)?</a:t>
            </a:r>
            <a:br>
              <a:rPr lang="en-US" sz="1800" b="1" dirty="0">
                <a:solidFill>
                  <a:srgbClr val="0070C0"/>
                </a:solidFill>
                <a:effectLst/>
                <a:latin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B0B664BA-EB1E-60A6-83A9-BA1AC3A50D0F}"/>
              </a:ext>
            </a:extLst>
          </p:cNvPr>
          <p:cNvSpPr>
            <a:spLocks noGrp="1"/>
          </p:cNvSpPr>
          <p:nvPr>
            <p:ph idx="1"/>
          </p:nvPr>
        </p:nvSpPr>
        <p:spPr>
          <a:xfrm>
            <a:off x="698240" y="1253331"/>
            <a:ext cx="10515600" cy="4351338"/>
          </a:xfrm>
        </p:spPr>
        <p:txBody>
          <a:bodyPr/>
          <a:lstStyle/>
          <a:p>
            <a:pPr>
              <a:buFont typeface="Wingdings" panose="05000000000000000000" pitchFamily="2" charset="2"/>
              <a:buChar char="q"/>
            </a:pPr>
            <a:r>
              <a:rPr lang="en-US" sz="1400" kern="100" dirty="0">
                <a:effectLst/>
                <a:latin typeface="Arial" panose="020B0604020202020204" pitchFamily="34" charset="0"/>
                <a:ea typeface="宋体" panose="02010600030101010101" pitchFamily="2" charset="-122"/>
              </a:rPr>
              <a:t>The Open Web Application Security Project (OWASP) is a nonprofit foundation that provides guidance on how to develop, purchase and maintain trustworthy and secure software applications. OWASP is noted for its popular Top 10 list of webs </a:t>
            </a:r>
            <a:r>
              <a:rPr lang="en-US" sz="1400" u="sng" kern="100" dirty="0">
                <a:effectLst/>
                <a:latin typeface="Arial" panose="020B0604020202020204" pitchFamily="34" charset="0"/>
                <a:ea typeface="等线 Light" panose="02010600030101010101" pitchFamily="2" charset="-122"/>
                <a:hlinkClick r:id="rId2">
                  <a:extLst>
                    <a:ext uri="{A12FA001-AC4F-418D-AE19-62706E023703}">
                      <ahyp:hlinkClr xmlns:ahyp="http://schemas.microsoft.com/office/drawing/2018/hyperlinkcolor" val="tx"/>
                    </a:ext>
                  </a:extLst>
                </a:hlinkClick>
              </a:rPr>
              <a:t>application security</a:t>
            </a:r>
            <a:r>
              <a:rPr lang="en-US" sz="1400" kern="100" dirty="0">
                <a:effectLst/>
                <a:latin typeface="Arial" panose="020B0604020202020204" pitchFamily="34" charset="0"/>
                <a:ea typeface="宋体" panose="02010600030101010101" pitchFamily="2" charset="-122"/>
              </a:rPr>
              <a:t> vulnerabilities.</a:t>
            </a:r>
          </a:p>
          <a:p>
            <a:pPr marL="0" indent="0">
              <a:buNone/>
            </a:pPr>
            <a:endParaRPr lang="en-US" sz="1400" kern="100" dirty="0">
              <a:effectLst/>
              <a:latin typeface="Arial" panose="020B0604020202020204" pitchFamily="34" charset="0"/>
              <a:ea typeface="宋体" panose="02010600030101010101" pitchFamily="2" charset="-122"/>
            </a:endParaRPr>
          </a:p>
          <a:p>
            <a:pPr>
              <a:buFont typeface="Wingdings" panose="05000000000000000000" pitchFamily="2" charset="2"/>
              <a:buChar char="Ø"/>
            </a:pPr>
            <a:r>
              <a:rPr lang="en-IN" sz="1800" b="1" dirty="0">
                <a:solidFill>
                  <a:schemeClr val="accent6">
                    <a:lumMod val="75000"/>
                  </a:schemeClr>
                </a:solidFill>
                <a:effectLst/>
                <a:latin typeface="Roboto" panose="02000000000000000000" pitchFamily="2" charset="0"/>
                <a:ea typeface="Calibri" panose="020F0502020204030204" pitchFamily="34" charset="0"/>
                <a:cs typeface="Times New Roman" panose="02020603050405020304" pitchFamily="18" charset="0"/>
              </a:rPr>
              <a:t>Types of OWASP Projects :-</a:t>
            </a:r>
          </a:p>
          <a:p>
            <a:pPr marL="0" indent="0">
              <a:buNone/>
            </a:pPr>
            <a:endParaRPr lang="en-IN" sz="1800" b="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endParaRPr>
          </a:p>
          <a:p>
            <a:pPr>
              <a:lnSpc>
                <a:spcPts val="1650"/>
              </a:lnSpc>
              <a:spcBef>
                <a:spcPts val="1575"/>
              </a:spcBef>
              <a:spcAft>
                <a:spcPts val="375"/>
              </a:spcAft>
              <a:buFont typeface="Wingdings" panose="05000000000000000000" pitchFamily="2" charset="2"/>
              <a:buChar char="q"/>
            </a:pPr>
            <a:r>
              <a:rPr lang="en-US" sz="1600" b="1" dirty="0">
                <a:effectLst/>
                <a:latin typeface="Bitter"/>
                <a:ea typeface="等线 Light" panose="02010600030101010101" pitchFamily="2" charset="-122"/>
                <a:cs typeface="Times New Roman" panose="02020603050405020304" pitchFamily="18" charset="0"/>
              </a:rPr>
              <a:t>OWASP application security projects fall into three categories: code, tool, and     documentation.</a:t>
            </a:r>
            <a:endParaRPr lang="en-US" sz="1600" b="1" dirty="0">
              <a:effectLst/>
              <a:latin typeface="Calibri Light" panose="020F0302020204030204" pitchFamily="34" charset="0"/>
              <a:ea typeface="等线 Light" panose="02010600030101010101" pitchFamily="2" charset="-122"/>
              <a:cs typeface="Times New Roman" panose="02020603050405020304" pitchFamily="18" charset="0"/>
            </a:endParaRPr>
          </a:p>
          <a:p>
            <a:pPr>
              <a:lnSpc>
                <a:spcPts val="1650"/>
              </a:lnSpc>
              <a:spcBef>
                <a:spcPts val="1575"/>
              </a:spcBef>
              <a:spcAft>
                <a:spcPts val="375"/>
              </a:spcAft>
              <a:buFont typeface="Wingdings" panose="05000000000000000000" pitchFamily="2" charset="2"/>
              <a:buChar char="q"/>
            </a:pPr>
            <a:r>
              <a:rPr lang="en-US" sz="1600" b="1" dirty="0">
                <a:effectLst/>
                <a:latin typeface="Bitter"/>
                <a:ea typeface="等线 Light" panose="02010600030101010101" pitchFamily="2" charset="-122"/>
                <a:cs typeface="Times New Roman" panose="02020603050405020304" pitchFamily="18" charset="0"/>
              </a:rPr>
              <a:t> Code projects are usually a code set that a developer can include in an application. </a:t>
            </a:r>
            <a:endParaRPr lang="en-US" sz="1600" b="1" dirty="0">
              <a:effectLst/>
              <a:latin typeface="Calibri Light" panose="020F0302020204030204" pitchFamily="34" charset="0"/>
              <a:ea typeface="等线 Light" panose="02010600030101010101" pitchFamily="2" charset="-122"/>
              <a:cs typeface="Times New Roman" panose="02020603050405020304" pitchFamily="18" charset="0"/>
            </a:endParaRPr>
          </a:p>
          <a:p>
            <a:pPr>
              <a:lnSpc>
                <a:spcPts val="1650"/>
              </a:lnSpc>
              <a:spcBef>
                <a:spcPts val="1575"/>
              </a:spcBef>
              <a:spcAft>
                <a:spcPts val="375"/>
              </a:spcAft>
              <a:buFont typeface="Wingdings" panose="05000000000000000000" pitchFamily="2" charset="2"/>
              <a:buChar char="q"/>
            </a:pPr>
            <a:r>
              <a:rPr lang="en-US" sz="1600" b="1" dirty="0">
                <a:effectLst/>
                <a:latin typeface="Bitter"/>
                <a:ea typeface="等线 Light" panose="02010600030101010101" pitchFamily="2" charset="-122"/>
                <a:cs typeface="Times New Roman" panose="02020603050405020304" pitchFamily="18" charset="0"/>
              </a:rPr>
              <a:t> Tool projects result in executable applications, which often allow developers to test their work. </a:t>
            </a:r>
            <a:endParaRPr lang="en-US" sz="1600" b="1" dirty="0">
              <a:effectLst/>
              <a:latin typeface="Calibri Light" panose="020F0302020204030204" pitchFamily="34" charset="0"/>
              <a:ea typeface="等线 Light" panose="02010600030101010101" pitchFamily="2" charset="-122"/>
              <a:cs typeface="Times New Roman" panose="02020603050405020304" pitchFamily="18" charset="0"/>
            </a:endParaRPr>
          </a:p>
          <a:p>
            <a:pPr>
              <a:lnSpc>
                <a:spcPts val="1650"/>
              </a:lnSpc>
              <a:spcBef>
                <a:spcPts val="1575"/>
              </a:spcBef>
              <a:spcAft>
                <a:spcPts val="375"/>
              </a:spcAft>
              <a:buFont typeface="Wingdings" panose="05000000000000000000" pitchFamily="2" charset="2"/>
              <a:buChar char="q"/>
            </a:pPr>
            <a:r>
              <a:rPr lang="en-US" sz="1600" b="1" dirty="0">
                <a:effectLst/>
                <a:latin typeface="Bitter"/>
                <a:ea typeface="等线 Light" panose="02010600030101010101" pitchFamily="2" charset="-122"/>
                <a:cs typeface="Times New Roman" panose="02020603050405020304" pitchFamily="18" charset="0"/>
              </a:rPr>
              <a:t> OWASP documentation projects provide guidance and best practices for application security.</a:t>
            </a:r>
            <a:endParaRPr lang="en-US" sz="1600" b="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IN" sz="1800" dirty="0">
              <a:effectLst/>
              <a:latin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kern="100" dirty="0">
              <a:effectLst/>
              <a:latin typeface="Calibri" panose="020F0502020204030204" pitchFamily="34" charset="0"/>
              <a:ea typeface="宋体" panose="02010600030101010101" pitchFamily="2" charset="-122"/>
            </a:endParaRPr>
          </a:p>
          <a:p>
            <a:endParaRPr lang="en-IN" dirty="0"/>
          </a:p>
        </p:txBody>
      </p:sp>
    </p:spTree>
    <p:extLst>
      <p:ext uri="{BB962C8B-B14F-4D97-AF65-F5344CB8AC3E}">
        <p14:creationId xmlns:p14="http://schemas.microsoft.com/office/powerpoint/2010/main" val="1432163703"/>
      </p:ext>
    </p:extLst>
  </p:cSld>
  <p:clrMapOvr>
    <a:masterClrMapping/>
  </p:clrMapOvr>
  <p:transition spd="med">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A4FD-AE5A-1D7C-83B5-26C519AF535E}"/>
              </a:ext>
            </a:extLst>
          </p:cNvPr>
          <p:cNvSpPr>
            <a:spLocks noGrp="1"/>
          </p:cNvSpPr>
          <p:nvPr>
            <p:ph type="title"/>
          </p:nvPr>
        </p:nvSpPr>
        <p:spPr>
          <a:xfrm>
            <a:off x="838200" y="271819"/>
            <a:ext cx="10515600" cy="1325563"/>
          </a:xfrm>
        </p:spPr>
        <p:txBody>
          <a:bodyPr>
            <a:normAutofit/>
          </a:bodyPr>
          <a:lstStyle/>
          <a:p>
            <a:r>
              <a:rPr lang="en-IN" sz="2400" b="1" dirty="0">
                <a:solidFill>
                  <a:schemeClr val="accent2">
                    <a:lumMod val="75000"/>
                  </a:schemeClr>
                </a:solidFill>
                <a:effectLst/>
                <a:latin typeface="Open Sans" panose="020B0606030504020204" pitchFamily="34" charset="0"/>
                <a:ea typeface="Times New Roman" panose="02020603050405020304" pitchFamily="18" charset="0"/>
              </a:rPr>
              <a:t>Understanding And Defining Vulnerabilities</a:t>
            </a:r>
            <a:br>
              <a:rPr lang="en-IN" sz="2400" b="1" dirty="0">
                <a:effectLst/>
                <a:latin typeface="Times New Roman" panose="02020603050405020304" pitchFamily="18" charset="0"/>
              </a:rPr>
            </a:br>
            <a:endParaRPr lang="en-IN" sz="2400" b="1" dirty="0"/>
          </a:p>
        </p:txBody>
      </p:sp>
      <p:sp>
        <p:nvSpPr>
          <p:cNvPr id="4" name="Content Placeholder 3">
            <a:extLst>
              <a:ext uri="{FF2B5EF4-FFF2-40B4-BE49-F238E27FC236}">
                <a16:creationId xmlns:a16="http://schemas.microsoft.com/office/drawing/2014/main" id="{841859C6-8870-E9FD-EA31-E1522B707FB9}"/>
              </a:ext>
            </a:extLst>
          </p:cNvPr>
          <p:cNvSpPr>
            <a:spLocks noGrp="1"/>
          </p:cNvSpPr>
          <p:nvPr>
            <p:ph idx="1"/>
          </p:nvPr>
        </p:nvSpPr>
        <p:spPr/>
        <p:txBody>
          <a:bodyPr>
            <a:normAutofit lnSpcReduction="10000"/>
          </a:bodyPr>
          <a:lstStyle/>
          <a:p>
            <a:pPr>
              <a:spcBef>
                <a:spcPts val="500"/>
              </a:spcBef>
              <a:spcAft>
                <a:spcPts val="500"/>
              </a:spcAft>
              <a:buFont typeface="Wingdings" panose="05000000000000000000" pitchFamily="2" charset="2"/>
              <a:buChar char="v"/>
            </a:pPr>
            <a:r>
              <a:rPr lang="en-US" sz="1800" b="1" dirty="0">
                <a:effectLst/>
                <a:latin typeface="Times New Roman" panose="02020603050405020304" pitchFamily="18" charset="0"/>
              </a:rPr>
              <a:t> </a:t>
            </a:r>
            <a:r>
              <a:rPr lang="en-US" sz="1800" b="1" dirty="0">
                <a:solidFill>
                  <a:srgbClr val="0070C0"/>
                </a:solidFill>
                <a:effectLst/>
                <a:latin typeface="Poppins" panose="020B0502040204020203" pitchFamily="2" charset="0"/>
                <a:ea typeface="Times New Roman" panose="02020603050405020304" pitchFamily="18" charset="0"/>
              </a:rPr>
              <a:t>What are vulnerabilities: -</a:t>
            </a:r>
            <a:endParaRPr lang="en-US" sz="1800" b="1" dirty="0">
              <a:solidFill>
                <a:srgbClr val="0070C0"/>
              </a:solidFill>
              <a:effectLst/>
              <a:latin typeface="Times New Roman" panose="02020603050405020304" pitchFamily="18" charset="0"/>
            </a:endParaRPr>
          </a:p>
          <a:p>
            <a:pPr>
              <a:lnSpc>
                <a:spcPct val="107000"/>
              </a:lnSpc>
              <a:spcAft>
                <a:spcPts val="800"/>
              </a:spcAft>
              <a:buFont typeface="Wingdings" panose="05000000000000000000" pitchFamily="2" charset="2"/>
              <a:buChar char="q"/>
            </a:pPr>
            <a:r>
              <a:rPr lang="en-US" sz="1400" dirty="0">
                <a:effectLst/>
                <a:latin typeface="Calibri" panose="020F0502020204030204" pitchFamily="34" charset="0"/>
                <a:cs typeface="Times New Roman" panose="02020603050405020304" pitchFamily="18" charset="0"/>
              </a:rPr>
              <a:t>A vulnerability is a weakness in an IT system that can be exploited by an attacker to deliver a successful attack. They can occur through flaws, features or user error, and attackers will look to exploit any of them, often combining one or more, to achieve their end goal.</a:t>
            </a:r>
          </a:p>
          <a:p>
            <a:pPr marL="0" indent="0">
              <a:lnSpc>
                <a:spcPct val="107000"/>
              </a:lnSpc>
              <a:spcAft>
                <a:spcPts val="800"/>
              </a:spcAft>
              <a:buNone/>
            </a:pPr>
            <a:r>
              <a:rPr lang="en-US" sz="1400" dirty="0">
                <a:effectLst/>
                <a:latin typeface="Calibri" panose="020F0502020204030204" pitchFamily="34" charset="0"/>
                <a:cs typeface="Times New Roman" panose="02020603050405020304" pitchFamily="18" charset="0"/>
              </a:rPr>
              <a:t> </a:t>
            </a:r>
          </a:p>
          <a:p>
            <a:pPr>
              <a:lnSpc>
                <a:spcPct val="107000"/>
              </a:lnSpc>
              <a:spcAft>
                <a:spcPts val="800"/>
              </a:spcAft>
              <a:buFont typeface="Wingdings" panose="05000000000000000000" pitchFamily="2" charset="2"/>
              <a:buChar char="q"/>
            </a:pPr>
            <a:r>
              <a:rPr lang="en-US" sz="1600" b="1" dirty="0">
                <a:solidFill>
                  <a:srgbClr val="00B050"/>
                </a:solidFill>
                <a:effectLst/>
                <a:latin typeface="Calibri" panose="020F0502020204030204" pitchFamily="34" charset="0"/>
                <a:cs typeface="Times New Roman" panose="02020603050405020304" pitchFamily="18" charset="0"/>
              </a:rPr>
              <a:t>Zero-day vulnerabilities: </a:t>
            </a:r>
            <a:r>
              <a:rPr lang="en-US" sz="1400" dirty="0">
                <a:solidFill>
                  <a:srgbClr val="00B050"/>
                </a:solidFill>
                <a:effectLst/>
                <a:latin typeface="Calibri" panose="020F0502020204030204" pitchFamily="34" charset="0"/>
                <a:cs typeface="Times New Roman" panose="02020603050405020304" pitchFamily="18" charset="0"/>
              </a:rPr>
              <a:t>-</a:t>
            </a:r>
          </a:p>
          <a:p>
            <a:pPr marL="0" indent="0">
              <a:lnSpc>
                <a:spcPct val="107000"/>
              </a:lnSpc>
              <a:spcAft>
                <a:spcPts val="800"/>
              </a:spcAft>
              <a:buNone/>
            </a:pPr>
            <a:r>
              <a:rPr lang="en-US" sz="1400" dirty="0">
                <a:effectLst/>
                <a:latin typeface="Calibri" panose="020F0502020204030204" pitchFamily="34" charset="0"/>
                <a:cs typeface="Times New Roman" panose="02020603050405020304" pitchFamily="18" charset="0"/>
              </a:rPr>
              <a:t>         Zero-days are frequently used in bespoke attacks by the more capable and resourced attackers. Once the zero-days become </a:t>
            </a:r>
            <a:r>
              <a:rPr lang="en-US" sz="1400" dirty="0" err="1">
                <a:effectLst/>
                <a:latin typeface="Calibri" panose="020F0502020204030204" pitchFamily="34" charset="0"/>
                <a:cs typeface="Times New Roman" panose="02020603050405020304" pitchFamily="18" charset="0"/>
              </a:rPr>
              <a:t>publically</a:t>
            </a:r>
            <a:r>
              <a:rPr lang="en-US" sz="1400" dirty="0">
                <a:effectLst/>
                <a:latin typeface="Calibri" panose="020F0502020204030204" pitchFamily="34" charset="0"/>
                <a:cs typeface="Times New Roman" panose="02020603050405020304" pitchFamily="18" charset="0"/>
              </a:rPr>
              <a:t> known, reusable attacks are developed and they quickly become a commodity capability. This poses a risk to any computer or system that has not had the relevant patch applied, or updated its antivirus software. The ability for an attacker to find and attack software flaws or subvert features depends on the nature of the software and their technical capabilities. Some target platforms are relatively simple to access, for example web applications could, by design, be capable of interacting </a:t>
            </a:r>
            <a:r>
              <a:rPr lang="en-US" sz="1400" dirty="0" err="1">
                <a:effectLst/>
                <a:latin typeface="Calibri" panose="020F0502020204030204" pitchFamily="34" charset="0"/>
                <a:cs typeface="Times New Roman" panose="02020603050405020304" pitchFamily="18" charset="0"/>
              </a:rPr>
              <a:t>interacting</a:t>
            </a:r>
            <a:r>
              <a:rPr lang="en-US" sz="1400" dirty="0">
                <a:effectLst/>
                <a:latin typeface="Calibri" panose="020F0502020204030204" pitchFamily="34" charset="0"/>
                <a:cs typeface="Times New Roman" panose="02020603050405020304" pitchFamily="18" charset="0"/>
              </a:rPr>
              <a:t> with the Internet and may provide an opportunity for an attacker.</a:t>
            </a:r>
          </a:p>
          <a:p>
            <a:pPr marL="0" indent="0">
              <a:lnSpc>
                <a:spcPct val="107000"/>
              </a:lnSpc>
              <a:spcAft>
                <a:spcPts val="800"/>
              </a:spcAft>
              <a:buNone/>
            </a:pPr>
            <a:endParaRPr lang="en-US" sz="14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5994244"/>
      </p:ext>
    </p:extLst>
  </p:cSld>
  <p:clrMapOvr>
    <a:masterClrMapping/>
  </p:clrMapOvr>
  <p:transition spd="med">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5564</Words>
  <Application>Microsoft Office PowerPoint</Application>
  <PresentationFormat>Widescreen</PresentationFormat>
  <Paragraphs>277</Paragraphs>
  <Slides>28</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vt:i4>
      </vt:variant>
    </vt:vector>
  </HeadingPairs>
  <TitlesOfParts>
    <vt:vector size="52" baseType="lpstr">
      <vt:lpstr>Arial</vt:lpstr>
      <vt:lpstr>Arial</vt:lpstr>
      <vt:lpstr>Bitter</vt:lpstr>
      <vt:lpstr>Calibri</vt:lpstr>
      <vt:lpstr>Calibri Light</vt:lpstr>
      <vt:lpstr>ff1</vt:lpstr>
      <vt:lpstr>ff2</vt:lpstr>
      <vt:lpstr>ff4</vt:lpstr>
      <vt:lpstr>ff5</vt:lpstr>
      <vt:lpstr>Google Sans</vt:lpstr>
      <vt:lpstr>inherit</vt:lpstr>
      <vt:lpstr>Montserrat</vt:lpstr>
      <vt:lpstr>Open Sans</vt:lpstr>
      <vt:lpstr>Poppins</vt:lpstr>
      <vt:lpstr>Proxima Nova</vt:lpstr>
      <vt:lpstr>Roboto</vt:lpstr>
      <vt:lpstr>Segoe UI</vt:lpstr>
      <vt:lpstr>Times New Roman</vt:lpstr>
      <vt:lpstr>Titillium Web</vt:lpstr>
      <vt:lpstr>Trebuchet MS</vt:lpstr>
      <vt:lpstr>Wingdings</vt:lpstr>
      <vt:lpstr>Wingdings 3</vt:lpstr>
      <vt:lpstr>Work Sans</vt:lpstr>
      <vt:lpstr>Facet</vt:lpstr>
      <vt:lpstr>A Methodical Review on Network  Traffic Monitoring &amp; Analysis Tools     </vt:lpstr>
      <vt:lpstr>A JOURNAL OF COMPOSITION THEORY</vt:lpstr>
      <vt:lpstr>Xplico: is a network forensics analysis tool (NFAT), which is a software that reconstructs the contents of acquisitions performed with a packet sniffer (e.g. Wireshark, tcpdump, Netsniff-ng).  SNORT: can be used to monitor the traffic that goes in and out of a network. It will monitor traffic in real time and issue alerts to users when it discovers potentially malicious packets or threats on Internet Protocol (IP) networks. </vt:lpstr>
      <vt:lpstr>VULNERABILITY IDENTIFICATION</vt:lpstr>
      <vt:lpstr>Human vulnerabilities are created by user errors that can expose networks, hardware, and sensitive data to malicious actors. They arguably pose the most significant threat, particularly because of the increase in remote and mobile workers. Examples of human vulnerability in security are opening an email attachment infected with malware, or not installing software updates on mobile devices. </vt:lpstr>
      <vt:lpstr>Assign a Common Weakness Enumeration (CWE) code to each vulnerability: - </vt:lpstr>
      <vt:lpstr>Software Vulnerabilities: - </vt:lpstr>
      <vt:lpstr>What is the Open Web Application Security Project (OWASP)? </vt:lpstr>
      <vt:lpstr>Understanding And Defining Vulnerabilities </vt:lpstr>
      <vt:lpstr>BUSINESS IMPACT ASSESSMENT</vt:lpstr>
      <vt:lpstr>3. Face the Truth: Don’t be afraid to ask for help.  There is no getting around the fact that defending your core business processes in today’s increasingly perilous environment is an absolute business requirement and demands expertise. Having one or two internal people watching your entire cybersecurity posture, security controls, and tools is no longer a viable strategy. First of all, it’s a 24 x 7 x 365 effort. If you sleep at night and you’re a small shop, you are vulnerable. Everybody makes a good effort, but whoever has been assigned this responsibility will probably tell you that additional help is welcome.   </vt:lpstr>
      <vt:lpstr>VUNERABILITY PATH AND PARAMETER IDENTIFICATION</vt:lpstr>
      <vt:lpstr>What are the parameters of traffic analysis? </vt:lpstr>
      <vt:lpstr>CYBER SECURITY PARAMETER</vt:lpstr>
      <vt:lpstr>PARAMETER</vt:lpstr>
      <vt:lpstr>Understanding Network Security Vulnerabilities </vt:lpstr>
      <vt:lpstr>Social Engineering Attack: Network intruders can use various methods to fool workers into unintentionally giving up confidential data like passwords or login information. </vt:lpstr>
      <vt:lpstr>Physical Device Security </vt:lpstr>
      <vt:lpstr>Software Security Vulnerabilities </vt:lpstr>
      <vt:lpstr>DETAILED INSTRUCTIONS FOR VUNERABILITY REPRODUCTION</vt:lpstr>
      <vt:lpstr> Security incident and event management (SIEM  </vt:lpstr>
      <vt:lpstr>Components of a well-written vulnerability reproduction instruction: - </vt:lpstr>
      <vt:lpstr>COMPREHENSIVE AND DETAILED REPORTING: </vt:lpstr>
      <vt:lpstr>IMPORTANCE OF COMPREHENSIVE AND DETAILED REPORTING: </vt:lpstr>
      <vt:lpstr>KEY COMPONENTS OF COMPREHENSIVE AND DETAILED REPORTING: </vt:lpstr>
      <vt:lpstr>STRATEGIES FOR EFFECTIVE REPORTING: </vt:lpstr>
      <vt:lpstr>4. Gather the Facts and Data </vt:lpstr>
      <vt:lpstr>CHALLENGES IN IMPLEMENTING COMPREHENSIVE AND DETAILED REPORTING: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Methodical Review on Network  Traffic Monitoring &amp; Analysis Tools</dc:title>
  <dc:creator>seetalaxmimajji@gmail.com</dc:creator>
  <cp:lastModifiedBy>seetalaxmimajji@gmail.com</cp:lastModifiedBy>
  <cp:revision>4</cp:revision>
  <dcterms:created xsi:type="dcterms:W3CDTF">2023-07-31T08:36:01Z</dcterms:created>
  <dcterms:modified xsi:type="dcterms:W3CDTF">2023-07-31T12:41:18Z</dcterms:modified>
</cp:coreProperties>
</file>