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63" r:id="rId5"/>
    <p:sldId id="270" r:id="rId6"/>
    <p:sldId id="271" r:id="rId7"/>
    <p:sldId id="266" r:id="rId8"/>
    <p:sldId id="267" r:id="rId9"/>
    <p:sldId id="268" r:id="rId10"/>
    <p:sldId id="262" r:id="rId11"/>
    <p:sldId id="261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B3962-AF26-4B86-8359-8DB14FD49D3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6F5D-9893-4056-A1E0-E8B223005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49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9C05F-BB04-AF3F-DF9E-A0F087E4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7CE531-F420-CFEB-F738-8A5CA0008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844C30-51E5-7D9F-ABC8-BAA67C2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A603-643E-457D-A20A-058C96BBB605}" type="datetime1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E291BE-2E58-8315-E700-A3CDAE87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A2E56D-0A13-D512-8F0D-C390D0F4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98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47097-F3A5-286C-F919-0AC67439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1EB3F5-ACAB-5278-FD76-2E4E4A86C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7A156-FC14-1CDA-CE15-999B9A15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8A6-36B4-46A3-97BD-A4106C7699EF}" type="datetime1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A9DC93-1D55-10C6-695E-7005A7E1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7141BD-C9B5-B0DA-3767-70880862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9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563D7C-B8D2-8F31-1C19-EF4E0DFC1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968C55-A997-3FC3-6DEF-AA7958598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78C133-31E0-E8C0-CAF0-D00D32A4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CA8C-696F-4093-88DC-1B38C536DB10}" type="datetime1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0C1F6-4A6E-8D92-2F8B-F824F67E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BDBB8-D3AA-8F61-BF41-7E30472F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14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7E7F8-89EF-62A0-027B-3B1B8830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0C777-515E-342E-6114-A89C1F72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00CA11-709A-233F-B88D-C3C0C256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029B-E432-4EBF-AD6B-50D420C768A0}" type="datetime1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5B9F83-4637-6201-D612-107175F2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0B4F0-A5EA-CF18-FFDA-B975D0BB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24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4CCE7-9964-4960-F2D2-C7443121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91809D-3F05-3D7C-1360-A3896DD9B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43D6B3-B46E-5BD0-DA18-D5B84431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DE4-BFC6-4DD6-A94C-E14A28CD6AAB}" type="datetime1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CB3A03-8A0C-DC39-75A8-9AA80292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4C54BD-E96D-122F-F972-3A923E0D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4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EEE2-EF5B-D672-6688-EC27FECE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06222-8A44-0B62-ACAD-0BDC9913D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83A73E-34DE-9DEB-2DEC-1BA9D885B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33F293-420F-EE13-214E-55578079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DC16-DD68-4389-A788-7961AA9603D2}" type="datetime1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06738B-4A7F-6853-F406-3FF7B0DD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66C186-9DE2-7D15-EEA2-42F7B812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14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A1C01-A9A6-927D-5A9E-ACE428DA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3FC6BA-577F-31D6-5CF4-589AAA9F8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F367A6-EA74-5925-A5B4-E3682556A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C50511-CCB1-AD24-2756-ECA49859A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381B39-2645-5724-8FF0-7730B0D27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4A904B-7C9C-D049-A8B5-D88DF754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2BA-5FF0-4429-9731-05BAD1E890B8}" type="datetime1">
              <a:rPr lang="ru-RU" smtClean="0"/>
              <a:t>27.01.2024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AB8F46-6AA3-D0B2-2F22-9F18B09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626269-9CA5-EE54-0713-C92F6AA6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63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4F18E-C908-F36E-A988-6870E5D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BEC310-5769-810F-A2BD-7EC2E3D8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FA0E-A8E9-419D-9BBD-D887A66B6AE9}" type="datetime1">
              <a:rPr lang="ru-RU" smtClean="0"/>
              <a:t>27.01.2024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304858-9CA8-6007-0F80-E6B02491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583C49-335A-5F2F-C211-6E8153B4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17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2A8895-EE56-1FC9-D273-AF5A74A3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237-B4AD-4743-BF05-F4581C9716D2}" type="datetime1">
              <a:rPr lang="ru-RU" smtClean="0"/>
              <a:t>27.01.2024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7DB3AD-701B-D115-3A7E-CF153CD9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D67B4-1DA3-8FDD-0B64-828A86B1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27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2BE76-C50D-470E-370A-155790F9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E4EDF1-3532-3B17-F126-8C3262C2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268F30-8375-D50E-10B0-27785993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1ACBDD-4B84-FA07-81E9-6AF5E2B4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6C45-A101-4010-A4FE-6C6A6EC5D2E5}" type="datetime1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175BF9-B93E-6B45-7C97-9D3FA3BB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A96133-331B-338C-7EF5-BDF42F2E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1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10914-E4D1-8117-E784-8E302A8B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D8FB16-E455-348E-189A-CEECBD1D2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FC0F9F-D71A-6535-6227-1A9EA5144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039B41-7847-61D8-1C5C-E0C71265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73B-68FB-47B7-A59C-B00380FC2EE5}" type="datetime1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DD6720-B37A-5F1A-819D-70E8392F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3FD667-FA60-8462-30A8-54C90B1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72E97-8072-298E-080B-1915D915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89B270-32B0-96B8-C522-326ED87D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D8E59-A463-7B57-58CD-49932A220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BEC1-EF1A-460A-B0B6-F57EB72640B8}" type="datetime1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234C35-5DC0-23D9-FB5D-EE40E80B7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65EF37-EC65-55DA-F725-DF41FBD02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2EF3-C1B6-45B6-B07E-9D5925D5F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23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A392C-A4F1-2E77-DDD4-DC60807EF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600"/>
            <a:ext cx="9144000" cy="701308"/>
          </a:xfrm>
        </p:spPr>
        <p:txBody>
          <a:bodyPr>
            <a:normAutofit fontScale="90000"/>
          </a:bodyPr>
          <a:lstStyle/>
          <a:p>
            <a:r>
              <a:rPr lang="ru-RU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Путь к медалям лежит через питание: полезные перекусы в рационе питания ребенка-спортсмена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4A4A75-138B-402B-59C2-346C5D847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1443" y="3259138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ru-RU" sz="8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 работы:</a:t>
            </a:r>
            <a:r>
              <a:rPr lang="ru-RU" sz="8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Хантаков Лаврентий,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8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ученик 4А класса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ru-RU" sz="80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							МБОУ Лицей №130</a:t>
            </a:r>
            <a:endParaRPr lang="ru-RU" sz="6000" b="1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ru-RU" sz="80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					Руководитель: 	Мезенцева Анна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ru-RU" sz="80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                          						 </a:t>
            </a:r>
            <a:r>
              <a:rPr lang="ru-RU" sz="8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Эмильевна</a:t>
            </a:r>
            <a:r>
              <a:rPr lang="ru-RU" sz="80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, учитель 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ru-RU" sz="80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                        						 начальных классов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ru-RU" sz="80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                          						 высшей категории   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ru-RU" sz="80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                           						 МБОУ Лицей №130</a:t>
            </a:r>
            <a:endParaRPr lang="ru-RU" sz="6000" b="1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endParaRPr lang="ru-RU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endParaRPr lang="ru-RU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C76697-7EE2-D1EA-4EDA-B622ECB60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848" y="79159"/>
            <a:ext cx="2681605" cy="2435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27F28-7BF0-1107-DDA7-E30F29205C72}"/>
              </a:ext>
            </a:extLst>
          </p:cNvPr>
          <p:cNvSpPr txBox="1"/>
          <p:nvPr/>
        </p:nvSpPr>
        <p:spPr>
          <a:xfrm>
            <a:off x="375557" y="148492"/>
            <a:ext cx="9388929" cy="246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>
              <a:lnSpc>
                <a:spcPct val="107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МУНИЦИПАЛЬНОЕ БЮДЖЕТНОЕ ОБЩЕОБРАЗОВАТЕЛЬНОЕ УЧРЕЖДЕНИЕ ГОРОДА НОВОСИБИРСКА</a:t>
            </a:r>
            <a:endParaRPr lang="ru-RU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«Лицей №130 имени академика М.А. Лаврентьева»</a:t>
            </a:r>
          </a:p>
          <a:p>
            <a:pPr algn="ctr"/>
            <a:r>
              <a:rPr lang="ru-RU" sz="1800" b="1" dirty="0"/>
              <a:t>Городская конференция младших школьников</a:t>
            </a:r>
            <a:br>
              <a:rPr lang="ru-RU" sz="1800" b="1" dirty="0"/>
            </a:br>
            <a:r>
              <a:rPr lang="ru-RU" sz="1800" b="1" dirty="0"/>
              <a:t>«Мое первое открытие»</a:t>
            </a:r>
          </a:p>
          <a:p>
            <a:pPr algn="ctr"/>
            <a:r>
              <a:rPr lang="ru-RU" sz="1800" b="1" dirty="0"/>
              <a:t>Секция: здоровый образ жизни</a:t>
            </a:r>
            <a:br>
              <a:rPr lang="ru-RU" sz="1800" b="1" dirty="0"/>
            </a:b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50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B5724-98D3-BB6E-6DFA-5F0BC1CC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40618-287D-7028-F509-8A4A4990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Девочки-спортсменки чаще других детей отказываются от завтраков и перекусов, но в их рационе больше полезной еды. 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Мальчики-спортсмены едят 4-5 раз в день, но в их рационе больше вредной пищи. 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Среди детей, не занимающихся физическим спортом, не наблюдается различий между количеством приемов пищи и рационом питания. </a:t>
            </a: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питании д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етей-спортсменов дефицит калорий связан с недостатком сложных углеводов и клетчатки.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C72E08-2C7A-6C06-8A51-CBBA16ED4F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52" y="0"/>
            <a:ext cx="722848" cy="656492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3660C-CA4F-E2C3-87A4-75D8228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56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BDD65-6B29-BFC5-F522-CDA9DA24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Кулинарный справочник полезных перекусов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5DBAD0-293E-6A99-FE46-814C55ACC3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52" y="0"/>
            <a:ext cx="722848" cy="656492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7E2B79-3A98-1E43-D891-2D436933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11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77F9A68-DC7E-7353-BB48-13BE776ED7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84" y="1506204"/>
            <a:ext cx="2919824" cy="437920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5907D3-0CEF-8821-DF02-762CA03E5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08" y="1506204"/>
            <a:ext cx="2454442" cy="32725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FF76564-809D-373B-6BD7-B816FAADB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34" y="4010012"/>
            <a:ext cx="2012676" cy="268356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48850C6-4237-3F3A-295E-BD3BD2AAB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64" y="1497405"/>
            <a:ext cx="2897392" cy="38631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EDBA39-4C27-C7B4-086D-5D2488336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94" y="1506204"/>
            <a:ext cx="860590" cy="83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9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A392C-A4F1-2E77-DDD4-DC60807EF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600"/>
            <a:ext cx="9144000" cy="701308"/>
          </a:xfrm>
        </p:spPr>
        <p:txBody>
          <a:bodyPr>
            <a:normAutofit fontScale="90000"/>
          </a:bodyPr>
          <a:lstStyle/>
          <a:p>
            <a:r>
              <a:rPr lang="ru-RU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Путь к медалям лежит через питание: полезные перекусы в рационе питания ребенка-спортсмена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4A4A75-138B-402B-59C2-346C5D847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1443" y="3259138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ru-RU" sz="8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 работы:</a:t>
            </a:r>
            <a:r>
              <a:rPr lang="ru-RU" sz="8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Хантаков Лаврентий,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8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ученик 4А класса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ru-RU" sz="80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							МБОУ Лицей №130</a:t>
            </a:r>
            <a:endParaRPr lang="ru-RU" sz="6000" b="1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ru-RU" sz="80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					Руководитель: 	Мезенцева Анна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ru-RU" sz="80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                          						 </a:t>
            </a:r>
            <a:r>
              <a:rPr lang="ru-RU" sz="8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Эмильевна</a:t>
            </a:r>
            <a:r>
              <a:rPr lang="ru-RU" sz="80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, учитель 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ru-RU" sz="80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                        						 начальных классов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ru-RU" sz="80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                          						 высшей категории   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ru-RU" sz="80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                           						 МБОУ Лицей №130</a:t>
            </a:r>
            <a:endParaRPr lang="ru-RU" sz="6000" b="1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endParaRPr lang="ru-RU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endParaRPr lang="ru-RU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C76697-7EE2-D1EA-4EDA-B622ECB60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848" y="79159"/>
            <a:ext cx="2681605" cy="2435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27F28-7BF0-1107-DDA7-E30F29205C72}"/>
              </a:ext>
            </a:extLst>
          </p:cNvPr>
          <p:cNvSpPr txBox="1"/>
          <p:nvPr/>
        </p:nvSpPr>
        <p:spPr>
          <a:xfrm>
            <a:off x="375557" y="148492"/>
            <a:ext cx="9388929" cy="246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>
              <a:lnSpc>
                <a:spcPct val="107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МУНИЦИПАЛЬНОЕ БЮДЖЕТНОЕ ОБЩЕОБРАЗОВАТЕЛЬНОЕ УЧРЕЖДЕНИЕ ГОРОДА НОВОСИБИРСКА</a:t>
            </a:r>
            <a:endParaRPr lang="ru-RU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«Лицей №130 имени академика М.А. Лаврентьева»</a:t>
            </a:r>
          </a:p>
          <a:p>
            <a:pPr algn="ctr"/>
            <a:r>
              <a:rPr lang="ru-RU" sz="1800" b="1" dirty="0"/>
              <a:t>Городская конференция младших школьников</a:t>
            </a:r>
            <a:br>
              <a:rPr lang="ru-RU" sz="1800" b="1" dirty="0"/>
            </a:br>
            <a:r>
              <a:rPr lang="ru-RU" sz="1800" b="1" dirty="0"/>
              <a:t>«Мое первое открытие»</a:t>
            </a:r>
          </a:p>
          <a:p>
            <a:pPr algn="ctr"/>
            <a:r>
              <a:rPr lang="ru-RU" sz="1800" b="1" dirty="0"/>
              <a:t>Секция: здоровый образ жизни</a:t>
            </a:r>
            <a:br>
              <a:rPr lang="ru-RU" sz="1800" b="1" dirty="0"/>
            </a:b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93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F091D-F70E-6505-08D3-AB690B86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dirty="0">
                <a:latin typeface="+mn-lt"/>
              </a:rPr>
              <a:t>Цель: 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изучить особенности питания и разработать практические рекомендации приготовления полезных перекусов, которые позволят максимально эффективно поддерживать силы во время интенсивных тренировок. </a:t>
            </a:r>
            <a:endParaRPr lang="ru-RU" sz="24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0E130D-426A-68F5-F334-0992B6E2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 исследования:  </a:t>
            </a:r>
            <a:endParaRPr lang="ru-R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24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Изучить рацион питания детей-спортсменов и детей, не занимающихся спортом </a:t>
            </a:r>
            <a:endParaRPr lang="ru-R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24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Провести сравнительный анализ рациона питания разных групп детей по материалам анкетирования </a:t>
            </a:r>
            <a:endParaRPr lang="ru-R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24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Выявить основные дефициты и нарушения, согласно методическим рекомендациям РАН по питанию юных спортсменов</a:t>
            </a:r>
            <a:endParaRPr lang="ru-R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кулинарный справочник для самостоятельного приготовления полезных перекусов </a:t>
            </a:r>
            <a:endParaRPr lang="ru-R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E37DE2-41ED-1B60-D2A0-5D1FBEC64A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1"/>
            <a:ext cx="838200" cy="76125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8264A7-AA1A-EFC9-2F11-7A62882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26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D18C4-C983-1406-FD37-937F5DC2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493"/>
          </a:xfrm>
        </p:spPr>
        <p:txBody>
          <a:bodyPr>
            <a:normAutofit/>
          </a:bodyPr>
          <a:lstStyle/>
          <a:p>
            <a:r>
              <a:rPr lang="ru-RU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Характеристика детей, принимавших участие в исследовании</a:t>
            </a:r>
            <a:endParaRPr lang="ru-RU" sz="30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8A6C06F-B486-F0FB-5EDA-E145065EA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754271"/>
              </p:ext>
            </p:extLst>
          </p:nvPr>
        </p:nvGraphicFramePr>
        <p:xfrm>
          <a:off x="722847" y="1021618"/>
          <a:ext cx="10414074" cy="51911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98077">
                  <a:extLst>
                    <a:ext uri="{9D8B030D-6E8A-4147-A177-3AD203B41FA5}">
                      <a16:colId xmlns:a16="http://schemas.microsoft.com/office/drawing/2014/main" val="1645409928"/>
                    </a:ext>
                  </a:extLst>
                </a:gridCol>
                <a:gridCol w="2033417">
                  <a:extLst>
                    <a:ext uri="{9D8B030D-6E8A-4147-A177-3AD203B41FA5}">
                      <a16:colId xmlns:a16="http://schemas.microsoft.com/office/drawing/2014/main" val="3579666687"/>
                    </a:ext>
                  </a:extLst>
                </a:gridCol>
                <a:gridCol w="2033417">
                  <a:extLst>
                    <a:ext uri="{9D8B030D-6E8A-4147-A177-3AD203B41FA5}">
                      <a16:colId xmlns:a16="http://schemas.microsoft.com/office/drawing/2014/main" val="192256997"/>
                    </a:ext>
                  </a:extLst>
                </a:gridCol>
                <a:gridCol w="2033417">
                  <a:extLst>
                    <a:ext uri="{9D8B030D-6E8A-4147-A177-3AD203B41FA5}">
                      <a16:colId xmlns:a16="http://schemas.microsoft.com/office/drawing/2014/main" val="2872379599"/>
                    </a:ext>
                  </a:extLst>
                </a:gridCol>
                <a:gridCol w="2115746">
                  <a:extLst>
                    <a:ext uri="{9D8B030D-6E8A-4147-A177-3AD203B41FA5}">
                      <a16:colId xmlns:a16="http://schemas.microsoft.com/office/drawing/2014/main" val="2349673214"/>
                    </a:ext>
                  </a:extLst>
                </a:gridCol>
              </a:tblGrid>
              <a:tr h="542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 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Девочки-спортсменки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Девочки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Мальчики-спортсмены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Мальчики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313553"/>
                  </a:ext>
                </a:extLst>
              </a:tr>
              <a:tr h="542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>
                          <a:effectLst/>
                        </a:rPr>
                        <a:t>Количество участников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26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10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>
                          <a:effectLst/>
                        </a:rPr>
                        <a:t>24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10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6478020"/>
                  </a:ext>
                </a:extLst>
              </a:tr>
              <a:tr h="43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Возраст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От 7 до 10 лет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От 9 до 11 лет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От 7 до 12 лет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От 7 до 12 лет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023116"/>
                  </a:ext>
                </a:extLst>
              </a:tr>
              <a:tr h="1756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>
                          <a:effectLst/>
                        </a:rPr>
                        <a:t>Вид спорта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Гимнастика – 19/26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Танцы – 4/2</a:t>
                      </a:r>
                      <a:r>
                        <a:rPr lang="en-US" sz="1800" kern="100" dirty="0">
                          <a:effectLst/>
                        </a:rPr>
                        <a:t>6</a:t>
                      </a:r>
                      <a:endParaRPr lang="ru-RU" sz="1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Борьба – 1/26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Сноуборд – 1/26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Плавание -1/26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00" dirty="0">
                          <a:effectLst/>
                        </a:rPr>
                        <a:t>Единоборства – 19/24</a:t>
                      </a:r>
                    </a:p>
                    <a:p>
                      <a:r>
                        <a:rPr lang="ru-RU" sz="1800" kern="100" dirty="0">
                          <a:effectLst/>
                        </a:rPr>
                        <a:t>Плавание – 3/24</a:t>
                      </a:r>
                    </a:p>
                    <a:p>
                      <a:r>
                        <a:rPr lang="ru-RU" sz="1800" kern="100" dirty="0">
                          <a:effectLst/>
                        </a:rPr>
                        <a:t>Лыжи – 2/24</a:t>
                      </a:r>
                    </a:p>
                    <a:p>
                      <a:r>
                        <a:rPr lang="ru-RU" sz="1800" kern="100" dirty="0">
                          <a:effectLst/>
                        </a:rPr>
                        <a:t>Ролики – 1/24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Шахматы – 10/10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0428662"/>
                  </a:ext>
                </a:extLst>
              </a:tr>
              <a:tr h="819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>
                          <a:effectLst/>
                        </a:rPr>
                        <a:t>Количество тренировок в неделю, шт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От 2 до 6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0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От 2 до 6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>
                          <a:effectLst/>
                        </a:rPr>
                        <a:t>2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737818"/>
                  </a:ext>
                </a:extLst>
              </a:tr>
              <a:tr h="879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Продолжительность тренировок, мин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От 60 до 300 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0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От 45 до 210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От 60 до 90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9158970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144614-0266-6F82-1FEA-4CD9EEA0F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52" y="0"/>
            <a:ext cx="722848" cy="65649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3A9AA0-B1E0-D11E-B251-FED5857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44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2629E-7C5A-1E43-DBBE-74CB5E5C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приемов пищи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6F8AEC-998C-03B8-041A-D9B49D5BDC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52" y="0"/>
            <a:ext cx="722848" cy="656492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49F86-BDEA-7E02-DF20-6BCCF841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E857752-A322-E6C5-53C8-221DD58B3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93338"/>
              </p:ext>
            </p:extLst>
          </p:nvPr>
        </p:nvGraphicFramePr>
        <p:xfrm>
          <a:off x="1047262" y="1781908"/>
          <a:ext cx="9526952" cy="3962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85764329"/>
                    </a:ext>
                  </a:extLst>
                </a:gridCol>
                <a:gridCol w="1924538">
                  <a:extLst>
                    <a:ext uri="{9D8B030D-6E8A-4147-A177-3AD203B41FA5}">
                      <a16:colId xmlns:a16="http://schemas.microsoft.com/office/drawing/2014/main" val="2802799998"/>
                    </a:ext>
                  </a:extLst>
                </a:gridCol>
                <a:gridCol w="1924538">
                  <a:extLst>
                    <a:ext uri="{9D8B030D-6E8A-4147-A177-3AD203B41FA5}">
                      <a16:colId xmlns:a16="http://schemas.microsoft.com/office/drawing/2014/main" val="2355808094"/>
                    </a:ext>
                  </a:extLst>
                </a:gridCol>
                <a:gridCol w="1924538">
                  <a:extLst>
                    <a:ext uri="{9D8B030D-6E8A-4147-A177-3AD203B41FA5}">
                      <a16:colId xmlns:a16="http://schemas.microsoft.com/office/drawing/2014/main" val="2739825800"/>
                    </a:ext>
                  </a:extLst>
                </a:gridCol>
                <a:gridCol w="1924538">
                  <a:extLst>
                    <a:ext uri="{9D8B030D-6E8A-4147-A177-3AD203B41FA5}">
                      <a16:colId xmlns:a16="http://schemas.microsoft.com/office/drawing/2014/main" val="2028462899"/>
                    </a:ext>
                  </a:extLst>
                </a:gridCol>
              </a:tblGrid>
              <a:tr h="671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 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Девочки-спортсменки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Девочки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Мальчики-спортсмены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Мальчики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375150"/>
                  </a:ext>
                </a:extLst>
              </a:tr>
              <a:tr h="150053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Полноценный рацион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17 из 26 (65%)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 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9 из 10 (90%)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 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20 из 24 (83%)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 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8 из 10 (80%)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 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3072122"/>
                  </a:ext>
                </a:extLst>
              </a:tr>
              <a:tr h="8949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Без перекусов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6 из 26 (23%)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0 из 10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2 из 24 (8,5%)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0 из 10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175805"/>
                  </a:ext>
                </a:extLst>
              </a:tr>
              <a:tr h="8949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Без завтрака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3 из 26 (12%)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1 из 10 (10%)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2 из 24 (8,5%)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2 из 10 (20%)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281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7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41F90-D919-57AE-834A-9A11BF2A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ru-RU" sz="4400" i="1" kern="1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состава рациона питания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A42DA0-6B60-7615-49A5-66212A622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52" y="0"/>
            <a:ext cx="722848" cy="6564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929AC8-FE43-650B-5BAB-2163B05A7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56" r="9721"/>
          <a:stretch/>
        </p:blipFill>
        <p:spPr>
          <a:xfrm>
            <a:off x="429182" y="1117600"/>
            <a:ext cx="3650353" cy="27556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5730EC-7C2A-88F7-C4F1-D9727A4174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5" r="9043"/>
          <a:stretch/>
        </p:blipFill>
        <p:spPr>
          <a:xfrm>
            <a:off x="4693546" y="1117600"/>
            <a:ext cx="3650354" cy="27556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DAF6A5B-E3BE-9F94-0C15-D95FD2C43B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89" r="9688"/>
          <a:stretch/>
        </p:blipFill>
        <p:spPr>
          <a:xfrm>
            <a:off x="371504" y="3863112"/>
            <a:ext cx="3650355" cy="275563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5E3E2F6-E8CA-E872-5CE6-24965759D5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235" r="9143"/>
          <a:stretch/>
        </p:blipFill>
        <p:spPr>
          <a:xfrm>
            <a:off x="4692569" y="3852995"/>
            <a:ext cx="3650354" cy="275563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535DD19-AC29-8324-5CC0-4E8D38244020}"/>
              </a:ext>
            </a:extLst>
          </p:cNvPr>
          <p:cNvSpPr/>
          <p:nvPr/>
        </p:nvSpPr>
        <p:spPr>
          <a:xfrm>
            <a:off x="8710862" y="1179031"/>
            <a:ext cx="3240505" cy="1285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Полезные: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07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Молоко и кисломолочные продукты, мясо, крупы, овощи, рыба, супы, фрукты, яйца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22C687C-6CD5-C1B4-0868-E0B18EDF1122}"/>
              </a:ext>
            </a:extLst>
          </p:cNvPr>
          <p:cNvSpPr/>
          <p:nvPr/>
        </p:nvSpPr>
        <p:spPr>
          <a:xfrm>
            <a:off x="8710861" y="2504831"/>
            <a:ext cx="3240505" cy="2646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полезные:</a:t>
            </a: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фаст-фуд – бургеры, картофель-фри, 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наггетсы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пицца, газированные напитки.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колбаса и сосиски</a:t>
            </a: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сладости – печенья, конфеты, вафли, торты, пирожное, мороженое и т.д.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B50BB1B-11FB-1BC5-E47E-17BAE997E51D}"/>
              </a:ext>
            </a:extLst>
          </p:cNvPr>
          <p:cNvSpPr/>
          <p:nvPr/>
        </p:nvSpPr>
        <p:spPr>
          <a:xfrm>
            <a:off x="8710860" y="5240927"/>
            <a:ext cx="3240505" cy="1051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Условно-полезные:</a:t>
            </a:r>
          </a:p>
          <a:p>
            <a:pPr lvl="0" algn="just">
              <a:lnSpc>
                <a:spcPct val="107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Хлеб, выпечка, лапша, сладкие негазированные напитки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5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ru-RU" dirty="0"/>
              <a:t>Основы питания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6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58E88EB-AF16-9C2E-0D8E-6F42B77EB1F2}"/>
              </a:ext>
            </a:extLst>
          </p:cNvPr>
          <p:cNvSpPr/>
          <p:nvPr/>
        </p:nvSpPr>
        <p:spPr>
          <a:xfrm>
            <a:off x="764935" y="3665623"/>
            <a:ext cx="3478201" cy="641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Рост и развитие всего организма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2A9443B-3320-5082-7FE8-6D04440B0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63" y="1502810"/>
            <a:ext cx="5767501" cy="432562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1C545F-7628-123C-4A23-B557145DE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3" y="4418055"/>
            <a:ext cx="4563728" cy="230342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B431D0B-5813-1F81-A98B-B94F7297E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3" y="1024416"/>
            <a:ext cx="4458274" cy="25128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736AC3-E6E3-9910-10F4-623F523E899B}"/>
              </a:ext>
            </a:extLst>
          </p:cNvPr>
          <p:cNvSpPr txBox="1"/>
          <p:nvPr/>
        </p:nvSpPr>
        <p:spPr>
          <a:xfrm>
            <a:off x="3641557" y="63521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Жиры</a:t>
            </a:r>
          </a:p>
        </p:txBody>
      </p:sp>
    </p:spTree>
    <p:extLst>
      <p:ext uri="{BB962C8B-B14F-4D97-AF65-F5344CB8AC3E}">
        <p14:creationId xmlns:p14="http://schemas.microsoft.com/office/powerpoint/2010/main" val="224955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DD82E-808E-1B3F-8604-3282D59A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Калорийность рациона питания детей-спортсменов.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2EDFD-6B23-5EB2-917D-C2E20CAFE2A3}"/>
              </a:ext>
            </a:extLst>
          </p:cNvPr>
          <p:cNvSpPr txBox="1"/>
          <p:nvPr/>
        </p:nvSpPr>
        <p:spPr>
          <a:xfrm>
            <a:off x="8430126" y="5940853"/>
            <a:ext cx="324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N=3 (девочки), N=3 (мальчики)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780DC8-DBBF-6F3F-7F6B-175A94474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52" y="0"/>
            <a:ext cx="722848" cy="656492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5DFE8CD-25B0-F4E7-D3A5-FC39A646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F106CD-1CA6-A6FB-D0CE-ED53BFD92F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7"/>
          <a:stretch/>
        </p:blipFill>
        <p:spPr>
          <a:xfrm>
            <a:off x="2112614" y="1690688"/>
            <a:ext cx="7726955" cy="41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1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05A9A-4406-170F-BF10-BA650E3F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Количество белков, жиров и углеводов в питании детей-спортсменов.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2228F-FAA6-F37A-1BEE-131DBD9CAEFF}"/>
              </a:ext>
            </a:extLst>
          </p:cNvPr>
          <p:cNvSpPr txBox="1"/>
          <p:nvPr/>
        </p:nvSpPr>
        <p:spPr>
          <a:xfrm>
            <a:off x="8963527" y="5987018"/>
            <a:ext cx="3228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N=3 (девочки), N=3 (мальчики)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EDF998-D934-7E35-2685-080A07BFD4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52" y="0"/>
            <a:ext cx="722848" cy="656492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20411F1-77A7-3C3F-8E96-7A363D05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8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6046746-5C4A-AFA2-7078-0866528CA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4"/>
          <a:stretch/>
        </p:blipFill>
        <p:spPr>
          <a:xfrm>
            <a:off x="2648706" y="1909491"/>
            <a:ext cx="6314821" cy="4262193"/>
          </a:xfrm>
        </p:spPr>
      </p:pic>
    </p:spTree>
    <p:extLst>
      <p:ext uri="{BB962C8B-B14F-4D97-AF65-F5344CB8AC3E}">
        <p14:creationId xmlns:p14="http://schemas.microsoft.com/office/powerpoint/2010/main" val="85952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CB5-22FE-EF37-D7E7-D6071B05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быстрых углеводов и клетчатки в питании детей-спортсменов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75806-1F76-BFD9-D289-3F900A16CBDF}"/>
              </a:ext>
            </a:extLst>
          </p:cNvPr>
          <p:cNvSpPr txBox="1"/>
          <p:nvPr/>
        </p:nvSpPr>
        <p:spPr>
          <a:xfrm>
            <a:off x="8805266" y="5987018"/>
            <a:ext cx="3228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N=3 (девочки), N=3 (мальчики)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8E3DCA-9177-AAE0-96F5-33E8599DE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52" y="0"/>
            <a:ext cx="722848" cy="656492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86AA24-66A1-933C-61F8-14E8253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2EF3-C1B6-45B6-B07E-9D5925D5F0D3}" type="slidenum">
              <a:rPr lang="ru-RU" smtClean="0"/>
              <a:t>9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8F47A2A-94D7-8982-CD96-D8B5EC115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1"/>
          <a:stretch/>
        </p:blipFill>
        <p:spPr>
          <a:xfrm>
            <a:off x="2164860" y="1756405"/>
            <a:ext cx="7565293" cy="4347702"/>
          </a:xfrm>
        </p:spPr>
      </p:pic>
    </p:spTree>
    <p:extLst>
      <p:ext uri="{BB962C8B-B14F-4D97-AF65-F5344CB8AC3E}">
        <p14:creationId xmlns:p14="http://schemas.microsoft.com/office/powerpoint/2010/main" val="4166333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747</Words>
  <Application>Microsoft Office PowerPoint</Application>
  <PresentationFormat>Широкоэкранный</PresentationFormat>
  <Paragraphs>133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Тема Office</vt:lpstr>
      <vt:lpstr>Путь к медалям лежит через питание: полезные перекусы в рационе питания ребенка-спортсмена.</vt:lpstr>
      <vt:lpstr>Цель: изучить особенности питания и разработать практические рекомендации приготовления полезных перекусов, которые позволят максимально эффективно поддерживать силы во время интенсивных тренировок. </vt:lpstr>
      <vt:lpstr>Характеристика детей, принимавших участие в исследовании</vt:lpstr>
      <vt:lpstr>Количество приемов пищи</vt:lpstr>
      <vt:lpstr>Сравнение состава рациона питания</vt:lpstr>
      <vt:lpstr>Основы питания</vt:lpstr>
      <vt:lpstr>Калорийность рациона питания детей-спортсменов. </vt:lpstr>
      <vt:lpstr>Количество белков, жиров и углеводов в питании детей-спортсменов. </vt:lpstr>
      <vt:lpstr>Количество быстрых углеводов и клетчатки в питании детей-спортсменов</vt:lpstr>
      <vt:lpstr>Выводы</vt:lpstr>
      <vt:lpstr>Кулинарный справочник полезных перекусов</vt:lpstr>
      <vt:lpstr>Путь к медалям лежит через питание: полезные перекусы в рационе питания ребенка-спортсмена.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Путь к медалям лежит через питание: полезные перекусы в рационе питания ребенка-спортсмена.</dc:title>
  <dc:creator>Julia Khantakova</dc:creator>
  <cp:lastModifiedBy>Лаврентий Хантаков</cp:lastModifiedBy>
  <cp:revision>29</cp:revision>
  <dcterms:created xsi:type="dcterms:W3CDTF">2023-12-08T06:51:28Z</dcterms:created>
  <dcterms:modified xsi:type="dcterms:W3CDTF">2024-01-27T05:23:55Z</dcterms:modified>
</cp:coreProperties>
</file>