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33"/>
  </p:notesMasterIdLst>
  <p:sldIdLst>
    <p:sldId id="256" r:id="rId2"/>
    <p:sldId id="257" r:id="rId3"/>
    <p:sldId id="258" r:id="rId4"/>
    <p:sldId id="260" r:id="rId5"/>
    <p:sldId id="261" r:id="rId6"/>
    <p:sldId id="262" r:id="rId7"/>
    <p:sldId id="263" r:id="rId8"/>
    <p:sldId id="265" r:id="rId9"/>
    <p:sldId id="266" r:id="rId10"/>
    <p:sldId id="267" r:id="rId11"/>
    <p:sldId id="268" r:id="rId12"/>
    <p:sldId id="272" r:id="rId13"/>
    <p:sldId id="269" r:id="rId14"/>
    <p:sldId id="282" r:id="rId15"/>
    <p:sldId id="283" r:id="rId16"/>
    <p:sldId id="284" r:id="rId17"/>
    <p:sldId id="285" r:id="rId18"/>
    <p:sldId id="286" r:id="rId19"/>
    <p:sldId id="270" r:id="rId20"/>
    <p:sldId id="271" r:id="rId21"/>
    <p:sldId id="273" r:id="rId22"/>
    <p:sldId id="274" r:id="rId23"/>
    <p:sldId id="275" r:id="rId24"/>
    <p:sldId id="276" r:id="rId25"/>
    <p:sldId id="278" r:id="rId26"/>
    <p:sldId id="277" r:id="rId27"/>
    <p:sldId id="279" r:id="rId28"/>
    <p:sldId id="280" r:id="rId29"/>
    <p:sldId id="281"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E1272-E0B3-4C90-8B14-E6D1CAF02CE1}"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77EB-C61B-451D-9326-C43B022B97BA}" type="slidenum">
              <a:rPr lang="en-US" smtClean="0"/>
              <a:t>‹#›</a:t>
            </a:fld>
            <a:endParaRPr lang="en-US"/>
          </a:p>
        </p:txBody>
      </p:sp>
    </p:spTree>
    <p:extLst>
      <p:ext uri="{BB962C8B-B14F-4D97-AF65-F5344CB8AC3E}">
        <p14:creationId xmlns:p14="http://schemas.microsoft.com/office/powerpoint/2010/main" val="278850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8EB01-6747-45B8-8389-6DA00ACCAD5A}" type="datetimeFigureOut">
              <a:rPr lang="en-IN" smtClean="0"/>
              <a:t>12-03-2023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678117422"/>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8EB01-6747-45B8-8389-6DA00ACCAD5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283274865"/>
      </p:ext>
    </p:extLst>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8EB01-6747-45B8-8389-6DA00ACCAD5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93526883"/>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8EB01-6747-45B8-8389-6DA00ACCAD5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1442674652"/>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28EB01-6747-45B8-8389-6DA00ACCAD5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413010433"/>
      </p:ext>
    </p:extLst>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8EB01-6747-45B8-8389-6DA00ACCAD5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257029847"/>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8EB01-6747-45B8-8389-6DA00ACCAD5A}"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3058826680"/>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8EB01-6747-45B8-8389-6DA00ACCAD5A}"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3077712940"/>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8EB01-6747-45B8-8389-6DA00ACCAD5A}"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236398576"/>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28EB01-6747-45B8-8389-6DA00ACCAD5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2654052821"/>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28EB01-6747-45B8-8389-6DA00ACCAD5A}" type="datetimeFigureOut">
              <a:rPr lang="en-IN" smtClean="0"/>
              <a:t>12-03-2023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8A9736A-718C-4A79-A306-2D7F5BD66134}" type="slidenum">
              <a:rPr lang="en-IN" smtClean="0"/>
              <a:t>‹#›</a:t>
            </a:fld>
            <a:endParaRPr lang="en-IN"/>
          </a:p>
        </p:txBody>
      </p:sp>
    </p:spTree>
    <p:extLst>
      <p:ext uri="{BB962C8B-B14F-4D97-AF65-F5344CB8AC3E}">
        <p14:creationId xmlns:p14="http://schemas.microsoft.com/office/powerpoint/2010/main" val="1162332921"/>
      </p:ext>
    </p:extLst>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28EB01-6747-45B8-8389-6DA00ACCAD5A}" type="datetimeFigureOut">
              <a:rPr lang="en-IN" smtClean="0"/>
              <a:t>12-03-2023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A9736A-718C-4A79-A306-2D7F5BD66134}"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147"/>
      </p:ext>
    </p:extLst>
  </p:cSld>
  <p:clrMap bg1="dk1" tx1="lt1" bg2="dk2" tx2="lt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spd="slow">
    <p:push dir="r"/>
  </p:transition>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D51B-CBD5-4A24-A0D9-DDF2CCFE2093}"/>
              </a:ext>
            </a:extLst>
          </p:cNvPr>
          <p:cNvSpPr>
            <a:spLocks noGrp="1"/>
          </p:cNvSpPr>
          <p:nvPr>
            <p:ph type="ctrTitle"/>
          </p:nvPr>
        </p:nvSpPr>
        <p:spPr>
          <a:xfrm>
            <a:off x="1154955" y="295423"/>
            <a:ext cx="8825658" cy="2053882"/>
          </a:xfrm>
        </p:spPr>
        <p:txBody>
          <a:bodyPr>
            <a:normAutofit/>
          </a:bodyPr>
          <a:lstStyle/>
          <a:p>
            <a:pPr algn="ctr"/>
            <a:r>
              <a:rPr lang="en-US" sz="4000" dirty="0"/>
              <a:t>Sales Forecasting Using Machine Learning Algorithm</a:t>
            </a:r>
            <a:endParaRPr lang="en-IN" sz="4000" dirty="0"/>
          </a:p>
        </p:txBody>
      </p:sp>
      <p:sp>
        <p:nvSpPr>
          <p:cNvPr id="3" name="Subtitle 2">
            <a:extLst>
              <a:ext uri="{FF2B5EF4-FFF2-40B4-BE49-F238E27FC236}">
                <a16:creationId xmlns:a16="http://schemas.microsoft.com/office/drawing/2014/main" id="{AD75D684-3199-42D0-B3B7-8E87203E168F}"/>
              </a:ext>
            </a:extLst>
          </p:cNvPr>
          <p:cNvSpPr>
            <a:spLocks noGrp="1"/>
          </p:cNvSpPr>
          <p:nvPr>
            <p:ph type="subTitle" idx="1"/>
          </p:nvPr>
        </p:nvSpPr>
        <p:spPr>
          <a:xfrm>
            <a:off x="6583679" y="3584918"/>
            <a:ext cx="3396933" cy="2053882"/>
          </a:xfrm>
        </p:spPr>
        <p:txBody>
          <a:bodyPr>
            <a:noAutofit/>
          </a:bodyPr>
          <a:lstStyle/>
          <a:p>
            <a:r>
              <a:rPr lang="en-US" sz="2000" b="1">
                <a:solidFill>
                  <a:schemeClr val="tx1"/>
                </a:solidFill>
              </a:rPr>
              <a:t>By</a:t>
            </a:r>
            <a:endParaRPr lang="en-US" sz="2000" b="1" dirty="0">
              <a:solidFill>
                <a:schemeClr val="tx1"/>
              </a:solidFill>
            </a:endParaRPr>
          </a:p>
          <a:p>
            <a:r>
              <a:rPr lang="en-US" sz="2000" b="1" dirty="0">
                <a:solidFill>
                  <a:schemeClr val="tx1"/>
                </a:solidFill>
              </a:rPr>
              <a:t>Lav Dhanad</a:t>
            </a:r>
          </a:p>
        </p:txBody>
      </p:sp>
    </p:spTree>
    <p:extLst>
      <p:ext uri="{BB962C8B-B14F-4D97-AF65-F5344CB8AC3E}">
        <p14:creationId xmlns:p14="http://schemas.microsoft.com/office/powerpoint/2010/main" val="2323209943"/>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8294-D548-49D2-B5D1-EDD0C0AC1C86}"/>
              </a:ext>
            </a:extLst>
          </p:cNvPr>
          <p:cNvSpPr>
            <a:spLocks noGrp="1"/>
          </p:cNvSpPr>
          <p:nvPr>
            <p:ph type="title"/>
          </p:nvPr>
        </p:nvSpPr>
        <p:spPr>
          <a:xfrm>
            <a:off x="1454239" y="261257"/>
            <a:ext cx="8643154" cy="1426866"/>
          </a:xfrm>
        </p:spPr>
        <p:txBody>
          <a:bodyPr>
            <a:normAutofit fontScale="90000"/>
          </a:bodyPr>
          <a:lstStyle/>
          <a:p>
            <a:br>
              <a:rPr lang="en-US" dirty="0"/>
            </a:br>
            <a:r>
              <a:rPr lang="en-US" dirty="0"/>
              <a:t>Data description</a:t>
            </a:r>
            <a:br>
              <a:rPr lang="en-US" dirty="0"/>
            </a:br>
            <a:endParaRPr lang="en-IN" dirty="0"/>
          </a:p>
        </p:txBody>
      </p:sp>
      <p:sp>
        <p:nvSpPr>
          <p:cNvPr id="3" name="Text Placeholder 2">
            <a:extLst>
              <a:ext uri="{FF2B5EF4-FFF2-40B4-BE49-F238E27FC236}">
                <a16:creationId xmlns:a16="http://schemas.microsoft.com/office/drawing/2014/main" id="{D3F40DAE-B4AE-416D-8C91-D693FA979BC1}"/>
              </a:ext>
            </a:extLst>
          </p:cNvPr>
          <p:cNvSpPr>
            <a:spLocks noGrp="1"/>
          </p:cNvSpPr>
          <p:nvPr>
            <p:ph type="body" idx="1"/>
          </p:nvPr>
        </p:nvSpPr>
        <p:spPr>
          <a:xfrm>
            <a:off x="1454239" y="1688123"/>
            <a:ext cx="8630446" cy="3924886"/>
          </a:xfrm>
        </p:spPr>
        <p:txBody>
          <a:bodyPr>
            <a:normAutofit/>
          </a:bodyPr>
          <a:lstStyle/>
          <a:p>
            <a:r>
              <a:rPr lang="en-US" sz="2800" dirty="0" err="1"/>
              <a:t>df.describe</a:t>
            </a:r>
            <a:r>
              <a:rPr lang="en-US" sz="2800" dirty="0"/>
              <a:t>()</a:t>
            </a:r>
            <a:endParaRPr lang="en-IN" sz="2800" dirty="0"/>
          </a:p>
        </p:txBody>
      </p:sp>
      <p:pic>
        <p:nvPicPr>
          <p:cNvPr id="6" name="Picture 2" descr="https://miro.medium.com/max/700/1*OnfBRqqbj2xhZTVcg-YZIw.png">
            <a:extLst>
              <a:ext uri="{FF2B5EF4-FFF2-40B4-BE49-F238E27FC236}">
                <a16:creationId xmlns:a16="http://schemas.microsoft.com/office/drawing/2014/main" id="{341C96E3-4AD4-477A-B6A1-AADD211FE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2" y="2554736"/>
            <a:ext cx="9551964" cy="283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274533"/>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5142-11E4-4C80-9547-8147B2BFF969}"/>
              </a:ext>
            </a:extLst>
          </p:cNvPr>
          <p:cNvSpPr>
            <a:spLocks noGrp="1"/>
          </p:cNvSpPr>
          <p:nvPr>
            <p:ph type="title"/>
          </p:nvPr>
        </p:nvSpPr>
        <p:spPr/>
        <p:txBody>
          <a:bodyPr>
            <a:normAutofit/>
          </a:bodyPr>
          <a:lstStyle/>
          <a:p>
            <a:r>
              <a:rPr lang="en-US" dirty="0"/>
              <a:t>Data cleaning</a:t>
            </a:r>
            <a:endParaRPr lang="en-IN" dirty="0"/>
          </a:p>
        </p:txBody>
      </p:sp>
      <p:sp>
        <p:nvSpPr>
          <p:cNvPr id="7" name="Content Placeholder 6">
            <a:extLst>
              <a:ext uri="{FF2B5EF4-FFF2-40B4-BE49-F238E27FC236}">
                <a16:creationId xmlns:a16="http://schemas.microsoft.com/office/drawing/2014/main" id="{B6D203E9-60F1-4810-8F55-FC5866042C55}"/>
              </a:ext>
            </a:extLst>
          </p:cNvPr>
          <p:cNvSpPr>
            <a:spLocks noGrp="1"/>
          </p:cNvSpPr>
          <p:nvPr>
            <p:ph sz="half" idx="2"/>
          </p:nvPr>
        </p:nvSpPr>
        <p:spPr>
          <a:xfrm>
            <a:off x="928468" y="1860483"/>
            <a:ext cx="5007517" cy="4193354"/>
          </a:xfrm>
        </p:spPr>
        <p:txBody>
          <a:bodyPr>
            <a:normAutofit lnSpcReduction="10000"/>
          </a:bodyPr>
          <a:lstStyle/>
          <a:p>
            <a:pPr fontAlgn="base" latinLnBrk="1"/>
            <a:r>
              <a:rPr lang="en-IN" dirty="0"/>
              <a:t>Store           0</a:t>
            </a:r>
          </a:p>
          <a:p>
            <a:pPr fontAlgn="base" latinLnBrk="1"/>
            <a:r>
              <a:rPr lang="en-IN" dirty="0"/>
              <a:t>Dept            0</a:t>
            </a:r>
          </a:p>
          <a:p>
            <a:pPr fontAlgn="base" latinLnBrk="1"/>
            <a:r>
              <a:rPr lang="en-IN" dirty="0"/>
              <a:t>Date            0</a:t>
            </a:r>
          </a:p>
          <a:p>
            <a:pPr fontAlgn="base" latinLnBrk="1"/>
            <a:r>
              <a:rPr lang="en-IN" dirty="0" err="1"/>
              <a:t>Weekly_Sales</a:t>
            </a:r>
            <a:r>
              <a:rPr lang="en-IN" dirty="0"/>
              <a:t>    0</a:t>
            </a:r>
          </a:p>
          <a:p>
            <a:pPr fontAlgn="base" latinLnBrk="1"/>
            <a:r>
              <a:rPr lang="en-IN" dirty="0" err="1"/>
              <a:t>IsHoliday</a:t>
            </a:r>
            <a:r>
              <a:rPr lang="en-IN" dirty="0"/>
              <a:t>       0</a:t>
            </a:r>
          </a:p>
          <a:p>
            <a:pPr fontAlgn="base" latinLnBrk="1"/>
            <a:r>
              <a:rPr lang="en-IN" dirty="0"/>
              <a:t>Temperature     0</a:t>
            </a:r>
          </a:p>
          <a:p>
            <a:pPr fontAlgn="base" latinLnBrk="1"/>
            <a:r>
              <a:rPr lang="en-IN" dirty="0" err="1"/>
              <a:t>Fuel_Price</a:t>
            </a:r>
            <a:r>
              <a:rPr lang="en-IN" dirty="0"/>
              <a:t>      0</a:t>
            </a:r>
          </a:p>
          <a:p>
            <a:pPr fontAlgn="base" latinLnBrk="1"/>
            <a:r>
              <a:rPr lang="en-IN" dirty="0"/>
              <a:t>CPI             0</a:t>
            </a:r>
          </a:p>
          <a:p>
            <a:pPr fontAlgn="base" latinLnBrk="1"/>
            <a:r>
              <a:rPr lang="en-IN" dirty="0"/>
              <a:t>Unemployment    0</a:t>
            </a:r>
          </a:p>
          <a:p>
            <a:endParaRPr lang="en-IN" dirty="0"/>
          </a:p>
        </p:txBody>
      </p:sp>
      <p:sp>
        <p:nvSpPr>
          <p:cNvPr id="9" name="Content Placeholder 8">
            <a:extLst>
              <a:ext uri="{FF2B5EF4-FFF2-40B4-BE49-F238E27FC236}">
                <a16:creationId xmlns:a16="http://schemas.microsoft.com/office/drawing/2014/main" id="{860D7F4C-082A-416F-BB5F-D31173952AC1}"/>
              </a:ext>
            </a:extLst>
          </p:cNvPr>
          <p:cNvSpPr>
            <a:spLocks noGrp="1"/>
          </p:cNvSpPr>
          <p:nvPr>
            <p:ph sz="quarter" idx="4"/>
          </p:nvPr>
        </p:nvSpPr>
        <p:spPr>
          <a:xfrm>
            <a:off x="6256025" y="1850618"/>
            <a:ext cx="5588972" cy="4193353"/>
          </a:xfrm>
        </p:spPr>
        <p:txBody>
          <a:bodyPr>
            <a:normAutofit lnSpcReduction="10000"/>
          </a:bodyPr>
          <a:lstStyle/>
          <a:p>
            <a:pPr fontAlgn="base" latinLnBrk="1"/>
            <a:r>
              <a:rPr lang="en-IN" dirty="0"/>
              <a:t>Type            0</a:t>
            </a:r>
          </a:p>
          <a:p>
            <a:pPr fontAlgn="base" latinLnBrk="1"/>
            <a:r>
              <a:rPr lang="en-IN" dirty="0"/>
              <a:t>Size            0</a:t>
            </a:r>
          </a:p>
          <a:p>
            <a:pPr fontAlgn="base" latinLnBrk="1"/>
            <a:r>
              <a:rPr lang="en-IN" dirty="0" err="1"/>
              <a:t>Super_Bowl</a:t>
            </a:r>
            <a:r>
              <a:rPr lang="en-IN" dirty="0"/>
              <a:t>      0</a:t>
            </a:r>
          </a:p>
          <a:p>
            <a:pPr fontAlgn="base" latinLnBrk="1"/>
            <a:r>
              <a:rPr lang="en-IN" dirty="0"/>
              <a:t>Thanksgiving    0</a:t>
            </a:r>
          </a:p>
          <a:p>
            <a:pPr fontAlgn="base" latinLnBrk="1"/>
            <a:r>
              <a:rPr lang="en-IN" dirty="0"/>
              <a:t>Christmas       0</a:t>
            </a:r>
          </a:p>
          <a:p>
            <a:pPr fontAlgn="base" latinLnBrk="1"/>
            <a:r>
              <a:rPr lang="en-IN" dirty="0"/>
              <a:t>week            0</a:t>
            </a:r>
          </a:p>
          <a:p>
            <a:pPr fontAlgn="base" latinLnBrk="1"/>
            <a:r>
              <a:rPr lang="en-IN" dirty="0"/>
              <a:t>month           0</a:t>
            </a:r>
          </a:p>
          <a:p>
            <a:pPr fontAlgn="base" latinLnBrk="1"/>
            <a:r>
              <a:rPr lang="en-IN" dirty="0"/>
              <a:t>year            0</a:t>
            </a:r>
          </a:p>
          <a:p>
            <a:pPr fontAlgn="base" latinLnBrk="1"/>
            <a:r>
              <a:rPr lang="en-IN" dirty="0" err="1"/>
              <a:t>dtype</a:t>
            </a:r>
            <a:r>
              <a:rPr lang="en-IN" dirty="0"/>
              <a:t>: int64</a:t>
            </a:r>
          </a:p>
          <a:p>
            <a:endParaRPr lang="en-IN" dirty="0"/>
          </a:p>
        </p:txBody>
      </p:sp>
    </p:spTree>
    <p:extLst>
      <p:ext uri="{BB962C8B-B14F-4D97-AF65-F5344CB8AC3E}">
        <p14:creationId xmlns:p14="http://schemas.microsoft.com/office/powerpoint/2010/main" val="529838491"/>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BC2816-F5E7-44DD-8F6A-ADE880CB3CB1}"/>
              </a:ext>
            </a:extLst>
          </p:cNvPr>
          <p:cNvSpPr>
            <a:spLocks noGrp="1"/>
          </p:cNvSpPr>
          <p:nvPr>
            <p:ph type="title"/>
          </p:nvPr>
        </p:nvSpPr>
        <p:spPr>
          <a:xfrm>
            <a:off x="1774423" y="239152"/>
            <a:ext cx="8643154" cy="1093987"/>
          </a:xfrm>
        </p:spPr>
        <p:txBody>
          <a:bodyPr/>
          <a:lstStyle/>
          <a:p>
            <a:r>
              <a:rPr lang="en-IN" dirty="0"/>
              <a:t>EDA-Exploratory Data Analysis</a:t>
            </a:r>
          </a:p>
        </p:txBody>
      </p:sp>
      <p:sp>
        <p:nvSpPr>
          <p:cNvPr id="8" name="Text Placeholder 7">
            <a:extLst>
              <a:ext uri="{FF2B5EF4-FFF2-40B4-BE49-F238E27FC236}">
                <a16:creationId xmlns:a16="http://schemas.microsoft.com/office/drawing/2014/main" id="{EB89C97F-BB53-40A3-AF9A-317B23DDF6CD}"/>
              </a:ext>
            </a:extLst>
          </p:cNvPr>
          <p:cNvSpPr>
            <a:spLocks noGrp="1"/>
          </p:cNvSpPr>
          <p:nvPr>
            <p:ph type="body" idx="1"/>
          </p:nvPr>
        </p:nvSpPr>
        <p:spPr>
          <a:xfrm>
            <a:off x="717452" y="1575583"/>
            <a:ext cx="11141613" cy="4332848"/>
          </a:xfrm>
        </p:spPr>
        <p:txBody>
          <a:bodyPr>
            <a:normAutofit/>
          </a:bodyPr>
          <a:lstStyle/>
          <a:p>
            <a:pPr marL="285750" indent="-285750">
              <a:buFont typeface="Wingdings" panose="05000000000000000000" pitchFamily="2" charset="2"/>
              <a:buChar char="q"/>
            </a:pPr>
            <a:r>
              <a:rPr lang="en-US" sz="2000" dirty="0"/>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 </a:t>
            </a:r>
          </a:p>
          <a:p>
            <a:pPr marL="285750" indent="-285750">
              <a:buFont typeface="Wingdings" panose="05000000000000000000" pitchFamily="2" charset="2"/>
              <a:buChar char="q"/>
            </a:pPr>
            <a:r>
              <a:rPr lang="en-US" sz="2000" dirty="0"/>
              <a:t>EDA is primarily used to see what data can reveal beyond the formal modeling or hypothesis testing task and provides a better understanding of data set variables and the relationships between them. It can also help determine if the statistical techniques you are considering for data analysis are appropriate.</a:t>
            </a:r>
            <a:endParaRPr lang="en-IN" sz="2000" dirty="0"/>
          </a:p>
        </p:txBody>
      </p:sp>
    </p:spTree>
    <p:extLst>
      <p:ext uri="{BB962C8B-B14F-4D97-AF65-F5344CB8AC3E}">
        <p14:creationId xmlns:p14="http://schemas.microsoft.com/office/powerpoint/2010/main" val="4238484130"/>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4E0F6D-5150-41A1-9C4C-ECC160CBEC87}"/>
              </a:ext>
            </a:extLst>
          </p:cNvPr>
          <p:cNvSpPr>
            <a:spLocks noGrp="1"/>
          </p:cNvSpPr>
          <p:nvPr>
            <p:ph type="body" idx="1"/>
          </p:nvPr>
        </p:nvSpPr>
        <p:spPr>
          <a:xfrm>
            <a:off x="1447191" y="886266"/>
            <a:ext cx="4488794" cy="717452"/>
          </a:xfrm>
        </p:spPr>
        <p:txBody>
          <a:bodyPr/>
          <a:lstStyle/>
          <a:p>
            <a:r>
              <a:rPr lang="en-US" dirty="0"/>
              <a:t>Categorical variables       vs</a:t>
            </a:r>
            <a:endParaRPr lang="en-IN" dirty="0"/>
          </a:p>
        </p:txBody>
      </p:sp>
      <p:sp>
        <p:nvSpPr>
          <p:cNvPr id="6" name="Content Placeholder 5">
            <a:extLst>
              <a:ext uri="{FF2B5EF4-FFF2-40B4-BE49-F238E27FC236}">
                <a16:creationId xmlns:a16="http://schemas.microsoft.com/office/drawing/2014/main" id="{290491F6-B72E-44A1-9B49-37975A2CCB36}"/>
              </a:ext>
            </a:extLst>
          </p:cNvPr>
          <p:cNvSpPr>
            <a:spLocks noGrp="1"/>
          </p:cNvSpPr>
          <p:nvPr>
            <p:ph sz="half" idx="2"/>
          </p:nvPr>
        </p:nvSpPr>
        <p:spPr>
          <a:xfrm>
            <a:off x="1447191" y="2152357"/>
            <a:ext cx="4488794" cy="3316369"/>
          </a:xfrm>
        </p:spPr>
        <p:txBody>
          <a:bodyPr>
            <a:normAutofit/>
          </a:bodyPr>
          <a:lstStyle/>
          <a:p>
            <a:r>
              <a:rPr lang="en-US" dirty="0"/>
              <a:t>Holiday</a:t>
            </a:r>
          </a:p>
          <a:p>
            <a:r>
              <a:rPr lang="en-US" dirty="0"/>
              <a:t>Super Bowl</a:t>
            </a:r>
          </a:p>
          <a:p>
            <a:r>
              <a:rPr lang="en-US" dirty="0" err="1"/>
              <a:t>Labour</a:t>
            </a:r>
            <a:r>
              <a:rPr lang="en-US" dirty="0"/>
              <a:t> day</a:t>
            </a:r>
          </a:p>
          <a:p>
            <a:r>
              <a:rPr lang="en-US" dirty="0"/>
              <a:t>Type</a:t>
            </a:r>
            <a:endParaRPr lang="en-IN" dirty="0"/>
          </a:p>
        </p:txBody>
      </p:sp>
      <p:sp>
        <p:nvSpPr>
          <p:cNvPr id="7" name="Text Placeholder 6">
            <a:extLst>
              <a:ext uri="{FF2B5EF4-FFF2-40B4-BE49-F238E27FC236}">
                <a16:creationId xmlns:a16="http://schemas.microsoft.com/office/drawing/2014/main" id="{CBDBC8EB-4F1D-4880-9967-D6E8445A89E9}"/>
              </a:ext>
            </a:extLst>
          </p:cNvPr>
          <p:cNvSpPr>
            <a:spLocks noGrp="1"/>
          </p:cNvSpPr>
          <p:nvPr>
            <p:ph type="body" sz="quarter" idx="3"/>
          </p:nvPr>
        </p:nvSpPr>
        <p:spPr>
          <a:xfrm>
            <a:off x="6256025" y="886267"/>
            <a:ext cx="4488794" cy="717451"/>
          </a:xfrm>
        </p:spPr>
        <p:txBody>
          <a:bodyPr/>
          <a:lstStyle/>
          <a:p>
            <a:r>
              <a:rPr lang="en-US" dirty="0"/>
              <a:t>Conditional variable</a:t>
            </a:r>
            <a:endParaRPr lang="en-IN" dirty="0"/>
          </a:p>
        </p:txBody>
      </p:sp>
      <p:sp>
        <p:nvSpPr>
          <p:cNvPr id="8" name="Content Placeholder 7">
            <a:extLst>
              <a:ext uri="{FF2B5EF4-FFF2-40B4-BE49-F238E27FC236}">
                <a16:creationId xmlns:a16="http://schemas.microsoft.com/office/drawing/2014/main" id="{9956E1BD-1766-4B3C-9C26-645F30BEACE0}"/>
              </a:ext>
            </a:extLst>
          </p:cNvPr>
          <p:cNvSpPr>
            <a:spLocks noGrp="1"/>
          </p:cNvSpPr>
          <p:nvPr>
            <p:ph sz="quarter" idx="4"/>
          </p:nvPr>
        </p:nvSpPr>
        <p:spPr>
          <a:xfrm>
            <a:off x="6256025" y="2142493"/>
            <a:ext cx="4488794" cy="3316369"/>
          </a:xfrm>
        </p:spPr>
        <p:txBody>
          <a:bodyPr>
            <a:normAutofit lnSpcReduction="10000"/>
          </a:bodyPr>
          <a:lstStyle/>
          <a:p>
            <a:r>
              <a:rPr lang="en-US" dirty="0"/>
              <a:t>Date</a:t>
            </a:r>
          </a:p>
          <a:p>
            <a:r>
              <a:rPr lang="en-US" dirty="0"/>
              <a:t>Temperature</a:t>
            </a:r>
          </a:p>
          <a:p>
            <a:r>
              <a:rPr lang="en-US" dirty="0"/>
              <a:t>Fuel Price</a:t>
            </a:r>
          </a:p>
          <a:p>
            <a:r>
              <a:rPr lang="en-US" dirty="0"/>
              <a:t>CPI</a:t>
            </a:r>
          </a:p>
          <a:p>
            <a:r>
              <a:rPr lang="en-US" dirty="0"/>
              <a:t>Unemployment</a:t>
            </a:r>
          </a:p>
          <a:p>
            <a:r>
              <a:rPr lang="en-US" dirty="0"/>
              <a:t>Size</a:t>
            </a:r>
          </a:p>
          <a:p>
            <a:r>
              <a:rPr lang="en-US" dirty="0"/>
              <a:t>Markdowns</a:t>
            </a:r>
            <a:endParaRPr lang="en-IN" dirty="0"/>
          </a:p>
        </p:txBody>
      </p:sp>
    </p:spTree>
    <p:extLst>
      <p:ext uri="{BB962C8B-B14F-4D97-AF65-F5344CB8AC3E}">
        <p14:creationId xmlns:p14="http://schemas.microsoft.com/office/powerpoint/2010/main" val="2519925208"/>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51E78D-9D37-411D-B08D-4A65D4E47937}"/>
              </a:ext>
            </a:extLst>
          </p:cNvPr>
          <p:cNvSpPr>
            <a:spLocks noGrp="1"/>
          </p:cNvSpPr>
          <p:nvPr>
            <p:ph type="title"/>
          </p:nvPr>
        </p:nvSpPr>
        <p:spPr/>
        <p:txBody>
          <a:bodyPr/>
          <a:lstStyle/>
          <a:p>
            <a:r>
              <a:rPr lang="en-US" dirty="0"/>
              <a:t>pie-chart for the visual representation of store types</a:t>
            </a:r>
            <a:endParaRPr lang="en-IN" dirty="0"/>
          </a:p>
        </p:txBody>
      </p:sp>
      <p:pic>
        <p:nvPicPr>
          <p:cNvPr id="3076" name="Picture 4">
            <a:extLst>
              <a:ext uri="{FF2B5EF4-FFF2-40B4-BE49-F238E27FC236}">
                <a16:creationId xmlns:a16="http://schemas.microsoft.com/office/drawing/2014/main" id="{9E36B5BB-8677-4255-A515-A0697C50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825" y="2262188"/>
            <a:ext cx="6443003" cy="347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94149"/>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7400-B1B6-4E45-8BCE-D64FA64D4EF9}"/>
              </a:ext>
            </a:extLst>
          </p:cNvPr>
          <p:cNvSpPr>
            <a:spLocks noGrp="1"/>
          </p:cNvSpPr>
          <p:nvPr>
            <p:ph type="title"/>
          </p:nvPr>
        </p:nvSpPr>
        <p:spPr/>
        <p:txBody>
          <a:bodyPr/>
          <a:lstStyle/>
          <a:p>
            <a:r>
              <a:rPr lang="en-IN" dirty="0"/>
              <a:t> Year vs </a:t>
            </a:r>
            <a:r>
              <a:rPr lang="en-IN" dirty="0" err="1"/>
              <a:t>Fuel_price</a:t>
            </a:r>
            <a:endParaRPr lang="en-IN" dirty="0"/>
          </a:p>
        </p:txBody>
      </p:sp>
      <p:pic>
        <p:nvPicPr>
          <p:cNvPr id="4098" name="Picture 2">
            <a:extLst>
              <a:ext uri="{FF2B5EF4-FFF2-40B4-BE49-F238E27FC236}">
                <a16:creationId xmlns:a16="http://schemas.microsoft.com/office/drawing/2014/main" id="{5693ECBE-47B7-4CEC-A39C-8F631B0C2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7" y="2166938"/>
            <a:ext cx="6544042" cy="362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59256"/>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F535-C594-4CFA-87F0-6B12F7D36817}"/>
              </a:ext>
            </a:extLst>
          </p:cNvPr>
          <p:cNvSpPr>
            <a:spLocks noGrp="1"/>
          </p:cNvSpPr>
          <p:nvPr>
            <p:ph type="title"/>
          </p:nvPr>
        </p:nvSpPr>
        <p:spPr/>
        <p:txBody>
          <a:bodyPr/>
          <a:lstStyle/>
          <a:p>
            <a:r>
              <a:rPr lang="en-IN" dirty="0"/>
              <a:t>Weekly sales vs Store</a:t>
            </a:r>
          </a:p>
        </p:txBody>
      </p:sp>
      <p:pic>
        <p:nvPicPr>
          <p:cNvPr id="5122" name="Picture 2">
            <a:extLst>
              <a:ext uri="{FF2B5EF4-FFF2-40B4-BE49-F238E27FC236}">
                <a16:creationId xmlns:a16="http://schemas.microsoft.com/office/drawing/2014/main" id="{9AFE7E6E-3DAA-40E3-877D-1B46E1FB5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086" y="2166938"/>
            <a:ext cx="7751299" cy="372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92179"/>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A029-3D58-405D-A700-6C44DDCF46E3}"/>
              </a:ext>
            </a:extLst>
          </p:cNvPr>
          <p:cNvSpPr>
            <a:spLocks noGrp="1"/>
          </p:cNvSpPr>
          <p:nvPr>
            <p:ph type="title"/>
          </p:nvPr>
        </p:nvSpPr>
        <p:spPr/>
        <p:txBody>
          <a:bodyPr/>
          <a:lstStyle/>
          <a:p>
            <a:r>
              <a:rPr lang="en-IN" dirty="0"/>
              <a:t>Store vs Unemployment</a:t>
            </a:r>
          </a:p>
        </p:txBody>
      </p:sp>
      <p:pic>
        <p:nvPicPr>
          <p:cNvPr id="6146" name="Picture 2">
            <a:extLst>
              <a:ext uri="{FF2B5EF4-FFF2-40B4-BE49-F238E27FC236}">
                <a16:creationId xmlns:a16="http://schemas.microsoft.com/office/drawing/2014/main" id="{90E9C078-02BD-4C2B-B0FF-47A8B68AF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91" y="2166938"/>
            <a:ext cx="6949440" cy="322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65016"/>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1520-BFF2-4A93-9F2A-71EEDEE2F6E7}"/>
              </a:ext>
            </a:extLst>
          </p:cNvPr>
          <p:cNvSpPr>
            <a:spLocks noGrp="1"/>
          </p:cNvSpPr>
          <p:nvPr>
            <p:ph type="title"/>
          </p:nvPr>
        </p:nvSpPr>
        <p:spPr/>
        <p:txBody>
          <a:bodyPr/>
          <a:lstStyle/>
          <a:p>
            <a:r>
              <a:rPr lang="en-IN" dirty="0" err="1"/>
              <a:t>AxesSubplot:xlabel</a:t>
            </a:r>
            <a:r>
              <a:rPr lang="en-IN" dirty="0"/>
              <a:t>='month'</a:t>
            </a:r>
          </a:p>
        </p:txBody>
      </p:sp>
      <p:pic>
        <p:nvPicPr>
          <p:cNvPr id="7170" name="Picture 2">
            <a:extLst>
              <a:ext uri="{FF2B5EF4-FFF2-40B4-BE49-F238E27FC236}">
                <a16:creationId xmlns:a16="http://schemas.microsoft.com/office/drawing/2014/main" id="{1ED90D38-38C6-4849-8EC0-397E7A2D1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061" y="1853754"/>
            <a:ext cx="7080250" cy="4107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38381"/>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18AC-A9C2-4AE9-9FEF-525DC22ACC7B}"/>
              </a:ext>
            </a:extLst>
          </p:cNvPr>
          <p:cNvSpPr>
            <a:spLocks noGrp="1"/>
          </p:cNvSpPr>
          <p:nvPr>
            <p:ph type="title"/>
          </p:nvPr>
        </p:nvSpPr>
        <p:spPr>
          <a:xfrm>
            <a:off x="562709" y="337626"/>
            <a:ext cx="7033845" cy="633045"/>
          </a:xfrm>
        </p:spPr>
        <p:txBody>
          <a:bodyPr/>
          <a:lstStyle/>
          <a:p>
            <a:r>
              <a:rPr lang="en-IN" dirty="0"/>
              <a:t>Heat map of the data</a:t>
            </a:r>
          </a:p>
        </p:txBody>
      </p:sp>
      <p:pic>
        <p:nvPicPr>
          <p:cNvPr id="1028" name="Picture 4">
            <a:extLst>
              <a:ext uri="{FF2B5EF4-FFF2-40B4-BE49-F238E27FC236}">
                <a16:creationId xmlns:a16="http://schemas.microsoft.com/office/drawing/2014/main" id="{1B1F88D5-F83E-40E3-85A1-43A40C1AB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167619"/>
            <a:ext cx="8267700" cy="479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92666"/>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7BAEA2-9458-4A70-96A8-D124AAFC969A}"/>
              </a:ext>
            </a:extLst>
          </p:cNvPr>
          <p:cNvSpPr>
            <a:spLocks noGrp="1"/>
          </p:cNvSpPr>
          <p:nvPr>
            <p:ph type="title"/>
          </p:nvPr>
        </p:nvSpPr>
        <p:spPr>
          <a:xfrm>
            <a:off x="1451579" y="492369"/>
            <a:ext cx="9291215" cy="1069145"/>
          </a:xfrm>
        </p:spPr>
        <p:txBody>
          <a:bodyPr/>
          <a:lstStyle/>
          <a:p>
            <a:r>
              <a:rPr lang="en-US" dirty="0"/>
              <a:t>Abstract</a:t>
            </a:r>
            <a:endParaRPr lang="en-IN" dirty="0"/>
          </a:p>
        </p:txBody>
      </p:sp>
      <p:sp>
        <p:nvSpPr>
          <p:cNvPr id="4" name="Content Placeholder 3">
            <a:extLst>
              <a:ext uri="{FF2B5EF4-FFF2-40B4-BE49-F238E27FC236}">
                <a16:creationId xmlns:a16="http://schemas.microsoft.com/office/drawing/2014/main" id="{60FD278D-82EC-44A7-A65E-F982A373E9DB}"/>
              </a:ext>
            </a:extLst>
          </p:cNvPr>
          <p:cNvSpPr>
            <a:spLocks noGrp="1"/>
          </p:cNvSpPr>
          <p:nvPr>
            <p:ph idx="1"/>
          </p:nvPr>
        </p:nvSpPr>
        <p:spPr>
          <a:xfrm>
            <a:off x="590843" y="2015732"/>
            <a:ext cx="10930597" cy="4089646"/>
          </a:xfrm>
        </p:spPr>
        <p:txBody>
          <a:bodyPr>
            <a:normAutofit/>
          </a:bodyPr>
          <a:lstStyle/>
          <a:p>
            <a:pPr lvl="1"/>
            <a:r>
              <a:rPr lang="en-US" sz="2000" dirty="0"/>
              <a:t>Many supermarkets today do not have a good forecast of their yearly sales. This is mostly due to the lack of skills, resources and knowledge to make sales estimation. The use of traditional statistical method to forecast supermarket sales has left a lot of challenges unaddressed and mostly result in the creation of predictive models that perform poorly. he era of big data coupled with access to massive compute power has made machine learning a </a:t>
            </a:r>
            <a:r>
              <a:rPr lang="en-US" sz="2000" dirty="0" err="1"/>
              <a:t>goto</a:t>
            </a:r>
            <a:r>
              <a:rPr lang="en-US" sz="2000" dirty="0"/>
              <a:t> for sales forecast. The results show that the Random Forest algorithm performs better than the other two models, Gradient Boosted models easily overfits to the dataset and that K-Nearest Neighbor.</a:t>
            </a:r>
            <a:endParaRPr lang="en-IN" sz="2000" dirty="0"/>
          </a:p>
        </p:txBody>
      </p:sp>
    </p:spTree>
    <p:extLst>
      <p:ext uri="{BB962C8B-B14F-4D97-AF65-F5344CB8AC3E}">
        <p14:creationId xmlns:p14="http://schemas.microsoft.com/office/powerpoint/2010/main" val="1958481758"/>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A9AA-666C-4F16-837D-0DD371BE930A}"/>
              </a:ext>
            </a:extLst>
          </p:cNvPr>
          <p:cNvSpPr>
            <a:spLocks noGrp="1"/>
          </p:cNvSpPr>
          <p:nvPr>
            <p:ph type="title"/>
          </p:nvPr>
        </p:nvSpPr>
        <p:spPr>
          <a:xfrm>
            <a:off x="168813" y="239151"/>
            <a:ext cx="6035039" cy="970671"/>
          </a:xfrm>
        </p:spPr>
        <p:txBody>
          <a:bodyPr/>
          <a:lstStyle/>
          <a:p>
            <a:r>
              <a:rPr lang="en-IN" dirty="0"/>
              <a:t>Correlation matrix</a:t>
            </a:r>
          </a:p>
        </p:txBody>
      </p:sp>
      <p:pic>
        <p:nvPicPr>
          <p:cNvPr id="2050" name="Picture 2">
            <a:extLst>
              <a:ext uri="{FF2B5EF4-FFF2-40B4-BE49-F238E27FC236}">
                <a16:creationId xmlns:a16="http://schemas.microsoft.com/office/drawing/2014/main" id="{347C0D5C-568F-470C-B463-8036C121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64" y="1209823"/>
            <a:ext cx="10846191" cy="488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1555"/>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BF4512-04D2-48F1-924D-7C1B39818D4E}"/>
              </a:ext>
            </a:extLst>
          </p:cNvPr>
          <p:cNvSpPr>
            <a:spLocks noGrp="1"/>
          </p:cNvSpPr>
          <p:nvPr>
            <p:ph type="title"/>
          </p:nvPr>
        </p:nvSpPr>
        <p:spPr>
          <a:xfrm>
            <a:off x="689316" y="492369"/>
            <a:ext cx="10564837" cy="858129"/>
          </a:xfrm>
        </p:spPr>
        <p:txBody>
          <a:bodyPr/>
          <a:lstStyle/>
          <a:p>
            <a:r>
              <a:rPr lang="en-IN" dirty="0"/>
              <a:t>Machine learning algorithm</a:t>
            </a:r>
          </a:p>
        </p:txBody>
      </p:sp>
      <p:sp>
        <p:nvSpPr>
          <p:cNvPr id="4" name="Text Placeholder 3">
            <a:extLst>
              <a:ext uri="{FF2B5EF4-FFF2-40B4-BE49-F238E27FC236}">
                <a16:creationId xmlns:a16="http://schemas.microsoft.com/office/drawing/2014/main" id="{DCBF048D-6C7A-4769-BDAB-0C16943EFD21}"/>
              </a:ext>
            </a:extLst>
          </p:cNvPr>
          <p:cNvSpPr>
            <a:spLocks noGrp="1"/>
          </p:cNvSpPr>
          <p:nvPr>
            <p:ph type="body" idx="1"/>
          </p:nvPr>
        </p:nvSpPr>
        <p:spPr>
          <a:xfrm>
            <a:off x="534572" y="1885072"/>
            <a:ext cx="10986868" cy="2560320"/>
          </a:xfrm>
        </p:spPr>
        <p:txBody>
          <a:bodyPr>
            <a:normAutofit/>
          </a:bodyPr>
          <a:lstStyle/>
          <a:p>
            <a:pPr marL="285750" indent="-285750">
              <a:buFont typeface="Wingdings" panose="05000000000000000000" pitchFamily="2" charset="2"/>
              <a:buChar char="q"/>
            </a:pPr>
            <a:r>
              <a:rPr lang="en-US" sz="2400" b="1" dirty="0"/>
              <a:t>Machine learning algorithms are procedures that run on datasets to recognize patterns and rules.</a:t>
            </a:r>
          </a:p>
          <a:p>
            <a:pPr marL="285750" indent="-285750">
              <a:buFont typeface="Wingdings" panose="05000000000000000000" pitchFamily="2" charset="2"/>
              <a:buChar char="q"/>
            </a:pPr>
            <a:r>
              <a:rPr lang="en-US" sz="2400" b="1" dirty="0"/>
              <a:t> Machine learning models are the output of the algorithm. Models act like a program that can be run on data to make predictions for better decision making.</a:t>
            </a:r>
            <a:endParaRPr lang="en-IN" sz="2400" b="1" dirty="0"/>
          </a:p>
        </p:txBody>
      </p:sp>
    </p:spTree>
    <p:extLst>
      <p:ext uri="{BB962C8B-B14F-4D97-AF65-F5344CB8AC3E}">
        <p14:creationId xmlns:p14="http://schemas.microsoft.com/office/powerpoint/2010/main" val="165445672"/>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AF13-B294-4BC3-BF97-B83C11804CE2}"/>
              </a:ext>
            </a:extLst>
          </p:cNvPr>
          <p:cNvSpPr>
            <a:spLocks noGrp="1"/>
          </p:cNvSpPr>
          <p:nvPr>
            <p:ph type="title"/>
          </p:nvPr>
        </p:nvSpPr>
        <p:spPr>
          <a:xfrm>
            <a:off x="604912" y="281354"/>
            <a:ext cx="10649242" cy="689317"/>
          </a:xfrm>
        </p:spPr>
        <p:txBody>
          <a:bodyPr/>
          <a:lstStyle/>
          <a:p>
            <a:r>
              <a:rPr lang="en-IN" b="1" dirty="0"/>
              <a:t>KNN Regressor</a:t>
            </a:r>
            <a:endParaRPr lang="en-IN" dirty="0"/>
          </a:p>
        </p:txBody>
      </p:sp>
      <p:sp>
        <p:nvSpPr>
          <p:cNvPr id="3" name="Text Placeholder 2">
            <a:extLst>
              <a:ext uri="{FF2B5EF4-FFF2-40B4-BE49-F238E27FC236}">
                <a16:creationId xmlns:a16="http://schemas.microsoft.com/office/drawing/2014/main" id="{66312216-0074-4E13-B069-BD715A740A39}"/>
              </a:ext>
            </a:extLst>
          </p:cNvPr>
          <p:cNvSpPr>
            <a:spLocks noGrp="1"/>
          </p:cNvSpPr>
          <p:nvPr>
            <p:ph type="body" idx="1"/>
          </p:nvPr>
        </p:nvSpPr>
        <p:spPr>
          <a:xfrm>
            <a:off x="1055076" y="1645921"/>
            <a:ext cx="10353821" cy="3995224"/>
          </a:xfrm>
        </p:spPr>
        <p:txBody>
          <a:bodyPr>
            <a:normAutofit fontScale="92500"/>
          </a:bodyPr>
          <a:lstStyle/>
          <a:p>
            <a:pPr marL="457200" indent="-457200">
              <a:buFont typeface="Wingdings" panose="05000000000000000000" pitchFamily="2" charset="2"/>
              <a:buChar char="q"/>
            </a:pPr>
            <a:r>
              <a:rPr lang="en-US" sz="2800" dirty="0"/>
              <a:t>Out of all the machine learning algorithms I have come across, KNN has easily been the simplest to pick up. KNN can be used for both classification and regression problems. </a:t>
            </a:r>
          </a:p>
          <a:p>
            <a:pPr marL="457200" indent="-457200">
              <a:buFont typeface="Wingdings" panose="05000000000000000000" pitchFamily="2" charset="2"/>
              <a:buChar char="q"/>
            </a:pPr>
            <a:r>
              <a:rPr lang="en-US" sz="2800" dirty="0"/>
              <a:t>The algorithm uses ‘</a:t>
            </a:r>
            <a:r>
              <a:rPr lang="en-US" sz="2800" b="1" dirty="0"/>
              <a:t>feature similarity</a:t>
            </a:r>
            <a:r>
              <a:rPr lang="en-US" sz="2800" dirty="0"/>
              <a:t>’ to predict the values of any new data points. This means that the new point is assigned a value based on how closely it resembles the points in the training set.</a:t>
            </a:r>
            <a:endParaRPr lang="en-IN" sz="2800" dirty="0"/>
          </a:p>
        </p:txBody>
      </p:sp>
    </p:spTree>
    <p:extLst>
      <p:ext uri="{BB962C8B-B14F-4D97-AF65-F5344CB8AC3E}">
        <p14:creationId xmlns:p14="http://schemas.microsoft.com/office/powerpoint/2010/main" val="1068693259"/>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C69C-2077-415B-B505-E02A03A14994}"/>
              </a:ext>
            </a:extLst>
          </p:cNvPr>
          <p:cNvSpPr>
            <a:spLocks noGrp="1"/>
          </p:cNvSpPr>
          <p:nvPr>
            <p:ph type="title"/>
          </p:nvPr>
        </p:nvSpPr>
        <p:spPr>
          <a:xfrm>
            <a:off x="1774423" y="253218"/>
            <a:ext cx="8643154" cy="604911"/>
          </a:xfrm>
        </p:spPr>
        <p:txBody>
          <a:bodyPr/>
          <a:lstStyle/>
          <a:p>
            <a:r>
              <a:rPr lang="en-IN" dirty="0" err="1"/>
              <a:t>Knn</a:t>
            </a:r>
            <a:r>
              <a:rPr lang="en-IN" dirty="0"/>
              <a:t> </a:t>
            </a:r>
          </a:p>
        </p:txBody>
      </p:sp>
      <p:sp>
        <p:nvSpPr>
          <p:cNvPr id="3" name="Text Placeholder 2">
            <a:extLst>
              <a:ext uri="{FF2B5EF4-FFF2-40B4-BE49-F238E27FC236}">
                <a16:creationId xmlns:a16="http://schemas.microsoft.com/office/drawing/2014/main" id="{83755BD4-CB7F-4FD8-A308-DA8F4244CC93}"/>
              </a:ext>
            </a:extLst>
          </p:cNvPr>
          <p:cNvSpPr>
            <a:spLocks noGrp="1"/>
          </p:cNvSpPr>
          <p:nvPr>
            <p:ph type="body" idx="1"/>
          </p:nvPr>
        </p:nvSpPr>
        <p:spPr>
          <a:xfrm>
            <a:off x="520505" y="1041009"/>
            <a:ext cx="4628270" cy="4417256"/>
          </a:xfrm>
        </p:spPr>
        <p:txBody>
          <a:bodyPr>
            <a:normAutofit/>
          </a:bodyPr>
          <a:lstStyle/>
          <a:p>
            <a:pPr marL="285750" indent="-285750" algn="l">
              <a:buFont typeface="Wingdings" panose="05000000000000000000" pitchFamily="2" charset="2"/>
              <a:buChar char="q"/>
            </a:pPr>
            <a:r>
              <a:rPr lang="en-IN" sz="2400" dirty="0"/>
              <a:t>Library used :  sklearn.neighbors</a:t>
            </a:r>
          </a:p>
          <a:p>
            <a:pPr marL="342900" indent="-342900" algn="l">
              <a:buFont typeface="Wingdings" panose="05000000000000000000" pitchFamily="2" charset="2"/>
              <a:buChar char="q"/>
            </a:pPr>
            <a:r>
              <a:rPr lang="en-US" sz="2400" dirty="0"/>
              <a:t>Splitting the data into Training &amp; Testing in a ratio of 7:3</a:t>
            </a:r>
          </a:p>
          <a:p>
            <a:pPr marL="342900" indent="-342900" algn="l">
              <a:buFont typeface="Wingdings" panose="05000000000000000000" pitchFamily="2" charset="2"/>
              <a:buChar char="q"/>
            </a:pPr>
            <a:r>
              <a:rPr lang="en-US" sz="2400" dirty="0"/>
              <a:t>The accuracy achieved: - [0.86707]</a:t>
            </a:r>
          </a:p>
          <a:p>
            <a:pPr marL="342900" indent="-342900" algn="l">
              <a:buFont typeface="Wingdings" panose="05000000000000000000" pitchFamily="2" charset="2"/>
              <a:buChar char="q"/>
            </a:pPr>
            <a:r>
              <a:rPr lang="en-US" sz="2400" dirty="0"/>
              <a:t> Precision: [0.05899]</a:t>
            </a:r>
            <a:endParaRPr lang="en-IN" sz="2400" dirty="0"/>
          </a:p>
        </p:txBody>
      </p:sp>
      <p:pic>
        <p:nvPicPr>
          <p:cNvPr id="2053" name="Picture 5" descr="https://miro.medium.com/max/617/1*IQzKNFkeQ5oDnbOcvAORpw.png">
            <a:extLst>
              <a:ext uri="{FF2B5EF4-FFF2-40B4-BE49-F238E27FC236}">
                <a16:creationId xmlns:a16="http://schemas.microsoft.com/office/drawing/2014/main" id="{883A57C8-7134-4DE9-96BE-87EB89A24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316" y="1238394"/>
            <a:ext cx="5876925" cy="441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39126"/>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04CB-8F65-45B4-9361-3D0A42E28AD9}"/>
              </a:ext>
            </a:extLst>
          </p:cNvPr>
          <p:cNvSpPr>
            <a:spLocks noGrp="1"/>
          </p:cNvSpPr>
          <p:nvPr>
            <p:ph type="title"/>
          </p:nvPr>
        </p:nvSpPr>
        <p:spPr>
          <a:xfrm>
            <a:off x="633046" y="351692"/>
            <a:ext cx="11043139" cy="689317"/>
          </a:xfrm>
        </p:spPr>
        <p:txBody>
          <a:bodyPr/>
          <a:lstStyle/>
          <a:p>
            <a:r>
              <a:rPr lang="en-IN" dirty="0"/>
              <a:t>Random Forest Regressor</a:t>
            </a:r>
          </a:p>
        </p:txBody>
      </p:sp>
      <p:sp>
        <p:nvSpPr>
          <p:cNvPr id="3" name="Text Placeholder 2">
            <a:extLst>
              <a:ext uri="{FF2B5EF4-FFF2-40B4-BE49-F238E27FC236}">
                <a16:creationId xmlns:a16="http://schemas.microsoft.com/office/drawing/2014/main" id="{DFB3B47B-D46C-4D69-98D1-CBB6B63C181D}"/>
              </a:ext>
            </a:extLst>
          </p:cNvPr>
          <p:cNvSpPr>
            <a:spLocks noGrp="1"/>
          </p:cNvSpPr>
          <p:nvPr>
            <p:ph type="body" idx="1"/>
          </p:nvPr>
        </p:nvSpPr>
        <p:spPr>
          <a:xfrm>
            <a:off x="633046" y="1744394"/>
            <a:ext cx="11043139" cy="3559126"/>
          </a:xfrm>
        </p:spPr>
        <p:txBody>
          <a:bodyPr>
            <a:noAutofit/>
          </a:bodyPr>
          <a:lstStyle/>
          <a:p>
            <a:pPr marL="285750" indent="-285750">
              <a:buFont typeface="Wingdings" panose="05000000000000000000" pitchFamily="2" charset="2"/>
              <a:buChar char="q"/>
            </a:pPr>
            <a:r>
              <a:rPr lang="en-US" sz="2800" dirty="0"/>
              <a:t>Random forest is a bagging technique and not a boosting technique. The trees in random forests are run in parallel. </a:t>
            </a:r>
          </a:p>
          <a:p>
            <a:endParaRPr lang="en-US" sz="2800" dirty="0"/>
          </a:p>
          <a:p>
            <a:pPr marL="285750" indent="-285750">
              <a:buFont typeface="Wingdings" panose="05000000000000000000" pitchFamily="2" charset="2"/>
              <a:buChar char="q"/>
            </a:pPr>
            <a:r>
              <a:rPr lang="en-US" sz="2800" dirty="0"/>
              <a:t>It operates by constructing a multitude of decision trees at training time and outputting the class that is the mode of the classes (classification) or mean prediction (regression) of the individual trees. </a:t>
            </a:r>
          </a:p>
        </p:txBody>
      </p:sp>
    </p:spTree>
    <p:extLst>
      <p:ext uri="{BB962C8B-B14F-4D97-AF65-F5344CB8AC3E}">
        <p14:creationId xmlns:p14="http://schemas.microsoft.com/office/powerpoint/2010/main" val="3507184531"/>
      </p:ext>
    </p:extLst>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C637-295B-450B-B85F-904AD418CC98}"/>
              </a:ext>
            </a:extLst>
          </p:cNvPr>
          <p:cNvSpPr>
            <a:spLocks noGrp="1"/>
          </p:cNvSpPr>
          <p:nvPr>
            <p:ph type="body" idx="1"/>
          </p:nvPr>
        </p:nvSpPr>
        <p:spPr>
          <a:xfrm>
            <a:off x="604910" y="323557"/>
            <a:ext cx="11029071" cy="5528603"/>
          </a:xfrm>
        </p:spPr>
        <p:txBody>
          <a:bodyPr/>
          <a:lstStyle/>
          <a:p>
            <a:pPr marL="285750" indent="-285750">
              <a:buFont typeface="Wingdings" panose="05000000000000000000" pitchFamily="2" charset="2"/>
              <a:buChar char="q"/>
            </a:pPr>
            <a:r>
              <a:rPr lang="en-US" sz="2400" dirty="0"/>
              <a:t>The number of features that can be split on at each node is limited to some percentage of the total (which is known as the hyperparameter)</a:t>
            </a:r>
          </a:p>
          <a:p>
            <a:endParaRPr lang="en-IN" sz="2400" dirty="0"/>
          </a:p>
          <a:p>
            <a:pPr marL="285750" indent="-285750" algn="l">
              <a:buFont typeface="Wingdings" panose="05000000000000000000" pitchFamily="2" charset="2"/>
              <a:buChar char="q"/>
            </a:pPr>
            <a:r>
              <a:rPr lang="en-IN" sz="2400" dirty="0"/>
              <a:t>Library used :  sklearn.ensemble</a:t>
            </a:r>
          </a:p>
          <a:p>
            <a:pPr marL="342900" indent="-342900" algn="l">
              <a:buFont typeface="Wingdings" panose="05000000000000000000" pitchFamily="2" charset="2"/>
              <a:buChar char="q"/>
            </a:pPr>
            <a:r>
              <a:rPr lang="en-US" sz="2400" dirty="0"/>
              <a:t>Splitting the data into Training &amp; Testing in a ratio of 7:3</a:t>
            </a:r>
          </a:p>
          <a:p>
            <a:pPr marL="342900" indent="-342900" algn="l">
              <a:buFont typeface="Wingdings" panose="05000000000000000000" pitchFamily="2" charset="2"/>
              <a:buChar char="q"/>
            </a:pPr>
            <a:r>
              <a:rPr lang="en-US" sz="2400" dirty="0"/>
              <a:t>Accuracy achieved: - [1.0]</a:t>
            </a:r>
          </a:p>
          <a:p>
            <a:pPr marL="342900" indent="-342900" algn="l">
              <a:buFont typeface="Wingdings" panose="05000000000000000000" pitchFamily="2" charset="2"/>
              <a:buChar char="q"/>
            </a:pPr>
            <a:r>
              <a:rPr lang="en-US" sz="2400" dirty="0"/>
              <a:t> Precision: [0.0]</a:t>
            </a:r>
            <a:endParaRPr lang="en-IN" sz="2400" dirty="0"/>
          </a:p>
          <a:p>
            <a:endParaRPr lang="en-IN" dirty="0"/>
          </a:p>
        </p:txBody>
      </p:sp>
    </p:spTree>
    <p:extLst>
      <p:ext uri="{BB962C8B-B14F-4D97-AF65-F5344CB8AC3E}">
        <p14:creationId xmlns:p14="http://schemas.microsoft.com/office/powerpoint/2010/main" val="3312538816"/>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11289A-1F22-4938-855A-AF4A48A816B3}"/>
              </a:ext>
            </a:extLst>
          </p:cNvPr>
          <p:cNvSpPr>
            <a:spLocks noGrp="1"/>
          </p:cNvSpPr>
          <p:nvPr>
            <p:ph type="title"/>
          </p:nvPr>
        </p:nvSpPr>
        <p:spPr>
          <a:xfrm>
            <a:off x="562708" y="492370"/>
            <a:ext cx="11029070" cy="759655"/>
          </a:xfrm>
        </p:spPr>
        <p:txBody>
          <a:bodyPr/>
          <a:lstStyle/>
          <a:p>
            <a:r>
              <a:rPr lang="en-IN" dirty="0"/>
              <a:t>Decision Tree Regressor</a:t>
            </a:r>
          </a:p>
        </p:txBody>
      </p:sp>
      <p:sp>
        <p:nvSpPr>
          <p:cNvPr id="7" name="Text Placeholder 6">
            <a:extLst>
              <a:ext uri="{FF2B5EF4-FFF2-40B4-BE49-F238E27FC236}">
                <a16:creationId xmlns:a16="http://schemas.microsoft.com/office/drawing/2014/main" id="{4C794D71-CE17-41F0-8D18-B53133CECA63}"/>
              </a:ext>
            </a:extLst>
          </p:cNvPr>
          <p:cNvSpPr>
            <a:spLocks noGrp="1"/>
          </p:cNvSpPr>
          <p:nvPr>
            <p:ph type="body" idx="1"/>
          </p:nvPr>
        </p:nvSpPr>
        <p:spPr>
          <a:xfrm>
            <a:off x="562708" y="1800665"/>
            <a:ext cx="11029070" cy="4164037"/>
          </a:xfrm>
        </p:spPr>
        <p:txBody>
          <a:bodyPr/>
          <a:lstStyle/>
          <a:p>
            <a:pPr marL="285750" indent="-285750">
              <a:buFont typeface="Wingdings" panose="05000000000000000000" pitchFamily="2" charset="2"/>
              <a:buChar char="q"/>
            </a:pPr>
            <a:r>
              <a:rPr lang="en-US" dirty="0"/>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b="1" dirty="0"/>
              <a:t>decision nodes</a:t>
            </a:r>
            <a:r>
              <a:rPr lang="en-US" dirty="0"/>
              <a:t> and </a:t>
            </a:r>
            <a:r>
              <a:rPr lang="en-US" b="1" dirty="0"/>
              <a:t>leaf nodes</a:t>
            </a:r>
            <a:r>
              <a:rPr lang="en-US" dirty="0"/>
              <a:t>. </a:t>
            </a:r>
          </a:p>
          <a:p>
            <a:pPr marL="285750" indent="-285750">
              <a:buFont typeface="Wingdings" panose="05000000000000000000" pitchFamily="2" charset="2"/>
              <a:buChar char="q"/>
            </a:pPr>
            <a:r>
              <a:rPr lang="en-US" dirty="0"/>
              <a:t>A decision node (e.g., Outlook) has two or more branches (e.g., Sunny, Overcast and Rainy), each representing values for the attribute tested. Leaf node (e.g., Hours Played) represents a decision on the numerical target. </a:t>
            </a:r>
          </a:p>
        </p:txBody>
      </p:sp>
    </p:spTree>
    <p:extLst>
      <p:ext uri="{BB962C8B-B14F-4D97-AF65-F5344CB8AC3E}">
        <p14:creationId xmlns:p14="http://schemas.microsoft.com/office/powerpoint/2010/main" val="314019845"/>
      </p:ext>
    </p:extLst>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3574F7-981F-47B1-B859-A56D2C740587}"/>
              </a:ext>
            </a:extLst>
          </p:cNvPr>
          <p:cNvSpPr>
            <a:spLocks noGrp="1"/>
          </p:cNvSpPr>
          <p:nvPr>
            <p:ph type="body" idx="1"/>
          </p:nvPr>
        </p:nvSpPr>
        <p:spPr>
          <a:xfrm>
            <a:off x="661182" y="548641"/>
            <a:ext cx="10607039" cy="4923692"/>
          </a:xfrm>
        </p:spPr>
        <p:txBody>
          <a:bodyPr/>
          <a:lstStyle/>
          <a:p>
            <a:pPr marL="285750" indent="-285750" algn="l">
              <a:buFont typeface="Wingdings" panose="05000000000000000000" pitchFamily="2" charset="2"/>
              <a:buChar char="q"/>
            </a:pPr>
            <a:r>
              <a:rPr lang="en-US" sz="2400" dirty="0"/>
              <a:t>The topmost decision node in a tree which corresponds to the best predictor called </a:t>
            </a:r>
            <a:r>
              <a:rPr lang="en-US" sz="2400" b="1" dirty="0"/>
              <a:t>root node</a:t>
            </a:r>
            <a:r>
              <a:rPr lang="en-US" sz="2400" dirty="0"/>
              <a:t>. Decision trees can handle both categorical and numerical data.</a:t>
            </a:r>
          </a:p>
          <a:p>
            <a:pPr marL="285750" indent="-285750" algn="l">
              <a:buFont typeface="Wingdings" panose="05000000000000000000" pitchFamily="2" charset="2"/>
              <a:buChar char="q"/>
            </a:pPr>
            <a:r>
              <a:rPr lang="en-IN" sz="2400" dirty="0"/>
              <a:t>Library used :  sklearn.ensemble</a:t>
            </a:r>
          </a:p>
          <a:p>
            <a:pPr marL="342900" indent="-342900" algn="l">
              <a:buFont typeface="Wingdings" panose="05000000000000000000" pitchFamily="2" charset="2"/>
              <a:buChar char="q"/>
            </a:pPr>
            <a:r>
              <a:rPr lang="en-US" sz="2400" dirty="0"/>
              <a:t>Splitting the data into Training &amp; Testing in a ratio of 7:3</a:t>
            </a:r>
          </a:p>
          <a:p>
            <a:pPr marL="342900" indent="-342900" algn="l">
              <a:buFont typeface="Wingdings" panose="05000000000000000000" pitchFamily="2" charset="2"/>
              <a:buChar char="q"/>
            </a:pPr>
            <a:r>
              <a:rPr lang="en-US" sz="2400" dirty="0"/>
              <a:t>Accuracy achieved: - [1.0]</a:t>
            </a:r>
          </a:p>
          <a:p>
            <a:pPr marL="342900" indent="-342900" algn="l">
              <a:buFont typeface="Wingdings" panose="05000000000000000000" pitchFamily="2" charset="2"/>
              <a:buChar char="q"/>
            </a:pPr>
            <a:r>
              <a:rPr lang="en-US" sz="2400" dirty="0"/>
              <a:t>Precision: [0.0]</a:t>
            </a:r>
            <a:endParaRPr lang="en-IN" sz="2400" dirty="0"/>
          </a:p>
          <a:p>
            <a:pPr marL="285750" indent="-285750">
              <a:buFont typeface="Wingdings" panose="05000000000000000000" pitchFamily="2" charset="2"/>
              <a:buChar char="q"/>
            </a:pPr>
            <a:endParaRPr lang="en-IN" sz="2400" dirty="0"/>
          </a:p>
          <a:p>
            <a:endParaRPr lang="en-IN" dirty="0"/>
          </a:p>
        </p:txBody>
      </p:sp>
    </p:spTree>
    <p:extLst>
      <p:ext uri="{BB962C8B-B14F-4D97-AF65-F5344CB8AC3E}">
        <p14:creationId xmlns:p14="http://schemas.microsoft.com/office/powerpoint/2010/main" val="861702502"/>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3E2C-0540-4E7C-8809-AB94DEE75CCF}"/>
              </a:ext>
            </a:extLst>
          </p:cNvPr>
          <p:cNvSpPr>
            <a:spLocks noGrp="1"/>
          </p:cNvSpPr>
          <p:nvPr>
            <p:ph type="title"/>
          </p:nvPr>
        </p:nvSpPr>
        <p:spPr>
          <a:xfrm>
            <a:off x="576775" y="379828"/>
            <a:ext cx="11029071" cy="773723"/>
          </a:xfrm>
        </p:spPr>
        <p:txBody>
          <a:bodyPr/>
          <a:lstStyle/>
          <a:p>
            <a:r>
              <a:rPr lang="en-IN" dirty="0"/>
              <a:t>Gradient Boosting Regressor</a:t>
            </a:r>
          </a:p>
        </p:txBody>
      </p:sp>
      <p:sp>
        <p:nvSpPr>
          <p:cNvPr id="3" name="Text Placeholder 2">
            <a:extLst>
              <a:ext uri="{FF2B5EF4-FFF2-40B4-BE49-F238E27FC236}">
                <a16:creationId xmlns:a16="http://schemas.microsoft.com/office/drawing/2014/main" id="{A4391039-89C9-4D45-9F79-ABABF1CC24FA}"/>
              </a:ext>
            </a:extLst>
          </p:cNvPr>
          <p:cNvSpPr>
            <a:spLocks noGrp="1"/>
          </p:cNvSpPr>
          <p:nvPr>
            <p:ph type="body" idx="1"/>
          </p:nvPr>
        </p:nvSpPr>
        <p:spPr>
          <a:xfrm>
            <a:off x="900332" y="1448973"/>
            <a:ext cx="10522634" cy="3370152"/>
          </a:xfrm>
        </p:spPr>
        <p:txBody>
          <a:bodyPr>
            <a:normAutofit/>
          </a:bodyPr>
          <a:lstStyle/>
          <a:p>
            <a:pPr marL="285750" indent="-285750">
              <a:buFont typeface="Wingdings" panose="05000000000000000000" pitchFamily="2" charset="2"/>
              <a:buChar char="q"/>
            </a:pPr>
            <a:r>
              <a:rPr lang="en-US" sz="2400" dirty="0"/>
              <a:t>Gradient Boosting is a functional gradient algorithm that </a:t>
            </a:r>
            <a:r>
              <a:rPr lang="en-US" sz="2400" b="1" dirty="0"/>
              <a:t>repeatedly selects a function that leads in the direction of a weak hypothesis or negative gradient so that it can minimize a loss function</a:t>
            </a:r>
            <a:r>
              <a:rPr lang="en-US" sz="2400" dirty="0"/>
              <a:t>. </a:t>
            </a:r>
          </a:p>
          <a:p>
            <a:endParaRPr lang="en-US" sz="2400" dirty="0"/>
          </a:p>
          <a:p>
            <a:pPr marL="285750" indent="-285750">
              <a:buFont typeface="Wingdings" panose="05000000000000000000" pitchFamily="2" charset="2"/>
              <a:buChar char="q"/>
            </a:pPr>
            <a:r>
              <a:rPr lang="en-US" sz="2400" dirty="0"/>
              <a:t>Gradient boosting classifier combines several weak learning models to produce a powerful predicting model.</a:t>
            </a:r>
            <a:endParaRPr lang="en-IN" sz="2400" dirty="0"/>
          </a:p>
        </p:txBody>
      </p:sp>
    </p:spTree>
    <p:extLst>
      <p:ext uri="{BB962C8B-B14F-4D97-AF65-F5344CB8AC3E}">
        <p14:creationId xmlns:p14="http://schemas.microsoft.com/office/powerpoint/2010/main" val="3738701827"/>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3B5F-97F5-4B00-87A9-252D2CFC9AB7}"/>
              </a:ext>
            </a:extLst>
          </p:cNvPr>
          <p:cNvSpPr>
            <a:spLocks noGrp="1"/>
          </p:cNvSpPr>
          <p:nvPr>
            <p:ph type="title"/>
          </p:nvPr>
        </p:nvSpPr>
        <p:spPr>
          <a:xfrm>
            <a:off x="1209821" y="436099"/>
            <a:ext cx="9475042" cy="914400"/>
          </a:xfrm>
        </p:spPr>
        <p:txBody>
          <a:bodyPr/>
          <a:lstStyle/>
          <a:p>
            <a:r>
              <a:rPr lang="en-IN" dirty="0"/>
              <a:t>Gradient Boosting Regressor</a:t>
            </a:r>
          </a:p>
        </p:txBody>
      </p:sp>
      <p:sp>
        <p:nvSpPr>
          <p:cNvPr id="3" name="Text Placeholder 2">
            <a:extLst>
              <a:ext uri="{FF2B5EF4-FFF2-40B4-BE49-F238E27FC236}">
                <a16:creationId xmlns:a16="http://schemas.microsoft.com/office/drawing/2014/main" id="{8B8C8FE4-0153-4603-86E0-386A247281E3}"/>
              </a:ext>
            </a:extLst>
          </p:cNvPr>
          <p:cNvSpPr>
            <a:spLocks noGrp="1"/>
          </p:cNvSpPr>
          <p:nvPr>
            <p:ph type="body" idx="1"/>
          </p:nvPr>
        </p:nvSpPr>
        <p:spPr>
          <a:xfrm>
            <a:off x="633046" y="1941343"/>
            <a:ext cx="10578905" cy="2877782"/>
          </a:xfrm>
        </p:spPr>
        <p:txBody>
          <a:bodyPr>
            <a:normAutofit/>
          </a:bodyPr>
          <a:lstStyle/>
          <a:p>
            <a:pPr marL="285750" indent="-285750" algn="l">
              <a:buFont typeface="Wingdings" panose="05000000000000000000" pitchFamily="2" charset="2"/>
              <a:buChar char="q"/>
            </a:pPr>
            <a:r>
              <a:rPr lang="en-IN" sz="2400" dirty="0"/>
              <a:t>Library used :  sklearn.ensemble</a:t>
            </a:r>
          </a:p>
          <a:p>
            <a:pPr marL="342900" indent="-342900" algn="l">
              <a:buFont typeface="Wingdings" panose="05000000000000000000" pitchFamily="2" charset="2"/>
              <a:buChar char="q"/>
            </a:pPr>
            <a:r>
              <a:rPr lang="en-US" sz="2400" dirty="0"/>
              <a:t>Splitting the data into Training &amp; Testing in a ratio of 7:3</a:t>
            </a:r>
          </a:p>
          <a:p>
            <a:pPr marL="342900" indent="-342900" algn="l">
              <a:buFont typeface="Wingdings" panose="05000000000000000000" pitchFamily="2" charset="2"/>
              <a:buChar char="q"/>
            </a:pPr>
            <a:r>
              <a:rPr lang="en-US" sz="2400" dirty="0"/>
              <a:t>Accuracy achieved: - [0.999624]</a:t>
            </a:r>
          </a:p>
          <a:p>
            <a:pPr marL="342900" indent="-342900" algn="l">
              <a:buFont typeface="Wingdings" panose="05000000000000000000" pitchFamily="2" charset="2"/>
              <a:buChar char="q"/>
            </a:pPr>
            <a:r>
              <a:rPr lang="en-US" sz="2400" dirty="0"/>
              <a:t> Precision: [0.000166]</a:t>
            </a:r>
            <a:endParaRPr lang="en-IN" sz="2400" dirty="0"/>
          </a:p>
          <a:p>
            <a:endParaRPr lang="en-IN" dirty="0"/>
          </a:p>
        </p:txBody>
      </p:sp>
    </p:spTree>
    <p:extLst>
      <p:ext uri="{BB962C8B-B14F-4D97-AF65-F5344CB8AC3E}">
        <p14:creationId xmlns:p14="http://schemas.microsoft.com/office/powerpoint/2010/main" val="890668291"/>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1FE4-1020-4787-B920-23E0BBFB560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D7AA7C0-B80C-423A-894D-F9C9248E72DF}"/>
              </a:ext>
            </a:extLst>
          </p:cNvPr>
          <p:cNvSpPr>
            <a:spLocks noGrp="1"/>
          </p:cNvSpPr>
          <p:nvPr>
            <p:ph sz="half" idx="2"/>
          </p:nvPr>
        </p:nvSpPr>
        <p:spPr>
          <a:xfrm>
            <a:off x="1447191" y="2124222"/>
            <a:ext cx="4645152" cy="3929615"/>
          </a:xfrm>
        </p:spPr>
        <p:txBody>
          <a:bodyPr>
            <a:normAutofit/>
          </a:bodyPr>
          <a:lstStyle/>
          <a:p>
            <a:r>
              <a:rPr lang="en-US" dirty="0"/>
              <a:t>Introduction </a:t>
            </a:r>
          </a:p>
          <a:p>
            <a:r>
              <a:rPr lang="en-US" dirty="0"/>
              <a:t>Abstract</a:t>
            </a:r>
          </a:p>
          <a:p>
            <a:r>
              <a:rPr lang="en-US" dirty="0"/>
              <a:t>Process/Flow</a:t>
            </a:r>
          </a:p>
          <a:p>
            <a:r>
              <a:rPr lang="en-US" dirty="0"/>
              <a:t>Attribute Information </a:t>
            </a:r>
          </a:p>
          <a:p>
            <a:r>
              <a:rPr lang="en-US" dirty="0"/>
              <a:t>Problem Statement </a:t>
            </a:r>
          </a:p>
          <a:p>
            <a:r>
              <a:rPr lang="en-US" dirty="0"/>
              <a:t>Glimpse of the Data </a:t>
            </a:r>
          </a:p>
          <a:p>
            <a:r>
              <a:rPr lang="en-US" dirty="0"/>
              <a:t>Problem Solution</a:t>
            </a:r>
          </a:p>
          <a:p>
            <a:endParaRPr lang="en-IN" dirty="0"/>
          </a:p>
        </p:txBody>
      </p:sp>
      <p:sp>
        <p:nvSpPr>
          <p:cNvPr id="6" name="Content Placeholder 5">
            <a:extLst>
              <a:ext uri="{FF2B5EF4-FFF2-40B4-BE49-F238E27FC236}">
                <a16:creationId xmlns:a16="http://schemas.microsoft.com/office/drawing/2014/main" id="{F918C3B0-0C0B-4AB9-9EE6-730FC574DC5B}"/>
              </a:ext>
            </a:extLst>
          </p:cNvPr>
          <p:cNvSpPr>
            <a:spLocks noGrp="1"/>
          </p:cNvSpPr>
          <p:nvPr>
            <p:ph sz="quarter" idx="4"/>
          </p:nvPr>
        </p:nvSpPr>
        <p:spPr>
          <a:xfrm>
            <a:off x="6412362" y="2124222"/>
            <a:ext cx="4645152" cy="3727938"/>
          </a:xfrm>
        </p:spPr>
        <p:txBody>
          <a:bodyPr>
            <a:normAutofit/>
          </a:bodyPr>
          <a:lstStyle/>
          <a:p>
            <a:r>
              <a:rPr lang="en-US" dirty="0"/>
              <a:t> Data Description </a:t>
            </a:r>
          </a:p>
          <a:p>
            <a:r>
              <a:rPr lang="en-US" dirty="0"/>
              <a:t>EDA</a:t>
            </a:r>
          </a:p>
          <a:p>
            <a:r>
              <a:rPr lang="en-US" dirty="0"/>
              <a:t> Feature Engineering </a:t>
            </a:r>
          </a:p>
          <a:p>
            <a:r>
              <a:rPr lang="en-US" dirty="0"/>
              <a:t>Machine Learning Algorithm</a:t>
            </a:r>
          </a:p>
          <a:p>
            <a:r>
              <a:rPr lang="en-US" dirty="0"/>
              <a:t>Accuracy Comparison</a:t>
            </a:r>
          </a:p>
          <a:p>
            <a:r>
              <a:rPr lang="en-US" dirty="0"/>
              <a:t> Thank You</a:t>
            </a:r>
            <a:endParaRPr lang="en-IN" dirty="0"/>
          </a:p>
        </p:txBody>
      </p:sp>
    </p:spTree>
    <p:extLst>
      <p:ext uri="{BB962C8B-B14F-4D97-AF65-F5344CB8AC3E}">
        <p14:creationId xmlns:p14="http://schemas.microsoft.com/office/powerpoint/2010/main" val="2730148364"/>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0FD9-E18F-479F-ABE0-CBF3880C6366}"/>
              </a:ext>
            </a:extLst>
          </p:cNvPr>
          <p:cNvSpPr>
            <a:spLocks noGrp="1"/>
          </p:cNvSpPr>
          <p:nvPr>
            <p:ph type="title"/>
          </p:nvPr>
        </p:nvSpPr>
        <p:spPr>
          <a:xfrm>
            <a:off x="1774423" y="689318"/>
            <a:ext cx="8643154" cy="647113"/>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071B38CA-A880-4FA5-86EF-8F7299E5E677}"/>
              </a:ext>
            </a:extLst>
          </p:cNvPr>
          <p:cNvSpPr>
            <a:spLocks noGrp="1"/>
          </p:cNvSpPr>
          <p:nvPr>
            <p:ph type="body" idx="1"/>
          </p:nvPr>
        </p:nvSpPr>
        <p:spPr>
          <a:xfrm>
            <a:off x="1774423" y="1885071"/>
            <a:ext cx="8643154" cy="3516923"/>
          </a:xfrm>
        </p:spPr>
        <p:txBody>
          <a:bodyPr>
            <a:normAutofit/>
          </a:bodyPr>
          <a:lstStyle/>
          <a:p>
            <a:pPr marL="457200" indent="-457200">
              <a:buFont typeface="Wingdings" panose="05000000000000000000" pitchFamily="2" charset="2"/>
              <a:buChar char="q"/>
            </a:pPr>
            <a:r>
              <a:rPr lang="en-US" sz="2800" dirty="0"/>
              <a:t>we can clearly say that the highest accuracy achieved is by </a:t>
            </a:r>
            <a:r>
              <a:rPr lang="en-IN" sz="2800" dirty="0"/>
              <a:t>Gradient Boosting Regressor  compared to </a:t>
            </a:r>
            <a:r>
              <a:rPr lang="en-US" sz="2800" dirty="0"/>
              <a:t>Decision Tree, KNN, and Random Forest algorithm</a:t>
            </a:r>
            <a:endParaRPr lang="en-IN" sz="2800" dirty="0"/>
          </a:p>
        </p:txBody>
      </p:sp>
    </p:spTree>
    <p:extLst>
      <p:ext uri="{BB962C8B-B14F-4D97-AF65-F5344CB8AC3E}">
        <p14:creationId xmlns:p14="http://schemas.microsoft.com/office/powerpoint/2010/main" val="784890289"/>
      </p:ext>
    </p:extLst>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THANK YOU</a:t>
            </a:r>
          </a:p>
        </p:txBody>
      </p:sp>
    </p:spTree>
    <p:extLst>
      <p:ext uri="{BB962C8B-B14F-4D97-AF65-F5344CB8AC3E}">
        <p14:creationId xmlns:p14="http://schemas.microsoft.com/office/powerpoint/2010/main" val="29590353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2B15-6790-4E1F-9B47-B3615CD42D69}"/>
              </a:ext>
            </a:extLst>
          </p:cNvPr>
          <p:cNvSpPr>
            <a:spLocks noGrp="1"/>
          </p:cNvSpPr>
          <p:nvPr>
            <p:ph type="title"/>
          </p:nvPr>
        </p:nvSpPr>
        <p:spPr>
          <a:xfrm>
            <a:off x="1454239" y="337625"/>
            <a:ext cx="8643154" cy="759655"/>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75996866-32C1-4688-B244-D8E0114C6227}"/>
              </a:ext>
            </a:extLst>
          </p:cNvPr>
          <p:cNvSpPr>
            <a:spLocks noGrp="1"/>
          </p:cNvSpPr>
          <p:nvPr>
            <p:ph type="body" idx="1"/>
          </p:nvPr>
        </p:nvSpPr>
        <p:spPr>
          <a:xfrm>
            <a:off x="1454239" y="1097281"/>
            <a:ext cx="8630446" cy="3721844"/>
          </a:xfrm>
        </p:spPr>
        <p:txBody>
          <a:bodyPr>
            <a:normAutofit fontScale="85000" lnSpcReduction="10000"/>
          </a:bodyPr>
          <a:lstStyle/>
          <a:p>
            <a:pPr marL="285750" indent="-285750">
              <a:buFont typeface="Wingdings" panose="05000000000000000000" pitchFamily="2" charset="2"/>
              <a:buChar char="q"/>
            </a:pPr>
            <a:r>
              <a:rPr lang="en-US" dirty="0"/>
              <a:t>Sales forecasts </a:t>
            </a:r>
            <a:r>
              <a:rPr lang="en-US" b="1" dirty="0"/>
              <a:t>help make informed decisions about everything from staffing and inventory to new product lines and potential marketing efforts</a:t>
            </a:r>
            <a:r>
              <a:rPr lang="en-US" dirty="0"/>
              <a:t>. Sales forecasting allows sales managers and reps to spot potential issues and gives you time to avoid or alleviate them.</a:t>
            </a:r>
          </a:p>
          <a:p>
            <a:r>
              <a:rPr lang="en-US" dirty="0"/>
              <a:t> </a:t>
            </a:r>
            <a:r>
              <a:rPr lang="en-US" b="1" dirty="0"/>
              <a:t>Benefits of having an accurate sales forecast </a:t>
            </a:r>
          </a:p>
          <a:p>
            <a:pPr marL="285750" indent="-285750">
              <a:buFont typeface="Wingdings" panose="05000000000000000000" pitchFamily="2" charset="2"/>
              <a:buChar char="q"/>
            </a:pPr>
            <a:r>
              <a:rPr lang="en-US" dirty="0"/>
              <a:t>Improved decision-making about the future </a:t>
            </a:r>
          </a:p>
          <a:p>
            <a:pPr marL="285750" indent="-285750">
              <a:buFont typeface="Wingdings" panose="05000000000000000000" pitchFamily="2" charset="2"/>
              <a:buChar char="q"/>
            </a:pPr>
            <a:r>
              <a:rPr lang="en-US" dirty="0"/>
              <a:t>Reduction of sales pipeline and forecast risks </a:t>
            </a:r>
          </a:p>
          <a:p>
            <a:pPr marL="285750" indent="-285750">
              <a:buFont typeface="Wingdings" panose="05000000000000000000" pitchFamily="2" charset="2"/>
              <a:buChar char="q"/>
            </a:pPr>
            <a:r>
              <a:rPr lang="en-US" dirty="0"/>
              <a:t>Alignment of sales quotas and revenue expectations </a:t>
            </a:r>
          </a:p>
          <a:p>
            <a:pPr marL="285750" indent="-285750">
              <a:buFont typeface="Wingdings" panose="05000000000000000000" pitchFamily="2" charset="2"/>
              <a:buChar char="q"/>
            </a:pPr>
            <a:r>
              <a:rPr lang="en-US" dirty="0"/>
              <a:t>Reduction of time spent planning territory coverage and setting quota assignments</a:t>
            </a:r>
          </a:p>
          <a:p>
            <a:pPr marL="285750" indent="-285750">
              <a:buFont typeface="Wingdings" panose="05000000000000000000" pitchFamily="2" charset="2"/>
              <a:buChar char="q"/>
            </a:pPr>
            <a:r>
              <a:rPr lang="en-US" dirty="0"/>
              <a:t>Benchmarks that can be used to assess trends in the future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60643008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25D5B-343F-43EF-8CE9-46A12EB5DE07}"/>
              </a:ext>
            </a:extLst>
          </p:cNvPr>
          <p:cNvSpPr>
            <a:spLocks noGrp="1"/>
          </p:cNvSpPr>
          <p:nvPr>
            <p:ph type="title" idx="4294967295"/>
          </p:nvPr>
        </p:nvSpPr>
        <p:spPr>
          <a:xfrm>
            <a:off x="0" y="295275"/>
            <a:ext cx="8642350" cy="590550"/>
          </a:xfrm>
        </p:spPr>
        <p:txBody>
          <a:bodyPr>
            <a:normAutofit/>
          </a:bodyPr>
          <a:lstStyle/>
          <a:p>
            <a:r>
              <a:rPr lang="en-US" dirty="0"/>
              <a:t>Process Flow</a:t>
            </a:r>
            <a:endParaRPr lang="en-IN" dirty="0"/>
          </a:p>
        </p:txBody>
      </p:sp>
      <p:sp>
        <p:nvSpPr>
          <p:cNvPr id="33" name="AutoShape 29" descr="blob:https://web.whatsapp.com/822aedd8-f575-4926-88ec-396e758abcf1">
            <a:extLst>
              <a:ext uri="{FF2B5EF4-FFF2-40B4-BE49-F238E27FC236}">
                <a16:creationId xmlns:a16="http://schemas.microsoft.com/office/drawing/2014/main" id="{4B5D16DC-1AFA-407D-953D-C0FB998D56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7" name="Picture 36">
            <a:extLst>
              <a:ext uri="{FF2B5EF4-FFF2-40B4-BE49-F238E27FC236}">
                <a16:creationId xmlns:a16="http://schemas.microsoft.com/office/drawing/2014/main" id="{C817391B-07E6-4FEC-9AFC-2BB65D975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25" y="1674054"/>
            <a:ext cx="5010150" cy="4079631"/>
          </a:xfrm>
          <a:prstGeom prst="rect">
            <a:avLst/>
          </a:prstGeom>
        </p:spPr>
      </p:pic>
    </p:spTree>
    <p:extLst>
      <p:ext uri="{BB962C8B-B14F-4D97-AF65-F5344CB8AC3E}">
        <p14:creationId xmlns:p14="http://schemas.microsoft.com/office/powerpoint/2010/main" val="3569882351"/>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C6F3-54B7-4409-BF68-9C9948BCCE10}"/>
              </a:ext>
            </a:extLst>
          </p:cNvPr>
          <p:cNvSpPr>
            <a:spLocks noGrp="1"/>
          </p:cNvSpPr>
          <p:nvPr>
            <p:ph type="title"/>
          </p:nvPr>
        </p:nvSpPr>
        <p:spPr>
          <a:xfrm>
            <a:off x="1454239" y="295422"/>
            <a:ext cx="8643154" cy="745587"/>
          </a:xfrm>
        </p:spPr>
        <p:txBody>
          <a:bodyPr/>
          <a:lstStyle/>
          <a:p>
            <a:r>
              <a:rPr lang="en-US" dirty="0"/>
              <a:t>Attribute Information</a:t>
            </a:r>
            <a:endParaRPr lang="en-IN" dirty="0"/>
          </a:p>
        </p:txBody>
      </p:sp>
      <p:sp>
        <p:nvSpPr>
          <p:cNvPr id="3" name="Text Placeholder 2">
            <a:extLst>
              <a:ext uri="{FF2B5EF4-FFF2-40B4-BE49-F238E27FC236}">
                <a16:creationId xmlns:a16="http://schemas.microsoft.com/office/drawing/2014/main" id="{C632F907-BC96-446A-BF00-BBB2D1A8C716}"/>
              </a:ext>
            </a:extLst>
          </p:cNvPr>
          <p:cNvSpPr>
            <a:spLocks noGrp="1"/>
          </p:cNvSpPr>
          <p:nvPr>
            <p:ph type="body" idx="1"/>
          </p:nvPr>
        </p:nvSpPr>
        <p:spPr>
          <a:xfrm>
            <a:off x="393895" y="1266092"/>
            <a:ext cx="11282289" cy="4881489"/>
          </a:xfrm>
        </p:spPr>
        <p:txBody>
          <a:bodyPr>
            <a:normAutofit/>
          </a:bodyPr>
          <a:lstStyle/>
          <a:p>
            <a:r>
              <a:rPr lang="en-US" b="1" dirty="0"/>
              <a:t>Features</a:t>
            </a:r>
            <a:r>
              <a:rPr lang="en-US" b="1" i="1" dirty="0"/>
              <a:t>:</a:t>
            </a:r>
            <a:br>
              <a:rPr lang="en-US" b="1" i="1" dirty="0"/>
            </a:br>
            <a:r>
              <a:rPr lang="en-US" i="1" dirty="0"/>
              <a:t>Temperature</a:t>
            </a:r>
            <a:r>
              <a:rPr lang="en-US" dirty="0"/>
              <a:t>: Temperature of the region during that week.</a:t>
            </a:r>
            <a:br>
              <a:rPr lang="en-US" dirty="0"/>
            </a:br>
            <a:r>
              <a:rPr lang="en-US" i="1" dirty="0" err="1"/>
              <a:t>Fuel_Price</a:t>
            </a:r>
            <a:r>
              <a:rPr lang="en-US" dirty="0"/>
              <a:t>: Fuel Price in that region during that week.</a:t>
            </a:r>
            <a:br>
              <a:rPr lang="en-US" dirty="0"/>
            </a:br>
            <a:r>
              <a:rPr lang="en-US" i="1" dirty="0"/>
              <a:t>MarkDown1:5 </a:t>
            </a:r>
            <a:r>
              <a:rPr lang="en-US" dirty="0"/>
              <a:t>: Represents the Type of markdown and what quantity was available during that week.</a:t>
            </a:r>
            <a:br>
              <a:rPr lang="en-US" dirty="0"/>
            </a:br>
            <a:r>
              <a:rPr lang="en-US" i="1" dirty="0"/>
              <a:t>CPI</a:t>
            </a:r>
            <a:r>
              <a:rPr lang="en-US" b="1" dirty="0"/>
              <a:t>:</a:t>
            </a:r>
            <a:r>
              <a:rPr lang="en-US" dirty="0"/>
              <a:t> Consumer Price Index during that week.</a:t>
            </a:r>
            <a:br>
              <a:rPr lang="en-US" dirty="0"/>
            </a:br>
            <a:r>
              <a:rPr lang="en-US" i="1" dirty="0"/>
              <a:t>Unemployment</a:t>
            </a:r>
            <a:r>
              <a:rPr lang="en-US" dirty="0"/>
              <a:t>: The unemployment rate during that week in the region of the store.</a:t>
            </a:r>
          </a:p>
          <a:p>
            <a:r>
              <a:rPr lang="en-US" b="1" dirty="0"/>
              <a:t>Sales</a:t>
            </a:r>
            <a:r>
              <a:rPr lang="en-US" b="1" i="1" dirty="0"/>
              <a:t>:</a:t>
            </a:r>
            <a:br>
              <a:rPr lang="en-US" dirty="0"/>
            </a:br>
            <a:r>
              <a:rPr lang="en-US" i="1" dirty="0"/>
              <a:t>Date</a:t>
            </a:r>
            <a:r>
              <a:rPr lang="en-US" dirty="0"/>
              <a:t>: The date of the week where this observation was taken.</a:t>
            </a:r>
            <a:br>
              <a:rPr lang="en-US" dirty="0"/>
            </a:br>
            <a:r>
              <a:rPr lang="en-US" i="1" dirty="0" err="1"/>
              <a:t>Weekly_Sales</a:t>
            </a:r>
            <a:r>
              <a:rPr lang="en-US" dirty="0"/>
              <a:t>: The sales recorded during that Week.</a:t>
            </a:r>
            <a:br>
              <a:rPr lang="en-US" dirty="0"/>
            </a:br>
            <a:r>
              <a:rPr lang="en-US" i="1" dirty="0"/>
              <a:t>Dept</a:t>
            </a:r>
            <a:r>
              <a:rPr lang="en-US" dirty="0"/>
              <a:t>: One of 1–99 that shows the department.</a:t>
            </a:r>
            <a:br>
              <a:rPr lang="en-US" dirty="0"/>
            </a:br>
            <a:r>
              <a:rPr lang="en-US" i="1" dirty="0" err="1"/>
              <a:t>IsHoliday</a:t>
            </a:r>
            <a:r>
              <a:rPr lang="en-US" dirty="0"/>
              <a:t>: a Boolean value representing a holiday week or not.</a:t>
            </a:r>
          </a:p>
          <a:p>
            <a:br>
              <a:rPr lang="en-US" dirty="0"/>
            </a:br>
            <a:endParaRPr lang="en-IN" dirty="0"/>
          </a:p>
        </p:txBody>
      </p:sp>
    </p:spTree>
    <p:extLst>
      <p:ext uri="{BB962C8B-B14F-4D97-AF65-F5344CB8AC3E}">
        <p14:creationId xmlns:p14="http://schemas.microsoft.com/office/powerpoint/2010/main" val="3208459898"/>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2D3C-CE67-4BEB-B5E7-AF713C80EAFC}"/>
              </a:ext>
            </a:extLst>
          </p:cNvPr>
          <p:cNvSpPr>
            <a:spLocks noGrp="1"/>
          </p:cNvSpPr>
          <p:nvPr>
            <p:ph type="title"/>
          </p:nvPr>
        </p:nvSpPr>
        <p:spPr>
          <a:xfrm>
            <a:off x="1454239" y="211015"/>
            <a:ext cx="8643154" cy="815927"/>
          </a:xfrm>
        </p:spPr>
        <p:txBody>
          <a:bodyPr/>
          <a:lstStyle/>
          <a:p>
            <a:r>
              <a:rPr lang="en-US" dirty="0"/>
              <a:t>Glimpse of the DATA</a:t>
            </a:r>
            <a:endParaRPr lang="en-IN" dirty="0"/>
          </a:p>
        </p:txBody>
      </p:sp>
      <p:sp>
        <p:nvSpPr>
          <p:cNvPr id="3" name="Text Placeholder 2">
            <a:extLst>
              <a:ext uri="{FF2B5EF4-FFF2-40B4-BE49-F238E27FC236}">
                <a16:creationId xmlns:a16="http://schemas.microsoft.com/office/drawing/2014/main" id="{016531F3-CBA1-443F-BCFC-9DD750FB0E79}"/>
              </a:ext>
            </a:extLst>
          </p:cNvPr>
          <p:cNvSpPr>
            <a:spLocks noGrp="1"/>
          </p:cNvSpPr>
          <p:nvPr>
            <p:ph type="body" idx="1"/>
          </p:nvPr>
        </p:nvSpPr>
        <p:spPr>
          <a:xfrm>
            <a:off x="-391350" y="-1565038"/>
            <a:ext cx="11927087" cy="9385969"/>
          </a:xfrm>
        </p:spPr>
        <p:txBody>
          <a:bodyPr>
            <a:normAutofit/>
          </a:bodyPr>
          <a:lstStyle/>
          <a:p>
            <a:br>
              <a:rPr lang="en-US" dirty="0"/>
            </a:br>
            <a:endParaRPr lang="en-IN" dirty="0"/>
          </a:p>
        </p:txBody>
      </p:sp>
      <p:pic>
        <p:nvPicPr>
          <p:cNvPr id="1026" name="Picture 2" descr="https://miro.medium.com/max/700/1*OnfBRqqbj2xhZTVcg-YZIw.png">
            <a:extLst>
              <a:ext uri="{FF2B5EF4-FFF2-40B4-BE49-F238E27FC236}">
                <a16:creationId xmlns:a16="http://schemas.microsoft.com/office/drawing/2014/main" id="{D6BF368E-89E5-492F-8A15-BDB17A074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63" y="1494971"/>
            <a:ext cx="10879474" cy="219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559"/>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3528-5B44-4A10-A069-A03D23EB2C73}"/>
              </a:ext>
            </a:extLst>
          </p:cNvPr>
          <p:cNvSpPr>
            <a:spLocks noGrp="1"/>
          </p:cNvSpPr>
          <p:nvPr>
            <p:ph type="title"/>
          </p:nvPr>
        </p:nvSpPr>
        <p:spPr>
          <a:xfrm>
            <a:off x="703385" y="422031"/>
            <a:ext cx="10227212" cy="1012929"/>
          </a:xfrm>
        </p:spPr>
        <p:txBody>
          <a:bodyPr/>
          <a:lstStyle/>
          <a:p>
            <a:pPr algn="ctr"/>
            <a:r>
              <a:rPr lang="en-US" dirty="0"/>
              <a:t>Gap in the existing system</a:t>
            </a:r>
            <a:endParaRPr lang="en-IN" dirty="0"/>
          </a:p>
        </p:txBody>
      </p:sp>
      <p:sp>
        <p:nvSpPr>
          <p:cNvPr id="3" name="Text Placeholder 2">
            <a:extLst>
              <a:ext uri="{FF2B5EF4-FFF2-40B4-BE49-F238E27FC236}">
                <a16:creationId xmlns:a16="http://schemas.microsoft.com/office/drawing/2014/main" id="{879E9425-9945-447F-A7BB-5B61F44CDB74}"/>
              </a:ext>
            </a:extLst>
          </p:cNvPr>
          <p:cNvSpPr>
            <a:spLocks noGrp="1"/>
          </p:cNvSpPr>
          <p:nvPr>
            <p:ph type="body" idx="1"/>
          </p:nvPr>
        </p:nvSpPr>
        <p:spPr>
          <a:xfrm>
            <a:off x="576774" y="1688123"/>
            <a:ext cx="10747717" cy="3131001"/>
          </a:xfrm>
        </p:spPr>
        <p:txBody>
          <a:bodyPr>
            <a:normAutofit/>
          </a:bodyPr>
          <a:lstStyle/>
          <a:p>
            <a:r>
              <a:rPr lang="en-US" sz="2400" dirty="0"/>
              <a:t>A gap analysis is </a:t>
            </a:r>
            <a:r>
              <a:rPr lang="en-US" sz="2400" b="1" dirty="0"/>
              <a:t>the process that companies use to compare their current performance with their desired, expected performance</a:t>
            </a:r>
            <a:r>
              <a:rPr lang="en-US" sz="2400" dirty="0"/>
              <a:t>. This analysis is used to determine whether a company is meeting expectations and using its resources effectively.</a:t>
            </a:r>
            <a:endParaRPr lang="en-IN" sz="2400" dirty="0"/>
          </a:p>
        </p:txBody>
      </p:sp>
    </p:spTree>
    <p:extLst>
      <p:ext uri="{BB962C8B-B14F-4D97-AF65-F5344CB8AC3E}">
        <p14:creationId xmlns:p14="http://schemas.microsoft.com/office/powerpoint/2010/main" val="3395037695"/>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4-E348-47D3-9441-65D1A9AE64B0}"/>
              </a:ext>
            </a:extLst>
          </p:cNvPr>
          <p:cNvSpPr>
            <a:spLocks noGrp="1"/>
          </p:cNvSpPr>
          <p:nvPr>
            <p:ph type="title"/>
          </p:nvPr>
        </p:nvSpPr>
        <p:spPr>
          <a:xfrm>
            <a:off x="1454239" y="393896"/>
            <a:ext cx="8643154" cy="1125416"/>
          </a:xfrm>
        </p:spPr>
        <p:txBody>
          <a:bodyPr/>
          <a:lstStyle/>
          <a:p>
            <a:r>
              <a:rPr lang="en-US" dirty="0"/>
              <a:t>Problem Solution</a:t>
            </a:r>
            <a:endParaRPr lang="en-IN" dirty="0"/>
          </a:p>
        </p:txBody>
      </p:sp>
      <p:sp>
        <p:nvSpPr>
          <p:cNvPr id="3" name="Text Placeholder 2">
            <a:extLst>
              <a:ext uri="{FF2B5EF4-FFF2-40B4-BE49-F238E27FC236}">
                <a16:creationId xmlns:a16="http://schemas.microsoft.com/office/drawing/2014/main" id="{B9F2F32F-CC23-4630-B50D-833485DE417F}"/>
              </a:ext>
            </a:extLst>
          </p:cNvPr>
          <p:cNvSpPr>
            <a:spLocks noGrp="1"/>
          </p:cNvSpPr>
          <p:nvPr>
            <p:ph type="body" idx="1"/>
          </p:nvPr>
        </p:nvSpPr>
        <p:spPr>
          <a:xfrm>
            <a:off x="858129" y="1997612"/>
            <a:ext cx="9875520" cy="3868615"/>
          </a:xfrm>
        </p:spPr>
        <p:txBody>
          <a:bodyPr>
            <a:normAutofit/>
          </a:bodyPr>
          <a:lstStyle/>
          <a:p>
            <a:pPr marL="285750" indent="-285750">
              <a:buFont typeface="Wingdings" panose="05000000000000000000" pitchFamily="2" charset="2"/>
              <a:buChar char="q"/>
            </a:pPr>
            <a:r>
              <a:rPr lang="en-US" sz="2400" dirty="0"/>
              <a:t>This project is to aim the accurate sales prediction and solve the gaps using the machine learning algorithm.</a:t>
            </a:r>
          </a:p>
          <a:p>
            <a:pPr marL="285750" indent="-285750">
              <a:buFont typeface="Wingdings" panose="05000000000000000000" pitchFamily="2" charset="2"/>
              <a:buChar char="q"/>
            </a:pPr>
            <a:r>
              <a:rPr lang="en-US" sz="2400" dirty="0"/>
              <a:t>Here we have performed various machine learning algorithms such as </a:t>
            </a:r>
            <a:r>
              <a:rPr lang="en-US" sz="2400" dirty="0" err="1"/>
              <a:t>KNearest</a:t>
            </a:r>
            <a:r>
              <a:rPr lang="en-US" sz="2400" dirty="0"/>
              <a:t> (KNN), Random Forest, </a:t>
            </a:r>
            <a:r>
              <a:rPr lang="en-IN" sz="2400" dirty="0"/>
              <a:t>Gradient Boosting </a:t>
            </a:r>
            <a:r>
              <a:rPr lang="en-US" sz="2400" dirty="0" err="1"/>
              <a:t>Regressor</a:t>
            </a:r>
            <a:r>
              <a:rPr lang="en-US" sz="2400" dirty="0"/>
              <a:t> and Decision Tree for sales forecasting.</a:t>
            </a:r>
            <a:endParaRPr lang="en-IN" sz="2400" dirty="0"/>
          </a:p>
        </p:txBody>
      </p:sp>
    </p:spTree>
    <p:extLst>
      <p:ext uri="{BB962C8B-B14F-4D97-AF65-F5344CB8AC3E}">
        <p14:creationId xmlns:p14="http://schemas.microsoft.com/office/powerpoint/2010/main" val="60815684"/>
      </p:ext>
    </p:extLst>
  </p:cSld>
  <p:clrMapOvr>
    <a:masterClrMapping/>
  </p:clrMapOvr>
  <p:transition spd="slow">
    <p:push dir="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599</TotalTime>
  <Words>1257</Words>
  <Application>Microsoft Office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Rockwell</vt:lpstr>
      <vt:lpstr>Wingdings</vt:lpstr>
      <vt:lpstr>Gallery</vt:lpstr>
      <vt:lpstr>Sales Forecasting Using Machine Learning Algorithm</vt:lpstr>
      <vt:lpstr>Abstract</vt:lpstr>
      <vt:lpstr>Agenda</vt:lpstr>
      <vt:lpstr>Introduction</vt:lpstr>
      <vt:lpstr>Process Flow</vt:lpstr>
      <vt:lpstr>Attribute Information</vt:lpstr>
      <vt:lpstr>Glimpse of the DATA</vt:lpstr>
      <vt:lpstr>Gap in the existing system</vt:lpstr>
      <vt:lpstr>Problem Solution</vt:lpstr>
      <vt:lpstr> Data description </vt:lpstr>
      <vt:lpstr>Data cleaning</vt:lpstr>
      <vt:lpstr>EDA-Exploratory Data Analysis</vt:lpstr>
      <vt:lpstr>PowerPoint Presentation</vt:lpstr>
      <vt:lpstr>pie-chart for the visual representation of store types</vt:lpstr>
      <vt:lpstr> Year vs Fuel_price</vt:lpstr>
      <vt:lpstr>Weekly sales vs Store</vt:lpstr>
      <vt:lpstr>Store vs Unemployment</vt:lpstr>
      <vt:lpstr>AxesSubplot:xlabel='month'</vt:lpstr>
      <vt:lpstr>Heat map of the data</vt:lpstr>
      <vt:lpstr>Correlation matrix</vt:lpstr>
      <vt:lpstr>Machine learning algorithm</vt:lpstr>
      <vt:lpstr>KNN Regressor</vt:lpstr>
      <vt:lpstr>Knn </vt:lpstr>
      <vt:lpstr>Random Forest Regressor</vt:lpstr>
      <vt:lpstr>PowerPoint Presentation</vt:lpstr>
      <vt:lpstr>Decision Tree Regressor</vt:lpstr>
      <vt:lpstr>PowerPoint Presentation</vt:lpstr>
      <vt:lpstr>Gradient Boosting Regressor</vt:lpstr>
      <vt:lpstr>Gradient Boosting Regressor</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 Using Machine Learning Algorithm</dc:title>
  <dc:creator>ACER</dc:creator>
  <cp:lastModifiedBy>Lav Dhanad</cp:lastModifiedBy>
  <cp:revision>63</cp:revision>
  <dcterms:created xsi:type="dcterms:W3CDTF">2023-02-22T05:03:11Z</dcterms:created>
  <dcterms:modified xsi:type="dcterms:W3CDTF">2023-03-12T12:48:10Z</dcterms:modified>
</cp:coreProperties>
</file>