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9" r:id="rId11"/>
    <p:sldId id="271" r:id="rId12"/>
    <p:sldId id="275" r:id="rId13"/>
    <p:sldId id="258" r:id="rId14"/>
    <p:sldId id="260" r:id="rId15"/>
    <p:sldId id="261" r:id="rId16"/>
    <p:sldId id="274" r:id="rId17"/>
    <p:sldId id="299" r:id="rId18"/>
    <p:sldId id="277" r:id="rId19"/>
    <p:sldId id="280" r:id="rId20"/>
    <p:sldId id="282" r:id="rId21"/>
    <p:sldId id="292" r:id="rId22"/>
    <p:sldId id="293" r:id="rId23"/>
    <p:sldId id="294" r:id="rId24"/>
    <p:sldId id="295" r:id="rId25"/>
    <p:sldId id="296" r:id="rId26"/>
    <p:sldId id="283" r:id="rId27"/>
    <p:sldId id="281" r:id="rId28"/>
    <p:sldId id="297" r:id="rId29"/>
    <p:sldId id="298" r:id="rId30"/>
    <p:sldId id="25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03"/>
    <p:restoredTop sz="82300"/>
  </p:normalViewPr>
  <p:slideViewPr>
    <p:cSldViewPr snapToGrid="0">
      <p:cViewPr varScale="1">
        <p:scale>
          <a:sx n="110" d="100"/>
          <a:sy n="110" d="100"/>
        </p:scale>
        <p:origin x="568" y="176"/>
      </p:cViewPr>
      <p:guideLst/>
    </p:cSldViewPr>
  </p:slideViewPr>
  <p:outlineViewPr>
    <p:cViewPr>
      <p:scale>
        <a:sx n="33" d="100"/>
        <a:sy n="33" d="100"/>
      </p:scale>
      <p:origin x="0" y="-126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D0424-88AF-2040-B531-8E258004F820}" type="datetimeFigureOut">
              <a:rPr lang="en-US" smtClean="0"/>
              <a:t>3/14/23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D18D0-A397-1D4F-AC58-0A8A6442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6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more explicitly about YOUR work, the website and it’s aims, objectives, development and current state, breakdown of algos implemented, algorithmic performance, comparisons between algos</a:t>
            </a:r>
          </a:p>
          <a:p>
            <a:endParaRPr lang="en-US" dirty="0"/>
          </a:p>
          <a:p>
            <a:r>
              <a:rPr lang="en-US" dirty="0"/>
              <a:t>Explain at the end how your objectives have progressed and how you’ve met them, and what is left to do (SHOULDN’T BE MUCH). Project progress with respect to the timetable? </a:t>
            </a:r>
          </a:p>
          <a:p>
            <a:r>
              <a:rPr lang="en-US" dirty="0"/>
              <a:t>Change of objectives due to it being too ambitious to solve an open problem? Website issues trying to put together frontend and backend?</a:t>
            </a:r>
          </a:p>
          <a:p>
            <a:endParaRPr lang="en-US" dirty="0"/>
          </a:p>
          <a:p>
            <a:r>
              <a:rPr lang="en-US" dirty="0"/>
              <a:t>Approximation algorithm in further work?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18D0-A397-1D4F-AC58-0A8A64429D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43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 bound given by a bisecting argument:</a:t>
            </a:r>
          </a:p>
          <a:p>
            <a:r>
              <a:rPr lang="en-US" dirty="0"/>
              <a:t> - sigma is concatenation of </a:t>
            </a:r>
            <a:r>
              <a:rPr lang="en-US" dirty="0" err="1"/>
              <a:t>dyck</a:t>
            </a:r>
            <a:r>
              <a:rPr lang="en-US" dirty="0"/>
              <a:t> words, and therefore the overall width is at most 1 + the width of each sub </a:t>
            </a:r>
            <a:r>
              <a:rPr lang="en-US" dirty="0" err="1"/>
              <a:t>dyck</a:t>
            </a:r>
            <a:r>
              <a:rPr lang="en-US" dirty="0"/>
              <a:t> word</a:t>
            </a:r>
          </a:p>
          <a:p>
            <a:r>
              <a:rPr lang="en-US" dirty="0"/>
              <a:t> - if sigma = Lpi1R is a </a:t>
            </a:r>
            <a:r>
              <a:rPr lang="en-US" dirty="0" err="1"/>
              <a:t>dyck</a:t>
            </a:r>
            <a:r>
              <a:rPr lang="en-US" dirty="0"/>
              <a:t> word of 3 sub </a:t>
            </a:r>
            <a:r>
              <a:rPr lang="en-US" dirty="0" err="1"/>
              <a:t>dyck</a:t>
            </a:r>
            <a:r>
              <a:rPr lang="en-US" dirty="0"/>
              <a:t> words, then LR is also a </a:t>
            </a:r>
            <a:r>
              <a:rPr lang="en-US" dirty="0" err="1"/>
              <a:t>dyck</a:t>
            </a:r>
            <a:r>
              <a:rPr lang="en-US" dirty="0"/>
              <a:t> word and the width of sigma is bounded by max(width(pi), 1 + width(LR))</a:t>
            </a:r>
          </a:p>
          <a:p>
            <a:r>
              <a:rPr lang="en-US" dirty="0"/>
              <a:t>Use this bisecting argument in an induction proof on the size of the Dyck word </a:t>
            </a:r>
          </a:p>
          <a:p>
            <a:endParaRPr lang="en-US" dirty="0"/>
          </a:p>
          <a:p>
            <a:r>
              <a:rPr lang="en-US" dirty="0"/>
              <a:t>DO A DEMO IN CLI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18D0-A397-1D4F-AC58-0A8A64429D1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26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18D0-A397-1D4F-AC58-0A8A64429D1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77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18D0-A397-1D4F-AC58-0A8A64429D1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07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18D0-A397-1D4F-AC58-0A8A64429D1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55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Clearly simple, by always pairing the outermost brackets we guarantee they will be paired.</a:t>
            </a:r>
          </a:p>
          <a:p>
            <a:endParaRPr lang="en-US" dirty="0"/>
          </a:p>
          <a:p>
            <a:r>
              <a:rPr lang="en-US" dirty="0"/>
              <a:t>Counterexample is a word of the form L sigma R, where L is of shorter length but has larger width than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18D0-A397-1D4F-AC58-0A8A64429D1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96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Aim of the website is to provide a visual demonstration of re-pairing and allow for simulating the run of strategies on given </a:t>
            </a:r>
            <a:r>
              <a:rPr lang="en-US" dirty="0" err="1"/>
              <a:t>dyck</a:t>
            </a:r>
            <a:r>
              <a:rPr lang="en-US" dirty="0"/>
              <a:t> words.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react for the front-end to create a simple but intuitive UI</a:t>
            </a:r>
          </a:p>
          <a:p>
            <a:r>
              <a:rPr lang="en-US" dirty="0"/>
              <a:t>using flask to write python code which will go in the back-end, connects code that does string manipulations and runs algorithms</a:t>
            </a:r>
          </a:p>
          <a:p>
            <a:r>
              <a:rPr lang="en-US" dirty="0"/>
              <a:t>Currently facing difficulties using the flask library, should be addressed in the coming weeks well before the submission date</a:t>
            </a:r>
          </a:p>
          <a:p>
            <a:r>
              <a:rPr lang="en-US" dirty="0"/>
              <a:t>Manual re-pairing also in the works, proving more difficult than expected; each character will be a button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18D0-A397-1D4F-AC58-0A8A64429D1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00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Explain at the end how your objectives have progressed and how you’ve met them, and what is left to do (SHOULDN’T BE MUCH). Project progress with respect to the timetable? </a:t>
            </a:r>
          </a:p>
          <a:p>
            <a:r>
              <a:rPr lang="en-US" sz="1200" dirty="0"/>
              <a:t>Change of objectives due to it being too ambitious to solve an open problem? Website issues trying to put together frontend and backend?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18D0-A397-1D4F-AC58-0A8A64429D1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7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Explain at the end how your objectives have progressed and how you’ve met them, and what is left to do (SHOULDN’T BE MUCH). Project progress with respect to the timetable? </a:t>
            </a:r>
          </a:p>
          <a:p>
            <a:r>
              <a:rPr lang="en-US" sz="1200" dirty="0"/>
              <a:t>Change of objectives due to it being too ambitious to solve an open problem? Website issues trying to put together frontend and backend?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18D0-A397-1D4F-AC58-0A8A64429D1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35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18D0-A397-1D4F-AC58-0A8A64429D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73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18D0-A397-1D4F-AC58-0A8A64429D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88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18D0-A397-1D4F-AC58-0A8A64429D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0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derive Catalan number formula from the recurrence </a:t>
            </a:r>
            <a:r>
              <a:rPr lang="en-US" dirty="0" err="1"/>
              <a:t>C_n</a:t>
            </a:r>
            <a:r>
              <a:rPr lang="en-US" dirty="0"/>
              <a:t> = (sum from k = 0 to n-1) </a:t>
            </a:r>
            <a:r>
              <a:rPr lang="en-US" dirty="0" err="1"/>
              <a:t>C_k</a:t>
            </a:r>
            <a:r>
              <a:rPr lang="en-US" dirty="0"/>
              <a:t> C_n-1-k</a:t>
            </a:r>
          </a:p>
          <a:p>
            <a:endParaRPr lang="en-US" dirty="0"/>
          </a:p>
          <a:p>
            <a:r>
              <a:rPr lang="en-US" dirty="0"/>
              <a:t>C_0 = 1, generating function c(x) = (sum from n &gt;= 0 to inf) </a:t>
            </a:r>
            <a:r>
              <a:rPr lang="en-US" dirty="0" err="1"/>
              <a:t>C_n</a:t>
            </a:r>
            <a:r>
              <a:rPr lang="en-US" dirty="0"/>
              <a:t> </a:t>
            </a:r>
            <a:r>
              <a:rPr lang="en-US" dirty="0" err="1"/>
              <a:t>x^n</a:t>
            </a:r>
            <a:r>
              <a:rPr lang="en-US" dirty="0"/>
              <a:t> , plug in sum for </a:t>
            </a:r>
            <a:r>
              <a:rPr lang="en-US" dirty="0" err="1"/>
              <a:t>C_n</a:t>
            </a:r>
            <a:r>
              <a:rPr lang="en-US" dirty="0"/>
              <a:t> and sub in C_0, then the rest can be written as 1 + c(x)^2</a:t>
            </a:r>
          </a:p>
          <a:p>
            <a:endParaRPr lang="en-US" dirty="0"/>
          </a:p>
          <a:p>
            <a:r>
              <a:rPr lang="en-US" dirty="0"/>
              <a:t>Solve for c(x) then binomial theorem on the square root then simplify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18D0-A397-1D4F-AC58-0A8A64429D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01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18D0-A397-1D4F-AC58-0A8A64429D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3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18D0-A397-1D4F-AC58-0A8A64429D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22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18D0-A397-1D4F-AC58-0A8A64429D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7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 bound given by a bisecting argument:</a:t>
            </a:r>
          </a:p>
          <a:p>
            <a:r>
              <a:rPr lang="en-US" dirty="0"/>
              <a:t> - sigma is concatenation of </a:t>
            </a:r>
            <a:r>
              <a:rPr lang="en-US" dirty="0" err="1"/>
              <a:t>dyck</a:t>
            </a:r>
            <a:r>
              <a:rPr lang="en-US" dirty="0"/>
              <a:t> words, and therefore the overall width is at most 1 + the width of each sub </a:t>
            </a:r>
            <a:r>
              <a:rPr lang="en-US" dirty="0" err="1"/>
              <a:t>dyck</a:t>
            </a:r>
            <a:r>
              <a:rPr lang="en-US" dirty="0"/>
              <a:t> word</a:t>
            </a:r>
          </a:p>
          <a:p>
            <a:r>
              <a:rPr lang="en-US" dirty="0"/>
              <a:t> - if sigma = Lpi1R is a </a:t>
            </a:r>
            <a:r>
              <a:rPr lang="en-US" dirty="0" err="1"/>
              <a:t>dyck</a:t>
            </a:r>
            <a:r>
              <a:rPr lang="en-US" dirty="0"/>
              <a:t> word of 3 sub </a:t>
            </a:r>
            <a:r>
              <a:rPr lang="en-US" dirty="0" err="1"/>
              <a:t>dyck</a:t>
            </a:r>
            <a:r>
              <a:rPr lang="en-US" dirty="0"/>
              <a:t> words, then LR is also a </a:t>
            </a:r>
            <a:r>
              <a:rPr lang="en-US" dirty="0" err="1"/>
              <a:t>dyck</a:t>
            </a:r>
            <a:r>
              <a:rPr lang="en-US" dirty="0"/>
              <a:t> word and the width of sigma is bounded by max(width(pi), 1 + width(LR))</a:t>
            </a:r>
          </a:p>
          <a:p>
            <a:r>
              <a:rPr lang="en-US" dirty="0"/>
              <a:t>Use this bisecting argument in an induction proof on the size of the Dyck word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D18D0-A397-1D4F-AC58-0A8A64429D1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77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0B3D-1219-DA08-4616-7A8E47BBF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37A88-0B0A-5239-BE9F-2974E80F0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F5B81-280E-E306-584A-1A7C31A59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05DF-8183-E24E-919F-5A8FF4DD98A6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CB165-2C59-8F6A-FF77-7E526BF7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60EA7-B4CE-63F4-4CD8-43C9B1D3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3064-68ED-8F42-974D-C61581C80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6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C4FC-4880-D737-B328-EDD13F04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64BB4-616E-30D8-51C5-45670947A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3986A-5416-3540-5B20-B40206FC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05DF-8183-E24E-919F-5A8FF4DD98A6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6FD34-F9E0-C992-A7CA-2A585BBC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878A7-B4AE-F67A-DAB5-0DFDA960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3064-68ED-8F42-974D-C61581C80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1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8FF482-848F-7AE4-B6ED-23538D697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FE0AA-6B0F-EF12-A0EE-01AAD3BF7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92417-D4CF-9F3E-E607-CF120829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05DF-8183-E24E-919F-5A8FF4DD98A6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FED03-87E7-7360-1A07-6191EAB6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03FA5-BF3B-05AC-18C3-7EDE91E0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3064-68ED-8F42-974D-C61581C80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5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FAD8-D71B-EFCB-712C-2AE75142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7D4BC-49C7-71D1-B9FA-89CCE90D2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7D86B-FA93-DE76-6EC9-05647D51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05DF-8183-E24E-919F-5A8FF4DD98A6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29087-F057-0D79-8E3C-25C1DA0F3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15687-F9BD-6454-B827-88BEAC7E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3064-68ED-8F42-974D-C61581C80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2A6D-9CB9-BCB3-142D-B948AC97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25D41-F411-E1DE-FA74-B67EAE061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5781E-3B30-4740-A1E8-0D3D71D7C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05DF-8183-E24E-919F-5A8FF4DD98A6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86395-6538-EB25-00AF-A1F55D949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941B7-3D1F-A2C3-C3B5-026F845D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3064-68ED-8F42-974D-C61581C80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7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A50FC-4AD1-1763-F9FE-A0B2E4B6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84ADF-2402-90AF-51EB-607E30D19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9C0BF-6563-EDB9-B4F8-EB1CB25CA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7ED8B-14C4-C675-E152-E2E17B88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05DF-8183-E24E-919F-5A8FF4DD98A6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572C4-598F-EF3F-8BAB-EEC1393D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953E7-025E-4C23-B203-D13938A4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3064-68ED-8F42-974D-C61581C80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0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D8E9-0E51-F357-CD3F-355C6FF63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8DBC2-6C92-8C17-0AD6-C3BEE9F67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3F3CB-557A-AC2F-B603-5BFF7CA0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AE1E6-26E6-CD75-F97D-B4574AB40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0BC10-B8D5-AA98-1C9C-3BB103209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ADACAA-52CA-91BD-3731-24338180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05DF-8183-E24E-919F-5A8FF4DD98A6}" type="datetimeFigureOut">
              <a:rPr lang="en-US" smtClean="0"/>
              <a:t>3/14/23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F3EA0-2932-03F6-03C6-72941F0A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94960B-52C0-C078-A210-C9EC82E3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3064-68ED-8F42-974D-C61581C80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3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0CF0-E948-3183-4090-4F32FEDD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7F22-3A79-05F9-5A27-2EC12ACF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05DF-8183-E24E-919F-5A8FF4DD98A6}" type="datetimeFigureOut">
              <a:rPr lang="en-US" smtClean="0"/>
              <a:t>3/14/23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20828-340B-7F23-354E-2DF38728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120A8-CAC5-5F11-3C6D-97072B71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3064-68ED-8F42-974D-C61581C80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9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BBD41-DB8B-D65B-F7D4-037E4F989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05DF-8183-E24E-919F-5A8FF4DD98A6}" type="datetimeFigureOut">
              <a:rPr lang="en-US" smtClean="0"/>
              <a:t>3/14/23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921F20-9735-F8E9-787B-42FC9750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D8C78-056B-1CF5-85BA-D194FB7E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3064-68ED-8F42-974D-C61581C80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F857-AA24-81E2-EEA3-D39F3625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9D753-70D1-8D3D-AD5C-6F9FC50C9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E2245-40E5-312F-9DE4-0F889DC0F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E8B4D-EBE2-54FE-C38B-B7F02507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05DF-8183-E24E-919F-5A8FF4DD98A6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C3A93-C36F-C215-7F92-F8D9A710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211EC-23C7-0A6C-8103-7F60C791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3064-68ED-8F42-974D-C61581C80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11B1-9779-2758-064E-20CA70D38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71572B-8941-40F9-E50E-2B82E4C89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58724-EEC6-5630-9CF0-FAA1FB8D1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879BD-B416-3631-87E9-AE10F5C4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05DF-8183-E24E-919F-5A8FF4DD98A6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0ED76-394B-6A59-9B4F-C8F57661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D5E87-8189-8B1A-A95F-FEDBC314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33064-68ED-8F42-974D-C61581C80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0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82FF68-98E9-FF23-3EF0-3EA9F2849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9F4AA-C1E9-1416-C4EE-D4EC80AFD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254C5-178C-006D-61FE-0E30A1CFD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905DF-8183-E24E-919F-5A8FF4DD98A6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664B8-EA72-DF06-C1F1-B5AC931AA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1A0CF-3A4D-1D9E-94B0-99F173452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33064-68ED-8F42-974D-C61581C80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0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mathworld.wolfram.com/LatticePath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6808-B954-6208-5338-13AD1EE1B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899" y="2057398"/>
            <a:ext cx="9220200" cy="179049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An analysis of strategies in the re-pairing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3A423-9A14-E252-094A-890BD074E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0355" y="3999603"/>
            <a:ext cx="2511287" cy="3835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Laveen </a:t>
            </a:r>
            <a:r>
              <a:rPr lang="en-US" dirty="0" err="1"/>
              <a:t>Chandnani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391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Introduction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DA67-F03A-8EC5-279D-F666975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5" y="1216231"/>
            <a:ext cx="10740888" cy="5354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define the width of a play to be the maximum number of non-empty segments present during a play of the game</a:t>
            </a:r>
            <a:r>
              <a:rPr lang="en-US" sz="2000" baseline="30000" dirty="0"/>
              <a:t>[1]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define the width of a Dyck word to be the minimum width sufficient for re-pairing the word.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previous play had width 2. Can we do any better than this?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(</a:t>
            </a:r>
            <a:r>
              <a:rPr lang="en-US" sz="2000" dirty="0">
                <a:latin typeface="Courier" pitchFamily="2" charset="0"/>
              </a:rPr>
              <a:t>()()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) </a:t>
            </a:r>
            <a:r>
              <a:rPr lang="en-US" sz="2000" dirty="0">
                <a:latin typeface="Courier" pitchFamily="2" charset="0"/>
                <a:sym typeface="Wingdings" pitchFamily="2" charset="2"/>
              </a:rPr>
              <a:t> </a:t>
            </a:r>
            <a:r>
              <a:rPr lang="en-US" sz="2000" dirty="0">
                <a:latin typeface="Courier" pitchFamily="2" charset="0"/>
              </a:rPr>
              <a:t>()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()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>
                <a:latin typeface="Courier" pitchFamily="2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()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sz="2000" dirty="0">
                <a:latin typeface="Courier" pitchFamily="2" charset="0"/>
                <a:sym typeface="Wingdings" pitchFamily="2" charset="2"/>
              </a:rPr>
              <a:t> </a:t>
            </a:r>
            <a:endParaRPr lang="en-US" sz="2000" dirty="0">
              <a:solidFill>
                <a:srgbClr val="FF000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above play has width 1, so yes we can do better! The width of a Dyck word is always greater than 0 since the word itself is one segment.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wish to </a:t>
            </a:r>
            <a:r>
              <a:rPr lang="en-US" sz="2000" dirty="0" err="1"/>
              <a:t>analyse</a:t>
            </a:r>
            <a:r>
              <a:rPr lang="en-US" sz="2000" dirty="0"/>
              <a:t> strategies that attempt to give us widths as close as possible to the width of any Dyck word.</a:t>
            </a:r>
          </a:p>
        </p:txBody>
      </p:sp>
    </p:spTree>
    <p:extLst>
      <p:ext uri="{BB962C8B-B14F-4D97-AF65-F5344CB8AC3E}">
        <p14:creationId xmlns:p14="http://schemas.microsoft.com/office/powerpoint/2010/main" val="72495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Introduction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DA67-F03A-8EC5-279D-F666975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5" y="1216231"/>
            <a:ext cx="10740888" cy="5354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Objectives:</a:t>
            </a:r>
          </a:p>
          <a:p>
            <a:r>
              <a:rPr lang="en-US" sz="2000" dirty="0"/>
              <a:t>An introduction to the relevant definitions and content to lay out some background knowledge</a:t>
            </a:r>
          </a:p>
          <a:p>
            <a:r>
              <a:rPr lang="en-US" sz="2000" dirty="0"/>
              <a:t>Expanding on and providing potential novel insights/perspectives on well established results</a:t>
            </a:r>
          </a:p>
          <a:p>
            <a:r>
              <a:rPr lang="en-US" sz="2000" dirty="0"/>
              <a:t>Establishing the research landscape on the re-pairing game and relevant topics</a:t>
            </a:r>
          </a:p>
          <a:p>
            <a:r>
              <a:rPr lang="en-US" sz="2000" dirty="0"/>
              <a:t>Creating software to demonstrate re-pairing strategies from literature and allow manual experimentation on Dyck word re-pairings</a:t>
            </a:r>
          </a:p>
          <a:p>
            <a:r>
              <a:rPr lang="en-US" sz="2000" dirty="0"/>
              <a:t>Using the software to </a:t>
            </a:r>
            <a:r>
              <a:rPr lang="en-US" sz="2000" dirty="0" err="1"/>
              <a:t>analyse</a:t>
            </a:r>
            <a:r>
              <a:rPr lang="en-US" sz="2000" dirty="0"/>
              <a:t> subcases of Dyck words and exhaustively find their width in an attempt to pin down a formula for the width of a general Dyck word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Motivation:</a:t>
            </a:r>
          </a:p>
          <a:p>
            <a:r>
              <a:rPr lang="en-US" sz="2000" dirty="0"/>
              <a:t>Interesting combinatorial problem; simple to understand and challenging</a:t>
            </a:r>
          </a:p>
          <a:p>
            <a:r>
              <a:rPr lang="en-US" sz="2000" dirty="0"/>
              <a:t>Gain experience with theoretical computer science problems</a:t>
            </a:r>
          </a:p>
          <a:p>
            <a:r>
              <a:rPr lang="en-US" sz="2000" dirty="0"/>
              <a:t>Attempting to make progress towards an open problem at the end of the paper by </a:t>
            </a:r>
            <a:r>
              <a:rPr lang="en-US" sz="2000" dirty="0" err="1"/>
              <a:t>Chistikov</a:t>
            </a:r>
            <a:r>
              <a:rPr lang="en-US" sz="2000" dirty="0"/>
              <a:t> and </a:t>
            </a:r>
            <a:r>
              <a:rPr lang="en-US" sz="2000" dirty="0" err="1"/>
              <a:t>Vyalyi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3743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CD56-6741-F599-B314-EF3736583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2173"/>
            <a:ext cx="9144000" cy="179365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Background content and definitions</a:t>
            </a:r>
          </a:p>
        </p:txBody>
      </p:sp>
    </p:spTree>
    <p:extLst>
      <p:ext uri="{BB962C8B-B14F-4D97-AF65-F5344CB8AC3E}">
        <p14:creationId xmlns:p14="http://schemas.microsoft.com/office/powerpoint/2010/main" val="1241937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North-east lattice walks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BDA67-F03A-8EC5-279D-F666975A5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5556" y="1209951"/>
                <a:ext cx="10740888" cy="15176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North-east lattice walks are defined on a grid of </a:t>
                </a:r>
                <a14:m>
                  <m:oMath xmlns:m="http://schemas.openxmlformats.org/officeDocument/2006/math">
                    <m:r>
                      <a:rPr lang="en-GB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400" dirty="0"/>
                  <a:t>-by-</a:t>
                </a:r>
                <a14:m>
                  <m:oMath xmlns:m="http://schemas.openxmlformats.org/officeDocument/2006/math">
                    <m:r>
                      <a:rPr lang="en-GB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400" dirty="0"/>
                  <a:t> points by a sequence of points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24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400" b="0" i="1" baseline="-25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with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/>
                  <a:t>,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a lattice point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/>
                  <a:t> is obtained by offsetting one unit east or one unit north on the grid. Every path starts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(0,0) </m:t>
                    </m:r>
                  </m:oMath>
                </a14:m>
                <a:r>
                  <a:rPr lang="en-US" sz="2400" dirty="0"/>
                  <a:t>and finishes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baseline="30000" dirty="0"/>
                  <a:t>[2]</a:t>
                </a:r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BDA67-F03A-8EC5-279D-F666975A5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5556" y="1209951"/>
                <a:ext cx="10740888" cy="1517656"/>
              </a:xfrm>
              <a:blipFill>
                <a:blip r:embed="rId2"/>
                <a:stretch>
                  <a:fillRect l="-946" t="-5000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E83BDD09-DE5A-FD97-B2A0-FA92990ED07A}"/>
              </a:ext>
            </a:extLst>
          </p:cNvPr>
          <p:cNvGrpSpPr/>
          <p:nvPr/>
        </p:nvGrpSpPr>
        <p:grpSpPr>
          <a:xfrm>
            <a:off x="1616765" y="2802883"/>
            <a:ext cx="3906753" cy="3675600"/>
            <a:chOff x="1616765" y="2802488"/>
            <a:chExt cx="3906753" cy="3675995"/>
          </a:xfrm>
        </p:grpSpPr>
        <p:pic>
          <p:nvPicPr>
            <p:cNvPr id="1030" name="Picture 6" descr="undefined">
              <a:extLst>
                <a:ext uri="{FF2B5EF4-FFF2-40B4-BE49-F238E27FC236}">
                  <a16:creationId xmlns:a16="http://schemas.microsoft.com/office/drawing/2014/main" id="{830F5E02-E22C-5D25-4BA3-B8E51554B9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765" y="2802488"/>
              <a:ext cx="3906753" cy="3675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5F34FEF-FC03-7F2F-0569-EAC3FAFFD9C4}"/>
                </a:ext>
              </a:extLst>
            </p:cNvPr>
            <p:cNvGrpSpPr/>
            <p:nvPr/>
          </p:nvGrpSpPr>
          <p:grpSpPr>
            <a:xfrm>
              <a:off x="2132115" y="3236384"/>
              <a:ext cx="2884187" cy="2741148"/>
              <a:chOff x="2132115" y="3236384"/>
              <a:chExt cx="2884187" cy="2741148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CE7BCFFE-2D40-CA5D-24AA-3C1F3D7AC5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2115" y="5977532"/>
                <a:ext cx="941648" cy="0"/>
              </a:xfrm>
              <a:prstGeom prst="straightConnector1">
                <a:avLst/>
              </a:prstGeom>
              <a:ln w="101600">
                <a:headEnd type="none" w="med" len="med"/>
                <a:tailEnd type="triangl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AD22BED-7F4F-B3DD-D676-02E3F61658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3763" y="5977532"/>
                <a:ext cx="941648" cy="0"/>
              </a:xfrm>
              <a:prstGeom prst="straightConnector1">
                <a:avLst/>
              </a:prstGeom>
              <a:ln w="101600">
                <a:headEnd type="none" w="med" len="med"/>
                <a:tailEnd type="triangl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FC8ADE6-94CE-6E47-695E-DA4F6822B3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15411" y="5088043"/>
                <a:ext cx="0" cy="889489"/>
              </a:xfrm>
              <a:prstGeom prst="straightConnector1">
                <a:avLst/>
              </a:prstGeom>
              <a:ln w="101600">
                <a:headEnd type="none" w="med" len="med"/>
                <a:tailEnd type="triangl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828C3B9-0424-B9A5-A717-E02DD15627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15411" y="4124969"/>
                <a:ext cx="0" cy="963074"/>
              </a:xfrm>
              <a:prstGeom prst="straightConnector1">
                <a:avLst/>
              </a:prstGeom>
              <a:ln w="101600">
                <a:headEnd type="none" w="med" len="med"/>
                <a:tailEnd type="triangl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F5F224D-5C03-4BDE-C5EF-BCDC1A411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0718" y="4152320"/>
                <a:ext cx="975584" cy="0"/>
              </a:xfrm>
              <a:prstGeom prst="straightConnector1">
                <a:avLst/>
              </a:prstGeom>
              <a:ln w="101600">
                <a:headEnd type="none" w="med" len="med"/>
                <a:tailEnd type="triangl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E62F9E9-B029-6C25-81FD-73865A45B8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86485" y="3236384"/>
                <a:ext cx="0" cy="888585"/>
              </a:xfrm>
              <a:prstGeom prst="straightConnector1">
                <a:avLst/>
              </a:prstGeom>
              <a:ln w="101600">
                <a:headEnd type="none" w="med" len="med"/>
                <a:tailEnd type="triangl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EE0D5EE-D2F6-1A04-E4B2-D1FB4EA10C9D}"/>
              </a:ext>
            </a:extLst>
          </p:cNvPr>
          <p:cNvGrpSpPr/>
          <p:nvPr/>
        </p:nvGrpSpPr>
        <p:grpSpPr>
          <a:xfrm>
            <a:off x="6668482" y="2802488"/>
            <a:ext cx="3906753" cy="3675995"/>
            <a:chOff x="7056436" y="2802488"/>
            <a:chExt cx="3518799" cy="3518799"/>
          </a:xfrm>
        </p:grpSpPr>
        <p:pic>
          <p:nvPicPr>
            <p:cNvPr id="22" name="Picture 6" descr="undefined">
              <a:extLst>
                <a:ext uri="{FF2B5EF4-FFF2-40B4-BE49-F238E27FC236}">
                  <a16:creationId xmlns:a16="http://schemas.microsoft.com/office/drawing/2014/main" id="{977D25AC-AECA-9FB6-1719-BC90A3F2FD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6436" y="2802488"/>
              <a:ext cx="3518799" cy="3518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FE28D16-1AB9-69C4-0CDB-78F74DE6713A}"/>
                </a:ext>
              </a:extLst>
            </p:cNvPr>
            <p:cNvCxnSpPr>
              <a:cxnSpLocks/>
            </p:cNvCxnSpPr>
            <p:nvPr/>
          </p:nvCxnSpPr>
          <p:spPr>
            <a:xfrm>
              <a:off x="7507356" y="5857460"/>
              <a:ext cx="848139" cy="0"/>
            </a:xfrm>
            <a:prstGeom prst="straightConnector1">
              <a:avLst/>
            </a:prstGeom>
            <a:ln w="101600"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AA2C5A8-9E93-7336-B476-23D190F90C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5495" y="4943061"/>
              <a:ext cx="881270" cy="914399"/>
            </a:xfrm>
            <a:prstGeom prst="straightConnector1">
              <a:avLst/>
            </a:prstGeom>
            <a:ln w="1016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4A30EFB-CE57-8719-9080-4CB2511385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5434" y="3210338"/>
              <a:ext cx="0" cy="858078"/>
            </a:xfrm>
            <a:prstGeom prst="straightConnector1">
              <a:avLst/>
            </a:prstGeom>
            <a:ln w="101600"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2A64E0A-8440-DA69-D836-76DBD196B1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5495" y="4078355"/>
              <a:ext cx="871330" cy="0"/>
            </a:xfrm>
            <a:prstGeom prst="straightConnector1">
              <a:avLst/>
            </a:prstGeom>
            <a:ln w="1016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663E113-9FDD-684F-B59F-ED591C049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6826" y="4084983"/>
              <a:ext cx="0" cy="858078"/>
            </a:xfrm>
            <a:prstGeom prst="straightConnector1">
              <a:avLst/>
            </a:prstGeom>
            <a:ln w="101600"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7AD30F8-42A1-B680-27F0-DAD6D5F893AB}"/>
                </a:ext>
              </a:extLst>
            </p:cNvPr>
            <p:cNvCxnSpPr>
              <a:cxnSpLocks/>
            </p:cNvCxnSpPr>
            <p:nvPr/>
          </p:nvCxnSpPr>
          <p:spPr>
            <a:xfrm>
              <a:off x="8380169" y="3210338"/>
              <a:ext cx="871331" cy="0"/>
            </a:xfrm>
            <a:prstGeom prst="straightConnector1">
              <a:avLst/>
            </a:prstGeom>
            <a:ln w="101600"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02CFDF1-8172-35B9-6EF5-32C4F433B39B}"/>
                </a:ext>
              </a:extLst>
            </p:cNvPr>
            <p:cNvCxnSpPr>
              <a:cxnSpLocks/>
            </p:cNvCxnSpPr>
            <p:nvPr/>
          </p:nvCxnSpPr>
          <p:spPr>
            <a:xfrm>
              <a:off x="9226825" y="3210338"/>
              <a:ext cx="871332" cy="0"/>
            </a:xfrm>
            <a:prstGeom prst="straightConnector1">
              <a:avLst/>
            </a:prstGeom>
            <a:ln w="101600"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286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Dyck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BDA67-F03A-8EC5-279D-F666975A5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5556" y="1209951"/>
                <a:ext cx="10740888" cy="51113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Dyck paths are north-east lattice paths where the walk does not cross the main diagonal going from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We call these Dyck paths of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BDA67-F03A-8EC5-279D-F666975A5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5556" y="1209951"/>
                <a:ext cx="10740888" cy="5111336"/>
              </a:xfrm>
              <a:blipFill>
                <a:blip r:embed="rId2"/>
                <a:stretch>
                  <a:fillRect l="-946" t="-1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41CF592A-E0D1-C8B8-BDA4-870954A1DF33}"/>
              </a:ext>
            </a:extLst>
          </p:cNvPr>
          <p:cNvGrpSpPr/>
          <p:nvPr/>
        </p:nvGrpSpPr>
        <p:grpSpPr>
          <a:xfrm>
            <a:off x="1380507" y="2257218"/>
            <a:ext cx="4241728" cy="4064069"/>
            <a:chOff x="1467678" y="2436570"/>
            <a:chExt cx="3906753" cy="367599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63013C2-AB21-4E41-3EF5-CE1EC94B009F}"/>
                </a:ext>
              </a:extLst>
            </p:cNvPr>
            <p:cNvGrpSpPr/>
            <p:nvPr/>
          </p:nvGrpSpPr>
          <p:grpSpPr>
            <a:xfrm>
              <a:off x="1467678" y="2436570"/>
              <a:ext cx="3906753" cy="3675995"/>
              <a:chOff x="1616765" y="2802488"/>
              <a:chExt cx="3906753" cy="3675995"/>
            </a:xfrm>
          </p:grpSpPr>
          <p:pic>
            <p:nvPicPr>
              <p:cNvPr id="23" name="Picture 6" descr="undefined">
                <a:extLst>
                  <a:ext uri="{FF2B5EF4-FFF2-40B4-BE49-F238E27FC236}">
                    <a16:creationId xmlns:a16="http://schemas.microsoft.com/office/drawing/2014/main" id="{BAF2B4E8-C1BF-05AA-CDC2-EAC5DDE4BC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6765" y="2802488"/>
                <a:ext cx="3906753" cy="36759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8427A92-05C6-86ED-9791-AE4A0388ACB0}"/>
                  </a:ext>
                </a:extLst>
              </p:cNvPr>
              <p:cNvGrpSpPr/>
              <p:nvPr/>
            </p:nvGrpSpPr>
            <p:grpSpPr>
              <a:xfrm>
                <a:off x="2132115" y="3236384"/>
                <a:ext cx="2884187" cy="2741148"/>
                <a:chOff x="2132115" y="3236384"/>
                <a:chExt cx="2884187" cy="2741148"/>
              </a:xfrm>
            </p:grpSpPr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1EDE974C-E84D-AFE8-0EBC-EB2BBB35DA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2115" y="5977532"/>
                  <a:ext cx="941648" cy="0"/>
                </a:xfrm>
                <a:prstGeom prst="straightConnector1">
                  <a:avLst/>
                </a:prstGeom>
                <a:ln w="101600">
                  <a:headEnd type="none" w="med" len="med"/>
                  <a:tailEnd type="triangle" w="med" len="med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2A39F0CD-4F63-39CF-781D-A754854F6D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3763" y="5977532"/>
                  <a:ext cx="941648" cy="0"/>
                </a:xfrm>
                <a:prstGeom prst="straightConnector1">
                  <a:avLst/>
                </a:prstGeom>
                <a:ln w="101600">
                  <a:headEnd type="none" w="med" len="med"/>
                  <a:tailEnd type="triangle" w="med" len="med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DFCA067F-C648-938A-E1B2-4006A20958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15411" y="5088043"/>
                  <a:ext cx="0" cy="889489"/>
                </a:xfrm>
                <a:prstGeom prst="straightConnector1">
                  <a:avLst/>
                </a:prstGeom>
                <a:ln w="101600">
                  <a:headEnd type="none" w="med" len="med"/>
                  <a:tailEnd type="triangle" w="med" len="med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F5E190C7-F278-A4F4-860C-7CA70662FA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15411" y="4124969"/>
                  <a:ext cx="0" cy="963074"/>
                </a:xfrm>
                <a:prstGeom prst="straightConnector1">
                  <a:avLst/>
                </a:prstGeom>
                <a:ln w="101600">
                  <a:headEnd type="none" w="med" len="med"/>
                  <a:tailEnd type="triangle" w="med" len="med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A72C3785-EF04-51AC-04CE-8D9213620B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40718" y="4152320"/>
                  <a:ext cx="975584" cy="0"/>
                </a:xfrm>
                <a:prstGeom prst="straightConnector1">
                  <a:avLst/>
                </a:prstGeom>
                <a:ln w="101600">
                  <a:headEnd type="none" w="med" len="med"/>
                  <a:tailEnd type="triangle" w="med" len="med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6A71F7B5-4642-68A2-3228-8E3C391F68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86485" y="3236384"/>
                  <a:ext cx="0" cy="888585"/>
                </a:xfrm>
                <a:prstGeom prst="straightConnector1">
                  <a:avLst/>
                </a:prstGeom>
                <a:ln w="101600">
                  <a:headEnd type="none" w="med" len="med"/>
                  <a:tailEnd type="triangle" w="med" len="med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E945A0A-1D71-37EE-3301-19B682698263}"/>
                </a:ext>
              </a:extLst>
            </p:cNvPr>
            <p:cNvCxnSpPr/>
            <p:nvPr/>
          </p:nvCxnSpPr>
          <p:spPr>
            <a:xfrm flipV="1">
              <a:off x="1590261" y="2534478"/>
              <a:ext cx="3617843" cy="3429000"/>
            </a:xfrm>
            <a:prstGeom prst="line">
              <a:avLst/>
            </a:prstGeom>
            <a:ln w="6350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3D7341E-9A97-8247-E42E-225004A32B7D}"/>
              </a:ext>
            </a:extLst>
          </p:cNvPr>
          <p:cNvGrpSpPr/>
          <p:nvPr/>
        </p:nvGrpSpPr>
        <p:grpSpPr>
          <a:xfrm>
            <a:off x="6569767" y="2257218"/>
            <a:ext cx="4241728" cy="4064069"/>
            <a:chOff x="6947452" y="2436570"/>
            <a:chExt cx="3906753" cy="3675995"/>
          </a:xfrm>
        </p:grpSpPr>
        <p:pic>
          <p:nvPicPr>
            <p:cNvPr id="45" name="Picture 6" descr="undefined">
              <a:extLst>
                <a:ext uri="{FF2B5EF4-FFF2-40B4-BE49-F238E27FC236}">
                  <a16:creationId xmlns:a16="http://schemas.microsoft.com/office/drawing/2014/main" id="{F70EFABC-24C4-7E66-B396-D001EB6E4F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7452" y="2436570"/>
              <a:ext cx="3906753" cy="3675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76EB2FD-2A86-1815-8812-014B418D7BC3}"/>
                </a:ext>
              </a:extLst>
            </p:cNvPr>
            <p:cNvGrpSpPr/>
            <p:nvPr/>
          </p:nvGrpSpPr>
          <p:grpSpPr>
            <a:xfrm>
              <a:off x="7462802" y="2870466"/>
              <a:ext cx="2854370" cy="2741148"/>
              <a:chOff x="7462802" y="2870466"/>
              <a:chExt cx="2854370" cy="2741148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91C2F3E1-8DD2-1763-3FD5-8F87B97DC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2802" y="5611614"/>
                <a:ext cx="941648" cy="0"/>
              </a:xfrm>
              <a:prstGeom prst="straightConnector1">
                <a:avLst/>
              </a:prstGeom>
              <a:ln w="101600">
                <a:headEnd type="none" w="med" len="med"/>
                <a:tailEnd type="triangl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5C4C1ED-8773-9820-8AEB-423E83D901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04450" y="5611614"/>
                <a:ext cx="941648" cy="0"/>
              </a:xfrm>
              <a:prstGeom prst="straightConnector1">
                <a:avLst/>
              </a:prstGeom>
              <a:ln w="101600">
                <a:headEnd type="none" w="med" len="med"/>
                <a:tailEnd type="triangl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40931BD-5823-1439-04F3-502D4BF1C8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46098" y="4722125"/>
                <a:ext cx="0" cy="889489"/>
              </a:xfrm>
              <a:prstGeom prst="straightConnector1">
                <a:avLst/>
              </a:prstGeom>
              <a:ln w="101600">
                <a:headEnd type="none" w="med" len="med"/>
                <a:tailEnd type="triangl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FB5D88D-0754-FCC9-3F5B-7FFD716DE0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46098" y="3759051"/>
                <a:ext cx="0" cy="963074"/>
              </a:xfrm>
              <a:prstGeom prst="straightConnector1">
                <a:avLst/>
              </a:prstGeom>
              <a:ln w="101600">
                <a:headEnd type="none" w="med" len="med"/>
                <a:tailEnd type="triangl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B654E6E1-1AD2-58EC-4B94-DD55B67C0E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51527" y="2870466"/>
                <a:ext cx="0" cy="915936"/>
              </a:xfrm>
              <a:prstGeom prst="straightConnector1">
                <a:avLst/>
              </a:prstGeom>
              <a:ln w="1016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F641C71A-9713-70C7-4E93-F9A4972AE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6098" y="2870466"/>
                <a:ext cx="971074" cy="0"/>
              </a:xfrm>
              <a:prstGeom prst="straightConnector1">
                <a:avLst/>
              </a:prstGeom>
              <a:ln w="1016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9C11D8A-62AA-E746-815A-785AF8C997FE}"/>
                </a:ext>
              </a:extLst>
            </p:cNvPr>
            <p:cNvCxnSpPr/>
            <p:nvPr/>
          </p:nvCxnSpPr>
          <p:spPr>
            <a:xfrm flipV="1">
              <a:off x="7066352" y="2534478"/>
              <a:ext cx="3617843" cy="3429000"/>
            </a:xfrm>
            <a:prstGeom prst="line">
              <a:avLst/>
            </a:prstGeom>
            <a:ln w="63500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5247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Dyck words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BDA67-F03A-8EC5-279D-F666975A5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5556" y="1209951"/>
                <a:ext cx="10740888" cy="511133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Dyck words are strings which can be used to describe Dyck paths, where a move east east is “</a:t>
                </a:r>
                <a:r>
                  <a:rPr lang="en-GB" sz="2400" dirty="0">
                    <a:latin typeface="Courier" pitchFamily="2" charset="0"/>
                  </a:rPr>
                  <a:t>(</a:t>
                </a:r>
                <a:r>
                  <a:rPr lang="en-GB" sz="2400" dirty="0"/>
                  <a:t>” and a move north is “</a:t>
                </a:r>
                <a:r>
                  <a:rPr lang="en-GB" sz="2400" dirty="0">
                    <a:latin typeface="Courier" pitchFamily="2" charset="0"/>
                  </a:rPr>
                  <a:t>)</a:t>
                </a:r>
                <a:r>
                  <a:rPr lang="en-GB" sz="2400" dirty="0"/>
                  <a:t>”. 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From this we obtain a bijection between all Dyck paths of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and all Dyck words of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no. of Dyck words of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BDA67-F03A-8EC5-279D-F666975A5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5556" y="1209951"/>
                <a:ext cx="10740888" cy="5111336"/>
              </a:xfrm>
              <a:blipFill>
                <a:blip r:embed="rId3"/>
                <a:stretch>
                  <a:fillRect l="-946" t="-2233" r="-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FC5B69BB-FE75-A688-BAA0-BBA893F6351A}"/>
              </a:ext>
            </a:extLst>
          </p:cNvPr>
          <p:cNvGrpSpPr/>
          <p:nvPr/>
        </p:nvGrpSpPr>
        <p:grpSpPr>
          <a:xfrm>
            <a:off x="3207250" y="2017986"/>
            <a:ext cx="5777495" cy="2216888"/>
            <a:chOff x="1054629" y="2153094"/>
            <a:chExt cx="5777495" cy="2216888"/>
          </a:xfrm>
        </p:grpSpPr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41CF592A-E0D1-C8B8-BDA4-870954A1DF33}"/>
                </a:ext>
              </a:extLst>
            </p:cNvPr>
            <p:cNvGrpSpPr/>
            <p:nvPr/>
          </p:nvGrpSpPr>
          <p:grpSpPr>
            <a:xfrm>
              <a:off x="1054629" y="2153094"/>
              <a:ext cx="2145771" cy="2216888"/>
              <a:chOff x="1467678" y="2436570"/>
              <a:chExt cx="3906753" cy="3675995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63013C2-AB21-4E41-3EF5-CE1EC94B009F}"/>
                  </a:ext>
                </a:extLst>
              </p:cNvPr>
              <p:cNvGrpSpPr/>
              <p:nvPr/>
            </p:nvGrpSpPr>
            <p:grpSpPr>
              <a:xfrm>
                <a:off x="1467678" y="2436570"/>
                <a:ext cx="3906753" cy="3675995"/>
                <a:chOff x="1616765" y="2802488"/>
                <a:chExt cx="3906753" cy="3675995"/>
              </a:xfrm>
            </p:grpSpPr>
            <p:pic>
              <p:nvPicPr>
                <p:cNvPr id="23" name="Picture 6" descr="undefined">
                  <a:extLst>
                    <a:ext uri="{FF2B5EF4-FFF2-40B4-BE49-F238E27FC236}">
                      <a16:creationId xmlns:a16="http://schemas.microsoft.com/office/drawing/2014/main" id="{BAF2B4E8-C1BF-05AA-CDC2-EAC5DDE4BC6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16765" y="2802488"/>
                  <a:ext cx="3906753" cy="36759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68427A92-05C6-86ED-9791-AE4A0388ACB0}"/>
                    </a:ext>
                  </a:extLst>
                </p:cNvPr>
                <p:cNvGrpSpPr/>
                <p:nvPr/>
              </p:nvGrpSpPr>
              <p:grpSpPr>
                <a:xfrm>
                  <a:off x="2132115" y="3236384"/>
                  <a:ext cx="2884187" cy="2741148"/>
                  <a:chOff x="2132115" y="3236384"/>
                  <a:chExt cx="2884187" cy="2741148"/>
                </a:xfrm>
              </p:grpSpPr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1EDE974C-E84D-AFE8-0EBC-EB2BBB35DA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2115" y="5977532"/>
                    <a:ext cx="941648" cy="0"/>
                  </a:xfrm>
                  <a:prstGeom prst="straightConnector1">
                    <a:avLst/>
                  </a:prstGeom>
                  <a:ln w="101600"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A39F0CD-4F63-39CF-781D-A754854F6D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3763" y="5977532"/>
                    <a:ext cx="941648" cy="0"/>
                  </a:xfrm>
                  <a:prstGeom prst="straightConnector1">
                    <a:avLst/>
                  </a:prstGeom>
                  <a:ln w="101600"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DFCA067F-C648-938A-E1B2-4006A20958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15411" y="5088043"/>
                    <a:ext cx="0" cy="889489"/>
                  </a:xfrm>
                  <a:prstGeom prst="straightConnector1">
                    <a:avLst/>
                  </a:prstGeom>
                  <a:ln w="101600"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F5E190C7-F278-A4F4-860C-7CA70662FA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15411" y="4124969"/>
                    <a:ext cx="0" cy="963074"/>
                  </a:xfrm>
                  <a:prstGeom prst="straightConnector1">
                    <a:avLst/>
                  </a:prstGeom>
                  <a:ln w="101600"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A72C3785-EF04-51AC-04CE-8D9213620B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40718" y="4152320"/>
                    <a:ext cx="975584" cy="0"/>
                  </a:xfrm>
                  <a:prstGeom prst="straightConnector1">
                    <a:avLst/>
                  </a:prstGeom>
                  <a:ln w="101600"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6A71F7B5-4642-68A2-3228-8E3C391F68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986485" y="3236384"/>
                    <a:ext cx="0" cy="888585"/>
                  </a:xfrm>
                  <a:prstGeom prst="straightConnector1">
                    <a:avLst/>
                  </a:prstGeom>
                  <a:ln w="101600"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E945A0A-1D71-37EE-3301-19B682698263}"/>
                  </a:ext>
                </a:extLst>
              </p:cNvPr>
              <p:cNvCxnSpPr/>
              <p:nvPr/>
            </p:nvCxnSpPr>
            <p:spPr>
              <a:xfrm flipV="1">
                <a:off x="1590261" y="2534478"/>
                <a:ext cx="3617843" cy="3429000"/>
              </a:xfrm>
              <a:prstGeom prst="line">
                <a:avLst/>
              </a:prstGeom>
              <a:ln w="63500">
                <a:solidFill>
                  <a:schemeClr val="accent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22708F74-BD43-D30F-6A45-EFB4BA57C2DA}"/>
                </a:ext>
              </a:extLst>
            </p:cNvPr>
            <p:cNvSpPr/>
            <p:nvPr/>
          </p:nvSpPr>
          <p:spPr>
            <a:xfrm>
              <a:off x="3622198" y="3080784"/>
              <a:ext cx="1158949" cy="36150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FDF878-667F-894A-1108-132F8C0612A8}"/>
                </a:ext>
              </a:extLst>
            </p:cNvPr>
            <p:cNvSpPr txBox="1"/>
            <p:nvPr/>
          </p:nvSpPr>
          <p:spPr>
            <a:xfrm>
              <a:off x="4983879" y="2917879"/>
              <a:ext cx="18482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Courier" pitchFamily="2" charset="0"/>
                </a:rPr>
                <a:t>(())()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AB7405A-C6EE-854D-1F16-6226F72ECA5E}"/>
              </a:ext>
            </a:extLst>
          </p:cNvPr>
          <p:cNvSpPr txBox="1"/>
          <p:nvPr/>
        </p:nvSpPr>
        <p:spPr>
          <a:xfrm>
            <a:off x="5640572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00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Binary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DA67-F03A-8EC5-279D-F666975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" y="1209951"/>
            <a:ext cx="10740888" cy="51113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can also construct a bijection between Dyck words and binary forests as follows:</a:t>
            </a:r>
          </a:p>
          <a:p>
            <a:r>
              <a:rPr lang="en-US" dirty="0"/>
              <a:t>Given a binary forest, conduct a pre-order traversal of a tree:</a:t>
            </a:r>
          </a:p>
          <a:p>
            <a:pPr lvl="1"/>
            <a:r>
              <a:rPr lang="en-US" dirty="0"/>
              <a:t>During the traversal, if we move down in depth to the next node, write </a:t>
            </a:r>
            <a:r>
              <a:rPr lang="en-US" dirty="0">
                <a:latin typeface="Courier" pitchFamily="2" charset="0"/>
              </a:rPr>
              <a:t>(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I</a:t>
            </a:r>
            <a:r>
              <a:rPr lang="en-US" dirty="0"/>
              <a:t>f we move up in depth to the next node, write 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lvl="1"/>
            <a:r>
              <a:rPr lang="en-US" dirty="0"/>
              <a:t>If we reach the end of the traversal for this tree but there are further disjoint trees to traverse, repeat this process and concatenate the resulting Dyck words together</a:t>
            </a:r>
          </a:p>
          <a:p>
            <a:pPr lvl="1"/>
            <a:r>
              <a:rPr lang="en-US" dirty="0"/>
              <a:t>The resulting tree is a unique Dyck word representing this binary forest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Since the Dyck word describes a pre-order tree traversal (or multiple if the forest consists of more than one binary tree), we just follow out the traversal described by a Dyck word to obtain our binary forest.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B7405A-C6EE-854D-1F16-6226F72ECA5E}"/>
              </a:ext>
            </a:extLst>
          </p:cNvPr>
          <p:cNvSpPr txBox="1"/>
          <p:nvPr/>
        </p:nvSpPr>
        <p:spPr>
          <a:xfrm>
            <a:off x="5640572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6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5037291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Binary forests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B7405A-C6EE-854D-1F16-6226F72ECA5E}"/>
              </a:ext>
            </a:extLst>
          </p:cNvPr>
          <p:cNvSpPr txBox="1"/>
          <p:nvPr/>
        </p:nvSpPr>
        <p:spPr>
          <a:xfrm>
            <a:off x="5523614" y="2387010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402521-4FB5-6B3D-E279-0CEC85CBDDAB}"/>
              </a:ext>
            </a:extLst>
          </p:cNvPr>
          <p:cNvSpPr txBox="1"/>
          <p:nvPr/>
        </p:nvSpPr>
        <p:spPr>
          <a:xfrm>
            <a:off x="1689373" y="2202344"/>
            <a:ext cx="2659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Courier" pitchFamily="2" charset="0"/>
              </a:rPr>
              <a:t>(())()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92F3893-8A84-F1F2-81DF-41862033904A}"/>
              </a:ext>
            </a:extLst>
          </p:cNvPr>
          <p:cNvSpPr/>
          <p:nvPr/>
        </p:nvSpPr>
        <p:spPr>
          <a:xfrm>
            <a:off x="7198241" y="1116695"/>
            <a:ext cx="885372" cy="8820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438532CF-30A2-5E08-D93B-4219941AD9EC}"/>
              </a:ext>
            </a:extLst>
          </p:cNvPr>
          <p:cNvSpPr/>
          <p:nvPr/>
        </p:nvSpPr>
        <p:spPr>
          <a:xfrm rot="21180000" flipH="1">
            <a:off x="7007992" y="880618"/>
            <a:ext cx="1548000" cy="1417348"/>
          </a:xfrm>
          <a:prstGeom prst="arc">
            <a:avLst>
              <a:gd name="adj1" fmla="val 17499706"/>
              <a:gd name="adj2" fmla="val 222086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DB0CFA3-4D15-A8C6-70F5-266BFD0824B2}"/>
              </a:ext>
            </a:extLst>
          </p:cNvPr>
          <p:cNvSpPr/>
          <p:nvPr/>
        </p:nvSpPr>
        <p:spPr>
          <a:xfrm>
            <a:off x="7198241" y="3418644"/>
            <a:ext cx="885372" cy="8820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98B213D-2FD8-2BC3-E364-2401C10E77D6}"/>
              </a:ext>
            </a:extLst>
          </p:cNvPr>
          <p:cNvCxnSpPr>
            <a:stCxn id="31" idx="4"/>
            <a:endCxn id="40" idx="0"/>
          </p:cNvCxnSpPr>
          <p:nvPr/>
        </p:nvCxnSpPr>
        <p:spPr>
          <a:xfrm>
            <a:off x="7640927" y="1998753"/>
            <a:ext cx="0" cy="14198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 51">
            <a:extLst>
              <a:ext uri="{FF2B5EF4-FFF2-40B4-BE49-F238E27FC236}">
                <a16:creationId xmlns:a16="http://schemas.microsoft.com/office/drawing/2014/main" id="{F2D60CD6-7004-A1D8-10B9-2C0CD897A77E}"/>
              </a:ext>
            </a:extLst>
          </p:cNvPr>
          <p:cNvSpPr/>
          <p:nvPr/>
        </p:nvSpPr>
        <p:spPr>
          <a:xfrm rot="21180000" flipH="1">
            <a:off x="7007990" y="3214718"/>
            <a:ext cx="1548000" cy="1417348"/>
          </a:xfrm>
          <a:prstGeom prst="arc">
            <a:avLst>
              <a:gd name="adj1" fmla="val 17499706"/>
              <a:gd name="adj2" fmla="val 211860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85B6E85-1560-DF6A-6D41-EB84D8E0D764}"/>
              </a:ext>
            </a:extLst>
          </p:cNvPr>
          <p:cNvCxnSpPr>
            <a:cxnSpLocks/>
          </p:cNvCxnSpPr>
          <p:nvPr/>
        </p:nvCxnSpPr>
        <p:spPr>
          <a:xfrm>
            <a:off x="7438276" y="2087526"/>
            <a:ext cx="0" cy="122832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 57">
            <a:extLst>
              <a:ext uri="{FF2B5EF4-FFF2-40B4-BE49-F238E27FC236}">
                <a16:creationId xmlns:a16="http://schemas.microsoft.com/office/drawing/2014/main" id="{F78DBF2B-303F-4FC5-ECE2-E005C0AF9878}"/>
              </a:ext>
            </a:extLst>
          </p:cNvPr>
          <p:cNvSpPr/>
          <p:nvPr/>
        </p:nvSpPr>
        <p:spPr>
          <a:xfrm rot="8997931" flipH="1">
            <a:off x="6979304" y="3087451"/>
            <a:ext cx="1260000" cy="1413212"/>
          </a:xfrm>
          <a:prstGeom prst="arc">
            <a:avLst>
              <a:gd name="adj1" fmla="val 15660848"/>
              <a:gd name="adj2" fmla="val 104356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480E9F0B-4DDE-1C97-C78C-1935829E92AE}"/>
              </a:ext>
            </a:extLst>
          </p:cNvPr>
          <p:cNvSpPr/>
          <p:nvPr/>
        </p:nvSpPr>
        <p:spPr>
          <a:xfrm rot="8206597" flipH="1">
            <a:off x="6749264" y="847763"/>
            <a:ext cx="1548000" cy="1417348"/>
          </a:xfrm>
          <a:prstGeom prst="arc">
            <a:avLst>
              <a:gd name="adj1" fmla="val 15474378"/>
              <a:gd name="adj2" fmla="val 104356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0124FF-38EE-5F75-2109-8D25E0D5596F}"/>
              </a:ext>
            </a:extLst>
          </p:cNvPr>
          <p:cNvCxnSpPr>
            <a:cxnSpLocks/>
          </p:cNvCxnSpPr>
          <p:nvPr/>
        </p:nvCxnSpPr>
        <p:spPr>
          <a:xfrm>
            <a:off x="7902565" y="2145253"/>
            <a:ext cx="0" cy="122832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DF3D3D77-2147-55C1-D17B-3C24820F7EAB}"/>
              </a:ext>
            </a:extLst>
          </p:cNvPr>
          <p:cNvSpPr/>
          <p:nvPr/>
        </p:nvSpPr>
        <p:spPr>
          <a:xfrm>
            <a:off x="9541922" y="2205375"/>
            <a:ext cx="885372" cy="8820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45E46910-1A9D-2832-1F18-83B385ADE878}"/>
              </a:ext>
            </a:extLst>
          </p:cNvPr>
          <p:cNvSpPr/>
          <p:nvPr/>
        </p:nvSpPr>
        <p:spPr>
          <a:xfrm rot="20722169" flipH="1">
            <a:off x="9372460" y="1934684"/>
            <a:ext cx="1548000" cy="1417348"/>
          </a:xfrm>
          <a:prstGeom prst="arc">
            <a:avLst>
              <a:gd name="adj1" fmla="val 17499706"/>
              <a:gd name="adj2" fmla="val 275586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1B90E792-12F5-FDB4-591E-AE0B68055F84}"/>
              </a:ext>
            </a:extLst>
          </p:cNvPr>
          <p:cNvSpPr/>
          <p:nvPr/>
        </p:nvSpPr>
        <p:spPr>
          <a:xfrm rot="8498254" flipH="1">
            <a:off x="9113324" y="1955335"/>
            <a:ext cx="1548000" cy="1417348"/>
          </a:xfrm>
          <a:prstGeom prst="arc">
            <a:avLst>
              <a:gd name="adj1" fmla="val 16037866"/>
              <a:gd name="adj2" fmla="val 104356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D506496-827E-2B38-FE11-4D0ABDEA2E5F}"/>
                  </a:ext>
                </a:extLst>
              </p:cNvPr>
              <p:cNvSpPr txBox="1"/>
              <p:nvPr/>
            </p:nvSpPr>
            <p:spPr>
              <a:xfrm>
                <a:off x="578973" y="4833028"/>
                <a:ext cx="1103405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This tells us that the number of binary forests we can construct using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nodes is defined by the number of Dyck words of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Number of possible binary forests using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nodes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𝐶𝑛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D506496-827E-2B38-FE11-4D0ABDEA2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73" y="4833028"/>
                <a:ext cx="11034054" cy="1569660"/>
              </a:xfrm>
              <a:prstGeom prst="rect">
                <a:avLst/>
              </a:prstGeom>
              <a:blipFill>
                <a:blip r:embed="rId3"/>
                <a:stretch>
                  <a:fillRect l="-920" t="-2400" r="-1379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-right Arrow 2">
            <a:extLst>
              <a:ext uri="{FF2B5EF4-FFF2-40B4-BE49-F238E27FC236}">
                <a16:creationId xmlns:a16="http://schemas.microsoft.com/office/drawing/2014/main" id="{06418FE6-7DC2-C94E-35F3-D7F502228169}"/>
              </a:ext>
            </a:extLst>
          </p:cNvPr>
          <p:cNvSpPr/>
          <p:nvPr/>
        </p:nvSpPr>
        <p:spPr>
          <a:xfrm>
            <a:off x="4798757" y="2387010"/>
            <a:ext cx="1747218" cy="71429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5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 animBg="1"/>
      <p:bldP spid="40" grpId="0" animBg="1"/>
      <p:bldP spid="52" grpId="0" animBg="1"/>
      <p:bldP spid="58" grpId="0" animBg="1"/>
      <p:bldP spid="59" grpId="0" animBg="1"/>
      <p:bldP spid="61" grpId="0" animBg="1"/>
      <p:bldP spid="62" grpId="0" animBg="1"/>
      <p:bldP spid="6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CD56-6741-F599-B314-EF3736583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37077"/>
            <a:ext cx="9144000" cy="158384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Current results on the re-pairing game</a:t>
            </a:r>
          </a:p>
        </p:txBody>
      </p:sp>
    </p:spTree>
    <p:extLst>
      <p:ext uri="{BB962C8B-B14F-4D97-AF65-F5344CB8AC3E}">
        <p14:creationId xmlns:p14="http://schemas.microsoft.com/office/powerpoint/2010/main" val="1651558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Simple vs. Non-simple re-pairing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BDA67-F03A-8EC5-279D-F666975A5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5556" y="1117351"/>
                <a:ext cx="10740888" cy="54790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 any Dyck word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, define a simple re-pairing to be any re-pairing which pairs up two matching brackets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:</a:t>
                </a:r>
              </a:p>
              <a:p>
                <a:r>
                  <a:rPr lang="en-US" dirty="0"/>
                  <a:t>It is shown in </a:t>
                </a:r>
                <a:r>
                  <a:rPr lang="en-US" dirty="0" err="1"/>
                  <a:t>Chistikov</a:t>
                </a:r>
                <a:r>
                  <a:rPr lang="en-US" dirty="0"/>
                  <a:t> et al. that simple re-pairing strategies yield a width bounded by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⁡|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E.G.  </a:t>
                </a:r>
                <a:r>
                  <a:rPr lang="en-US" sz="2800" dirty="0">
                    <a:solidFill>
                      <a:srgbClr val="FF0000"/>
                    </a:solidFill>
                    <a:latin typeface="Courier" pitchFamily="2" charset="0"/>
                  </a:rPr>
                  <a:t>(</a:t>
                </a:r>
                <a:r>
                  <a:rPr lang="en-US" sz="2800" dirty="0">
                    <a:latin typeface="Courier" pitchFamily="2" charset="0"/>
                  </a:rPr>
                  <a:t>()()</a:t>
                </a:r>
                <a:r>
                  <a:rPr lang="en-US" sz="2800" dirty="0">
                    <a:solidFill>
                      <a:srgbClr val="FF0000"/>
                    </a:solidFill>
                    <a:latin typeface="Courier" pitchFamily="2" charset="0"/>
                  </a:rPr>
                  <a:t>) </a:t>
                </a:r>
                <a:r>
                  <a:rPr lang="en-US" sz="2800" dirty="0">
                    <a:latin typeface="Courier" pitchFamily="2" charset="0"/>
                    <a:sym typeface="Wingdings" pitchFamily="2" charset="2"/>
                  </a:rPr>
                  <a:t> </a:t>
                </a:r>
                <a:r>
                  <a:rPr lang="en-US" sz="2800" dirty="0">
                    <a:latin typeface="Courier" pitchFamily="2" charset="0"/>
                  </a:rPr>
                  <a:t>()</a:t>
                </a:r>
                <a:r>
                  <a:rPr lang="en-US" sz="2800" dirty="0">
                    <a:solidFill>
                      <a:srgbClr val="FF0000"/>
                    </a:solidFill>
                    <a:latin typeface="Courier" pitchFamily="2" charset="0"/>
                  </a:rPr>
                  <a:t>()</a:t>
                </a:r>
                <a:r>
                  <a:rPr lang="en-US" sz="2800" dirty="0">
                    <a:latin typeface="Courier" pitchFamily="2" charset="0"/>
                  </a:rPr>
                  <a:t> </a:t>
                </a:r>
                <a:r>
                  <a:rPr lang="en-US" sz="2800" dirty="0">
                    <a:latin typeface="Courier" pitchFamily="2" charset="0"/>
                    <a:sym typeface="Wingdings" pitchFamily="2" charset="2"/>
                  </a:rPr>
                  <a:t> </a:t>
                </a:r>
                <a:r>
                  <a:rPr lang="en-US" sz="2800" dirty="0">
                    <a:solidFill>
                      <a:srgbClr val="FF0000"/>
                    </a:solidFill>
                    <a:latin typeface="Courier" pitchFamily="2" charset="0"/>
                    <a:sym typeface="Wingdings" pitchFamily="2" charset="2"/>
                  </a:rPr>
                  <a:t>()</a:t>
                </a:r>
                <a:r>
                  <a:rPr lang="en-US" sz="2800" dirty="0">
                    <a:solidFill>
                      <a:srgbClr val="FF0000"/>
                    </a:solidFill>
                    <a:latin typeface="Courier" pitchFamily="2" charset="0"/>
                  </a:rPr>
                  <a:t> </a:t>
                </a:r>
                <a:r>
                  <a:rPr lang="en-US" sz="2800" dirty="0">
                    <a:latin typeface="Courier" pitchFamily="2" charset="0"/>
                    <a:sym typeface="Wingdings" pitchFamily="2" charset="2"/>
                  </a:rPr>
                  <a:t> 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Similarly, a non-simple re-pairing is any re-pairing which does not follow this constraint.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E.G.  </a:t>
                </a:r>
                <a:r>
                  <a:rPr lang="en-US" sz="2800" dirty="0">
                    <a:solidFill>
                      <a:srgbClr val="FF0000"/>
                    </a:solidFill>
                    <a:latin typeface="Courier" pitchFamily="2" charset="0"/>
                  </a:rPr>
                  <a:t>(</a:t>
                </a:r>
                <a:r>
                  <a:rPr lang="en-US" sz="2800" dirty="0">
                    <a:latin typeface="Courier" pitchFamily="2" charset="0"/>
                  </a:rPr>
                  <a:t>()(</a:t>
                </a:r>
                <a:r>
                  <a:rPr lang="en-US" sz="2800" dirty="0">
                    <a:solidFill>
                      <a:srgbClr val="FF0000"/>
                    </a:solidFill>
                    <a:latin typeface="Courier" pitchFamily="2" charset="0"/>
                  </a:rPr>
                  <a:t>)</a:t>
                </a:r>
                <a:r>
                  <a:rPr lang="en-US" sz="2800" dirty="0">
                    <a:latin typeface="Courier" pitchFamily="2" charset="0"/>
                  </a:rPr>
                  <a:t>)</a:t>
                </a:r>
                <a:r>
                  <a:rPr lang="en-US" sz="2800" dirty="0">
                    <a:solidFill>
                      <a:srgbClr val="FF0000"/>
                    </a:solidFill>
                    <a:latin typeface="Courier" pitchFamily="2" charset="0"/>
                  </a:rPr>
                  <a:t> </a:t>
                </a:r>
                <a:r>
                  <a:rPr lang="en-US" sz="2800" dirty="0">
                    <a:latin typeface="Courier" pitchFamily="2" charset="0"/>
                    <a:sym typeface="Wingdings" pitchFamily="2" charset="2"/>
                  </a:rPr>
                  <a:t> </a:t>
                </a:r>
                <a:r>
                  <a:rPr lang="en-US" sz="2800" dirty="0">
                    <a:latin typeface="Courier" pitchFamily="2" charset="0"/>
                  </a:rPr>
                  <a:t>()</a:t>
                </a:r>
                <a:r>
                  <a:rPr lang="en-US" sz="2800" dirty="0">
                    <a:solidFill>
                      <a:srgbClr val="FF0000"/>
                    </a:solidFill>
                    <a:latin typeface="Courier" pitchFamily="2" charset="0"/>
                  </a:rPr>
                  <a:t>( )</a:t>
                </a:r>
                <a:r>
                  <a:rPr lang="en-US" sz="2800" dirty="0">
                    <a:latin typeface="Courier" pitchFamily="2" charset="0"/>
                  </a:rPr>
                  <a:t> </a:t>
                </a:r>
                <a:r>
                  <a:rPr lang="en-US" sz="2800" dirty="0">
                    <a:latin typeface="Courier" pitchFamily="2" charset="0"/>
                    <a:sym typeface="Wingdings" pitchFamily="2" charset="2"/>
                  </a:rPr>
                  <a:t> </a:t>
                </a:r>
                <a:r>
                  <a:rPr lang="en-US" sz="2800" dirty="0">
                    <a:solidFill>
                      <a:srgbClr val="FF0000"/>
                    </a:solidFill>
                    <a:latin typeface="Courier" pitchFamily="2" charset="0"/>
                    <a:sym typeface="Wingdings" pitchFamily="2" charset="2"/>
                  </a:rPr>
                  <a:t>()   </a:t>
                </a:r>
                <a:r>
                  <a:rPr lang="en-US" sz="2800" dirty="0">
                    <a:latin typeface="Courier" pitchFamily="2" charset="0"/>
                    <a:sym typeface="Wingdings" pitchFamily="2" charset="2"/>
                  </a:rPr>
                  <a:t> </a:t>
                </a:r>
                <a:endParaRPr lang="en-US" sz="2800" dirty="0">
                  <a:solidFill>
                    <a:srgbClr val="FF0000"/>
                  </a:solidFill>
                  <a:latin typeface="Courier" pitchFamily="2" charset="0"/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BDA67-F03A-8EC5-279D-F666975A5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5556" y="1117351"/>
                <a:ext cx="10740888" cy="5479084"/>
              </a:xfrm>
              <a:blipFill>
                <a:blip r:embed="rId3"/>
                <a:stretch>
                  <a:fillRect l="-1182" t="-1848" r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BAB7405A-C6EE-854D-1F16-6226F72ECA5E}"/>
              </a:ext>
            </a:extLst>
          </p:cNvPr>
          <p:cNvSpPr txBox="1"/>
          <p:nvPr/>
        </p:nvSpPr>
        <p:spPr>
          <a:xfrm>
            <a:off x="5640572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8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Introduction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DA67-F03A-8EC5-279D-F666975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5" y="1216232"/>
            <a:ext cx="10740888" cy="5005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/>
              <a:t>Dyck words are strings containing only “</a:t>
            </a:r>
            <a:r>
              <a:rPr lang="en-US" sz="2100" dirty="0">
                <a:latin typeface="Courier" pitchFamily="2" charset="0"/>
              </a:rPr>
              <a:t>(</a:t>
            </a:r>
            <a:r>
              <a:rPr lang="en-US" sz="2100" dirty="0"/>
              <a:t>” and “</a:t>
            </a:r>
            <a:r>
              <a:rPr lang="en-US" sz="2100" dirty="0">
                <a:latin typeface="Courier" pitchFamily="2" charset="0"/>
              </a:rPr>
              <a:t>)</a:t>
            </a:r>
            <a:r>
              <a:rPr lang="en-US" sz="2100" dirty="0"/>
              <a:t>” characters that satisfy the following conditions:</a:t>
            </a:r>
          </a:p>
          <a:p>
            <a:r>
              <a:rPr lang="en-US" sz="2100" dirty="0"/>
              <a:t>The string contains an equal number of opening and closing brackets</a:t>
            </a:r>
          </a:p>
          <a:p>
            <a:r>
              <a:rPr lang="en-US" sz="2100" dirty="0"/>
              <a:t>All prefixes of the string contain no more closing brackets than opening brackets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The string “</a:t>
            </a:r>
            <a:r>
              <a:rPr lang="en-US" sz="2100" dirty="0">
                <a:latin typeface="Courier" pitchFamily="2" charset="0"/>
              </a:rPr>
              <a:t>(()())</a:t>
            </a:r>
            <a:r>
              <a:rPr lang="en-US" sz="2100" dirty="0"/>
              <a:t>” is a valid Dyck word, but “</a:t>
            </a:r>
            <a:r>
              <a:rPr lang="en-US" sz="2100" dirty="0">
                <a:latin typeface="Courier" pitchFamily="2" charset="0"/>
              </a:rPr>
              <a:t>())(</a:t>
            </a:r>
            <a:r>
              <a:rPr lang="en-US" sz="2100" dirty="0"/>
              <a:t>” and “</a:t>
            </a:r>
            <a:r>
              <a:rPr lang="en-US" sz="2100" dirty="0">
                <a:latin typeface="Courier" pitchFamily="2" charset="0"/>
              </a:rPr>
              <a:t>(()(()</a:t>
            </a:r>
            <a:r>
              <a:rPr lang="en-US" sz="2100" dirty="0"/>
              <a:t>” are not valid Dyck words. 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We describe a one-player game on Dyck words as follows:</a:t>
            </a:r>
          </a:p>
          <a:p>
            <a:r>
              <a:rPr lang="en-US" sz="2100" dirty="0"/>
              <a:t>Start with a Dyck word.</a:t>
            </a:r>
          </a:p>
          <a:p>
            <a:r>
              <a:rPr lang="en-US" sz="2100" dirty="0"/>
              <a:t>Pick an opening bracket, and any closing bracket to the right of this opening bracket.</a:t>
            </a:r>
          </a:p>
          <a:p>
            <a:r>
              <a:rPr lang="en-US" sz="2100" dirty="0"/>
              <a:t>Pair up these chosen brackets, and erase them. </a:t>
            </a:r>
          </a:p>
          <a:p>
            <a:r>
              <a:rPr lang="en-US" sz="2100" dirty="0"/>
              <a:t>Repeat until we have the empty string.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7646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An example simple re-pairing strategy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BDA67-F03A-8EC5-279D-F666975A5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5556" y="1209951"/>
                <a:ext cx="10740888" cy="5479084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Scan through the word starting from the left until we encounter as a substring “</a:t>
                </a:r>
                <a:r>
                  <a:rPr lang="en-US" sz="2200" dirty="0">
                    <a:latin typeface="Courier" pitchFamily="2" charset="0"/>
                  </a:rPr>
                  <a:t>(_)</a:t>
                </a:r>
                <a:r>
                  <a:rPr lang="en-US" sz="2200" dirty="0"/>
                  <a:t>”, where “_” is an arbitrary number of gaps</a:t>
                </a:r>
              </a:p>
              <a:p>
                <a:r>
                  <a:rPr lang="en-US" sz="2200" dirty="0"/>
                  <a:t>Erase this “</a:t>
                </a:r>
                <a:r>
                  <a:rPr lang="en-US" sz="2200" dirty="0">
                    <a:latin typeface="Courier" pitchFamily="2" charset="0"/>
                  </a:rPr>
                  <a:t>(_)</a:t>
                </a:r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”</a:t>
                </a:r>
              </a:p>
              <a:p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Repeat until we obtain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𝜎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𝜀</m:t>
                    </m:r>
                  </m:oMath>
                </a14:m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show this algorithm is correct we claim the following:</a:t>
                </a:r>
              </a:p>
              <a:p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Every Dyck word must  contain “</a:t>
                </a:r>
                <a:r>
                  <a:rPr lang="en-US" sz="2200" dirty="0">
                    <a:latin typeface="Courier" pitchFamily="2" charset="0"/>
                    <a:cs typeface="Calibri" panose="020F0502020204030204" pitchFamily="34" charset="0"/>
                  </a:rPr>
                  <a:t>()</a:t>
                </a:r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” as a substring (or we cannot start the re-pairing):</a:t>
                </a:r>
              </a:p>
              <a:p>
                <a:pPr lvl="1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we have a Dyck word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that does not satisfy this</a:t>
                </a:r>
              </a:p>
              <a:p>
                <a:pPr lvl="1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Dyck words always start with opening brackets, so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“</a:t>
                </a:r>
                <a:r>
                  <a:rPr lang="en-US" sz="2000" dirty="0">
                    <a:latin typeface="Courier" pitchFamily="2" charset="0"/>
                    <a:cs typeface="Calibri" panose="020F0502020204030204" pitchFamily="34" charset="0"/>
                  </a:rPr>
                  <a:t>(…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”</a:t>
                </a:r>
              </a:p>
              <a:p>
                <a:pPr lvl="1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This cannot be adjacent to a closing bracket, so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GB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“</a:t>
                </a:r>
                <a:r>
                  <a:rPr lang="en-US" sz="2000" dirty="0">
                    <a:latin typeface="Courier" pitchFamily="2" charset="0"/>
                    <a:cs typeface="Calibri" panose="020F0502020204030204" pitchFamily="34" charset="0"/>
                  </a:rPr>
                  <a:t>((…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”</a:t>
                </a:r>
              </a:p>
              <a:p>
                <a:pPr lvl="1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This repeats infinitely, so if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</m:oMath>
                </a14:m>
                <a:r>
                  <a:rPr lang="en-US" sz="2000" dirty="0">
                    <a:cs typeface="Calibri" panose="020F0502020204030204" pitchFamily="34" charset="0"/>
                  </a:rPr>
                  <a:t> does not satisfy this property,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GB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“</a:t>
                </a:r>
                <a:r>
                  <a:rPr lang="en-US" sz="2000" dirty="0">
                    <a:latin typeface="Courier" pitchFamily="2" charset="0"/>
                    <a:cs typeface="Calibri" panose="020F0502020204030204" pitchFamily="34" charset="0"/>
                  </a:rPr>
                  <a:t>(((…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” must be infinitely long, which is not possible</a:t>
                </a:r>
              </a:p>
              <a:p>
                <a:pPr marL="0" indent="0">
                  <a:buNone/>
                </a:pPr>
                <a:r>
                  <a:rPr lang="en-US" sz="2200" dirty="0">
                    <a:cs typeface="Calibri" panose="020F0502020204030204" pitchFamily="34" charset="0"/>
                  </a:rPr>
                  <a:t>A similar argument can also be used for showing “</a:t>
                </a:r>
                <a:r>
                  <a:rPr lang="en-US" sz="2200" dirty="0">
                    <a:latin typeface="Courier" pitchFamily="2" charset="0"/>
                    <a:cs typeface="Calibri" panose="020F0502020204030204" pitchFamily="34" charset="0"/>
                  </a:rPr>
                  <a:t>(_)</a:t>
                </a:r>
                <a:r>
                  <a:rPr lang="en-US" sz="2200" dirty="0">
                    <a:cs typeface="Calibri" panose="020F0502020204030204" pitchFamily="34" charset="0"/>
                  </a:rPr>
                  <a:t>” is a substring during a re-pairing.</a:t>
                </a:r>
              </a:p>
              <a:p>
                <a:pPr marL="0" indent="0">
                  <a:buNone/>
                </a:pPr>
                <a:r>
                  <a:rPr lang="en-US" sz="2200" dirty="0">
                    <a:cs typeface="Calibri" panose="020F0502020204030204" pitchFamily="34" charset="0"/>
                  </a:rPr>
                  <a:t>Dyck words are finite, so this algorithm must terminate.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BDA67-F03A-8EC5-279D-F666975A5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5556" y="1209951"/>
                <a:ext cx="10740888" cy="5479084"/>
              </a:xfrm>
              <a:blipFill>
                <a:blip r:embed="rId3"/>
                <a:stretch>
                  <a:fillRect l="-827" t="-1389" r="-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BAB7405A-C6EE-854D-1F16-6226F72ECA5E}"/>
              </a:ext>
            </a:extLst>
          </p:cNvPr>
          <p:cNvSpPr txBox="1"/>
          <p:nvPr/>
        </p:nvSpPr>
        <p:spPr>
          <a:xfrm>
            <a:off x="5640572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4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An example simple re-pairing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DA67-F03A-8EC5-279D-F666975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" y="1986255"/>
            <a:ext cx="10740888" cy="2885489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8500" dirty="0">
                <a:latin typeface="Courier" pitchFamily="2" charset="0"/>
              </a:rPr>
              <a:t>((())())</a:t>
            </a:r>
          </a:p>
        </p:txBody>
      </p:sp>
    </p:spTree>
    <p:extLst>
      <p:ext uri="{BB962C8B-B14F-4D97-AF65-F5344CB8AC3E}">
        <p14:creationId xmlns:p14="http://schemas.microsoft.com/office/powerpoint/2010/main" val="2924270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An example simple re-pairing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DA67-F03A-8EC5-279D-F666975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" y="1986255"/>
            <a:ext cx="10740888" cy="2885489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8500" dirty="0">
                <a:latin typeface="Courier" pitchFamily="2" charset="0"/>
              </a:rPr>
              <a:t>((</a:t>
            </a:r>
            <a:r>
              <a:rPr lang="en-US" sz="18500" dirty="0">
                <a:solidFill>
                  <a:srgbClr val="FF0000"/>
                </a:solidFill>
                <a:latin typeface="Courier" pitchFamily="2" charset="0"/>
              </a:rPr>
              <a:t>()</a:t>
            </a:r>
            <a:r>
              <a:rPr lang="en-US" sz="18500" dirty="0">
                <a:latin typeface="Courier" pitchFamily="2" charset="0"/>
              </a:rPr>
              <a:t>)())</a:t>
            </a:r>
          </a:p>
        </p:txBody>
      </p:sp>
    </p:spTree>
    <p:extLst>
      <p:ext uri="{BB962C8B-B14F-4D97-AF65-F5344CB8AC3E}">
        <p14:creationId xmlns:p14="http://schemas.microsoft.com/office/powerpoint/2010/main" val="2310169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An example simple re-pairing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DA67-F03A-8EC5-279D-F666975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" y="1986255"/>
            <a:ext cx="10740888" cy="2885489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8500" dirty="0">
                <a:latin typeface="Courier" pitchFamily="2" charset="0"/>
              </a:rPr>
              <a:t>(</a:t>
            </a:r>
            <a:r>
              <a:rPr lang="en-US" sz="18500" dirty="0">
                <a:solidFill>
                  <a:srgbClr val="FF0000"/>
                </a:solidFill>
                <a:latin typeface="Courier" pitchFamily="2" charset="0"/>
              </a:rPr>
              <a:t>(</a:t>
            </a:r>
            <a:r>
              <a:rPr lang="en-US" sz="18500" dirty="0">
                <a:solidFill>
                  <a:schemeClr val="bg1"/>
                </a:solidFill>
                <a:latin typeface="Courier" pitchFamily="2" charset="0"/>
              </a:rPr>
              <a:t>()</a:t>
            </a:r>
            <a:r>
              <a:rPr lang="en-US" sz="18500" dirty="0">
                <a:solidFill>
                  <a:srgbClr val="FF0000"/>
                </a:solidFill>
                <a:latin typeface="Courier" pitchFamily="2" charset="0"/>
              </a:rPr>
              <a:t>)</a:t>
            </a:r>
            <a:r>
              <a:rPr lang="en-US" sz="18500" dirty="0">
                <a:latin typeface="Courier" pitchFamily="2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893314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An example simple re-pairing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DA67-F03A-8EC5-279D-F666975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" y="1986255"/>
            <a:ext cx="10740888" cy="2885489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8500" dirty="0">
                <a:latin typeface="Courier" pitchFamily="2" charset="0"/>
              </a:rPr>
              <a:t>(</a:t>
            </a:r>
            <a:r>
              <a:rPr lang="en-US" sz="18500" dirty="0">
                <a:solidFill>
                  <a:schemeClr val="bg1"/>
                </a:solidFill>
                <a:latin typeface="Courier" pitchFamily="2" charset="0"/>
              </a:rPr>
              <a:t>(())</a:t>
            </a:r>
            <a:r>
              <a:rPr lang="en-US" sz="18500" dirty="0">
                <a:solidFill>
                  <a:srgbClr val="FF0000"/>
                </a:solidFill>
                <a:latin typeface="Courier" pitchFamily="2" charset="0"/>
              </a:rPr>
              <a:t>()</a:t>
            </a:r>
            <a:r>
              <a:rPr lang="en-US" sz="18500" dirty="0"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7956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An example simple re-pairing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DA67-F03A-8EC5-279D-F666975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" y="1986255"/>
            <a:ext cx="10740888" cy="2885489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8500" dirty="0">
                <a:solidFill>
                  <a:srgbClr val="FF0000"/>
                </a:solidFill>
                <a:latin typeface="Courier" pitchFamily="2" charset="0"/>
              </a:rPr>
              <a:t>(</a:t>
            </a:r>
            <a:r>
              <a:rPr lang="en-US" sz="18500" dirty="0">
                <a:solidFill>
                  <a:schemeClr val="bg1"/>
                </a:solidFill>
                <a:latin typeface="Courier" pitchFamily="2" charset="0"/>
              </a:rPr>
              <a:t>(())()</a:t>
            </a:r>
            <a:r>
              <a:rPr lang="en-US" sz="18500" dirty="0">
                <a:solidFill>
                  <a:srgbClr val="FF0000"/>
                </a:solidFill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1435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 greedy recursive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BDA67-F03A-8EC5-279D-F666975A5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5555" y="1075839"/>
                <a:ext cx="10740888" cy="561319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Find the 0 levels in the Dyck word. These split the word into substrings which must also be Dyck words.</a:t>
                </a:r>
              </a:p>
              <a:p>
                <a:r>
                  <a:rPr lang="en-US" sz="2400" dirty="0"/>
                  <a:t>Starting from the edges, take the Dyck word of smallest length and pair its outermost brackets. </a:t>
                </a:r>
              </a:p>
              <a:p>
                <a:r>
                  <a:rPr lang="en-US" sz="2400" dirty="0"/>
                  <a:t>Treat the substring obtained after doing this as a new Dyck word, find its 0 levels and repeat</a:t>
                </a:r>
              </a:p>
              <a:p>
                <a:r>
                  <a:rPr lang="en-US" sz="2400" dirty="0"/>
                  <a:t>Continue this until the empty string is obtained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E.G. </a:t>
                </a:r>
                <a:r>
                  <a:rPr lang="en-US" sz="2400" dirty="0">
                    <a:latin typeface="Courier" pitchFamily="2" charset="0"/>
                  </a:rPr>
                  <a:t>(())()</a:t>
                </a:r>
                <a:r>
                  <a:rPr lang="en-US" sz="2400" dirty="0">
                    <a:solidFill>
                      <a:srgbClr val="FF0000"/>
                    </a:solidFill>
                    <a:latin typeface="Courier" pitchFamily="2" charset="0"/>
                  </a:rPr>
                  <a:t>()</a:t>
                </a:r>
                <a:r>
                  <a:rPr lang="en-US" sz="2400" dirty="0">
                    <a:latin typeface="Courier" pitchFamily="2" charset="0"/>
                  </a:rPr>
                  <a:t> = (())</a:t>
                </a:r>
                <a:r>
                  <a:rPr lang="en-US" sz="2400" dirty="0">
                    <a:solidFill>
                      <a:srgbClr val="FF0000"/>
                    </a:solidFill>
                    <a:latin typeface="Courier" pitchFamily="2" charset="0"/>
                  </a:rPr>
                  <a:t>()</a:t>
                </a:r>
                <a:r>
                  <a:rPr lang="en-US" sz="2400" dirty="0">
                    <a:latin typeface="Courier" pitchFamily="2" charset="0"/>
                  </a:rPr>
                  <a:t>  = </a:t>
                </a:r>
                <a:r>
                  <a:rPr lang="en-US" sz="2400" dirty="0">
                    <a:solidFill>
                      <a:srgbClr val="FF0000"/>
                    </a:solidFill>
                    <a:latin typeface="Courier" pitchFamily="2" charset="0"/>
                  </a:rPr>
                  <a:t>(</a:t>
                </a:r>
                <a:r>
                  <a:rPr lang="en-US" sz="2400" dirty="0">
                    <a:latin typeface="Courier" pitchFamily="2" charset="0"/>
                  </a:rPr>
                  <a:t>()</a:t>
                </a:r>
                <a:r>
                  <a:rPr lang="en-US" sz="2400" dirty="0">
                    <a:solidFill>
                      <a:srgbClr val="FF0000"/>
                    </a:solidFill>
                    <a:latin typeface="Courier" pitchFamily="2" charset="0"/>
                  </a:rPr>
                  <a:t>)</a:t>
                </a:r>
                <a:r>
                  <a:rPr lang="en-US" sz="2400" dirty="0">
                    <a:latin typeface="Courier" pitchFamily="2" charset="0"/>
                  </a:rPr>
                  <a:t>    =  </a:t>
                </a:r>
                <a:r>
                  <a:rPr lang="en-US" sz="2400" dirty="0">
                    <a:solidFill>
                      <a:srgbClr val="FF0000"/>
                    </a:solidFill>
                    <a:latin typeface="Courier" pitchFamily="2" charset="0"/>
                  </a:rPr>
                  <a:t>()</a:t>
                </a:r>
                <a:r>
                  <a:rPr lang="en-US" sz="2400" dirty="0">
                    <a:latin typeface="Courier" pitchFamily="2" charset="0"/>
                  </a:rPr>
                  <a:t>     =</a:t>
                </a:r>
              </a:p>
              <a:p>
                <a:pPr marL="0" indent="0">
                  <a:buNone/>
                </a:pPr>
                <a:endParaRPr lang="en-US" sz="2400" dirty="0">
                  <a:latin typeface="Courier" pitchFamily="2" charset="0"/>
                </a:endParaRPr>
              </a:p>
              <a:p>
                <a:r>
                  <a:rPr lang="en-US" sz="2400" dirty="0"/>
                  <a:t>This strategy is not always optimal! An alternative strategy would be to take the Dyck word of smallest width from the edge (this is expensive)</a:t>
                </a:r>
              </a:p>
              <a:p>
                <a:r>
                  <a:rPr lang="en-US" sz="2400" dirty="0"/>
                  <a:t>Since this is simple, it’s bounded by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>
                  <a:latin typeface="Courier" pitchFamily="2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BDA67-F03A-8EC5-279D-F666975A5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5555" y="1075839"/>
                <a:ext cx="10740888" cy="5613196"/>
              </a:xfrm>
              <a:blipFill>
                <a:blip r:embed="rId3"/>
                <a:stretch>
                  <a:fillRect l="-946" t="-1354" r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BAB7405A-C6EE-854D-1F16-6226F72ECA5E}"/>
              </a:ext>
            </a:extLst>
          </p:cNvPr>
          <p:cNvSpPr txBox="1"/>
          <p:nvPr/>
        </p:nvSpPr>
        <p:spPr>
          <a:xfrm>
            <a:off x="5640572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1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Web-based application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B7405A-C6EE-854D-1F16-6226F72ECA5E}"/>
              </a:ext>
            </a:extLst>
          </p:cNvPr>
          <p:cNvSpPr txBox="1"/>
          <p:nvPr/>
        </p:nvSpPr>
        <p:spPr>
          <a:xfrm>
            <a:off x="5640572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4E0EAC7-C3C6-F7A6-1441-858E8BBE5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433" y="1216232"/>
            <a:ext cx="9337130" cy="5144066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C6248C68-9161-329C-5E86-817BF32F11A4}"/>
              </a:ext>
            </a:extLst>
          </p:cNvPr>
          <p:cNvSpPr/>
          <p:nvPr/>
        </p:nvSpPr>
        <p:spPr>
          <a:xfrm>
            <a:off x="9251414" y="4500522"/>
            <a:ext cx="251999" cy="25220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D59BED6-1F0D-E7C5-F6AD-09F4713E3126}"/>
              </a:ext>
            </a:extLst>
          </p:cNvPr>
          <p:cNvCxnSpPr>
            <a:cxnSpLocks/>
            <a:stCxn id="26" idx="3"/>
            <a:endCxn id="29" idx="0"/>
          </p:cNvCxnSpPr>
          <p:nvPr/>
        </p:nvCxnSpPr>
        <p:spPr>
          <a:xfrm flipH="1">
            <a:off x="9125143" y="4715796"/>
            <a:ext cx="163175" cy="467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19CBBA2-1E6D-2FC8-591B-A8A0F52EC474}"/>
              </a:ext>
            </a:extLst>
          </p:cNvPr>
          <p:cNvSpPr/>
          <p:nvPr/>
        </p:nvSpPr>
        <p:spPr>
          <a:xfrm>
            <a:off x="8999143" y="5183633"/>
            <a:ext cx="251999" cy="25220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BD0D535-B88F-7854-346F-B5F12018D97F}"/>
              </a:ext>
            </a:extLst>
          </p:cNvPr>
          <p:cNvSpPr/>
          <p:nvPr/>
        </p:nvSpPr>
        <p:spPr>
          <a:xfrm>
            <a:off x="9503413" y="5183634"/>
            <a:ext cx="251999" cy="25220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5A3158A-0F03-EA1E-A9B1-5BF52DB92D83}"/>
              </a:ext>
            </a:extLst>
          </p:cNvPr>
          <p:cNvCxnSpPr>
            <a:cxnSpLocks/>
            <a:stCxn id="26" idx="5"/>
            <a:endCxn id="30" idx="0"/>
          </p:cNvCxnSpPr>
          <p:nvPr/>
        </p:nvCxnSpPr>
        <p:spPr>
          <a:xfrm>
            <a:off x="9466509" y="4715796"/>
            <a:ext cx="162904" cy="4678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262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DA67-F03A-8EC5-279D-F666975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5" y="1375927"/>
            <a:ext cx="10740888" cy="4773008"/>
          </a:xfrm>
        </p:spPr>
        <p:txBody>
          <a:bodyPr>
            <a:noAutofit/>
          </a:bodyPr>
          <a:lstStyle/>
          <a:p>
            <a:r>
              <a:rPr lang="en-US" sz="2400" dirty="0"/>
              <a:t>Lots of time spent researching and tweaking objectives to get a clear sense of what direction to go in</a:t>
            </a:r>
          </a:p>
          <a:p>
            <a:r>
              <a:rPr lang="en-US" sz="2400" dirty="0"/>
              <a:t>Some difficulties have come up causing certain tasks to take longer than expected:</a:t>
            </a:r>
          </a:p>
          <a:p>
            <a:pPr lvl="1"/>
            <a:r>
              <a:rPr lang="en-US" sz="1800" dirty="0"/>
              <a:t>Attempting to tackle the open problem of computing the general width of a Dyck word directly seemed far too ambitious</a:t>
            </a:r>
          </a:p>
          <a:p>
            <a:pPr lvl="1"/>
            <a:r>
              <a:rPr lang="en-US" sz="1800" dirty="0"/>
              <a:t>Python GUI approach seemed cumbersome and dated to work with</a:t>
            </a:r>
          </a:p>
          <a:p>
            <a:pPr lvl="1"/>
            <a:r>
              <a:rPr lang="en-US" sz="1800" dirty="0"/>
              <a:t>Digesting content from literature has been particularly difficult</a:t>
            </a:r>
          </a:p>
          <a:p>
            <a:r>
              <a:rPr lang="en-US" sz="2200" dirty="0"/>
              <a:t>These have been mitigated:</a:t>
            </a:r>
          </a:p>
          <a:p>
            <a:pPr lvl="1"/>
            <a:r>
              <a:rPr lang="en-US" sz="1800" dirty="0"/>
              <a:t>Objectives altered to allow for a more software and analytically oriented approach</a:t>
            </a:r>
          </a:p>
          <a:p>
            <a:pPr lvl="1"/>
            <a:r>
              <a:rPr lang="en-US" sz="1800" dirty="0"/>
              <a:t>Using a web based approach with React for the front-end and Flask for the back-end</a:t>
            </a:r>
          </a:p>
          <a:p>
            <a:pPr lvl="1"/>
            <a:r>
              <a:rPr lang="en-US" sz="1800" dirty="0"/>
              <a:t>More time allocated to reading literature</a:t>
            </a:r>
          </a:p>
          <a:p>
            <a:r>
              <a:rPr lang="en-US" sz="2200" dirty="0"/>
              <a:t>Combining the front-end and back-end code is still in progress due to it taking longer than expected to learn web development and React</a:t>
            </a:r>
          </a:p>
        </p:txBody>
      </p:sp>
    </p:spTree>
    <p:extLst>
      <p:ext uri="{BB962C8B-B14F-4D97-AF65-F5344CB8AC3E}">
        <p14:creationId xmlns:p14="http://schemas.microsoft.com/office/powerpoint/2010/main" val="4112570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DA67-F03A-8EC5-279D-F666975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5" y="1126218"/>
            <a:ext cx="10740888" cy="5378753"/>
          </a:xfrm>
        </p:spPr>
        <p:txBody>
          <a:bodyPr>
            <a:noAutofit/>
          </a:bodyPr>
          <a:lstStyle/>
          <a:p>
            <a:r>
              <a:rPr lang="en-US" dirty="0"/>
              <a:t>Get the front-end linked up with the back-end and implement manual re-pairing</a:t>
            </a:r>
          </a:p>
          <a:p>
            <a:r>
              <a:rPr lang="en-US" dirty="0"/>
              <a:t>Implement non-recursive re-pairing algorithm</a:t>
            </a:r>
          </a:p>
          <a:p>
            <a:r>
              <a:rPr lang="en-US" dirty="0"/>
              <a:t>Potentially </a:t>
            </a:r>
            <a:r>
              <a:rPr lang="en-US" dirty="0" err="1"/>
              <a:t>analysing</a:t>
            </a:r>
            <a:r>
              <a:rPr lang="en-US" dirty="0"/>
              <a:t> the asymptotic width of the simple greedy recursive strategy (width variant only)</a:t>
            </a:r>
          </a:p>
          <a:p>
            <a:r>
              <a:rPr lang="en-US" dirty="0"/>
              <a:t>Brute force Dyck words to see if a general formula for the width seems plausible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Possible extensions could be:</a:t>
            </a:r>
          </a:p>
          <a:p>
            <a:r>
              <a:rPr lang="en-US" dirty="0"/>
              <a:t>Approximation strategies for the re-pairing game</a:t>
            </a:r>
          </a:p>
          <a:p>
            <a:r>
              <a:rPr lang="en-US" dirty="0"/>
              <a:t>Adding custom strategies into the website for visual aid</a:t>
            </a:r>
          </a:p>
        </p:txBody>
      </p:sp>
    </p:spTree>
    <p:extLst>
      <p:ext uri="{BB962C8B-B14F-4D97-AF65-F5344CB8AC3E}">
        <p14:creationId xmlns:p14="http://schemas.microsoft.com/office/powerpoint/2010/main" val="405302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Introduction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DA67-F03A-8EC5-279D-F666975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" y="1986255"/>
            <a:ext cx="10740888" cy="28854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500" dirty="0">
                <a:latin typeface="Courier" pitchFamily="2" charset="0"/>
              </a:rPr>
              <a:t>(()())</a:t>
            </a:r>
          </a:p>
        </p:txBody>
      </p:sp>
    </p:spTree>
    <p:extLst>
      <p:ext uri="{BB962C8B-B14F-4D97-AF65-F5344CB8AC3E}">
        <p14:creationId xmlns:p14="http://schemas.microsoft.com/office/powerpoint/2010/main" val="2662034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DA67-F03A-8EC5-279D-F666975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" y="1209951"/>
            <a:ext cx="10740888" cy="511133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D. </a:t>
            </a:r>
            <a:r>
              <a:rPr lang="en-US" sz="2400" dirty="0" err="1"/>
              <a:t>Chistikov</a:t>
            </a:r>
            <a:r>
              <a:rPr lang="en-US" sz="2400" dirty="0"/>
              <a:t> and M. </a:t>
            </a:r>
            <a:r>
              <a:rPr lang="en-US" sz="2400" dirty="0" err="1"/>
              <a:t>Vyalyi</a:t>
            </a:r>
            <a:r>
              <a:rPr lang="en-US" sz="2400" dirty="0"/>
              <a:t>, “Re-pairing brackets,” in Proceedings of the 35th Annual ACM/IEEE Symposium on Logic in Computer Science, pp. 312–326, 2020.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Weisstein</a:t>
            </a:r>
            <a:r>
              <a:rPr lang="en-US" sz="2400" dirty="0"/>
              <a:t>, Eric W. "Lattice Path." From </a:t>
            </a:r>
            <a:r>
              <a:rPr lang="en-US" sz="2400" dirty="0" err="1"/>
              <a:t>MathWorld</a:t>
            </a:r>
            <a:r>
              <a:rPr lang="en-US" sz="2400" dirty="0"/>
              <a:t>--A Wolfram Web Resource. </a:t>
            </a:r>
            <a:r>
              <a:rPr lang="en-US" sz="2400" dirty="0">
                <a:hlinkClick r:id="rId2"/>
              </a:rPr>
              <a:t>https://mathworld.wolfram.com/LatticePath.html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50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Introduction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DA67-F03A-8EC5-279D-F666975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" y="1986255"/>
            <a:ext cx="10740888" cy="28854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500" dirty="0">
                <a:latin typeface="Courier" pitchFamily="2" charset="0"/>
              </a:rPr>
              <a:t>(</a:t>
            </a:r>
            <a:r>
              <a:rPr lang="en-US" sz="18500" dirty="0">
                <a:solidFill>
                  <a:srgbClr val="FF0000"/>
                </a:solidFill>
                <a:latin typeface="Courier" pitchFamily="2" charset="0"/>
              </a:rPr>
              <a:t>()</a:t>
            </a:r>
            <a:r>
              <a:rPr lang="en-US" sz="18500" dirty="0">
                <a:latin typeface="Courier" pitchFamily="2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35865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Introduction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DA67-F03A-8EC5-279D-F666975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" y="1986255"/>
            <a:ext cx="10740888" cy="28854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500" dirty="0">
                <a:latin typeface="Courier" pitchFamily="2" charset="0"/>
              </a:rPr>
              <a:t>(</a:t>
            </a:r>
            <a:r>
              <a:rPr lang="en-US" sz="18500" dirty="0">
                <a:solidFill>
                  <a:srgbClr val="FF0000"/>
                </a:solidFill>
                <a:latin typeface="Courier" pitchFamily="2" charset="0"/>
              </a:rPr>
              <a:t>  </a:t>
            </a:r>
            <a:r>
              <a:rPr lang="en-US" sz="18500" dirty="0">
                <a:latin typeface="Courier" pitchFamily="2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94395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Introduction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DA67-F03A-8EC5-279D-F666975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" y="1986255"/>
            <a:ext cx="10740888" cy="28854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500" dirty="0">
                <a:latin typeface="Courier" pitchFamily="2" charset="0"/>
              </a:rPr>
              <a:t>(</a:t>
            </a:r>
            <a:r>
              <a:rPr lang="en-US" sz="18500" dirty="0">
                <a:solidFill>
                  <a:srgbClr val="FF0000"/>
                </a:solidFill>
                <a:latin typeface="Courier" pitchFamily="2" charset="0"/>
              </a:rPr>
              <a:t>  (</a:t>
            </a:r>
            <a:r>
              <a:rPr lang="en-US" sz="18500" dirty="0">
                <a:latin typeface="Courier" pitchFamily="2" charset="0"/>
              </a:rPr>
              <a:t>)</a:t>
            </a:r>
            <a:r>
              <a:rPr lang="en-US" sz="18500" dirty="0">
                <a:solidFill>
                  <a:srgbClr val="FF0000"/>
                </a:solidFill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464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Introduction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DA67-F03A-8EC5-279D-F666975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" y="1986255"/>
            <a:ext cx="10740888" cy="28854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500" dirty="0">
                <a:latin typeface="Courier" pitchFamily="2" charset="0"/>
              </a:rPr>
              <a:t>(</a:t>
            </a:r>
            <a:r>
              <a:rPr lang="en-US" sz="18500" dirty="0">
                <a:solidFill>
                  <a:srgbClr val="FF0000"/>
                </a:solidFill>
                <a:latin typeface="Courier" pitchFamily="2" charset="0"/>
              </a:rPr>
              <a:t>   </a:t>
            </a:r>
            <a:r>
              <a:rPr lang="en-US" sz="18500" dirty="0">
                <a:latin typeface="Courier" pitchFamily="2" charset="0"/>
              </a:rPr>
              <a:t>)</a:t>
            </a:r>
            <a:r>
              <a:rPr lang="en-US" sz="18500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568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Introduction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DA67-F03A-8EC5-279D-F666975A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" y="1986255"/>
            <a:ext cx="10740888" cy="28854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500" dirty="0">
                <a:solidFill>
                  <a:srgbClr val="FF0000"/>
                </a:solidFill>
                <a:latin typeface="Courier" pitchFamily="2" charset="0"/>
              </a:rPr>
              <a:t>(   )</a:t>
            </a:r>
            <a:r>
              <a:rPr lang="en-US" sz="18500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0899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AB73-FC8A-4F18-A371-5A4D203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5" y="168965"/>
            <a:ext cx="10740887" cy="10472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Introduction and Motivation</a:t>
            </a:r>
          </a:p>
        </p:txBody>
      </p:sp>
    </p:spTree>
    <p:extLst>
      <p:ext uri="{BB962C8B-B14F-4D97-AF65-F5344CB8AC3E}">
        <p14:creationId xmlns:p14="http://schemas.microsoft.com/office/powerpoint/2010/main" val="3549517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9606</TotalTime>
  <Words>2108</Words>
  <Application>Microsoft Macintosh PowerPoint</Application>
  <PresentationFormat>Widescreen</PresentationFormat>
  <Paragraphs>206</Paragraphs>
  <Slides>30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</vt:lpstr>
      <vt:lpstr>Office Theme</vt:lpstr>
      <vt:lpstr>An analysis of strategies in the re-pairing game</vt:lpstr>
      <vt:lpstr>Introduction and Motivation</vt:lpstr>
      <vt:lpstr>Introduction and Motivation</vt:lpstr>
      <vt:lpstr>Introduction and Motivation</vt:lpstr>
      <vt:lpstr>Introduction and Motivation</vt:lpstr>
      <vt:lpstr>Introduction and Motivation</vt:lpstr>
      <vt:lpstr>Introduction and Motivation</vt:lpstr>
      <vt:lpstr>Introduction and Motivation</vt:lpstr>
      <vt:lpstr>Introduction and Motivation</vt:lpstr>
      <vt:lpstr>Introduction and Motivation</vt:lpstr>
      <vt:lpstr>Introduction and Motivation</vt:lpstr>
      <vt:lpstr>Background content and definitions</vt:lpstr>
      <vt:lpstr>North-east lattice walks</vt:lpstr>
      <vt:lpstr>Dyck Paths</vt:lpstr>
      <vt:lpstr>Dyck words</vt:lpstr>
      <vt:lpstr>Binary forests</vt:lpstr>
      <vt:lpstr>Binary forests</vt:lpstr>
      <vt:lpstr>Current results on the re-pairing game</vt:lpstr>
      <vt:lpstr>Simple vs. Non-simple re-pairing</vt:lpstr>
      <vt:lpstr>An example simple re-pairing strategy</vt:lpstr>
      <vt:lpstr>An example simple re-pairing strategy</vt:lpstr>
      <vt:lpstr>An example simple re-pairing strategy</vt:lpstr>
      <vt:lpstr>An example simple re-pairing strategy</vt:lpstr>
      <vt:lpstr>An example simple re-pairing strategy</vt:lpstr>
      <vt:lpstr>An example simple re-pairing strategy</vt:lpstr>
      <vt:lpstr>A greedy recursive approach</vt:lpstr>
      <vt:lpstr>Web-based application</vt:lpstr>
      <vt:lpstr>Project Management</vt:lpstr>
      <vt:lpstr>Further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Laveen Chandnani</dc:creator>
  <cp:lastModifiedBy>Laveen Chandnani</cp:lastModifiedBy>
  <cp:revision>67</cp:revision>
  <dcterms:created xsi:type="dcterms:W3CDTF">2023-03-13T00:29:06Z</dcterms:created>
  <dcterms:modified xsi:type="dcterms:W3CDTF">2023-03-19T16:36:37Z</dcterms:modified>
</cp:coreProperties>
</file>