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d1cf570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d1cf570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d1cf57066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d1cf57066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d1cf5706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d1cf5706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d1cf5706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d1cf5706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d1cf5706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d1cf5706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d1cf5706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d1cf5706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d1cf5706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fd1cf5706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d1cf5706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d1cf5706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d1cf5706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d1cf5706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d1cf570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d1cf570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d1cf5706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d1cf5706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d1cf570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d1cf570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d1cf570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d1cf570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subTitle"/>
          </p:nvPr>
        </p:nvSpPr>
        <p:spPr>
          <a:xfrm>
            <a:off x="198750" y="99400"/>
            <a:ext cx="8758800" cy="1267200"/>
          </a:xfrm>
          <a:prstGeom prst="rect">
            <a:avLst/>
          </a:prstGeom>
        </p:spPr>
        <p:txBody>
          <a:bodyPr anchorCtr="0" anchor="t" bIns="91425" lIns="91425" spcFirstLastPara="1" rIns="91425" wrap="square" tIns="91425">
            <a:noAutofit/>
          </a:bodyPr>
          <a:lstStyle/>
          <a:p>
            <a:pPr indent="0" lvl="0" marL="914400" rtl="0" algn="just">
              <a:lnSpc>
                <a:spcPct val="115000"/>
              </a:lnSpc>
              <a:spcBef>
                <a:spcPts val="1200"/>
              </a:spcBef>
              <a:spcAft>
                <a:spcPts val="0"/>
              </a:spcAft>
              <a:buNone/>
            </a:pPr>
            <a:r>
              <a:t/>
            </a:r>
            <a:endParaRPr sz="1500">
              <a:solidFill>
                <a:srgbClr val="000000"/>
              </a:solidFill>
              <a:latin typeface="Arial"/>
              <a:ea typeface="Arial"/>
              <a:cs typeface="Arial"/>
              <a:sym typeface="Arial"/>
            </a:endParaRPr>
          </a:p>
          <a:p>
            <a:pPr indent="0" lvl="0" marL="0" rtl="0" algn="just">
              <a:lnSpc>
                <a:spcPct val="115000"/>
              </a:lnSpc>
              <a:spcBef>
                <a:spcPts val="1200"/>
              </a:spcBef>
              <a:spcAft>
                <a:spcPts val="1200"/>
              </a:spcAft>
              <a:buNone/>
            </a:pPr>
            <a:r>
              <a:t/>
            </a:r>
            <a:endParaRPr b="1" sz="1500">
              <a:highlight>
                <a:schemeClr val="accent3"/>
              </a:highlight>
            </a:endParaRPr>
          </a:p>
        </p:txBody>
      </p:sp>
      <p:sp>
        <p:nvSpPr>
          <p:cNvPr id="278" name="Google Shape;278;p13"/>
          <p:cNvSpPr txBox="1"/>
          <p:nvPr>
            <p:ph idx="1" type="subTitle"/>
          </p:nvPr>
        </p:nvSpPr>
        <p:spPr>
          <a:xfrm>
            <a:off x="351150" y="251800"/>
            <a:ext cx="8693400" cy="4196100"/>
          </a:xfrm>
          <a:prstGeom prst="rect">
            <a:avLst/>
          </a:prstGeom>
        </p:spPr>
        <p:txBody>
          <a:bodyPr anchorCtr="0" anchor="t" bIns="91425" lIns="91425" spcFirstLastPara="1" rIns="91425" wrap="square" tIns="91425">
            <a:noAutofit/>
          </a:bodyPr>
          <a:lstStyle/>
          <a:p>
            <a:pPr indent="0" lvl="0" marL="914400" rtl="0" algn="just">
              <a:lnSpc>
                <a:spcPct val="115000"/>
              </a:lnSpc>
              <a:spcBef>
                <a:spcPts val="1200"/>
              </a:spcBef>
              <a:spcAft>
                <a:spcPts val="0"/>
              </a:spcAft>
              <a:buNone/>
            </a:pPr>
            <a:r>
              <a:t/>
            </a:r>
            <a:endParaRPr sz="1500">
              <a:solidFill>
                <a:srgbClr val="000000"/>
              </a:solidFill>
              <a:latin typeface="Arial"/>
              <a:ea typeface="Arial"/>
              <a:cs typeface="Arial"/>
              <a:sym typeface="Arial"/>
            </a:endParaRPr>
          </a:p>
          <a:p>
            <a:pPr indent="0" lvl="0" marL="914400" rtl="0" algn="just">
              <a:lnSpc>
                <a:spcPct val="115000"/>
              </a:lnSpc>
              <a:spcBef>
                <a:spcPts val="1200"/>
              </a:spcBef>
              <a:spcAft>
                <a:spcPts val="0"/>
              </a:spcAft>
              <a:buNone/>
            </a:pPr>
            <a:r>
              <a:t/>
            </a:r>
            <a:endParaRPr sz="1500">
              <a:solidFill>
                <a:srgbClr val="000000"/>
              </a:solidFill>
              <a:latin typeface="Arial"/>
              <a:ea typeface="Arial"/>
              <a:cs typeface="Arial"/>
              <a:sym typeface="Arial"/>
            </a:endParaRPr>
          </a:p>
          <a:p>
            <a:pPr indent="0" lvl="0" marL="0" rtl="0" algn="ctr">
              <a:lnSpc>
                <a:spcPct val="115000"/>
              </a:lnSpc>
              <a:spcBef>
                <a:spcPts val="1200"/>
              </a:spcBef>
              <a:spcAft>
                <a:spcPts val="1200"/>
              </a:spcAft>
              <a:buNone/>
            </a:pPr>
            <a:r>
              <a:rPr b="1" lang="en" sz="6000">
                <a:solidFill>
                  <a:srgbClr val="980000"/>
                </a:solidFill>
                <a:highlight>
                  <a:schemeClr val="accent3"/>
                </a:highlight>
              </a:rPr>
              <a:t>Boom Bikes Data Analysis </a:t>
            </a:r>
            <a:endParaRPr b="1" sz="6000">
              <a:solidFill>
                <a:srgbClr val="980000"/>
              </a:solidFill>
              <a:highlight>
                <a:schemeClr val="accent3"/>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ctrTitle"/>
          </p:nvPr>
        </p:nvSpPr>
        <p:spPr>
          <a:xfrm>
            <a:off x="505175" y="282023"/>
            <a:ext cx="3072900" cy="4710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The Outlier was managed by providing the minimum value to all the outlier which has the count of less than 500</a:t>
            </a:r>
            <a:endParaRPr>
              <a:solidFill>
                <a:srgbClr val="000000"/>
              </a:solidFill>
            </a:endParaRPr>
          </a:p>
        </p:txBody>
      </p:sp>
      <p:pic>
        <p:nvPicPr>
          <p:cNvPr id="332" name="Google Shape;332;p22"/>
          <p:cNvPicPr preferRelativeResize="0"/>
          <p:nvPr/>
        </p:nvPicPr>
        <p:blipFill>
          <a:blip r:embed="rId3">
            <a:alphaModFix/>
          </a:blip>
          <a:stretch>
            <a:fillRect/>
          </a:stretch>
        </p:blipFill>
        <p:spPr>
          <a:xfrm>
            <a:off x="3767100" y="1304500"/>
            <a:ext cx="5248101" cy="3687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ctrTitle"/>
          </p:nvPr>
        </p:nvSpPr>
        <p:spPr>
          <a:xfrm>
            <a:off x="441100" y="248550"/>
            <a:ext cx="8379900" cy="464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Predicted result with R2 score of 0.99, the test result is shown in the Linear Relation with Actual and predicted Demand count of Bikes with less difference in Actual and Predicted values.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24"/>
          <p:cNvPicPr preferRelativeResize="0"/>
          <p:nvPr/>
        </p:nvPicPr>
        <p:blipFill>
          <a:blip r:embed="rId3">
            <a:alphaModFix/>
          </a:blip>
          <a:stretch>
            <a:fillRect/>
          </a:stretch>
        </p:blipFill>
        <p:spPr>
          <a:xfrm>
            <a:off x="919375" y="368674"/>
            <a:ext cx="7019500" cy="459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5"/>
          <p:cNvPicPr preferRelativeResize="0"/>
          <p:nvPr/>
        </p:nvPicPr>
        <p:blipFill>
          <a:blip r:embed="rId3">
            <a:alphaModFix/>
          </a:blip>
          <a:stretch>
            <a:fillRect/>
          </a:stretch>
        </p:blipFill>
        <p:spPr>
          <a:xfrm>
            <a:off x="916200" y="151163"/>
            <a:ext cx="7261774" cy="4841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ctrTitle"/>
          </p:nvPr>
        </p:nvSpPr>
        <p:spPr>
          <a:xfrm>
            <a:off x="505175" y="282023"/>
            <a:ext cx="8303400" cy="433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subTitle"/>
          </p:nvPr>
        </p:nvSpPr>
        <p:spPr>
          <a:xfrm>
            <a:off x="198750" y="99400"/>
            <a:ext cx="8746500" cy="4695900"/>
          </a:xfrm>
          <a:prstGeom prst="rect">
            <a:avLst/>
          </a:prstGeom>
        </p:spPr>
        <p:txBody>
          <a:bodyPr anchorCtr="0" anchor="t" bIns="91425" lIns="91425" spcFirstLastPara="1" rIns="91425" wrap="square" tIns="91425">
            <a:noAutofit/>
          </a:bodyPr>
          <a:lstStyle/>
          <a:p>
            <a:pPr indent="0" lvl="0" marL="914400" rtl="0" algn="just">
              <a:lnSpc>
                <a:spcPct val="115000"/>
              </a:lnSpc>
              <a:spcBef>
                <a:spcPts val="1200"/>
              </a:spcBef>
              <a:spcAft>
                <a:spcPts val="0"/>
              </a:spcAft>
              <a:buNone/>
            </a:pPr>
            <a:r>
              <a:t/>
            </a:r>
            <a:endParaRPr sz="1500">
              <a:solidFill>
                <a:srgbClr val="000000"/>
              </a:solidFill>
              <a:latin typeface="Arial"/>
              <a:ea typeface="Arial"/>
              <a:cs typeface="Arial"/>
              <a:sym typeface="Arial"/>
            </a:endParaRPr>
          </a:p>
          <a:p>
            <a:pPr indent="-323850" lvl="0" marL="914400" rtl="0" algn="just">
              <a:lnSpc>
                <a:spcPct val="115000"/>
              </a:lnSpc>
              <a:spcBef>
                <a:spcPts val="1200"/>
              </a:spcBef>
              <a:spcAft>
                <a:spcPts val="0"/>
              </a:spcAft>
              <a:buClr>
                <a:srgbClr val="434343"/>
              </a:buClr>
              <a:buSzPts val="1500"/>
              <a:buFont typeface="Times New Roman"/>
              <a:buChar char="●"/>
            </a:pPr>
            <a:r>
              <a:rPr lang="en" sz="1500">
                <a:solidFill>
                  <a:srgbClr val="000000"/>
                </a:solidFill>
                <a:latin typeface="Times New Roman"/>
                <a:ea typeface="Times New Roman"/>
                <a:cs typeface="Times New Roman"/>
                <a:sym typeface="Times New Roman"/>
              </a:rPr>
              <a:t>A bike-sharing system is a service in which bikes are made available for shared use to individuals on a short term basis for a price or free. Many bike share systems allow people to borrow a bike from a "dock" which is usually computer-controlled wherein the user enters the payment information, and the system unlocks it. This bike can then be returned to another dock belonging to the same system.</a:t>
            </a:r>
            <a:endParaRPr sz="1500">
              <a:solidFill>
                <a:srgbClr val="000000"/>
              </a:solidFill>
              <a:latin typeface="Times New Roman"/>
              <a:ea typeface="Times New Roman"/>
              <a:cs typeface="Times New Roman"/>
              <a:sym typeface="Times New Roman"/>
            </a:endParaRPr>
          </a:p>
          <a:p>
            <a:pPr indent="-323850" lvl="0"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 US bike-sharing provider </a:t>
            </a:r>
            <a:r>
              <a:rPr b="1" lang="en" sz="1500">
                <a:solidFill>
                  <a:srgbClr val="000000"/>
                </a:solidFill>
                <a:latin typeface="Times New Roman"/>
                <a:ea typeface="Times New Roman"/>
                <a:cs typeface="Times New Roman"/>
                <a:sym typeface="Times New Roman"/>
              </a:rPr>
              <a:t>BoomBikes</a:t>
            </a:r>
            <a:r>
              <a:rPr lang="en" sz="1500">
                <a:solidFill>
                  <a:srgbClr val="000000"/>
                </a:solidFill>
                <a:latin typeface="Times New Roman"/>
                <a:ea typeface="Times New Roman"/>
                <a:cs typeface="Times New Roman"/>
                <a:sym typeface="Times New Roman"/>
              </a:rPr>
              <a:t> has recently suffered considerable dips in their revenues due to the ongoing Corona pandemic. The company is finding it very difficult to sustain in the current market scenario. So, it has decided to come up with a mindful business plan to be able to accelerate its revenue as soon as the ongoing lockdown comes to an end, and the economy restores to a healthy state. </a:t>
            </a:r>
            <a:endParaRPr sz="1500">
              <a:solidFill>
                <a:srgbClr val="000000"/>
              </a:solidFill>
              <a:latin typeface="Times New Roman"/>
              <a:ea typeface="Times New Roman"/>
              <a:cs typeface="Times New Roman"/>
              <a:sym typeface="Times New Roman"/>
            </a:endParaRPr>
          </a:p>
          <a:p>
            <a:pPr indent="-323850" lvl="0" marL="9144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 such an attempt, BoomBikes aspires to understand the demand for shared bikes among the people after this ongoing quarantine situation ends across the nation due to Covid-19. They have planned this to prepare themselves to cater to the people's needs once the situation gets better all around and stand out from other service providers and make huge profits.</a:t>
            </a:r>
            <a:endParaRPr sz="15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b="1" sz="1500">
              <a:highlight>
                <a:schemeClr val="accent3"/>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idx="1" type="subTitle"/>
          </p:nvPr>
        </p:nvSpPr>
        <p:spPr>
          <a:xfrm>
            <a:off x="434825" y="919375"/>
            <a:ext cx="8510400" cy="40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highlight>
                <a:schemeClr val="accent3"/>
              </a:highlight>
            </a:endParaRPr>
          </a:p>
          <a:p>
            <a:pPr indent="0" lvl="0" marL="0" rtl="0" algn="l">
              <a:spcBef>
                <a:spcPts val="0"/>
              </a:spcBef>
              <a:spcAft>
                <a:spcPts val="0"/>
              </a:spcAft>
              <a:buNone/>
            </a:pPr>
            <a:r>
              <a:t/>
            </a:r>
            <a:endParaRPr b="1" sz="1500">
              <a:solidFill>
                <a:srgbClr val="434343"/>
              </a:solidFill>
              <a:highlight>
                <a:schemeClr val="accent3"/>
              </a:highlight>
            </a:endParaRPr>
          </a:p>
          <a:p>
            <a:pPr indent="-323850" lvl="0" marL="457200" rtl="0" algn="l">
              <a:spcBef>
                <a:spcPts val="0"/>
              </a:spcBef>
              <a:spcAft>
                <a:spcPts val="0"/>
              </a:spcAft>
              <a:buClr>
                <a:srgbClr val="434343"/>
              </a:buClr>
              <a:buSzPts val="1500"/>
              <a:buChar char="●"/>
            </a:pPr>
            <a:r>
              <a:rPr b="1" lang="en" sz="1500">
                <a:solidFill>
                  <a:srgbClr val="434343"/>
                </a:solidFill>
                <a:highlight>
                  <a:schemeClr val="accent3"/>
                </a:highlight>
              </a:rPr>
              <a:t>The presentation for bikes sharing shows and elaborate the relationship of multiple variables with the count of bikes demanded in both years 2018 and 2019 in US.</a:t>
            </a:r>
            <a:endParaRPr b="1" sz="1500">
              <a:solidFill>
                <a:srgbClr val="434343"/>
              </a:solidFill>
              <a:highlight>
                <a:schemeClr val="accent3"/>
              </a:highlight>
            </a:endParaRPr>
          </a:p>
          <a:p>
            <a:pPr indent="-323850" lvl="0" marL="457200" rtl="0" algn="l">
              <a:spcBef>
                <a:spcPts val="0"/>
              </a:spcBef>
              <a:spcAft>
                <a:spcPts val="0"/>
              </a:spcAft>
              <a:buClr>
                <a:srgbClr val="434343"/>
              </a:buClr>
              <a:buSzPts val="1500"/>
              <a:buChar char="●"/>
            </a:pPr>
            <a:r>
              <a:rPr b="1" lang="en" sz="1500">
                <a:solidFill>
                  <a:srgbClr val="434343"/>
                </a:solidFill>
                <a:highlight>
                  <a:schemeClr val="accent3"/>
                </a:highlight>
              </a:rPr>
              <a:t>The data was cleaned and reluctantly provided in CSV file which is later transformed to the Excel file.</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instant: record index</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dteday : date</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season : season (1:spring, 2:summer, 3:fall, 4:winter)</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yr : year (0: 2018, 1:2019)</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mnth : month ( 1 to 12)</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holiday : weather day is a holiday or not (extracted from http://dchr.dc.gov/page/holiday-schedule)</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weekday : day of the week</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workingday : if day is neither weekend nor holiday is 1, otherwise is 0.</a:t>
            </a:r>
            <a:endParaRPr b="1" sz="1500">
              <a:solidFill>
                <a:srgbClr val="434343"/>
              </a:solidFill>
              <a:highlight>
                <a:schemeClr val="accent3"/>
              </a:highlight>
            </a:endParaRPr>
          </a:p>
        </p:txBody>
      </p:sp>
      <p:sp>
        <p:nvSpPr>
          <p:cNvPr id="289" name="Google Shape;289;p15"/>
          <p:cNvSpPr txBox="1"/>
          <p:nvPr/>
        </p:nvSpPr>
        <p:spPr>
          <a:xfrm>
            <a:off x="1316925" y="223625"/>
            <a:ext cx="6423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rgbClr val="FFFFFF"/>
                </a:solidFill>
                <a:latin typeface="Times New Roman"/>
                <a:ea typeface="Times New Roman"/>
                <a:cs typeface="Times New Roman"/>
                <a:sym typeface="Times New Roman"/>
              </a:rPr>
              <a:t>About the Dataset</a:t>
            </a:r>
            <a:endParaRPr b="1" sz="3500">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idx="1" type="subTitle"/>
          </p:nvPr>
        </p:nvSpPr>
        <p:spPr>
          <a:xfrm>
            <a:off x="198750" y="99400"/>
            <a:ext cx="8746500" cy="4695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500">
              <a:solidFill>
                <a:srgbClr val="434343"/>
              </a:solidFill>
              <a:highlight>
                <a:schemeClr val="accent3"/>
              </a:highlight>
            </a:endParaRPr>
          </a:p>
          <a:p>
            <a:pPr indent="-323850" lvl="0" marL="914400" rtl="0" algn="l">
              <a:lnSpc>
                <a:spcPct val="115000"/>
              </a:lnSpc>
              <a:spcBef>
                <a:spcPts val="1200"/>
              </a:spcBef>
              <a:spcAft>
                <a:spcPts val="0"/>
              </a:spcAft>
              <a:buClr>
                <a:srgbClr val="434343"/>
              </a:buClr>
              <a:buSzPts val="1500"/>
              <a:buChar char="●"/>
            </a:pPr>
            <a:r>
              <a:rPr b="1" lang="en" sz="1500">
                <a:solidFill>
                  <a:srgbClr val="434343"/>
                </a:solidFill>
                <a:highlight>
                  <a:schemeClr val="accent3"/>
                </a:highlight>
              </a:rPr>
              <a:t>+ weathersit :</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- 1: Clear, Few clouds, Partly cloudy, Partly cloudy</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- 2: Mist + Cloudy, Mist + Broken clouds, Mist + Few clouds, Mist</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- 3: Light Snow, Light Rain + Thunderstorm + Scattered clouds, Light Rain + Scattered clouds</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- 4: Heavy Rain + Ice Pallets + Thunderstorm + Mist, Snow + Fog</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temp : temperature in Celsius</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atemp: feeling temperature in Celsius</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hum: humidity</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windspeed: wind speed</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casual: count of casual users</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registered: count of registered users</a:t>
            </a:r>
            <a:endParaRPr b="1" sz="1500">
              <a:solidFill>
                <a:srgbClr val="434343"/>
              </a:solidFill>
              <a:highlight>
                <a:schemeClr val="accent3"/>
              </a:highlight>
            </a:endParaRPr>
          </a:p>
          <a:p>
            <a:pPr indent="-323850" lvl="0" marL="914400" rtl="0" algn="l">
              <a:lnSpc>
                <a:spcPct val="115000"/>
              </a:lnSpc>
              <a:spcBef>
                <a:spcPts val="0"/>
              </a:spcBef>
              <a:spcAft>
                <a:spcPts val="0"/>
              </a:spcAft>
              <a:buClr>
                <a:srgbClr val="434343"/>
              </a:buClr>
              <a:buSzPts val="1500"/>
              <a:buChar char="●"/>
            </a:pPr>
            <a:r>
              <a:rPr b="1" lang="en" sz="1500">
                <a:solidFill>
                  <a:srgbClr val="434343"/>
                </a:solidFill>
                <a:highlight>
                  <a:schemeClr val="accent3"/>
                </a:highlight>
              </a:rPr>
              <a:t>    	- cnt: count of total rental bikes including both casual and registered</a:t>
            </a:r>
            <a:endParaRPr b="1" sz="1500">
              <a:solidFill>
                <a:srgbClr val="434343"/>
              </a:solidFill>
              <a:highlight>
                <a:schemeClr val="accent3"/>
              </a:highlight>
            </a:endParaRPr>
          </a:p>
          <a:p>
            <a:pPr indent="0" lvl="0" marL="914400" rtl="0" algn="l">
              <a:spcBef>
                <a:spcPts val="1200"/>
              </a:spcBef>
              <a:spcAft>
                <a:spcPts val="0"/>
              </a:spcAft>
              <a:buNone/>
            </a:pPr>
            <a:r>
              <a:t/>
            </a:r>
            <a:endParaRPr b="1" sz="1500">
              <a:solidFill>
                <a:srgbClr val="434343"/>
              </a:solidFill>
              <a:highlight>
                <a:schemeClr val="accent3"/>
              </a:highlight>
            </a:endParaRPr>
          </a:p>
          <a:p>
            <a:pPr indent="0" lvl="0" marL="457200" rtl="0" algn="l">
              <a:spcBef>
                <a:spcPts val="0"/>
              </a:spcBef>
              <a:spcAft>
                <a:spcPts val="0"/>
              </a:spcAft>
              <a:buNone/>
            </a:pPr>
            <a:r>
              <a:t/>
            </a:r>
            <a:endParaRPr b="1" sz="1500">
              <a:solidFill>
                <a:srgbClr val="434343"/>
              </a:solidFill>
              <a:highlight>
                <a:schemeClr val="accent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ctrTitle"/>
          </p:nvPr>
        </p:nvSpPr>
        <p:spPr>
          <a:xfrm>
            <a:off x="505175" y="282025"/>
            <a:ext cx="8312400" cy="83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Year and Season-wise Bikes demanded</a:t>
            </a:r>
            <a:endParaRPr/>
          </a:p>
        </p:txBody>
      </p:sp>
      <p:sp>
        <p:nvSpPr>
          <p:cNvPr id="300" name="Google Shape;300;p17"/>
          <p:cNvSpPr txBox="1"/>
          <p:nvPr>
            <p:ph idx="1" type="subTitle"/>
          </p:nvPr>
        </p:nvSpPr>
        <p:spPr>
          <a:xfrm>
            <a:off x="466925" y="1117525"/>
            <a:ext cx="8677200" cy="39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highlight>
                <a:schemeClr val="lt2"/>
              </a:highlight>
            </a:endParaRPr>
          </a:p>
          <a:p>
            <a:pPr indent="0" lvl="0" marL="0" rtl="0" algn="l">
              <a:spcBef>
                <a:spcPts val="0"/>
              </a:spcBef>
              <a:spcAft>
                <a:spcPts val="0"/>
              </a:spcAft>
              <a:buNone/>
            </a:pPr>
            <a:r>
              <a:t/>
            </a:r>
            <a:endParaRPr sz="1700">
              <a:highlight>
                <a:schemeClr val="lt2"/>
              </a:highlight>
            </a:endParaRPr>
          </a:p>
          <a:p>
            <a:pPr indent="-336550" lvl="0" marL="457200" rtl="0" algn="l">
              <a:spcBef>
                <a:spcPts val="0"/>
              </a:spcBef>
              <a:spcAft>
                <a:spcPts val="0"/>
              </a:spcAft>
              <a:buSzPts val="1700"/>
              <a:buChar char="●"/>
            </a:pPr>
            <a:r>
              <a:rPr lang="en" sz="1700">
                <a:highlight>
                  <a:schemeClr val="lt2"/>
                </a:highlight>
              </a:rPr>
              <a:t>Year devisions represent 0:2018, 1:2019 </a:t>
            </a:r>
            <a:endParaRPr sz="1700">
              <a:highlight>
                <a:schemeClr val="lt2"/>
              </a:highlight>
            </a:endParaRPr>
          </a:p>
          <a:p>
            <a:pPr indent="-336550" lvl="0" marL="457200" rtl="0" algn="l">
              <a:spcBef>
                <a:spcPts val="0"/>
              </a:spcBef>
              <a:spcAft>
                <a:spcPts val="0"/>
              </a:spcAft>
              <a:buSzPts val="1700"/>
              <a:buChar char="●"/>
            </a:pPr>
            <a:r>
              <a:rPr lang="en" sz="1700">
                <a:highlight>
                  <a:schemeClr val="lt2"/>
                </a:highlight>
              </a:rPr>
              <a:t>Color representation Blue:2018, Orange: 2019</a:t>
            </a:r>
            <a:endParaRPr sz="1700">
              <a:highlight>
                <a:schemeClr val="lt2"/>
              </a:highlight>
            </a:endParaRPr>
          </a:p>
          <a:p>
            <a:pPr indent="-336550" lvl="0" marL="457200" rtl="0" algn="l">
              <a:spcBef>
                <a:spcPts val="0"/>
              </a:spcBef>
              <a:spcAft>
                <a:spcPts val="0"/>
              </a:spcAft>
              <a:buSzPts val="1700"/>
              <a:buChar char="●"/>
            </a:pPr>
            <a:r>
              <a:rPr lang="en" sz="1700">
                <a:highlight>
                  <a:schemeClr val="lt2"/>
                </a:highlight>
              </a:rPr>
              <a:t>Seasons representations 1: Spring, 2: Summer</a:t>
            </a:r>
            <a:endParaRPr sz="1700">
              <a:highlight>
                <a:schemeClr val="lt2"/>
              </a:highlight>
            </a:endParaRPr>
          </a:p>
          <a:p>
            <a:pPr indent="0" lvl="0" marL="457200" rtl="0" algn="l">
              <a:spcBef>
                <a:spcPts val="0"/>
              </a:spcBef>
              <a:spcAft>
                <a:spcPts val="0"/>
              </a:spcAft>
              <a:buNone/>
            </a:pPr>
            <a:r>
              <a:rPr lang="en" sz="1700">
                <a:highlight>
                  <a:schemeClr val="lt2"/>
                </a:highlight>
              </a:rPr>
              <a:t>3: Fall, 4: Winter</a:t>
            </a:r>
            <a:endParaRPr sz="1700">
              <a:highlight>
                <a:schemeClr val="lt2"/>
              </a:highlight>
            </a:endParaRPr>
          </a:p>
          <a:p>
            <a:pPr indent="0" lvl="0" marL="0" rtl="0" algn="l">
              <a:spcBef>
                <a:spcPts val="0"/>
              </a:spcBef>
              <a:spcAft>
                <a:spcPts val="0"/>
              </a:spcAft>
              <a:buNone/>
            </a:pPr>
            <a:r>
              <a:t/>
            </a:r>
            <a:endParaRPr sz="1700">
              <a:highlight>
                <a:schemeClr val="lt2"/>
              </a:highlight>
            </a:endParaRPr>
          </a:p>
          <a:p>
            <a:pPr indent="0" lvl="0" marL="0" rtl="0" algn="l">
              <a:spcBef>
                <a:spcPts val="0"/>
              </a:spcBef>
              <a:spcAft>
                <a:spcPts val="0"/>
              </a:spcAft>
              <a:buNone/>
            </a:pPr>
            <a:r>
              <a:rPr lang="en" sz="1700">
                <a:highlight>
                  <a:schemeClr val="lt2"/>
                </a:highlight>
              </a:rPr>
              <a:t>Conclusion:</a:t>
            </a:r>
            <a:endParaRPr sz="1700">
              <a:highlight>
                <a:schemeClr val="lt2"/>
              </a:highlight>
            </a:endParaRPr>
          </a:p>
          <a:p>
            <a:pPr indent="-336550" lvl="0" marL="457200" rtl="0" algn="l">
              <a:spcBef>
                <a:spcPts val="0"/>
              </a:spcBef>
              <a:spcAft>
                <a:spcPts val="0"/>
              </a:spcAft>
              <a:buSzPts val="1700"/>
              <a:buChar char="●"/>
            </a:pPr>
            <a:r>
              <a:rPr lang="en" sz="1700">
                <a:highlight>
                  <a:schemeClr val="lt2"/>
                </a:highlight>
              </a:rPr>
              <a:t>The Bikes are mostly demanded in the Fall, Sprint and Winter seasons</a:t>
            </a:r>
            <a:endParaRPr sz="1700">
              <a:highlight>
                <a:schemeClr val="lt2"/>
              </a:highlight>
            </a:endParaRPr>
          </a:p>
          <a:p>
            <a:pPr indent="-336550" lvl="0" marL="457200" rtl="0" algn="l">
              <a:spcBef>
                <a:spcPts val="0"/>
              </a:spcBef>
              <a:spcAft>
                <a:spcPts val="0"/>
              </a:spcAft>
              <a:buSzPts val="1700"/>
              <a:buChar char="●"/>
            </a:pPr>
            <a:r>
              <a:rPr lang="en" sz="1700">
                <a:highlight>
                  <a:schemeClr val="lt2"/>
                </a:highlight>
              </a:rPr>
              <a:t>And both the year has shown the same level of demand in the provided seasons.</a:t>
            </a:r>
            <a:endParaRPr sz="1700">
              <a:highlight>
                <a:schemeClr val="lt2"/>
              </a:highlight>
            </a:endParaRPr>
          </a:p>
          <a:p>
            <a:pPr indent="0" lvl="0" marL="457200" rtl="0" algn="l">
              <a:spcBef>
                <a:spcPts val="0"/>
              </a:spcBef>
              <a:spcAft>
                <a:spcPts val="0"/>
              </a:spcAft>
              <a:buNone/>
            </a:pPr>
            <a:r>
              <a:t/>
            </a:r>
            <a:endParaRPr sz="1700">
              <a:highlight>
                <a:schemeClr val="lt2"/>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8"/>
          <p:cNvPicPr preferRelativeResize="0"/>
          <p:nvPr/>
        </p:nvPicPr>
        <p:blipFill>
          <a:blip r:embed="rId3">
            <a:alphaModFix/>
          </a:blip>
          <a:stretch>
            <a:fillRect/>
          </a:stretch>
        </p:blipFill>
        <p:spPr>
          <a:xfrm>
            <a:off x="4039476" y="329816"/>
            <a:ext cx="5042400" cy="3458409"/>
          </a:xfrm>
          <a:prstGeom prst="rect">
            <a:avLst/>
          </a:prstGeom>
          <a:noFill/>
          <a:ln>
            <a:noFill/>
          </a:ln>
        </p:spPr>
      </p:pic>
      <p:pic>
        <p:nvPicPr>
          <p:cNvPr id="306" name="Google Shape;306;p18"/>
          <p:cNvPicPr preferRelativeResize="0"/>
          <p:nvPr/>
        </p:nvPicPr>
        <p:blipFill>
          <a:blip r:embed="rId4">
            <a:alphaModFix/>
          </a:blip>
          <a:stretch>
            <a:fillRect/>
          </a:stretch>
        </p:blipFill>
        <p:spPr>
          <a:xfrm>
            <a:off x="186350" y="1391475"/>
            <a:ext cx="3767875" cy="35192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ctrTitle"/>
          </p:nvPr>
        </p:nvSpPr>
        <p:spPr>
          <a:xfrm>
            <a:off x="428675" y="124250"/>
            <a:ext cx="8388900" cy="99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Relationship between Temperature, Humidity and Windspeed </a:t>
            </a:r>
            <a:endParaRPr/>
          </a:p>
        </p:txBody>
      </p:sp>
      <p:pic>
        <p:nvPicPr>
          <p:cNvPr id="312" name="Google Shape;312;p19"/>
          <p:cNvPicPr preferRelativeResize="0"/>
          <p:nvPr/>
        </p:nvPicPr>
        <p:blipFill>
          <a:blip r:embed="rId3">
            <a:alphaModFix/>
          </a:blip>
          <a:stretch>
            <a:fillRect/>
          </a:stretch>
        </p:blipFill>
        <p:spPr>
          <a:xfrm>
            <a:off x="249350" y="1707700"/>
            <a:ext cx="4136275" cy="2889150"/>
          </a:xfrm>
          <a:prstGeom prst="rect">
            <a:avLst/>
          </a:prstGeom>
          <a:noFill/>
          <a:ln>
            <a:noFill/>
          </a:ln>
        </p:spPr>
      </p:pic>
      <p:pic>
        <p:nvPicPr>
          <p:cNvPr id="313" name="Google Shape;313;p19"/>
          <p:cNvPicPr preferRelativeResize="0"/>
          <p:nvPr/>
        </p:nvPicPr>
        <p:blipFill>
          <a:blip r:embed="rId4">
            <a:alphaModFix/>
          </a:blip>
          <a:stretch>
            <a:fillRect/>
          </a:stretch>
        </p:blipFill>
        <p:spPr>
          <a:xfrm>
            <a:off x="4485525" y="1707700"/>
            <a:ext cx="4332050" cy="282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ctrTitle"/>
          </p:nvPr>
        </p:nvSpPr>
        <p:spPr>
          <a:xfrm>
            <a:off x="415800" y="4127075"/>
            <a:ext cx="8312400" cy="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000000"/>
                </a:solidFill>
              </a:rPr>
              <a:t>Relationship of Registered and Count users with total Count of Bikes demanded</a:t>
            </a:r>
            <a:endParaRPr sz="2500">
              <a:solidFill>
                <a:srgbClr val="000000"/>
              </a:solidFill>
            </a:endParaRPr>
          </a:p>
        </p:txBody>
      </p:sp>
      <p:pic>
        <p:nvPicPr>
          <p:cNvPr id="319" name="Google Shape;319;p20"/>
          <p:cNvPicPr preferRelativeResize="0"/>
          <p:nvPr/>
        </p:nvPicPr>
        <p:blipFill>
          <a:blip r:embed="rId3">
            <a:alphaModFix/>
          </a:blip>
          <a:stretch>
            <a:fillRect/>
          </a:stretch>
        </p:blipFill>
        <p:spPr>
          <a:xfrm>
            <a:off x="131200" y="128301"/>
            <a:ext cx="4028579" cy="3762700"/>
          </a:xfrm>
          <a:prstGeom prst="rect">
            <a:avLst/>
          </a:prstGeom>
          <a:noFill/>
          <a:ln>
            <a:noFill/>
          </a:ln>
        </p:spPr>
      </p:pic>
      <p:pic>
        <p:nvPicPr>
          <p:cNvPr id="320" name="Google Shape;320;p20"/>
          <p:cNvPicPr preferRelativeResize="0"/>
          <p:nvPr/>
        </p:nvPicPr>
        <p:blipFill>
          <a:blip r:embed="rId4">
            <a:alphaModFix/>
          </a:blip>
          <a:stretch>
            <a:fillRect/>
          </a:stretch>
        </p:blipFill>
        <p:spPr>
          <a:xfrm>
            <a:off x="4776575" y="152825"/>
            <a:ext cx="4028575" cy="37627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ctrTitle"/>
          </p:nvPr>
        </p:nvSpPr>
        <p:spPr>
          <a:xfrm>
            <a:off x="6472850" y="282023"/>
            <a:ext cx="2344800" cy="470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Finding the outlier in year and Count Relationship which is shown in the figure.</a:t>
            </a:r>
            <a:endParaRPr sz="2500"/>
          </a:p>
        </p:txBody>
      </p:sp>
      <p:pic>
        <p:nvPicPr>
          <p:cNvPr id="326" name="Google Shape;326;p21"/>
          <p:cNvPicPr preferRelativeResize="0"/>
          <p:nvPr/>
        </p:nvPicPr>
        <p:blipFill>
          <a:blip r:embed="rId3">
            <a:alphaModFix/>
          </a:blip>
          <a:stretch>
            <a:fillRect/>
          </a:stretch>
        </p:blipFill>
        <p:spPr>
          <a:xfrm>
            <a:off x="77575" y="959375"/>
            <a:ext cx="6064625" cy="402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