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7" r:id="rId4"/>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13661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28839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307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194187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428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741607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2342472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416107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94864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392816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142104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83662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241257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243509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56863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15F958-C273-4B73-8327-90A59B736200}" type="datetimeFigureOut">
              <a:rPr lang="en-US" smtClean="0"/>
              <a:t>10/1/2025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17A851-1BCC-4B83-9028-709B8457C383}" type="slidenum">
              <a:rPr lang="en-US" smtClean="0"/>
              <a:t>‹#›</a:t>
            </a:fld>
            <a:endParaRPr lang="en-US" dirty="0"/>
          </a:p>
        </p:txBody>
      </p:sp>
    </p:spTree>
    <p:extLst>
      <p:ext uri="{BB962C8B-B14F-4D97-AF65-F5344CB8AC3E}">
        <p14:creationId xmlns:p14="http://schemas.microsoft.com/office/powerpoint/2010/main" val="415764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15F958-C273-4B73-8327-90A59B736200}" type="datetimeFigureOut">
              <a:rPr lang="en-US" smtClean="0"/>
              <a:t>10/1/2025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17A851-1BCC-4B83-9028-709B8457C383}" type="slidenum">
              <a:rPr lang="en-US" smtClean="0"/>
              <a:t>‹#›</a:t>
            </a:fld>
            <a:endParaRPr lang="en-US" dirty="0"/>
          </a:p>
        </p:txBody>
      </p:sp>
    </p:spTree>
    <p:extLst>
      <p:ext uri="{BB962C8B-B14F-4D97-AF65-F5344CB8AC3E}">
        <p14:creationId xmlns:p14="http://schemas.microsoft.com/office/powerpoint/2010/main" val="16327448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avena12/Smart-Waste-Bin-Monitoring-System-for-Kigali" TargetMode="External"/><Relationship Id="rId2" Type="http://schemas.openxmlformats.org/officeDocument/2006/relationships/hyperlink" Target="https://smart-waste-bin-monitoring-system-for-kigali-wpxytva9iebki9xcv.streamlit.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134" y="736601"/>
            <a:ext cx="9838266" cy="3314236"/>
          </a:xfrm>
        </p:spPr>
        <p:txBody>
          <a:bodyPr>
            <a:normAutofit/>
          </a:bodyPr>
          <a:lstStyle/>
          <a:p>
            <a:pPr algn="just"/>
            <a:r>
              <a:rPr lang="en-US" sz="3600" b="1" dirty="0" smtClean="0">
                <a:solidFill>
                  <a:schemeClr val="tx1"/>
                </a:solidFill>
                <a:latin typeface="Times New Roman" panose="02020603050405020304" pitchFamily="18" charset="0"/>
                <a:cs typeface="Times New Roman" panose="02020603050405020304" pitchFamily="18" charset="0"/>
              </a:rPr>
              <a:t>TITLE:</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SMART WASTE BIN MONITORING SYSTEM FOR </a:t>
            </a:r>
            <a:r>
              <a:rPr lang="en-US" sz="3600" b="1" dirty="0">
                <a:solidFill>
                  <a:schemeClr val="tx1"/>
                </a:solidFill>
                <a:latin typeface="Times New Roman" panose="02020603050405020304" pitchFamily="18" charset="0"/>
                <a:cs typeface="Times New Roman" panose="02020603050405020304" pitchFamily="18" charset="0"/>
              </a:rPr>
              <a:t>EFFICIENT WASTE COLLECTION IN KIGALI</a:t>
            </a:r>
            <a:endParaRPr lang="en-US" sz="3600" dirty="0">
              <a:solidFill>
                <a:schemeClr val="tx1"/>
              </a:solidFill>
            </a:endParaRPr>
          </a:p>
        </p:txBody>
      </p:sp>
      <p:sp>
        <p:nvSpPr>
          <p:cNvPr id="3" name="Subtitle 2"/>
          <p:cNvSpPr>
            <a:spLocks noGrp="1"/>
          </p:cNvSpPr>
          <p:nvPr>
            <p:ph type="subTitle" idx="1"/>
          </p:nvPr>
        </p:nvSpPr>
        <p:spPr>
          <a:xfrm>
            <a:off x="619027" y="3978110"/>
            <a:ext cx="9144000" cy="2149313"/>
          </a:xfrm>
        </p:spPr>
        <p:txBody>
          <a:bodyPr>
            <a:normAutofit/>
          </a:bodyPr>
          <a:lstStyle/>
          <a:p>
            <a:pPr algn="l"/>
            <a:endParaRPr lang="en-US" dirty="0">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Presented </a:t>
            </a:r>
            <a:r>
              <a:rPr lang="en-US" sz="2000" b="1" dirty="0" smtClean="0">
                <a:solidFill>
                  <a:schemeClr val="tx1"/>
                </a:solidFill>
                <a:latin typeface="Times New Roman" panose="02020603050405020304" pitchFamily="18" charset="0"/>
                <a:cs typeface="Times New Roman" panose="02020603050405020304" pitchFamily="18" charset="0"/>
              </a:rPr>
              <a:t>by:</a:t>
            </a:r>
          </a:p>
          <a:p>
            <a:pPr algn="l"/>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Names</a:t>
            </a:r>
            <a:r>
              <a:rPr lang="en-US" sz="2000" dirty="0" smtClean="0">
                <a:solidFill>
                  <a:schemeClr val="tx1"/>
                </a:solidFill>
                <a:latin typeface="Times New Roman" panose="02020603050405020304" pitchFamily="18" charset="0"/>
                <a:cs typeface="Times New Roman" panose="02020603050405020304" pitchFamily="18" charset="0"/>
              </a:rPr>
              <a:t> :IKIREZI </a:t>
            </a:r>
            <a:r>
              <a:rPr lang="en-US" sz="2000" dirty="0">
                <a:solidFill>
                  <a:schemeClr val="tx1"/>
                </a:solidFill>
                <a:latin typeface="Times New Roman" panose="02020603050405020304" pitchFamily="18" charset="0"/>
                <a:cs typeface="Times New Roman" panose="02020603050405020304" pitchFamily="18" charset="0"/>
              </a:rPr>
              <a:t>Aneira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Lavena</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algn="l"/>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Reg</a:t>
            </a:r>
            <a:r>
              <a:rPr lang="en-US" sz="2000" b="1" dirty="0" smtClean="0">
                <a:solidFill>
                  <a:schemeClr val="tx1"/>
                </a:solidFill>
                <a:latin typeface="Times New Roman" panose="02020603050405020304" pitchFamily="18" charset="0"/>
                <a:cs typeface="Times New Roman" panose="02020603050405020304" pitchFamily="18" charset="0"/>
              </a:rPr>
              <a:t> No</a:t>
            </a:r>
            <a:r>
              <a:rPr lang="en-US" sz="2000" dirty="0" smtClean="0">
                <a:solidFill>
                  <a:schemeClr val="tx1"/>
                </a:solidFill>
                <a:latin typeface="Times New Roman" panose="02020603050405020304" pitchFamily="18" charset="0"/>
                <a:cs typeface="Times New Roman" panose="02020603050405020304" pitchFamily="18" charset="0"/>
              </a:rPr>
              <a:t>:25RP18074</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Date: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30</a:t>
            </a:r>
            <a:r>
              <a:rPr lang="en-US" sz="2000" baseline="30000" dirty="0" smtClean="0">
                <a:solidFill>
                  <a:schemeClr val="tx1"/>
                </a:solidFill>
                <a:latin typeface="Times New Roman" panose="02020603050405020304" pitchFamily="18" charset="0"/>
                <a:cs typeface="Times New Roman" panose="02020603050405020304" pitchFamily="18" charset="0"/>
              </a:rPr>
              <a:t>th</a:t>
            </a:r>
            <a:r>
              <a:rPr lang="en-US" sz="2000" dirty="0" smtClean="0">
                <a:solidFill>
                  <a:schemeClr val="tx1"/>
                </a:solidFill>
                <a:latin typeface="Times New Roman" panose="02020603050405020304" pitchFamily="18" charset="0"/>
                <a:cs typeface="Times New Roman" panose="02020603050405020304" pitchFamily="18" charset="0"/>
              </a:rPr>
              <a:t> September </a:t>
            </a:r>
            <a:r>
              <a:rPr lang="en-US" sz="2000" dirty="0">
                <a:solidFill>
                  <a:schemeClr val="tx1"/>
                </a:solidFill>
                <a:latin typeface="Times New Roman" panose="02020603050405020304" pitchFamily="18" charset="0"/>
                <a:cs typeface="Times New Roman" panose="02020603050405020304" pitchFamily="18" charset="0"/>
              </a:rPr>
              <a:t>2025</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31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7. Links of </a:t>
            </a:r>
            <a:r>
              <a:rPr lang="en-US" sz="4000" b="1" dirty="0" err="1" smtClean="0">
                <a:latin typeface="Times New Roman" panose="02020603050405020304" pitchFamily="18" charset="0"/>
                <a:cs typeface="Times New Roman" panose="02020603050405020304" pitchFamily="18" charset="0"/>
              </a:rPr>
              <a:t>streamlit</a:t>
            </a:r>
            <a:r>
              <a:rPr lang="en-US" sz="4000" b="1" dirty="0" smtClean="0">
                <a:latin typeface="Times New Roman" panose="02020603050405020304" pitchFamily="18" charset="0"/>
                <a:cs typeface="Times New Roman" panose="02020603050405020304" pitchFamily="18" charset="0"/>
              </a:rPr>
              <a:t> and </a:t>
            </a:r>
            <a:r>
              <a:rPr lang="en-US" sz="4000" b="1" dirty="0" err="1" smtClean="0">
                <a:latin typeface="Times New Roman" panose="02020603050405020304" pitchFamily="18" charset="0"/>
                <a:cs typeface="Times New Roman" panose="02020603050405020304" pitchFamily="18" charset="0"/>
              </a:rPr>
              <a:t>github</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4201" y="1804989"/>
            <a:ext cx="8596668" cy="3880773"/>
          </a:xfrm>
        </p:spPr>
        <p:txBody>
          <a:bodyPr/>
          <a:lstStyle/>
          <a:p>
            <a:r>
              <a:rPr lang="en-US" dirty="0" smtClean="0">
                <a:solidFill>
                  <a:srgbClr val="0070C0"/>
                </a:solidFill>
                <a:hlinkClick r:id="rId2"/>
              </a:rPr>
              <a:t>https://smart-waste-bin-monitoring-system-for-kigali-wpxytva9iebki9xcv.streamlit.app/</a:t>
            </a:r>
            <a:endParaRPr lang="en-US" dirty="0" smtClean="0">
              <a:solidFill>
                <a:srgbClr val="0070C0"/>
              </a:solidFill>
            </a:endParaRPr>
          </a:p>
          <a:p>
            <a:pPr marL="0" indent="0">
              <a:buNone/>
            </a:pPr>
            <a:endParaRPr lang="en-US" dirty="0" smtClean="0">
              <a:solidFill>
                <a:srgbClr val="0070C0"/>
              </a:solidFill>
            </a:endParaRPr>
          </a:p>
          <a:p>
            <a:r>
              <a:rPr lang="en-US" dirty="0" smtClean="0">
                <a:solidFill>
                  <a:srgbClr val="0070C0"/>
                </a:solidFill>
                <a:latin typeface="+mj-lt"/>
                <a:hlinkClick r:id="rId3"/>
              </a:rPr>
              <a:t>https://github.com/Lavena12/Smart-Waste-Bin-Monitoring-System-for-Kigali</a:t>
            </a:r>
            <a:endParaRPr lang="en-US" dirty="0">
              <a:solidFill>
                <a:srgbClr val="0070C0"/>
              </a:solidFill>
              <a:latin typeface="+mj-lt"/>
            </a:endParaRPr>
          </a:p>
          <a:p>
            <a:pPr marL="0" indent="0">
              <a:buNone/>
            </a:pPr>
            <a:endParaRPr lang="en-US" dirty="0"/>
          </a:p>
        </p:txBody>
      </p:sp>
    </p:spTree>
    <p:extLst>
      <p:ext uri="{BB962C8B-B14F-4D97-AF65-F5344CB8AC3E}">
        <p14:creationId xmlns:p14="http://schemas.microsoft.com/office/powerpoint/2010/main" val="293571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6982"/>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1. PROBLEM STATEMENT</a:t>
            </a:r>
            <a:endParaRPr lang="en-US" b="1" dirty="0"/>
          </a:p>
        </p:txBody>
      </p:sp>
      <p:sp>
        <p:nvSpPr>
          <p:cNvPr id="3" name="Content Placeholder 2"/>
          <p:cNvSpPr>
            <a:spLocks noGrp="1"/>
          </p:cNvSpPr>
          <p:nvPr>
            <p:ph idx="1"/>
          </p:nvPr>
        </p:nvSpPr>
        <p:spPr>
          <a:xfrm>
            <a:off x="838200" y="1102936"/>
            <a:ext cx="10515600" cy="5533534"/>
          </a:xfrm>
        </p:spPr>
        <p:txBody>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Kigali’s </a:t>
            </a:r>
            <a:r>
              <a:rPr lang="en-US" dirty="0">
                <a:latin typeface="Times New Roman" panose="02020603050405020304" pitchFamily="18" charset="0"/>
                <a:cs typeface="Times New Roman" panose="02020603050405020304" pitchFamily="18" charset="0"/>
              </a:rPr>
              <a:t>current waste collection system faces significant challenges due to its reliance on fixed collection schedules and manual monitoring of waste bins. This often results in inefficiencies such as overflowing bins, missed collections, and underutilized collection resources. Overflowing waste bins contribute to environmental pollution, health hazards, unpleasant odors, and urban littering, negatively impacting the quality of life for residents</a:t>
            </a:r>
            <a:r>
              <a:rPr lang="en-US" dirty="0"/>
              <a:t>.</a:t>
            </a:r>
          </a:p>
          <a:p>
            <a:pPr marL="0" indent="0">
              <a:buNone/>
            </a:pPr>
            <a:endParaRPr lang="en-US" dirty="0"/>
          </a:p>
        </p:txBody>
      </p:sp>
    </p:spTree>
    <p:extLst>
      <p:ext uri="{BB962C8B-B14F-4D97-AF65-F5344CB8AC3E}">
        <p14:creationId xmlns:p14="http://schemas.microsoft.com/office/powerpoint/2010/main" val="191397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213"/>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Why this problem is important</a:t>
            </a:r>
            <a:endParaRPr lang="en-US" sz="4000" dirty="0"/>
          </a:p>
        </p:txBody>
      </p:sp>
      <p:sp>
        <p:nvSpPr>
          <p:cNvPr id="3" name="Content Placeholder 2"/>
          <p:cNvSpPr>
            <a:spLocks noGrp="1"/>
          </p:cNvSpPr>
          <p:nvPr>
            <p:ph idx="1"/>
          </p:nvPr>
        </p:nvSpPr>
        <p:spPr>
          <a:xfrm>
            <a:off x="838200" y="1564849"/>
            <a:ext cx="10515600" cy="4649821"/>
          </a:xfrm>
        </p:spPr>
        <p:txBody>
          <a:bodyPr>
            <a:normAutofit/>
          </a:bodyPr>
          <a:lstStyle/>
          <a:p>
            <a:pPr algn="just"/>
            <a:r>
              <a:rPr lang="en-US" dirty="0" smtClean="0">
                <a:latin typeface="Times New Roman" panose="02020603050405020304" pitchFamily="18" charset="0"/>
                <a:cs typeface="Times New Roman" panose="02020603050405020304" pitchFamily="18" charset="0"/>
              </a:rPr>
              <a:t>Inefficient waste collection in Kigali leads to overflowing bins: Currently, waste is collected on fixed schedules (e.g., daily, weekly) instead of based on real-time bin fill levels</a:t>
            </a:r>
          </a:p>
          <a:p>
            <a:pPr algn="just"/>
            <a:r>
              <a:rPr lang="en-US" dirty="0" smtClean="0">
                <a:latin typeface="Times New Roman" panose="02020603050405020304" pitchFamily="18" charset="0"/>
                <a:cs typeface="Times New Roman" panose="02020603050405020304" pitchFamily="18" charset="0"/>
              </a:rPr>
              <a:t>Environmental and health hazards from unmanaged waste: Bad odors from decomposing waste create an unhealthy environment for nearby communities</a:t>
            </a:r>
          </a:p>
          <a:p>
            <a:pPr algn="just"/>
            <a:r>
              <a:rPr lang="en-US" dirty="0" smtClean="0">
                <a:latin typeface="Times New Roman" panose="02020603050405020304" pitchFamily="18" charset="0"/>
                <a:cs typeface="Times New Roman" panose="02020603050405020304" pitchFamily="18" charset="0"/>
              </a:rPr>
              <a:t> High operational costs due to reactive collection: Without predictive systems, waste management companies often use a reactive approach: trucks are dispatched only when complaints arise or when bins overflow.</a:t>
            </a:r>
          </a:p>
          <a:p>
            <a:pPr algn="just"/>
            <a:r>
              <a:rPr lang="en-US" dirty="0" smtClean="0">
                <a:latin typeface="Times New Roman" panose="02020603050405020304" pitchFamily="18" charset="0"/>
                <a:cs typeface="Times New Roman" panose="02020603050405020304" pitchFamily="18" charset="0"/>
              </a:rPr>
              <a:t> Poor recycling rates from lack of urgency-based sorting: Valuable materials like plastics and metals often end up in landfills instead of recycling facilities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01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091"/>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2.Dataset Description</a:t>
            </a:r>
            <a:endParaRPr lang="en-US" sz="4000" dirty="0"/>
          </a:p>
        </p:txBody>
      </p:sp>
      <p:sp>
        <p:nvSpPr>
          <p:cNvPr id="3" name="Content Placeholder 2"/>
          <p:cNvSpPr>
            <a:spLocks noGrp="1"/>
          </p:cNvSpPr>
          <p:nvPr>
            <p:ph idx="1"/>
          </p:nvPr>
        </p:nvSpPr>
        <p:spPr>
          <a:xfrm>
            <a:off x="838200" y="1131216"/>
            <a:ext cx="10515600" cy="5580669"/>
          </a:xfrm>
        </p:spPr>
        <p:txBody>
          <a:bodyPr>
            <a:normAutofit/>
          </a:bodyPr>
          <a:lstStyle/>
          <a:p>
            <a:pPr marL="0" lvl="0" indent="0" algn="just"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Source:</a:t>
            </a:r>
            <a:r>
              <a:rPr lang="en-US" altLang="en-US" dirty="0">
                <a:latin typeface="Times New Roman" panose="02020603050405020304" pitchFamily="18" charset="0"/>
                <a:cs typeface="Times New Roman" panose="02020603050405020304" pitchFamily="18" charset="0"/>
              </a:rPr>
              <a:t> Provided dataset </a:t>
            </a:r>
            <a:r>
              <a:rPr lang="en-US" altLang="en-US" dirty="0" smtClean="0">
                <a:latin typeface="Times New Roman" panose="02020603050405020304" pitchFamily="18" charset="0"/>
                <a:cs typeface="Times New Roman" panose="02020603050405020304" pitchFamily="18" charset="0"/>
              </a:rPr>
              <a:t>("kigali_waste_dataset.csv") </a:t>
            </a:r>
            <a:endParaRPr lang="en-US" altLang="en-US"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Size</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2,000 samples, 8 features, 1 target </a:t>
            </a:r>
          </a:p>
          <a:p>
            <a:pPr marL="0" lvl="0" indent="0" algn="just" eaLnBrk="0" fontAlgn="base" hangingPunct="0">
              <a:lnSpc>
                <a:spcPct val="10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Features : </a:t>
            </a:r>
            <a:r>
              <a:rPr lang="en-US" altLang="en-US" dirty="0" smtClean="0">
                <a:latin typeface="Times New Roman" panose="02020603050405020304" pitchFamily="18" charset="0"/>
                <a:cs typeface="Times New Roman" panose="02020603050405020304" pitchFamily="18" charset="0"/>
              </a:rPr>
              <a:t>weight,</a:t>
            </a:r>
          </a:p>
          <a:p>
            <a:pPr marL="0" lvl="0" indent="0" algn="just" eaLnBrk="0" fontAlgn="base" hangingPunct="0">
              <a:lnSpc>
                <a:spcPct val="10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material type, </a:t>
            </a:r>
          </a:p>
          <a:p>
            <a:pPr marL="0" lvl="0" indent="0" algn="just" eaLnBrk="0" fontAlgn="base" hangingPunct="0">
              <a:lnSpc>
                <a:spcPct val="10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district, </a:t>
            </a:r>
          </a:p>
          <a:p>
            <a:pPr marL="0" lvl="0" indent="0" algn="just" eaLnBrk="0" fontAlgn="base" hangingPunct="0">
              <a:lnSpc>
                <a:spcPct val="10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day,</a:t>
            </a:r>
          </a:p>
          <a:p>
            <a:pPr marL="0" lvl="0" indent="0" algn="just" eaLnBrk="0" fontAlgn="base" hangingPunct="0">
              <a:lnSpc>
                <a:spcPct val="10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weather,</a:t>
            </a:r>
          </a:p>
          <a:p>
            <a:pPr marL="0" lvl="0" indent="0" algn="just" eaLnBrk="0" fontAlgn="base" hangingPunct="0">
              <a:lnSpc>
                <a:spcPct val="10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bin capacity,</a:t>
            </a:r>
          </a:p>
          <a:p>
            <a:pPr marL="0" lvl="0" indent="0" algn="just" eaLnBrk="0" fontAlgn="base" hangingPunct="0">
              <a:lnSpc>
                <a:spcPct val="10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fill level</a:t>
            </a:r>
          </a:p>
          <a:p>
            <a:pPr marL="0" lvl="0" indent="0" algn="just"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Weekend Indicator</a:t>
            </a:r>
            <a:endParaRPr lang="en-US" altLang="en-US"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Goal/Target: </a:t>
            </a:r>
            <a:r>
              <a:rPr lang="en-US" altLang="en-US" dirty="0" smtClean="0">
                <a:latin typeface="Times New Roman" panose="02020603050405020304" pitchFamily="18" charset="0"/>
                <a:cs typeface="Times New Roman" panose="02020603050405020304" pitchFamily="18" charset="0"/>
              </a:rPr>
              <a:t>Collection Urgency (LOW, MEDIUM, HIGH, URGENT)</a:t>
            </a:r>
            <a:endParaRPr lang="en-US" alt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1146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226"/>
          </a:xfrm>
        </p:spPr>
        <p:txBody>
          <a:bodyPr>
            <a:normAutofit/>
          </a:bodyPr>
          <a:lstStyle/>
          <a:p>
            <a:r>
              <a:rPr lang="en-US" altLang="en-US" sz="4000" b="1" dirty="0" smtClean="0">
                <a:solidFill>
                  <a:schemeClr val="tx1"/>
                </a:solidFill>
                <a:latin typeface="Times New Roman" panose="02020603050405020304" pitchFamily="18" charset="0"/>
                <a:cs typeface="Times New Roman" panose="02020603050405020304" pitchFamily="18" charset="0"/>
              </a:rPr>
              <a:t>3. EDA (</a:t>
            </a:r>
            <a:r>
              <a:rPr lang="en-US" sz="4000" b="1" dirty="0" smtClean="0">
                <a:solidFill>
                  <a:schemeClr val="tx1"/>
                </a:solidFill>
                <a:latin typeface="Times New Roman" panose="02020603050405020304" pitchFamily="18" charset="0"/>
                <a:cs typeface="Times New Roman" panose="02020603050405020304" pitchFamily="18" charset="0"/>
              </a:rPr>
              <a:t>Exploratory Data Analysis</a:t>
            </a:r>
            <a:r>
              <a:rPr lang="en-US" altLang="en-US" sz="4000" b="1" dirty="0" smtClean="0">
                <a:solidFill>
                  <a:schemeClr val="tx1"/>
                </a:solidFill>
                <a:latin typeface="Times New Roman" panose="02020603050405020304" pitchFamily="18" charset="0"/>
                <a:cs typeface="Times New Roman" panose="02020603050405020304" pitchFamily="18" charset="0"/>
              </a:rPr>
              <a:t>)</a:t>
            </a:r>
            <a:endParaRPr lang="en-US" sz="4000" dirty="0"/>
          </a:p>
        </p:txBody>
      </p:sp>
      <p:sp>
        <p:nvSpPr>
          <p:cNvPr id="3" name="Content Placeholder 2"/>
          <p:cNvSpPr>
            <a:spLocks noGrp="1"/>
          </p:cNvSpPr>
          <p:nvPr>
            <p:ph idx="1"/>
          </p:nvPr>
        </p:nvSpPr>
        <p:spPr>
          <a:xfrm>
            <a:off x="838200" y="1319753"/>
            <a:ext cx="10515600" cy="5392132"/>
          </a:xfrm>
        </p:spPr>
        <p:txBody>
          <a:bodyPr>
            <a:normAutofit fontScale="85000" lnSpcReduction="20000"/>
          </a:bodyPr>
          <a:lstStyle/>
          <a:p>
            <a:pPr algn="just"/>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Univariate Analysis</a:t>
            </a:r>
          </a:p>
          <a:p>
            <a:pPr marL="0" indent="0" algn="just">
              <a:buNone/>
            </a:pPr>
            <a:r>
              <a:rPr lang="en-US" dirty="0" smtClean="0">
                <a:latin typeface="Times New Roman" panose="02020603050405020304" pitchFamily="18" charset="0"/>
                <a:cs typeface="Times New Roman" panose="02020603050405020304" pitchFamily="18" charset="0"/>
              </a:rPr>
              <a:t>Bullet Points:- Fill level distribution shows most bins are over 70% full</a:t>
            </a:r>
          </a:p>
          <a:p>
            <a:pPr algn="just">
              <a:buFontTx/>
              <a:buChar char="-"/>
            </a:pPr>
            <a:r>
              <a:rPr lang="en-US" dirty="0" smtClean="0">
                <a:latin typeface="Times New Roman" panose="02020603050405020304" pitchFamily="18" charset="0"/>
                <a:cs typeface="Times New Roman" panose="02020603050405020304" pitchFamily="18" charset="0"/>
              </a:rPr>
              <a:t>Weight varies widely across districts</a:t>
            </a:r>
          </a:p>
          <a:p>
            <a:pPr algn="just">
              <a:buFontTx/>
              <a:buChar char="-"/>
            </a:pPr>
            <a:r>
              <a:rPr lang="en-US" dirty="0" smtClean="0">
                <a:latin typeface="Times New Roman" panose="02020603050405020304" pitchFamily="18" charset="0"/>
                <a:cs typeface="Times New Roman" panose="02020603050405020304" pitchFamily="18" charset="0"/>
              </a:rPr>
              <a:t>Material type skewed toward plastic and organic</a:t>
            </a:r>
          </a:p>
          <a:p>
            <a:pPr marL="0" indent="0" algn="just">
              <a:buNone/>
            </a:pPr>
            <a:r>
              <a:rPr lang="en-US" dirty="0" smtClean="0">
                <a:latin typeface="Times New Roman" panose="02020603050405020304" pitchFamily="18" charset="0"/>
                <a:cs typeface="Times New Roman" panose="02020603050405020304" pitchFamily="18" charset="0"/>
              </a:rPr>
              <a:t>Visuals:  Include histograms and bar charts from your notebook.</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Bivariate Analysis </a:t>
            </a:r>
          </a:p>
          <a:p>
            <a:pPr marL="0" indent="0" algn="just">
              <a:buNone/>
            </a:pPr>
            <a:r>
              <a:rPr lang="en-US" dirty="0" smtClean="0">
                <a:latin typeface="Times New Roman" panose="02020603050405020304" pitchFamily="18" charset="0"/>
                <a:cs typeface="Times New Roman" panose="02020603050405020304" pitchFamily="18" charset="0"/>
              </a:rPr>
              <a:t>Bullet Points:- Fill level vs. urgency shows strong positive correlation</a:t>
            </a:r>
          </a:p>
          <a:p>
            <a:pPr algn="just">
              <a:buFontTx/>
              <a:buChar char="-"/>
            </a:pPr>
            <a:r>
              <a:rPr lang="en-US" dirty="0" smtClean="0">
                <a:latin typeface="Times New Roman" panose="02020603050405020304" pitchFamily="18" charset="0"/>
                <a:cs typeface="Times New Roman" panose="02020603050405020304" pitchFamily="18" charset="0"/>
              </a:rPr>
              <a:t>Districts with higher urgency: </a:t>
            </a:r>
            <a:r>
              <a:rPr lang="en-US" dirty="0" smtClean="0">
                <a:latin typeface="Times New Roman" panose="02020603050405020304" pitchFamily="18" charset="0"/>
                <a:cs typeface="Times New Roman" panose="02020603050405020304" pitchFamily="18" charset="0"/>
              </a:rPr>
              <a:t>Nyarugenge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Gasabo</a:t>
            </a:r>
            <a:endParaRPr lang="en-US" dirty="0" smtClean="0">
              <a:latin typeface="Times New Roman" panose="02020603050405020304" pitchFamily="18" charset="0"/>
              <a:cs typeface="Times New Roman" panose="02020603050405020304" pitchFamily="18" charset="0"/>
            </a:endParaRPr>
          </a:p>
          <a:p>
            <a:pPr algn="just">
              <a:buFontTx/>
              <a:buChar char="-"/>
            </a:pPr>
            <a:r>
              <a:rPr lang="en-US" dirty="0" smtClean="0">
                <a:latin typeface="Times New Roman" panose="02020603050405020304" pitchFamily="18" charset="0"/>
                <a:cs typeface="Times New Roman" panose="02020603050405020304" pitchFamily="18" charset="0"/>
              </a:rPr>
              <a:t>Material type impacts urgency (organic waste more urgent)</a:t>
            </a:r>
          </a:p>
          <a:p>
            <a:pPr marL="0" indent="0" algn="just">
              <a:buNone/>
            </a:pPr>
            <a:r>
              <a:rPr lang="en-US" dirty="0" smtClean="0">
                <a:latin typeface="Times New Roman" panose="02020603050405020304" pitchFamily="18" charset="0"/>
                <a:cs typeface="Times New Roman" panose="02020603050405020304" pitchFamily="18" charset="0"/>
              </a:rPr>
              <a:t>Visuals:  Box plots, scatter plots, and grouped bar charts.</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Multivariate Analysis</a:t>
            </a:r>
          </a:p>
          <a:p>
            <a:pPr marL="0" indent="0" algn="just">
              <a:buNone/>
            </a:pPr>
            <a:r>
              <a:rPr lang="en-US" dirty="0" smtClean="0">
                <a:latin typeface="Times New Roman" panose="02020603050405020304" pitchFamily="18" charset="0"/>
                <a:cs typeface="Times New Roman" panose="02020603050405020304" pitchFamily="18" charset="0"/>
              </a:rPr>
              <a:t>Bullet Points:- Correlation matrix highlights fill level and weight as key predictors</a:t>
            </a:r>
          </a:p>
          <a:p>
            <a:pPr algn="just">
              <a:buFontTx/>
              <a:buChar char="-"/>
            </a:pPr>
            <a:r>
              <a:rPr lang="en-US" dirty="0" smtClean="0">
                <a:latin typeface="Times New Roman" panose="02020603050405020304" pitchFamily="18" charset="0"/>
                <a:cs typeface="Times New Roman" panose="02020603050405020304" pitchFamily="18" charset="0"/>
              </a:rPr>
              <a:t>Pair plots show interaction between district and material type</a:t>
            </a:r>
          </a:p>
          <a:p>
            <a:pPr algn="just">
              <a:buFontTx/>
              <a:buChar char="-"/>
            </a:pPr>
            <a:r>
              <a:rPr lang="en-US" dirty="0" smtClean="0">
                <a:latin typeface="Times New Roman" panose="02020603050405020304" pitchFamily="18" charset="0"/>
                <a:cs typeface="Times New Roman" panose="02020603050405020304" pitchFamily="18" charset="0"/>
              </a:rPr>
              <a:t>Weather and day have minor influence</a:t>
            </a:r>
          </a:p>
          <a:p>
            <a:pPr marL="0" indent="0" algn="just">
              <a:buNone/>
            </a:pPr>
            <a:r>
              <a:rPr lang="en-US" dirty="0" smtClean="0">
                <a:latin typeface="Times New Roman" panose="02020603050405020304" pitchFamily="18" charset="0"/>
                <a:cs typeface="Times New Roman" panose="02020603050405020304" pitchFamily="18" charset="0"/>
              </a:rPr>
              <a:t>Visuals:  </a:t>
            </a:r>
            <a:r>
              <a:rPr lang="en-US" dirty="0" smtClean="0">
                <a:latin typeface="Times New Roman" panose="02020603050405020304" pitchFamily="18" charset="0"/>
                <a:cs typeface="Times New Roman" panose="02020603050405020304" pitchFamily="18" charset="0"/>
              </a:rPr>
              <a:t>Heatmap</a:t>
            </a:r>
            <a:r>
              <a:rPr lang="en-US" dirty="0" smtClean="0">
                <a:latin typeface="Times New Roman" panose="02020603050405020304" pitchFamily="18" charset="0"/>
                <a:cs typeface="Times New Roman" panose="02020603050405020304" pitchFamily="18" charset="0"/>
              </a:rPr>
              <a:t> and pair plot screenshots.</a:t>
            </a:r>
          </a:p>
          <a:p>
            <a:pPr marL="0" indent="0">
              <a:buNone/>
            </a:pPr>
            <a:endParaRPr lang="en-US" dirty="0"/>
          </a:p>
        </p:txBody>
      </p:sp>
    </p:spTree>
    <p:extLst>
      <p:ext uri="{BB962C8B-B14F-4D97-AF65-F5344CB8AC3E}">
        <p14:creationId xmlns:p14="http://schemas.microsoft.com/office/powerpoint/2010/main" val="86235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solidFill>
                  <a:schemeClr val="tx1"/>
                </a:solidFill>
                <a:latin typeface="Times New Roman" panose="02020603050405020304" pitchFamily="18" charset="0"/>
                <a:cs typeface="Times New Roman" panose="02020603050405020304" pitchFamily="18" charset="0"/>
              </a:rPr>
              <a:t>4. Feature Engineering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73201"/>
            <a:ext cx="8596668" cy="4568162"/>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Outlier handling using IQR capping</a:t>
            </a:r>
          </a:p>
          <a:p>
            <a:r>
              <a:rPr lang="en-US" dirty="0" smtClean="0">
                <a:latin typeface="Times New Roman" panose="02020603050405020304" pitchFamily="18" charset="0"/>
                <a:cs typeface="Times New Roman" panose="02020603050405020304" pitchFamily="18" charset="0"/>
              </a:rPr>
              <a:t>Created new features: capacity utilization, weekend indicator</a:t>
            </a:r>
          </a:p>
          <a:p>
            <a:r>
              <a:rPr lang="en-US" dirty="0" smtClean="0">
                <a:latin typeface="Times New Roman" panose="02020603050405020304" pitchFamily="18" charset="0"/>
                <a:cs typeface="Times New Roman" panose="02020603050405020304" pitchFamily="18" charset="0"/>
              </a:rPr>
              <a:t>Encoding: Label encoding for urgency, one-hot for categorical</a:t>
            </a:r>
          </a:p>
          <a:p>
            <a:r>
              <a:rPr lang="en-US" dirty="0" smtClean="0">
                <a:latin typeface="Times New Roman" panose="02020603050405020304" pitchFamily="18" charset="0"/>
                <a:cs typeface="Times New Roman" panose="02020603050405020304" pitchFamily="18" charset="0"/>
              </a:rPr>
              <a:t>Scaling: </a:t>
            </a:r>
            <a:r>
              <a:rPr lang="en-US" dirty="0" smtClean="0">
                <a:latin typeface="Times New Roman" panose="02020603050405020304" pitchFamily="18" charset="0"/>
                <a:cs typeface="Times New Roman" panose="02020603050405020304" pitchFamily="18" charset="0"/>
              </a:rPr>
              <a:t>StandardScaler</a:t>
            </a:r>
            <a:r>
              <a:rPr lang="en-US" dirty="0" smtClean="0">
                <a:latin typeface="Times New Roman" panose="02020603050405020304" pitchFamily="18" charset="0"/>
                <a:cs typeface="Times New Roman" panose="02020603050405020304" pitchFamily="18" charset="0"/>
              </a:rPr>
              <a:t> for numerical features</a:t>
            </a:r>
          </a:p>
          <a:p>
            <a:r>
              <a:rPr lang="en-US" dirty="0" smtClean="0">
                <a:latin typeface="Times New Roman" panose="02020603050405020304" pitchFamily="18" charset="0"/>
                <a:cs typeface="Times New Roman" panose="02020603050405020304" pitchFamily="18" charset="0"/>
              </a:rPr>
              <a:t>Feature importance: Fill level, weight, capacity most important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13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4" y="0"/>
            <a:ext cx="8596668" cy="694267"/>
          </a:xfrm>
        </p:spPr>
        <p:txBody>
          <a:bodyPr>
            <a:normAutofit fontScale="90000"/>
          </a:bodyPr>
          <a:lstStyle/>
          <a:p>
            <a:r>
              <a:rPr lang="en-US" altLang="en-US" sz="4000" b="1" dirty="0" smtClean="0">
                <a:solidFill>
                  <a:schemeClr val="tx1"/>
                </a:solidFill>
                <a:latin typeface="Times New Roman" panose="02020603050405020304" pitchFamily="18" charset="0"/>
                <a:cs typeface="Times New Roman" panose="02020603050405020304" pitchFamily="18" charset="0"/>
              </a:rPr>
              <a:t>5. Model building</a:t>
            </a:r>
            <a:endParaRPr lang="en-US" sz="4000" dirty="0"/>
          </a:p>
        </p:txBody>
      </p:sp>
      <p:sp>
        <p:nvSpPr>
          <p:cNvPr id="3" name="Content Placeholder 2"/>
          <p:cNvSpPr>
            <a:spLocks noGrp="1"/>
          </p:cNvSpPr>
          <p:nvPr>
            <p:ph idx="1"/>
          </p:nvPr>
        </p:nvSpPr>
        <p:spPr>
          <a:xfrm>
            <a:off x="838200" y="694267"/>
            <a:ext cx="10515600" cy="6163733"/>
          </a:xfrm>
        </p:spPr>
        <p:txBody>
          <a:bodyPr>
            <a:noAutofit/>
          </a:bodyPr>
          <a:lstStyle/>
          <a:p>
            <a:r>
              <a:rPr lang="en-US" sz="1400" b="1" dirty="0" smtClean="0">
                <a:latin typeface="Times New Roman" panose="02020603050405020304" pitchFamily="18" charset="0"/>
                <a:cs typeface="Times New Roman" panose="02020603050405020304" pitchFamily="18" charset="0"/>
              </a:rPr>
              <a:t>Model Selection &amp; Training</a:t>
            </a:r>
          </a:p>
          <a:p>
            <a:pPr marL="0" indent="0">
              <a:buNone/>
            </a:pPr>
            <a:r>
              <a:rPr lang="en-US" sz="1400" dirty="0" smtClean="0">
                <a:latin typeface="Times New Roman" panose="02020603050405020304" pitchFamily="18" charset="0"/>
                <a:cs typeface="Times New Roman" panose="02020603050405020304" pitchFamily="18" charset="0"/>
              </a:rPr>
              <a:t> Bullet Points:</a:t>
            </a:r>
          </a:p>
          <a:p>
            <a:pPr marL="0" indent="0">
              <a:buNone/>
            </a:pPr>
            <a:r>
              <a:rPr lang="en-US" sz="1400" dirty="0" smtClean="0">
                <a:latin typeface="Times New Roman" panose="02020603050405020304" pitchFamily="18" charset="0"/>
                <a:cs typeface="Times New Roman" panose="02020603050405020304" pitchFamily="18" charset="0"/>
              </a:rPr>
              <a:t>Models tested:  - Random Forest </a:t>
            </a:r>
          </a:p>
          <a:p>
            <a:pPr>
              <a:buFontTx/>
              <a:buChar char="-"/>
            </a:pPr>
            <a:r>
              <a:rPr lang="en-US" sz="1400" dirty="0" smtClean="0">
                <a:latin typeface="Times New Roman" panose="02020603050405020304" pitchFamily="18" charset="0"/>
                <a:cs typeface="Times New Roman" panose="02020603050405020304" pitchFamily="18" charset="0"/>
              </a:rPr>
              <a:t>Logistic Regression </a:t>
            </a:r>
          </a:p>
          <a:p>
            <a:pPr marL="0" indent="0">
              <a:buNone/>
            </a:pPr>
            <a:r>
              <a:rPr lang="en-US" sz="1400" dirty="0" smtClean="0">
                <a:latin typeface="Times New Roman" panose="02020603050405020304" pitchFamily="18" charset="0"/>
                <a:cs typeface="Times New Roman" panose="02020603050405020304" pitchFamily="18" charset="0"/>
              </a:rPr>
              <a:t> - Decision Tree </a:t>
            </a:r>
          </a:p>
          <a:p>
            <a:pPr>
              <a:buFontTx/>
              <a:buChar char="-"/>
            </a:pPr>
            <a:r>
              <a:rPr lang="en-US" sz="1400" dirty="0" smtClean="0">
                <a:latin typeface="Times New Roman" panose="02020603050405020304" pitchFamily="18" charset="0"/>
                <a:cs typeface="Times New Roman" panose="02020603050405020304" pitchFamily="18" charset="0"/>
              </a:rPr>
              <a:t>Best performer: Random Forest</a:t>
            </a:r>
          </a:p>
          <a:p>
            <a:pPr marL="0" indent="0">
              <a:buNone/>
            </a:pPr>
            <a:r>
              <a:rPr lang="en-US" sz="1400" dirty="0" smtClean="0">
                <a:latin typeface="Times New Roman" panose="02020603050405020304" pitchFamily="18" charset="0"/>
                <a:cs typeface="Times New Roman" panose="02020603050405020304" pitchFamily="18" charset="0"/>
              </a:rPr>
              <a:t>- Accuracy: 85.</a:t>
            </a:r>
          </a:p>
          <a:p>
            <a:pPr marL="0" indent="0">
              <a:buNone/>
            </a:pPr>
            <a:endParaRPr lang="en-US" sz="1400"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Model Evaluation</a:t>
            </a:r>
          </a:p>
          <a:p>
            <a:pPr marL="0" indent="0">
              <a:buNone/>
            </a:pPr>
            <a:r>
              <a:rPr lang="en-US" sz="1400" dirty="0" smtClean="0">
                <a:latin typeface="Times New Roman" panose="02020603050405020304" pitchFamily="18" charset="0"/>
                <a:cs typeface="Times New Roman" panose="02020603050405020304" pitchFamily="18" charset="0"/>
              </a:rPr>
              <a:t>Bullet Points:</a:t>
            </a:r>
          </a:p>
          <a:p>
            <a:pPr>
              <a:buFontTx/>
              <a:buChar char="-"/>
            </a:pPr>
            <a:r>
              <a:rPr lang="en-US" sz="1400" dirty="0" smtClean="0">
                <a:latin typeface="Times New Roman" panose="02020603050405020304" pitchFamily="18" charset="0"/>
                <a:cs typeface="Times New Roman" panose="02020603050405020304" pitchFamily="18" charset="0"/>
              </a:rPr>
              <a:t>Precision, Recall, F1-score calculated for each class</a:t>
            </a:r>
          </a:p>
          <a:p>
            <a:pPr marL="0" indent="0">
              <a:buNone/>
            </a:pPr>
            <a:r>
              <a:rPr lang="en-US" sz="1400" dirty="0" smtClean="0">
                <a:latin typeface="Times New Roman" panose="02020603050405020304" pitchFamily="18" charset="0"/>
                <a:cs typeface="Times New Roman" panose="02020603050405020304" pitchFamily="18" charset="0"/>
              </a:rPr>
              <a:t>Visuals: metric table.</a:t>
            </a:r>
          </a:p>
          <a:p>
            <a:r>
              <a:rPr lang="en-US" sz="1400" b="1" dirty="0" smtClean="0">
                <a:latin typeface="Times New Roman" panose="02020603050405020304" pitchFamily="18" charset="0"/>
                <a:cs typeface="Times New Roman" panose="02020603050405020304" pitchFamily="18" charset="0"/>
              </a:rPr>
              <a:t>Model deployment</a:t>
            </a:r>
          </a:p>
          <a:p>
            <a:pPr marL="0" indent="0">
              <a:buNone/>
            </a:pPr>
            <a:r>
              <a:rPr lang="en-US" sz="1400" dirty="0" smtClean="0">
                <a:latin typeface="Times New Roman" panose="02020603050405020304" pitchFamily="18" charset="0"/>
                <a:cs typeface="Times New Roman" panose="02020603050405020304" pitchFamily="18" charset="0"/>
              </a:rPr>
              <a:t>Bullet Points:</a:t>
            </a:r>
          </a:p>
          <a:p>
            <a:pPr marL="0" indent="0">
              <a:buNone/>
            </a:pPr>
            <a:r>
              <a:rPr lang="en-US" sz="1400" dirty="0" smtClean="0">
                <a:latin typeface="Times New Roman" panose="02020603050405020304" pitchFamily="18" charset="0"/>
                <a:cs typeface="Times New Roman" panose="02020603050405020304" pitchFamily="18" charset="0"/>
              </a:rPr>
              <a:t>Real-time prediction of collection urgency</a:t>
            </a:r>
          </a:p>
          <a:p>
            <a:pPr>
              <a:buFontTx/>
              <a:buChar char="-"/>
            </a:pPr>
            <a:r>
              <a:rPr lang="en-US" sz="1400" dirty="0" smtClean="0">
                <a:latin typeface="Times New Roman" panose="02020603050405020304" pitchFamily="18" charset="0"/>
                <a:cs typeface="Times New Roman" panose="02020603050405020304" pitchFamily="18" charset="0"/>
              </a:rPr>
              <a:t>User-friendly interface for waste management staff</a:t>
            </a:r>
          </a:p>
          <a:p>
            <a:pPr>
              <a:buFontTx/>
              <a:buChar char="-"/>
            </a:pPr>
            <a:r>
              <a:rPr lang="en-US" sz="1400" dirty="0" smtClean="0">
                <a:latin typeface="Times New Roman" panose="02020603050405020304" pitchFamily="18" charset="0"/>
                <a:cs typeface="Times New Roman" panose="02020603050405020304" pitchFamily="18" charset="0"/>
              </a:rPr>
              <a:t>Inputs: weight, fill level, material type, district, etc.</a:t>
            </a:r>
          </a:p>
          <a:p>
            <a:pPr>
              <a:buFontTx/>
              <a:buChar char="-"/>
            </a:pPr>
            <a:r>
              <a:rPr lang="en-US" sz="1400" dirty="0" smtClean="0">
                <a:latin typeface="Times New Roman" panose="02020603050405020304" pitchFamily="18" charset="0"/>
                <a:cs typeface="Times New Roman" panose="02020603050405020304" pitchFamily="18" charset="0"/>
              </a:rPr>
              <a:t> Output: urgency level + probability</a:t>
            </a:r>
          </a:p>
          <a:p>
            <a:pPr marL="0" indent="0">
              <a:buNone/>
            </a:pPr>
            <a:endParaRPr lang="en-US" sz="1400" dirty="0"/>
          </a:p>
        </p:txBody>
      </p:sp>
    </p:spTree>
    <p:extLst>
      <p:ext uri="{BB962C8B-B14F-4D97-AF65-F5344CB8AC3E}">
        <p14:creationId xmlns:p14="http://schemas.microsoft.com/office/powerpoint/2010/main" val="344079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6. Screenshots</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695" y="1595702"/>
            <a:ext cx="3952875" cy="4286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131" y="1595702"/>
            <a:ext cx="7297102" cy="3881436"/>
          </a:xfrm>
          <a:prstGeom prst="rect">
            <a:avLst/>
          </a:prstGeom>
        </p:spPr>
      </p:pic>
    </p:spTree>
    <p:extLst>
      <p:ext uri="{BB962C8B-B14F-4D97-AF65-F5344CB8AC3E}">
        <p14:creationId xmlns:p14="http://schemas.microsoft.com/office/powerpoint/2010/main" val="304025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608"/>
          </a:xfrm>
        </p:spPr>
        <p:txBody>
          <a:bodyPr/>
          <a:lstStyle/>
          <a:p>
            <a:r>
              <a:rPr lang="en-US" b="1" dirty="0" smtClean="0">
                <a:latin typeface="Times New Roman" panose="02020603050405020304" pitchFamily="18" charset="0"/>
                <a:cs typeface="Times New Roman" panose="02020603050405020304" pitchFamily="18" charset="0"/>
              </a:rPr>
              <a:t>Screenshots</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8376" y="1491722"/>
            <a:ext cx="5477624" cy="2868688"/>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9799" y="1491722"/>
            <a:ext cx="4344268" cy="2613772"/>
          </a:xfrm>
          <a:prstGeom prst="rect">
            <a:avLst/>
          </a:prstGeom>
        </p:spPr>
      </p:pic>
    </p:spTree>
    <p:extLst>
      <p:ext uri="{BB962C8B-B14F-4D97-AF65-F5344CB8AC3E}">
        <p14:creationId xmlns:p14="http://schemas.microsoft.com/office/powerpoint/2010/main" val="1417998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553</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TITLE: SMART WASTE BIN MONITORING SYSTEM FOR EFFICIENT WASTE COLLECTION IN KIGALI</vt:lpstr>
      <vt:lpstr>1. PROBLEM STATEMENT</vt:lpstr>
      <vt:lpstr>Why this problem is important</vt:lpstr>
      <vt:lpstr>2.Dataset Description</vt:lpstr>
      <vt:lpstr>3. EDA (Exploratory Data Analysis)</vt:lpstr>
      <vt:lpstr>4. Feature Engineering</vt:lpstr>
      <vt:lpstr>5. Model building</vt:lpstr>
      <vt:lpstr>6. Screenshots</vt:lpstr>
      <vt:lpstr>Screenshots</vt:lpstr>
      <vt:lpstr>7. Links of streamlit and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SMART WASTE BIN MONITORING SYSTEM FOR EFFICIENT WASTE COLLECTION IN KIGALI</dc:title>
  <dc:creator>USER</dc:creator>
  <cp:lastModifiedBy>USER</cp:lastModifiedBy>
  <cp:revision>12</cp:revision>
  <dcterms:created xsi:type="dcterms:W3CDTF">2025-10-01T18:59:47Z</dcterms:created>
  <dcterms:modified xsi:type="dcterms:W3CDTF">2025-10-01T20:57:03Z</dcterms:modified>
</cp:coreProperties>
</file>