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60" r:id="rId3"/>
    <p:sldId id="267" r:id="rId4"/>
    <p:sldId id="276" r:id="rId5"/>
    <p:sldId id="261" r:id="rId6"/>
    <p:sldId id="266" r:id="rId7"/>
    <p:sldId id="268" r:id="rId8"/>
    <p:sldId id="270" r:id="rId9"/>
    <p:sldId id="271" r:id="rId10"/>
    <p:sldId id="269" r:id="rId11"/>
    <p:sldId id="263" r:id="rId12"/>
    <p:sldId id="262" r:id="rId13"/>
    <p:sldId id="265" r:id="rId14"/>
    <p:sldId id="257" r:id="rId15"/>
    <p:sldId id="258" r:id="rId16"/>
    <p:sldId id="259"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18" autoAdjust="0"/>
    <p:restoredTop sz="88557" autoAdjust="0"/>
  </p:normalViewPr>
  <p:slideViewPr>
    <p:cSldViewPr snapToGrid="0">
      <p:cViewPr varScale="1">
        <p:scale>
          <a:sx n="88" d="100"/>
          <a:sy n="88" d="100"/>
        </p:scale>
        <p:origin x="108" y="2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6DCF79-FE48-4B97-80F4-EE6A511EDBFE}" type="datetimeFigureOut">
              <a:rPr lang="en-US" smtClean="0"/>
              <a:t>9/2/2022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30A3F5-7546-43D0-97E1-9D051AEBD769}" type="slidenum">
              <a:rPr lang="en-US" smtClean="0"/>
              <a:t>‹#›</a:t>
            </a:fld>
            <a:endParaRPr lang="en-US"/>
          </a:p>
        </p:txBody>
      </p:sp>
    </p:spTree>
    <p:extLst>
      <p:ext uri="{BB962C8B-B14F-4D97-AF65-F5344CB8AC3E}">
        <p14:creationId xmlns:p14="http://schemas.microsoft.com/office/powerpoint/2010/main" val="3214208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independent evolution of individual COI models will occur… if there is a NATO or NCDF SRM, then COIs should start with that as a core, and extend it throughout as needed… (comment from Nico)</a:t>
            </a:r>
          </a:p>
          <a:p>
            <a:endParaRPr lang="en-US" dirty="0"/>
          </a:p>
          <a:p>
            <a:r>
              <a:rPr lang="en-US" dirty="0"/>
              <a:t>In order to support Interoperability, we require a common language. If we are going to have interoperability, then …</a:t>
            </a:r>
          </a:p>
          <a:p>
            <a:endParaRPr lang="en-US" dirty="0"/>
          </a:p>
          <a:p>
            <a:r>
              <a:rPr lang="en-US" dirty="0"/>
              <a:t>Purpose – The DM </a:t>
            </a:r>
            <a:r>
              <a:rPr lang="en-US" dirty="0" err="1"/>
              <a:t>CaT</a:t>
            </a:r>
            <a:r>
              <a:rPr lang="en-US" dirty="0"/>
              <a:t> directed the </a:t>
            </a:r>
            <a:r>
              <a:rPr lang="en-US" dirty="0" err="1"/>
              <a:t>DataLake</a:t>
            </a:r>
            <a:r>
              <a:rPr lang="en-US" dirty="0"/>
              <a:t> Tiger Team to investigate and discuss Multiple SRM situations…</a:t>
            </a:r>
          </a:p>
          <a:p>
            <a:endParaRPr lang="en-US" dirty="0"/>
          </a:p>
          <a:p>
            <a:r>
              <a:rPr lang="en-US" dirty="0"/>
              <a:t>Nico – The slide should more clearly state that we are focused on a single harmonized solution… </a:t>
            </a:r>
          </a:p>
          <a:p>
            <a:endParaRPr lang="en-US" dirty="0"/>
          </a:p>
          <a:p>
            <a:r>
              <a:rPr lang="en-US" dirty="0"/>
              <a:t>Work in Progress</a:t>
            </a:r>
          </a:p>
          <a:p>
            <a:r>
              <a:rPr lang="en-US" dirty="0"/>
              <a:t>Phil – adding a purpose</a:t>
            </a:r>
          </a:p>
          <a:p>
            <a:endParaRPr lang="en-US" dirty="0"/>
          </a:p>
        </p:txBody>
      </p:sp>
      <p:sp>
        <p:nvSpPr>
          <p:cNvPr id="4" name="Slide Number Placeholder 3"/>
          <p:cNvSpPr>
            <a:spLocks noGrp="1"/>
          </p:cNvSpPr>
          <p:nvPr>
            <p:ph type="sldNum" sz="quarter" idx="5"/>
          </p:nvPr>
        </p:nvSpPr>
        <p:spPr/>
        <p:txBody>
          <a:bodyPr/>
          <a:lstStyle/>
          <a:p>
            <a:fld id="{D034FB4A-913A-4A8B-96D6-4E121BE34E20}" type="slidenum">
              <a:rPr lang="en-US" smtClean="0"/>
              <a:t>6</a:t>
            </a:fld>
            <a:endParaRPr lang="en-US"/>
          </a:p>
        </p:txBody>
      </p:sp>
    </p:spTree>
    <p:extLst>
      <p:ext uri="{BB962C8B-B14F-4D97-AF65-F5344CB8AC3E}">
        <p14:creationId xmlns:p14="http://schemas.microsoft.com/office/powerpoint/2010/main" val="2468869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30A3F5-7546-43D0-97E1-9D051AEBD769}" type="slidenum">
              <a:rPr lang="en-US" smtClean="0"/>
              <a:t>9</a:t>
            </a:fld>
            <a:endParaRPr lang="en-US"/>
          </a:p>
        </p:txBody>
      </p:sp>
    </p:spTree>
    <p:extLst>
      <p:ext uri="{BB962C8B-B14F-4D97-AF65-F5344CB8AC3E}">
        <p14:creationId xmlns:p14="http://schemas.microsoft.com/office/powerpoint/2010/main" val="1224283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independent evolution of individual COI models will occur… if there is a NATO or NCDF SRM, then COIs should start with that as a core, and extend it throughout as needed… (comment from Nico)</a:t>
            </a:r>
          </a:p>
          <a:p>
            <a:endParaRPr lang="en-US" dirty="0"/>
          </a:p>
          <a:p>
            <a:r>
              <a:rPr lang="en-US" dirty="0"/>
              <a:t>In order to support Interoperability, we require a common language. If we are going to have interoperability, then …</a:t>
            </a:r>
          </a:p>
        </p:txBody>
      </p:sp>
      <p:sp>
        <p:nvSpPr>
          <p:cNvPr id="4" name="Slide Number Placeholder 3"/>
          <p:cNvSpPr>
            <a:spLocks noGrp="1"/>
          </p:cNvSpPr>
          <p:nvPr>
            <p:ph type="sldNum" sz="quarter" idx="5"/>
          </p:nvPr>
        </p:nvSpPr>
        <p:spPr/>
        <p:txBody>
          <a:bodyPr/>
          <a:lstStyle/>
          <a:p>
            <a:fld id="{D034FB4A-913A-4A8B-96D6-4E121BE34E20}" type="slidenum">
              <a:rPr lang="en-US" smtClean="0"/>
              <a:t>12</a:t>
            </a:fld>
            <a:endParaRPr lang="en-US"/>
          </a:p>
        </p:txBody>
      </p:sp>
    </p:spTree>
    <p:extLst>
      <p:ext uri="{BB962C8B-B14F-4D97-AF65-F5344CB8AC3E}">
        <p14:creationId xmlns:p14="http://schemas.microsoft.com/office/powerpoint/2010/main" val="2858058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185BA-F687-7DD7-D49F-FE319CA32B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1F5266-F4AB-8533-7C6A-BD44B746F0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61E8F0-C190-04AC-B675-C71CB9570A46}"/>
              </a:ext>
            </a:extLst>
          </p:cNvPr>
          <p:cNvSpPr>
            <a:spLocks noGrp="1"/>
          </p:cNvSpPr>
          <p:nvPr>
            <p:ph type="dt" sz="half" idx="10"/>
          </p:nvPr>
        </p:nvSpPr>
        <p:spPr/>
        <p:txBody>
          <a:bodyPr/>
          <a:lstStyle/>
          <a:p>
            <a:fld id="{798D0E91-122D-4701-862A-5E63F01C45C7}" type="datetimeFigureOut">
              <a:rPr lang="en-US" smtClean="0"/>
              <a:t>9/2/2022</a:t>
            </a:fld>
            <a:endParaRPr lang="en-US"/>
          </a:p>
        </p:txBody>
      </p:sp>
      <p:sp>
        <p:nvSpPr>
          <p:cNvPr id="5" name="Footer Placeholder 4">
            <a:extLst>
              <a:ext uri="{FF2B5EF4-FFF2-40B4-BE49-F238E27FC236}">
                <a16:creationId xmlns:a16="http://schemas.microsoft.com/office/drawing/2014/main" id="{A8FEECF0-B3F8-C3EB-073E-F09B9D460B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CB30AD-AA5A-F1D9-5195-9200A0ECE149}"/>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46392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75404-4FAF-5901-3A40-E850268ECA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718F53-526E-C53E-BA3C-E6D750C41F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263E6B-2227-FBD5-3327-552EB9AA563E}"/>
              </a:ext>
            </a:extLst>
          </p:cNvPr>
          <p:cNvSpPr>
            <a:spLocks noGrp="1"/>
          </p:cNvSpPr>
          <p:nvPr>
            <p:ph type="dt" sz="half" idx="10"/>
          </p:nvPr>
        </p:nvSpPr>
        <p:spPr/>
        <p:txBody>
          <a:bodyPr/>
          <a:lstStyle/>
          <a:p>
            <a:fld id="{798D0E91-122D-4701-862A-5E63F01C45C7}" type="datetimeFigureOut">
              <a:rPr lang="en-US" smtClean="0"/>
              <a:t>9/2/2022</a:t>
            </a:fld>
            <a:endParaRPr lang="en-US"/>
          </a:p>
        </p:txBody>
      </p:sp>
      <p:sp>
        <p:nvSpPr>
          <p:cNvPr id="5" name="Footer Placeholder 4">
            <a:extLst>
              <a:ext uri="{FF2B5EF4-FFF2-40B4-BE49-F238E27FC236}">
                <a16:creationId xmlns:a16="http://schemas.microsoft.com/office/drawing/2014/main" id="{EA96CFCE-F220-DCE2-0E3A-91EC51F77A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F3D95-CB69-A299-BA67-09E5B4DD6FD6}"/>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736096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B44F5A-9E35-995D-84F6-0CEBFAFD4A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DFE042-29F2-C271-15E4-7FAD106BBB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E6652C-C006-85AC-9CDB-A65338AE3770}"/>
              </a:ext>
            </a:extLst>
          </p:cNvPr>
          <p:cNvSpPr>
            <a:spLocks noGrp="1"/>
          </p:cNvSpPr>
          <p:nvPr>
            <p:ph type="dt" sz="half" idx="10"/>
          </p:nvPr>
        </p:nvSpPr>
        <p:spPr/>
        <p:txBody>
          <a:bodyPr/>
          <a:lstStyle/>
          <a:p>
            <a:fld id="{798D0E91-122D-4701-862A-5E63F01C45C7}" type="datetimeFigureOut">
              <a:rPr lang="en-US" smtClean="0"/>
              <a:t>9/2/2022</a:t>
            </a:fld>
            <a:endParaRPr lang="en-US"/>
          </a:p>
        </p:txBody>
      </p:sp>
      <p:sp>
        <p:nvSpPr>
          <p:cNvPr id="5" name="Footer Placeholder 4">
            <a:extLst>
              <a:ext uri="{FF2B5EF4-FFF2-40B4-BE49-F238E27FC236}">
                <a16:creationId xmlns:a16="http://schemas.microsoft.com/office/drawing/2014/main" id="{D6713A38-BBCC-7EC5-82C3-6BABA0F4B9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B6F972-5A68-3A55-3B23-5D7F86DF0597}"/>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122686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24FDF-71E7-A9F1-9FB5-DB4976D538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C8DABB-BECF-1D18-9D4B-F2E26F5412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8D566D-2F0F-C59B-6D93-A5D516024175}"/>
              </a:ext>
            </a:extLst>
          </p:cNvPr>
          <p:cNvSpPr>
            <a:spLocks noGrp="1"/>
          </p:cNvSpPr>
          <p:nvPr>
            <p:ph type="dt" sz="half" idx="10"/>
          </p:nvPr>
        </p:nvSpPr>
        <p:spPr/>
        <p:txBody>
          <a:bodyPr/>
          <a:lstStyle/>
          <a:p>
            <a:fld id="{798D0E91-122D-4701-862A-5E63F01C45C7}" type="datetimeFigureOut">
              <a:rPr lang="en-US" smtClean="0"/>
              <a:t>9/2/2022</a:t>
            </a:fld>
            <a:endParaRPr lang="en-US"/>
          </a:p>
        </p:txBody>
      </p:sp>
      <p:sp>
        <p:nvSpPr>
          <p:cNvPr id="5" name="Footer Placeholder 4">
            <a:extLst>
              <a:ext uri="{FF2B5EF4-FFF2-40B4-BE49-F238E27FC236}">
                <a16:creationId xmlns:a16="http://schemas.microsoft.com/office/drawing/2014/main" id="{3E3EF98B-AF87-6B96-CFED-E04A03A00B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711840-9AFB-1664-BAF4-7216D7E9645F}"/>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434240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F5CEB-39B0-FF1A-A22A-A918C98654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B83671-69CD-ADEA-5835-CFB8014530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4CE282-4F82-20B8-76F7-827E652DD01E}"/>
              </a:ext>
            </a:extLst>
          </p:cNvPr>
          <p:cNvSpPr>
            <a:spLocks noGrp="1"/>
          </p:cNvSpPr>
          <p:nvPr>
            <p:ph type="dt" sz="half" idx="10"/>
          </p:nvPr>
        </p:nvSpPr>
        <p:spPr/>
        <p:txBody>
          <a:bodyPr/>
          <a:lstStyle/>
          <a:p>
            <a:fld id="{798D0E91-122D-4701-862A-5E63F01C45C7}" type="datetimeFigureOut">
              <a:rPr lang="en-US" smtClean="0"/>
              <a:t>9/2/2022</a:t>
            </a:fld>
            <a:endParaRPr lang="en-US"/>
          </a:p>
        </p:txBody>
      </p:sp>
      <p:sp>
        <p:nvSpPr>
          <p:cNvPr id="5" name="Footer Placeholder 4">
            <a:extLst>
              <a:ext uri="{FF2B5EF4-FFF2-40B4-BE49-F238E27FC236}">
                <a16:creationId xmlns:a16="http://schemas.microsoft.com/office/drawing/2014/main" id="{0CDD5365-D84C-742C-6914-AF3B99C524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D99112-90F2-9FF7-149C-C367BA9BD1CB}"/>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167252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EA2FD-837E-38B4-7DBE-FB9DDC9B27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AE60E1-159E-802D-9C43-7A42962697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C766C8-5F88-448D-41A0-B4EA8AF0B9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389F05F-74DB-C5D3-FE12-8BAA44A1F902}"/>
              </a:ext>
            </a:extLst>
          </p:cNvPr>
          <p:cNvSpPr>
            <a:spLocks noGrp="1"/>
          </p:cNvSpPr>
          <p:nvPr>
            <p:ph type="dt" sz="half" idx="10"/>
          </p:nvPr>
        </p:nvSpPr>
        <p:spPr/>
        <p:txBody>
          <a:bodyPr/>
          <a:lstStyle/>
          <a:p>
            <a:fld id="{798D0E91-122D-4701-862A-5E63F01C45C7}" type="datetimeFigureOut">
              <a:rPr lang="en-US" smtClean="0"/>
              <a:t>9/2/2022</a:t>
            </a:fld>
            <a:endParaRPr lang="en-US"/>
          </a:p>
        </p:txBody>
      </p:sp>
      <p:sp>
        <p:nvSpPr>
          <p:cNvPr id="6" name="Footer Placeholder 5">
            <a:extLst>
              <a:ext uri="{FF2B5EF4-FFF2-40B4-BE49-F238E27FC236}">
                <a16:creationId xmlns:a16="http://schemas.microsoft.com/office/drawing/2014/main" id="{89F832CE-CEB2-6248-1D8B-07AFEEB4F4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9D31DD-B174-1D88-A1AB-4585F3501525}"/>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812938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FBC7A-07EB-43C0-0F0E-65BF0EBD831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1BF585-8082-9913-E5CA-FC2AE00997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61268A-A6A7-2BF0-F3EC-6FDEE36DFD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F74202C-F2B6-856A-F9A5-1DB985DB7A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EAE45E-29FF-3085-6D7D-A665C3975F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306F36-0C96-E3D7-F59F-2402A34AF663}"/>
              </a:ext>
            </a:extLst>
          </p:cNvPr>
          <p:cNvSpPr>
            <a:spLocks noGrp="1"/>
          </p:cNvSpPr>
          <p:nvPr>
            <p:ph type="dt" sz="half" idx="10"/>
          </p:nvPr>
        </p:nvSpPr>
        <p:spPr/>
        <p:txBody>
          <a:bodyPr/>
          <a:lstStyle/>
          <a:p>
            <a:fld id="{798D0E91-122D-4701-862A-5E63F01C45C7}" type="datetimeFigureOut">
              <a:rPr lang="en-US" smtClean="0"/>
              <a:t>9/2/2022</a:t>
            </a:fld>
            <a:endParaRPr lang="en-US"/>
          </a:p>
        </p:txBody>
      </p:sp>
      <p:sp>
        <p:nvSpPr>
          <p:cNvPr id="8" name="Footer Placeholder 7">
            <a:extLst>
              <a:ext uri="{FF2B5EF4-FFF2-40B4-BE49-F238E27FC236}">
                <a16:creationId xmlns:a16="http://schemas.microsoft.com/office/drawing/2014/main" id="{386847D0-C5AA-A88B-EEE8-EF1D6CCD96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9BE0C3-7460-0D93-C7ED-59DDE6957B67}"/>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531373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72AB9-5BD5-923D-E2E7-E99E5834C8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780D0C-6C8C-DD66-BF13-90C78BA03BA5}"/>
              </a:ext>
            </a:extLst>
          </p:cNvPr>
          <p:cNvSpPr>
            <a:spLocks noGrp="1"/>
          </p:cNvSpPr>
          <p:nvPr>
            <p:ph type="dt" sz="half" idx="10"/>
          </p:nvPr>
        </p:nvSpPr>
        <p:spPr/>
        <p:txBody>
          <a:bodyPr/>
          <a:lstStyle/>
          <a:p>
            <a:fld id="{798D0E91-122D-4701-862A-5E63F01C45C7}" type="datetimeFigureOut">
              <a:rPr lang="en-US" smtClean="0"/>
              <a:t>9/2/2022</a:t>
            </a:fld>
            <a:endParaRPr lang="en-US"/>
          </a:p>
        </p:txBody>
      </p:sp>
      <p:sp>
        <p:nvSpPr>
          <p:cNvPr id="4" name="Footer Placeholder 3">
            <a:extLst>
              <a:ext uri="{FF2B5EF4-FFF2-40B4-BE49-F238E27FC236}">
                <a16:creationId xmlns:a16="http://schemas.microsoft.com/office/drawing/2014/main" id="{9A18C56F-AD9B-EF81-77F3-80597ADB27E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3D0F2D7-AE79-A8B6-F6FC-D85B26924408}"/>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3006949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CBDBF8-8998-5855-81D3-E3C18D66AC36}"/>
              </a:ext>
            </a:extLst>
          </p:cNvPr>
          <p:cNvSpPr>
            <a:spLocks noGrp="1"/>
          </p:cNvSpPr>
          <p:nvPr>
            <p:ph type="dt" sz="half" idx="10"/>
          </p:nvPr>
        </p:nvSpPr>
        <p:spPr/>
        <p:txBody>
          <a:bodyPr/>
          <a:lstStyle/>
          <a:p>
            <a:fld id="{798D0E91-122D-4701-862A-5E63F01C45C7}" type="datetimeFigureOut">
              <a:rPr lang="en-US" smtClean="0"/>
              <a:t>9/2/2022</a:t>
            </a:fld>
            <a:endParaRPr lang="en-US"/>
          </a:p>
        </p:txBody>
      </p:sp>
      <p:sp>
        <p:nvSpPr>
          <p:cNvPr id="3" name="Footer Placeholder 2">
            <a:extLst>
              <a:ext uri="{FF2B5EF4-FFF2-40B4-BE49-F238E27FC236}">
                <a16:creationId xmlns:a16="http://schemas.microsoft.com/office/drawing/2014/main" id="{234FFAB5-C93A-C549-1DC9-2105B2C7F2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327D0C-DF47-7D88-FF8D-DA307772CC36}"/>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2788946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5D806-BA09-7197-639B-3811E04FF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EF9D02-1619-FA91-7811-4855F01C93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91E66D-F229-FDFE-3785-E9D75CBB8B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4CF4CB-6626-89FA-9BDE-5989533B6DB9}"/>
              </a:ext>
            </a:extLst>
          </p:cNvPr>
          <p:cNvSpPr>
            <a:spLocks noGrp="1"/>
          </p:cNvSpPr>
          <p:nvPr>
            <p:ph type="dt" sz="half" idx="10"/>
          </p:nvPr>
        </p:nvSpPr>
        <p:spPr/>
        <p:txBody>
          <a:bodyPr/>
          <a:lstStyle/>
          <a:p>
            <a:fld id="{798D0E91-122D-4701-862A-5E63F01C45C7}" type="datetimeFigureOut">
              <a:rPr lang="en-US" smtClean="0"/>
              <a:t>9/2/2022</a:t>
            </a:fld>
            <a:endParaRPr lang="en-US"/>
          </a:p>
        </p:txBody>
      </p:sp>
      <p:sp>
        <p:nvSpPr>
          <p:cNvPr id="6" name="Footer Placeholder 5">
            <a:extLst>
              <a:ext uri="{FF2B5EF4-FFF2-40B4-BE49-F238E27FC236}">
                <a16:creationId xmlns:a16="http://schemas.microsoft.com/office/drawing/2014/main" id="{2B2DF7B0-AA03-C59A-304C-9C32F11A0F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F9C494-2167-B763-C5DA-B68FC5D69E0E}"/>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1970292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67718-15D8-6EBA-675A-DA683EF8E2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35889A-6B9D-C231-9E8F-8692ADC036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B7985A-9D93-964B-106D-DE03F6D6CC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98FEFA-9753-FB24-352A-3E9CBA409AA6}"/>
              </a:ext>
            </a:extLst>
          </p:cNvPr>
          <p:cNvSpPr>
            <a:spLocks noGrp="1"/>
          </p:cNvSpPr>
          <p:nvPr>
            <p:ph type="dt" sz="half" idx="10"/>
          </p:nvPr>
        </p:nvSpPr>
        <p:spPr/>
        <p:txBody>
          <a:bodyPr/>
          <a:lstStyle/>
          <a:p>
            <a:fld id="{798D0E91-122D-4701-862A-5E63F01C45C7}" type="datetimeFigureOut">
              <a:rPr lang="en-US" smtClean="0"/>
              <a:t>9/2/2022</a:t>
            </a:fld>
            <a:endParaRPr lang="en-US"/>
          </a:p>
        </p:txBody>
      </p:sp>
      <p:sp>
        <p:nvSpPr>
          <p:cNvPr id="6" name="Footer Placeholder 5">
            <a:extLst>
              <a:ext uri="{FF2B5EF4-FFF2-40B4-BE49-F238E27FC236}">
                <a16:creationId xmlns:a16="http://schemas.microsoft.com/office/drawing/2014/main" id="{E3AD5AA2-06C1-C88B-BFB1-F9CD6C14A6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3DD3EA-E6A6-2139-9C33-5183E4382853}"/>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3622016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1C6451-65AB-6868-5F80-5868D8931C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2937BA1-BB9D-AC31-CC43-E4B827818C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048A3C-94D4-735F-924E-90C4EED6D9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8D0E91-122D-4701-862A-5E63F01C45C7}" type="datetimeFigureOut">
              <a:rPr lang="en-US" smtClean="0"/>
              <a:t>9/2/2022</a:t>
            </a:fld>
            <a:endParaRPr lang="en-US"/>
          </a:p>
        </p:txBody>
      </p:sp>
      <p:sp>
        <p:nvSpPr>
          <p:cNvPr id="5" name="Footer Placeholder 4">
            <a:extLst>
              <a:ext uri="{FF2B5EF4-FFF2-40B4-BE49-F238E27FC236}">
                <a16:creationId xmlns:a16="http://schemas.microsoft.com/office/drawing/2014/main" id="{CE64AFFE-7839-C6BB-2802-B0C9FEA8D3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50C5B70-1B1E-1863-D29E-52245AE9AD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5EE44F-E0F6-4F1F-B600-36326D51208F}" type="slidenum">
              <a:rPr lang="en-US" smtClean="0"/>
              <a:t>‹#›</a:t>
            </a:fld>
            <a:endParaRPr lang="en-US"/>
          </a:p>
        </p:txBody>
      </p:sp>
    </p:spTree>
    <p:extLst>
      <p:ext uri="{BB962C8B-B14F-4D97-AF65-F5344CB8AC3E}">
        <p14:creationId xmlns:p14="http://schemas.microsoft.com/office/powerpoint/2010/main" val="3121336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2.w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907A2-DD5D-F285-DD64-6D131D997161}"/>
              </a:ext>
            </a:extLst>
          </p:cNvPr>
          <p:cNvSpPr>
            <a:spLocks noGrp="1"/>
          </p:cNvSpPr>
          <p:nvPr>
            <p:ph type="ctrTitle"/>
          </p:nvPr>
        </p:nvSpPr>
        <p:spPr/>
        <p:txBody>
          <a:bodyPr/>
          <a:lstStyle/>
          <a:p>
            <a:r>
              <a:rPr lang="en-US" dirty="0"/>
              <a:t>Architecture Plan for Multiple SRM Scenarios</a:t>
            </a:r>
          </a:p>
        </p:txBody>
      </p:sp>
      <p:sp>
        <p:nvSpPr>
          <p:cNvPr id="3" name="Subtitle 2">
            <a:extLst>
              <a:ext uri="{FF2B5EF4-FFF2-40B4-BE49-F238E27FC236}">
                <a16:creationId xmlns:a16="http://schemas.microsoft.com/office/drawing/2014/main" id="{F89376EB-393E-CF9A-D666-E27E792A18BD}"/>
              </a:ext>
            </a:extLst>
          </p:cNvPr>
          <p:cNvSpPr>
            <a:spLocks noGrp="1"/>
          </p:cNvSpPr>
          <p:nvPr>
            <p:ph type="subTitle" idx="1"/>
          </p:nvPr>
        </p:nvSpPr>
        <p:spPr/>
        <p:txBody>
          <a:bodyPr/>
          <a:lstStyle/>
          <a:p>
            <a:r>
              <a:rPr lang="en-US" dirty="0"/>
              <a:t>September 1 meeting</a:t>
            </a:r>
          </a:p>
          <a:p>
            <a:endParaRPr lang="en-US" dirty="0"/>
          </a:p>
          <a:p>
            <a:r>
              <a:rPr lang="en-US" dirty="0"/>
              <a:t>Chuck Turnitsa, NATO NCDF Data Lake Architecture TT Lead</a:t>
            </a:r>
          </a:p>
        </p:txBody>
      </p:sp>
    </p:spTree>
    <p:extLst>
      <p:ext uri="{BB962C8B-B14F-4D97-AF65-F5344CB8AC3E}">
        <p14:creationId xmlns:p14="http://schemas.microsoft.com/office/powerpoint/2010/main" val="4219204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9841DBBA-22DF-70E0-4EC9-A667010D5B33}"/>
              </a:ext>
            </a:extLst>
          </p:cNvPr>
          <p:cNvSpPr/>
          <p:nvPr/>
        </p:nvSpPr>
        <p:spPr>
          <a:xfrm>
            <a:off x="3905250" y="1476375"/>
            <a:ext cx="4000500" cy="428625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6A48CA0D-F069-AFFE-BFA4-5B459C7382E2}"/>
              </a:ext>
            </a:extLst>
          </p:cNvPr>
          <p:cNvSpPr/>
          <p:nvPr/>
        </p:nvSpPr>
        <p:spPr>
          <a:xfrm>
            <a:off x="4314825" y="1952625"/>
            <a:ext cx="3181350" cy="337185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4" name="Oval 3">
            <a:extLst>
              <a:ext uri="{FF2B5EF4-FFF2-40B4-BE49-F238E27FC236}">
                <a16:creationId xmlns:a16="http://schemas.microsoft.com/office/drawing/2014/main" id="{579BE0E0-FD75-EAAD-6B67-F384DDBE9F08}"/>
              </a:ext>
            </a:extLst>
          </p:cNvPr>
          <p:cNvSpPr/>
          <p:nvPr/>
        </p:nvSpPr>
        <p:spPr>
          <a:xfrm>
            <a:off x="4705350" y="2486025"/>
            <a:ext cx="2381250" cy="2362200"/>
          </a:xfrm>
          <a:prstGeom prst="ellipse">
            <a:avLst/>
          </a:prstGeom>
          <a:solidFill>
            <a:schemeClr val="accent5">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7" name="Oval 6">
            <a:extLst>
              <a:ext uri="{FF2B5EF4-FFF2-40B4-BE49-F238E27FC236}">
                <a16:creationId xmlns:a16="http://schemas.microsoft.com/office/drawing/2014/main" id="{D5DFEC84-4EE8-6E5A-9B37-7DA361E42DAE}"/>
              </a:ext>
            </a:extLst>
          </p:cNvPr>
          <p:cNvSpPr/>
          <p:nvPr/>
        </p:nvSpPr>
        <p:spPr>
          <a:xfrm>
            <a:off x="3333750" y="3100388"/>
            <a:ext cx="5324475" cy="1162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NATO SRM</a:t>
            </a:r>
          </a:p>
        </p:txBody>
      </p:sp>
    </p:spTree>
    <p:extLst>
      <p:ext uri="{BB962C8B-B14F-4D97-AF65-F5344CB8AC3E}">
        <p14:creationId xmlns:p14="http://schemas.microsoft.com/office/powerpoint/2010/main" val="3002607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CFB63-FD9C-DB08-571A-D19D3C6A8088}"/>
              </a:ext>
            </a:extLst>
          </p:cNvPr>
          <p:cNvSpPr>
            <a:spLocks noGrp="1"/>
          </p:cNvSpPr>
          <p:nvPr>
            <p:ph type="title"/>
          </p:nvPr>
        </p:nvSpPr>
        <p:spPr/>
        <p:txBody>
          <a:bodyPr/>
          <a:lstStyle/>
          <a:p>
            <a:r>
              <a:rPr lang="en-US" dirty="0"/>
              <a:t>Comments from Aug 12 discussion</a:t>
            </a:r>
          </a:p>
        </p:txBody>
      </p:sp>
      <p:sp>
        <p:nvSpPr>
          <p:cNvPr id="3" name="Content Placeholder 2">
            <a:extLst>
              <a:ext uri="{FF2B5EF4-FFF2-40B4-BE49-F238E27FC236}">
                <a16:creationId xmlns:a16="http://schemas.microsoft.com/office/drawing/2014/main" id="{F0BE5589-6C4D-E5DA-1C3F-8448353C3655}"/>
              </a:ext>
            </a:extLst>
          </p:cNvPr>
          <p:cNvSpPr>
            <a:spLocks noGrp="1"/>
          </p:cNvSpPr>
          <p:nvPr>
            <p:ph idx="1"/>
          </p:nvPr>
        </p:nvSpPr>
        <p:spPr/>
        <p:txBody>
          <a:bodyPr>
            <a:normAutofit/>
          </a:bodyPr>
          <a:lstStyle/>
          <a:p>
            <a:r>
              <a:rPr lang="en-US" sz="2000" dirty="0" err="1"/>
              <a:t>Lanzo</a:t>
            </a:r>
            <a:r>
              <a:rPr lang="en-US" sz="2000" dirty="0"/>
              <a:t> – we do need a common framework (purposely avoiding term Language).</a:t>
            </a:r>
          </a:p>
          <a:p>
            <a:r>
              <a:rPr lang="en-US" sz="2000" dirty="0"/>
              <a:t>Nico – language – used deliberately, using a vocabulary and a grammar </a:t>
            </a:r>
          </a:p>
          <a:p>
            <a:r>
              <a:rPr lang="en-US" sz="2000" dirty="0"/>
              <a:t>Scott – start with requirements; start with common understanding; </a:t>
            </a:r>
          </a:p>
          <a:p>
            <a:r>
              <a:rPr lang="en-US" sz="2000" dirty="0"/>
              <a:t>Nico – Interoperability – message level is simple matter of two systems or communities coming up with a well formed (and defined) interface to each other;  However, we are talking about a different sort of interoperability</a:t>
            </a:r>
          </a:p>
          <a:p>
            <a:r>
              <a:rPr lang="en-US" sz="2000" dirty="0"/>
              <a:t>Need to discuss technical requirements… (philosophical?) and then operational…</a:t>
            </a:r>
          </a:p>
        </p:txBody>
      </p:sp>
    </p:spTree>
    <p:extLst>
      <p:ext uri="{BB962C8B-B14F-4D97-AF65-F5344CB8AC3E}">
        <p14:creationId xmlns:p14="http://schemas.microsoft.com/office/powerpoint/2010/main" val="1873819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39005" y="244255"/>
            <a:ext cx="10368416" cy="584775"/>
          </a:xfrm>
          <a:prstGeom prst="rect">
            <a:avLst/>
          </a:prstGeom>
          <a:noFill/>
        </p:spPr>
        <p:txBody>
          <a:bodyPr wrap="none" rtlCol="0">
            <a:spAutoFit/>
          </a:bodyPr>
          <a:lstStyle/>
          <a:p>
            <a:r>
              <a:rPr lang="en-US" sz="3200" dirty="0"/>
              <a:t>NATO and NCDF Semantic Reference Model (SRM) Discussion</a:t>
            </a:r>
          </a:p>
        </p:txBody>
      </p:sp>
      <p:sp>
        <p:nvSpPr>
          <p:cNvPr id="5" name="TextBox 4"/>
          <p:cNvSpPr txBox="1"/>
          <p:nvPr/>
        </p:nvSpPr>
        <p:spPr>
          <a:xfrm>
            <a:off x="321733" y="829030"/>
            <a:ext cx="11548533" cy="5755422"/>
          </a:xfrm>
          <a:prstGeom prst="rect">
            <a:avLst/>
          </a:prstGeom>
          <a:noFill/>
        </p:spPr>
        <p:txBody>
          <a:bodyPr wrap="square" rtlCol="0">
            <a:spAutoFit/>
          </a:bodyPr>
          <a:lstStyle/>
          <a:p>
            <a:pPr marL="285750" indent="-285750">
              <a:buFont typeface="Arial" panose="020B0604020202020204" pitchFamily="34" charset="0"/>
              <a:buChar char="•"/>
            </a:pPr>
            <a:r>
              <a:rPr lang="en-US" sz="1600" dirty="0"/>
              <a:t>TBD – statement on Requirements and a Starting Point</a:t>
            </a:r>
          </a:p>
          <a:p>
            <a:pPr marL="285750" indent="-285750">
              <a:buFont typeface="Arial" panose="020B0604020202020204" pitchFamily="34" charset="0"/>
              <a:buChar char="•"/>
            </a:pPr>
            <a:r>
              <a:rPr lang="en-US" sz="1600" dirty="0"/>
              <a:t>A single, comprehensive SRM for all NATO semantics is doomed to failure and is not a viable option</a:t>
            </a:r>
          </a:p>
          <a:p>
            <a:pPr marL="285750" indent="-285750">
              <a:buFont typeface="Arial" panose="020B0604020202020204" pitchFamily="34" charset="0"/>
              <a:buChar char="•"/>
            </a:pPr>
            <a:r>
              <a:rPr lang="en-US" sz="1600" dirty="0"/>
              <a:t>A </a:t>
            </a:r>
            <a:r>
              <a:rPr lang="en-US" sz="1600" dirty="0">
                <a:solidFill>
                  <a:schemeClr val="accent5"/>
                </a:solidFill>
              </a:rPr>
              <a:t>Dynamic</a:t>
            </a:r>
            <a:r>
              <a:rPr lang="en-US" sz="1600" dirty="0"/>
              <a:t> environment that includes semantics from multiple SRMs is needed—this will be hard, but necessary</a:t>
            </a:r>
          </a:p>
          <a:p>
            <a:pPr marL="285750" indent="-285750">
              <a:buFont typeface="Arial" panose="020B0604020202020204" pitchFamily="34" charset="0"/>
              <a:buChar char="•"/>
            </a:pPr>
            <a:r>
              <a:rPr lang="en-US" sz="1600" dirty="0"/>
              <a:t>STANAG 5643 will be </a:t>
            </a:r>
            <a:r>
              <a:rPr lang="en-US" sz="1600" strike="sngStrike" dirty="0"/>
              <a:t>bifurcated</a:t>
            </a:r>
            <a:r>
              <a:rPr lang="en-US" sz="1600" dirty="0">
                <a:solidFill>
                  <a:schemeClr val="accent5"/>
                </a:solidFill>
              </a:rPr>
              <a:t> independent</a:t>
            </a:r>
            <a:r>
              <a:rPr lang="en-US" sz="1600" dirty="0"/>
              <a:t> from the NATO/NCDF SRM effort—and be </a:t>
            </a:r>
            <a:r>
              <a:rPr lang="en-US" sz="1600" strike="sngStrike" dirty="0"/>
              <a:t>rewritten</a:t>
            </a:r>
            <a:r>
              <a:rPr lang="en-US" sz="1600" dirty="0"/>
              <a:t> </a:t>
            </a:r>
            <a:r>
              <a:rPr lang="en-US" sz="1600" strike="sngStrike" dirty="0"/>
              <a:t>and</a:t>
            </a:r>
            <a:r>
              <a:rPr lang="en-US" sz="1600" dirty="0"/>
              <a:t>  </a:t>
            </a:r>
            <a:r>
              <a:rPr lang="en-US" sz="1600" dirty="0">
                <a:solidFill>
                  <a:schemeClr val="accent5"/>
                </a:solidFill>
              </a:rPr>
              <a:t>referenced </a:t>
            </a:r>
            <a:r>
              <a:rPr lang="en-US" sz="1600" dirty="0"/>
              <a:t>as a COI SRM (for MIP/Land COI) </a:t>
            </a:r>
            <a:r>
              <a:rPr lang="en-US" sz="1600" dirty="0">
                <a:solidFill>
                  <a:schemeClr val="accent5"/>
                </a:solidFill>
              </a:rPr>
              <a:t>(i.e., the NATO/NCDF SRM effort will be separate from STANAG 5643)</a:t>
            </a:r>
          </a:p>
          <a:p>
            <a:pPr marL="742950" lvl="1" indent="-285750">
              <a:buFont typeface="Arial" panose="020B0604020202020204" pitchFamily="34" charset="0"/>
              <a:buChar char="•"/>
            </a:pPr>
            <a:r>
              <a:rPr lang="en-US" sz="1600" dirty="0">
                <a:solidFill>
                  <a:schemeClr val="accent5"/>
                </a:solidFill>
              </a:rPr>
              <a:t>Intent is that STANAG 5643 moves forward, independent from work here</a:t>
            </a:r>
          </a:p>
          <a:p>
            <a:pPr marL="742950" lvl="1" indent="-285750">
              <a:buFont typeface="Arial" panose="020B0604020202020204" pitchFamily="34" charset="0"/>
              <a:buChar char="•"/>
            </a:pPr>
            <a:r>
              <a:rPr lang="en-US" sz="1600" dirty="0">
                <a:solidFill>
                  <a:schemeClr val="accent5"/>
                </a:solidFill>
              </a:rPr>
              <a:t>Currently mentioned in the Service Instructions…</a:t>
            </a:r>
            <a:endParaRPr lang="en-US" sz="1600" dirty="0"/>
          </a:p>
          <a:p>
            <a:pPr marL="285750" indent="-285750">
              <a:buFont typeface="Arial" panose="020B0604020202020204" pitchFamily="34" charset="0"/>
              <a:buChar char="•"/>
            </a:pPr>
            <a:r>
              <a:rPr lang="en-US" sz="1600" dirty="0"/>
              <a:t>A NATO semantic environment will include a subset of MIM semantics, and likely form the initial set of NATO semantics</a:t>
            </a:r>
          </a:p>
          <a:p>
            <a:pPr marL="742950" lvl="1" indent="-285750">
              <a:buFont typeface="Arial" panose="020B0604020202020204" pitchFamily="34" charset="0"/>
              <a:buChar char="•"/>
            </a:pPr>
            <a:r>
              <a:rPr lang="en-US" sz="1600" dirty="0">
                <a:solidFill>
                  <a:schemeClr val="accent5"/>
                </a:solidFill>
              </a:rPr>
              <a:t>A goal of the NATO semantic environment is to facilitate cross-COI exchanges</a:t>
            </a:r>
          </a:p>
          <a:p>
            <a:pPr marL="742950" lvl="1" indent="-285750">
              <a:buFont typeface="Arial" panose="020B0604020202020204" pitchFamily="34" charset="0"/>
              <a:buChar char="•"/>
            </a:pPr>
            <a:r>
              <a:rPr lang="en-US" sz="1600" dirty="0">
                <a:solidFill>
                  <a:schemeClr val="accent5"/>
                </a:solidFill>
              </a:rPr>
              <a:t>Interchange can be supported by using atomic concepts, mapped to semantic meaning of data from different communities</a:t>
            </a:r>
          </a:p>
          <a:p>
            <a:pPr marL="285750" indent="-285750">
              <a:buFont typeface="Arial" panose="020B0604020202020204" pitchFamily="34" charset="0"/>
              <a:buChar char="•"/>
            </a:pPr>
            <a:r>
              <a:rPr lang="en-US" sz="1600" dirty="0"/>
              <a:t>COI SRMs will be </a:t>
            </a:r>
            <a:r>
              <a:rPr lang="en-US" sz="1600" strike="sngStrike" dirty="0"/>
              <a:t>governed</a:t>
            </a:r>
            <a:r>
              <a:rPr lang="en-US" sz="1600" dirty="0"/>
              <a:t> independently governed by each COI</a:t>
            </a:r>
          </a:p>
          <a:p>
            <a:pPr marL="742950" lvl="1" indent="-285750">
              <a:buFont typeface="Arial" panose="020B0604020202020204" pitchFamily="34" charset="0"/>
              <a:buChar char="•"/>
            </a:pPr>
            <a:r>
              <a:rPr lang="en-US" sz="1600" dirty="0"/>
              <a:t>These will need to be harmonized…</a:t>
            </a:r>
          </a:p>
          <a:p>
            <a:pPr marL="285750" indent="-285750">
              <a:buFont typeface="Arial" panose="020B0604020202020204" pitchFamily="34" charset="0"/>
              <a:buChar char="•"/>
            </a:pPr>
            <a:r>
              <a:rPr lang="en-US" sz="1600" dirty="0"/>
              <a:t>A NATO semantic environment will be governed by NATO</a:t>
            </a:r>
          </a:p>
          <a:p>
            <a:pPr marL="742950" lvl="1" indent="-285750">
              <a:buFont typeface="Arial" panose="020B0604020202020204" pitchFamily="34" charset="0"/>
              <a:buChar char="•"/>
            </a:pPr>
            <a:r>
              <a:rPr lang="en-US" sz="1600" dirty="0">
                <a:solidFill>
                  <a:schemeClr val="accent5"/>
                </a:solidFill>
              </a:rPr>
              <a:t>Models and standards may be managed elsewhere, but when they are brought into the NATO semantic environment, NATO will govern their inclusion.  Changes will need NATO to be aware of them, and handled, within the semantic environment.</a:t>
            </a:r>
          </a:p>
          <a:p>
            <a:pPr marL="285750" indent="-285750">
              <a:buFont typeface="Arial" panose="020B0604020202020204" pitchFamily="34" charset="0"/>
              <a:buChar char="•"/>
            </a:pPr>
            <a:r>
              <a:rPr lang="en-US" sz="1600" dirty="0"/>
              <a:t>It is envisioned that a NATO semantic environment will include a core set of semantics that facilitates cross-community exchanges </a:t>
            </a:r>
            <a:r>
              <a:rPr lang="en-US" sz="1600" dirty="0">
                <a:solidFill>
                  <a:schemeClr val="accent5"/>
                </a:solidFill>
              </a:rPr>
              <a:t>(does this need to be restated? Perhaps a perspective or amplification on the previous statement)</a:t>
            </a:r>
          </a:p>
          <a:p>
            <a:pPr marL="285750" indent="-285750">
              <a:buFont typeface="Arial" panose="020B0604020202020204" pitchFamily="34" charset="0"/>
              <a:buChar char="•"/>
            </a:pPr>
            <a:r>
              <a:rPr lang="en-US" sz="1600" dirty="0"/>
              <a:t>Format of an SRM – No requirement for a community to represent its SRM using any particular technology</a:t>
            </a:r>
          </a:p>
          <a:p>
            <a:pPr marL="742950" lvl="1" indent="-285750">
              <a:buFont typeface="Arial" panose="020B0604020202020204" pitchFamily="34" charset="0"/>
              <a:buChar char="•"/>
            </a:pPr>
            <a:r>
              <a:rPr lang="en-US" sz="1600" dirty="0"/>
              <a:t>Every SRM should provide schema for its exchanges</a:t>
            </a:r>
          </a:p>
          <a:p>
            <a:pPr marL="742950" lvl="1" indent="-285750">
              <a:buFont typeface="Arial" panose="020B0604020202020204" pitchFamily="34" charset="0"/>
              <a:buChar char="•"/>
            </a:pPr>
            <a:r>
              <a:rPr lang="en-US" sz="1600" dirty="0"/>
              <a:t>(may be a redundant statement on the above bullet…)</a:t>
            </a:r>
          </a:p>
          <a:p>
            <a:pPr marL="285750" indent="-285750">
              <a:buFont typeface="Arial" panose="020B0604020202020204" pitchFamily="34" charset="0"/>
              <a:buChar char="•"/>
            </a:pPr>
            <a:r>
              <a:rPr lang="en-US" sz="1600" dirty="0"/>
              <a:t>(proposed) Community SRMs are independent, and can manage themselves as they desire/require</a:t>
            </a:r>
          </a:p>
          <a:p>
            <a:pPr marL="285750" indent="-285750">
              <a:buFont typeface="Arial" panose="020B0604020202020204" pitchFamily="34" charset="0"/>
              <a:buChar char="•"/>
            </a:pPr>
            <a:r>
              <a:rPr lang="en-US" sz="1600" dirty="0"/>
              <a:t>(proposed) The Core SRM (and associated interoperability  mechanisms) need to be exposed and accessible via XML schema</a:t>
            </a:r>
          </a:p>
          <a:p>
            <a:pPr marL="285750" indent="-285750">
              <a:buFont typeface="Arial" panose="020B0604020202020204" pitchFamily="34" charset="0"/>
              <a:buChar char="•"/>
            </a:pPr>
            <a:r>
              <a:rPr lang="en-US" sz="1600" dirty="0"/>
              <a:t>(proposed) There needs to be a link between Core SRM and any COI SRM, that needs to be based on overlapped semantics</a:t>
            </a:r>
          </a:p>
        </p:txBody>
      </p:sp>
    </p:spTree>
    <p:extLst>
      <p:ext uri="{BB962C8B-B14F-4D97-AF65-F5344CB8AC3E}">
        <p14:creationId xmlns:p14="http://schemas.microsoft.com/office/powerpoint/2010/main" val="1051102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8540F-C411-7D50-9468-632C8FF812DA}"/>
              </a:ext>
            </a:extLst>
          </p:cNvPr>
          <p:cNvSpPr>
            <a:spLocks noGrp="1"/>
          </p:cNvSpPr>
          <p:nvPr>
            <p:ph type="title"/>
          </p:nvPr>
        </p:nvSpPr>
        <p:spPr/>
        <p:txBody>
          <a:bodyPr/>
          <a:lstStyle/>
          <a:p>
            <a:r>
              <a:rPr lang="en-US" dirty="0"/>
              <a:t>TO do (action items from August 12)</a:t>
            </a:r>
          </a:p>
        </p:txBody>
      </p:sp>
      <p:sp>
        <p:nvSpPr>
          <p:cNvPr id="3" name="Content Placeholder 2">
            <a:extLst>
              <a:ext uri="{FF2B5EF4-FFF2-40B4-BE49-F238E27FC236}">
                <a16:creationId xmlns:a16="http://schemas.microsoft.com/office/drawing/2014/main" id="{8024FFF1-28E8-C535-9209-2D8FADB17744}"/>
              </a:ext>
            </a:extLst>
          </p:cNvPr>
          <p:cNvSpPr>
            <a:spLocks noGrp="1"/>
          </p:cNvSpPr>
          <p:nvPr>
            <p:ph idx="1"/>
          </p:nvPr>
        </p:nvSpPr>
        <p:spPr/>
        <p:txBody>
          <a:bodyPr/>
          <a:lstStyle/>
          <a:p>
            <a:r>
              <a:rPr lang="en-US" dirty="0"/>
              <a:t>Determine definitions</a:t>
            </a:r>
          </a:p>
          <a:p>
            <a:pPr lvl="1"/>
            <a:r>
              <a:rPr lang="en-US" dirty="0"/>
              <a:t>SRM</a:t>
            </a:r>
          </a:p>
          <a:p>
            <a:pPr lvl="1"/>
            <a:r>
              <a:rPr lang="en-US" dirty="0"/>
              <a:t>NATO SRM</a:t>
            </a:r>
          </a:p>
          <a:p>
            <a:pPr lvl="1"/>
            <a:r>
              <a:rPr lang="en-US" dirty="0"/>
              <a:t>Semantic Environment</a:t>
            </a:r>
          </a:p>
          <a:p>
            <a:r>
              <a:rPr lang="en-US" dirty="0"/>
              <a:t>Determine requirements</a:t>
            </a:r>
          </a:p>
          <a:p>
            <a:endParaRPr lang="en-US" dirty="0"/>
          </a:p>
        </p:txBody>
      </p:sp>
    </p:spTree>
    <p:extLst>
      <p:ext uri="{BB962C8B-B14F-4D97-AF65-F5344CB8AC3E}">
        <p14:creationId xmlns:p14="http://schemas.microsoft.com/office/powerpoint/2010/main" val="1469827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D87C3-758F-F824-858A-7722C4DEC73A}"/>
              </a:ext>
            </a:extLst>
          </p:cNvPr>
          <p:cNvSpPr>
            <a:spLocks noGrp="1"/>
          </p:cNvSpPr>
          <p:nvPr>
            <p:ph type="title"/>
          </p:nvPr>
        </p:nvSpPr>
        <p:spPr/>
        <p:txBody>
          <a:bodyPr/>
          <a:lstStyle/>
          <a:p>
            <a:r>
              <a:rPr lang="en-US" dirty="0"/>
              <a:t>SRM – One or Many</a:t>
            </a:r>
          </a:p>
        </p:txBody>
      </p:sp>
      <p:sp>
        <p:nvSpPr>
          <p:cNvPr id="3" name="Content Placeholder 2">
            <a:extLst>
              <a:ext uri="{FF2B5EF4-FFF2-40B4-BE49-F238E27FC236}">
                <a16:creationId xmlns:a16="http://schemas.microsoft.com/office/drawing/2014/main" id="{A34E067C-078C-7380-7778-7C707A166406}"/>
              </a:ext>
            </a:extLst>
          </p:cNvPr>
          <p:cNvSpPr>
            <a:spLocks noGrp="1"/>
          </p:cNvSpPr>
          <p:nvPr>
            <p:ph idx="1"/>
          </p:nvPr>
        </p:nvSpPr>
        <p:spPr/>
        <p:txBody>
          <a:bodyPr>
            <a:normAutofit/>
          </a:bodyPr>
          <a:lstStyle/>
          <a:p>
            <a:r>
              <a:rPr lang="en-US" sz="2000" dirty="0"/>
              <a:t>As the NCDF Data Lake will accept inputs from many heterogeneous systems, and then have data requested by many heterogeneous systems, the mechanism (API) and data model for that mechanism need to have some </a:t>
            </a:r>
          </a:p>
        </p:txBody>
      </p:sp>
    </p:spTree>
    <p:extLst>
      <p:ext uri="{BB962C8B-B14F-4D97-AF65-F5344CB8AC3E}">
        <p14:creationId xmlns:p14="http://schemas.microsoft.com/office/powerpoint/2010/main" val="726633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1F8C1-5908-DCBB-4709-8FC5E213AD86}"/>
              </a:ext>
            </a:extLst>
          </p:cNvPr>
          <p:cNvSpPr>
            <a:spLocks noGrp="1"/>
          </p:cNvSpPr>
          <p:nvPr>
            <p:ph type="title"/>
          </p:nvPr>
        </p:nvSpPr>
        <p:spPr/>
        <p:txBody>
          <a:bodyPr/>
          <a:lstStyle/>
          <a:p>
            <a:r>
              <a:rPr lang="en-US" dirty="0"/>
              <a:t>Agreements made re: SRM</a:t>
            </a:r>
          </a:p>
        </p:txBody>
      </p:sp>
      <p:sp>
        <p:nvSpPr>
          <p:cNvPr id="3" name="Content Placeholder 2">
            <a:extLst>
              <a:ext uri="{FF2B5EF4-FFF2-40B4-BE49-F238E27FC236}">
                <a16:creationId xmlns:a16="http://schemas.microsoft.com/office/drawing/2014/main" id="{F2B02467-9B4C-94BF-F56B-A5F150E53EDA}"/>
              </a:ext>
            </a:extLst>
          </p:cNvPr>
          <p:cNvSpPr>
            <a:spLocks noGrp="1"/>
          </p:cNvSpPr>
          <p:nvPr>
            <p:ph idx="1"/>
          </p:nvPr>
        </p:nvSpPr>
        <p:spPr/>
        <p:txBody>
          <a:bodyPr>
            <a:normAutofit/>
          </a:bodyPr>
          <a:lstStyle/>
          <a:p>
            <a:r>
              <a:rPr lang="en-US" sz="2000" dirty="0"/>
              <a:t>See separate slide from Mark Dotson, capturing the agreements made regarding the SRM and multiple SRMs – agreements made at the July DM </a:t>
            </a:r>
            <a:r>
              <a:rPr lang="en-US" sz="2000" dirty="0" err="1"/>
              <a:t>CaT</a:t>
            </a:r>
            <a:r>
              <a:rPr lang="en-US" sz="2000" dirty="0"/>
              <a:t> meeting.</a:t>
            </a:r>
          </a:p>
        </p:txBody>
      </p:sp>
    </p:spTree>
    <p:extLst>
      <p:ext uri="{BB962C8B-B14F-4D97-AF65-F5344CB8AC3E}">
        <p14:creationId xmlns:p14="http://schemas.microsoft.com/office/powerpoint/2010/main" val="2545421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7EF67-7A3B-6735-ABCB-6F2A4DDF86BB}"/>
              </a:ext>
            </a:extLst>
          </p:cNvPr>
          <p:cNvSpPr>
            <a:spLocks noGrp="1"/>
          </p:cNvSpPr>
          <p:nvPr>
            <p:ph type="title"/>
          </p:nvPr>
        </p:nvSpPr>
        <p:spPr/>
        <p:txBody>
          <a:bodyPr/>
          <a:lstStyle/>
          <a:p>
            <a:r>
              <a:rPr lang="en-US" dirty="0"/>
              <a:t>Action Items – re: SRM small group discussions</a:t>
            </a:r>
          </a:p>
        </p:txBody>
      </p:sp>
      <p:sp>
        <p:nvSpPr>
          <p:cNvPr id="3" name="Content Placeholder 2">
            <a:extLst>
              <a:ext uri="{FF2B5EF4-FFF2-40B4-BE49-F238E27FC236}">
                <a16:creationId xmlns:a16="http://schemas.microsoft.com/office/drawing/2014/main" id="{CD28670B-AB2C-8284-F44C-BB9B903B43A9}"/>
              </a:ext>
            </a:extLst>
          </p:cNvPr>
          <p:cNvSpPr>
            <a:spLocks noGrp="1"/>
          </p:cNvSpPr>
          <p:nvPr>
            <p:ph idx="1"/>
          </p:nvPr>
        </p:nvSpPr>
        <p:spPr/>
        <p:txBody>
          <a:bodyPr>
            <a:normAutofit/>
          </a:bodyPr>
          <a:lstStyle/>
          <a:p>
            <a:r>
              <a:rPr lang="en-US" sz="2000" dirty="0"/>
              <a:t>Action item – For August, schedule continuing small group discussion on SRM topics, schedule for Mondays or Fridays</a:t>
            </a:r>
          </a:p>
          <a:p>
            <a:r>
              <a:rPr lang="en-US" sz="2000" dirty="0"/>
              <a:t>Action item – Begin generation of a draft statement (perhaps with graphic depiction) about what is functionally required, what the implications of different scenarios are, what it will mean for use, architecture, and required actions by systems outside the boundary of the NCDF Data Lake</a:t>
            </a:r>
          </a:p>
          <a:p>
            <a:r>
              <a:rPr lang="en-US" sz="2000" dirty="0"/>
              <a:t>Decided – to continue small group conversations regarding the SRM and Multiple SRM situation</a:t>
            </a:r>
          </a:p>
          <a:p>
            <a:r>
              <a:rPr lang="en-US" sz="2000" dirty="0"/>
              <a:t>From August 12 – Establish a statement on Requirements and a Starting Point for SRM work</a:t>
            </a:r>
          </a:p>
          <a:p>
            <a:endParaRPr lang="en-US" sz="2000" dirty="0"/>
          </a:p>
          <a:p>
            <a:endParaRPr lang="en-US" sz="2000" dirty="0"/>
          </a:p>
        </p:txBody>
      </p:sp>
    </p:spTree>
    <p:extLst>
      <p:ext uri="{BB962C8B-B14F-4D97-AF65-F5344CB8AC3E}">
        <p14:creationId xmlns:p14="http://schemas.microsoft.com/office/powerpoint/2010/main" val="2415905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1BDD0D08-0058-3AA2-3D38-2AE2E28C94C8}"/>
              </a:ext>
            </a:extLst>
          </p:cNvPr>
          <p:cNvSpPr/>
          <p:nvPr/>
        </p:nvSpPr>
        <p:spPr>
          <a:xfrm>
            <a:off x="4973934" y="713433"/>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1</a:t>
            </a:r>
          </a:p>
        </p:txBody>
      </p:sp>
      <p:sp>
        <p:nvSpPr>
          <p:cNvPr id="6" name="Oval 5">
            <a:extLst>
              <a:ext uri="{FF2B5EF4-FFF2-40B4-BE49-F238E27FC236}">
                <a16:creationId xmlns:a16="http://schemas.microsoft.com/office/drawing/2014/main" id="{11E27B74-18D8-9A95-C972-5B2360086EAE}"/>
              </a:ext>
            </a:extLst>
          </p:cNvPr>
          <p:cNvSpPr/>
          <p:nvPr/>
        </p:nvSpPr>
        <p:spPr>
          <a:xfrm>
            <a:off x="7326923" y="1840522"/>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2</a:t>
            </a:r>
          </a:p>
        </p:txBody>
      </p:sp>
      <p:sp>
        <p:nvSpPr>
          <p:cNvPr id="7" name="Oval 6">
            <a:extLst>
              <a:ext uri="{FF2B5EF4-FFF2-40B4-BE49-F238E27FC236}">
                <a16:creationId xmlns:a16="http://schemas.microsoft.com/office/drawing/2014/main" id="{27107BFA-423D-9D78-3541-99290B89F9B0}"/>
              </a:ext>
            </a:extLst>
          </p:cNvPr>
          <p:cNvSpPr/>
          <p:nvPr/>
        </p:nvSpPr>
        <p:spPr>
          <a:xfrm>
            <a:off x="6432619" y="3426486"/>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3</a:t>
            </a:r>
          </a:p>
        </p:txBody>
      </p:sp>
      <p:sp>
        <p:nvSpPr>
          <p:cNvPr id="8" name="Oval 7">
            <a:extLst>
              <a:ext uri="{FF2B5EF4-FFF2-40B4-BE49-F238E27FC236}">
                <a16:creationId xmlns:a16="http://schemas.microsoft.com/office/drawing/2014/main" id="{56856295-B511-102F-C04B-43174E4F0EDC}"/>
              </a:ext>
            </a:extLst>
          </p:cNvPr>
          <p:cNvSpPr/>
          <p:nvPr/>
        </p:nvSpPr>
        <p:spPr>
          <a:xfrm>
            <a:off x="3697793" y="3426487"/>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4</a:t>
            </a:r>
          </a:p>
        </p:txBody>
      </p:sp>
      <p:sp>
        <p:nvSpPr>
          <p:cNvPr id="9" name="Oval 8">
            <a:extLst>
              <a:ext uri="{FF2B5EF4-FFF2-40B4-BE49-F238E27FC236}">
                <a16:creationId xmlns:a16="http://schemas.microsoft.com/office/drawing/2014/main" id="{F2AA05D4-48CF-18F6-B382-801CAFDC5746}"/>
              </a:ext>
            </a:extLst>
          </p:cNvPr>
          <p:cNvSpPr/>
          <p:nvPr/>
        </p:nvSpPr>
        <p:spPr>
          <a:xfrm>
            <a:off x="2689609" y="1840522"/>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5</a:t>
            </a:r>
          </a:p>
        </p:txBody>
      </p:sp>
      <p:cxnSp>
        <p:nvCxnSpPr>
          <p:cNvPr id="11" name="Straight Arrow Connector 10">
            <a:extLst>
              <a:ext uri="{FF2B5EF4-FFF2-40B4-BE49-F238E27FC236}">
                <a16:creationId xmlns:a16="http://schemas.microsoft.com/office/drawing/2014/main" id="{EC147904-27F4-A0BF-86F4-CAB070DFDDD5}"/>
              </a:ext>
            </a:extLst>
          </p:cNvPr>
          <p:cNvCxnSpPr/>
          <p:nvPr/>
        </p:nvCxnSpPr>
        <p:spPr>
          <a:xfrm>
            <a:off x="6250075" y="1840522"/>
            <a:ext cx="612949" cy="1465386"/>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E2A5EB27-EC75-B26B-4CD4-77B141221752}"/>
              </a:ext>
            </a:extLst>
          </p:cNvPr>
          <p:cNvCxnSpPr>
            <a:cxnSpLocks/>
          </p:cNvCxnSpPr>
          <p:nvPr/>
        </p:nvCxnSpPr>
        <p:spPr>
          <a:xfrm flipH="1">
            <a:off x="5042598" y="1840522"/>
            <a:ext cx="777072" cy="1328563"/>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FA07D053-463A-9ADD-5F39-825364DCA9C9}"/>
              </a:ext>
            </a:extLst>
          </p:cNvPr>
          <p:cNvCxnSpPr>
            <a:cxnSpLocks/>
          </p:cNvCxnSpPr>
          <p:nvPr/>
        </p:nvCxnSpPr>
        <p:spPr>
          <a:xfrm flipH="1">
            <a:off x="5707464" y="3943507"/>
            <a:ext cx="664868" cy="0"/>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A0DBB666-E899-898F-8A1A-AB868BDFB681}"/>
              </a:ext>
            </a:extLst>
          </p:cNvPr>
          <p:cNvCxnSpPr>
            <a:cxnSpLocks/>
          </p:cNvCxnSpPr>
          <p:nvPr/>
        </p:nvCxnSpPr>
        <p:spPr>
          <a:xfrm flipH="1">
            <a:off x="7882932" y="2855403"/>
            <a:ext cx="296564" cy="574122"/>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7A4FB255-CCB7-0D1A-3C19-1C3F46050BE2}"/>
              </a:ext>
            </a:extLst>
          </p:cNvPr>
          <p:cNvCxnSpPr>
            <a:cxnSpLocks/>
          </p:cNvCxnSpPr>
          <p:nvPr/>
        </p:nvCxnSpPr>
        <p:spPr>
          <a:xfrm>
            <a:off x="6945085" y="1373353"/>
            <a:ext cx="821052" cy="467169"/>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E7454141-65CB-E8AB-BEA6-79E2EC277B3A}"/>
              </a:ext>
            </a:extLst>
          </p:cNvPr>
          <p:cNvCxnSpPr>
            <a:cxnSpLocks/>
          </p:cNvCxnSpPr>
          <p:nvPr/>
        </p:nvCxnSpPr>
        <p:spPr>
          <a:xfrm flipH="1">
            <a:off x="4091355" y="1373353"/>
            <a:ext cx="801838" cy="467169"/>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49661D0D-4FA2-9FE0-1871-CE79D740AB03}"/>
              </a:ext>
            </a:extLst>
          </p:cNvPr>
          <p:cNvCxnSpPr>
            <a:cxnSpLocks/>
          </p:cNvCxnSpPr>
          <p:nvPr/>
        </p:nvCxnSpPr>
        <p:spPr>
          <a:xfrm>
            <a:off x="3871127" y="2794613"/>
            <a:ext cx="550986" cy="631873"/>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216C28F8-6B8F-515F-9E38-49409CFFCCFD}"/>
              </a:ext>
            </a:extLst>
          </p:cNvPr>
          <p:cNvCxnSpPr>
            <a:cxnSpLocks/>
          </p:cNvCxnSpPr>
          <p:nvPr/>
        </p:nvCxnSpPr>
        <p:spPr>
          <a:xfrm flipH="1" flipV="1">
            <a:off x="4638986" y="2287673"/>
            <a:ext cx="2605876" cy="23102"/>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D2787A1B-7117-4FDA-BCFF-4464CD120F61}"/>
              </a:ext>
            </a:extLst>
          </p:cNvPr>
          <p:cNvCxnSpPr>
            <a:cxnSpLocks/>
          </p:cNvCxnSpPr>
          <p:nvPr/>
        </p:nvCxnSpPr>
        <p:spPr>
          <a:xfrm flipH="1">
            <a:off x="5258638" y="2520459"/>
            <a:ext cx="1942393" cy="937533"/>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FF471462-AB76-72C2-C9A0-213F17AE2E0C}"/>
              </a:ext>
            </a:extLst>
          </p:cNvPr>
          <p:cNvCxnSpPr>
            <a:cxnSpLocks/>
          </p:cNvCxnSpPr>
          <p:nvPr/>
        </p:nvCxnSpPr>
        <p:spPr>
          <a:xfrm>
            <a:off x="4635252" y="2504803"/>
            <a:ext cx="2071186" cy="909959"/>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grpSp>
        <p:nvGrpSpPr>
          <p:cNvPr id="35" name="Group 34">
            <a:extLst>
              <a:ext uri="{FF2B5EF4-FFF2-40B4-BE49-F238E27FC236}">
                <a16:creationId xmlns:a16="http://schemas.microsoft.com/office/drawing/2014/main" id="{7BC8CBD5-3C2A-D224-1EFF-8E53C8F68771}"/>
              </a:ext>
            </a:extLst>
          </p:cNvPr>
          <p:cNvGrpSpPr/>
          <p:nvPr/>
        </p:nvGrpSpPr>
        <p:grpSpPr>
          <a:xfrm>
            <a:off x="9757775" y="613775"/>
            <a:ext cx="756938" cy="691287"/>
            <a:chOff x="9757775" y="613775"/>
            <a:chExt cx="756938" cy="691287"/>
          </a:xfrm>
        </p:grpSpPr>
        <p:sp>
          <p:nvSpPr>
            <p:cNvPr id="31" name="TextBox 30">
              <a:extLst>
                <a:ext uri="{FF2B5EF4-FFF2-40B4-BE49-F238E27FC236}">
                  <a16:creationId xmlns:a16="http://schemas.microsoft.com/office/drawing/2014/main" id="{62CF44B8-D517-4E3A-F64D-B211B1A1A4DC}"/>
                </a:ext>
              </a:extLst>
            </p:cNvPr>
            <p:cNvSpPr txBox="1"/>
            <p:nvPr/>
          </p:nvSpPr>
          <p:spPr>
            <a:xfrm>
              <a:off x="9757775" y="613775"/>
              <a:ext cx="756938" cy="369332"/>
            </a:xfrm>
            <a:prstGeom prst="rect">
              <a:avLst/>
            </a:prstGeom>
            <a:noFill/>
          </p:spPr>
          <p:txBody>
            <a:bodyPr wrap="none" rtlCol="0">
              <a:spAutoFit/>
            </a:bodyPr>
            <a:lstStyle/>
            <a:p>
              <a:r>
                <a:rPr lang="en-US" dirty="0"/>
                <a:t>n(n-1)</a:t>
              </a:r>
            </a:p>
          </p:txBody>
        </p:sp>
        <p:sp>
          <p:nvSpPr>
            <p:cNvPr id="32" name="TextBox 31">
              <a:extLst>
                <a:ext uri="{FF2B5EF4-FFF2-40B4-BE49-F238E27FC236}">
                  <a16:creationId xmlns:a16="http://schemas.microsoft.com/office/drawing/2014/main" id="{D458AAEE-5ED6-C0FA-B3CF-75EDD2C75E67}"/>
                </a:ext>
              </a:extLst>
            </p:cNvPr>
            <p:cNvSpPr txBox="1"/>
            <p:nvPr/>
          </p:nvSpPr>
          <p:spPr>
            <a:xfrm>
              <a:off x="9985401" y="935730"/>
              <a:ext cx="301686" cy="369332"/>
            </a:xfrm>
            <a:prstGeom prst="rect">
              <a:avLst/>
            </a:prstGeom>
            <a:noFill/>
          </p:spPr>
          <p:txBody>
            <a:bodyPr wrap="none" rtlCol="0">
              <a:spAutoFit/>
            </a:bodyPr>
            <a:lstStyle/>
            <a:p>
              <a:r>
                <a:rPr lang="en-US" dirty="0"/>
                <a:t>2</a:t>
              </a:r>
            </a:p>
          </p:txBody>
        </p:sp>
        <p:cxnSp>
          <p:nvCxnSpPr>
            <p:cNvPr id="34" name="Straight Connector 33">
              <a:extLst>
                <a:ext uri="{FF2B5EF4-FFF2-40B4-BE49-F238E27FC236}">
                  <a16:creationId xmlns:a16="http://schemas.microsoft.com/office/drawing/2014/main" id="{28A4CC7F-B3FE-6983-31E3-47A56C32DEA8}"/>
                </a:ext>
              </a:extLst>
            </p:cNvPr>
            <p:cNvCxnSpPr/>
            <p:nvPr/>
          </p:nvCxnSpPr>
          <p:spPr>
            <a:xfrm>
              <a:off x="9826668" y="983107"/>
              <a:ext cx="619151" cy="0"/>
            </a:xfrm>
            <a:prstGeom prst="line">
              <a:avLst/>
            </a:prstGeom>
          </p:spPr>
          <p:style>
            <a:lnRef idx="3">
              <a:schemeClr val="dk1"/>
            </a:lnRef>
            <a:fillRef idx="0">
              <a:schemeClr val="dk1"/>
            </a:fillRef>
            <a:effectRef idx="2">
              <a:schemeClr val="dk1"/>
            </a:effectRef>
            <a:fontRef idx="minor">
              <a:schemeClr val="tx1"/>
            </a:fontRef>
          </p:style>
        </p:cxnSp>
      </p:grpSp>
      <p:sp>
        <p:nvSpPr>
          <p:cNvPr id="36" name="TextBox 35">
            <a:extLst>
              <a:ext uri="{FF2B5EF4-FFF2-40B4-BE49-F238E27FC236}">
                <a16:creationId xmlns:a16="http://schemas.microsoft.com/office/drawing/2014/main" id="{B6066AD0-E5C6-32F6-19BD-395C0647EE8F}"/>
              </a:ext>
            </a:extLst>
          </p:cNvPr>
          <p:cNvSpPr txBox="1"/>
          <p:nvPr/>
        </p:nvSpPr>
        <p:spPr>
          <a:xfrm>
            <a:off x="9679912" y="1874128"/>
            <a:ext cx="2227854" cy="646331"/>
          </a:xfrm>
          <a:prstGeom prst="rect">
            <a:avLst/>
          </a:prstGeom>
          <a:noFill/>
        </p:spPr>
        <p:txBody>
          <a:bodyPr wrap="none" rtlCol="0">
            <a:spAutoFit/>
          </a:bodyPr>
          <a:lstStyle/>
          <a:p>
            <a:r>
              <a:rPr lang="en-US" dirty="0"/>
              <a:t>10 connections</a:t>
            </a:r>
          </a:p>
          <a:p>
            <a:r>
              <a:rPr lang="en-US" dirty="0"/>
              <a:t>Each with 2 mappings</a:t>
            </a:r>
          </a:p>
        </p:txBody>
      </p:sp>
    </p:spTree>
    <p:extLst>
      <p:ext uri="{BB962C8B-B14F-4D97-AF65-F5344CB8AC3E}">
        <p14:creationId xmlns:p14="http://schemas.microsoft.com/office/powerpoint/2010/main" val="2175832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D828142F-9881-0F49-0321-95E84A7EA56A}"/>
              </a:ext>
            </a:extLst>
          </p:cNvPr>
          <p:cNvSpPr/>
          <p:nvPr/>
        </p:nvSpPr>
        <p:spPr>
          <a:xfrm>
            <a:off x="4973934" y="713433"/>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1</a:t>
            </a:r>
          </a:p>
        </p:txBody>
      </p:sp>
      <p:sp>
        <p:nvSpPr>
          <p:cNvPr id="5" name="Oval 4">
            <a:extLst>
              <a:ext uri="{FF2B5EF4-FFF2-40B4-BE49-F238E27FC236}">
                <a16:creationId xmlns:a16="http://schemas.microsoft.com/office/drawing/2014/main" id="{0872FBA8-820F-F390-D624-DD81DB86E742}"/>
              </a:ext>
            </a:extLst>
          </p:cNvPr>
          <p:cNvSpPr/>
          <p:nvPr/>
        </p:nvSpPr>
        <p:spPr>
          <a:xfrm>
            <a:off x="7326923" y="1840522"/>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2</a:t>
            </a:r>
          </a:p>
        </p:txBody>
      </p:sp>
      <p:sp>
        <p:nvSpPr>
          <p:cNvPr id="6" name="Oval 5">
            <a:extLst>
              <a:ext uri="{FF2B5EF4-FFF2-40B4-BE49-F238E27FC236}">
                <a16:creationId xmlns:a16="http://schemas.microsoft.com/office/drawing/2014/main" id="{3E69D037-B4B1-F3AE-86AC-9D6BB5756C22}"/>
              </a:ext>
            </a:extLst>
          </p:cNvPr>
          <p:cNvSpPr/>
          <p:nvPr/>
        </p:nvSpPr>
        <p:spPr>
          <a:xfrm>
            <a:off x="7326923" y="3426487"/>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3</a:t>
            </a:r>
          </a:p>
        </p:txBody>
      </p:sp>
      <p:sp>
        <p:nvSpPr>
          <p:cNvPr id="7" name="Oval 6">
            <a:extLst>
              <a:ext uri="{FF2B5EF4-FFF2-40B4-BE49-F238E27FC236}">
                <a16:creationId xmlns:a16="http://schemas.microsoft.com/office/drawing/2014/main" id="{1A29B3C7-C83A-D110-8ED8-407E26AB5E6D}"/>
              </a:ext>
            </a:extLst>
          </p:cNvPr>
          <p:cNvSpPr/>
          <p:nvPr/>
        </p:nvSpPr>
        <p:spPr>
          <a:xfrm>
            <a:off x="4877879" y="4261255"/>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4</a:t>
            </a:r>
          </a:p>
        </p:txBody>
      </p:sp>
      <p:sp>
        <p:nvSpPr>
          <p:cNvPr id="8" name="Oval 7">
            <a:extLst>
              <a:ext uri="{FF2B5EF4-FFF2-40B4-BE49-F238E27FC236}">
                <a16:creationId xmlns:a16="http://schemas.microsoft.com/office/drawing/2014/main" id="{B8A319AC-9D80-DD28-82B8-3363FEA5A600}"/>
              </a:ext>
            </a:extLst>
          </p:cNvPr>
          <p:cNvSpPr/>
          <p:nvPr/>
        </p:nvSpPr>
        <p:spPr>
          <a:xfrm>
            <a:off x="2589401" y="3366952"/>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5</a:t>
            </a:r>
          </a:p>
        </p:txBody>
      </p:sp>
      <p:sp>
        <p:nvSpPr>
          <p:cNvPr id="14" name="Oval 13">
            <a:extLst>
              <a:ext uri="{FF2B5EF4-FFF2-40B4-BE49-F238E27FC236}">
                <a16:creationId xmlns:a16="http://schemas.microsoft.com/office/drawing/2014/main" id="{F715EA59-0E92-C134-6321-3E60C7F97260}"/>
              </a:ext>
            </a:extLst>
          </p:cNvPr>
          <p:cNvSpPr/>
          <p:nvPr/>
        </p:nvSpPr>
        <p:spPr>
          <a:xfrm>
            <a:off x="2589401" y="1843618"/>
            <a:ext cx="1889090" cy="89430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COI SRM 6</a:t>
            </a:r>
          </a:p>
        </p:txBody>
      </p:sp>
      <p:cxnSp>
        <p:nvCxnSpPr>
          <p:cNvPr id="15" name="Straight Arrow Connector 14">
            <a:extLst>
              <a:ext uri="{FF2B5EF4-FFF2-40B4-BE49-F238E27FC236}">
                <a16:creationId xmlns:a16="http://schemas.microsoft.com/office/drawing/2014/main" id="{D093E20A-ED45-A4FE-A6F6-EBECDFAA04E2}"/>
              </a:ext>
            </a:extLst>
          </p:cNvPr>
          <p:cNvCxnSpPr>
            <a:cxnSpLocks/>
          </p:cNvCxnSpPr>
          <p:nvPr/>
        </p:nvCxnSpPr>
        <p:spPr>
          <a:xfrm flipH="1">
            <a:off x="4091355" y="1373353"/>
            <a:ext cx="801838" cy="467169"/>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68AEB49B-FA76-6BEB-188E-0113C1649F29}"/>
              </a:ext>
            </a:extLst>
          </p:cNvPr>
          <p:cNvCxnSpPr>
            <a:cxnSpLocks/>
          </p:cNvCxnSpPr>
          <p:nvPr/>
        </p:nvCxnSpPr>
        <p:spPr>
          <a:xfrm flipH="1">
            <a:off x="4284923" y="1702442"/>
            <a:ext cx="1089325" cy="1724045"/>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452E8FB4-1152-10D5-E0D6-AE573FA5E75E}"/>
              </a:ext>
            </a:extLst>
          </p:cNvPr>
          <p:cNvCxnSpPr>
            <a:cxnSpLocks/>
          </p:cNvCxnSpPr>
          <p:nvPr/>
        </p:nvCxnSpPr>
        <p:spPr>
          <a:xfrm flipH="1">
            <a:off x="5918479" y="1765385"/>
            <a:ext cx="61966" cy="2380730"/>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56DF04DE-518E-E894-D5D6-B1E0FCD69AB8}"/>
              </a:ext>
            </a:extLst>
          </p:cNvPr>
          <p:cNvCxnSpPr>
            <a:cxnSpLocks/>
          </p:cNvCxnSpPr>
          <p:nvPr/>
        </p:nvCxnSpPr>
        <p:spPr>
          <a:xfrm>
            <a:off x="6223343" y="1775564"/>
            <a:ext cx="1354904" cy="1650923"/>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0ECF1E21-E0AF-2B74-CB5D-D5E32C5F12C0}"/>
              </a:ext>
            </a:extLst>
          </p:cNvPr>
          <p:cNvCxnSpPr>
            <a:cxnSpLocks/>
          </p:cNvCxnSpPr>
          <p:nvPr/>
        </p:nvCxnSpPr>
        <p:spPr>
          <a:xfrm>
            <a:off x="6814236" y="1531800"/>
            <a:ext cx="764011" cy="259735"/>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F0DB5AEC-6BCD-87B8-18A3-9A045FE2B107}"/>
              </a:ext>
            </a:extLst>
          </p:cNvPr>
          <p:cNvCxnSpPr>
            <a:cxnSpLocks/>
          </p:cNvCxnSpPr>
          <p:nvPr/>
        </p:nvCxnSpPr>
        <p:spPr>
          <a:xfrm flipH="1">
            <a:off x="4549579" y="2370152"/>
            <a:ext cx="2646662" cy="0"/>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C0CA59A7-CF22-8FC0-E894-CB5B54B55D4A}"/>
              </a:ext>
            </a:extLst>
          </p:cNvPr>
          <p:cNvCxnSpPr>
            <a:cxnSpLocks/>
          </p:cNvCxnSpPr>
          <p:nvPr/>
        </p:nvCxnSpPr>
        <p:spPr>
          <a:xfrm flipH="1" flipV="1">
            <a:off x="4428666" y="2674505"/>
            <a:ext cx="2838663" cy="898184"/>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6379644F-7C96-7DA0-E879-159B9EEA5D78}"/>
              </a:ext>
            </a:extLst>
          </p:cNvPr>
          <p:cNvCxnSpPr>
            <a:cxnSpLocks/>
          </p:cNvCxnSpPr>
          <p:nvPr/>
        </p:nvCxnSpPr>
        <p:spPr>
          <a:xfrm flipH="1" flipV="1">
            <a:off x="4076041" y="2787536"/>
            <a:ext cx="1531520" cy="1358579"/>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6E774832-0633-E757-AE1D-0BECDAAA9D7D}"/>
              </a:ext>
            </a:extLst>
          </p:cNvPr>
          <p:cNvCxnSpPr>
            <a:cxnSpLocks/>
          </p:cNvCxnSpPr>
          <p:nvPr/>
        </p:nvCxnSpPr>
        <p:spPr>
          <a:xfrm flipH="1">
            <a:off x="3498810" y="2850168"/>
            <a:ext cx="19555" cy="467169"/>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33" name="Straight Arrow Connector 32">
            <a:extLst>
              <a:ext uri="{FF2B5EF4-FFF2-40B4-BE49-F238E27FC236}">
                <a16:creationId xmlns:a16="http://schemas.microsoft.com/office/drawing/2014/main" id="{3FE3AA30-049B-3127-38B7-E108259EE569}"/>
              </a:ext>
            </a:extLst>
          </p:cNvPr>
          <p:cNvCxnSpPr>
            <a:cxnSpLocks/>
          </p:cNvCxnSpPr>
          <p:nvPr/>
        </p:nvCxnSpPr>
        <p:spPr>
          <a:xfrm>
            <a:off x="4320203" y="4258362"/>
            <a:ext cx="653731" cy="213430"/>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DE5175EA-65B4-AC31-7CC9-C7D35145C81D}"/>
              </a:ext>
            </a:extLst>
          </p:cNvPr>
          <p:cNvCxnSpPr>
            <a:cxnSpLocks/>
          </p:cNvCxnSpPr>
          <p:nvPr/>
        </p:nvCxnSpPr>
        <p:spPr>
          <a:xfrm flipH="1">
            <a:off x="6782945" y="4188903"/>
            <a:ext cx="682567" cy="372463"/>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D4A811D2-7336-3ADF-5C91-B2D4D1567334}"/>
              </a:ext>
            </a:extLst>
          </p:cNvPr>
          <p:cNvCxnSpPr>
            <a:cxnSpLocks/>
          </p:cNvCxnSpPr>
          <p:nvPr/>
        </p:nvCxnSpPr>
        <p:spPr>
          <a:xfrm flipH="1">
            <a:off x="8176928" y="2847071"/>
            <a:ext cx="94540" cy="470560"/>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F6DD8177-971C-D2B4-EE3A-A21D4248E08F}"/>
              </a:ext>
            </a:extLst>
          </p:cNvPr>
          <p:cNvCxnSpPr>
            <a:cxnSpLocks/>
          </p:cNvCxnSpPr>
          <p:nvPr/>
        </p:nvCxnSpPr>
        <p:spPr>
          <a:xfrm flipH="1">
            <a:off x="4492274" y="2596745"/>
            <a:ext cx="2814450" cy="972063"/>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334EAF5B-11DC-EF5C-28BA-3771E9E5D5D9}"/>
              </a:ext>
            </a:extLst>
          </p:cNvPr>
          <p:cNvCxnSpPr>
            <a:cxnSpLocks/>
          </p:cNvCxnSpPr>
          <p:nvPr/>
        </p:nvCxnSpPr>
        <p:spPr>
          <a:xfrm flipH="1" flipV="1">
            <a:off x="4622234" y="3795400"/>
            <a:ext cx="2645095" cy="18703"/>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73768627-0CB4-40B2-7265-3FC7852A8163}"/>
              </a:ext>
            </a:extLst>
          </p:cNvPr>
          <p:cNvCxnSpPr>
            <a:cxnSpLocks/>
          </p:cNvCxnSpPr>
          <p:nvPr/>
        </p:nvCxnSpPr>
        <p:spPr>
          <a:xfrm flipV="1">
            <a:off x="6320412" y="2671409"/>
            <a:ext cx="1254590" cy="1539664"/>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grpSp>
        <p:nvGrpSpPr>
          <p:cNvPr id="48" name="Group 47">
            <a:extLst>
              <a:ext uri="{FF2B5EF4-FFF2-40B4-BE49-F238E27FC236}">
                <a16:creationId xmlns:a16="http://schemas.microsoft.com/office/drawing/2014/main" id="{534ACBBD-9FC7-3B56-B904-587EF66086EE}"/>
              </a:ext>
            </a:extLst>
          </p:cNvPr>
          <p:cNvGrpSpPr/>
          <p:nvPr/>
        </p:nvGrpSpPr>
        <p:grpSpPr>
          <a:xfrm>
            <a:off x="9757775" y="613775"/>
            <a:ext cx="756938" cy="691287"/>
            <a:chOff x="9757775" y="613775"/>
            <a:chExt cx="756938" cy="691287"/>
          </a:xfrm>
        </p:grpSpPr>
        <p:sp>
          <p:nvSpPr>
            <p:cNvPr id="49" name="TextBox 48">
              <a:extLst>
                <a:ext uri="{FF2B5EF4-FFF2-40B4-BE49-F238E27FC236}">
                  <a16:creationId xmlns:a16="http://schemas.microsoft.com/office/drawing/2014/main" id="{AA2F1241-E7E2-FEAA-2350-44EF43D3F380}"/>
                </a:ext>
              </a:extLst>
            </p:cNvPr>
            <p:cNvSpPr txBox="1"/>
            <p:nvPr/>
          </p:nvSpPr>
          <p:spPr>
            <a:xfrm>
              <a:off x="9757775" y="613775"/>
              <a:ext cx="756938" cy="369332"/>
            </a:xfrm>
            <a:prstGeom prst="rect">
              <a:avLst/>
            </a:prstGeom>
            <a:noFill/>
          </p:spPr>
          <p:txBody>
            <a:bodyPr wrap="none" rtlCol="0">
              <a:spAutoFit/>
            </a:bodyPr>
            <a:lstStyle/>
            <a:p>
              <a:r>
                <a:rPr lang="en-US" dirty="0"/>
                <a:t>n(n-1)</a:t>
              </a:r>
            </a:p>
          </p:txBody>
        </p:sp>
        <p:sp>
          <p:nvSpPr>
            <p:cNvPr id="50" name="TextBox 49">
              <a:extLst>
                <a:ext uri="{FF2B5EF4-FFF2-40B4-BE49-F238E27FC236}">
                  <a16:creationId xmlns:a16="http://schemas.microsoft.com/office/drawing/2014/main" id="{9B45DF0C-F8FF-60F6-18AC-6401A37D05BF}"/>
                </a:ext>
              </a:extLst>
            </p:cNvPr>
            <p:cNvSpPr txBox="1"/>
            <p:nvPr/>
          </p:nvSpPr>
          <p:spPr>
            <a:xfrm>
              <a:off x="9985401" y="935730"/>
              <a:ext cx="301686" cy="369332"/>
            </a:xfrm>
            <a:prstGeom prst="rect">
              <a:avLst/>
            </a:prstGeom>
            <a:noFill/>
          </p:spPr>
          <p:txBody>
            <a:bodyPr wrap="none" rtlCol="0">
              <a:spAutoFit/>
            </a:bodyPr>
            <a:lstStyle/>
            <a:p>
              <a:r>
                <a:rPr lang="en-US" dirty="0"/>
                <a:t>2</a:t>
              </a:r>
            </a:p>
          </p:txBody>
        </p:sp>
        <p:cxnSp>
          <p:nvCxnSpPr>
            <p:cNvPr id="51" name="Straight Connector 50">
              <a:extLst>
                <a:ext uri="{FF2B5EF4-FFF2-40B4-BE49-F238E27FC236}">
                  <a16:creationId xmlns:a16="http://schemas.microsoft.com/office/drawing/2014/main" id="{2A3B6774-0B0B-B6B5-BDB2-75208D9999FC}"/>
                </a:ext>
              </a:extLst>
            </p:cNvPr>
            <p:cNvCxnSpPr/>
            <p:nvPr/>
          </p:nvCxnSpPr>
          <p:spPr>
            <a:xfrm>
              <a:off x="9826668" y="983107"/>
              <a:ext cx="619151" cy="0"/>
            </a:xfrm>
            <a:prstGeom prst="line">
              <a:avLst/>
            </a:prstGeom>
          </p:spPr>
          <p:style>
            <a:lnRef idx="3">
              <a:schemeClr val="dk1"/>
            </a:lnRef>
            <a:fillRef idx="0">
              <a:schemeClr val="dk1"/>
            </a:fillRef>
            <a:effectRef idx="2">
              <a:schemeClr val="dk1"/>
            </a:effectRef>
            <a:fontRef idx="minor">
              <a:schemeClr val="tx1"/>
            </a:fontRef>
          </p:style>
        </p:cxnSp>
      </p:grpSp>
      <p:sp>
        <p:nvSpPr>
          <p:cNvPr id="52" name="TextBox 51">
            <a:extLst>
              <a:ext uri="{FF2B5EF4-FFF2-40B4-BE49-F238E27FC236}">
                <a16:creationId xmlns:a16="http://schemas.microsoft.com/office/drawing/2014/main" id="{3AF0BB67-A670-CE2D-701F-DFAAF6E7C471}"/>
              </a:ext>
            </a:extLst>
          </p:cNvPr>
          <p:cNvSpPr txBox="1"/>
          <p:nvPr/>
        </p:nvSpPr>
        <p:spPr>
          <a:xfrm>
            <a:off x="9757775" y="1840522"/>
            <a:ext cx="2227854" cy="646331"/>
          </a:xfrm>
          <a:prstGeom prst="rect">
            <a:avLst/>
          </a:prstGeom>
          <a:noFill/>
        </p:spPr>
        <p:txBody>
          <a:bodyPr wrap="none" rtlCol="0">
            <a:spAutoFit/>
          </a:bodyPr>
          <a:lstStyle/>
          <a:p>
            <a:r>
              <a:rPr lang="en-US" dirty="0"/>
              <a:t>15 connections</a:t>
            </a:r>
          </a:p>
          <a:p>
            <a:r>
              <a:rPr lang="en-US" dirty="0"/>
              <a:t>Each with 2 mappings</a:t>
            </a:r>
          </a:p>
        </p:txBody>
      </p:sp>
    </p:spTree>
    <p:extLst>
      <p:ext uri="{BB962C8B-B14F-4D97-AF65-F5344CB8AC3E}">
        <p14:creationId xmlns:p14="http://schemas.microsoft.com/office/powerpoint/2010/main" val="34357139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5C3C7F4E-0444-DD96-48C3-C8FAE7AFA53D}"/>
              </a:ext>
            </a:extLst>
          </p:cNvPr>
          <p:cNvSpPr/>
          <p:nvPr/>
        </p:nvSpPr>
        <p:spPr>
          <a:xfrm>
            <a:off x="4973934" y="713433"/>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1</a:t>
            </a:r>
          </a:p>
        </p:txBody>
      </p:sp>
      <p:sp>
        <p:nvSpPr>
          <p:cNvPr id="5" name="Oval 4">
            <a:extLst>
              <a:ext uri="{FF2B5EF4-FFF2-40B4-BE49-F238E27FC236}">
                <a16:creationId xmlns:a16="http://schemas.microsoft.com/office/drawing/2014/main" id="{182AAD5C-4997-697C-8C79-DE82F49C3F49}"/>
              </a:ext>
            </a:extLst>
          </p:cNvPr>
          <p:cNvSpPr/>
          <p:nvPr/>
        </p:nvSpPr>
        <p:spPr>
          <a:xfrm>
            <a:off x="7326923" y="1840522"/>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2</a:t>
            </a:r>
          </a:p>
        </p:txBody>
      </p:sp>
      <p:sp>
        <p:nvSpPr>
          <p:cNvPr id="6" name="Oval 5">
            <a:extLst>
              <a:ext uri="{FF2B5EF4-FFF2-40B4-BE49-F238E27FC236}">
                <a16:creationId xmlns:a16="http://schemas.microsoft.com/office/drawing/2014/main" id="{CEBCDCDC-51B0-7F27-1E95-BB3490014BD6}"/>
              </a:ext>
            </a:extLst>
          </p:cNvPr>
          <p:cNvSpPr/>
          <p:nvPr/>
        </p:nvSpPr>
        <p:spPr>
          <a:xfrm>
            <a:off x="6432619" y="3426486"/>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3</a:t>
            </a:r>
          </a:p>
        </p:txBody>
      </p:sp>
      <p:sp>
        <p:nvSpPr>
          <p:cNvPr id="7" name="Oval 6">
            <a:extLst>
              <a:ext uri="{FF2B5EF4-FFF2-40B4-BE49-F238E27FC236}">
                <a16:creationId xmlns:a16="http://schemas.microsoft.com/office/drawing/2014/main" id="{1B110698-DED6-E169-C5E6-C15F4AC1CCF5}"/>
              </a:ext>
            </a:extLst>
          </p:cNvPr>
          <p:cNvSpPr/>
          <p:nvPr/>
        </p:nvSpPr>
        <p:spPr>
          <a:xfrm>
            <a:off x="3697793" y="3426487"/>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4</a:t>
            </a:r>
          </a:p>
        </p:txBody>
      </p:sp>
      <p:sp>
        <p:nvSpPr>
          <p:cNvPr id="8" name="Oval 7">
            <a:extLst>
              <a:ext uri="{FF2B5EF4-FFF2-40B4-BE49-F238E27FC236}">
                <a16:creationId xmlns:a16="http://schemas.microsoft.com/office/drawing/2014/main" id="{DBEC15B1-1C18-FFE5-1F0A-865D2A860A1F}"/>
              </a:ext>
            </a:extLst>
          </p:cNvPr>
          <p:cNvSpPr/>
          <p:nvPr/>
        </p:nvSpPr>
        <p:spPr>
          <a:xfrm>
            <a:off x="2689609" y="1840522"/>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5</a:t>
            </a:r>
          </a:p>
        </p:txBody>
      </p:sp>
      <p:sp>
        <p:nvSpPr>
          <p:cNvPr id="9" name="Oval 8">
            <a:extLst>
              <a:ext uri="{FF2B5EF4-FFF2-40B4-BE49-F238E27FC236}">
                <a16:creationId xmlns:a16="http://schemas.microsoft.com/office/drawing/2014/main" id="{B1A4FA71-77F2-74B6-E031-49089CEA6DDC}"/>
              </a:ext>
            </a:extLst>
          </p:cNvPr>
          <p:cNvSpPr/>
          <p:nvPr/>
        </p:nvSpPr>
        <p:spPr>
          <a:xfrm>
            <a:off x="5008266" y="2186352"/>
            <a:ext cx="1889090" cy="894303"/>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Core SRM 1</a:t>
            </a:r>
          </a:p>
        </p:txBody>
      </p:sp>
      <p:cxnSp>
        <p:nvCxnSpPr>
          <p:cNvPr id="10" name="Straight Arrow Connector 9">
            <a:extLst>
              <a:ext uri="{FF2B5EF4-FFF2-40B4-BE49-F238E27FC236}">
                <a16:creationId xmlns:a16="http://schemas.microsoft.com/office/drawing/2014/main" id="{B72BE888-F854-A41F-EF70-3DE5202B78FF}"/>
              </a:ext>
            </a:extLst>
          </p:cNvPr>
          <p:cNvCxnSpPr>
            <a:cxnSpLocks/>
          </p:cNvCxnSpPr>
          <p:nvPr/>
        </p:nvCxnSpPr>
        <p:spPr>
          <a:xfrm>
            <a:off x="6432619" y="3080655"/>
            <a:ext cx="234674" cy="459977"/>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568B5586-4188-F118-B44F-ABD2B94F92D5}"/>
              </a:ext>
            </a:extLst>
          </p:cNvPr>
          <p:cNvCxnSpPr>
            <a:cxnSpLocks/>
          </p:cNvCxnSpPr>
          <p:nvPr/>
        </p:nvCxnSpPr>
        <p:spPr>
          <a:xfrm>
            <a:off x="4642338" y="2364298"/>
            <a:ext cx="458345" cy="29660"/>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5ACF2F8F-45E8-911F-6DDE-3E86F72BA4CE}"/>
              </a:ext>
            </a:extLst>
          </p:cNvPr>
          <p:cNvCxnSpPr>
            <a:cxnSpLocks/>
          </p:cNvCxnSpPr>
          <p:nvPr/>
        </p:nvCxnSpPr>
        <p:spPr>
          <a:xfrm flipH="1">
            <a:off x="4973934" y="3080655"/>
            <a:ext cx="324576" cy="274753"/>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46376865-422D-BF20-C3AD-689507392062}"/>
              </a:ext>
            </a:extLst>
          </p:cNvPr>
          <p:cNvCxnSpPr>
            <a:cxnSpLocks/>
          </p:cNvCxnSpPr>
          <p:nvPr/>
        </p:nvCxnSpPr>
        <p:spPr>
          <a:xfrm flipH="1">
            <a:off x="6854756" y="2186352"/>
            <a:ext cx="472167" cy="177946"/>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5E821042-52D3-ED13-51A5-D35CCEEB528F}"/>
              </a:ext>
            </a:extLst>
          </p:cNvPr>
          <p:cNvCxnSpPr>
            <a:cxnSpLocks/>
          </p:cNvCxnSpPr>
          <p:nvPr/>
        </p:nvCxnSpPr>
        <p:spPr>
          <a:xfrm>
            <a:off x="5989660" y="1667055"/>
            <a:ext cx="0" cy="474532"/>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sp>
        <p:nvSpPr>
          <p:cNvPr id="21" name="TextBox 20">
            <a:extLst>
              <a:ext uri="{FF2B5EF4-FFF2-40B4-BE49-F238E27FC236}">
                <a16:creationId xmlns:a16="http://schemas.microsoft.com/office/drawing/2014/main" id="{F572C1A4-4573-8891-C11F-F4740D60D057}"/>
              </a:ext>
            </a:extLst>
          </p:cNvPr>
          <p:cNvSpPr txBox="1"/>
          <p:nvPr/>
        </p:nvSpPr>
        <p:spPr>
          <a:xfrm>
            <a:off x="9457151" y="864296"/>
            <a:ext cx="1524456" cy="369332"/>
          </a:xfrm>
          <a:prstGeom prst="rect">
            <a:avLst/>
          </a:prstGeom>
          <a:noFill/>
        </p:spPr>
        <p:txBody>
          <a:bodyPr wrap="none" rtlCol="0">
            <a:spAutoFit/>
          </a:bodyPr>
          <a:lstStyle/>
          <a:p>
            <a:r>
              <a:rPr lang="en-US" dirty="0"/>
              <a:t>n connections</a:t>
            </a:r>
          </a:p>
        </p:txBody>
      </p:sp>
      <p:sp>
        <p:nvSpPr>
          <p:cNvPr id="22" name="TextBox 21">
            <a:extLst>
              <a:ext uri="{FF2B5EF4-FFF2-40B4-BE49-F238E27FC236}">
                <a16:creationId xmlns:a16="http://schemas.microsoft.com/office/drawing/2014/main" id="{A5EA435B-3713-8E8B-E861-06D8DB63C832}"/>
              </a:ext>
            </a:extLst>
          </p:cNvPr>
          <p:cNvSpPr txBox="1"/>
          <p:nvPr/>
        </p:nvSpPr>
        <p:spPr>
          <a:xfrm>
            <a:off x="9920614" y="1840522"/>
            <a:ext cx="1990930" cy="646331"/>
          </a:xfrm>
          <a:prstGeom prst="rect">
            <a:avLst/>
          </a:prstGeom>
          <a:noFill/>
        </p:spPr>
        <p:txBody>
          <a:bodyPr wrap="none" rtlCol="0">
            <a:spAutoFit/>
          </a:bodyPr>
          <a:lstStyle/>
          <a:p>
            <a:r>
              <a:rPr lang="en-US" dirty="0"/>
              <a:t>5 connections each</a:t>
            </a:r>
          </a:p>
          <a:p>
            <a:r>
              <a:rPr lang="en-US" dirty="0"/>
              <a:t>with 2 mappings</a:t>
            </a:r>
          </a:p>
        </p:txBody>
      </p:sp>
    </p:spTree>
    <p:extLst>
      <p:ext uri="{BB962C8B-B14F-4D97-AF65-F5344CB8AC3E}">
        <p14:creationId xmlns:p14="http://schemas.microsoft.com/office/powerpoint/2010/main" val="493325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4DE0E-1410-2F03-E55E-CD420DEE909F}"/>
              </a:ext>
            </a:extLst>
          </p:cNvPr>
          <p:cNvSpPr>
            <a:spLocks noGrp="1"/>
          </p:cNvSpPr>
          <p:nvPr>
            <p:ph type="title"/>
          </p:nvPr>
        </p:nvSpPr>
        <p:spPr>
          <a:xfrm>
            <a:off x="838200" y="365125"/>
            <a:ext cx="10515600" cy="733833"/>
          </a:xfrm>
        </p:spPr>
        <p:txBody>
          <a:bodyPr/>
          <a:lstStyle/>
          <a:p>
            <a:r>
              <a:rPr lang="en-US" dirty="0"/>
              <a:t>Attendance</a:t>
            </a:r>
          </a:p>
        </p:txBody>
      </p:sp>
      <p:sp>
        <p:nvSpPr>
          <p:cNvPr id="3" name="Content Placeholder 2">
            <a:extLst>
              <a:ext uri="{FF2B5EF4-FFF2-40B4-BE49-F238E27FC236}">
                <a16:creationId xmlns:a16="http://schemas.microsoft.com/office/drawing/2014/main" id="{E52A1D75-88F4-5FFE-A6F8-7355F7832AD1}"/>
              </a:ext>
            </a:extLst>
          </p:cNvPr>
          <p:cNvSpPr>
            <a:spLocks noGrp="1"/>
          </p:cNvSpPr>
          <p:nvPr>
            <p:ph idx="1"/>
          </p:nvPr>
        </p:nvSpPr>
        <p:spPr>
          <a:xfrm>
            <a:off x="838200" y="1191237"/>
            <a:ext cx="10515600" cy="4985726"/>
          </a:xfrm>
        </p:spPr>
        <p:txBody>
          <a:bodyPr>
            <a:normAutofit/>
          </a:bodyPr>
          <a:lstStyle/>
          <a:p>
            <a:endParaRPr lang="en-US" sz="2000" dirty="0"/>
          </a:p>
        </p:txBody>
      </p:sp>
    </p:spTree>
    <p:extLst>
      <p:ext uri="{BB962C8B-B14F-4D97-AF65-F5344CB8AC3E}">
        <p14:creationId xmlns:p14="http://schemas.microsoft.com/office/powerpoint/2010/main" val="6093461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5C3C7F4E-0444-DD96-48C3-C8FAE7AFA53D}"/>
              </a:ext>
            </a:extLst>
          </p:cNvPr>
          <p:cNvSpPr/>
          <p:nvPr/>
        </p:nvSpPr>
        <p:spPr>
          <a:xfrm>
            <a:off x="4973934" y="713433"/>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1</a:t>
            </a:r>
          </a:p>
        </p:txBody>
      </p:sp>
      <p:sp>
        <p:nvSpPr>
          <p:cNvPr id="5" name="Oval 4">
            <a:extLst>
              <a:ext uri="{FF2B5EF4-FFF2-40B4-BE49-F238E27FC236}">
                <a16:creationId xmlns:a16="http://schemas.microsoft.com/office/drawing/2014/main" id="{182AAD5C-4997-697C-8C79-DE82F49C3F49}"/>
              </a:ext>
            </a:extLst>
          </p:cNvPr>
          <p:cNvSpPr/>
          <p:nvPr/>
        </p:nvSpPr>
        <p:spPr>
          <a:xfrm>
            <a:off x="7326923" y="1840522"/>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2</a:t>
            </a:r>
          </a:p>
        </p:txBody>
      </p:sp>
      <p:sp>
        <p:nvSpPr>
          <p:cNvPr id="6" name="Oval 5">
            <a:extLst>
              <a:ext uri="{FF2B5EF4-FFF2-40B4-BE49-F238E27FC236}">
                <a16:creationId xmlns:a16="http://schemas.microsoft.com/office/drawing/2014/main" id="{CEBCDCDC-51B0-7F27-1E95-BB3490014BD6}"/>
              </a:ext>
            </a:extLst>
          </p:cNvPr>
          <p:cNvSpPr/>
          <p:nvPr/>
        </p:nvSpPr>
        <p:spPr>
          <a:xfrm>
            <a:off x="7326923" y="3228873"/>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3</a:t>
            </a:r>
          </a:p>
        </p:txBody>
      </p:sp>
      <p:sp>
        <p:nvSpPr>
          <p:cNvPr id="7" name="Oval 6">
            <a:extLst>
              <a:ext uri="{FF2B5EF4-FFF2-40B4-BE49-F238E27FC236}">
                <a16:creationId xmlns:a16="http://schemas.microsoft.com/office/drawing/2014/main" id="{1B110698-DED6-E169-C5E6-C15F4AC1CCF5}"/>
              </a:ext>
            </a:extLst>
          </p:cNvPr>
          <p:cNvSpPr/>
          <p:nvPr/>
        </p:nvSpPr>
        <p:spPr>
          <a:xfrm>
            <a:off x="5008266" y="3767352"/>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4</a:t>
            </a:r>
          </a:p>
        </p:txBody>
      </p:sp>
      <p:sp>
        <p:nvSpPr>
          <p:cNvPr id="8" name="Oval 7">
            <a:extLst>
              <a:ext uri="{FF2B5EF4-FFF2-40B4-BE49-F238E27FC236}">
                <a16:creationId xmlns:a16="http://schemas.microsoft.com/office/drawing/2014/main" id="{DBEC15B1-1C18-FFE5-1F0A-865D2A860A1F}"/>
              </a:ext>
            </a:extLst>
          </p:cNvPr>
          <p:cNvSpPr/>
          <p:nvPr/>
        </p:nvSpPr>
        <p:spPr>
          <a:xfrm>
            <a:off x="2689609" y="1840522"/>
            <a:ext cx="1889090" cy="89430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COI SRM 6</a:t>
            </a:r>
          </a:p>
        </p:txBody>
      </p:sp>
      <p:sp>
        <p:nvSpPr>
          <p:cNvPr id="9" name="Oval 8">
            <a:extLst>
              <a:ext uri="{FF2B5EF4-FFF2-40B4-BE49-F238E27FC236}">
                <a16:creationId xmlns:a16="http://schemas.microsoft.com/office/drawing/2014/main" id="{B1A4FA71-77F2-74B6-E031-49089CEA6DDC}"/>
              </a:ext>
            </a:extLst>
          </p:cNvPr>
          <p:cNvSpPr/>
          <p:nvPr/>
        </p:nvSpPr>
        <p:spPr>
          <a:xfrm>
            <a:off x="5008266" y="2186352"/>
            <a:ext cx="1889090" cy="894303"/>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Core SRM 1</a:t>
            </a:r>
          </a:p>
        </p:txBody>
      </p:sp>
      <p:cxnSp>
        <p:nvCxnSpPr>
          <p:cNvPr id="10" name="Straight Arrow Connector 9">
            <a:extLst>
              <a:ext uri="{FF2B5EF4-FFF2-40B4-BE49-F238E27FC236}">
                <a16:creationId xmlns:a16="http://schemas.microsoft.com/office/drawing/2014/main" id="{B72BE888-F854-A41F-EF70-3DE5202B78FF}"/>
              </a:ext>
            </a:extLst>
          </p:cNvPr>
          <p:cNvCxnSpPr>
            <a:cxnSpLocks/>
          </p:cNvCxnSpPr>
          <p:nvPr/>
        </p:nvCxnSpPr>
        <p:spPr>
          <a:xfrm>
            <a:off x="6432619" y="3080655"/>
            <a:ext cx="894304" cy="345832"/>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568B5586-4188-F118-B44F-ABD2B94F92D5}"/>
              </a:ext>
            </a:extLst>
          </p:cNvPr>
          <p:cNvCxnSpPr>
            <a:cxnSpLocks/>
          </p:cNvCxnSpPr>
          <p:nvPr/>
        </p:nvCxnSpPr>
        <p:spPr>
          <a:xfrm>
            <a:off x="4642338" y="2364298"/>
            <a:ext cx="458345" cy="29660"/>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5ACF2F8F-45E8-911F-6DDE-3E86F72BA4CE}"/>
              </a:ext>
            </a:extLst>
          </p:cNvPr>
          <p:cNvCxnSpPr>
            <a:cxnSpLocks/>
          </p:cNvCxnSpPr>
          <p:nvPr/>
        </p:nvCxnSpPr>
        <p:spPr>
          <a:xfrm>
            <a:off x="5989660" y="3125420"/>
            <a:ext cx="13392" cy="550604"/>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46376865-422D-BF20-C3AD-689507392062}"/>
              </a:ext>
            </a:extLst>
          </p:cNvPr>
          <p:cNvCxnSpPr>
            <a:cxnSpLocks/>
          </p:cNvCxnSpPr>
          <p:nvPr/>
        </p:nvCxnSpPr>
        <p:spPr>
          <a:xfrm flipH="1">
            <a:off x="6854756" y="2186352"/>
            <a:ext cx="472167" cy="177946"/>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5E821042-52D3-ED13-51A5-D35CCEEB528F}"/>
              </a:ext>
            </a:extLst>
          </p:cNvPr>
          <p:cNvCxnSpPr>
            <a:cxnSpLocks/>
          </p:cNvCxnSpPr>
          <p:nvPr/>
        </p:nvCxnSpPr>
        <p:spPr>
          <a:xfrm>
            <a:off x="5989660" y="1667055"/>
            <a:ext cx="0" cy="474532"/>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sp>
        <p:nvSpPr>
          <p:cNvPr id="16" name="Oval 15">
            <a:extLst>
              <a:ext uri="{FF2B5EF4-FFF2-40B4-BE49-F238E27FC236}">
                <a16:creationId xmlns:a16="http://schemas.microsoft.com/office/drawing/2014/main" id="{4B1995CC-038A-AB76-4150-A7616788BBDD}"/>
              </a:ext>
            </a:extLst>
          </p:cNvPr>
          <p:cNvSpPr/>
          <p:nvPr/>
        </p:nvSpPr>
        <p:spPr>
          <a:xfrm>
            <a:off x="2733096" y="3256608"/>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5</a:t>
            </a:r>
          </a:p>
        </p:txBody>
      </p:sp>
      <p:cxnSp>
        <p:nvCxnSpPr>
          <p:cNvPr id="17" name="Straight Arrow Connector 16">
            <a:extLst>
              <a:ext uri="{FF2B5EF4-FFF2-40B4-BE49-F238E27FC236}">
                <a16:creationId xmlns:a16="http://schemas.microsoft.com/office/drawing/2014/main" id="{019DC5AE-9451-AF44-BF85-F29299DF4181}"/>
              </a:ext>
            </a:extLst>
          </p:cNvPr>
          <p:cNvCxnSpPr>
            <a:cxnSpLocks/>
          </p:cNvCxnSpPr>
          <p:nvPr/>
        </p:nvCxnSpPr>
        <p:spPr>
          <a:xfrm flipH="1">
            <a:off x="4529191" y="2989200"/>
            <a:ext cx="540648" cy="366216"/>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sp>
        <p:nvSpPr>
          <p:cNvPr id="19" name="TextBox 18">
            <a:extLst>
              <a:ext uri="{FF2B5EF4-FFF2-40B4-BE49-F238E27FC236}">
                <a16:creationId xmlns:a16="http://schemas.microsoft.com/office/drawing/2014/main" id="{99D5413D-995E-395F-2A0A-7ABF75C3C743}"/>
              </a:ext>
            </a:extLst>
          </p:cNvPr>
          <p:cNvSpPr txBox="1"/>
          <p:nvPr/>
        </p:nvSpPr>
        <p:spPr>
          <a:xfrm>
            <a:off x="9457151" y="864296"/>
            <a:ext cx="1524456" cy="369332"/>
          </a:xfrm>
          <a:prstGeom prst="rect">
            <a:avLst/>
          </a:prstGeom>
          <a:noFill/>
        </p:spPr>
        <p:txBody>
          <a:bodyPr wrap="none" rtlCol="0">
            <a:spAutoFit/>
          </a:bodyPr>
          <a:lstStyle/>
          <a:p>
            <a:r>
              <a:rPr lang="en-US" dirty="0"/>
              <a:t>n connections</a:t>
            </a:r>
          </a:p>
        </p:txBody>
      </p:sp>
      <p:sp>
        <p:nvSpPr>
          <p:cNvPr id="20" name="TextBox 19">
            <a:extLst>
              <a:ext uri="{FF2B5EF4-FFF2-40B4-BE49-F238E27FC236}">
                <a16:creationId xmlns:a16="http://schemas.microsoft.com/office/drawing/2014/main" id="{5B35925B-690E-7A5D-62A4-F04A5C546F19}"/>
              </a:ext>
            </a:extLst>
          </p:cNvPr>
          <p:cNvSpPr txBox="1"/>
          <p:nvPr/>
        </p:nvSpPr>
        <p:spPr>
          <a:xfrm>
            <a:off x="9920614" y="1840522"/>
            <a:ext cx="1990930" cy="646331"/>
          </a:xfrm>
          <a:prstGeom prst="rect">
            <a:avLst/>
          </a:prstGeom>
          <a:noFill/>
        </p:spPr>
        <p:txBody>
          <a:bodyPr wrap="none" rtlCol="0">
            <a:spAutoFit/>
          </a:bodyPr>
          <a:lstStyle/>
          <a:p>
            <a:r>
              <a:rPr lang="en-US" dirty="0"/>
              <a:t>6 connections each</a:t>
            </a:r>
          </a:p>
          <a:p>
            <a:r>
              <a:rPr lang="en-US" dirty="0"/>
              <a:t>with 2 mappings</a:t>
            </a:r>
          </a:p>
        </p:txBody>
      </p:sp>
    </p:spTree>
    <p:extLst>
      <p:ext uri="{BB962C8B-B14F-4D97-AF65-F5344CB8AC3E}">
        <p14:creationId xmlns:p14="http://schemas.microsoft.com/office/powerpoint/2010/main" val="4225985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CE84-1629-8958-9450-207C5F8FBB31}"/>
              </a:ext>
            </a:extLst>
          </p:cNvPr>
          <p:cNvSpPr>
            <a:spLocks noGrp="1"/>
          </p:cNvSpPr>
          <p:nvPr>
            <p:ph type="title"/>
          </p:nvPr>
        </p:nvSpPr>
        <p:spPr>
          <a:xfrm>
            <a:off x="838200" y="365125"/>
            <a:ext cx="10515600" cy="700277"/>
          </a:xfrm>
        </p:spPr>
        <p:txBody>
          <a:bodyPr/>
          <a:lstStyle/>
          <a:p>
            <a:r>
              <a:rPr lang="en-US" dirty="0"/>
              <a:t>Agenda (ongoing)</a:t>
            </a:r>
          </a:p>
        </p:txBody>
      </p:sp>
      <p:sp>
        <p:nvSpPr>
          <p:cNvPr id="3" name="Content Placeholder 2">
            <a:extLst>
              <a:ext uri="{FF2B5EF4-FFF2-40B4-BE49-F238E27FC236}">
                <a16:creationId xmlns:a16="http://schemas.microsoft.com/office/drawing/2014/main" id="{B00B691C-1A95-E276-AA9E-8C21BEE80A8A}"/>
              </a:ext>
            </a:extLst>
          </p:cNvPr>
          <p:cNvSpPr>
            <a:spLocks noGrp="1"/>
          </p:cNvSpPr>
          <p:nvPr>
            <p:ph idx="1"/>
          </p:nvPr>
        </p:nvSpPr>
        <p:spPr>
          <a:xfrm>
            <a:off x="838200" y="1208015"/>
            <a:ext cx="10515600" cy="4968948"/>
          </a:xfrm>
        </p:spPr>
        <p:txBody>
          <a:bodyPr/>
          <a:lstStyle/>
          <a:p>
            <a:r>
              <a:rPr lang="en-US" dirty="0"/>
              <a:t>Present final (draft) version of SRM Statement</a:t>
            </a:r>
          </a:p>
          <a:p>
            <a:pPr lvl="1"/>
            <a:r>
              <a:rPr lang="en-US" dirty="0"/>
              <a:t>Discuss/Alter/Approve</a:t>
            </a:r>
          </a:p>
          <a:p>
            <a:pPr lvl="1"/>
            <a:r>
              <a:rPr lang="en-US" dirty="0"/>
              <a:t>Work In progress</a:t>
            </a:r>
          </a:p>
          <a:p>
            <a:r>
              <a:rPr lang="en-US" dirty="0"/>
              <a:t>Definitions</a:t>
            </a:r>
          </a:p>
          <a:p>
            <a:pPr lvl="1"/>
            <a:r>
              <a:rPr lang="en-US" dirty="0"/>
              <a:t>SRM (NATO SRM, COI SRM, Cross-COI SRM)</a:t>
            </a:r>
          </a:p>
          <a:p>
            <a:pPr lvl="1"/>
            <a:r>
              <a:rPr lang="en-US" dirty="0"/>
              <a:t>Vocabularies (ontology, taxonomy, </a:t>
            </a:r>
            <a:r>
              <a:rPr lang="en-US" dirty="0" err="1"/>
              <a:t>etc</a:t>
            </a:r>
            <a:r>
              <a:rPr lang="en-US" dirty="0"/>
              <a:t>)</a:t>
            </a:r>
          </a:p>
          <a:p>
            <a:pPr lvl="1"/>
            <a:r>
              <a:rPr lang="en-US" dirty="0"/>
              <a:t>Semantic Environment</a:t>
            </a:r>
          </a:p>
          <a:p>
            <a:r>
              <a:rPr lang="en-US" dirty="0"/>
              <a:t>Establish requirements for an SRM</a:t>
            </a:r>
          </a:p>
          <a:p>
            <a:r>
              <a:rPr lang="en-US" dirty="0"/>
              <a:t>Do we continue special SRM sessions?</a:t>
            </a:r>
          </a:p>
          <a:p>
            <a:pPr lvl="1"/>
            <a:r>
              <a:rPr lang="en-US" dirty="0"/>
              <a:t>Yes, through September</a:t>
            </a:r>
          </a:p>
          <a:p>
            <a:pPr lvl="1"/>
            <a:endParaRPr lang="en-US" dirty="0"/>
          </a:p>
        </p:txBody>
      </p:sp>
    </p:spTree>
    <p:extLst>
      <p:ext uri="{BB962C8B-B14F-4D97-AF65-F5344CB8AC3E}">
        <p14:creationId xmlns:p14="http://schemas.microsoft.com/office/powerpoint/2010/main" val="1176889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CB636-E067-97A0-3774-93FA25667C98}"/>
              </a:ext>
            </a:extLst>
          </p:cNvPr>
          <p:cNvSpPr>
            <a:spLocks noGrp="1"/>
          </p:cNvSpPr>
          <p:nvPr>
            <p:ph type="title"/>
          </p:nvPr>
        </p:nvSpPr>
        <p:spPr/>
        <p:txBody>
          <a:bodyPr/>
          <a:lstStyle/>
          <a:p>
            <a:r>
              <a:rPr lang="en-US" dirty="0"/>
              <a:t>Definitions</a:t>
            </a:r>
          </a:p>
        </p:txBody>
      </p:sp>
      <p:sp>
        <p:nvSpPr>
          <p:cNvPr id="3" name="Content Placeholder 2">
            <a:extLst>
              <a:ext uri="{FF2B5EF4-FFF2-40B4-BE49-F238E27FC236}">
                <a16:creationId xmlns:a16="http://schemas.microsoft.com/office/drawing/2014/main" id="{F9DAA9C9-0BA7-416B-80B2-4C002A210DC7}"/>
              </a:ext>
            </a:extLst>
          </p:cNvPr>
          <p:cNvSpPr>
            <a:spLocks noGrp="1"/>
          </p:cNvSpPr>
          <p:nvPr>
            <p:ph idx="1"/>
          </p:nvPr>
        </p:nvSpPr>
        <p:spPr/>
        <p:txBody>
          <a:bodyPr/>
          <a:lstStyle/>
          <a:p>
            <a:r>
              <a:rPr lang="en-US" dirty="0"/>
              <a:t>First step, list the terms we need to define…</a:t>
            </a:r>
          </a:p>
          <a:p>
            <a:endParaRPr lang="en-US" dirty="0"/>
          </a:p>
        </p:txBody>
      </p:sp>
    </p:spTree>
    <p:extLst>
      <p:ext uri="{BB962C8B-B14F-4D97-AF65-F5344CB8AC3E}">
        <p14:creationId xmlns:p14="http://schemas.microsoft.com/office/powerpoint/2010/main" val="937354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C8E93-C5B6-4881-17A2-46B66B6A9B53}"/>
              </a:ext>
            </a:extLst>
          </p:cNvPr>
          <p:cNvSpPr>
            <a:spLocks noGrp="1"/>
          </p:cNvSpPr>
          <p:nvPr>
            <p:ph type="title"/>
          </p:nvPr>
        </p:nvSpPr>
        <p:spPr/>
        <p:txBody>
          <a:bodyPr/>
          <a:lstStyle/>
          <a:p>
            <a:r>
              <a:rPr lang="en-US" dirty="0"/>
              <a:t>Backup</a:t>
            </a:r>
          </a:p>
        </p:txBody>
      </p:sp>
      <p:sp>
        <p:nvSpPr>
          <p:cNvPr id="3" name="Text Placeholder 2">
            <a:extLst>
              <a:ext uri="{FF2B5EF4-FFF2-40B4-BE49-F238E27FC236}">
                <a16:creationId xmlns:a16="http://schemas.microsoft.com/office/drawing/2014/main" id="{80542742-25C4-571E-D090-17B76578AF8F}"/>
              </a:ext>
            </a:extLst>
          </p:cNvPr>
          <p:cNvSpPr>
            <a:spLocks noGrp="1"/>
          </p:cNvSpPr>
          <p:nvPr>
            <p:ph type="body" idx="1"/>
          </p:nvPr>
        </p:nvSpPr>
        <p:spPr/>
        <p:txBody>
          <a:bodyPr/>
          <a:lstStyle/>
          <a:p>
            <a:r>
              <a:rPr lang="en-US" dirty="0"/>
              <a:t>Earlier discussions, and earlier versions of slides</a:t>
            </a:r>
          </a:p>
        </p:txBody>
      </p:sp>
    </p:spTree>
    <p:extLst>
      <p:ext uri="{BB962C8B-B14F-4D97-AF65-F5344CB8AC3E}">
        <p14:creationId xmlns:p14="http://schemas.microsoft.com/office/powerpoint/2010/main" val="3102593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39005" y="244255"/>
            <a:ext cx="10357835" cy="584775"/>
          </a:xfrm>
          <a:prstGeom prst="rect">
            <a:avLst/>
          </a:prstGeom>
          <a:noFill/>
        </p:spPr>
        <p:txBody>
          <a:bodyPr wrap="none" rtlCol="0">
            <a:spAutoFit/>
          </a:bodyPr>
          <a:lstStyle/>
          <a:p>
            <a:r>
              <a:rPr lang="en-US" sz="3200" dirty="0"/>
              <a:t>NATO and NCDF Semantic Reference Model (SRM) Statement</a:t>
            </a:r>
          </a:p>
        </p:txBody>
      </p:sp>
      <p:sp>
        <p:nvSpPr>
          <p:cNvPr id="5" name="TextBox 4"/>
          <p:cNvSpPr txBox="1"/>
          <p:nvPr/>
        </p:nvSpPr>
        <p:spPr>
          <a:xfrm>
            <a:off x="321733" y="829030"/>
            <a:ext cx="11548533" cy="4524315"/>
          </a:xfrm>
          <a:prstGeom prst="rect">
            <a:avLst/>
          </a:prstGeom>
          <a:noFill/>
        </p:spPr>
        <p:txBody>
          <a:bodyPr wrap="square" rtlCol="0">
            <a:spAutoFit/>
          </a:bodyPr>
          <a:lstStyle/>
          <a:p>
            <a:pPr marL="285750" indent="-285750">
              <a:buFont typeface="Arial" panose="020B0604020202020204" pitchFamily="34" charset="0"/>
              <a:buChar char="•"/>
            </a:pPr>
            <a:r>
              <a:rPr lang="en-US" sz="1600" dirty="0"/>
              <a:t>A single, comprehensive SRM for all NATO semantics is doomed to failure and is not a viable option</a:t>
            </a:r>
          </a:p>
          <a:p>
            <a:pPr marL="285750" indent="-285750">
              <a:buFont typeface="Arial" panose="020B0604020202020204" pitchFamily="34" charset="0"/>
              <a:buChar char="•"/>
            </a:pPr>
            <a:r>
              <a:rPr lang="en-US" sz="1600" dirty="0"/>
              <a:t>A dynamic environment that includes semantics from multiple SRMs is needed—this will be hard, but necessary</a:t>
            </a:r>
          </a:p>
          <a:p>
            <a:pPr marL="285750" indent="-285750">
              <a:buFont typeface="Arial" panose="020B0604020202020204" pitchFamily="34" charset="0"/>
              <a:buChar char="•"/>
            </a:pPr>
            <a:r>
              <a:rPr lang="en-US" sz="1600" dirty="0"/>
              <a:t>The NATO/NCDF SRM effort will be separate from STANAG 5643)</a:t>
            </a:r>
          </a:p>
          <a:p>
            <a:pPr marL="742950" lvl="1" indent="-285750">
              <a:buFont typeface="Arial" panose="020B0604020202020204" pitchFamily="34" charset="0"/>
              <a:buChar char="•"/>
            </a:pPr>
            <a:r>
              <a:rPr lang="en-US" sz="1600" dirty="0"/>
              <a:t>Intent is that STANAG 5643 moves forward, independent from work here</a:t>
            </a:r>
          </a:p>
          <a:p>
            <a:pPr marL="285750" indent="-285750">
              <a:buFont typeface="Arial" panose="020B0604020202020204" pitchFamily="34" charset="0"/>
              <a:buChar char="•"/>
            </a:pPr>
            <a:r>
              <a:rPr lang="en-US" sz="1600" dirty="0"/>
              <a:t>A NATO semantic environment will include a subset of MIM semantics, and likely form the initial set of NATO semantics</a:t>
            </a:r>
          </a:p>
          <a:p>
            <a:pPr marL="742950" lvl="1" indent="-285750">
              <a:buFont typeface="Arial" panose="020B0604020202020204" pitchFamily="34" charset="0"/>
              <a:buChar char="•"/>
            </a:pPr>
            <a:r>
              <a:rPr lang="en-US" sz="1600" dirty="0"/>
              <a:t>A goal of the NATO semantic environment is to facilitate cross-COI exchanges</a:t>
            </a:r>
          </a:p>
          <a:p>
            <a:pPr marL="742950" lvl="1" indent="-285750">
              <a:buFont typeface="Arial" panose="020B0604020202020204" pitchFamily="34" charset="0"/>
              <a:buChar char="•"/>
            </a:pPr>
            <a:r>
              <a:rPr lang="en-US" sz="1600" dirty="0"/>
              <a:t>Interchange can be supported by using atomic concepts, mapped to semantic meaning of data from different communities</a:t>
            </a:r>
          </a:p>
          <a:p>
            <a:pPr marL="285750" indent="-285750">
              <a:buFont typeface="Arial" panose="020B0604020202020204" pitchFamily="34" charset="0"/>
              <a:buChar char="•"/>
            </a:pPr>
            <a:r>
              <a:rPr lang="en-US" sz="1600" dirty="0"/>
              <a:t>COI SRMs will be independently governed by each COI</a:t>
            </a:r>
          </a:p>
          <a:p>
            <a:pPr marL="742950" lvl="1" indent="-285750">
              <a:buFont typeface="Arial" panose="020B0604020202020204" pitchFamily="34" charset="0"/>
              <a:buChar char="•"/>
            </a:pPr>
            <a:r>
              <a:rPr lang="en-US" sz="1600" dirty="0"/>
              <a:t>Format of an SRM – No requirement for a community to represent its SRM using any particular technology or format</a:t>
            </a:r>
          </a:p>
          <a:p>
            <a:pPr marL="742950" lvl="1" indent="-285750">
              <a:buFont typeface="Arial" panose="020B0604020202020204" pitchFamily="34" charset="0"/>
              <a:buChar char="•"/>
            </a:pPr>
            <a:r>
              <a:rPr lang="en-US" sz="1600" dirty="0"/>
              <a:t>Every SRM should provide schema for its exchanges</a:t>
            </a:r>
          </a:p>
          <a:p>
            <a:pPr marL="285750" indent="-285750">
              <a:buFont typeface="Arial" panose="020B0604020202020204" pitchFamily="34" charset="0"/>
              <a:buChar char="•"/>
            </a:pPr>
            <a:r>
              <a:rPr lang="en-US" sz="1600" dirty="0"/>
              <a:t>The harmonized semantics across the COIs represents the universal intersection that interoperability can rely on</a:t>
            </a:r>
          </a:p>
          <a:p>
            <a:pPr marL="285750" indent="-285750">
              <a:buFont typeface="Arial" panose="020B0604020202020204" pitchFamily="34" charset="0"/>
              <a:buChar char="•"/>
            </a:pPr>
            <a:r>
              <a:rPr lang="en-US" sz="1600" dirty="0"/>
              <a:t>A NATO semantic environment will be governed by NATO</a:t>
            </a:r>
          </a:p>
          <a:p>
            <a:pPr marL="742950" lvl="1" indent="-285750">
              <a:buFont typeface="Arial" panose="020B0604020202020204" pitchFamily="34" charset="0"/>
              <a:buChar char="•"/>
            </a:pPr>
            <a:r>
              <a:rPr lang="en-US" sz="1600" dirty="0"/>
              <a:t>Models and standards may be managed elsewhere, but when they are brought into the NATO semantic environment, NATO will govern their inclusion.  </a:t>
            </a:r>
          </a:p>
          <a:p>
            <a:pPr marL="742950" lvl="1" indent="-285750">
              <a:buFont typeface="Arial" panose="020B0604020202020204" pitchFamily="34" charset="0"/>
              <a:buChar char="•"/>
            </a:pPr>
            <a:r>
              <a:rPr lang="en-US" sz="1600" dirty="0"/>
              <a:t>Changes to SRMs will require that NATO be aware of them, and handled, within the semantic environment.</a:t>
            </a:r>
          </a:p>
          <a:p>
            <a:pPr marL="285750" indent="-285750">
              <a:buFont typeface="Arial" panose="020B0604020202020204" pitchFamily="34" charset="0"/>
              <a:buChar char="•"/>
            </a:pPr>
            <a:r>
              <a:rPr lang="en-US" sz="1600" dirty="0"/>
              <a:t>(proposed) Community SRMs are independent, and can manage themselves as they desire/require</a:t>
            </a:r>
          </a:p>
          <a:p>
            <a:pPr marL="285750" indent="-285750">
              <a:buFont typeface="Arial" panose="020B0604020202020204" pitchFamily="34" charset="0"/>
              <a:buChar char="•"/>
            </a:pPr>
            <a:r>
              <a:rPr lang="en-US" sz="1600" dirty="0"/>
              <a:t>(proposed) The Core SRM (and associated interoperability  mechanisms) need to be exposed and accessible via XML schema</a:t>
            </a:r>
          </a:p>
          <a:p>
            <a:pPr marL="285750" indent="-285750">
              <a:buFont typeface="Arial" panose="020B0604020202020204" pitchFamily="34" charset="0"/>
              <a:buChar char="•"/>
            </a:pPr>
            <a:r>
              <a:rPr lang="en-US" sz="1600" dirty="0"/>
              <a:t>(proposed) There needs to be a link between Core SRM and any COI SRM, that needs to be based on overlapped semantics</a:t>
            </a:r>
          </a:p>
        </p:txBody>
      </p:sp>
      <p:sp>
        <p:nvSpPr>
          <p:cNvPr id="2" name="TextBox 1">
            <a:extLst>
              <a:ext uri="{FF2B5EF4-FFF2-40B4-BE49-F238E27FC236}">
                <a16:creationId xmlns:a16="http://schemas.microsoft.com/office/drawing/2014/main" id="{ABF24819-BC8B-B194-BD49-9627DF9A37DC}"/>
              </a:ext>
            </a:extLst>
          </p:cNvPr>
          <p:cNvSpPr txBox="1"/>
          <p:nvPr/>
        </p:nvSpPr>
        <p:spPr>
          <a:xfrm>
            <a:off x="467746" y="5842108"/>
            <a:ext cx="10918000" cy="646331"/>
          </a:xfrm>
          <a:prstGeom prst="rect">
            <a:avLst/>
          </a:prstGeom>
          <a:noFill/>
        </p:spPr>
        <p:txBody>
          <a:bodyPr wrap="square" rtlCol="0">
            <a:spAutoFit/>
          </a:bodyPr>
          <a:lstStyle/>
          <a:p>
            <a:r>
              <a:rPr lang="en-US" dirty="0"/>
              <a:t>These statements are a distillation of remarks made during DM </a:t>
            </a:r>
            <a:r>
              <a:rPr lang="en-US" dirty="0" err="1"/>
              <a:t>CaT</a:t>
            </a:r>
            <a:r>
              <a:rPr lang="en-US" dirty="0"/>
              <a:t> and Syndicate meetings and amplified by discussion at CWIX 2022 and during special SRM sessions of the NCDF Data Lake Architecture Tiger Team.</a:t>
            </a:r>
          </a:p>
        </p:txBody>
      </p:sp>
    </p:spTree>
    <p:extLst>
      <p:ext uri="{BB962C8B-B14F-4D97-AF65-F5344CB8AC3E}">
        <p14:creationId xmlns:p14="http://schemas.microsoft.com/office/powerpoint/2010/main" val="3332136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DAC19-7C23-B4E7-DD01-E57ECB7CD8A7}"/>
              </a:ext>
            </a:extLst>
          </p:cNvPr>
          <p:cNvSpPr>
            <a:spLocks noGrp="1"/>
          </p:cNvSpPr>
          <p:nvPr>
            <p:ph type="title"/>
          </p:nvPr>
        </p:nvSpPr>
        <p:spPr>
          <a:xfrm>
            <a:off x="838200" y="365125"/>
            <a:ext cx="10515600" cy="784167"/>
          </a:xfrm>
        </p:spPr>
        <p:txBody>
          <a:bodyPr/>
          <a:lstStyle/>
          <a:p>
            <a:r>
              <a:rPr lang="en-US" dirty="0"/>
              <a:t>Discussions on Definition, SRM</a:t>
            </a:r>
          </a:p>
        </p:txBody>
      </p:sp>
      <p:sp>
        <p:nvSpPr>
          <p:cNvPr id="3" name="Content Placeholder 2">
            <a:extLst>
              <a:ext uri="{FF2B5EF4-FFF2-40B4-BE49-F238E27FC236}">
                <a16:creationId xmlns:a16="http://schemas.microsoft.com/office/drawing/2014/main" id="{D1CED7E5-6D02-058B-7550-E33779E2DC47}"/>
              </a:ext>
            </a:extLst>
          </p:cNvPr>
          <p:cNvSpPr>
            <a:spLocks noGrp="1"/>
          </p:cNvSpPr>
          <p:nvPr>
            <p:ph idx="1"/>
          </p:nvPr>
        </p:nvSpPr>
        <p:spPr/>
        <p:txBody>
          <a:bodyPr/>
          <a:lstStyle/>
          <a:p>
            <a:pPr marL="457200" marR="0">
              <a:spcBef>
                <a:spcPts val="0"/>
              </a:spcBef>
              <a:spcAft>
                <a:spcPts val="0"/>
              </a:spcAft>
              <a:buFont typeface="Arial" panose="020B0604020202020204" pitchFamily="34" charset="0"/>
              <a:buChar char="•"/>
            </a:pPr>
            <a:r>
              <a:rPr lang="en-US" sz="1800" dirty="0">
                <a:effectLst/>
                <a:latin typeface="Calibri,sans-serif"/>
              </a:rPr>
              <a:t>Standardization of how SRMs are described is a good thing!</a:t>
            </a:r>
          </a:p>
          <a:p>
            <a:pPr marL="457200" marR="0">
              <a:spcBef>
                <a:spcPts val="0"/>
              </a:spcBef>
              <a:spcAft>
                <a:spcPts val="0"/>
              </a:spcAft>
              <a:buFont typeface="Arial" panose="020B0604020202020204" pitchFamily="34" charset="0"/>
              <a:buChar char="•"/>
            </a:pPr>
            <a:endParaRPr lang="en-US" sz="1800" dirty="0">
              <a:effectLst/>
              <a:latin typeface="Calibri,Helvetica,sans-serif"/>
            </a:endParaRPr>
          </a:p>
          <a:p>
            <a:pPr marL="457200" marR="0">
              <a:spcBef>
                <a:spcPts val="0"/>
              </a:spcBef>
              <a:spcAft>
                <a:spcPts val="0"/>
              </a:spcAft>
              <a:buFont typeface="Arial" panose="020B0604020202020204" pitchFamily="34" charset="0"/>
              <a:buChar char="•"/>
            </a:pPr>
            <a:r>
              <a:rPr lang="en-US" sz="1800" dirty="0">
                <a:effectLst/>
                <a:latin typeface="Calibri,sans-serif"/>
              </a:rPr>
              <a:t>Core concepts (between SRMs) are very generic and detail-light (e.g., Person, Location, Organization, Event/Activity)</a:t>
            </a:r>
            <a:r>
              <a:rPr lang="en-US" sz="1800" dirty="0">
                <a:effectLst/>
                <a:latin typeface="Times New Roman,serif"/>
              </a:rPr>
              <a:t> </a:t>
            </a:r>
          </a:p>
          <a:p>
            <a:pPr marL="457200" marR="0">
              <a:spcBef>
                <a:spcPts val="0"/>
              </a:spcBef>
              <a:spcAft>
                <a:spcPts val="0"/>
              </a:spcAft>
              <a:buFont typeface="Arial" panose="020B0604020202020204" pitchFamily="34" charset="0"/>
              <a:buChar char="•"/>
            </a:pPr>
            <a:r>
              <a:rPr lang="en-US" sz="1800" dirty="0">
                <a:effectLst/>
                <a:latin typeface="Calibri,sans-serif"/>
              </a:rPr>
              <a:t>Conclusion: any core SRM must be very small and lightweight, but still requires management/governance.</a:t>
            </a:r>
          </a:p>
          <a:p>
            <a:pPr marL="457200" marR="0">
              <a:spcBef>
                <a:spcPts val="0"/>
              </a:spcBef>
              <a:spcAft>
                <a:spcPts val="0"/>
              </a:spcAft>
              <a:buFont typeface="Arial" panose="020B0604020202020204" pitchFamily="34" charset="0"/>
              <a:buChar char="•"/>
            </a:pPr>
            <a:endParaRPr lang="en-US" sz="1800" dirty="0">
              <a:effectLst/>
              <a:latin typeface="Times New Roman,serif"/>
            </a:endParaRPr>
          </a:p>
          <a:p>
            <a:pPr marL="457200" marR="0">
              <a:spcBef>
                <a:spcPts val="0"/>
              </a:spcBef>
              <a:spcAft>
                <a:spcPts val="0"/>
              </a:spcAft>
              <a:buFont typeface="Arial" panose="020B0604020202020204" pitchFamily="34" charset="0"/>
              <a:buChar char="•"/>
            </a:pPr>
            <a:r>
              <a:rPr lang="en-US" sz="1800" dirty="0">
                <a:effectLst/>
                <a:latin typeface="Calibri,sans-serif"/>
              </a:rPr>
              <a:t>The Core SRM may be considered ‘conceptual’, with specific SRMs being customizations derived from it (with additions/removals/etc.)</a:t>
            </a:r>
            <a:r>
              <a:rPr lang="en-US" sz="1800" dirty="0">
                <a:effectLst/>
                <a:latin typeface="Times New Roman,serif"/>
              </a:rPr>
              <a:t> </a:t>
            </a:r>
            <a:r>
              <a:rPr lang="en-US" sz="1800" dirty="0">
                <a:effectLst/>
                <a:latin typeface="Calibri,sans-serif"/>
              </a:rPr>
              <a:t>Mapping to the Core SRM is done using annotations, which could be added to STF annotation approach.</a:t>
            </a:r>
          </a:p>
          <a:p>
            <a:pPr marL="457200" marR="0">
              <a:spcBef>
                <a:spcPts val="0"/>
              </a:spcBef>
              <a:spcAft>
                <a:spcPts val="0"/>
              </a:spcAft>
              <a:buFont typeface="Arial" panose="020B0604020202020204" pitchFamily="34" charset="0"/>
              <a:buChar char="•"/>
            </a:pPr>
            <a:endParaRPr lang="en-US" sz="1800" dirty="0">
              <a:effectLst/>
              <a:latin typeface="Times New Roman,serif"/>
            </a:endParaRPr>
          </a:p>
          <a:p>
            <a:pPr marL="457200" marR="0">
              <a:spcBef>
                <a:spcPts val="0"/>
              </a:spcBef>
              <a:spcAft>
                <a:spcPts val="0"/>
              </a:spcAft>
              <a:buFont typeface="Arial" panose="020B0604020202020204" pitchFamily="34" charset="0"/>
              <a:buChar char="•"/>
            </a:pPr>
            <a:r>
              <a:rPr lang="en-US" sz="1800" dirty="0">
                <a:effectLst/>
                <a:latin typeface="Calibri,sans-serif"/>
              </a:rPr>
              <a:t>The EU is using the term “Core Vocabularies”; we need to have clear definitions of the distinction between Vocabulary, Taxonomy, Ontology, SRM, Data Model, etc.</a:t>
            </a:r>
            <a:endParaRPr lang="en-US" sz="1800" dirty="0">
              <a:effectLst/>
              <a:latin typeface="Calibri,Helvetica,sans-serif"/>
            </a:endParaRPr>
          </a:p>
          <a:p>
            <a:endParaRPr lang="en-US" dirty="0"/>
          </a:p>
        </p:txBody>
      </p:sp>
    </p:spTree>
    <p:extLst>
      <p:ext uri="{BB962C8B-B14F-4D97-AF65-F5344CB8AC3E}">
        <p14:creationId xmlns:p14="http://schemas.microsoft.com/office/powerpoint/2010/main" val="2425701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D0587-2CE9-186E-B93A-0BFDF7C0BA37}"/>
              </a:ext>
            </a:extLst>
          </p:cNvPr>
          <p:cNvSpPr>
            <a:spLocks noGrp="1"/>
          </p:cNvSpPr>
          <p:nvPr>
            <p:ph type="title"/>
          </p:nvPr>
        </p:nvSpPr>
        <p:spPr/>
        <p:txBody>
          <a:bodyPr/>
          <a:lstStyle/>
          <a:p>
            <a:r>
              <a:rPr lang="en-US" dirty="0"/>
              <a:t>To Do</a:t>
            </a:r>
          </a:p>
        </p:txBody>
      </p:sp>
      <p:sp>
        <p:nvSpPr>
          <p:cNvPr id="3" name="Content Placeholder 2">
            <a:extLst>
              <a:ext uri="{FF2B5EF4-FFF2-40B4-BE49-F238E27FC236}">
                <a16:creationId xmlns:a16="http://schemas.microsoft.com/office/drawing/2014/main" id="{22209823-17E5-DADA-A3E1-9DED372A7B3F}"/>
              </a:ext>
            </a:extLst>
          </p:cNvPr>
          <p:cNvSpPr>
            <a:spLocks noGrp="1"/>
          </p:cNvSpPr>
          <p:nvPr>
            <p:ph idx="1"/>
          </p:nvPr>
        </p:nvSpPr>
        <p:spPr/>
        <p:txBody>
          <a:bodyPr/>
          <a:lstStyle/>
          <a:p>
            <a:r>
              <a:rPr lang="en-US" dirty="0"/>
              <a:t>Provide definition/discussion statement on Dynamic Environment (Aug26)</a:t>
            </a:r>
          </a:p>
          <a:p>
            <a:r>
              <a:rPr lang="en-US" dirty="0"/>
              <a:t>To help derive or evaluate a core SRM, we need to start with requirements and use cases</a:t>
            </a:r>
          </a:p>
          <a:p>
            <a:pPr lvl="1"/>
            <a:r>
              <a:rPr lang="en-US" dirty="0"/>
              <a:t>Requires definitions</a:t>
            </a:r>
          </a:p>
          <a:p>
            <a:r>
              <a:rPr lang="en-US" dirty="0"/>
              <a:t>Requirements – what do we want to use it (</a:t>
            </a:r>
            <a:r>
              <a:rPr lang="en-US" dirty="0" err="1"/>
              <a:t>datalake</a:t>
            </a:r>
            <a:r>
              <a:rPr lang="en-US" dirty="0"/>
              <a:t>) for?  Lake Diver, others?</a:t>
            </a:r>
          </a:p>
          <a:p>
            <a:endParaRPr lang="en-US" dirty="0"/>
          </a:p>
          <a:p>
            <a:endParaRPr lang="en-US" dirty="0"/>
          </a:p>
        </p:txBody>
      </p:sp>
    </p:spTree>
    <p:extLst>
      <p:ext uri="{BB962C8B-B14F-4D97-AF65-F5344CB8AC3E}">
        <p14:creationId xmlns:p14="http://schemas.microsoft.com/office/powerpoint/2010/main" val="1549497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2" name="Group 4">
            <a:extLst>
              <a:ext uri="{FF2B5EF4-FFF2-40B4-BE49-F238E27FC236}">
                <a16:creationId xmlns:a16="http://schemas.microsoft.com/office/drawing/2014/main" id="{E94F75D9-9794-4492-3A7A-96033F12C4AB}"/>
              </a:ext>
            </a:extLst>
          </p:cNvPr>
          <p:cNvGrpSpPr>
            <a:grpSpLocks/>
          </p:cNvGrpSpPr>
          <p:nvPr/>
        </p:nvGrpSpPr>
        <p:grpSpPr bwMode="auto">
          <a:xfrm>
            <a:off x="2209800" y="1828800"/>
            <a:ext cx="7907338" cy="4114800"/>
            <a:chOff x="432" y="1152"/>
            <a:chExt cx="4981" cy="2592"/>
          </a:xfrm>
        </p:grpSpPr>
        <p:grpSp>
          <p:nvGrpSpPr>
            <p:cNvPr id="2053" name="Group 5">
              <a:extLst>
                <a:ext uri="{FF2B5EF4-FFF2-40B4-BE49-F238E27FC236}">
                  <a16:creationId xmlns:a16="http://schemas.microsoft.com/office/drawing/2014/main" id="{5482EC12-98FD-74C4-E34B-3FD006913710}"/>
                </a:ext>
              </a:extLst>
            </p:cNvPr>
            <p:cNvGrpSpPr>
              <a:grpSpLocks/>
            </p:cNvGrpSpPr>
            <p:nvPr/>
          </p:nvGrpSpPr>
          <p:grpSpPr bwMode="auto">
            <a:xfrm>
              <a:off x="432" y="1200"/>
              <a:ext cx="2976" cy="2544"/>
              <a:chOff x="432" y="1200"/>
              <a:chExt cx="2976" cy="2544"/>
            </a:xfrm>
          </p:grpSpPr>
          <p:sp>
            <p:nvSpPr>
              <p:cNvPr id="2054" name="Rectangle 6">
                <a:extLst>
                  <a:ext uri="{FF2B5EF4-FFF2-40B4-BE49-F238E27FC236}">
                    <a16:creationId xmlns:a16="http://schemas.microsoft.com/office/drawing/2014/main" id="{72C3AAF7-8F9C-EF74-2FB2-4B0821B3271A}"/>
                  </a:ext>
                </a:extLst>
              </p:cNvPr>
              <p:cNvSpPr>
                <a:spLocks noChangeArrowheads="1"/>
              </p:cNvSpPr>
              <p:nvPr/>
            </p:nvSpPr>
            <p:spPr bwMode="auto">
              <a:xfrm>
                <a:off x="2880" y="2016"/>
                <a:ext cx="528" cy="960"/>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5" name="Rectangle 7">
                <a:extLst>
                  <a:ext uri="{FF2B5EF4-FFF2-40B4-BE49-F238E27FC236}">
                    <a16:creationId xmlns:a16="http://schemas.microsoft.com/office/drawing/2014/main" id="{6AB886FF-0D14-BAD2-CDFE-11F4EE470854}"/>
                  </a:ext>
                </a:extLst>
              </p:cNvPr>
              <p:cNvSpPr>
                <a:spLocks noChangeArrowheads="1"/>
              </p:cNvSpPr>
              <p:nvPr/>
            </p:nvSpPr>
            <p:spPr bwMode="auto">
              <a:xfrm>
                <a:off x="432" y="2784"/>
                <a:ext cx="528" cy="96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6" name="Rectangle 8">
                <a:extLst>
                  <a:ext uri="{FF2B5EF4-FFF2-40B4-BE49-F238E27FC236}">
                    <a16:creationId xmlns:a16="http://schemas.microsoft.com/office/drawing/2014/main" id="{B70AC092-D957-14CD-66D8-584CF5B111C5}"/>
                  </a:ext>
                </a:extLst>
              </p:cNvPr>
              <p:cNvSpPr>
                <a:spLocks noChangeArrowheads="1"/>
              </p:cNvSpPr>
              <p:nvPr/>
            </p:nvSpPr>
            <p:spPr bwMode="auto">
              <a:xfrm>
                <a:off x="432" y="1200"/>
                <a:ext cx="528" cy="960"/>
              </a:xfrm>
              <a:prstGeom prst="rect">
                <a:avLst/>
              </a:prstGeom>
              <a:solidFill>
                <a:srgbClr val="EDF2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057" name="Group 9">
                <a:extLst>
                  <a:ext uri="{FF2B5EF4-FFF2-40B4-BE49-F238E27FC236}">
                    <a16:creationId xmlns:a16="http://schemas.microsoft.com/office/drawing/2014/main" id="{AACB35FE-0EDE-575C-5051-014FFF1BB38F}"/>
                  </a:ext>
                </a:extLst>
              </p:cNvPr>
              <p:cNvGrpSpPr>
                <a:grpSpLocks/>
              </p:cNvGrpSpPr>
              <p:nvPr/>
            </p:nvGrpSpPr>
            <p:grpSpPr bwMode="auto">
              <a:xfrm>
                <a:off x="480" y="1776"/>
                <a:ext cx="432" cy="336"/>
                <a:chOff x="3360" y="1632"/>
                <a:chExt cx="2016" cy="2064"/>
              </a:xfrm>
            </p:grpSpPr>
            <p:sp>
              <p:nvSpPr>
                <p:cNvPr id="2058" name="Rectangle 10">
                  <a:extLst>
                    <a:ext uri="{FF2B5EF4-FFF2-40B4-BE49-F238E27FC236}">
                      <a16:creationId xmlns:a16="http://schemas.microsoft.com/office/drawing/2014/main" id="{E32F261E-69CC-BCE1-6D55-71A293E6B558}"/>
                    </a:ext>
                  </a:extLst>
                </p:cNvPr>
                <p:cNvSpPr>
                  <a:spLocks noChangeArrowheads="1"/>
                </p:cNvSpPr>
                <p:nvPr/>
              </p:nvSpPr>
              <p:spPr bwMode="auto">
                <a:xfrm>
                  <a:off x="3600" y="1728"/>
                  <a:ext cx="576" cy="576"/>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9" name="Rectangle 11">
                  <a:extLst>
                    <a:ext uri="{FF2B5EF4-FFF2-40B4-BE49-F238E27FC236}">
                      <a16:creationId xmlns:a16="http://schemas.microsoft.com/office/drawing/2014/main" id="{5889B68C-4828-EA7B-FE43-B86F22E1FAAE}"/>
                    </a:ext>
                  </a:extLst>
                </p:cNvPr>
                <p:cNvSpPr>
                  <a:spLocks noChangeArrowheads="1"/>
                </p:cNvSpPr>
                <p:nvPr/>
              </p:nvSpPr>
              <p:spPr bwMode="auto">
                <a:xfrm>
                  <a:off x="3360" y="3120"/>
                  <a:ext cx="576" cy="576"/>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0" name="Rectangle 12">
                  <a:extLst>
                    <a:ext uri="{FF2B5EF4-FFF2-40B4-BE49-F238E27FC236}">
                      <a16:creationId xmlns:a16="http://schemas.microsoft.com/office/drawing/2014/main" id="{3B08F17B-8461-6B97-FB5E-77BFFE3A7DF9}"/>
                    </a:ext>
                  </a:extLst>
                </p:cNvPr>
                <p:cNvSpPr>
                  <a:spLocks noChangeArrowheads="1"/>
                </p:cNvSpPr>
                <p:nvPr/>
              </p:nvSpPr>
              <p:spPr bwMode="auto">
                <a:xfrm>
                  <a:off x="4368" y="2784"/>
                  <a:ext cx="576" cy="576"/>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1" name="Rectangle 13">
                  <a:extLst>
                    <a:ext uri="{FF2B5EF4-FFF2-40B4-BE49-F238E27FC236}">
                      <a16:creationId xmlns:a16="http://schemas.microsoft.com/office/drawing/2014/main" id="{B627EF4E-4571-B4E1-F6E2-350A120227F8}"/>
                    </a:ext>
                  </a:extLst>
                </p:cNvPr>
                <p:cNvSpPr>
                  <a:spLocks noChangeArrowheads="1"/>
                </p:cNvSpPr>
                <p:nvPr/>
              </p:nvSpPr>
              <p:spPr bwMode="auto">
                <a:xfrm>
                  <a:off x="4800" y="1632"/>
                  <a:ext cx="576" cy="576"/>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2062" name="AutoShape 14">
                  <a:extLst>
                    <a:ext uri="{FF2B5EF4-FFF2-40B4-BE49-F238E27FC236}">
                      <a16:creationId xmlns:a16="http://schemas.microsoft.com/office/drawing/2014/main" id="{5291338E-8519-BED1-23BA-E72B31F3AFD7}"/>
                    </a:ext>
                  </a:extLst>
                </p:cNvPr>
                <p:cNvCxnSpPr>
                  <a:cxnSpLocks noChangeShapeType="1"/>
                  <a:stCxn id="2059" idx="3"/>
                  <a:endCxn id="2060" idx="1"/>
                </p:cNvCxnSpPr>
                <p:nvPr/>
              </p:nvCxnSpPr>
              <p:spPr bwMode="auto">
                <a:xfrm flipV="1">
                  <a:off x="3936" y="3072"/>
                  <a:ext cx="432" cy="336"/>
                </a:xfrm>
                <a:prstGeom prst="bentConnector3">
                  <a:avLst>
                    <a:gd name="adj1" fmla="val 50000"/>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3" name="AutoShape 15">
                  <a:extLst>
                    <a:ext uri="{FF2B5EF4-FFF2-40B4-BE49-F238E27FC236}">
                      <a16:creationId xmlns:a16="http://schemas.microsoft.com/office/drawing/2014/main" id="{C60BC840-BFDB-F38E-6F54-D8CD8AC0C02C}"/>
                    </a:ext>
                  </a:extLst>
                </p:cNvPr>
                <p:cNvCxnSpPr>
                  <a:cxnSpLocks noChangeShapeType="1"/>
                  <a:stCxn id="2061" idx="2"/>
                  <a:endCxn id="2060" idx="0"/>
                </p:cNvCxnSpPr>
                <p:nvPr/>
              </p:nvCxnSpPr>
              <p:spPr bwMode="auto">
                <a:xfrm rot="5400000">
                  <a:off x="4584" y="2280"/>
                  <a:ext cx="576" cy="432"/>
                </a:xfrm>
                <a:prstGeom prst="bentConnector3">
                  <a:avLst>
                    <a:gd name="adj1" fmla="val 24130"/>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4" name="AutoShape 16">
                  <a:extLst>
                    <a:ext uri="{FF2B5EF4-FFF2-40B4-BE49-F238E27FC236}">
                      <a16:creationId xmlns:a16="http://schemas.microsoft.com/office/drawing/2014/main" id="{31A7AAF7-505B-5DDD-9E1F-E1179850F1B0}"/>
                    </a:ext>
                  </a:extLst>
                </p:cNvPr>
                <p:cNvCxnSpPr>
                  <a:cxnSpLocks noChangeShapeType="1"/>
                  <a:stCxn id="2058" idx="3"/>
                  <a:endCxn id="2061" idx="1"/>
                </p:cNvCxnSpPr>
                <p:nvPr/>
              </p:nvCxnSpPr>
              <p:spPr bwMode="auto">
                <a:xfrm flipV="1">
                  <a:off x="4176" y="1920"/>
                  <a:ext cx="624" cy="96"/>
                </a:xfrm>
                <a:prstGeom prst="bentConnector3">
                  <a:avLst>
                    <a:gd name="adj1" fmla="val 50000"/>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5" name="AutoShape 17">
                  <a:extLst>
                    <a:ext uri="{FF2B5EF4-FFF2-40B4-BE49-F238E27FC236}">
                      <a16:creationId xmlns:a16="http://schemas.microsoft.com/office/drawing/2014/main" id="{957EF033-134E-3C78-4B23-0AEF818B1004}"/>
                    </a:ext>
                  </a:extLst>
                </p:cNvPr>
                <p:cNvCxnSpPr>
                  <a:cxnSpLocks noChangeShapeType="1"/>
                  <a:stCxn id="2060" idx="0"/>
                  <a:endCxn id="2058" idx="2"/>
                </p:cNvCxnSpPr>
                <p:nvPr/>
              </p:nvCxnSpPr>
              <p:spPr bwMode="auto">
                <a:xfrm rot="5400000" flipH="1">
                  <a:off x="4032" y="2160"/>
                  <a:ext cx="480" cy="768"/>
                </a:xfrm>
                <a:prstGeom prst="bentConnector3">
                  <a:avLst>
                    <a:gd name="adj1" fmla="val 50000"/>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066" name="Group 18">
                <a:extLst>
                  <a:ext uri="{FF2B5EF4-FFF2-40B4-BE49-F238E27FC236}">
                    <a16:creationId xmlns:a16="http://schemas.microsoft.com/office/drawing/2014/main" id="{DEFC16A0-2483-1C92-28B6-BCC319C31165}"/>
                  </a:ext>
                </a:extLst>
              </p:cNvPr>
              <p:cNvGrpSpPr>
                <a:grpSpLocks/>
              </p:cNvGrpSpPr>
              <p:nvPr/>
            </p:nvGrpSpPr>
            <p:grpSpPr bwMode="auto">
              <a:xfrm rot="-5400000">
                <a:off x="528" y="2832"/>
                <a:ext cx="336" cy="432"/>
                <a:chOff x="528" y="2784"/>
                <a:chExt cx="2016" cy="2064"/>
              </a:xfrm>
            </p:grpSpPr>
            <p:sp>
              <p:nvSpPr>
                <p:cNvPr id="2067" name="Rectangle 19">
                  <a:extLst>
                    <a:ext uri="{FF2B5EF4-FFF2-40B4-BE49-F238E27FC236}">
                      <a16:creationId xmlns:a16="http://schemas.microsoft.com/office/drawing/2014/main" id="{E6D0F4EC-54CD-3AE2-0D59-607A60995786}"/>
                    </a:ext>
                  </a:extLst>
                </p:cNvPr>
                <p:cNvSpPr>
                  <a:spLocks noChangeArrowheads="1"/>
                </p:cNvSpPr>
                <p:nvPr/>
              </p:nvSpPr>
              <p:spPr bwMode="auto">
                <a:xfrm>
                  <a:off x="768" y="2880"/>
                  <a:ext cx="576" cy="576"/>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 name="Rectangle 20">
                  <a:extLst>
                    <a:ext uri="{FF2B5EF4-FFF2-40B4-BE49-F238E27FC236}">
                      <a16:creationId xmlns:a16="http://schemas.microsoft.com/office/drawing/2014/main" id="{CDB76147-B068-A141-30AC-DDDA83563783}"/>
                    </a:ext>
                  </a:extLst>
                </p:cNvPr>
                <p:cNvSpPr>
                  <a:spLocks noChangeArrowheads="1"/>
                </p:cNvSpPr>
                <p:nvPr/>
              </p:nvSpPr>
              <p:spPr bwMode="auto">
                <a:xfrm>
                  <a:off x="528" y="4272"/>
                  <a:ext cx="576" cy="576"/>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9" name="Rectangle 21">
                  <a:extLst>
                    <a:ext uri="{FF2B5EF4-FFF2-40B4-BE49-F238E27FC236}">
                      <a16:creationId xmlns:a16="http://schemas.microsoft.com/office/drawing/2014/main" id="{9C4F59E9-1256-82ED-828E-80306C8CFD8C}"/>
                    </a:ext>
                  </a:extLst>
                </p:cNvPr>
                <p:cNvSpPr>
                  <a:spLocks noChangeArrowheads="1"/>
                </p:cNvSpPr>
                <p:nvPr/>
              </p:nvSpPr>
              <p:spPr bwMode="auto">
                <a:xfrm>
                  <a:off x="1536" y="3936"/>
                  <a:ext cx="576" cy="576"/>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70" name="Rectangle 22">
                  <a:extLst>
                    <a:ext uri="{FF2B5EF4-FFF2-40B4-BE49-F238E27FC236}">
                      <a16:creationId xmlns:a16="http://schemas.microsoft.com/office/drawing/2014/main" id="{A932573C-8598-702E-7F9B-E0D0759760E2}"/>
                    </a:ext>
                  </a:extLst>
                </p:cNvPr>
                <p:cNvSpPr>
                  <a:spLocks noChangeArrowheads="1"/>
                </p:cNvSpPr>
                <p:nvPr/>
              </p:nvSpPr>
              <p:spPr bwMode="auto">
                <a:xfrm>
                  <a:off x="1968" y="2784"/>
                  <a:ext cx="576" cy="576"/>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2071" name="AutoShape 23">
                  <a:extLst>
                    <a:ext uri="{FF2B5EF4-FFF2-40B4-BE49-F238E27FC236}">
                      <a16:creationId xmlns:a16="http://schemas.microsoft.com/office/drawing/2014/main" id="{10512D16-2A41-5F1C-88D0-65EDCD445257}"/>
                    </a:ext>
                  </a:extLst>
                </p:cNvPr>
                <p:cNvCxnSpPr>
                  <a:cxnSpLocks noChangeShapeType="1"/>
                  <a:stCxn id="2068" idx="3"/>
                  <a:endCxn id="2069" idx="1"/>
                </p:cNvCxnSpPr>
                <p:nvPr/>
              </p:nvCxnSpPr>
              <p:spPr bwMode="auto">
                <a:xfrm flipV="1">
                  <a:off x="1104" y="4224"/>
                  <a:ext cx="432" cy="336"/>
                </a:xfrm>
                <a:prstGeom prst="bentConnector3">
                  <a:avLst>
                    <a:gd name="adj1" fmla="val 50000"/>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72" name="AutoShape 24">
                  <a:extLst>
                    <a:ext uri="{FF2B5EF4-FFF2-40B4-BE49-F238E27FC236}">
                      <a16:creationId xmlns:a16="http://schemas.microsoft.com/office/drawing/2014/main" id="{C0DD72D9-DDED-669B-0B12-CDAE96B635DD}"/>
                    </a:ext>
                  </a:extLst>
                </p:cNvPr>
                <p:cNvCxnSpPr>
                  <a:cxnSpLocks noChangeShapeType="1"/>
                  <a:stCxn id="2070" idx="2"/>
                  <a:endCxn id="2069" idx="0"/>
                </p:cNvCxnSpPr>
                <p:nvPr/>
              </p:nvCxnSpPr>
              <p:spPr bwMode="auto">
                <a:xfrm rot="5400000">
                  <a:off x="1752" y="3432"/>
                  <a:ext cx="576" cy="432"/>
                </a:xfrm>
                <a:prstGeom prst="bentConnector3">
                  <a:avLst>
                    <a:gd name="adj1" fmla="val 24130"/>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73" name="AutoShape 25">
                  <a:extLst>
                    <a:ext uri="{FF2B5EF4-FFF2-40B4-BE49-F238E27FC236}">
                      <a16:creationId xmlns:a16="http://schemas.microsoft.com/office/drawing/2014/main" id="{686B0B52-8FFD-7067-5162-B940D7F43097}"/>
                    </a:ext>
                  </a:extLst>
                </p:cNvPr>
                <p:cNvCxnSpPr>
                  <a:cxnSpLocks noChangeShapeType="1"/>
                  <a:stCxn id="2067" idx="3"/>
                  <a:endCxn id="2070" idx="1"/>
                </p:cNvCxnSpPr>
                <p:nvPr/>
              </p:nvCxnSpPr>
              <p:spPr bwMode="auto">
                <a:xfrm flipV="1">
                  <a:off x="1344" y="3072"/>
                  <a:ext cx="624" cy="96"/>
                </a:xfrm>
                <a:prstGeom prst="bentConnector3">
                  <a:avLst>
                    <a:gd name="adj1" fmla="val 50000"/>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74" name="AutoShape 26">
                  <a:extLst>
                    <a:ext uri="{FF2B5EF4-FFF2-40B4-BE49-F238E27FC236}">
                      <a16:creationId xmlns:a16="http://schemas.microsoft.com/office/drawing/2014/main" id="{ED30AC03-6640-E8C6-6FF1-A3C4C840C46F}"/>
                    </a:ext>
                  </a:extLst>
                </p:cNvPr>
                <p:cNvCxnSpPr>
                  <a:cxnSpLocks noChangeShapeType="1"/>
                  <a:stCxn id="2069" idx="0"/>
                  <a:endCxn id="2067" idx="2"/>
                </p:cNvCxnSpPr>
                <p:nvPr/>
              </p:nvCxnSpPr>
              <p:spPr bwMode="auto">
                <a:xfrm rot="5400000" flipH="1">
                  <a:off x="1200" y="3312"/>
                  <a:ext cx="480" cy="768"/>
                </a:xfrm>
                <a:prstGeom prst="bentConnector3">
                  <a:avLst>
                    <a:gd name="adj1" fmla="val 50000"/>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075" name="Group 27">
                <a:extLst>
                  <a:ext uri="{FF2B5EF4-FFF2-40B4-BE49-F238E27FC236}">
                    <a16:creationId xmlns:a16="http://schemas.microsoft.com/office/drawing/2014/main" id="{BF05AB64-AD2A-DE42-6A27-C445FA79BF24}"/>
                  </a:ext>
                </a:extLst>
              </p:cNvPr>
              <p:cNvGrpSpPr>
                <a:grpSpLocks/>
              </p:cNvGrpSpPr>
              <p:nvPr/>
            </p:nvGrpSpPr>
            <p:grpSpPr bwMode="auto">
              <a:xfrm>
                <a:off x="2976" y="2591"/>
                <a:ext cx="288" cy="241"/>
                <a:chOff x="2112" y="2447"/>
                <a:chExt cx="361" cy="296"/>
              </a:xfrm>
            </p:grpSpPr>
            <p:sp>
              <p:nvSpPr>
                <p:cNvPr id="2076" name="Rectangle 28">
                  <a:extLst>
                    <a:ext uri="{FF2B5EF4-FFF2-40B4-BE49-F238E27FC236}">
                      <a16:creationId xmlns:a16="http://schemas.microsoft.com/office/drawing/2014/main" id="{E79979BB-4AC6-A167-8DB8-40D6937503C8}"/>
                    </a:ext>
                  </a:extLst>
                </p:cNvPr>
                <p:cNvSpPr>
                  <a:spLocks noChangeArrowheads="1"/>
                </p:cNvSpPr>
                <p:nvPr/>
              </p:nvSpPr>
              <p:spPr bwMode="auto">
                <a:xfrm rot="-5400000">
                  <a:off x="2125" y="2634"/>
                  <a:ext cx="96" cy="121"/>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77" name="Rectangle 29">
                  <a:extLst>
                    <a:ext uri="{FF2B5EF4-FFF2-40B4-BE49-F238E27FC236}">
                      <a16:creationId xmlns:a16="http://schemas.microsoft.com/office/drawing/2014/main" id="{6488CB3E-76D9-54D5-0499-B626EC57630F}"/>
                    </a:ext>
                  </a:extLst>
                </p:cNvPr>
                <p:cNvSpPr>
                  <a:spLocks noChangeArrowheads="1"/>
                </p:cNvSpPr>
                <p:nvPr/>
              </p:nvSpPr>
              <p:spPr bwMode="auto">
                <a:xfrm rot="-5400000">
                  <a:off x="2365" y="2531"/>
                  <a:ext cx="96" cy="121"/>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78" name="Rectangle 30">
                  <a:extLst>
                    <a:ext uri="{FF2B5EF4-FFF2-40B4-BE49-F238E27FC236}">
                      <a16:creationId xmlns:a16="http://schemas.microsoft.com/office/drawing/2014/main" id="{64A0E915-B779-123D-A745-6D2064F67107}"/>
                    </a:ext>
                  </a:extLst>
                </p:cNvPr>
                <p:cNvSpPr>
                  <a:spLocks noChangeArrowheads="1"/>
                </p:cNvSpPr>
                <p:nvPr/>
              </p:nvSpPr>
              <p:spPr bwMode="auto">
                <a:xfrm rot="-5400000">
                  <a:off x="2125" y="2434"/>
                  <a:ext cx="96" cy="121"/>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2079" name="AutoShape 31">
                  <a:extLst>
                    <a:ext uri="{FF2B5EF4-FFF2-40B4-BE49-F238E27FC236}">
                      <a16:creationId xmlns:a16="http://schemas.microsoft.com/office/drawing/2014/main" id="{A4591721-3723-DE7B-8388-DA47CB7454DB}"/>
                    </a:ext>
                  </a:extLst>
                </p:cNvPr>
                <p:cNvCxnSpPr>
                  <a:cxnSpLocks noChangeShapeType="1"/>
                  <a:stCxn id="2078" idx="2"/>
                  <a:endCxn id="2077" idx="0"/>
                </p:cNvCxnSpPr>
                <p:nvPr/>
              </p:nvCxnSpPr>
              <p:spPr bwMode="auto">
                <a:xfrm>
                  <a:off x="2232" y="2495"/>
                  <a:ext cx="119" cy="98"/>
                </a:xfrm>
                <a:prstGeom prst="bentConnector3">
                  <a:avLst>
                    <a:gd name="adj1" fmla="val 50421"/>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80" name="AutoShape 32">
                  <a:extLst>
                    <a:ext uri="{FF2B5EF4-FFF2-40B4-BE49-F238E27FC236}">
                      <a16:creationId xmlns:a16="http://schemas.microsoft.com/office/drawing/2014/main" id="{61F0BAD0-39F4-8808-B076-AD9FB0542935}"/>
                    </a:ext>
                  </a:extLst>
                </p:cNvPr>
                <p:cNvCxnSpPr>
                  <a:cxnSpLocks noChangeShapeType="1"/>
                  <a:stCxn id="2076" idx="3"/>
                  <a:endCxn id="2078" idx="1"/>
                </p:cNvCxnSpPr>
                <p:nvPr/>
              </p:nvCxnSpPr>
              <p:spPr bwMode="auto">
                <a:xfrm rot="16200000">
                  <a:off x="2119" y="2596"/>
                  <a:ext cx="105" cy="0"/>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81" name="AutoShape 33">
                  <a:extLst>
                    <a:ext uri="{FF2B5EF4-FFF2-40B4-BE49-F238E27FC236}">
                      <a16:creationId xmlns:a16="http://schemas.microsoft.com/office/drawing/2014/main" id="{ED009E10-DB33-5E98-55B5-1F4F7C5331D2}"/>
                    </a:ext>
                  </a:extLst>
                </p:cNvPr>
                <p:cNvCxnSpPr>
                  <a:cxnSpLocks noChangeShapeType="1"/>
                  <a:stCxn id="2077" idx="0"/>
                  <a:endCxn id="2076" idx="2"/>
                </p:cNvCxnSpPr>
                <p:nvPr/>
              </p:nvCxnSpPr>
              <p:spPr bwMode="auto">
                <a:xfrm rot="10800000" flipV="1">
                  <a:off x="2232" y="2593"/>
                  <a:ext cx="119" cy="102"/>
                </a:xfrm>
                <a:prstGeom prst="bentConnector3">
                  <a:avLst>
                    <a:gd name="adj1" fmla="val 48741"/>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082" name="Oval 34">
                <a:extLst>
                  <a:ext uri="{FF2B5EF4-FFF2-40B4-BE49-F238E27FC236}">
                    <a16:creationId xmlns:a16="http://schemas.microsoft.com/office/drawing/2014/main" id="{751BD32E-FBA8-2729-14A9-E0B6236671BA}"/>
                  </a:ext>
                </a:extLst>
              </p:cNvPr>
              <p:cNvSpPr>
                <a:spLocks noChangeArrowheads="1"/>
              </p:cNvSpPr>
              <p:nvPr/>
            </p:nvSpPr>
            <p:spPr bwMode="auto">
              <a:xfrm>
                <a:off x="816" y="2832"/>
                <a:ext cx="96" cy="96"/>
              </a:xfrm>
              <a:prstGeom prst="ellipse">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a:t>1</a:t>
                </a:r>
              </a:p>
            </p:txBody>
          </p:sp>
          <p:sp>
            <p:nvSpPr>
              <p:cNvPr id="2083" name="Oval 35">
                <a:extLst>
                  <a:ext uri="{FF2B5EF4-FFF2-40B4-BE49-F238E27FC236}">
                    <a16:creationId xmlns:a16="http://schemas.microsoft.com/office/drawing/2014/main" id="{02774831-7417-14E0-0AC2-63345DE26723}"/>
                  </a:ext>
                </a:extLst>
              </p:cNvPr>
              <p:cNvSpPr>
                <a:spLocks noChangeArrowheads="1"/>
              </p:cNvSpPr>
              <p:nvPr/>
            </p:nvSpPr>
            <p:spPr bwMode="auto">
              <a:xfrm>
                <a:off x="816" y="1248"/>
                <a:ext cx="96" cy="96"/>
              </a:xfrm>
              <a:prstGeom prst="ellipse">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a:t>1</a:t>
                </a:r>
              </a:p>
            </p:txBody>
          </p:sp>
          <p:sp>
            <p:nvSpPr>
              <p:cNvPr id="2084" name="Oval 36">
                <a:extLst>
                  <a:ext uri="{FF2B5EF4-FFF2-40B4-BE49-F238E27FC236}">
                    <a16:creationId xmlns:a16="http://schemas.microsoft.com/office/drawing/2014/main" id="{11397624-DC96-F1B7-DD63-39D12EEEB733}"/>
                  </a:ext>
                </a:extLst>
              </p:cNvPr>
              <p:cNvSpPr>
                <a:spLocks noChangeArrowheads="1"/>
              </p:cNvSpPr>
              <p:nvPr/>
            </p:nvSpPr>
            <p:spPr bwMode="auto">
              <a:xfrm>
                <a:off x="3264" y="2064"/>
                <a:ext cx="96" cy="96"/>
              </a:xfrm>
              <a:prstGeom prst="ellipse">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a:t>1</a:t>
                </a:r>
              </a:p>
            </p:txBody>
          </p:sp>
        </p:grpSp>
        <p:sp>
          <p:nvSpPr>
            <p:cNvPr id="2085" name="Text Box 37">
              <a:extLst>
                <a:ext uri="{FF2B5EF4-FFF2-40B4-BE49-F238E27FC236}">
                  <a16:creationId xmlns:a16="http://schemas.microsoft.com/office/drawing/2014/main" id="{6CD8E121-0F18-3A15-0922-BDEA9C85C92F}"/>
                </a:ext>
              </a:extLst>
            </p:cNvPr>
            <p:cNvSpPr txBox="1">
              <a:spLocks noChangeArrowheads="1"/>
            </p:cNvSpPr>
            <p:nvPr/>
          </p:nvSpPr>
          <p:spPr bwMode="auto">
            <a:xfrm>
              <a:off x="3552" y="1152"/>
              <a:ext cx="1861" cy="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5613" indent="-455613">
                <a:defRPr>
                  <a:solidFill>
                    <a:schemeClr val="tx1"/>
                  </a:solidFill>
                  <a:latin typeface="Arial" panose="020B0604020202020204" pitchFamily="34" charset="0"/>
                </a:defRPr>
              </a:lvl1pPr>
              <a:lvl2pPr marL="569913">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eaLnBrk="0" hangingPunct="0"/>
              <a:r>
                <a:rPr lang="en-US" altLang="en-US" sz="2000"/>
                <a:t>(1)	Data Modeling and </a:t>
              </a:r>
              <a:br>
                <a:rPr lang="en-US" altLang="en-US" sz="2000"/>
              </a:br>
              <a:r>
                <a:rPr lang="en-US" altLang="en-US" sz="2000"/>
                <a:t>Data Documentation</a:t>
              </a:r>
              <a:br>
                <a:rPr lang="en-US" altLang="en-US" sz="2000"/>
              </a:br>
              <a:r>
                <a:rPr lang="en-US" altLang="en-US" i="1">
                  <a:solidFill>
                    <a:srgbClr val="0000FF"/>
                  </a:solidFill>
                </a:rPr>
                <a:t>- XML Document</a:t>
              </a:r>
            </a:p>
          </p:txBody>
        </p:sp>
      </p:grpSp>
      <p:grpSp>
        <p:nvGrpSpPr>
          <p:cNvPr id="2086" name="Group 38">
            <a:extLst>
              <a:ext uri="{FF2B5EF4-FFF2-40B4-BE49-F238E27FC236}">
                <a16:creationId xmlns:a16="http://schemas.microsoft.com/office/drawing/2014/main" id="{D17FEDE4-4C31-B055-7A47-62B6B065DFF1}"/>
              </a:ext>
            </a:extLst>
          </p:cNvPr>
          <p:cNvGrpSpPr>
            <a:grpSpLocks/>
          </p:cNvGrpSpPr>
          <p:nvPr/>
        </p:nvGrpSpPr>
        <p:grpSpPr bwMode="auto">
          <a:xfrm>
            <a:off x="6172200" y="3505200"/>
            <a:ext cx="647700" cy="514350"/>
            <a:chOff x="579" y="1095"/>
            <a:chExt cx="289" cy="250"/>
          </a:xfrm>
        </p:grpSpPr>
        <p:sp>
          <p:nvSpPr>
            <p:cNvPr id="2087" name="Freeform 39">
              <a:extLst>
                <a:ext uri="{FF2B5EF4-FFF2-40B4-BE49-F238E27FC236}">
                  <a16:creationId xmlns:a16="http://schemas.microsoft.com/office/drawing/2014/main" id="{E20B8264-A918-F684-334E-F16FBB22C2B2}"/>
                </a:ext>
              </a:extLst>
            </p:cNvPr>
            <p:cNvSpPr>
              <a:spLocks/>
            </p:cNvSpPr>
            <p:nvPr/>
          </p:nvSpPr>
          <p:spPr bwMode="auto">
            <a:xfrm>
              <a:off x="684" y="1239"/>
              <a:ext cx="53" cy="28"/>
            </a:xfrm>
            <a:custGeom>
              <a:avLst/>
              <a:gdLst>
                <a:gd name="T0" fmla="*/ 53 w 53"/>
                <a:gd name="T1" fmla="*/ 28 h 28"/>
                <a:gd name="T2" fmla="*/ 53 w 53"/>
                <a:gd name="T3" fmla="*/ 23 h 28"/>
                <a:gd name="T4" fmla="*/ 0 w 53"/>
                <a:gd name="T5" fmla="*/ 0 h 28"/>
                <a:gd name="T6" fmla="*/ 2 w 53"/>
                <a:gd name="T7" fmla="*/ 4 h 28"/>
                <a:gd name="T8" fmla="*/ 53 w 53"/>
                <a:gd name="T9" fmla="*/ 28 h 28"/>
              </a:gdLst>
              <a:ahLst/>
              <a:cxnLst>
                <a:cxn ang="0">
                  <a:pos x="T0" y="T1"/>
                </a:cxn>
                <a:cxn ang="0">
                  <a:pos x="T2" y="T3"/>
                </a:cxn>
                <a:cxn ang="0">
                  <a:pos x="T4" y="T5"/>
                </a:cxn>
                <a:cxn ang="0">
                  <a:pos x="T6" y="T7"/>
                </a:cxn>
                <a:cxn ang="0">
                  <a:pos x="T8" y="T9"/>
                </a:cxn>
              </a:cxnLst>
              <a:rect l="0" t="0" r="r" b="b"/>
              <a:pathLst>
                <a:path w="53" h="28">
                  <a:moveTo>
                    <a:pt x="53" y="28"/>
                  </a:moveTo>
                  <a:lnTo>
                    <a:pt x="53" y="23"/>
                  </a:lnTo>
                  <a:lnTo>
                    <a:pt x="0" y="0"/>
                  </a:lnTo>
                  <a:lnTo>
                    <a:pt x="2" y="4"/>
                  </a:lnTo>
                  <a:lnTo>
                    <a:pt x="53" y="28"/>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88" name="Freeform 40">
              <a:extLst>
                <a:ext uri="{FF2B5EF4-FFF2-40B4-BE49-F238E27FC236}">
                  <a16:creationId xmlns:a16="http://schemas.microsoft.com/office/drawing/2014/main" id="{93A56471-66AB-E108-F2A6-501A83AB0338}"/>
                </a:ext>
              </a:extLst>
            </p:cNvPr>
            <p:cNvSpPr>
              <a:spLocks/>
            </p:cNvSpPr>
            <p:nvPr/>
          </p:nvSpPr>
          <p:spPr bwMode="auto">
            <a:xfrm>
              <a:off x="735" y="1233"/>
              <a:ext cx="57" cy="37"/>
            </a:xfrm>
            <a:custGeom>
              <a:avLst/>
              <a:gdLst>
                <a:gd name="T0" fmla="*/ 56 w 57"/>
                <a:gd name="T1" fmla="*/ 0 h 37"/>
                <a:gd name="T2" fmla="*/ 0 w 57"/>
                <a:gd name="T3" fmla="*/ 31 h 37"/>
                <a:gd name="T4" fmla="*/ 2 w 57"/>
                <a:gd name="T5" fmla="*/ 37 h 37"/>
                <a:gd name="T6" fmla="*/ 57 w 57"/>
                <a:gd name="T7" fmla="*/ 5 h 37"/>
                <a:gd name="T8" fmla="*/ 56 w 57"/>
                <a:gd name="T9" fmla="*/ 0 h 37"/>
              </a:gdLst>
              <a:ahLst/>
              <a:cxnLst>
                <a:cxn ang="0">
                  <a:pos x="T0" y="T1"/>
                </a:cxn>
                <a:cxn ang="0">
                  <a:pos x="T2" y="T3"/>
                </a:cxn>
                <a:cxn ang="0">
                  <a:pos x="T4" y="T5"/>
                </a:cxn>
                <a:cxn ang="0">
                  <a:pos x="T6" y="T7"/>
                </a:cxn>
                <a:cxn ang="0">
                  <a:pos x="T8" y="T9"/>
                </a:cxn>
              </a:cxnLst>
              <a:rect l="0" t="0" r="r" b="b"/>
              <a:pathLst>
                <a:path w="57" h="37">
                  <a:moveTo>
                    <a:pt x="56" y="0"/>
                  </a:moveTo>
                  <a:lnTo>
                    <a:pt x="0" y="31"/>
                  </a:lnTo>
                  <a:lnTo>
                    <a:pt x="2" y="37"/>
                  </a:lnTo>
                  <a:lnTo>
                    <a:pt x="57" y="5"/>
                  </a:lnTo>
                  <a:lnTo>
                    <a:pt x="56"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89" name="Freeform 41">
              <a:extLst>
                <a:ext uri="{FF2B5EF4-FFF2-40B4-BE49-F238E27FC236}">
                  <a16:creationId xmlns:a16="http://schemas.microsoft.com/office/drawing/2014/main" id="{DD24F2AE-8C59-9970-7D6F-D3BA2B94E3ED}"/>
                </a:ext>
              </a:extLst>
            </p:cNvPr>
            <p:cNvSpPr>
              <a:spLocks/>
            </p:cNvSpPr>
            <p:nvPr/>
          </p:nvSpPr>
          <p:spPr bwMode="auto">
            <a:xfrm>
              <a:off x="674" y="1234"/>
              <a:ext cx="62" cy="38"/>
            </a:xfrm>
            <a:custGeom>
              <a:avLst/>
              <a:gdLst>
                <a:gd name="T0" fmla="*/ 62 w 62"/>
                <a:gd name="T1" fmla="*/ 38 h 38"/>
                <a:gd name="T2" fmla="*/ 61 w 62"/>
                <a:gd name="T3" fmla="*/ 30 h 38"/>
                <a:gd name="T4" fmla="*/ 0 w 62"/>
                <a:gd name="T5" fmla="*/ 0 h 38"/>
                <a:gd name="T6" fmla="*/ 4 w 62"/>
                <a:gd name="T7" fmla="*/ 6 h 38"/>
                <a:gd name="T8" fmla="*/ 62 w 62"/>
                <a:gd name="T9" fmla="*/ 38 h 38"/>
              </a:gdLst>
              <a:ahLst/>
              <a:cxnLst>
                <a:cxn ang="0">
                  <a:pos x="T0" y="T1"/>
                </a:cxn>
                <a:cxn ang="0">
                  <a:pos x="T2" y="T3"/>
                </a:cxn>
                <a:cxn ang="0">
                  <a:pos x="T4" y="T5"/>
                </a:cxn>
                <a:cxn ang="0">
                  <a:pos x="T6" y="T7"/>
                </a:cxn>
                <a:cxn ang="0">
                  <a:pos x="T8" y="T9"/>
                </a:cxn>
              </a:cxnLst>
              <a:rect l="0" t="0" r="r" b="b"/>
              <a:pathLst>
                <a:path w="62" h="38">
                  <a:moveTo>
                    <a:pt x="62" y="38"/>
                  </a:moveTo>
                  <a:lnTo>
                    <a:pt x="61" y="30"/>
                  </a:lnTo>
                  <a:lnTo>
                    <a:pt x="0" y="0"/>
                  </a:lnTo>
                  <a:lnTo>
                    <a:pt x="4" y="6"/>
                  </a:lnTo>
                  <a:lnTo>
                    <a:pt x="62" y="38"/>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90" name="Freeform 42">
              <a:extLst>
                <a:ext uri="{FF2B5EF4-FFF2-40B4-BE49-F238E27FC236}">
                  <a16:creationId xmlns:a16="http://schemas.microsoft.com/office/drawing/2014/main" id="{444800C9-4CDE-6D04-5E7E-D99F5A5E7670}"/>
                </a:ext>
              </a:extLst>
            </p:cNvPr>
            <p:cNvSpPr>
              <a:spLocks/>
            </p:cNvSpPr>
            <p:nvPr/>
          </p:nvSpPr>
          <p:spPr bwMode="auto">
            <a:xfrm>
              <a:off x="731" y="1240"/>
              <a:ext cx="39" cy="16"/>
            </a:xfrm>
            <a:custGeom>
              <a:avLst/>
              <a:gdLst>
                <a:gd name="T0" fmla="*/ 39 w 39"/>
                <a:gd name="T1" fmla="*/ 4 h 16"/>
                <a:gd name="T2" fmla="*/ 24 w 39"/>
                <a:gd name="T3" fmla="*/ 0 h 16"/>
                <a:gd name="T4" fmla="*/ 0 w 39"/>
                <a:gd name="T5" fmla="*/ 11 h 16"/>
                <a:gd name="T6" fmla="*/ 13 w 39"/>
                <a:gd name="T7" fmla="*/ 16 h 16"/>
                <a:gd name="T8" fmla="*/ 39 w 39"/>
                <a:gd name="T9" fmla="*/ 4 h 16"/>
              </a:gdLst>
              <a:ahLst/>
              <a:cxnLst>
                <a:cxn ang="0">
                  <a:pos x="T0" y="T1"/>
                </a:cxn>
                <a:cxn ang="0">
                  <a:pos x="T2" y="T3"/>
                </a:cxn>
                <a:cxn ang="0">
                  <a:pos x="T4" y="T5"/>
                </a:cxn>
                <a:cxn ang="0">
                  <a:pos x="T6" y="T7"/>
                </a:cxn>
                <a:cxn ang="0">
                  <a:pos x="T8" y="T9"/>
                </a:cxn>
              </a:cxnLst>
              <a:rect l="0" t="0" r="r" b="b"/>
              <a:pathLst>
                <a:path w="39" h="16">
                  <a:moveTo>
                    <a:pt x="39" y="4"/>
                  </a:moveTo>
                  <a:lnTo>
                    <a:pt x="24" y="0"/>
                  </a:lnTo>
                  <a:lnTo>
                    <a:pt x="0" y="11"/>
                  </a:lnTo>
                  <a:lnTo>
                    <a:pt x="13" y="16"/>
                  </a:lnTo>
                  <a:lnTo>
                    <a:pt x="39" y="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1" name="Freeform 43">
              <a:extLst>
                <a:ext uri="{FF2B5EF4-FFF2-40B4-BE49-F238E27FC236}">
                  <a16:creationId xmlns:a16="http://schemas.microsoft.com/office/drawing/2014/main" id="{8FFEA5C8-335E-8E46-DC1B-7A7CAFA9A0C8}"/>
                </a:ext>
              </a:extLst>
            </p:cNvPr>
            <p:cNvSpPr>
              <a:spLocks/>
            </p:cNvSpPr>
            <p:nvPr/>
          </p:nvSpPr>
          <p:spPr bwMode="auto">
            <a:xfrm>
              <a:off x="689" y="1223"/>
              <a:ext cx="61" cy="23"/>
            </a:xfrm>
            <a:custGeom>
              <a:avLst/>
              <a:gdLst>
                <a:gd name="T0" fmla="*/ 61 w 61"/>
                <a:gd name="T1" fmla="*/ 12 h 23"/>
                <a:gd name="T2" fmla="*/ 34 w 61"/>
                <a:gd name="T3" fmla="*/ 23 h 23"/>
                <a:gd name="T4" fmla="*/ 0 w 61"/>
                <a:gd name="T5" fmla="*/ 10 h 23"/>
                <a:gd name="T6" fmla="*/ 25 w 61"/>
                <a:gd name="T7" fmla="*/ 0 h 23"/>
                <a:gd name="T8" fmla="*/ 61 w 61"/>
                <a:gd name="T9" fmla="*/ 12 h 23"/>
              </a:gdLst>
              <a:ahLst/>
              <a:cxnLst>
                <a:cxn ang="0">
                  <a:pos x="T0" y="T1"/>
                </a:cxn>
                <a:cxn ang="0">
                  <a:pos x="T2" y="T3"/>
                </a:cxn>
                <a:cxn ang="0">
                  <a:pos x="T4" y="T5"/>
                </a:cxn>
                <a:cxn ang="0">
                  <a:pos x="T6" y="T7"/>
                </a:cxn>
                <a:cxn ang="0">
                  <a:pos x="T8" y="T9"/>
                </a:cxn>
              </a:cxnLst>
              <a:rect l="0" t="0" r="r" b="b"/>
              <a:pathLst>
                <a:path w="61" h="23">
                  <a:moveTo>
                    <a:pt x="61" y="12"/>
                  </a:moveTo>
                  <a:lnTo>
                    <a:pt x="34" y="23"/>
                  </a:lnTo>
                  <a:lnTo>
                    <a:pt x="0" y="10"/>
                  </a:lnTo>
                  <a:lnTo>
                    <a:pt x="25" y="0"/>
                  </a:lnTo>
                  <a:lnTo>
                    <a:pt x="61" y="12"/>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2" name="Freeform 44">
              <a:extLst>
                <a:ext uri="{FF2B5EF4-FFF2-40B4-BE49-F238E27FC236}">
                  <a16:creationId xmlns:a16="http://schemas.microsoft.com/office/drawing/2014/main" id="{B0C42B00-3428-4832-31BC-DCB03BD95B02}"/>
                </a:ext>
              </a:extLst>
            </p:cNvPr>
            <p:cNvSpPr>
              <a:spLocks/>
            </p:cNvSpPr>
            <p:nvPr/>
          </p:nvSpPr>
          <p:spPr bwMode="auto">
            <a:xfrm>
              <a:off x="725" y="1196"/>
              <a:ext cx="80" cy="46"/>
            </a:xfrm>
            <a:custGeom>
              <a:avLst/>
              <a:gdLst>
                <a:gd name="T0" fmla="*/ 80 w 80"/>
                <a:gd name="T1" fmla="*/ 14 h 46"/>
                <a:gd name="T2" fmla="*/ 80 w 80"/>
                <a:gd name="T3" fmla="*/ 46 h 46"/>
                <a:gd name="T4" fmla="*/ 0 w 80"/>
                <a:gd name="T5" fmla="*/ 22 h 46"/>
                <a:gd name="T6" fmla="*/ 0 w 80"/>
                <a:gd name="T7" fmla="*/ 0 h 46"/>
                <a:gd name="T8" fmla="*/ 80 w 80"/>
                <a:gd name="T9" fmla="*/ 14 h 46"/>
              </a:gdLst>
              <a:ahLst/>
              <a:cxnLst>
                <a:cxn ang="0">
                  <a:pos x="T0" y="T1"/>
                </a:cxn>
                <a:cxn ang="0">
                  <a:pos x="T2" y="T3"/>
                </a:cxn>
                <a:cxn ang="0">
                  <a:pos x="T4" y="T5"/>
                </a:cxn>
                <a:cxn ang="0">
                  <a:pos x="T6" y="T7"/>
                </a:cxn>
                <a:cxn ang="0">
                  <a:pos x="T8" y="T9"/>
                </a:cxn>
              </a:cxnLst>
              <a:rect l="0" t="0" r="r" b="b"/>
              <a:pathLst>
                <a:path w="80" h="46">
                  <a:moveTo>
                    <a:pt x="80" y="14"/>
                  </a:moveTo>
                  <a:lnTo>
                    <a:pt x="80" y="46"/>
                  </a:lnTo>
                  <a:lnTo>
                    <a:pt x="0" y="22"/>
                  </a:lnTo>
                  <a:lnTo>
                    <a:pt x="0" y="0"/>
                  </a:lnTo>
                  <a:lnTo>
                    <a:pt x="80" y="1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3" name="Line 45">
              <a:extLst>
                <a:ext uri="{FF2B5EF4-FFF2-40B4-BE49-F238E27FC236}">
                  <a16:creationId xmlns:a16="http://schemas.microsoft.com/office/drawing/2014/main" id="{57F97974-0334-7735-A3E2-990F1FC2B323}"/>
                </a:ext>
              </a:extLst>
            </p:cNvPr>
            <p:cNvSpPr>
              <a:spLocks noChangeShapeType="1"/>
            </p:cNvSpPr>
            <p:nvPr/>
          </p:nvSpPr>
          <p:spPr bwMode="auto">
            <a:xfrm flipH="1">
              <a:off x="714" y="1239"/>
              <a:ext cx="19" cy="7"/>
            </a:xfrm>
            <a:prstGeom prst="line">
              <a:avLst/>
            </a:prstGeom>
            <a:noFill/>
            <a:ln w="11113">
              <a:solidFill>
                <a:srgbClr val="8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4" name="Freeform 46">
              <a:extLst>
                <a:ext uri="{FF2B5EF4-FFF2-40B4-BE49-F238E27FC236}">
                  <a16:creationId xmlns:a16="http://schemas.microsoft.com/office/drawing/2014/main" id="{F8293F21-18AE-FDED-F690-7301C1958433}"/>
                </a:ext>
              </a:extLst>
            </p:cNvPr>
            <p:cNvSpPr>
              <a:spLocks/>
            </p:cNvSpPr>
            <p:nvPr/>
          </p:nvSpPr>
          <p:spPr bwMode="auto">
            <a:xfrm>
              <a:off x="718" y="1190"/>
              <a:ext cx="86" cy="54"/>
            </a:xfrm>
            <a:custGeom>
              <a:avLst/>
              <a:gdLst>
                <a:gd name="T0" fmla="*/ 86 w 86"/>
                <a:gd name="T1" fmla="*/ 15 h 54"/>
                <a:gd name="T2" fmla="*/ 86 w 86"/>
                <a:gd name="T3" fmla="*/ 54 h 54"/>
                <a:gd name="T4" fmla="*/ 0 w 86"/>
                <a:gd name="T5" fmla="*/ 26 h 54"/>
                <a:gd name="T6" fmla="*/ 0 w 86"/>
                <a:gd name="T7" fmla="*/ 0 h 54"/>
                <a:gd name="T8" fmla="*/ 86 w 86"/>
                <a:gd name="T9" fmla="*/ 15 h 54"/>
              </a:gdLst>
              <a:ahLst/>
              <a:cxnLst>
                <a:cxn ang="0">
                  <a:pos x="T0" y="T1"/>
                </a:cxn>
                <a:cxn ang="0">
                  <a:pos x="T2" y="T3"/>
                </a:cxn>
                <a:cxn ang="0">
                  <a:pos x="T4" y="T5"/>
                </a:cxn>
                <a:cxn ang="0">
                  <a:pos x="T6" y="T7"/>
                </a:cxn>
                <a:cxn ang="0">
                  <a:pos x="T8" y="T9"/>
                </a:cxn>
              </a:cxnLst>
              <a:rect l="0" t="0" r="r" b="b"/>
              <a:pathLst>
                <a:path w="86" h="54">
                  <a:moveTo>
                    <a:pt x="86" y="15"/>
                  </a:moveTo>
                  <a:lnTo>
                    <a:pt x="86" y="54"/>
                  </a:lnTo>
                  <a:lnTo>
                    <a:pt x="0" y="26"/>
                  </a:lnTo>
                  <a:lnTo>
                    <a:pt x="0" y="0"/>
                  </a:lnTo>
                  <a:lnTo>
                    <a:pt x="86" y="15"/>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95" name="Freeform 47">
              <a:extLst>
                <a:ext uri="{FF2B5EF4-FFF2-40B4-BE49-F238E27FC236}">
                  <a16:creationId xmlns:a16="http://schemas.microsoft.com/office/drawing/2014/main" id="{EA0A3F77-9D30-4006-BAE2-0DB4FC879EB0}"/>
                </a:ext>
              </a:extLst>
            </p:cNvPr>
            <p:cNvSpPr>
              <a:spLocks/>
            </p:cNvSpPr>
            <p:nvPr/>
          </p:nvSpPr>
          <p:spPr bwMode="auto">
            <a:xfrm>
              <a:off x="812" y="1209"/>
              <a:ext cx="56" cy="33"/>
            </a:xfrm>
            <a:custGeom>
              <a:avLst/>
              <a:gdLst>
                <a:gd name="T0" fmla="*/ 0 w 56"/>
                <a:gd name="T1" fmla="*/ 3 h 33"/>
                <a:gd name="T2" fmla="*/ 0 w 56"/>
                <a:gd name="T3" fmla="*/ 33 h 33"/>
                <a:gd name="T4" fmla="*/ 56 w 56"/>
                <a:gd name="T5" fmla="*/ 25 h 33"/>
                <a:gd name="T6" fmla="*/ 56 w 56"/>
                <a:gd name="T7" fmla="*/ 0 h 33"/>
                <a:gd name="T8" fmla="*/ 0 w 56"/>
                <a:gd name="T9" fmla="*/ 3 h 33"/>
              </a:gdLst>
              <a:ahLst/>
              <a:cxnLst>
                <a:cxn ang="0">
                  <a:pos x="T0" y="T1"/>
                </a:cxn>
                <a:cxn ang="0">
                  <a:pos x="T2" y="T3"/>
                </a:cxn>
                <a:cxn ang="0">
                  <a:pos x="T4" y="T5"/>
                </a:cxn>
                <a:cxn ang="0">
                  <a:pos x="T6" y="T7"/>
                </a:cxn>
                <a:cxn ang="0">
                  <a:pos x="T8" y="T9"/>
                </a:cxn>
              </a:cxnLst>
              <a:rect l="0" t="0" r="r" b="b"/>
              <a:pathLst>
                <a:path w="56" h="33">
                  <a:moveTo>
                    <a:pt x="0" y="3"/>
                  </a:moveTo>
                  <a:lnTo>
                    <a:pt x="0" y="33"/>
                  </a:lnTo>
                  <a:lnTo>
                    <a:pt x="56" y="25"/>
                  </a:lnTo>
                  <a:lnTo>
                    <a:pt x="56" y="0"/>
                  </a:lnTo>
                  <a:lnTo>
                    <a:pt x="0" y="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6" name="Freeform 48">
              <a:extLst>
                <a:ext uri="{FF2B5EF4-FFF2-40B4-BE49-F238E27FC236}">
                  <a16:creationId xmlns:a16="http://schemas.microsoft.com/office/drawing/2014/main" id="{BF15C736-1F86-2373-EEE3-71C687390F20}"/>
                </a:ext>
              </a:extLst>
            </p:cNvPr>
            <p:cNvSpPr>
              <a:spLocks/>
            </p:cNvSpPr>
            <p:nvPr/>
          </p:nvSpPr>
          <p:spPr bwMode="auto">
            <a:xfrm>
              <a:off x="725" y="1196"/>
              <a:ext cx="143" cy="7"/>
            </a:xfrm>
            <a:custGeom>
              <a:avLst/>
              <a:gdLst>
                <a:gd name="T0" fmla="*/ 143 w 143"/>
                <a:gd name="T1" fmla="*/ 6 h 7"/>
                <a:gd name="T2" fmla="*/ 80 w 143"/>
                <a:gd name="T3" fmla="*/ 7 h 7"/>
                <a:gd name="T4" fmla="*/ 0 w 143"/>
                <a:gd name="T5" fmla="*/ 0 h 7"/>
                <a:gd name="T6" fmla="*/ 61 w 143"/>
                <a:gd name="T7" fmla="*/ 0 h 7"/>
                <a:gd name="T8" fmla="*/ 143 w 143"/>
                <a:gd name="T9" fmla="*/ 6 h 7"/>
              </a:gdLst>
              <a:ahLst/>
              <a:cxnLst>
                <a:cxn ang="0">
                  <a:pos x="T0" y="T1"/>
                </a:cxn>
                <a:cxn ang="0">
                  <a:pos x="T2" y="T3"/>
                </a:cxn>
                <a:cxn ang="0">
                  <a:pos x="T4" y="T5"/>
                </a:cxn>
                <a:cxn ang="0">
                  <a:pos x="T6" y="T7"/>
                </a:cxn>
                <a:cxn ang="0">
                  <a:pos x="T8" y="T9"/>
                </a:cxn>
              </a:cxnLst>
              <a:rect l="0" t="0" r="r" b="b"/>
              <a:pathLst>
                <a:path w="143" h="7">
                  <a:moveTo>
                    <a:pt x="143" y="6"/>
                  </a:moveTo>
                  <a:lnTo>
                    <a:pt x="80" y="7"/>
                  </a:lnTo>
                  <a:lnTo>
                    <a:pt x="0" y="0"/>
                  </a:lnTo>
                  <a:lnTo>
                    <a:pt x="61" y="0"/>
                  </a:lnTo>
                  <a:lnTo>
                    <a:pt x="143"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7" name="Freeform 49">
              <a:extLst>
                <a:ext uri="{FF2B5EF4-FFF2-40B4-BE49-F238E27FC236}">
                  <a16:creationId xmlns:a16="http://schemas.microsoft.com/office/drawing/2014/main" id="{C3F22A37-E944-A764-B554-E29E3F35C206}"/>
                </a:ext>
              </a:extLst>
            </p:cNvPr>
            <p:cNvSpPr>
              <a:spLocks/>
            </p:cNvSpPr>
            <p:nvPr/>
          </p:nvSpPr>
          <p:spPr bwMode="auto">
            <a:xfrm>
              <a:off x="804" y="1203"/>
              <a:ext cx="63" cy="41"/>
            </a:xfrm>
            <a:custGeom>
              <a:avLst/>
              <a:gdLst>
                <a:gd name="T0" fmla="*/ 0 w 63"/>
                <a:gd name="T1" fmla="*/ 3 h 41"/>
                <a:gd name="T2" fmla="*/ 0 w 63"/>
                <a:gd name="T3" fmla="*/ 41 h 41"/>
                <a:gd name="T4" fmla="*/ 63 w 63"/>
                <a:gd name="T5" fmla="*/ 33 h 41"/>
                <a:gd name="T6" fmla="*/ 63 w 63"/>
                <a:gd name="T7" fmla="*/ 0 h 41"/>
                <a:gd name="T8" fmla="*/ 0 w 63"/>
                <a:gd name="T9" fmla="*/ 3 h 41"/>
              </a:gdLst>
              <a:ahLst/>
              <a:cxnLst>
                <a:cxn ang="0">
                  <a:pos x="T0" y="T1"/>
                </a:cxn>
                <a:cxn ang="0">
                  <a:pos x="T2" y="T3"/>
                </a:cxn>
                <a:cxn ang="0">
                  <a:pos x="T4" y="T5"/>
                </a:cxn>
                <a:cxn ang="0">
                  <a:pos x="T6" y="T7"/>
                </a:cxn>
                <a:cxn ang="0">
                  <a:pos x="T8" y="T9"/>
                </a:cxn>
              </a:cxnLst>
              <a:rect l="0" t="0" r="r" b="b"/>
              <a:pathLst>
                <a:path w="63" h="41">
                  <a:moveTo>
                    <a:pt x="0" y="3"/>
                  </a:moveTo>
                  <a:lnTo>
                    <a:pt x="0" y="41"/>
                  </a:lnTo>
                  <a:lnTo>
                    <a:pt x="63" y="33"/>
                  </a:lnTo>
                  <a:lnTo>
                    <a:pt x="63" y="0"/>
                  </a:lnTo>
                  <a:lnTo>
                    <a:pt x="0" y="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98" name="Freeform 50">
              <a:extLst>
                <a:ext uri="{FF2B5EF4-FFF2-40B4-BE49-F238E27FC236}">
                  <a16:creationId xmlns:a16="http://schemas.microsoft.com/office/drawing/2014/main" id="{E833C840-86BC-9447-DF7A-278D4FACD104}"/>
                </a:ext>
              </a:extLst>
            </p:cNvPr>
            <p:cNvSpPr>
              <a:spLocks/>
            </p:cNvSpPr>
            <p:nvPr/>
          </p:nvSpPr>
          <p:spPr bwMode="auto">
            <a:xfrm>
              <a:off x="718" y="1190"/>
              <a:ext cx="149" cy="16"/>
            </a:xfrm>
            <a:custGeom>
              <a:avLst/>
              <a:gdLst>
                <a:gd name="T0" fmla="*/ 149 w 149"/>
                <a:gd name="T1" fmla="*/ 13 h 16"/>
                <a:gd name="T2" fmla="*/ 84 w 149"/>
                <a:gd name="T3" fmla="*/ 16 h 16"/>
                <a:gd name="T4" fmla="*/ 0 w 149"/>
                <a:gd name="T5" fmla="*/ 0 h 16"/>
                <a:gd name="T6" fmla="*/ 61 w 149"/>
                <a:gd name="T7" fmla="*/ 0 h 16"/>
                <a:gd name="T8" fmla="*/ 149 w 149"/>
                <a:gd name="T9" fmla="*/ 13 h 16"/>
              </a:gdLst>
              <a:ahLst/>
              <a:cxnLst>
                <a:cxn ang="0">
                  <a:pos x="T0" y="T1"/>
                </a:cxn>
                <a:cxn ang="0">
                  <a:pos x="T2" y="T3"/>
                </a:cxn>
                <a:cxn ang="0">
                  <a:pos x="T4" y="T5"/>
                </a:cxn>
                <a:cxn ang="0">
                  <a:pos x="T6" y="T7"/>
                </a:cxn>
                <a:cxn ang="0">
                  <a:pos x="T8" y="T9"/>
                </a:cxn>
              </a:cxnLst>
              <a:rect l="0" t="0" r="r" b="b"/>
              <a:pathLst>
                <a:path w="149" h="16">
                  <a:moveTo>
                    <a:pt x="149" y="13"/>
                  </a:moveTo>
                  <a:lnTo>
                    <a:pt x="84" y="16"/>
                  </a:lnTo>
                  <a:lnTo>
                    <a:pt x="0" y="0"/>
                  </a:lnTo>
                  <a:lnTo>
                    <a:pt x="61" y="0"/>
                  </a:lnTo>
                  <a:lnTo>
                    <a:pt x="149" y="1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99" name="Freeform 51">
              <a:extLst>
                <a:ext uri="{FF2B5EF4-FFF2-40B4-BE49-F238E27FC236}">
                  <a16:creationId xmlns:a16="http://schemas.microsoft.com/office/drawing/2014/main" id="{3E62EF72-0975-5FFE-2550-93F0FA91C16F}"/>
                </a:ext>
              </a:extLst>
            </p:cNvPr>
            <p:cNvSpPr>
              <a:spLocks/>
            </p:cNvSpPr>
            <p:nvPr/>
          </p:nvSpPr>
          <p:spPr bwMode="auto">
            <a:xfrm>
              <a:off x="773" y="1191"/>
              <a:ext cx="46" cy="8"/>
            </a:xfrm>
            <a:custGeom>
              <a:avLst/>
              <a:gdLst>
                <a:gd name="T0" fmla="*/ 46 w 46"/>
                <a:gd name="T1" fmla="*/ 5 h 8"/>
                <a:gd name="T2" fmla="*/ 46 w 46"/>
                <a:gd name="T3" fmla="*/ 6 h 8"/>
                <a:gd name="T4" fmla="*/ 24 w 46"/>
                <a:gd name="T5" fmla="*/ 8 h 8"/>
                <a:gd name="T6" fmla="*/ 0 w 46"/>
                <a:gd name="T7" fmla="*/ 5 h 8"/>
                <a:gd name="T8" fmla="*/ 0 w 46"/>
                <a:gd name="T9" fmla="*/ 0 h 8"/>
                <a:gd name="T10" fmla="*/ 46 w 46"/>
                <a:gd name="T11" fmla="*/ 5 h 8"/>
              </a:gdLst>
              <a:ahLst/>
              <a:cxnLst>
                <a:cxn ang="0">
                  <a:pos x="T0" y="T1"/>
                </a:cxn>
                <a:cxn ang="0">
                  <a:pos x="T2" y="T3"/>
                </a:cxn>
                <a:cxn ang="0">
                  <a:pos x="T4" y="T5"/>
                </a:cxn>
                <a:cxn ang="0">
                  <a:pos x="T6" y="T7"/>
                </a:cxn>
                <a:cxn ang="0">
                  <a:pos x="T8" y="T9"/>
                </a:cxn>
                <a:cxn ang="0">
                  <a:pos x="T10" y="T11"/>
                </a:cxn>
              </a:cxnLst>
              <a:rect l="0" t="0" r="r" b="b"/>
              <a:pathLst>
                <a:path w="46" h="8">
                  <a:moveTo>
                    <a:pt x="46" y="5"/>
                  </a:moveTo>
                  <a:lnTo>
                    <a:pt x="46" y="6"/>
                  </a:lnTo>
                  <a:lnTo>
                    <a:pt x="24" y="8"/>
                  </a:lnTo>
                  <a:lnTo>
                    <a:pt x="0" y="5"/>
                  </a:lnTo>
                  <a:lnTo>
                    <a:pt x="0" y="0"/>
                  </a:lnTo>
                  <a:lnTo>
                    <a:pt x="46" y="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00" name="Freeform 52">
              <a:extLst>
                <a:ext uri="{FF2B5EF4-FFF2-40B4-BE49-F238E27FC236}">
                  <a16:creationId xmlns:a16="http://schemas.microsoft.com/office/drawing/2014/main" id="{37D8DA62-D197-CA58-EEDD-2B2B6071BA78}"/>
                </a:ext>
              </a:extLst>
            </p:cNvPr>
            <p:cNvSpPr>
              <a:spLocks/>
            </p:cNvSpPr>
            <p:nvPr/>
          </p:nvSpPr>
          <p:spPr bwMode="auto">
            <a:xfrm>
              <a:off x="743" y="1125"/>
              <a:ext cx="62" cy="68"/>
            </a:xfrm>
            <a:custGeom>
              <a:avLst/>
              <a:gdLst>
                <a:gd name="T0" fmla="*/ 53 w 62"/>
                <a:gd name="T1" fmla="*/ 68 h 68"/>
                <a:gd name="T2" fmla="*/ 62 w 62"/>
                <a:gd name="T3" fmla="*/ 2 h 68"/>
                <a:gd name="T4" fmla="*/ 9 w 62"/>
                <a:gd name="T5" fmla="*/ 0 h 68"/>
                <a:gd name="T6" fmla="*/ 0 w 62"/>
                <a:gd name="T7" fmla="*/ 59 h 68"/>
                <a:gd name="T8" fmla="*/ 53 w 62"/>
                <a:gd name="T9" fmla="*/ 68 h 68"/>
              </a:gdLst>
              <a:ahLst/>
              <a:cxnLst>
                <a:cxn ang="0">
                  <a:pos x="T0" y="T1"/>
                </a:cxn>
                <a:cxn ang="0">
                  <a:pos x="T2" y="T3"/>
                </a:cxn>
                <a:cxn ang="0">
                  <a:pos x="T4" y="T5"/>
                </a:cxn>
                <a:cxn ang="0">
                  <a:pos x="T6" y="T7"/>
                </a:cxn>
                <a:cxn ang="0">
                  <a:pos x="T8" y="T9"/>
                </a:cxn>
              </a:cxnLst>
              <a:rect l="0" t="0" r="r" b="b"/>
              <a:pathLst>
                <a:path w="62" h="68">
                  <a:moveTo>
                    <a:pt x="53" y="68"/>
                  </a:moveTo>
                  <a:lnTo>
                    <a:pt x="62" y="2"/>
                  </a:lnTo>
                  <a:lnTo>
                    <a:pt x="9" y="0"/>
                  </a:lnTo>
                  <a:lnTo>
                    <a:pt x="0" y="59"/>
                  </a:lnTo>
                  <a:lnTo>
                    <a:pt x="5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01" name="Freeform 53">
              <a:extLst>
                <a:ext uri="{FF2B5EF4-FFF2-40B4-BE49-F238E27FC236}">
                  <a16:creationId xmlns:a16="http://schemas.microsoft.com/office/drawing/2014/main" id="{A314A985-288A-FC4F-622F-91C011FEB889}"/>
                </a:ext>
              </a:extLst>
            </p:cNvPr>
            <p:cNvSpPr>
              <a:spLocks/>
            </p:cNvSpPr>
            <p:nvPr/>
          </p:nvSpPr>
          <p:spPr bwMode="auto">
            <a:xfrm>
              <a:off x="764" y="1185"/>
              <a:ext cx="54" cy="15"/>
            </a:xfrm>
            <a:custGeom>
              <a:avLst/>
              <a:gdLst>
                <a:gd name="T0" fmla="*/ 54 w 54"/>
                <a:gd name="T1" fmla="*/ 9 h 15"/>
                <a:gd name="T2" fmla="*/ 54 w 54"/>
                <a:gd name="T3" fmla="*/ 14 h 15"/>
                <a:gd name="T4" fmla="*/ 28 w 54"/>
                <a:gd name="T5" fmla="*/ 15 h 15"/>
                <a:gd name="T6" fmla="*/ 0 w 54"/>
                <a:gd name="T7" fmla="*/ 11 h 15"/>
                <a:gd name="T8" fmla="*/ 0 w 54"/>
                <a:gd name="T9" fmla="*/ 0 h 15"/>
                <a:gd name="T10" fmla="*/ 54 w 54"/>
                <a:gd name="T11" fmla="*/ 9 h 15"/>
              </a:gdLst>
              <a:ahLst/>
              <a:cxnLst>
                <a:cxn ang="0">
                  <a:pos x="T0" y="T1"/>
                </a:cxn>
                <a:cxn ang="0">
                  <a:pos x="T2" y="T3"/>
                </a:cxn>
                <a:cxn ang="0">
                  <a:pos x="T4" y="T5"/>
                </a:cxn>
                <a:cxn ang="0">
                  <a:pos x="T6" y="T7"/>
                </a:cxn>
                <a:cxn ang="0">
                  <a:pos x="T8" y="T9"/>
                </a:cxn>
                <a:cxn ang="0">
                  <a:pos x="T10" y="T11"/>
                </a:cxn>
              </a:cxnLst>
              <a:rect l="0" t="0" r="r" b="b"/>
              <a:pathLst>
                <a:path w="54" h="15">
                  <a:moveTo>
                    <a:pt x="54" y="9"/>
                  </a:moveTo>
                  <a:lnTo>
                    <a:pt x="54" y="14"/>
                  </a:lnTo>
                  <a:lnTo>
                    <a:pt x="28" y="15"/>
                  </a:lnTo>
                  <a:lnTo>
                    <a:pt x="0" y="11"/>
                  </a:lnTo>
                  <a:lnTo>
                    <a:pt x="0" y="0"/>
                  </a:lnTo>
                  <a:lnTo>
                    <a:pt x="54" y="9"/>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02" name="Freeform 54">
              <a:extLst>
                <a:ext uri="{FF2B5EF4-FFF2-40B4-BE49-F238E27FC236}">
                  <a16:creationId xmlns:a16="http://schemas.microsoft.com/office/drawing/2014/main" id="{3ADEC477-AB11-31D0-6F7A-7452E9DB7BEE}"/>
                </a:ext>
              </a:extLst>
            </p:cNvPr>
            <p:cNvSpPr>
              <a:spLocks/>
            </p:cNvSpPr>
            <p:nvPr/>
          </p:nvSpPr>
          <p:spPr bwMode="auto">
            <a:xfrm>
              <a:off x="733" y="1119"/>
              <a:ext cx="71" cy="77"/>
            </a:xfrm>
            <a:custGeom>
              <a:avLst/>
              <a:gdLst>
                <a:gd name="T0" fmla="*/ 60 w 71"/>
                <a:gd name="T1" fmla="*/ 77 h 77"/>
                <a:gd name="T2" fmla="*/ 71 w 71"/>
                <a:gd name="T3" fmla="*/ 4 h 77"/>
                <a:gd name="T4" fmla="*/ 10 w 71"/>
                <a:gd name="T5" fmla="*/ 0 h 77"/>
                <a:gd name="T6" fmla="*/ 0 w 71"/>
                <a:gd name="T7" fmla="*/ 67 h 77"/>
                <a:gd name="T8" fmla="*/ 60 w 71"/>
                <a:gd name="T9" fmla="*/ 77 h 77"/>
              </a:gdLst>
              <a:ahLst/>
              <a:cxnLst>
                <a:cxn ang="0">
                  <a:pos x="T0" y="T1"/>
                </a:cxn>
                <a:cxn ang="0">
                  <a:pos x="T2" y="T3"/>
                </a:cxn>
                <a:cxn ang="0">
                  <a:pos x="T4" y="T5"/>
                </a:cxn>
                <a:cxn ang="0">
                  <a:pos x="T6" y="T7"/>
                </a:cxn>
                <a:cxn ang="0">
                  <a:pos x="T8" y="T9"/>
                </a:cxn>
              </a:cxnLst>
              <a:rect l="0" t="0" r="r" b="b"/>
              <a:pathLst>
                <a:path w="71" h="77">
                  <a:moveTo>
                    <a:pt x="60" y="77"/>
                  </a:moveTo>
                  <a:lnTo>
                    <a:pt x="71" y="4"/>
                  </a:lnTo>
                  <a:lnTo>
                    <a:pt x="10" y="0"/>
                  </a:lnTo>
                  <a:lnTo>
                    <a:pt x="0" y="67"/>
                  </a:lnTo>
                  <a:lnTo>
                    <a:pt x="60" y="77"/>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03" name="Freeform 55">
              <a:extLst>
                <a:ext uri="{FF2B5EF4-FFF2-40B4-BE49-F238E27FC236}">
                  <a16:creationId xmlns:a16="http://schemas.microsoft.com/office/drawing/2014/main" id="{D47505B7-B45D-E3CC-8FBC-9C6E4C4107BB}"/>
                </a:ext>
              </a:extLst>
            </p:cNvPr>
            <p:cNvSpPr>
              <a:spLocks/>
            </p:cNvSpPr>
            <p:nvPr/>
          </p:nvSpPr>
          <p:spPr bwMode="auto">
            <a:xfrm>
              <a:off x="803" y="1127"/>
              <a:ext cx="53" cy="68"/>
            </a:xfrm>
            <a:custGeom>
              <a:avLst/>
              <a:gdLst>
                <a:gd name="T0" fmla="*/ 9 w 53"/>
                <a:gd name="T1" fmla="*/ 0 h 68"/>
                <a:gd name="T2" fmla="*/ 53 w 53"/>
                <a:gd name="T3" fmla="*/ 15 h 68"/>
                <a:gd name="T4" fmla="*/ 47 w 53"/>
                <a:gd name="T5" fmla="*/ 68 h 68"/>
                <a:gd name="T6" fmla="*/ 0 w 53"/>
                <a:gd name="T7" fmla="*/ 66 h 68"/>
                <a:gd name="T8" fmla="*/ 9 w 53"/>
                <a:gd name="T9" fmla="*/ 0 h 68"/>
              </a:gdLst>
              <a:ahLst/>
              <a:cxnLst>
                <a:cxn ang="0">
                  <a:pos x="T0" y="T1"/>
                </a:cxn>
                <a:cxn ang="0">
                  <a:pos x="T2" y="T3"/>
                </a:cxn>
                <a:cxn ang="0">
                  <a:pos x="T4" y="T5"/>
                </a:cxn>
                <a:cxn ang="0">
                  <a:pos x="T6" y="T7"/>
                </a:cxn>
                <a:cxn ang="0">
                  <a:pos x="T8" y="T9"/>
                </a:cxn>
              </a:cxnLst>
              <a:rect l="0" t="0" r="r" b="b"/>
              <a:pathLst>
                <a:path w="53" h="68">
                  <a:moveTo>
                    <a:pt x="9" y="0"/>
                  </a:moveTo>
                  <a:lnTo>
                    <a:pt x="53" y="15"/>
                  </a:lnTo>
                  <a:lnTo>
                    <a:pt x="47" y="68"/>
                  </a:lnTo>
                  <a:lnTo>
                    <a:pt x="0" y="66"/>
                  </a:lnTo>
                  <a:lnTo>
                    <a:pt x="9"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04" name="Freeform 56">
              <a:extLst>
                <a:ext uri="{FF2B5EF4-FFF2-40B4-BE49-F238E27FC236}">
                  <a16:creationId xmlns:a16="http://schemas.microsoft.com/office/drawing/2014/main" id="{16DB7C80-F1A8-8B58-C10F-9EC62B541607}"/>
                </a:ext>
              </a:extLst>
            </p:cNvPr>
            <p:cNvSpPr>
              <a:spLocks/>
            </p:cNvSpPr>
            <p:nvPr/>
          </p:nvSpPr>
          <p:spPr bwMode="auto">
            <a:xfrm>
              <a:off x="751" y="1133"/>
              <a:ext cx="42" cy="49"/>
            </a:xfrm>
            <a:custGeom>
              <a:avLst/>
              <a:gdLst>
                <a:gd name="T0" fmla="*/ 42 w 42"/>
                <a:gd name="T1" fmla="*/ 1 h 49"/>
                <a:gd name="T2" fmla="*/ 36 w 42"/>
                <a:gd name="T3" fmla="*/ 49 h 49"/>
                <a:gd name="T4" fmla="*/ 0 w 42"/>
                <a:gd name="T5" fmla="*/ 43 h 49"/>
                <a:gd name="T6" fmla="*/ 6 w 42"/>
                <a:gd name="T7" fmla="*/ 0 h 49"/>
                <a:gd name="T8" fmla="*/ 42 w 42"/>
                <a:gd name="T9" fmla="*/ 1 h 49"/>
              </a:gdLst>
              <a:ahLst/>
              <a:cxnLst>
                <a:cxn ang="0">
                  <a:pos x="T0" y="T1"/>
                </a:cxn>
                <a:cxn ang="0">
                  <a:pos x="T2" y="T3"/>
                </a:cxn>
                <a:cxn ang="0">
                  <a:pos x="T4" y="T5"/>
                </a:cxn>
                <a:cxn ang="0">
                  <a:pos x="T6" y="T7"/>
                </a:cxn>
                <a:cxn ang="0">
                  <a:pos x="T8" y="T9"/>
                </a:cxn>
              </a:cxnLst>
              <a:rect l="0" t="0" r="r" b="b"/>
              <a:pathLst>
                <a:path w="42" h="49">
                  <a:moveTo>
                    <a:pt x="42" y="1"/>
                  </a:moveTo>
                  <a:lnTo>
                    <a:pt x="36" y="49"/>
                  </a:lnTo>
                  <a:lnTo>
                    <a:pt x="0" y="43"/>
                  </a:lnTo>
                  <a:lnTo>
                    <a:pt x="6" y="0"/>
                  </a:lnTo>
                  <a:lnTo>
                    <a:pt x="42" y="1"/>
                  </a:lnTo>
                  <a:close/>
                </a:path>
              </a:pathLst>
            </a:custGeom>
            <a:solidFill>
              <a:srgbClr val="0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05" name="Freeform 57">
              <a:extLst>
                <a:ext uri="{FF2B5EF4-FFF2-40B4-BE49-F238E27FC236}">
                  <a16:creationId xmlns:a16="http://schemas.microsoft.com/office/drawing/2014/main" id="{BB13496F-34FB-CC0E-3795-B81205F295E5}"/>
                </a:ext>
              </a:extLst>
            </p:cNvPr>
            <p:cNvSpPr>
              <a:spLocks/>
            </p:cNvSpPr>
            <p:nvPr/>
          </p:nvSpPr>
          <p:spPr bwMode="auto">
            <a:xfrm>
              <a:off x="794" y="1122"/>
              <a:ext cx="61" cy="75"/>
            </a:xfrm>
            <a:custGeom>
              <a:avLst/>
              <a:gdLst>
                <a:gd name="T0" fmla="*/ 10 w 61"/>
                <a:gd name="T1" fmla="*/ 0 h 75"/>
                <a:gd name="T2" fmla="*/ 61 w 61"/>
                <a:gd name="T3" fmla="*/ 16 h 75"/>
                <a:gd name="T4" fmla="*/ 53 w 61"/>
                <a:gd name="T5" fmla="*/ 75 h 75"/>
                <a:gd name="T6" fmla="*/ 0 w 61"/>
                <a:gd name="T7" fmla="*/ 74 h 75"/>
                <a:gd name="T8" fmla="*/ 10 w 61"/>
                <a:gd name="T9" fmla="*/ 0 h 75"/>
              </a:gdLst>
              <a:ahLst/>
              <a:cxnLst>
                <a:cxn ang="0">
                  <a:pos x="T0" y="T1"/>
                </a:cxn>
                <a:cxn ang="0">
                  <a:pos x="T2" y="T3"/>
                </a:cxn>
                <a:cxn ang="0">
                  <a:pos x="T4" y="T5"/>
                </a:cxn>
                <a:cxn ang="0">
                  <a:pos x="T6" y="T7"/>
                </a:cxn>
                <a:cxn ang="0">
                  <a:pos x="T8" y="T9"/>
                </a:cxn>
              </a:cxnLst>
              <a:rect l="0" t="0" r="r" b="b"/>
              <a:pathLst>
                <a:path w="61" h="75">
                  <a:moveTo>
                    <a:pt x="10" y="0"/>
                  </a:moveTo>
                  <a:lnTo>
                    <a:pt x="61" y="16"/>
                  </a:lnTo>
                  <a:lnTo>
                    <a:pt x="53" y="75"/>
                  </a:lnTo>
                  <a:lnTo>
                    <a:pt x="0" y="74"/>
                  </a:lnTo>
                  <a:lnTo>
                    <a:pt x="10"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06" name="Freeform 58">
              <a:extLst>
                <a:ext uri="{FF2B5EF4-FFF2-40B4-BE49-F238E27FC236}">
                  <a16:creationId xmlns:a16="http://schemas.microsoft.com/office/drawing/2014/main" id="{BD26C94A-A0FE-99D7-2A4D-D992F6039FA4}"/>
                </a:ext>
              </a:extLst>
            </p:cNvPr>
            <p:cNvSpPr>
              <a:spLocks/>
            </p:cNvSpPr>
            <p:nvPr/>
          </p:nvSpPr>
          <p:spPr bwMode="auto">
            <a:xfrm>
              <a:off x="741" y="1127"/>
              <a:ext cx="51" cy="58"/>
            </a:xfrm>
            <a:custGeom>
              <a:avLst/>
              <a:gdLst>
                <a:gd name="T0" fmla="*/ 51 w 51"/>
                <a:gd name="T1" fmla="*/ 3 h 58"/>
                <a:gd name="T2" fmla="*/ 44 w 51"/>
                <a:gd name="T3" fmla="*/ 58 h 58"/>
                <a:gd name="T4" fmla="*/ 0 w 51"/>
                <a:gd name="T5" fmla="*/ 51 h 58"/>
                <a:gd name="T6" fmla="*/ 8 w 51"/>
                <a:gd name="T7" fmla="*/ 0 h 58"/>
                <a:gd name="T8" fmla="*/ 51 w 51"/>
                <a:gd name="T9" fmla="*/ 3 h 58"/>
              </a:gdLst>
              <a:ahLst/>
              <a:cxnLst>
                <a:cxn ang="0">
                  <a:pos x="T0" y="T1"/>
                </a:cxn>
                <a:cxn ang="0">
                  <a:pos x="T2" y="T3"/>
                </a:cxn>
                <a:cxn ang="0">
                  <a:pos x="T4" y="T5"/>
                </a:cxn>
                <a:cxn ang="0">
                  <a:pos x="T6" y="T7"/>
                </a:cxn>
                <a:cxn ang="0">
                  <a:pos x="T8" y="T9"/>
                </a:cxn>
              </a:cxnLst>
              <a:rect l="0" t="0" r="r" b="b"/>
              <a:pathLst>
                <a:path w="51" h="58">
                  <a:moveTo>
                    <a:pt x="51" y="3"/>
                  </a:moveTo>
                  <a:lnTo>
                    <a:pt x="44" y="58"/>
                  </a:lnTo>
                  <a:lnTo>
                    <a:pt x="0" y="51"/>
                  </a:lnTo>
                  <a:lnTo>
                    <a:pt x="8" y="0"/>
                  </a:lnTo>
                  <a:lnTo>
                    <a:pt x="51" y="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07" name="Freeform 59">
              <a:extLst>
                <a:ext uri="{FF2B5EF4-FFF2-40B4-BE49-F238E27FC236}">
                  <a16:creationId xmlns:a16="http://schemas.microsoft.com/office/drawing/2014/main" id="{8EBE07E7-0BAB-9701-2211-2946CFFEBD36}"/>
                </a:ext>
              </a:extLst>
            </p:cNvPr>
            <p:cNvSpPr>
              <a:spLocks/>
            </p:cNvSpPr>
            <p:nvPr/>
          </p:nvSpPr>
          <p:spPr bwMode="auto">
            <a:xfrm>
              <a:off x="732" y="1201"/>
              <a:ext cx="39" cy="27"/>
            </a:xfrm>
            <a:custGeom>
              <a:avLst/>
              <a:gdLst>
                <a:gd name="T0" fmla="*/ 0 w 39"/>
                <a:gd name="T1" fmla="*/ 0 h 27"/>
                <a:gd name="T2" fmla="*/ 39 w 39"/>
                <a:gd name="T3" fmla="*/ 8 h 27"/>
                <a:gd name="T4" fmla="*/ 39 w 39"/>
                <a:gd name="T5" fmla="*/ 27 h 27"/>
                <a:gd name="T6" fmla="*/ 0 w 39"/>
                <a:gd name="T7" fmla="*/ 15 h 27"/>
                <a:gd name="T8" fmla="*/ 0 w 39"/>
                <a:gd name="T9" fmla="*/ 0 h 27"/>
              </a:gdLst>
              <a:ahLst/>
              <a:cxnLst>
                <a:cxn ang="0">
                  <a:pos x="T0" y="T1"/>
                </a:cxn>
                <a:cxn ang="0">
                  <a:pos x="T2" y="T3"/>
                </a:cxn>
                <a:cxn ang="0">
                  <a:pos x="T4" y="T5"/>
                </a:cxn>
                <a:cxn ang="0">
                  <a:pos x="T6" y="T7"/>
                </a:cxn>
                <a:cxn ang="0">
                  <a:pos x="T8" y="T9"/>
                </a:cxn>
              </a:cxnLst>
              <a:rect l="0" t="0" r="r" b="b"/>
              <a:pathLst>
                <a:path w="39" h="27">
                  <a:moveTo>
                    <a:pt x="0" y="0"/>
                  </a:moveTo>
                  <a:lnTo>
                    <a:pt x="39" y="8"/>
                  </a:lnTo>
                  <a:lnTo>
                    <a:pt x="39" y="27"/>
                  </a:lnTo>
                  <a:lnTo>
                    <a:pt x="0" y="15"/>
                  </a:lnTo>
                  <a:lnTo>
                    <a:pt x="0"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08" name="Freeform 60">
              <a:extLst>
                <a:ext uri="{FF2B5EF4-FFF2-40B4-BE49-F238E27FC236}">
                  <a16:creationId xmlns:a16="http://schemas.microsoft.com/office/drawing/2014/main" id="{79288CCC-8814-5B31-CDB5-90AE349531E7}"/>
                </a:ext>
              </a:extLst>
            </p:cNvPr>
            <p:cNvSpPr>
              <a:spLocks/>
            </p:cNvSpPr>
            <p:nvPr/>
          </p:nvSpPr>
          <p:spPr bwMode="auto">
            <a:xfrm>
              <a:off x="723" y="1196"/>
              <a:ext cx="47" cy="35"/>
            </a:xfrm>
            <a:custGeom>
              <a:avLst/>
              <a:gdLst>
                <a:gd name="T0" fmla="*/ 0 w 47"/>
                <a:gd name="T1" fmla="*/ 0 h 35"/>
                <a:gd name="T2" fmla="*/ 47 w 47"/>
                <a:gd name="T3" fmla="*/ 9 h 35"/>
                <a:gd name="T4" fmla="*/ 47 w 47"/>
                <a:gd name="T5" fmla="*/ 35 h 35"/>
                <a:gd name="T6" fmla="*/ 0 w 47"/>
                <a:gd name="T7" fmla="*/ 20 h 35"/>
                <a:gd name="T8" fmla="*/ 0 w 47"/>
                <a:gd name="T9" fmla="*/ 0 h 35"/>
              </a:gdLst>
              <a:ahLst/>
              <a:cxnLst>
                <a:cxn ang="0">
                  <a:pos x="T0" y="T1"/>
                </a:cxn>
                <a:cxn ang="0">
                  <a:pos x="T2" y="T3"/>
                </a:cxn>
                <a:cxn ang="0">
                  <a:pos x="T4" y="T5"/>
                </a:cxn>
                <a:cxn ang="0">
                  <a:pos x="T6" y="T7"/>
                </a:cxn>
                <a:cxn ang="0">
                  <a:pos x="T8" y="T9"/>
                </a:cxn>
              </a:cxnLst>
              <a:rect l="0" t="0" r="r" b="b"/>
              <a:pathLst>
                <a:path w="47" h="35">
                  <a:moveTo>
                    <a:pt x="0" y="0"/>
                  </a:moveTo>
                  <a:lnTo>
                    <a:pt x="47" y="9"/>
                  </a:lnTo>
                  <a:lnTo>
                    <a:pt x="47" y="35"/>
                  </a:lnTo>
                  <a:lnTo>
                    <a:pt x="0" y="20"/>
                  </a:lnTo>
                  <a:lnTo>
                    <a:pt x="0"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09" name="Line 61">
              <a:extLst>
                <a:ext uri="{FF2B5EF4-FFF2-40B4-BE49-F238E27FC236}">
                  <a16:creationId xmlns:a16="http://schemas.microsoft.com/office/drawing/2014/main" id="{A857130F-0B34-22D8-7553-57C5FFF57140}"/>
                </a:ext>
              </a:extLst>
            </p:cNvPr>
            <p:cNvSpPr>
              <a:spLocks noChangeShapeType="1"/>
            </p:cNvSpPr>
            <p:nvPr/>
          </p:nvSpPr>
          <p:spPr bwMode="auto">
            <a:xfrm flipH="1" flipV="1">
              <a:off x="728" y="1200"/>
              <a:ext cx="2" cy="19"/>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0" name="Freeform 62">
              <a:extLst>
                <a:ext uri="{FF2B5EF4-FFF2-40B4-BE49-F238E27FC236}">
                  <a16:creationId xmlns:a16="http://schemas.microsoft.com/office/drawing/2014/main" id="{38077AE8-4192-CD2D-EBF5-5144C7CEDD1D}"/>
                </a:ext>
              </a:extLst>
            </p:cNvPr>
            <p:cNvSpPr>
              <a:spLocks/>
            </p:cNvSpPr>
            <p:nvPr/>
          </p:nvSpPr>
          <p:spPr bwMode="auto">
            <a:xfrm>
              <a:off x="607" y="1282"/>
              <a:ext cx="142" cy="60"/>
            </a:xfrm>
            <a:custGeom>
              <a:avLst/>
              <a:gdLst>
                <a:gd name="T0" fmla="*/ 129 w 142"/>
                <a:gd name="T1" fmla="*/ 60 h 60"/>
                <a:gd name="T2" fmla="*/ 140 w 142"/>
                <a:gd name="T3" fmla="*/ 59 h 60"/>
                <a:gd name="T4" fmla="*/ 142 w 142"/>
                <a:gd name="T5" fmla="*/ 46 h 60"/>
                <a:gd name="T6" fmla="*/ 140 w 142"/>
                <a:gd name="T7" fmla="*/ 36 h 60"/>
                <a:gd name="T8" fmla="*/ 134 w 142"/>
                <a:gd name="T9" fmla="*/ 30 h 60"/>
                <a:gd name="T10" fmla="*/ 127 w 142"/>
                <a:gd name="T11" fmla="*/ 25 h 60"/>
                <a:gd name="T12" fmla="*/ 109 w 142"/>
                <a:gd name="T13" fmla="*/ 19 h 60"/>
                <a:gd name="T14" fmla="*/ 86 w 142"/>
                <a:gd name="T15" fmla="*/ 15 h 60"/>
                <a:gd name="T16" fmla="*/ 80 w 142"/>
                <a:gd name="T17" fmla="*/ 14 h 60"/>
                <a:gd name="T18" fmla="*/ 77 w 142"/>
                <a:gd name="T19" fmla="*/ 15 h 60"/>
                <a:gd name="T20" fmla="*/ 76 w 142"/>
                <a:gd name="T21" fmla="*/ 12 h 60"/>
                <a:gd name="T22" fmla="*/ 76 w 142"/>
                <a:gd name="T23" fmla="*/ 10 h 60"/>
                <a:gd name="T24" fmla="*/ 73 w 142"/>
                <a:gd name="T25" fmla="*/ 12 h 60"/>
                <a:gd name="T26" fmla="*/ 70 w 142"/>
                <a:gd name="T27" fmla="*/ 12 h 60"/>
                <a:gd name="T28" fmla="*/ 70 w 142"/>
                <a:gd name="T29" fmla="*/ 9 h 60"/>
                <a:gd name="T30" fmla="*/ 69 w 142"/>
                <a:gd name="T31" fmla="*/ 8 h 60"/>
                <a:gd name="T32" fmla="*/ 66 w 142"/>
                <a:gd name="T33" fmla="*/ 8 h 60"/>
                <a:gd name="T34" fmla="*/ 63 w 142"/>
                <a:gd name="T35" fmla="*/ 8 h 60"/>
                <a:gd name="T36" fmla="*/ 63 w 142"/>
                <a:gd name="T37" fmla="*/ 6 h 60"/>
                <a:gd name="T38" fmla="*/ 62 w 142"/>
                <a:gd name="T39" fmla="*/ 0 h 60"/>
                <a:gd name="T40" fmla="*/ 3 w 142"/>
                <a:gd name="T41" fmla="*/ 2 h 60"/>
                <a:gd name="T42" fmla="*/ 3 w 142"/>
                <a:gd name="T43" fmla="*/ 8 h 60"/>
                <a:gd name="T44" fmla="*/ 1 w 142"/>
                <a:gd name="T45" fmla="*/ 12 h 60"/>
                <a:gd name="T46" fmla="*/ 1 w 142"/>
                <a:gd name="T47" fmla="*/ 17 h 60"/>
                <a:gd name="T48" fmla="*/ 0 w 142"/>
                <a:gd name="T49" fmla="*/ 21 h 60"/>
                <a:gd name="T50" fmla="*/ 0 w 142"/>
                <a:gd name="T51" fmla="*/ 28 h 60"/>
                <a:gd name="T52" fmla="*/ 0 w 142"/>
                <a:gd name="T53" fmla="*/ 32 h 60"/>
                <a:gd name="T54" fmla="*/ 1 w 142"/>
                <a:gd name="T55" fmla="*/ 37 h 60"/>
                <a:gd name="T56" fmla="*/ 4 w 142"/>
                <a:gd name="T57" fmla="*/ 41 h 60"/>
                <a:gd name="T58" fmla="*/ 7 w 142"/>
                <a:gd name="T59" fmla="*/ 41 h 60"/>
                <a:gd name="T60" fmla="*/ 12 w 142"/>
                <a:gd name="T61" fmla="*/ 43 h 60"/>
                <a:gd name="T62" fmla="*/ 17 w 142"/>
                <a:gd name="T63" fmla="*/ 43 h 60"/>
                <a:gd name="T64" fmla="*/ 18 w 142"/>
                <a:gd name="T65" fmla="*/ 47 h 60"/>
                <a:gd name="T66" fmla="*/ 23 w 142"/>
                <a:gd name="T67" fmla="*/ 49 h 60"/>
                <a:gd name="T68" fmla="*/ 27 w 142"/>
                <a:gd name="T69" fmla="*/ 51 h 60"/>
                <a:gd name="T70" fmla="*/ 33 w 142"/>
                <a:gd name="T71" fmla="*/ 55 h 60"/>
                <a:gd name="T72" fmla="*/ 41 w 142"/>
                <a:gd name="T73" fmla="*/ 55 h 60"/>
                <a:gd name="T74" fmla="*/ 48 w 142"/>
                <a:gd name="T75" fmla="*/ 55 h 60"/>
                <a:gd name="T76" fmla="*/ 54 w 142"/>
                <a:gd name="T77" fmla="*/ 55 h 60"/>
                <a:gd name="T78" fmla="*/ 60 w 142"/>
                <a:gd name="T79" fmla="*/ 55 h 60"/>
                <a:gd name="T80" fmla="*/ 63 w 142"/>
                <a:gd name="T81" fmla="*/ 56 h 60"/>
                <a:gd name="T82" fmla="*/ 71 w 142"/>
                <a:gd name="T83" fmla="*/ 55 h 60"/>
                <a:gd name="T84" fmla="*/ 102 w 142"/>
                <a:gd name="T85" fmla="*/ 59 h 60"/>
                <a:gd name="T86" fmla="*/ 115 w 142"/>
                <a:gd name="T87" fmla="*/ 60 h 60"/>
                <a:gd name="T88" fmla="*/ 129 w 142"/>
                <a:gd name="T89"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2" h="60">
                  <a:moveTo>
                    <a:pt x="129" y="60"/>
                  </a:moveTo>
                  <a:lnTo>
                    <a:pt x="140" y="59"/>
                  </a:lnTo>
                  <a:lnTo>
                    <a:pt x="142" y="46"/>
                  </a:lnTo>
                  <a:lnTo>
                    <a:pt x="140" y="36"/>
                  </a:lnTo>
                  <a:lnTo>
                    <a:pt x="134" y="30"/>
                  </a:lnTo>
                  <a:lnTo>
                    <a:pt x="127" y="25"/>
                  </a:lnTo>
                  <a:lnTo>
                    <a:pt x="109" y="19"/>
                  </a:lnTo>
                  <a:lnTo>
                    <a:pt x="86" y="15"/>
                  </a:lnTo>
                  <a:lnTo>
                    <a:pt x="80" y="14"/>
                  </a:lnTo>
                  <a:lnTo>
                    <a:pt x="77" y="15"/>
                  </a:lnTo>
                  <a:lnTo>
                    <a:pt x="76" y="12"/>
                  </a:lnTo>
                  <a:lnTo>
                    <a:pt x="76" y="10"/>
                  </a:lnTo>
                  <a:lnTo>
                    <a:pt x="73" y="12"/>
                  </a:lnTo>
                  <a:lnTo>
                    <a:pt x="70" y="12"/>
                  </a:lnTo>
                  <a:lnTo>
                    <a:pt x="70" y="9"/>
                  </a:lnTo>
                  <a:lnTo>
                    <a:pt x="69" y="8"/>
                  </a:lnTo>
                  <a:lnTo>
                    <a:pt x="66" y="8"/>
                  </a:lnTo>
                  <a:lnTo>
                    <a:pt x="63" y="8"/>
                  </a:lnTo>
                  <a:lnTo>
                    <a:pt x="63" y="6"/>
                  </a:lnTo>
                  <a:lnTo>
                    <a:pt x="62" y="0"/>
                  </a:lnTo>
                  <a:lnTo>
                    <a:pt x="3" y="2"/>
                  </a:lnTo>
                  <a:lnTo>
                    <a:pt x="3" y="8"/>
                  </a:lnTo>
                  <a:lnTo>
                    <a:pt x="1" y="12"/>
                  </a:lnTo>
                  <a:lnTo>
                    <a:pt x="1" y="17"/>
                  </a:lnTo>
                  <a:lnTo>
                    <a:pt x="0" y="21"/>
                  </a:lnTo>
                  <a:lnTo>
                    <a:pt x="0" y="28"/>
                  </a:lnTo>
                  <a:lnTo>
                    <a:pt x="0" y="32"/>
                  </a:lnTo>
                  <a:lnTo>
                    <a:pt x="1" y="37"/>
                  </a:lnTo>
                  <a:lnTo>
                    <a:pt x="4" y="41"/>
                  </a:lnTo>
                  <a:lnTo>
                    <a:pt x="7" y="41"/>
                  </a:lnTo>
                  <a:lnTo>
                    <a:pt x="12" y="43"/>
                  </a:lnTo>
                  <a:lnTo>
                    <a:pt x="17" y="43"/>
                  </a:lnTo>
                  <a:lnTo>
                    <a:pt x="18" y="47"/>
                  </a:lnTo>
                  <a:lnTo>
                    <a:pt x="23" y="49"/>
                  </a:lnTo>
                  <a:lnTo>
                    <a:pt x="27" y="51"/>
                  </a:lnTo>
                  <a:lnTo>
                    <a:pt x="33" y="55"/>
                  </a:lnTo>
                  <a:lnTo>
                    <a:pt x="41" y="55"/>
                  </a:lnTo>
                  <a:lnTo>
                    <a:pt x="48" y="55"/>
                  </a:lnTo>
                  <a:lnTo>
                    <a:pt x="54" y="55"/>
                  </a:lnTo>
                  <a:lnTo>
                    <a:pt x="60" y="55"/>
                  </a:lnTo>
                  <a:lnTo>
                    <a:pt x="63" y="56"/>
                  </a:lnTo>
                  <a:lnTo>
                    <a:pt x="71" y="55"/>
                  </a:lnTo>
                  <a:lnTo>
                    <a:pt x="102" y="59"/>
                  </a:lnTo>
                  <a:lnTo>
                    <a:pt x="115" y="60"/>
                  </a:lnTo>
                  <a:lnTo>
                    <a:pt x="129" y="60"/>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11" name="Freeform 63">
              <a:extLst>
                <a:ext uri="{FF2B5EF4-FFF2-40B4-BE49-F238E27FC236}">
                  <a16:creationId xmlns:a16="http://schemas.microsoft.com/office/drawing/2014/main" id="{39FE4D2F-C557-A009-C599-FDF67E7FBAAF}"/>
                </a:ext>
              </a:extLst>
            </p:cNvPr>
            <p:cNvSpPr>
              <a:spLocks/>
            </p:cNvSpPr>
            <p:nvPr/>
          </p:nvSpPr>
          <p:spPr bwMode="auto">
            <a:xfrm>
              <a:off x="629" y="1306"/>
              <a:ext cx="13" cy="6"/>
            </a:xfrm>
            <a:custGeom>
              <a:avLst/>
              <a:gdLst>
                <a:gd name="T0" fmla="*/ 0 w 13"/>
                <a:gd name="T1" fmla="*/ 6 h 6"/>
                <a:gd name="T2" fmla="*/ 6 w 13"/>
                <a:gd name="T3" fmla="*/ 0 h 6"/>
                <a:gd name="T4" fmla="*/ 13 w 13"/>
                <a:gd name="T5" fmla="*/ 2 h 6"/>
                <a:gd name="T6" fmla="*/ 0 w 13"/>
                <a:gd name="T7" fmla="*/ 6 h 6"/>
              </a:gdLst>
              <a:ahLst/>
              <a:cxnLst>
                <a:cxn ang="0">
                  <a:pos x="T0" y="T1"/>
                </a:cxn>
                <a:cxn ang="0">
                  <a:pos x="T2" y="T3"/>
                </a:cxn>
                <a:cxn ang="0">
                  <a:pos x="T4" y="T5"/>
                </a:cxn>
                <a:cxn ang="0">
                  <a:pos x="T6" y="T7"/>
                </a:cxn>
              </a:cxnLst>
              <a:rect l="0" t="0" r="r" b="b"/>
              <a:pathLst>
                <a:path w="13" h="6">
                  <a:moveTo>
                    <a:pt x="0" y="6"/>
                  </a:moveTo>
                  <a:lnTo>
                    <a:pt x="6" y="0"/>
                  </a:lnTo>
                  <a:lnTo>
                    <a:pt x="13" y="2"/>
                  </a:lnTo>
                  <a:lnTo>
                    <a:pt x="0" y="6"/>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12" name="Freeform 64">
              <a:extLst>
                <a:ext uri="{FF2B5EF4-FFF2-40B4-BE49-F238E27FC236}">
                  <a16:creationId xmlns:a16="http://schemas.microsoft.com/office/drawing/2014/main" id="{4E99F91B-B63B-29F0-0FEE-A1CCCA1573B3}"/>
                </a:ext>
              </a:extLst>
            </p:cNvPr>
            <p:cNvSpPr>
              <a:spLocks/>
            </p:cNvSpPr>
            <p:nvPr/>
          </p:nvSpPr>
          <p:spPr bwMode="auto">
            <a:xfrm>
              <a:off x="608" y="1300"/>
              <a:ext cx="5" cy="5"/>
            </a:xfrm>
            <a:custGeom>
              <a:avLst/>
              <a:gdLst>
                <a:gd name="T0" fmla="*/ 0 w 5"/>
                <a:gd name="T1" fmla="*/ 5 h 5"/>
                <a:gd name="T2" fmla="*/ 1 w 5"/>
                <a:gd name="T3" fmla="*/ 1 h 5"/>
                <a:gd name="T4" fmla="*/ 5 w 5"/>
                <a:gd name="T5" fmla="*/ 0 h 5"/>
                <a:gd name="T6" fmla="*/ 1 w 5"/>
                <a:gd name="T7" fmla="*/ 0 h 5"/>
                <a:gd name="T8" fmla="*/ 0 w 5"/>
                <a:gd name="T9" fmla="*/ 5 h 5"/>
              </a:gdLst>
              <a:ahLst/>
              <a:cxnLst>
                <a:cxn ang="0">
                  <a:pos x="T0" y="T1"/>
                </a:cxn>
                <a:cxn ang="0">
                  <a:pos x="T2" y="T3"/>
                </a:cxn>
                <a:cxn ang="0">
                  <a:pos x="T4" y="T5"/>
                </a:cxn>
                <a:cxn ang="0">
                  <a:pos x="T6" y="T7"/>
                </a:cxn>
                <a:cxn ang="0">
                  <a:pos x="T8" y="T9"/>
                </a:cxn>
              </a:cxnLst>
              <a:rect l="0" t="0" r="r" b="b"/>
              <a:pathLst>
                <a:path w="5" h="5">
                  <a:moveTo>
                    <a:pt x="0" y="5"/>
                  </a:moveTo>
                  <a:lnTo>
                    <a:pt x="1" y="1"/>
                  </a:lnTo>
                  <a:lnTo>
                    <a:pt x="5" y="0"/>
                  </a:lnTo>
                  <a:lnTo>
                    <a:pt x="1" y="0"/>
                  </a:lnTo>
                  <a:lnTo>
                    <a:pt x="0" y="5"/>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13" name="Freeform 65">
              <a:extLst>
                <a:ext uri="{FF2B5EF4-FFF2-40B4-BE49-F238E27FC236}">
                  <a16:creationId xmlns:a16="http://schemas.microsoft.com/office/drawing/2014/main" id="{BAA99E45-9447-A97C-3002-0A5872411348}"/>
                </a:ext>
              </a:extLst>
            </p:cNvPr>
            <p:cNvSpPr>
              <a:spLocks/>
            </p:cNvSpPr>
            <p:nvPr/>
          </p:nvSpPr>
          <p:spPr bwMode="auto">
            <a:xfrm>
              <a:off x="660" y="1301"/>
              <a:ext cx="12" cy="4"/>
            </a:xfrm>
            <a:custGeom>
              <a:avLst/>
              <a:gdLst>
                <a:gd name="T0" fmla="*/ 0 w 12"/>
                <a:gd name="T1" fmla="*/ 0 h 4"/>
                <a:gd name="T2" fmla="*/ 6 w 12"/>
                <a:gd name="T3" fmla="*/ 0 h 4"/>
                <a:gd name="T4" fmla="*/ 6 w 12"/>
                <a:gd name="T5" fmla="*/ 2 h 4"/>
                <a:gd name="T6" fmla="*/ 8 w 12"/>
                <a:gd name="T7" fmla="*/ 4 h 4"/>
                <a:gd name="T8" fmla="*/ 12 w 12"/>
                <a:gd name="T9" fmla="*/ 4 h 4"/>
                <a:gd name="T10" fmla="*/ 6 w 12"/>
                <a:gd name="T11" fmla="*/ 4 h 4"/>
                <a:gd name="T12" fmla="*/ 4 w 12"/>
                <a:gd name="T13" fmla="*/ 2 h 4"/>
                <a:gd name="T14" fmla="*/ 0 w 12"/>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4">
                  <a:moveTo>
                    <a:pt x="0" y="0"/>
                  </a:moveTo>
                  <a:lnTo>
                    <a:pt x="6" y="0"/>
                  </a:lnTo>
                  <a:lnTo>
                    <a:pt x="6" y="2"/>
                  </a:lnTo>
                  <a:lnTo>
                    <a:pt x="8" y="4"/>
                  </a:lnTo>
                  <a:lnTo>
                    <a:pt x="12" y="4"/>
                  </a:lnTo>
                  <a:lnTo>
                    <a:pt x="6" y="4"/>
                  </a:lnTo>
                  <a:lnTo>
                    <a:pt x="4" y="2"/>
                  </a:lnTo>
                  <a:lnTo>
                    <a:pt x="0" y="0"/>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14" name="Freeform 66">
              <a:extLst>
                <a:ext uri="{FF2B5EF4-FFF2-40B4-BE49-F238E27FC236}">
                  <a16:creationId xmlns:a16="http://schemas.microsoft.com/office/drawing/2014/main" id="{F81C6CFB-607E-D5EA-C779-D549AE1353FA}"/>
                </a:ext>
              </a:extLst>
            </p:cNvPr>
            <p:cNvSpPr>
              <a:spLocks/>
            </p:cNvSpPr>
            <p:nvPr/>
          </p:nvSpPr>
          <p:spPr bwMode="auto">
            <a:xfrm>
              <a:off x="679" y="1327"/>
              <a:ext cx="53" cy="7"/>
            </a:xfrm>
            <a:custGeom>
              <a:avLst/>
              <a:gdLst>
                <a:gd name="T0" fmla="*/ 0 w 53"/>
                <a:gd name="T1" fmla="*/ 0 h 7"/>
                <a:gd name="T2" fmla="*/ 13 w 53"/>
                <a:gd name="T3" fmla="*/ 0 h 7"/>
                <a:gd name="T4" fmla="*/ 27 w 53"/>
                <a:gd name="T5" fmla="*/ 1 h 7"/>
                <a:gd name="T6" fmla="*/ 37 w 53"/>
                <a:gd name="T7" fmla="*/ 3 h 7"/>
                <a:gd name="T8" fmla="*/ 47 w 53"/>
                <a:gd name="T9" fmla="*/ 3 h 7"/>
                <a:gd name="T10" fmla="*/ 49 w 53"/>
                <a:gd name="T11" fmla="*/ 5 h 7"/>
                <a:gd name="T12" fmla="*/ 53 w 53"/>
                <a:gd name="T13" fmla="*/ 7 h 7"/>
                <a:gd name="T14" fmla="*/ 49 w 53"/>
                <a:gd name="T15" fmla="*/ 7 h 7"/>
                <a:gd name="T16" fmla="*/ 45 w 53"/>
                <a:gd name="T17" fmla="*/ 4 h 7"/>
                <a:gd name="T18" fmla="*/ 35 w 53"/>
                <a:gd name="T19" fmla="*/ 3 h 7"/>
                <a:gd name="T20" fmla="*/ 27 w 53"/>
                <a:gd name="T21" fmla="*/ 3 h 7"/>
                <a:gd name="T22" fmla="*/ 22 w 53"/>
                <a:gd name="T23" fmla="*/ 1 h 7"/>
                <a:gd name="T24" fmla="*/ 12 w 53"/>
                <a:gd name="T25" fmla="*/ 1 h 7"/>
                <a:gd name="T26" fmla="*/ 0 w 53"/>
                <a:gd name="T2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 h="7">
                  <a:moveTo>
                    <a:pt x="0" y="0"/>
                  </a:moveTo>
                  <a:lnTo>
                    <a:pt x="13" y="0"/>
                  </a:lnTo>
                  <a:lnTo>
                    <a:pt x="27" y="1"/>
                  </a:lnTo>
                  <a:lnTo>
                    <a:pt x="37" y="3"/>
                  </a:lnTo>
                  <a:lnTo>
                    <a:pt x="47" y="3"/>
                  </a:lnTo>
                  <a:lnTo>
                    <a:pt x="49" y="5"/>
                  </a:lnTo>
                  <a:lnTo>
                    <a:pt x="53" y="7"/>
                  </a:lnTo>
                  <a:lnTo>
                    <a:pt x="49" y="7"/>
                  </a:lnTo>
                  <a:lnTo>
                    <a:pt x="45" y="4"/>
                  </a:lnTo>
                  <a:lnTo>
                    <a:pt x="35" y="3"/>
                  </a:lnTo>
                  <a:lnTo>
                    <a:pt x="27" y="3"/>
                  </a:lnTo>
                  <a:lnTo>
                    <a:pt x="22" y="1"/>
                  </a:lnTo>
                  <a:lnTo>
                    <a:pt x="12" y="1"/>
                  </a:lnTo>
                  <a:lnTo>
                    <a:pt x="0" y="0"/>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15" name="Freeform 67">
              <a:extLst>
                <a:ext uri="{FF2B5EF4-FFF2-40B4-BE49-F238E27FC236}">
                  <a16:creationId xmlns:a16="http://schemas.microsoft.com/office/drawing/2014/main" id="{5D186EE2-7AF3-CEDC-AAB5-A35F0D00BEAE}"/>
                </a:ext>
              </a:extLst>
            </p:cNvPr>
            <p:cNvSpPr>
              <a:spLocks/>
            </p:cNvSpPr>
            <p:nvPr/>
          </p:nvSpPr>
          <p:spPr bwMode="auto">
            <a:xfrm>
              <a:off x="676" y="1207"/>
              <a:ext cx="48" cy="20"/>
            </a:xfrm>
            <a:custGeom>
              <a:avLst/>
              <a:gdLst>
                <a:gd name="T0" fmla="*/ 4 w 48"/>
                <a:gd name="T1" fmla="*/ 20 h 20"/>
                <a:gd name="T2" fmla="*/ 7 w 48"/>
                <a:gd name="T3" fmla="*/ 20 h 20"/>
                <a:gd name="T4" fmla="*/ 9 w 48"/>
                <a:gd name="T5" fmla="*/ 19 h 20"/>
                <a:gd name="T6" fmla="*/ 11 w 48"/>
                <a:gd name="T7" fmla="*/ 19 h 20"/>
                <a:gd name="T8" fmla="*/ 16 w 48"/>
                <a:gd name="T9" fmla="*/ 19 h 20"/>
                <a:gd name="T10" fmla="*/ 19 w 48"/>
                <a:gd name="T11" fmla="*/ 19 h 20"/>
                <a:gd name="T12" fmla="*/ 20 w 48"/>
                <a:gd name="T13" fmla="*/ 19 h 20"/>
                <a:gd name="T14" fmla="*/ 22 w 48"/>
                <a:gd name="T15" fmla="*/ 17 h 20"/>
                <a:gd name="T16" fmla="*/ 23 w 48"/>
                <a:gd name="T17" fmla="*/ 17 h 20"/>
                <a:gd name="T18" fmla="*/ 26 w 48"/>
                <a:gd name="T19" fmla="*/ 16 h 20"/>
                <a:gd name="T20" fmla="*/ 28 w 48"/>
                <a:gd name="T21" fmla="*/ 14 h 20"/>
                <a:gd name="T22" fmla="*/ 30 w 48"/>
                <a:gd name="T23" fmla="*/ 12 h 20"/>
                <a:gd name="T24" fmla="*/ 32 w 48"/>
                <a:gd name="T25" fmla="*/ 14 h 20"/>
                <a:gd name="T26" fmla="*/ 35 w 48"/>
                <a:gd name="T27" fmla="*/ 14 h 20"/>
                <a:gd name="T28" fmla="*/ 36 w 48"/>
                <a:gd name="T29" fmla="*/ 12 h 20"/>
                <a:gd name="T30" fmla="*/ 35 w 48"/>
                <a:gd name="T31" fmla="*/ 11 h 20"/>
                <a:gd name="T32" fmla="*/ 32 w 48"/>
                <a:gd name="T33" fmla="*/ 11 h 20"/>
                <a:gd name="T34" fmla="*/ 30 w 48"/>
                <a:gd name="T35" fmla="*/ 9 h 20"/>
                <a:gd name="T36" fmla="*/ 32 w 48"/>
                <a:gd name="T37" fmla="*/ 8 h 20"/>
                <a:gd name="T38" fmla="*/ 35 w 48"/>
                <a:gd name="T39" fmla="*/ 7 h 20"/>
                <a:gd name="T40" fmla="*/ 38 w 48"/>
                <a:gd name="T41" fmla="*/ 7 h 20"/>
                <a:gd name="T42" fmla="*/ 39 w 48"/>
                <a:gd name="T43" fmla="*/ 7 h 20"/>
                <a:gd name="T44" fmla="*/ 42 w 48"/>
                <a:gd name="T45" fmla="*/ 7 h 20"/>
                <a:gd name="T46" fmla="*/ 45 w 48"/>
                <a:gd name="T47" fmla="*/ 7 h 20"/>
                <a:gd name="T48" fmla="*/ 47 w 48"/>
                <a:gd name="T49" fmla="*/ 7 h 20"/>
                <a:gd name="T50" fmla="*/ 48 w 48"/>
                <a:gd name="T51" fmla="*/ 5 h 20"/>
                <a:gd name="T52" fmla="*/ 47 w 48"/>
                <a:gd name="T53" fmla="*/ 3 h 20"/>
                <a:gd name="T54" fmla="*/ 45 w 48"/>
                <a:gd name="T55" fmla="*/ 3 h 20"/>
                <a:gd name="T56" fmla="*/ 45 w 48"/>
                <a:gd name="T57" fmla="*/ 2 h 20"/>
                <a:gd name="T58" fmla="*/ 43 w 48"/>
                <a:gd name="T59" fmla="*/ 2 h 20"/>
                <a:gd name="T60" fmla="*/ 42 w 48"/>
                <a:gd name="T61" fmla="*/ 2 h 20"/>
                <a:gd name="T62" fmla="*/ 41 w 48"/>
                <a:gd name="T63" fmla="*/ 2 h 20"/>
                <a:gd name="T64" fmla="*/ 35 w 48"/>
                <a:gd name="T65" fmla="*/ 0 h 20"/>
                <a:gd name="T66" fmla="*/ 32 w 48"/>
                <a:gd name="T67" fmla="*/ 0 h 20"/>
                <a:gd name="T68" fmla="*/ 30 w 48"/>
                <a:gd name="T69" fmla="*/ 0 h 20"/>
                <a:gd name="T70" fmla="*/ 30 w 48"/>
                <a:gd name="T71" fmla="*/ 2 h 20"/>
                <a:gd name="T72" fmla="*/ 23 w 48"/>
                <a:gd name="T73" fmla="*/ 3 h 20"/>
                <a:gd name="T74" fmla="*/ 22 w 48"/>
                <a:gd name="T75" fmla="*/ 3 h 20"/>
                <a:gd name="T76" fmla="*/ 19 w 48"/>
                <a:gd name="T77" fmla="*/ 3 h 20"/>
                <a:gd name="T78" fmla="*/ 17 w 48"/>
                <a:gd name="T79" fmla="*/ 5 h 20"/>
                <a:gd name="T80" fmla="*/ 17 w 48"/>
                <a:gd name="T81" fmla="*/ 7 h 20"/>
                <a:gd name="T82" fmla="*/ 13 w 48"/>
                <a:gd name="T83" fmla="*/ 8 h 20"/>
                <a:gd name="T84" fmla="*/ 10 w 48"/>
                <a:gd name="T85" fmla="*/ 9 h 20"/>
                <a:gd name="T86" fmla="*/ 9 w 48"/>
                <a:gd name="T87" fmla="*/ 12 h 20"/>
                <a:gd name="T88" fmla="*/ 7 w 48"/>
                <a:gd name="T89" fmla="*/ 12 h 20"/>
                <a:gd name="T90" fmla="*/ 0 w 48"/>
                <a:gd name="T91" fmla="*/ 12 h 20"/>
                <a:gd name="T92" fmla="*/ 4 w 48"/>
                <a:gd name="T9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8" h="20">
                  <a:moveTo>
                    <a:pt x="4" y="20"/>
                  </a:moveTo>
                  <a:lnTo>
                    <a:pt x="7" y="20"/>
                  </a:lnTo>
                  <a:lnTo>
                    <a:pt x="9" y="19"/>
                  </a:lnTo>
                  <a:lnTo>
                    <a:pt x="11" y="19"/>
                  </a:lnTo>
                  <a:lnTo>
                    <a:pt x="16" y="19"/>
                  </a:lnTo>
                  <a:lnTo>
                    <a:pt x="19" y="19"/>
                  </a:lnTo>
                  <a:lnTo>
                    <a:pt x="20" y="19"/>
                  </a:lnTo>
                  <a:lnTo>
                    <a:pt x="22" y="17"/>
                  </a:lnTo>
                  <a:lnTo>
                    <a:pt x="23" y="17"/>
                  </a:lnTo>
                  <a:lnTo>
                    <a:pt x="26" y="16"/>
                  </a:lnTo>
                  <a:lnTo>
                    <a:pt x="28" y="14"/>
                  </a:lnTo>
                  <a:lnTo>
                    <a:pt x="30" y="12"/>
                  </a:lnTo>
                  <a:lnTo>
                    <a:pt x="32" y="14"/>
                  </a:lnTo>
                  <a:lnTo>
                    <a:pt x="35" y="14"/>
                  </a:lnTo>
                  <a:lnTo>
                    <a:pt x="36" y="12"/>
                  </a:lnTo>
                  <a:lnTo>
                    <a:pt x="35" y="11"/>
                  </a:lnTo>
                  <a:lnTo>
                    <a:pt x="32" y="11"/>
                  </a:lnTo>
                  <a:lnTo>
                    <a:pt x="30" y="9"/>
                  </a:lnTo>
                  <a:lnTo>
                    <a:pt x="32" y="8"/>
                  </a:lnTo>
                  <a:lnTo>
                    <a:pt x="35" y="7"/>
                  </a:lnTo>
                  <a:lnTo>
                    <a:pt x="38" y="7"/>
                  </a:lnTo>
                  <a:lnTo>
                    <a:pt x="39" y="7"/>
                  </a:lnTo>
                  <a:lnTo>
                    <a:pt x="42" y="7"/>
                  </a:lnTo>
                  <a:lnTo>
                    <a:pt x="45" y="7"/>
                  </a:lnTo>
                  <a:lnTo>
                    <a:pt x="47" y="7"/>
                  </a:lnTo>
                  <a:lnTo>
                    <a:pt x="48" y="5"/>
                  </a:lnTo>
                  <a:lnTo>
                    <a:pt x="47" y="3"/>
                  </a:lnTo>
                  <a:lnTo>
                    <a:pt x="45" y="3"/>
                  </a:lnTo>
                  <a:lnTo>
                    <a:pt x="45" y="2"/>
                  </a:lnTo>
                  <a:lnTo>
                    <a:pt x="43" y="2"/>
                  </a:lnTo>
                  <a:lnTo>
                    <a:pt x="42" y="2"/>
                  </a:lnTo>
                  <a:lnTo>
                    <a:pt x="41" y="2"/>
                  </a:lnTo>
                  <a:lnTo>
                    <a:pt x="35" y="0"/>
                  </a:lnTo>
                  <a:lnTo>
                    <a:pt x="32" y="0"/>
                  </a:lnTo>
                  <a:lnTo>
                    <a:pt x="30" y="0"/>
                  </a:lnTo>
                  <a:lnTo>
                    <a:pt x="30" y="2"/>
                  </a:lnTo>
                  <a:lnTo>
                    <a:pt x="23" y="3"/>
                  </a:lnTo>
                  <a:lnTo>
                    <a:pt x="22" y="3"/>
                  </a:lnTo>
                  <a:lnTo>
                    <a:pt x="19" y="3"/>
                  </a:lnTo>
                  <a:lnTo>
                    <a:pt x="17" y="5"/>
                  </a:lnTo>
                  <a:lnTo>
                    <a:pt x="17" y="7"/>
                  </a:lnTo>
                  <a:lnTo>
                    <a:pt x="13" y="8"/>
                  </a:lnTo>
                  <a:lnTo>
                    <a:pt x="10" y="9"/>
                  </a:lnTo>
                  <a:lnTo>
                    <a:pt x="9" y="12"/>
                  </a:lnTo>
                  <a:lnTo>
                    <a:pt x="7" y="12"/>
                  </a:lnTo>
                  <a:lnTo>
                    <a:pt x="0" y="12"/>
                  </a:lnTo>
                  <a:lnTo>
                    <a:pt x="4" y="20"/>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16" name="Freeform 68">
              <a:extLst>
                <a:ext uri="{FF2B5EF4-FFF2-40B4-BE49-F238E27FC236}">
                  <a16:creationId xmlns:a16="http://schemas.microsoft.com/office/drawing/2014/main" id="{43D05C8D-8B0F-98D8-418D-7011BE21C87C}"/>
                </a:ext>
              </a:extLst>
            </p:cNvPr>
            <p:cNvSpPr>
              <a:spLocks/>
            </p:cNvSpPr>
            <p:nvPr/>
          </p:nvSpPr>
          <p:spPr bwMode="auto">
            <a:xfrm>
              <a:off x="596" y="1277"/>
              <a:ext cx="151" cy="68"/>
            </a:xfrm>
            <a:custGeom>
              <a:avLst/>
              <a:gdLst>
                <a:gd name="T0" fmla="*/ 138 w 151"/>
                <a:gd name="T1" fmla="*/ 68 h 68"/>
                <a:gd name="T2" fmla="*/ 151 w 151"/>
                <a:gd name="T3" fmla="*/ 67 h 68"/>
                <a:gd name="T4" fmla="*/ 151 w 151"/>
                <a:gd name="T5" fmla="*/ 51 h 68"/>
                <a:gd name="T6" fmla="*/ 151 w 151"/>
                <a:gd name="T7" fmla="*/ 39 h 68"/>
                <a:gd name="T8" fmla="*/ 144 w 151"/>
                <a:gd name="T9" fmla="*/ 32 h 68"/>
                <a:gd name="T10" fmla="*/ 136 w 151"/>
                <a:gd name="T11" fmla="*/ 28 h 68"/>
                <a:gd name="T12" fmla="*/ 118 w 151"/>
                <a:gd name="T13" fmla="*/ 21 h 68"/>
                <a:gd name="T14" fmla="*/ 92 w 151"/>
                <a:gd name="T15" fmla="*/ 15 h 68"/>
                <a:gd name="T16" fmla="*/ 87 w 151"/>
                <a:gd name="T17" fmla="*/ 14 h 68"/>
                <a:gd name="T18" fmla="*/ 82 w 151"/>
                <a:gd name="T19" fmla="*/ 15 h 68"/>
                <a:gd name="T20" fmla="*/ 82 w 151"/>
                <a:gd name="T21" fmla="*/ 14 h 68"/>
                <a:gd name="T22" fmla="*/ 81 w 151"/>
                <a:gd name="T23" fmla="*/ 13 h 68"/>
                <a:gd name="T24" fmla="*/ 78 w 151"/>
                <a:gd name="T25" fmla="*/ 13 h 68"/>
                <a:gd name="T26" fmla="*/ 77 w 151"/>
                <a:gd name="T27" fmla="*/ 13 h 68"/>
                <a:gd name="T28" fmla="*/ 75 w 151"/>
                <a:gd name="T29" fmla="*/ 10 h 68"/>
                <a:gd name="T30" fmla="*/ 73 w 151"/>
                <a:gd name="T31" fmla="*/ 10 h 68"/>
                <a:gd name="T32" fmla="*/ 71 w 151"/>
                <a:gd name="T33" fmla="*/ 8 h 68"/>
                <a:gd name="T34" fmla="*/ 69 w 151"/>
                <a:gd name="T35" fmla="*/ 8 h 68"/>
                <a:gd name="T36" fmla="*/ 69 w 151"/>
                <a:gd name="T37" fmla="*/ 5 h 68"/>
                <a:gd name="T38" fmla="*/ 67 w 151"/>
                <a:gd name="T39" fmla="*/ 0 h 68"/>
                <a:gd name="T40" fmla="*/ 4 w 151"/>
                <a:gd name="T41" fmla="*/ 1 h 68"/>
                <a:gd name="T42" fmla="*/ 4 w 151"/>
                <a:gd name="T43" fmla="*/ 8 h 68"/>
                <a:gd name="T44" fmla="*/ 2 w 151"/>
                <a:gd name="T45" fmla="*/ 14 h 68"/>
                <a:gd name="T46" fmla="*/ 2 w 151"/>
                <a:gd name="T47" fmla="*/ 17 h 68"/>
                <a:gd name="T48" fmla="*/ 2 w 151"/>
                <a:gd name="T49" fmla="*/ 23 h 68"/>
                <a:gd name="T50" fmla="*/ 0 w 151"/>
                <a:gd name="T51" fmla="*/ 32 h 68"/>
                <a:gd name="T52" fmla="*/ 2 w 151"/>
                <a:gd name="T53" fmla="*/ 36 h 68"/>
                <a:gd name="T54" fmla="*/ 2 w 151"/>
                <a:gd name="T55" fmla="*/ 41 h 68"/>
                <a:gd name="T56" fmla="*/ 6 w 151"/>
                <a:gd name="T57" fmla="*/ 45 h 68"/>
                <a:gd name="T58" fmla="*/ 9 w 151"/>
                <a:gd name="T59" fmla="*/ 46 h 68"/>
                <a:gd name="T60" fmla="*/ 14 w 151"/>
                <a:gd name="T61" fmla="*/ 47 h 68"/>
                <a:gd name="T62" fmla="*/ 18 w 151"/>
                <a:gd name="T63" fmla="*/ 49 h 68"/>
                <a:gd name="T64" fmla="*/ 21 w 151"/>
                <a:gd name="T65" fmla="*/ 54 h 68"/>
                <a:gd name="T66" fmla="*/ 25 w 151"/>
                <a:gd name="T67" fmla="*/ 55 h 68"/>
                <a:gd name="T68" fmla="*/ 29 w 151"/>
                <a:gd name="T69" fmla="*/ 58 h 68"/>
                <a:gd name="T70" fmla="*/ 35 w 151"/>
                <a:gd name="T71" fmla="*/ 60 h 68"/>
                <a:gd name="T72" fmla="*/ 44 w 151"/>
                <a:gd name="T73" fmla="*/ 61 h 68"/>
                <a:gd name="T74" fmla="*/ 54 w 151"/>
                <a:gd name="T75" fmla="*/ 61 h 68"/>
                <a:gd name="T76" fmla="*/ 59 w 151"/>
                <a:gd name="T77" fmla="*/ 61 h 68"/>
                <a:gd name="T78" fmla="*/ 64 w 151"/>
                <a:gd name="T79" fmla="*/ 60 h 68"/>
                <a:gd name="T80" fmla="*/ 69 w 151"/>
                <a:gd name="T81" fmla="*/ 62 h 68"/>
                <a:gd name="T82" fmla="*/ 77 w 151"/>
                <a:gd name="T83" fmla="*/ 61 h 68"/>
                <a:gd name="T84" fmla="*/ 109 w 151"/>
                <a:gd name="T85" fmla="*/ 67 h 68"/>
                <a:gd name="T86" fmla="*/ 123 w 151"/>
                <a:gd name="T87" fmla="*/ 68 h 68"/>
                <a:gd name="T88" fmla="*/ 138 w 151"/>
                <a:gd name="T89"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51" h="68">
                  <a:moveTo>
                    <a:pt x="138" y="68"/>
                  </a:moveTo>
                  <a:lnTo>
                    <a:pt x="151" y="67"/>
                  </a:lnTo>
                  <a:lnTo>
                    <a:pt x="151" y="51"/>
                  </a:lnTo>
                  <a:lnTo>
                    <a:pt x="151" y="39"/>
                  </a:lnTo>
                  <a:lnTo>
                    <a:pt x="144" y="32"/>
                  </a:lnTo>
                  <a:lnTo>
                    <a:pt x="136" y="28"/>
                  </a:lnTo>
                  <a:lnTo>
                    <a:pt x="118" y="21"/>
                  </a:lnTo>
                  <a:lnTo>
                    <a:pt x="92" y="15"/>
                  </a:lnTo>
                  <a:lnTo>
                    <a:pt x="87" y="14"/>
                  </a:lnTo>
                  <a:lnTo>
                    <a:pt x="82" y="15"/>
                  </a:lnTo>
                  <a:lnTo>
                    <a:pt x="82" y="14"/>
                  </a:lnTo>
                  <a:lnTo>
                    <a:pt x="81" y="13"/>
                  </a:lnTo>
                  <a:lnTo>
                    <a:pt x="78" y="13"/>
                  </a:lnTo>
                  <a:lnTo>
                    <a:pt x="77" y="13"/>
                  </a:lnTo>
                  <a:lnTo>
                    <a:pt x="75" y="10"/>
                  </a:lnTo>
                  <a:lnTo>
                    <a:pt x="73" y="10"/>
                  </a:lnTo>
                  <a:lnTo>
                    <a:pt x="71" y="8"/>
                  </a:lnTo>
                  <a:lnTo>
                    <a:pt x="69" y="8"/>
                  </a:lnTo>
                  <a:lnTo>
                    <a:pt x="69" y="5"/>
                  </a:lnTo>
                  <a:lnTo>
                    <a:pt x="67" y="0"/>
                  </a:lnTo>
                  <a:lnTo>
                    <a:pt x="4" y="1"/>
                  </a:lnTo>
                  <a:lnTo>
                    <a:pt x="4" y="8"/>
                  </a:lnTo>
                  <a:lnTo>
                    <a:pt x="2" y="14"/>
                  </a:lnTo>
                  <a:lnTo>
                    <a:pt x="2" y="17"/>
                  </a:lnTo>
                  <a:lnTo>
                    <a:pt x="2" y="23"/>
                  </a:lnTo>
                  <a:lnTo>
                    <a:pt x="0" y="32"/>
                  </a:lnTo>
                  <a:lnTo>
                    <a:pt x="2" y="36"/>
                  </a:lnTo>
                  <a:lnTo>
                    <a:pt x="2" y="41"/>
                  </a:lnTo>
                  <a:lnTo>
                    <a:pt x="6" y="45"/>
                  </a:lnTo>
                  <a:lnTo>
                    <a:pt x="9" y="46"/>
                  </a:lnTo>
                  <a:lnTo>
                    <a:pt x="14" y="47"/>
                  </a:lnTo>
                  <a:lnTo>
                    <a:pt x="18" y="49"/>
                  </a:lnTo>
                  <a:lnTo>
                    <a:pt x="21" y="54"/>
                  </a:lnTo>
                  <a:lnTo>
                    <a:pt x="25" y="55"/>
                  </a:lnTo>
                  <a:lnTo>
                    <a:pt x="29" y="58"/>
                  </a:lnTo>
                  <a:lnTo>
                    <a:pt x="35" y="60"/>
                  </a:lnTo>
                  <a:lnTo>
                    <a:pt x="44" y="61"/>
                  </a:lnTo>
                  <a:lnTo>
                    <a:pt x="54" y="61"/>
                  </a:lnTo>
                  <a:lnTo>
                    <a:pt x="59" y="61"/>
                  </a:lnTo>
                  <a:lnTo>
                    <a:pt x="64" y="60"/>
                  </a:lnTo>
                  <a:lnTo>
                    <a:pt x="69" y="62"/>
                  </a:lnTo>
                  <a:lnTo>
                    <a:pt x="77" y="61"/>
                  </a:lnTo>
                  <a:lnTo>
                    <a:pt x="109" y="67"/>
                  </a:lnTo>
                  <a:lnTo>
                    <a:pt x="123" y="68"/>
                  </a:lnTo>
                  <a:lnTo>
                    <a:pt x="138" y="68"/>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17" name="Freeform 69">
              <a:extLst>
                <a:ext uri="{FF2B5EF4-FFF2-40B4-BE49-F238E27FC236}">
                  <a16:creationId xmlns:a16="http://schemas.microsoft.com/office/drawing/2014/main" id="{0C6CCFD7-176A-4EC3-3725-DA1E44795C25}"/>
                </a:ext>
              </a:extLst>
            </p:cNvPr>
            <p:cNvSpPr>
              <a:spLocks/>
            </p:cNvSpPr>
            <p:nvPr/>
          </p:nvSpPr>
          <p:spPr bwMode="auto">
            <a:xfrm>
              <a:off x="669" y="1201"/>
              <a:ext cx="54" cy="29"/>
            </a:xfrm>
            <a:custGeom>
              <a:avLst/>
              <a:gdLst>
                <a:gd name="T0" fmla="*/ 4 w 54"/>
                <a:gd name="T1" fmla="*/ 29 h 29"/>
                <a:gd name="T2" fmla="*/ 7 w 54"/>
                <a:gd name="T3" fmla="*/ 29 h 29"/>
                <a:gd name="T4" fmla="*/ 9 w 54"/>
                <a:gd name="T5" fmla="*/ 27 h 29"/>
                <a:gd name="T6" fmla="*/ 13 w 54"/>
                <a:gd name="T7" fmla="*/ 27 h 29"/>
                <a:gd name="T8" fmla="*/ 17 w 54"/>
                <a:gd name="T9" fmla="*/ 27 h 29"/>
                <a:gd name="T10" fmla="*/ 19 w 54"/>
                <a:gd name="T11" fmla="*/ 27 h 29"/>
                <a:gd name="T12" fmla="*/ 23 w 54"/>
                <a:gd name="T13" fmla="*/ 27 h 29"/>
                <a:gd name="T14" fmla="*/ 24 w 54"/>
                <a:gd name="T15" fmla="*/ 26 h 29"/>
                <a:gd name="T16" fmla="*/ 27 w 54"/>
                <a:gd name="T17" fmla="*/ 24 h 29"/>
                <a:gd name="T18" fmla="*/ 28 w 54"/>
                <a:gd name="T19" fmla="*/ 22 h 29"/>
                <a:gd name="T20" fmla="*/ 32 w 54"/>
                <a:gd name="T21" fmla="*/ 21 h 29"/>
                <a:gd name="T22" fmla="*/ 32 w 54"/>
                <a:gd name="T23" fmla="*/ 18 h 29"/>
                <a:gd name="T24" fmla="*/ 37 w 54"/>
                <a:gd name="T25" fmla="*/ 19 h 29"/>
                <a:gd name="T26" fmla="*/ 38 w 54"/>
                <a:gd name="T27" fmla="*/ 19 h 29"/>
                <a:gd name="T28" fmla="*/ 40 w 54"/>
                <a:gd name="T29" fmla="*/ 19 h 29"/>
                <a:gd name="T30" fmla="*/ 40 w 54"/>
                <a:gd name="T31" fmla="*/ 18 h 29"/>
                <a:gd name="T32" fmla="*/ 41 w 54"/>
                <a:gd name="T33" fmla="*/ 18 h 29"/>
                <a:gd name="T34" fmla="*/ 41 w 54"/>
                <a:gd name="T35" fmla="*/ 17 h 29"/>
                <a:gd name="T36" fmla="*/ 40 w 54"/>
                <a:gd name="T37" fmla="*/ 15 h 29"/>
                <a:gd name="T38" fmla="*/ 38 w 54"/>
                <a:gd name="T39" fmla="*/ 15 h 29"/>
                <a:gd name="T40" fmla="*/ 36 w 54"/>
                <a:gd name="T41" fmla="*/ 15 h 29"/>
                <a:gd name="T42" fmla="*/ 32 w 54"/>
                <a:gd name="T43" fmla="*/ 13 h 29"/>
                <a:gd name="T44" fmla="*/ 34 w 54"/>
                <a:gd name="T45" fmla="*/ 10 h 29"/>
                <a:gd name="T46" fmla="*/ 38 w 54"/>
                <a:gd name="T47" fmla="*/ 10 h 29"/>
                <a:gd name="T48" fmla="*/ 41 w 54"/>
                <a:gd name="T49" fmla="*/ 10 h 29"/>
                <a:gd name="T50" fmla="*/ 45 w 54"/>
                <a:gd name="T51" fmla="*/ 10 h 29"/>
                <a:gd name="T52" fmla="*/ 47 w 54"/>
                <a:gd name="T53" fmla="*/ 10 h 29"/>
                <a:gd name="T54" fmla="*/ 50 w 54"/>
                <a:gd name="T55" fmla="*/ 10 h 29"/>
                <a:gd name="T56" fmla="*/ 50 w 54"/>
                <a:gd name="T57" fmla="*/ 7 h 29"/>
                <a:gd name="T58" fmla="*/ 53 w 54"/>
                <a:gd name="T59" fmla="*/ 7 h 29"/>
                <a:gd name="T60" fmla="*/ 54 w 54"/>
                <a:gd name="T61" fmla="*/ 6 h 29"/>
                <a:gd name="T62" fmla="*/ 53 w 54"/>
                <a:gd name="T63" fmla="*/ 6 h 29"/>
                <a:gd name="T64" fmla="*/ 53 w 54"/>
                <a:gd name="T65" fmla="*/ 4 h 29"/>
                <a:gd name="T66" fmla="*/ 50 w 54"/>
                <a:gd name="T67" fmla="*/ 4 h 29"/>
                <a:gd name="T68" fmla="*/ 50 w 54"/>
                <a:gd name="T69" fmla="*/ 3 h 29"/>
                <a:gd name="T70" fmla="*/ 49 w 54"/>
                <a:gd name="T71" fmla="*/ 1 h 29"/>
                <a:gd name="T72" fmla="*/ 47 w 54"/>
                <a:gd name="T73" fmla="*/ 1 h 29"/>
                <a:gd name="T74" fmla="*/ 45 w 54"/>
                <a:gd name="T75" fmla="*/ 1 h 29"/>
                <a:gd name="T76" fmla="*/ 38 w 54"/>
                <a:gd name="T77" fmla="*/ 0 h 29"/>
                <a:gd name="T78" fmla="*/ 36 w 54"/>
                <a:gd name="T79" fmla="*/ 0 h 29"/>
                <a:gd name="T80" fmla="*/ 34 w 54"/>
                <a:gd name="T81" fmla="*/ 0 h 29"/>
                <a:gd name="T82" fmla="*/ 32 w 54"/>
                <a:gd name="T83" fmla="*/ 1 h 29"/>
                <a:gd name="T84" fmla="*/ 27 w 54"/>
                <a:gd name="T85" fmla="*/ 4 h 29"/>
                <a:gd name="T86" fmla="*/ 23 w 54"/>
                <a:gd name="T87" fmla="*/ 4 h 29"/>
                <a:gd name="T88" fmla="*/ 21 w 54"/>
                <a:gd name="T89" fmla="*/ 6 h 29"/>
                <a:gd name="T90" fmla="*/ 19 w 54"/>
                <a:gd name="T91" fmla="*/ 6 h 29"/>
                <a:gd name="T92" fmla="*/ 18 w 54"/>
                <a:gd name="T93" fmla="*/ 7 h 29"/>
                <a:gd name="T94" fmla="*/ 14 w 54"/>
                <a:gd name="T95" fmla="*/ 12 h 29"/>
                <a:gd name="T96" fmla="*/ 11 w 54"/>
                <a:gd name="T97" fmla="*/ 13 h 29"/>
                <a:gd name="T98" fmla="*/ 8 w 54"/>
                <a:gd name="T99" fmla="*/ 17 h 29"/>
                <a:gd name="T100" fmla="*/ 7 w 54"/>
                <a:gd name="T101" fmla="*/ 18 h 29"/>
                <a:gd name="T102" fmla="*/ 0 w 54"/>
                <a:gd name="T103" fmla="*/ 18 h 29"/>
                <a:gd name="T104" fmla="*/ 4 w 54"/>
                <a:gd name="T105"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4" h="29">
                  <a:moveTo>
                    <a:pt x="4" y="29"/>
                  </a:moveTo>
                  <a:lnTo>
                    <a:pt x="7" y="29"/>
                  </a:lnTo>
                  <a:lnTo>
                    <a:pt x="9" y="27"/>
                  </a:lnTo>
                  <a:lnTo>
                    <a:pt x="13" y="27"/>
                  </a:lnTo>
                  <a:lnTo>
                    <a:pt x="17" y="27"/>
                  </a:lnTo>
                  <a:lnTo>
                    <a:pt x="19" y="27"/>
                  </a:lnTo>
                  <a:lnTo>
                    <a:pt x="23" y="27"/>
                  </a:lnTo>
                  <a:lnTo>
                    <a:pt x="24" y="26"/>
                  </a:lnTo>
                  <a:lnTo>
                    <a:pt x="27" y="24"/>
                  </a:lnTo>
                  <a:lnTo>
                    <a:pt x="28" y="22"/>
                  </a:lnTo>
                  <a:lnTo>
                    <a:pt x="32" y="21"/>
                  </a:lnTo>
                  <a:lnTo>
                    <a:pt x="32" y="18"/>
                  </a:lnTo>
                  <a:lnTo>
                    <a:pt x="37" y="19"/>
                  </a:lnTo>
                  <a:lnTo>
                    <a:pt x="38" y="19"/>
                  </a:lnTo>
                  <a:lnTo>
                    <a:pt x="40" y="19"/>
                  </a:lnTo>
                  <a:lnTo>
                    <a:pt x="40" y="18"/>
                  </a:lnTo>
                  <a:lnTo>
                    <a:pt x="41" y="18"/>
                  </a:lnTo>
                  <a:lnTo>
                    <a:pt x="41" y="17"/>
                  </a:lnTo>
                  <a:lnTo>
                    <a:pt x="40" y="15"/>
                  </a:lnTo>
                  <a:lnTo>
                    <a:pt x="38" y="15"/>
                  </a:lnTo>
                  <a:lnTo>
                    <a:pt x="36" y="15"/>
                  </a:lnTo>
                  <a:lnTo>
                    <a:pt x="32" y="13"/>
                  </a:lnTo>
                  <a:lnTo>
                    <a:pt x="34" y="10"/>
                  </a:lnTo>
                  <a:lnTo>
                    <a:pt x="38" y="10"/>
                  </a:lnTo>
                  <a:lnTo>
                    <a:pt x="41" y="10"/>
                  </a:lnTo>
                  <a:lnTo>
                    <a:pt x="45" y="10"/>
                  </a:lnTo>
                  <a:lnTo>
                    <a:pt x="47" y="10"/>
                  </a:lnTo>
                  <a:lnTo>
                    <a:pt x="50" y="10"/>
                  </a:lnTo>
                  <a:lnTo>
                    <a:pt x="50" y="7"/>
                  </a:lnTo>
                  <a:lnTo>
                    <a:pt x="53" y="7"/>
                  </a:lnTo>
                  <a:lnTo>
                    <a:pt x="54" y="6"/>
                  </a:lnTo>
                  <a:lnTo>
                    <a:pt x="53" y="6"/>
                  </a:lnTo>
                  <a:lnTo>
                    <a:pt x="53" y="4"/>
                  </a:lnTo>
                  <a:lnTo>
                    <a:pt x="50" y="4"/>
                  </a:lnTo>
                  <a:lnTo>
                    <a:pt x="50" y="3"/>
                  </a:lnTo>
                  <a:lnTo>
                    <a:pt x="49" y="1"/>
                  </a:lnTo>
                  <a:lnTo>
                    <a:pt x="47" y="1"/>
                  </a:lnTo>
                  <a:lnTo>
                    <a:pt x="45" y="1"/>
                  </a:lnTo>
                  <a:lnTo>
                    <a:pt x="38" y="0"/>
                  </a:lnTo>
                  <a:lnTo>
                    <a:pt x="36" y="0"/>
                  </a:lnTo>
                  <a:lnTo>
                    <a:pt x="34" y="0"/>
                  </a:lnTo>
                  <a:lnTo>
                    <a:pt x="32" y="1"/>
                  </a:lnTo>
                  <a:lnTo>
                    <a:pt x="27" y="4"/>
                  </a:lnTo>
                  <a:lnTo>
                    <a:pt x="23" y="4"/>
                  </a:lnTo>
                  <a:lnTo>
                    <a:pt x="21" y="6"/>
                  </a:lnTo>
                  <a:lnTo>
                    <a:pt x="19" y="6"/>
                  </a:lnTo>
                  <a:lnTo>
                    <a:pt x="18" y="7"/>
                  </a:lnTo>
                  <a:lnTo>
                    <a:pt x="14" y="12"/>
                  </a:lnTo>
                  <a:lnTo>
                    <a:pt x="11" y="13"/>
                  </a:lnTo>
                  <a:lnTo>
                    <a:pt x="8" y="17"/>
                  </a:lnTo>
                  <a:lnTo>
                    <a:pt x="7" y="18"/>
                  </a:lnTo>
                  <a:lnTo>
                    <a:pt x="0" y="18"/>
                  </a:lnTo>
                  <a:lnTo>
                    <a:pt x="4" y="29"/>
                  </a:lnTo>
                  <a:close/>
                </a:path>
              </a:pathLst>
            </a:custGeom>
            <a:noFill/>
            <a:ln w="11113">
              <a:solidFill>
                <a:srgbClr val="402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18" name="Freeform 70">
              <a:extLst>
                <a:ext uri="{FF2B5EF4-FFF2-40B4-BE49-F238E27FC236}">
                  <a16:creationId xmlns:a16="http://schemas.microsoft.com/office/drawing/2014/main" id="{8E791F86-B2F0-B73C-AEFE-867D5C5F2178}"/>
                </a:ext>
              </a:extLst>
            </p:cNvPr>
            <p:cNvSpPr>
              <a:spLocks/>
            </p:cNvSpPr>
            <p:nvPr/>
          </p:nvSpPr>
          <p:spPr bwMode="auto">
            <a:xfrm>
              <a:off x="609" y="1108"/>
              <a:ext cx="53" cy="61"/>
            </a:xfrm>
            <a:custGeom>
              <a:avLst/>
              <a:gdLst>
                <a:gd name="T0" fmla="*/ 36 w 53"/>
                <a:gd name="T1" fmla="*/ 1 h 61"/>
                <a:gd name="T2" fmla="*/ 40 w 53"/>
                <a:gd name="T3" fmla="*/ 6 h 61"/>
                <a:gd name="T4" fmla="*/ 42 w 53"/>
                <a:gd name="T5" fmla="*/ 10 h 61"/>
                <a:gd name="T6" fmla="*/ 44 w 53"/>
                <a:gd name="T7" fmla="*/ 14 h 61"/>
                <a:gd name="T8" fmla="*/ 47 w 53"/>
                <a:gd name="T9" fmla="*/ 17 h 61"/>
                <a:gd name="T10" fmla="*/ 47 w 53"/>
                <a:gd name="T11" fmla="*/ 20 h 61"/>
                <a:gd name="T12" fmla="*/ 44 w 53"/>
                <a:gd name="T13" fmla="*/ 21 h 61"/>
                <a:gd name="T14" fmla="*/ 47 w 53"/>
                <a:gd name="T15" fmla="*/ 26 h 61"/>
                <a:gd name="T16" fmla="*/ 51 w 53"/>
                <a:gd name="T17" fmla="*/ 32 h 61"/>
                <a:gd name="T18" fmla="*/ 53 w 53"/>
                <a:gd name="T19" fmla="*/ 35 h 61"/>
                <a:gd name="T20" fmla="*/ 53 w 53"/>
                <a:gd name="T21" fmla="*/ 36 h 61"/>
                <a:gd name="T22" fmla="*/ 53 w 53"/>
                <a:gd name="T23" fmla="*/ 39 h 61"/>
                <a:gd name="T24" fmla="*/ 51 w 53"/>
                <a:gd name="T25" fmla="*/ 39 h 61"/>
                <a:gd name="T26" fmla="*/ 48 w 53"/>
                <a:gd name="T27" fmla="*/ 39 h 61"/>
                <a:gd name="T28" fmla="*/ 47 w 53"/>
                <a:gd name="T29" fmla="*/ 39 h 61"/>
                <a:gd name="T30" fmla="*/ 47 w 53"/>
                <a:gd name="T31" fmla="*/ 41 h 61"/>
                <a:gd name="T32" fmla="*/ 48 w 53"/>
                <a:gd name="T33" fmla="*/ 43 h 61"/>
                <a:gd name="T34" fmla="*/ 47 w 53"/>
                <a:gd name="T35" fmla="*/ 47 h 61"/>
                <a:gd name="T36" fmla="*/ 47 w 53"/>
                <a:gd name="T37" fmla="*/ 48 h 61"/>
                <a:gd name="T38" fmla="*/ 47 w 53"/>
                <a:gd name="T39" fmla="*/ 49 h 61"/>
                <a:gd name="T40" fmla="*/ 44 w 53"/>
                <a:gd name="T41" fmla="*/ 54 h 61"/>
                <a:gd name="T42" fmla="*/ 42 w 53"/>
                <a:gd name="T43" fmla="*/ 56 h 61"/>
                <a:gd name="T44" fmla="*/ 42 w 53"/>
                <a:gd name="T45" fmla="*/ 56 h 61"/>
                <a:gd name="T46" fmla="*/ 37 w 53"/>
                <a:gd name="T47" fmla="*/ 56 h 61"/>
                <a:gd name="T48" fmla="*/ 34 w 53"/>
                <a:gd name="T49" fmla="*/ 54 h 61"/>
                <a:gd name="T50" fmla="*/ 34 w 53"/>
                <a:gd name="T51" fmla="*/ 61 h 61"/>
                <a:gd name="T52" fmla="*/ 6 w 53"/>
                <a:gd name="T53" fmla="*/ 51 h 61"/>
                <a:gd name="T54" fmla="*/ 8 w 53"/>
                <a:gd name="T55" fmla="*/ 47 h 61"/>
                <a:gd name="T56" fmla="*/ 8 w 53"/>
                <a:gd name="T57" fmla="*/ 43 h 61"/>
                <a:gd name="T58" fmla="*/ 0 w 53"/>
                <a:gd name="T59" fmla="*/ 35 h 61"/>
                <a:gd name="T60" fmla="*/ 0 w 53"/>
                <a:gd name="T61" fmla="*/ 11 h 61"/>
                <a:gd name="T62" fmla="*/ 6 w 53"/>
                <a:gd name="T63" fmla="*/ 6 h 61"/>
                <a:gd name="T64" fmla="*/ 11 w 53"/>
                <a:gd name="T65" fmla="*/ 2 h 61"/>
                <a:gd name="T66" fmla="*/ 19 w 53"/>
                <a:gd name="T67" fmla="*/ 0 h 61"/>
                <a:gd name="T68" fmla="*/ 27 w 53"/>
                <a:gd name="T69" fmla="*/ 1 h 61"/>
                <a:gd name="T70" fmla="*/ 36 w 53"/>
                <a:gd name="T71" fmla="*/ 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3" h="61">
                  <a:moveTo>
                    <a:pt x="36" y="1"/>
                  </a:moveTo>
                  <a:lnTo>
                    <a:pt x="40" y="6"/>
                  </a:lnTo>
                  <a:lnTo>
                    <a:pt x="42" y="10"/>
                  </a:lnTo>
                  <a:lnTo>
                    <a:pt x="44" y="14"/>
                  </a:lnTo>
                  <a:lnTo>
                    <a:pt x="47" y="17"/>
                  </a:lnTo>
                  <a:lnTo>
                    <a:pt x="47" y="20"/>
                  </a:lnTo>
                  <a:lnTo>
                    <a:pt x="44" y="21"/>
                  </a:lnTo>
                  <a:lnTo>
                    <a:pt x="47" y="26"/>
                  </a:lnTo>
                  <a:lnTo>
                    <a:pt x="51" y="32"/>
                  </a:lnTo>
                  <a:lnTo>
                    <a:pt x="53" y="35"/>
                  </a:lnTo>
                  <a:lnTo>
                    <a:pt x="53" y="36"/>
                  </a:lnTo>
                  <a:lnTo>
                    <a:pt x="53" y="39"/>
                  </a:lnTo>
                  <a:lnTo>
                    <a:pt x="51" y="39"/>
                  </a:lnTo>
                  <a:lnTo>
                    <a:pt x="48" y="39"/>
                  </a:lnTo>
                  <a:lnTo>
                    <a:pt x="47" y="39"/>
                  </a:lnTo>
                  <a:lnTo>
                    <a:pt x="47" y="41"/>
                  </a:lnTo>
                  <a:lnTo>
                    <a:pt x="48" y="43"/>
                  </a:lnTo>
                  <a:lnTo>
                    <a:pt x="47" y="47"/>
                  </a:lnTo>
                  <a:lnTo>
                    <a:pt x="47" y="48"/>
                  </a:lnTo>
                  <a:lnTo>
                    <a:pt x="47" y="49"/>
                  </a:lnTo>
                  <a:lnTo>
                    <a:pt x="44" y="54"/>
                  </a:lnTo>
                  <a:lnTo>
                    <a:pt x="42" y="56"/>
                  </a:lnTo>
                  <a:lnTo>
                    <a:pt x="42" y="56"/>
                  </a:lnTo>
                  <a:lnTo>
                    <a:pt x="37" y="56"/>
                  </a:lnTo>
                  <a:lnTo>
                    <a:pt x="34" y="54"/>
                  </a:lnTo>
                  <a:lnTo>
                    <a:pt x="34" y="61"/>
                  </a:lnTo>
                  <a:lnTo>
                    <a:pt x="6" y="51"/>
                  </a:lnTo>
                  <a:lnTo>
                    <a:pt x="8" y="47"/>
                  </a:lnTo>
                  <a:lnTo>
                    <a:pt x="8" y="43"/>
                  </a:lnTo>
                  <a:lnTo>
                    <a:pt x="0" y="35"/>
                  </a:lnTo>
                  <a:lnTo>
                    <a:pt x="0" y="11"/>
                  </a:lnTo>
                  <a:lnTo>
                    <a:pt x="6" y="6"/>
                  </a:lnTo>
                  <a:lnTo>
                    <a:pt x="11" y="2"/>
                  </a:lnTo>
                  <a:lnTo>
                    <a:pt x="19" y="0"/>
                  </a:lnTo>
                  <a:lnTo>
                    <a:pt x="27" y="1"/>
                  </a:lnTo>
                  <a:lnTo>
                    <a:pt x="36" y="1"/>
                  </a:lnTo>
                  <a:close/>
                </a:path>
              </a:pathLst>
            </a:custGeom>
            <a:noFill/>
            <a:ln w="11113">
              <a:solidFill>
                <a:srgbClr val="402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19" name="Freeform 71">
              <a:extLst>
                <a:ext uri="{FF2B5EF4-FFF2-40B4-BE49-F238E27FC236}">
                  <a16:creationId xmlns:a16="http://schemas.microsoft.com/office/drawing/2014/main" id="{B5313F1C-45F3-FA8B-1940-CB5BC7AAA3D7}"/>
                </a:ext>
              </a:extLst>
            </p:cNvPr>
            <p:cNvSpPr>
              <a:spLocks/>
            </p:cNvSpPr>
            <p:nvPr/>
          </p:nvSpPr>
          <p:spPr bwMode="auto">
            <a:xfrm>
              <a:off x="656" y="1142"/>
              <a:ext cx="8" cy="6"/>
            </a:xfrm>
            <a:custGeom>
              <a:avLst/>
              <a:gdLst>
                <a:gd name="T0" fmla="*/ 0 w 8"/>
                <a:gd name="T1" fmla="*/ 6 h 6"/>
                <a:gd name="T2" fmla="*/ 8 w 8"/>
                <a:gd name="T3" fmla="*/ 5 h 6"/>
                <a:gd name="T4" fmla="*/ 8 w 8"/>
                <a:gd name="T5" fmla="*/ 1 h 6"/>
                <a:gd name="T6" fmla="*/ 8 w 8"/>
                <a:gd name="T7" fmla="*/ 0 h 6"/>
                <a:gd name="T8" fmla="*/ 8 w 8"/>
                <a:gd name="T9" fmla="*/ 1 h 6"/>
                <a:gd name="T10" fmla="*/ 8 w 8"/>
                <a:gd name="T11" fmla="*/ 5 h 6"/>
                <a:gd name="T12" fmla="*/ 0 w 8"/>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8" h="6">
                  <a:moveTo>
                    <a:pt x="0" y="6"/>
                  </a:moveTo>
                  <a:lnTo>
                    <a:pt x="8" y="5"/>
                  </a:lnTo>
                  <a:lnTo>
                    <a:pt x="8" y="1"/>
                  </a:lnTo>
                  <a:lnTo>
                    <a:pt x="8" y="0"/>
                  </a:lnTo>
                  <a:lnTo>
                    <a:pt x="8" y="1"/>
                  </a:lnTo>
                  <a:lnTo>
                    <a:pt x="8" y="5"/>
                  </a:lnTo>
                  <a:lnTo>
                    <a:pt x="0" y="6"/>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0" name="Freeform 72">
              <a:extLst>
                <a:ext uri="{FF2B5EF4-FFF2-40B4-BE49-F238E27FC236}">
                  <a16:creationId xmlns:a16="http://schemas.microsoft.com/office/drawing/2014/main" id="{34ECB369-FCAC-AAF2-E6EC-5ADE6C7BCF26}"/>
                </a:ext>
              </a:extLst>
            </p:cNvPr>
            <p:cNvSpPr>
              <a:spLocks/>
            </p:cNvSpPr>
            <p:nvPr/>
          </p:nvSpPr>
          <p:spPr bwMode="auto">
            <a:xfrm>
              <a:off x="655" y="1138"/>
              <a:ext cx="7" cy="4"/>
            </a:xfrm>
            <a:custGeom>
              <a:avLst/>
              <a:gdLst>
                <a:gd name="T0" fmla="*/ 7 w 7"/>
                <a:gd name="T1" fmla="*/ 4 h 4"/>
                <a:gd name="T2" fmla="*/ 0 w 7"/>
                <a:gd name="T3" fmla="*/ 1 h 4"/>
                <a:gd name="T4" fmla="*/ 0 w 7"/>
                <a:gd name="T5" fmla="*/ 0 h 4"/>
                <a:gd name="T6" fmla="*/ 0 w 7"/>
                <a:gd name="T7" fmla="*/ 1 h 4"/>
                <a:gd name="T8" fmla="*/ 7 w 7"/>
                <a:gd name="T9" fmla="*/ 4 h 4"/>
              </a:gdLst>
              <a:ahLst/>
              <a:cxnLst>
                <a:cxn ang="0">
                  <a:pos x="T0" y="T1"/>
                </a:cxn>
                <a:cxn ang="0">
                  <a:pos x="T2" y="T3"/>
                </a:cxn>
                <a:cxn ang="0">
                  <a:pos x="T4" y="T5"/>
                </a:cxn>
                <a:cxn ang="0">
                  <a:pos x="T6" y="T7"/>
                </a:cxn>
                <a:cxn ang="0">
                  <a:pos x="T8" y="T9"/>
                </a:cxn>
              </a:cxnLst>
              <a:rect l="0" t="0" r="r" b="b"/>
              <a:pathLst>
                <a:path w="7" h="4">
                  <a:moveTo>
                    <a:pt x="7" y="4"/>
                  </a:moveTo>
                  <a:lnTo>
                    <a:pt x="0" y="1"/>
                  </a:lnTo>
                  <a:lnTo>
                    <a:pt x="0" y="0"/>
                  </a:lnTo>
                  <a:lnTo>
                    <a:pt x="0" y="1"/>
                  </a:lnTo>
                  <a:lnTo>
                    <a:pt x="7" y="4"/>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1" name="Freeform 73">
              <a:extLst>
                <a:ext uri="{FF2B5EF4-FFF2-40B4-BE49-F238E27FC236}">
                  <a16:creationId xmlns:a16="http://schemas.microsoft.com/office/drawing/2014/main" id="{7619B838-4E01-0B40-66E8-83E6C70BD66B}"/>
                </a:ext>
              </a:extLst>
            </p:cNvPr>
            <p:cNvSpPr>
              <a:spLocks/>
            </p:cNvSpPr>
            <p:nvPr/>
          </p:nvSpPr>
          <p:spPr bwMode="auto">
            <a:xfrm>
              <a:off x="653" y="1132"/>
              <a:ext cx="3" cy="4"/>
            </a:xfrm>
            <a:custGeom>
              <a:avLst/>
              <a:gdLst>
                <a:gd name="T0" fmla="*/ 0 w 3"/>
                <a:gd name="T1" fmla="*/ 4 h 4"/>
                <a:gd name="T2" fmla="*/ 0 w 3"/>
                <a:gd name="T3" fmla="*/ 1 h 4"/>
                <a:gd name="T4" fmla="*/ 0 w 3"/>
                <a:gd name="T5" fmla="*/ 0 h 4"/>
                <a:gd name="T6" fmla="*/ 0 w 3"/>
                <a:gd name="T7" fmla="*/ 1 h 4"/>
                <a:gd name="T8" fmla="*/ 2 w 3"/>
                <a:gd name="T9" fmla="*/ 1 h 4"/>
                <a:gd name="T10" fmla="*/ 3 w 3"/>
                <a:gd name="T11" fmla="*/ 1 h 4"/>
                <a:gd name="T12" fmla="*/ 2 w 3"/>
                <a:gd name="T13" fmla="*/ 2 h 4"/>
                <a:gd name="T14" fmla="*/ 0 w 3"/>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0" y="4"/>
                  </a:moveTo>
                  <a:lnTo>
                    <a:pt x="0" y="1"/>
                  </a:lnTo>
                  <a:lnTo>
                    <a:pt x="0" y="0"/>
                  </a:lnTo>
                  <a:lnTo>
                    <a:pt x="0" y="1"/>
                  </a:lnTo>
                  <a:lnTo>
                    <a:pt x="2" y="1"/>
                  </a:lnTo>
                  <a:lnTo>
                    <a:pt x="3" y="1"/>
                  </a:lnTo>
                  <a:lnTo>
                    <a:pt x="2" y="2"/>
                  </a:lnTo>
                  <a:lnTo>
                    <a:pt x="0" y="4"/>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2" name="Freeform 74">
              <a:extLst>
                <a:ext uri="{FF2B5EF4-FFF2-40B4-BE49-F238E27FC236}">
                  <a16:creationId xmlns:a16="http://schemas.microsoft.com/office/drawing/2014/main" id="{5D5AD99A-E90D-3685-0D82-86C7890FA9C7}"/>
                </a:ext>
              </a:extLst>
            </p:cNvPr>
            <p:cNvSpPr>
              <a:spLocks/>
            </p:cNvSpPr>
            <p:nvPr/>
          </p:nvSpPr>
          <p:spPr bwMode="auto">
            <a:xfrm>
              <a:off x="653" y="1128"/>
              <a:ext cx="2" cy="2"/>
            </a:xfrm>
            <a:custGeom>
              <a:avLst/>
              <a:gdLst>
                <a:gd name="T0" fmla="*/ 2 w 2"/>
                <a:gd name="T1" fmla="*/ 1 h 2"/>
                <a:gd name="T2" fmla="*/ 2 w 2"/>
                <a:gd name="T3" fmla="*/ 0 h 2"/>
                <a:gd name="T4" fmla="*/ 0 w 2"/>
                <a:gd name="T5" fmla="*/ 1 h 2"/>
                <a:gd name="T6" fmla="*/ 0 w 2"/>
                <a:gd name="T7" fmla="*/ 2 h 2"/>
                <a:gd name="T8" fmla="*/ 2 w 2"/>
                <a:gd name="T9" fmla="*/ 1 h 2"/>
                <a:gd name="T10" fmla="*/ 2 w 2"/>
                <a:gd name="T11" fmla="*/ 2 h 2"/>
                <a:gd name="T12" fmla="*/ 2 w 2"/>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2" y="1"/>
                  </a:moveTo>
                  <a:lnTo>
                    <a:pt x="2" y="0"/>
                  </a:lnTo>
                  <a:lnTo>
                    <a:pt x="0" y="1"/>
                  </a:lnTo>
                  <a:lnTo>
                    <a:pt x="0" y="2"/>
                  </a:lnTo>
                  <a:lnTo>
                    <a:pt x="2" y="1"/>
                  </a:lnTo>
                  <a:lnTo>
                    <a:pt x="2" y="2"/>
                  </a:lnTo>
                  <a:lnTo>
                    <a:pt x="2" y="1"/>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3" name="Freeform 75">
              <a:extLst>
                <a:ext uri="{FF2B5EF4-FFF2-40B4-BE49-F238E27FC236}">
                  <a16:creationId xmlns:a16="http://schemas.microsoft.com/office/drawing/2014/main" id="{DFF9F3E9-E3D2-EFD1-6A29-BFF489F7CC81}"/>
                </a:ext>
              </a:extLst>
            </p:cNvPr>
            <p:cNvSpPr>
              <a:spLocks/>
            </p:cNvSpPr>
            <p:nvPr/>
          </p:nvSpPr>
          <p:spPr bwMode="auto">
            <a:xfrm>
              <a:off x="633" y="1137"/>
              <a:ext cx="3" cy="2"/>
            </a:xfrm>
            <a:custGeom>
              <a:avLst/>
              <a:gdLst>
                <a:gd name="T0" fmla="*/ 0 w 3"/>
                <a:gd name="T1" fmla="*/ 0 h 2"/>
                <a:gd name="T2" fmla="*/ 0 w 3"/>
                <a:gd name="T3" fmla="*/ 0 h 2"/>
                <a:gd name="T4" fmla="*/ 2 w 3"/>
                <a:gd name="T5" fmla="*/ 0 h 2"/>
                <a:gd name="T6" fmla="*/ 3 w 3"/>
                <a:gd name="T7" fmla="*/ 1 h 2"/>
                <a:gd name="T8" fmla="*/ 2 w 3"/>
                <a:gd name="T9" fmla="*/ 2 h 2"/>
                <a:gd name="T10" fmla="*/ 2 w 3"/>
                <a:gd name="T11" fmla="*/ 1 h 2"/>
                <a:gd name="T12" fmla="*/ 0 w 3"/>
                <a:gd name="T13" fmla="*/ 1 h 2"/>
                <a:gd name="T14" fmla="*/ 2 w 3"/>
                <a:gd name="T15" fmla="*/ 1 h 2"/>
                <a:gd name="T16" fmla="*/ 2 w 3"/>
                <a:gd name="T17" fmla="*/ 2 h 2"/>
                <a:gd name="T18" fmla="*/ 0 w 3"/>
                <a:gd name="T19" fmla="*/ 2 h 2"/>
                <a:gd name="T20" fmla="*/ 2 w 3"/>
                <a:gd name="T21" fmla="*/ 2 h 2"/>
                <a:gd name="T22" fmla="*/ 3 w 3"/>
                <a:gd name="T23" fmla="*/ 1 h 2"/>
                <a:gd name="T24" fmla="*/ 3 w 3"/>
                <a:gd name="T25" fmla="*/ 0 h 2"/>
                <a:gd name="T26" fmla="*/ 2 w 3"/>
                <a:gd name="T27" fmla="*/ 0 h 2"/>
                <a:gd name="T28" fmla="*/ 0 w 3"/>
                <a:gd name="T2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2">
                  <a:moveTo>
                    <a:pt x="0" y="0"/>
                  </a:moveTo>
                  <a:lnTo>
                    <a:pt x="0" y="0"/>
                  </a:lnTo>
                  <a:lnTo>
                    <a:pt x="2" y="0"/>
                  </a:lnTo>
                  <a:lnTo>
                    <a:pt x="3" y="1"/>
                  </a:lnTo>
                  <a:lnTo>
                    <a:pt x="2" y="2"/>
                  </a:lnTo>
                  <a:lnTo>
                    <a:pt x="2" y="1"/>
                  </a:lnTo>
                  <a:lnTo>
                    <a:pt x="0" y="1"/>
                  </a:lnTo>
                  <a:lnTo>
                    <a:pt x="2" y="1"/>
                  </a:lnTo>
                  <a:lnTo>
                    <a:pt x="2" y="2"/>
                  </a:lnTo>
                  <a:lnTo>
                    <a:pt x="0" y="2"/>
                  </a:lnTo>
                  <a:lnTo>
                    <a:pt x="2" y="2"/>
                  </a:lnTo>
                  <a:lnTo>
                    <a:pt x="3" y="1"/>
                  </a:lnTo>
                  <a:lnTo>
                    <a:pt x="3" y="0"/>
                  </a:lnTo>
                  <a:lnTo>
                    <a:pt x="2" y="0"/>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4" name="Freeform 76">
              <a:extLst>
                <a:ext uri="{FF2B5EF4-FFF2-40B4-BE49-F238E27FC236}">
                  <a16:creationId xmlns:a16="http://schemas.microsoft.com/office/drawing/2014/main" id="{0DCCECDF-201B-CE3A-6433-0B15F812B835}"/>
                </a:ext>
              </a:extLst>
            </p:cNvPr>
            <p:cNvSpPr>
              <a:spLocks/>
            </p:cNvSpPr>
            <p:nvPr/>
          </p:nvSpPr>
          <p:spPr bwMode="auto">
            <a:xfrm>
              <a:off x="613" y="1107"/>
              <a:ext cx="40" cy="41"/>
            </a:xfrm>
            <a:custGeom>
              <a:avLst/>
              <a:gdLst>
                <a:gd name="T0" fmla="*/ 38 w 40"/>
                <a:gd name="T1" fmla="*/ 12 h 41"/>
                <a:gd name="T2" fmla="*/ 30 w 40"/>
                <a:gd name="T3" fmla="*/ 11 h 41"/>
                <a:gd name="T4" fmla="*/ 26 w 40"/>
                <a:gd name="T5" fmla="*/ 12 h 41"/>
                <a:gd name="T6" fmla="*/ 24 w 40"/>
                <a:gd name="T7" fmla="*/ 15 h 41"/>
                <a:gd name="T8" fmla="*/ 26 w 40"/>
                <a:gd name="T9" fmla="*/ 19 h 41"/>
                <a:gd name="T10" fmla="*/ 29 w 40"/>
                <a:gd name="T11" fmla="*/ 19 h 41"/>
                <a:gd name="T12" fmla="*/ 29 w 40"/>
                <a:gd name="T13" fmla="*/ 22 h 41"/>
                <a:gd name="T14" fmla="*/ 27 w 40"/>
                <a:gd name="T15" fmla="*/ 25 h 41"/>
                <a:gd name="T16" fmla="*/ 29 w 40"/>
                <a:gd name="T17" fmla="*/ 28 h 41"/>
                <a:gd name="T18" fmla="*/ 26 w 40"/>
                <a:gd name="T19" fmla="*/ 28 h 41"/>
                <a:gd name="T20" fmla="*/ 24 w 40"/>
                <a:gd name="T21" fmla="*/ 24 h 41"/>
                <a:gd name="T22" fmla="*/ 23 w 40"/>
                <a:gd name="T23" fmla="*/ 22 h 41"/>
                <a:gd name="T24" fmla="*/ 20 w 40"/>
                <a:gd name="T25" fmla="*/ 22 h 41"/>
                <a:gd name="T26" fmla="*/ 17 w 40"/>
                <a:gd name="T27" fmla="*/ 22 h 41"/>
                <a:gd name="T28" fmla="*/ 15 w 40"/>
                <a:gd name="T29" fmla="*/ 25 h 41"/>
                <a:gd name="T30" fmla="*/ 15 w 40"/>
                <a:gd name="T31" fmla="*/ 30 h 41"/>
                <a:gd name="T32" fmla="*/ 15 w 40"/>
                <a:gd name="T33" fmla="*/ 31 h 41"/>
                <a:gd name="T34" fmla="*/ 15 w 40"/>
                <a:gd name="T35" fmla="*/ 34 h 41"/>
                <a:gd name="T36" fmla="*/ 15 w 40"/>
                <a:gd name="T37" fmla="*/ 35 h 41"/>
                <a:gd name="T38" fmla="*/ 14 w 40"/>
                <a:gd name="T39" fmla="*/ 38 h 41"/>
                <a:gd name="T40" fmla="*/ 13 w 40"/>
                <a:gd name="T41" fmla="*/ 38 h 41"/>
                <a:gd name="T42" fmla="*/ 10 w 40"/>
                <a:gd name="T43" fmla="*/ 41 h 41"/>
                <a:gd name="T44" fmla="*/ 2 w 40"/>
                <a:gd name="T45" fmla="*/ 34 h 41"/>
                <a:gd name="T46" fmla="*/ 2 w 40"/>
                <a:gd name="T47" fmla="*/ 30 h 41"/>
                <a:gd name="T48" fmla="*/ 2 w 40"/>
                <a:gd name="T49" fmla="*/ 19 h 41"/>
                <a:gd name="T50" fmla="*/ 0 w 40"/>
                <a:gd name="T51" fmla="*/ 13 h 41"/>
                <a:gd name="T52" fmla="*/ 2 w 40"/>
                <a:gd name="T53" fmla="*/ 8 h 41"/>
                <a:gd name="T54" fmla="*/ 2 w 40"/>
                <a:gd name="T55" fmla="*/ 3 h 41"/>
                <a:gd name="T56" fmla="*/ 6 w 40"/>
                <a:gd name="T57" fmla="*/ 2 h 41"/>
                <a:gd name="T58" fmla="*/ 10 w 40"/>
                <a:gd name="T59" fmla="*/ 2 h 41"/>
                <a:gd name="T60" fmla="*/ 17 w 40"/>
                <a:gd name="T61" fmla="*/ 0 h 41"/>
                <a:gd name="T62" fmla="*/ 24 w 40"/>
                <a:gd name="T63" fmla="*/ 0 h 41"/>
                <a:gd name="T64" fmla="*/ 33 w 40"/>
                <a:gd name="T65" fmla="*/ 2 h 41"/>
                <a:gd name="T66" fmla="*/ 36 w 40"/>
                <a:gd name="T67" fmla="*/ 3 h 41"/>
                <a:gd name="T68" fmla="*/ 38 w 40"/>
                <a:gd name="T69" fmla="*/ 6 h 41"/>
                <a:gd name="T70" fmla="*/ 40 w 40"/>
                <a:gd name="T71" fmla="*/ 9 h 41"/>
                <a:gd name="T72" fmla="*/ 40 w 40"/>
                <a:gd name="T73" fmla="*/ 11 h 41"/>
                <a:gd name="T74" fmla="*/ 38 w 40"/>
                <a:gd name="T75" fmla="*/ 1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 h="41">
                  <a:moveTo>
                    <a:pt x="38" y="12"/>
                  </a:moveTo>
                  <a:lnTo>
                    <a:pt x="30" y="11"/>
                  </a:lnTo>
                  <a:lnTo>
                    <a:pt x="26" y="12"/>
                  </a:lnTo>
                  <a:lnTo>
                    <a:pt x="24" y="15"/>
                  </a:lnTo>
                  <a:lnTo>
                    <a:pt x="26" y="19"/>
                  </a:lnTo>
                  <a:lnTo>
                    <a:pt x="29" y="19"/>
                  </a:lnTo>
                  <a:lnTo>
                    <a:pt x="29" y="22"/>
                  </a:lnTo>
                  <a:lnTo>
                    <a:pt x="27" y="25"/>
                  </a:lnTo>
                  <a:lnTo>
                    <a:pt x="29" y="28"/>
                  </a:lnTo>
                  <a:lnTo>
                    <a:pt x="26" y="28"/>
                  </a:lnTo>
                  <a:lnTo>
                    <a:pt x="24" y="24"/>
                  </a:lnTo>
                  <a:lnTo>
                    <a:pt x="23" y="22"/>
                  </a:lnTo>
                  <a:lnTo>
                    <a:pt x="20" y="22"/>
                  </a:lnTo>
                  <a:lnTo>
                    <a:pt x="17" y="22"/>
                  </a:lnTo>
                  <a:lnTo>
                    <a:pt x="15" y="25"/>
                  </a:lnTo>
                  <a:lnTo>
                    <a:pt x="15" y="30"/>
                  </a:lnTo>
                  <a:lnTo>
                    <a:pt x="15" y="31"/>
                  </a:lnTo>
                  <a:lnTo>
                    <a:pt x="15" y="34"/>
                  </a:lnTo>
                  <a:lnTo>
                    <a:pt x="15" y="35"/>
                  </a:lnTo>
                  <a:lnTo>
                    <a:pt x="14" y="38"/>
                  </a:lnTo>
                  <a:lnTo>
                    <a:pt x="13" y="38"/>
                  </a:lnTo>
                  <a:lnTo>
                    <a:pt x="10" y="41"/>
                  </a:lnTo>
                  <a:lnTo>
                    <a:pt x="2" y="34"/>
                  </a:lnTo>
                  <a:lnTo>
                    <a:pt x="2" y="30"/>
                  </a:lnTo>
                  <a:lnTo>
                    <a:pt x="2" y="19"/>
                  </a:lnTo>
                  <a:lnTo>
                    <a:pt x="0" y="13"/>
                  </a:lnTo>
                  <a:lnTo>
                    <a:pt x="2" y="8"/>
                  </a:lnTo>
                  <a:lnTo>
                    <a:pt x="2" y="3"/>
                  </a:lnTo>
                  <a:lnTo>
                    <a:pt x="6" y="2"/>
                  </a:lnTo>
                  <a:lnTo>
                    <a:pt x="10" y="2"/>
                  </a:lnTo>
                  <a:lnTo>
                    <a:pt x="17" y="0"/>
                  </a:lnTo>
                  <a:lnTo>
                    <a:pt x="24" y="0"/>
                  </a:lnTo>
                  <a:lnTo>
                    <a:pt x="33" y="2"/>
                  </a:lnTo>
                  <a:lnTo>
                    <a:pt x="36" y="3"/>
                  </a:lnTo>
                  <a:lnTo>
                    <a:pt x="38" y="6"/>
                  </a:lnTo>
                  <a:lnTo>
                    <a:pt x="40" y="9"/>
                  </a:lnTo>
                  <a:lnTo>
                    <a:pt x="40" y="11"/>
                  </a:lnTo>
                  <a:lnTo>
                    <a:pt x="38" y="12"/>
                  </a:lnTo>
                  <a:close/>
                </a:path>
              </a:pathLst>
            </a:custGeom>
            <a:solidFill>
              <a:srgbClr val="603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5" name="Freeform 77">
              <a:extLst>
                <a:ext uri="{FF2B5EF4-FFF2-40B4-BE49-F238E27FC236}">
                  <a16:creationId xmlns:a16="http://schemas.microsoft.com/office/drawing/2014/main" id="{52278BC2-08B8-F269-336C-0DB05408E773}"/>
                </a:ext>
              </a:extLst>
            </p:cNvPr>
            <p:cNvSpPr>
              <a:spLocks/>
            </p:cNvSpPr>
            <p:nvPr/>
          </p:nvSpPr>
          <p:spPr bwMode="auto">
            <a:xfrm>
              <a:off x="709" y="1227"/>
              <a:ext cx="41" cy="23"/>
            </a:xfrm>
            <a:custGeom>
              <a:avLst/>
              <a:gdLst>
                <a:gd name="T0" fmla="*/ 0 w 41"/>
                <a:gd name="T1" fmla="*/ 14 h 23"/>
                <a:gd name="T2" fmla="*/ 5 w 41"/>
                <a:gd name="T3" fmla="*/ 13 h 23"/>
                <a:gd name="T4" fmla="*/ 6 w 41"/>
                <a:gd name="T5" fmla="*/ 11 h 23"/>
                <a:gd name="T6" fmla="*/ 8 w 41"/>
                <a:gd name="T7" fmla="*/ 11 h 23"/>
                <a:gd name="T8" fmla="*/ 10 w 41"/>
                <a:gd name="T9" fmla="*/ 10 h 23"/>
                <a:gd name="T10" fmla="*/ 10 w 41"/>
                <a:gd name="T11" fmla="*/ 7 h 23"/>
                <a:gd name="T12" fmla="*/ 16 w 41"/>
                <a:gd name="T13" fmla="*/ 4 h 23"/>
                <a:gd name="T14" fmla="*/ 16 w 41"/>
                <a:gd name="T15" fmla="*/ 3 h 23"/>
                <a:gd name="T16" fmla="*/ 18 w 41"/>
                <a:gd name="T17" fmla="*/ 1 h 23"/>
                <a:gd name="T18" fmla="*/ 19 w 41"/>
                <a:gd name="T19" fmla="*/ 1 h 23"/>
                <a:gd name="T20" fmla="*/ 28 w 41"/>
                <a:gd name="T21" fmla="*/ 0 h 23"/>
                <a:gd name="T22" fmla="*/ 29 w 41"/>
                <a:gd name="T23" fmla="*/ 0 h 23"/>
                <a:gd name="T24" fmla="*/ 32 w 41"/>
                <a:gd name="T25" fmla="*/ 1 h 23"/>
                <a:gd name="T26" fmla="*/ 37 w 41"/>
                <a:gd name="T27" fmla="*/ 3 h 23"/>
                <a:gd name="T28" fmla="*/ 37 w 41"/>
                <a:gd name="T29" fmla="*/ 3 h 23"/>
                <a:gd name="T30" fmla="*/ 39 w 41"/>
                <a:gd name="T31" fmla="*/ 4 h 23"/>
                <a:gd name="T32" fmla="*/ 39 w 41"/>
                <a:gd name="T33" fmla="*/ 6 h 23"/>
                <a:gd name="T34" fmla="*/ 39 w 41"/>
                <a:gd name="T35" fmla="*/ 7 h 23"/>
                <a:gd name="T36" fmla="*/ 41 w 41"/>
                <a:gd name="T37" fmla="*/ 8 h 23"/>
                <a:gd name="T38" fmla="*/ 41 w 41"/>
                <a:gd name="T39" fmla="*/ 10 h 23"/>
                <a:gd name="T40" fmla="*/ 37 w 41"/>
                <a:gd name="T41" fmla="*/ 10 h 23"/>
                <a:gd name="T42" fmla="*/ 37 w 41"/>
                <a:gd name="T43" fmla="*/ 8 h 23"/>
                <a:gd name="T44" fmla="*/ 32 w 41"/>
                <a:gd name="T45" fmla="*/ 8 h 23"/>
                <a:gd name="T46" fmla="*/ 29 w 41"/>
                <a:gd name="T47" fmla="*/ 8 h 23"/>
                <a:gd name="T48" fmla="*/ 32 w 41"/>
                <a:gd name="T49" fmla="*/ 10 h 23"/>
                <a:gd name="T50" fmla="*/ 35 w 41"/>
                <a:gd name="T51" fmla="*/ 10 h 23"/>
                <a:gd name="T52" fmla="*/ 37 w 41"/>
                <a:gd name="T53" fmla="*/ 11 h 23"/>
                <a:gd name="T54" fmla="*/ 37 w 41"/>
                <a:gd name="T55" fmla="*/ 13 h 23"/>
                <a:gd name="T56" fmla="*/ 37 w 41"/>
                <a:gd name="T57" fmla="*/ 14 h 23"/>
                <a:gd name="T58" fmla="*/ 37 w 41"/>
                <a:gd name="T59" fmla="*/ 13 h 23"/>
                <a:gd name="T60" fmla="*/ 32 w 41"/>
                <a:gd name="T61" fmla="*/ 13 h 23"/>
                <a:gd name="T62" fmla="*/ 29 w 41"/>
                <a:gd name="T63" fmla="*/ 13 h 23"/>
                <a:gd name="T64" fmla="*/ 26 w 41"/>
                <a:gd name="T65" fmla="*/ 13 h 23"/>
                <a:gd name="T66" fmla="*/ 25 w 41"/>
                <a:gd name="T67" fmla="*/ 13 h 23"/>
                <a:gd name="T68" fmla="*/ 22 w 41"/>
                <a:gd name="T69" fmla="*/ 14 h 23"/>
                <a:gd name="T70" fmla="*/ 22 w 41"/>
                <a:gd name="T71" fmla="*/ 17 h 23"/>
                <a:gd name="T72" fmla="*/ 19 w 41"/>
                <a:gd name="T73" fmla="*/ 18 h 23"/>
                <a:gd name="T74" fmla="*/ 19 w 41"/>
                <a:gd name="T75" fmla="*/ 19 h 23"/>
                <a:gd name="T76" fmla="*/ 16 w 41"/>
                <a:gd name="T77" fmla="*/ 19 h 23"/>
                <a:gd name="T78" fmla="*/ 15 w 41"/>
                <a:gd name="T79" fmla="*/ 21 h 23"/>
                <a:gd name="T80" fmla="*/ 14 w 41"/>
                <a:gd name="T81" fmla="*/ 21 h 23"/>
                <a:gd name="T82" fmla="*/ 10 w 41"/>
                <a:gd name="T83" fmla="*/ 21 h 23"/>
                <a:gd name="T84" fmla="*/ 10 w 41"/>
                <a:gd name="T85" fmla="*/ 21 h 23"/>
                <a:gd name="T86" fmla="*/ 6 w 41"/>
                <a:gd name="T87" fmla="*/ 21 h 23"/>
                <a:gd name="T88" fmla="*/ 0 w 41"/>
                <a:gd name="T89" fmla="*/ 23 h 23"/>
                <a:gd name="T90" fmla="*/ 0 w 41"/>
                <a:gd name="T91"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1" h="23">
                  <a:moveTo>
                    <a:pt x="0" y="14"/>
                  </a:moveTo>
                  <a:lnTo>
                    <a:pt x="5" y="13"/>
                  </a:lnTo>
                  <a:lnTo>
                    <a:pt x="6" y="11"/>
                  </a:lnTo>
                  <a:lnTo>
                    <a:pt x="8" y="11"/>
                  </a:lnTo>
                  <a:lnTo>
                    <a:pt x="10" y="10"/>
                  </a:lnTo>
                  <a:lnTo>
                    <a:pt x="10" y="7"/>
                  </a:lnTo>
                  <a:lnTo>
                    <a:pt x="16" y="4"/>
                  </a:lnTo>
                  <a:lnTo>
                    <a:pt x="16" y="3"/>
                  </a:lnTo>
                  <a:lnTo>
                    <a:pt x="18" y="1"/>
                  </a:lnTo>
                  <a:lnTo>
                    <a:pt x="19" y="1"/>
                  </a:lnTo>
                  <a:lnTo>
                    <a:pt x="28" y="0"/>
                  </a:lnTo>
                  <a:lnTo>
                    <a:pt x="29" y="0"/>
                  </a:lnTo>
                  <a:lnTo>
                    <a:pt x="32" y="1"/>
                  </a:lnTo>
                  <a:lnTo>
                    <a:pt x="37" y="3"/>
                  </a:lnTo>
                  <a:lnTo>
                    <a:pt x="37" y="3"/>
                  </a:lnTo>
                  <a:lnTo>
                    <a:pt x="39" y="4"/>
                  </a:lnTo>
                  <a:lnTo>
                    <a:pt x="39" y="6"/>
                  </a:lnTo>
                  <a:lnTo>
                    <a:pt x="39" y="7"/>
                  </a:lnTo>
                  <a:lnTo>
                    <a:pt x="41" y="8"/>
                  </a:lnTo>
                  <a:lnTo>
                    <a:pt x="41" y="10"/>
                  </a:lnTo>
                  <a:lnTo>
                    <a:pt x="37" y="10"/>
                  </a:lnTo>
                  <a:lnTo>
                    <a:pt x="37" y="8"/>
                  </a:lnTo>
                  <a:lnTo>
                    <a:pt x="32" y="8"/>
                  </a:lnTo>
                  <a:lnTo>
                    <a:pt x="29" y="8"/>
                  </a:lnTo>
                  <a:lnTo>
                    <a:pt x="32" y="10"/>
                  </a:lnTo>
                  <a:lnTo>
                    <a:pt x="35" y="10"/>
                  </a:lnTo>
                  <a:lnTo>
                    <a:pt x="37" y="11"/>
                  </a:lnTo>
                  <a:lnTo>
                    <a:pt x="37" y="13"/>
                  </a:lnTo>
                  <a:lnTo>
                    <a:pt x="37" y="14"/>
                  </a:lnTo>
                  <a:lnTo>
                    <a:pt x="37" y="13"/>
                  </a:lnTo>
                  <a:lnTo>
                    <a:pt x="32" y="13"/>
                  </a:lnTo>
                  <a:lnTo>
                    <a:pt x="29" y="13"/>
                  </a:lnTo>
                  <a:lnTo>
                    <a:pt x="26" y="13"/>
                  </a:lnTo>
                  <a:lnTo>
                    <a:pt x="25" y="13"/>
                  </a:lnTo>
                  <a:lnTo>
                    <a:pt x="22" y="14"/>
                  </a:lnTo>
                  <a:lnTo>
                    <a:pt x="22" y="17"/>
                  </a:lnTo>
                  <a:lnTo>
                    <a:pt x="19" y="18"/>
                  </a:lnTo>
                  <a:lnTo>
                    <a:pt x="19" y="19"/>
                  </a:lnTo>
                  <a:lnTo>
                    <a:pt x="16" y="19"/>
                  </a:lnTo>
                  <a:lnTo>
                    <a:pt x="15" y="21"/>
                  </a:lnTo>
                  <a:lnTo>
                    <a:pt x="14" y="21"/>
                  </a:lnTo>
                  <a:lnTo>
                    <a:pt x="10" y="21"/>
                  </a:lnTo>
                  <a:lnTo>
                    <a:pt x="10" y="21"/>
                  </a:lnTo>
                  <a:lnTo>
                    <a:pt x="6" y="21"/>
                  </a:lnTo>
                  <a:lnTo>
                    <a:pt x="0" y="23"/>
                  </a:lnTo>
                  <a:lnTo>
                    <a:pt x="0" y="14"/>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6" name="Freeform 78">
              <a:extLst>
                <a:ext uri="{FF2B5EF4-FFF2-40B4-BE49-F238E27FC236}">
                  <a16:creationId xmlns:a16="http://schemas.microsoft.com/office/drawing/2014/main" id="{C81399A0-B667-BDC3-5A5A-F0C7E8318C23}"/>
                </a:ext>
              </a:extLst>
            </p:cNvPr>
            <p:cNvSpPr>
              <a:spLocks/>
            </p:cNvSpPr>
            <p:nvPr/>
          </p:nvSpPr>
          <p:spPr bwMode="auto">
            <a:xfrm>
              <a:off x="589" y="1251"/>
              <a:ext cx="53" cy="78"/>
            </a:xfrm>
            <a:custGeom>
              <a:avLst/>
              <a:gdLst>
                <a:gd name="T0" fmla="*/ 29 w 53"/>
                <a:gd name="T1" fmla="*/ 13 h 78"/>
                <a:gd name="T2" fmla="*/ 20 w 53"/>
                <a:gd name="T3" fmla="*/ 11 h 78"/>
                <a:gd name="T4" fmla="*/ 12 w 53"/>
                <a:gd name="T5" fmla="*/ 9 h 78"/>
                <a:gd name="T6" fmla="*/ 12 w 53"/>
                <a:gd name="T7" fmla="*/ 8 h 78"/>
                <a:gd name="T8" fmla="*/ 12 w 53"/>
                <a:gd name="T9" fmla="*/ 4 h 78"/>
                <a:gd name="T10" fmla="*/ 10 w 53"/>
                <a:gd name="T11" fmla="*/ 2 h 78"/>
                <a:gd name="T12" fmla="*/ 4 w 53"/>
                <a:gd name="T13" fmla="*/ 0 h 78"/>
                <a:gd name="T14" fmla="*/ 0 w 53"/>
                <a:gd name="T15" fmla="*/ 2 h 78"/>
                <a:gd name="T16" fmla="*/ 6 w 53"/>
                <a:gd name="T17" fmla="*/ 61 h 78"/>
                <a:gd name="T18" fmla="*/ 10 w 53"/>
                <a:gd name="T19" fmla="*/ 67 h 78"/>
                <a:gd name="T20" fmla="*/ 16 w 53"/>
                <a:gd name="T21" fmla="*/ 72 h 78"/>
                <a:gd name="T22" fmla="*/ 23 w 53"/>
                <a:gd name="T23" fmla="*/ 77 h 78"/>
                <a:gd name="T24" fmla="*/ 31 w 53"/>
                <a:gd name="T25" fmla="*/ 78 h 78"/>
                <a:gd name="T26" fmla="*/ 44 w 53"/>
                <a:gd name="T27" fmla="*/ 78 h 78"/>
                <a:gd name="T28" fmla="*/ 52 w 53"/>
                <a:gd name="T29" fmla="*/ 78 h 78"/>
                <a:gd name="T30" fmla="*/ 53 w 53"/>
                <a:gd name="T31" fmla="*/ 72 h 78"/>
                <a:gd name="T32" fmla="*/ 52 w 53"/>
                <a:gd name="T33" fmla="*/ 68 h 78"/>
                <a:gd name="T34" fmla="*/ 48 w 53"/>
                <a:gd name="T35" fmla="*/ 50 h 78"/>
                <a:gd name="T36" fmla="*/ 42 w 53"/>
                <a:gd name="T37" fmla="*/ 35 h 78"/>
                <a:gd name="T38" fmla="*/ 40 w 53"/>
                <a:gd name="T39" fmla="*/ 22 h 78"/>
                <a:gd name="T40" fmla="*/ 40 w 53"/>
                <a:gd name="T41" fmla="*/ 18 h 78"/>
                <a:gd name="T42" fmla="*/ 37 w 53"/>
                <a:gd name="T43" fmla="*/ 14 h 78"/>
                <a:gd name="T44" fmla="*/ 35 w 53"/>
                <a:gd name="T45" fmla="*/ 13 h 78"/>
                <a:gd name="T46" fmla="*/ 29 w 53"/>
                <a:gd name="T47" fmla="*/ 1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3" h="78">
                  <a:moveTo>
                    <a:pt x="29" y="13"/>
                  </a:moveTo>
                  <a:lnTo>
                    <a:pt x="20" y="11"/>
                  </a:lnTo>
                  <a:lnTo>
                    <a:pt x="12" y="9"/>
                  </a:lnTo>
                  <a:lnTo>
                    <a:pt x="12" y="8"/>
                  </a:lnTo>
                  <a:lnTo>
                    <a:pt x="12" y="4"/>
                  </a:lnTo>
                  <a:lnTo>
                    <a:pt x="10" y="2"/>
                  </a:lnTo>
                  <a:lnTo>
                    <a:pt x="4" y="0"/>
                  </a:lnTo>
                  <a:lnTo>
                    <a:pt x="0" y="2"/>
                  </a:lnTo>
                  <a:lnTo>
                    <a:pt x="6" y="61"/>
                  </a:lnTo>
                  <a:lnTo>
                    <a:pt x="10" y="67"/>
                  </a:lnTo>
                  <a:lnTo>
                    <a:pt x="16" y="72"/>
                  </a:lnTo>
                  <a:lnTo>
                    <a:pt x="23" y="77"/>
                  </a:lnTo>
                  <a:lnTo>
                    <a:pt x="31" y="78"/>
                  </a:lnTo>
                  <a:lnTo>
                    <a:pt x="44" y="78"/>
                  </a:lnTo>
                  <a:lnTo>
                    <a:pt x="52" y="78"/>
                  </a:lnTo>
                  <a:lnTo>
                    <a:pt x="53" y="72"/>
                  </a:lnTo>
                  <a:lnTo>
                    <a:pt x="52" y="68"/>
                  </a:lnTo>
                  <a:lnTo>
                    <a:pt x="48" y="50"/>
                  </a:lnTo>
                  <a:lnTo>
                    <a:pt x="42" y="35"/>
                  </a:lnTo>
                  <a:lnTo>
                    <a:pt x="40" y="22"/>
                  </a:lnTo>
                  <a:lnTo>
                    <a:pt x="40" y="18"/>
                  </a:lnTo>
                  <a:lnTo>
                    <a:pt x="37" y="14"/>
                  </a:lnTo>
                  <a:lnTo>
                    <a:pt x="35" y="13"/>
                  </a:lnTo>
                  <a:lnTo>
                    <a:pt x="29" y="13"/>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7" name="Freeform 79">
              <a:extLst>
                <a:ext uri="{FF2B5EF4-FFF2-40B4-BE49-F238E27FC236}">
                  <a16:creationId xmlns:a16="http://schemas.microsoft.com/office/drawing/2014/main" id="{8458F222-40DB-54CA-A21F-D451B59817B8}"/>
                </a:ext>
              </a:extLst>
            </p:cNvPr>
            <p:cNvSpPr>
              <a:spLocks/>
            </p:cNvSpPr>
            <p:nvPr/>
          </p:nvSpPr>
          <p:spPr bwMode="auto">
            <a:xfrm>
              <a:off x="699" y="1221"/>
              <a:ext cx="50" cy="30"/>
            </a:xfrm>
            <a:custGeom>
              <a:avLst/>
              <a:gdLst>
                <a:gd name="T0" fmla="*/ 0 w 50"/>
                <a:gd name="T1" fmla="*/ 18 h 30"/>
                <a:gd name="T2" fmla="*/ 6 w 50"/>
                <a:gd name="T3" fmla="*/ 17 h 30"/>
                <a:gd name="T4" fmla="*/ 9 w 50"/>
                <a:gd name="T5" fmla="*/ 16 h 30"/>
                <a:gd name="T6" fmla="*/ 10 w 50"/>
                <a:gd name="T7" fmla="*/ 16 h 30"/>
                <a:gd name="T8" fmla="*/ 10 w 50"/>
                <a:gd name="T9" fmla="*/ 12 h 30"/>
                <a:gd name="T10" fmla="*/ 15 w 50"/>
                <a:gd name="T11" fmla="*/ 10 h 30"/>
                <a:gd name="T12" fmla="*/ 20 w 50"/>
                <a:gd name="T13" fmla="*/ 6 h 30"/>
                <a:gd name="T14" fmla="*/ 20 w 50"/>
                <a:gd name="T15" fmla="*/ 4 h 30"/>
                <a:gd name="T16" fmla="*/ 21 w 50"/>
                <a:gd name="T17" fmla="*/ 2 h 30"/>
                <a:gd name="T18" fmla="*/ 24 w 50"/>
                <a:gd name="T19" fmla="*/ 2 h 30"/>
                <a:gd name="T20" fmla="*/ 33 w 50"/>
                <a:gd name="T21" fmla="*/ 2 h 30"/>
                <a:gd name="T22" fmla="*/ 37 w 50"/>
                <a:gd name="T23" fmla="*/ 0 h 30"/>
                <a:gd name="T24" fmla="*/ 38 w 50"/>
                <a:gd name="T25" fmla="*/ 2 h 30"/>
                <a:gd name="T26" fmla="*/ 40 w 50"/>
                <a:gd name="T27" fmla="*/ 2 h 30"/>
                <a:gd name="T28" fmla="*/ 44 w 50"/>
                <a:gd name="T29" fmla="*/ 2 h 30"/>
                <a:gd name="T30" fmla="*/ 47 w 50"/>
                <a:gd name="T31" fmla="*/ 6 h 30"/>
                <a:gd name="T32" fmla="*/ 48 w 50"/>
                <a:gd name="T33" fmla="*/ 8 h 30"/>
                <a:gd name="T34" fmla="*/ 48 w 50"/>
                <a:gd name="T35" fmla="*/ 10 h 30"/>
                <a:gd name="T36" fmla="*/ 50 w 50"/>
                <a:gd name="T37" fmla="*/ 12 h 30"/>
                <a:gd name="T38" fmla="*/ 48 w 50"/>
                <a:gd name="T39" fmla="*/ 14 h 30"/>
                <a:gd name="T40" fmla="*/ 47 w 50"/>
                <a:gd name="T41" fmla="*/ 14 h 30"/>
                <a:gd name="T42" fmla="*/ 44 w 50"/>
                <a:gd name="T43" fmla="*/ 12 h 30"/>
                <a:gd name="T44" fmla="*/ 40 w 50"/>
                <a:gd name="T45" fmla="*/ 12 h 30"/>
                <a:gd name="T46" fmla="*/ 36 w 50"/>
                <a:gd name="T47" fmla="*/ 12 h 30"/>
                <a:gd name="T48" fmla="*/ 40 w 50"/>
                <a:gd name="T49" fmla="*/ 12 h 30"/>
                <a:gd name="T50" fmla="*/ 42 w 50"/>
                <a:gd name="T51" fmla="*/ 14 h 30"/>
                <a:gd name="T52" fmla="*/ 46 w 50"/>
                <a:gd name="T53" fmla="*/ 16 h 30"/>
                <a:gd name="T54" fmla="*/ 46 w 50"/>
                <a:gd name="T55" fmla="*/ 17 h 30"/>
                <a:gd name="T56" fmla="*/ 44 w 50"/>
                <a:gd name="T57" fmla="*/ 18 h 30"/>
                <a:gd name="T58" fmla="*/ 44 w 50"/>
                <a:gd name="T59" fmla="*/ 17 h 30"/>
                <a:gd name="T60" fmla="*/ 38 w 50"/>
                <a:gd name="T61" fmla="*/ 17 h 30"/>
                <a:gd name="T62" fmla="*/ 34 w 50"/>
                <a:gd name="T63" fmla="*/ 17 h 30"/>
                <a:gd name="T64" fmla="*/ 33 w 50"/>
                <a:gd name="T65" fmla="*/ 17 h 30"/>
                <a:gd name="T66" fmla="*/ 30 w 50"/>
                <a:gd name="T67" fmla="*/ 17 h 30"/>
                <a:gd name="T68" fmla="*/ 29 w 50"/>
                <a:gd name="T69" fmla="*/ 20 h 30"/>
                <a:gd name="T70" fmla="*/ 27 w 50"/>
                <a:gd name="T71" fmla="*/ 21 h 30"/>
                <a:gd name="T72" fmla="*/ 24 w 50"/>
                <a:gd name="T73" fmla="*/ 24 h 30"/>
                <a:gd name="T74" fmla="*/ 24 w 50"/>
                <a:gd name="T75" fmla="*/ 26 h 30"/>
                <a:gd name="T76" fmla="*/ 21 w 50"/>
                <a:gd name="T77" fmla="*/ 28 h 30"/>
                <a:gd name="T78" fmla="*/ 19 w 50"/>
                <a:gd name="T79" fmla="*/ 28 h 30"/>
                <a:gd name="T80" fmla="*/ 17 w 50"/>
                <a:gd name="T81" fmla="*/ 28 h 30"/>
                <a:gd name="T82" fmla="*/ 13 w 50"/>
                <a:gd name="T83" fmla="*/ 28 h 30"/>
                <a:gd name="T84" fmla="*/ 10 w 50"/>
                <a:gd name="T85" fmla="*/ 28 h 30"/>
                <a:gd name="T86" fmla="*/ 9 w 50"/>
                <a:gd name="T87" fmla="*/ 28 h 30"/>
                <a:gd name="T88" fmla="*/ 0 w 50"/>
                <a:gd name="T89" fmla="*/ 30 h 30"/>
                <a:gd name="T90" fmla="*/ 0 w 50"/>
                <a:gd name="T91" fmla="*/ 18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0" h="30">
                  <a:moveTo>
                    <a:pt x="0" y="18"/>
                  </a:moveTo>
                  <a:lnTo>
                    <a:pt x="6" y="17"/>
                  </a:lnTo>
                  <a:lnTo>
                    <a:pt x="9" y="16"/>
                  </a:lnTo>
                  <a:lnTo>
                    <a:pt x="10" y="16"/>
                  </a:lnTo>
                  <a:lnTo>
                    <a:pt x="10" y="12"/>
                  </a:lnTo>
                  <a:lnTo>
                    <a:pt x="15" y="10"/>
                  </a:lnTo>
                  <a:lnTo>
                    <a:pt x="20" y="6"/>
                  </a:lnTo>
                  <a:lnTo>
                    <a:pt x="20" y="4"/>
                  </a:lnTo>
                  <a:lnTo>
                    <a:pt x="21" y="2"/>
                  </a:lnTo>
                  <a:lnTo>
                    <a:pt x="24" y="2"/>
                  </a:lnTo>
                  <a:lnTo>
                    <a:pt x="33" y="2"/>
                  </a:lnTo>
                  <a:lnTo>
                    <a:pt x="37" y="0"/>
                  </a:lnTo>
                  <a:lnTo>
                    <a:pt x="38" y="2"/>
                  </a:lnTo>
                  <a:lnTo>
                    <a:pt x="40" y="2"/>
                  </a:lnTo>
                  <a:lnTo>
                    <a:pt x="44" y="2"/>
                  </a:lnTo>
                  <a:lnTo>
                    <a:pt x="47" y="6"/>
                  </a:lnTo>
                  <a:lnTo>
                    <a:pt x="48" y="8"/>
                  </a:lnTo>
                  <a:lnTo>
                    <a:pt x="48" y="10"/>
                  </a:lnTo>
                  <a:lnTo>
                    <a:pt x="50" y="12"/>
                  </a:lnTo>
                  <a:lnTo>
                    <a:pt x="48" y="14"/>
                  </a:lnTo>
                  <a:lnTo>
                    <a:pt x="47" y="14"/>
                  </a:lnTo>
                  <a:lnTo>
                    <a:pt x="44" y="12"/>
                  </a:lnTo>
                  <a:lnTo>
                    <a:pt x="40" y="12"/>
                  </a:lnTo>
                  <a:lnTo>
                    <a:pt x="36" y="12"/>
                  </a:lnTo>
                  <a:lnTo>
                    <a:pt x="40" y="12"/>
                  </a:lnTo>
                  <a:lnTo>
                    <a:pt x="42" y="14"/>
                  </a:lnTo>
                  <a:lnTo>
                    <a:pt x="46" y="16"/>
                  </a:lnTo>
                  <a:lnTo>
                    <a:pt x="46" y="17"/>
                  </a:lnTo>
                  <a:lnTo>
                    <a:pt x="44" y="18"/>
                  </a:lnTo>
                  <a:lnTo>
                    <a:pt x="44" y="17"/>
                  </a:lnTo>
                  <a:lnTo>
                    <a:pt x="38" y="17"/>
                  </a:lnTo>
                  <a:lnTo>
                    <a:pt x="34" y="17"/>
                  </a:lnTo>
                  <a:lnTo>
                    <a:pt x="33" y="17"/>
                  </a:lnTo>
                  <a:lnTo>
                    <a:pt x="30" y="17"/>
                  </a:lnTo>
                  <a:lnTo>
                    <a:pt x="29" y="20"/>
                  </a:lnTo>
                  <a:lnTo>
                    <a:pt x="27" y="21"/>
                  </a:lnTo>
                  <a:lnTo>
                    <a:pt x="24" y="24"/>
                  </a:lnTo>
                  <a:lnTo>
                    <a:pt x="24" y="26"/>
                  </a:lnTo>
                  <a:lnTo>
                    <a:pt x="21" y="28"/>
                  </a:lnTo>
                  <a:lnTo>
                    <a:pt x="19" y="28"/>
                  </a:lnTo>
                  <a:lnTo>
                    <a:pt x="17" y="28"/>
                  </a:lnTo>
                  <a:lnTo>
                    <a:pt x="13" y="28"/>
                  </a:lnTo>
                  <a:lnTo>
                    <a:pt x="10" y="28"/>
                  </a:lnTo>
                  <a:lnTo>
                    <a:pt x="9" y="28"/>
                  </a:lnTo>
                  <a:lnTo>
                    <a:pt x="0" y="30"/>
                  </a:lnTo>
                  <a:lnTo>
                    <a:pt x="0" y="18"/>
                  </a:lnTo>
                  <a:close/>
                </a:path>
              </a:pathLst>
            </a:custGeom>
            <a:noFill/>
            <a:ln w="11113">
              <a:solidFill>
                <a:srgbClr val="402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28" name="Freeform 80">
              <a:extLst>
                <a:ext uri="{FF2B5EF4-FFF2-40B4-BE49-F238E27FC236}">
                  <a16:creationId xmlns:a16="http://schemas.microsoft.com/office/drawing/2014/main" id="{D4264DE4-14F4-E8B6-D221-064D42A0BAD1}"/>
                </a:ext>
              </a:extLst>
            </p:cNvPr>
            <p:cNvSpPr>
              <a:spLocks/>
            </p:cNvSpPr>
            <p:nvPr/>
          </p:nvSpPr>
          <p:spPr bwMode="auto">
            <a:xfrm>
              <a:off x="579" y="1246"/>
              <a:ext cx="63" cy="86"/>
            </a:xfrm>
            <a:custGeom>
              <a:avLst/>
              <a:gdLst>
                <a:gd name="T0" fmla="*/ 35 w 63"/>
                <a:gd name="T1" fmla="*/ 14 h 86"/>
                <a:gd name="T2" fmla="*/ 23 w 63"/>
                <a:gd name="T3" fmla="*/ 13 h 86"/>
                <a:gd name="T4" fmla="*/ 17 w 63"/>
                <a:gd name="T5" fmla="*/ 9 h 86"/>
                <a:gd name="T6" fmla="*/ 13 w 63"/>
                <a:gd name="T7" fmla="*/ 7 h 86"/>
                <a:gd name="T8" fmla="*/ 13 w 63"/>
                <a:gd name="T9" fmla="*/ 4 h 86"/>
                <a:gd name="T10" fmla="*/ 13 w 63"/>
                <a:gd name="T11" fmla="*/ 2 h 86"/>
                <a:gd name="T12" fmla="*/ 6 w 63"/>
                <a:gd name="T13" fmla="*/ 0 h 86"/>
                <a:gd name="T14" fmla="*/ 0 w 63"/>
                <a:gd name="T15" fmla="*/ 0 h 86"/>
                <a:gd name="T16" fmla="*/ 8 w 63"/>
                <a:gd name="T17" fmla="*/ 67 h 86"/>
                <a:gd name="T18" fmla="*/ 13 w 63"/>
                <a:gd name="T19" fmla="*/ 73 h 86"/>
                <a:gd name="T20" fmla="*/ 19 w 63"/>
                <a:gd name="T21" fmla="*/ 79 h 86"/>
                <a:gd name="T22" fmla="*/ 28 w 63"/>
                <a:gd name="T23" fmla="*/ 85 h 86"/>
                <a:gd name="T24" fmla="*/ 38 w 63"/>
                <a:gd name="T25" fmla="*/ 85 h 86"/>
                <a:gd name="T26" fmla="*/ 52 w 63"/>
                <a:gd name="T27" fmla="*/ 86 h 86"/>
                <a:gd name="T28" fmla="*/ 61 w 63"/>
                <a:gd name="T29" fmla="*/ 85 h 86"/>
                <a:gd name="T30" fmla="*/ 63 w 63"/>
                <a:gd name="T31" fmla="*/ 81 h 86"/>
                <a:gd name="T32" fmla="*/ 63 w 63"/>
                <a:gd name="T33" fmla="*/ 73 h 86"/>
                <a:gd name="T34" fmla="*/ 57 w 63"/>
                <a:gd name="T35" fmla="*/ 55 h 86"/>
                <a:gd name="T36" fmla="*/ 51 w 63"/>
                <a:gd name="T37" fmla="*/ 36 h 86"/>
                <a:gd name="T38" fmla="*/ 49 w 63"/>
                <a:gd name="T39" fmla="*/ 23 h 86"/>
                <a:gd name="T40" fmla="*/ 49 w 63"/>
                <a:gd name="T41" fmla="*/ 20 h 86"/>
                <a:gd name="T42" fmla="*/ 45 w 63"/>
                <a:gd name="T43" fmla="*/ 14 h 86"/>
                <a:gd name="T44" fmla="*/ 40 w 63"/>
                <a:gd name="T45" fmla="*/ 14 h 86"/>
                <a:gd name="T46" fmla="*/ 35 w 63"/>
                <a:gd name="T47" fmla="*/ 1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3" h="86">
                  <a:moveTo>
                    <a:pt x="35" y="14"/>
                  </a:moveTo>
                  <a:lnTo>
                    <a:pt x="23" y="13"/>
                  </a:lnTo>
                  <a:lnTo>
                    <a:pt x="17" y="9"/>
                  </a:lnTo>
                  <a:lnTo>
                    <a:pt x="13" y="7"/>
                  </a:lnTo>
                  <a:lnTo>
                    <a:pt x="13" y="4"/>
                  </a:lnTo>
                  <a:lnTo>
                    <a:pt x="13" y="2"/>
                  </a:lnTo>
                  <a:lnTo>
                    <a:pt x="6" y="0"/>
                  </a:lnTo>
                  <a:lnTo>
                    <a:pt x="0" y="0"/>
                  </a:lnTo>
                  <a:lnTo>
                    <a:pt x="8" y="67"/>
                  </a:lnTo>
                  <a:lnTo>
                    <a:pt x="13" y="73"/>
                  </a:lnTo>
                  <a:lnTo>
                    <a:pt x="19" y="79"/>
                  </a:lnTo>
                  <a:lnTo>
                    <a:pt x="28" y="85"/>
                  </a:lnTo>
                  <a:lnTo>
                    <a:pt x="38" y="85"/>
                  </a:lnTo>
                  <a:lnTo>
                    <a:pt x="52" y="86"/>
                  </a:lnTo>
                  <a:lnTo>
                    <a:pt x="61" y="85"/>
                  </a:lnTo>
                  <a:lnTo>
                    <a:pt x="63" y="81"/>
                  </a:lnTo>
                  <a:lnTo>
                    <a:pt x="63" y="73"/>
                  </a:lnTo>
                  <a:lnTo>
                    <a:pt x="57" y="55"/>
                  </a:lnTo>
                  <a:lnTo>
                    <a:pt x="51" y="36"/>
                  </a:lnTo>
                  <a:lnTo>
                    <a:pt x="49" y="23"/>
                  </a:lnTo>
                  <a:lnTo>
                    <a:pt x="49" y="20"/>
                  </a:lnTo>
                  <a:lnTo>
                    <a:pt x="45" y="14"/>
                  </a:lnTo>
                  <a:lnTo>
                    <a:pt x="40" y="14"/>
                  </a:lnTo>
                  <a:lnTo>
                    <a:pt x="35" y="14"/>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29" name="Freeform 81">
              <a:extLst>
                <a:ext uri="{FF2B5EF4-FFF2-40B4-BE49-F238E27FC236}">
                  <a16:creationId xmlns:a16="http://schemas.microsoft.com/office/drawing/2014/main" id="{2B494FD0-1082-D9E7-9542-C9315744FE3D}"/>
                </a:ext>
              </a:extLst>
            </p:cNvPr>
            <p:cNvSpPr>
              <a:spLocks/>
            </p:cNvSpPr>
            <p:nvPr/>
          </p:nvSpPr>
          <p:spPr bwMode="auto">
            <a:xfrm>
              <a:off x="589" y="1256"/>
              <a:ext cx="45" cy="72"/>
            </a:xfrm>
            <a:custGeom>
              <a:avLst/>
              <a:gdLst>
                <a:gd name="T0" fmla="*/ 31 w 45"/>
                <a:gd name="T1" fmla="*/ 15 h 72"/>
                <a:gd name="T2" fmla="*/ 21 w 45"/>
                <a:gd name="T3" fmla="*/ 15 h 72"/>
                <a:gd name="T4" fmla="*/ 12 w 45"/>
                <a:gd name="T5" fmla="*/ 12 h 72"/>
                <a:gd name="T6" fmla="*/ 7 w 45"/>
                <a:gd name="T7" fmla="*/ 10 h 72"/>
                <a:gd name="T8" fmla="*/ 4 w 45"/>
                <a:gd name="T9" fmla="*/ 8 h 72"/>
                <a:gd name="T10" fmla="*/ 0 w 45"/>
                <a:gd name="T11" fmla="*/ 0 h 72"/>
                <a:gd name="T12" fmla="*/ 6 w 45"/>
                <a:gd name="T13" fmla="*/ 54 h 72"/>
                <a:gd name="T14" fmla="*/ 10 w 45"/>
                <a:gd name="T15" fmla="*/ 60 h 72"/>
                <a:gd name="T16" fmla="*/ 14 w 45"/>
                <a:gd name="T17" fmla="*/ 64 h 72"/>
                <a:gd name="T18" fmla="*/ 20 w 45"/>
                <a:gd name="T19" fmla="*/ 67 h 72"/>
                <a:gd name="T20" fmla="*/ 24 w 45"/>
                <a:gd name="T21" fmla="*/ 71 h 72"/>
                <a:gd name="T22" fmla="*/ 31 w 45"/>
                <a:gd name="T23" fmla="*/ 71 h 72"/>
                <a:gd name="T24" fmla="*/ 35 w 45"/>
                <a:gd name="T25" fmla="*/ 72 h 72"/>
                <a:gd name="T26" fmla="*/ 41 w 45"/>
                <a:gd name="T27" fmla="*/ 72 h 72"/>
                <a:gd name="T28" fmla="*/ 44 w 45"/>
                <a:gd name="T29" fmla="*/ 71 h 72"/>
                <a:gd name="T30" fmla="*/ 45 w 45"/>
                <a:gd name="T31" fmla="*/ 67 h 72"/>
                <a:gd name="T32" fmla="*/ 45 w 45"/>
                <a:gd name="T33" fmla="*/ 63 h 72"/>
                <a:gd name="T34" fmla="*/ 41 w 45"/>
                <a:gd name="T35" fmla="*/ 54 h 72"/>
                <a:gd name="T36" fmla="*/ 35 w 45"/>
                <a:gd name="T37" fmla="*/ 22 h 72"/>
                <a:gd name="T38" fmla="*/ 33 w 45"/>
                <a:gd name="T39" fmla="*/ 16 h 72"/>
                <a:gd name="T40" fmla="*/ 31 w 45"/>
                <a:gd name="T41" fmla="*/ 1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 h="72">
                  <a:moveTo>
                    <a:pt x="31" y="15"/>
                  </a:moveTo>
                  <a:lnTo>
                    <a:pt x="21" y="15"/>
                  </a:lnTo>
                  <a:lnTo>
                    <a:pt x="12" y="12"/>
                  </a:lnTo>
                  <a:lnTo>
                    <a:pt x="7" y="10"/>
                  </a:lnTo>
                  <a:lnTo>
                    <a:pt x="4" y="8"/>
                  </a:lnTo>
                  <a:lnTo>
                    <a:pt x="0" y="0"/>
                  </a:lnTo>
                  <a:lnTo>
                    <a:pt x="6" y="54"/>
                  </a:lnTo>
                  <a:lnTo>
                    <a:pt x="10" y="60"/>
                  </a:lnTo>
                  <a:lnTo>
                    <a:pt x="14" y="64"/>
                  </a:lnTo>
                  <a:lnTo>
                    <a:pt x="20" y="67"/>
                  </a:lnTo>
                  <a:lnTo>
                    <a:pt x="24" y="71"/>
                  </a:lnTo>
                  <a:lnTo>
                    <a:pt x="31" y="71"/>
                  </a:lnTo>
                  <a:lnTo>
                    <a:pt x="35" y="72"/>
                  </a:lnTo>
                  <a:lnTo>
                    <a:pt x="41" y="72"/>
                  </a:lnTo>
                  <a:lnTo>
                    <a:pt x="44" y="71"/>
                  </a:lnTo>
                  <a:lnTo>
                    <a:pt x="45" y="67"/>
                  </a:lnTo>
                  <a:lnTo>
                    <a:pt x="45" y="63"/>
                  </a:lnTo>
                  <a:lnTo>
                    <a:pt x="41" y="54"/>
                  </a:lnTo>
                  <a:lnTo>
                    <a:pt x="35" y="22"/>
                  </a:lnTo>
                  <a:lnTo>
                    <a:pt x="33" y="16"/>
                  </a:lnTo>
                  <a:lnTo>
                    <a:pt x="31" y="1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0" name="Freeform 82">
              <a:extLst>
                <a:ext uri="{FF2B5EF4-FFF2-40B4-BE49-F238E27FC236}">
                  <a16:creationId xmlns:a16="http://schemas.microsoft.com/office/drawing/2014/main" id="{DDC3AB9C-1CAB-D415-2DAA-8B738EEF11ED}"/>
                </a:ext>
              </a:extLst>
            </p:cNvPr>
            <p:cNvSpPr>
              <a:spLocks/>
            </p:cNvSpPr>
            <p:nvPr/>
          </p:nvSpPr>
          <p:spPr bwMode="auto">
            <a:xfrm>
              <a:off x="603" y="1209"/>
              <a:ext cx="35" cy="40"/>
            </a:xfrm>
            <a:custGeom>
              <a:avLst/>
              <a:gdLst>
                <a:gd name="T0" fmla="*/ 0 w 35"/>
                <a:gd name="T1" fmla="*/ 0 h 40"/>
                <a:gd name="T2" fmla="*/ 17 w 35"/>
                <a:gd name="T3" fmla="*/ 7 h 40"/>
                <a:gd name="T4" fmla="*/ 21 w 35"/>
                <a:gd name="T5" fmla="*/ 18 h 40"/>
                <a:gd name="T6" fmla="*/ 35 w 35"/>
                <a:gd name="T7" fmla="*/ 29 h 40"/>
                <a:gd name="T8" fmla="*/ 29 w 35"/>
                <a:gd name="T9" fmla="*/ 40 h 40"/>
                <a:gd name="T10" fmla="*/ 9 w 35"/>
                <a:gd name="T11" fmla="*/ 29 h 40"/>
                <a:gd name="T12" fmla="*/ 3 w 35"/>
                <a:gd name="T13" fmla="*/ 38 h 40"/>
                <a:gd name="T14" fmla="*/ 0 w 35"/>
                <a:gd name="T15" fmla="*/ 18 h 40"/>
                <a:gd name="T16" fmla="*/ 0 w 35"/>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40">
                  <a:moveTo>
                    <a:pt x="0" y="0"/>
                  </a:moveTo>
                  <a:lnTo>
                    <a:pt x="17" y="7"/>
                  </a:lnTo>
                  <a:lnTo>
                    <a:pt x="21" y="18"/>
                  </a:lnTo>
                  <a:lnTo>
                    <a:pt x="35" y="29"/>
                  </a:lnTo>
                  <a:lnTo>
                    <a:pt x="29" y="40"/>
                  </a:lnTo>
                  <a:lnTo>
                    <a:pt x="9" y="29"/>
                  </a:lnTo>
                  <a:lnTo>
                    <a:pt x="3" y="38"/>
                  </a:lnTo>
                  <a:lnTo>
                    <a:pt x="0" y="18"/>
                  </a:lnTo>
                  <a:lnTo>
                    <a:pt x="0" y="0"/>
                  </a:lnTo>
                  <a:close/>
                </a:path>
              </a:pathLst>
            </a:custGeom>
            <a:solidFill>
              <a:srgbClr val="97871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1" name="Freeform 83">
              <a:extLst>
                <a:ext uri="{FF2B5EF4-FFF2-40B4-BE49-F238E27FC236}">
                  <a16:creationId xmlns:a16="http://schemas.microsoft.com/office/drawing/2014/main" id="{4DD7EFC5-02DC-3824-FDA7-4012AD04A651}"/>
                </a:ext>
              </a:extLst>
            </p:cNvPr>
            <p:cNvSpPr>
              <a:spLocks/>
            </p:cNvSpPr>
            <p:nvPr/>
          </p:nvSpPr>
          <p:spPr bwMode="auto">
            <a:xfrm>
              <a:off x="701" y="1319"/>
              <a:ext cx="31" cy="25"/>
            </a:xfrm>
            <a:custGeom>
              <a:avLst/>
              <a:gdLst>
                <a:gd name="T0" fmla="*/ 3 w 31"/>
                <a:gd name="T1" fmla="*/ 0 h 25"/>
                <a:gd name="T2" fmla="*/ 14 w 31"/>
                <a:gd name="T3" fmla="*/ 3 h 25"/>
                <a:gd name="T4" fmla="*/ 18 w 31"/>
                <a:gd name="T5" fmla="*/ 3 h 25"/>
                <a:gd name="T6" fmla="*/ 31 w 31"/>
                <a:gd name="T7" fmla="*/ 18 h 25"/>
                <a:gd name="T8" fmla="*/ 26 w 31"/>
                <a:gd name="T9" fmla="*/ 25 h 25"/>
                <a:gd name="T10" fmla="*/ 9 w 31"/>
                <a:gd name="T11" fmla="*/ 18 h 25"/>
                <a:gd name="T12" fmla="*/ 3 w 31"/>
                <a:gd name="T13" fmla="*/ 23 h 25"/>
                <a:gd name="T14" fmla="*/ 0 w 31"/>
                <a:gd name="T15" fmla="*/ 10 h 25"/>
                <a:gd name="T16" fmla="*/ 3 w 31"/>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5">
                  <a:moveTo>
                    <a:pt x="3" y="0"/>
                  </a:moveTo>
                  <a:lnTo>
                    <a:pt x="14" y="3"/>
                  </a:lnTo>
                  <a:lnTo>
                    <a:pt x="18" y="3"/>
                  </a:lnTo>
                  <a:lnTo>
                    <a:pt x="31" y="18"/>
                  </a:lnTo>
                  <a:lnTo>
                    <a:pt x="26" y="25"/>
                  </a:lnTo>
                  <a:lnTo>
                    <a:pt x="9" y="18"/>
                  </a:lnTo>
                  <a:lnTo>
                    <a:pt x="3" y="23"/>
                  </a:lnTo>
                  <a:lnTo>
                    <a:pt x="0" y="10"/>
                  </a:lnTo>
                  <a:lnTo>
                    <a:pt x="3" y="0"/>
                  </a:lnTo>
                  <a:close/>
                </a:path>
              </a:pathLst>
            </a:custGeom>
            <a:solidFill>
              <a:srgbClr val="97871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2" name="Freeform 84">
              <a:extLst>
                <a:ext uri="{FF2B5EF4-FFF2-40B4-BE49-F238E27FC236}">
                  <a16:creationId xmlns:a16="http://schemas.microsoft.com/office/drawing/2014/main" id="{91F49AAF-5D7B-EC60-D8A6-1C18FC66BA20}"/>
                </a:ext>
              </a:extLst>
            </p:cNvPr>
            <p:cNvSpPr>
              <a:spLocks/>
            </p:cNvSpPr>
            <p:nvPr/>
          </p:nvSpPr>
          <p:spPr bwMode="auto">
            <a:xfrm>
              <a:off x="621" y="1178"/>
              <a:ext cx="32" cy="39"/>
            </a:xfrm>
            <a:custGeom>
              <a:avLst/>
              <a:gdLst>
                <a:gd name="T0" fmla="*/ 0 w 32"/>
                <a:gd name="T1" fmla="*/ 0 h 39"/>
                <a:gd name="T2" fmla="*/ 17 w 32"/>
                <a:gd name="T3" fmla="*/ 7 h 39"/>
                <a:gd name="T4" fmla="*/ 22 w 32"/>
                <a:gd name="T5" fmla="*/ 7 h 39"/>
                <a:gd name="T6" fmla="*/ 32 w 32"/>
                <a:gd name="T7" fmla="*/ 36 h 39"/>
                <a:gd name="T8" fmla="*/ 30 w 32"/>
                <a:gd name="T9" fmla="*/ 39 h 39"/>
                <a:gd name="T10" fmla="*/ 9 w 32"/>
                <a:gd name="T11" fmla="*/ 28 h 39"/>
                <a:gd name="T12" fmla="*/ 3 w 32"/>
                <a:gd name="T13" fmla="*/ 36 h 39"/>
                <a:gd name="T14" fmla="*/ 0 w 32"/>
                <a:gd name="T15" fmla="*/ 17 h 39"/>
                <a:gd name="T16" fmla="*/ 0 w 32"/>
                <a:gd name="T1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9">
                  <a:moveTo>
                    <a:pt x="0" y="0"/>
                  </a:moveTo>
                  <a:lnTo>
                    <a:pt x="17" y="7"/>
                  </a:lnTo>
                  <a:lnTo>
                    <a:pt x="22" y="7"/>
                  </a:lnTo>
                  <a:lnTo>
                    <a:pt x="32" y="36"/>
                  </a:lnTo>
                  <a:lnTo>
                    <a:pt x="30" y="39"/>
                  </a:lnTo>
                  <a:lnTo>
                    <a:pt x="9" y="28"/>
                  </a:lnTo>
                  <a:lnTo>
                    <a:pt x="3" y="36"/>
                  </a:lnTo>
                  <a:lnTo>
                    <a:pt x="0" y="17"/>
                  </a:lnTo>
                  <a:lnTo>
                    <a:pt x="0" y="0"/>
                  </a:lnTo>
                  <a:close/>
                </a:path>
              </a:pathLst>
            </a:custGeom>
            <a:solidFill>
              <a:srgbClr val="7144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3" name="Freeform 85">
              <a:extLst>
                <a:ext uri="{FF2B5EF4-FFF2-40B4-BE49-F238E27FC236}">
                  <a16:creationId xmlns:a16="http://schemas.microsoft.com/office/drawing/2014/main" id="{1E69F68C-01E5-48CC-2AF3-DE66CB60CF25}"/>
                </a:ext>
              </a:extLst>
            </p:cNvPr>
            <p:cNvSpPr>
              <a:spLocks/>
            </p:cNvSpPr>
            <p:nvPr/>
          </p:nvSpPr>
          <p:spPr bwMode="auto">
            <a:xfrm>
              <a:off x="653" y="1300"/>
              <a:ext cx="25" cy="28"/>
            </a:xfrm>
            <a:custGeom>
              <a:avLst/>
              <a:gdLst>
                <a:gd name="T0" fmla="*/ 0 w 25"/>
                <a:gd name="T1" fmla="*/ 26 h 28"/>
                <a:gd name="T2" fmla="*/ 2 w 25"/>
                <a:gd name="T3" fmla="*/ 16 h 28"/>
                <a:gd name="T4" fmla="*/ 2 w 25"/>
                <a:gd name="T5" fmla="*/ 12 h 28"/>
                <a:gd name="T6" fmla="*/ 19 w 25"/>
                <a:gd name="T7" fmla="*/ 0 h 28"/>
                <a:gd name="T8" fmla="*/ 25 w 25"/>
                <a:gd name="T9" fmla="*/ 6 h 28"/>
                <a:gd name="T10" fmla="*/ 19 w 25"/>
                <a:gd name="T11" fmla="*/ 20 h 28"/>
                <a:gd name="T12" fmla="*/ 25 w 25"/>
                <a:gd name="T13" fmla="*/ 26 h 28"/>
                <a:gd name="T14" fmla="*/ 10 w 25"/>
                <a:gd name="T15" fmla="*/ 28 h 28"/>
                <a:gd name="T16" fmla="*/ 0 w 25"/>
                <a:gd name="T17"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8">
                  <a:moveTo>
                    <a:pt x="0" y="26"/>
                  </a:moveTo>
                  <a:lnTo>
                    <a:pt x="2" y="16"/>
                  </a:lnTo>
                  <a:lnTo>
                    <a:pt x="2" y="12"/>
                  </a:lnTo>
                  <a:lnTo>
                    <a:pt x="19" y="0"/>
                  </a:lnTo>
                  <a:lnTo>
                    <a:pt x="25" y="6"/>
                  </a:lnTo>
                  <a:lnTo>
                    <a:pt x="19" y="20"/>
                  </a:lnTo>
                  <a:lnTo>
                    <a:pt x="25" y="26"/>
                  </a:lnTo>
                  <a:lnTo>
                    <a:pt x="10" y="28"/>
                  </a:lnTo>
                  <a:lnTo>
                    <a:pt x="0" y="26"/>
                  </a:lnTo>
                  <a:close/>
                </a:path>
              </a:pathLst>
            </a:custGeom>
            <a:solidFill>
              <a:srgbClr val="7144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4" name="Freeform 86">
              <a:extLst>
                <a:ext uri="{FF2B5EF4-FFF2-40B4-BE49-F238E27FC236}">
                  <a16:creationId xmlns:a16="http://schemas.microsoft.com/office/drawing/2014/main" id="{FAD5C6D2-28A4-C396-9FE5-DB352FE02DFA}"/>
                </a:ext>
              </a:extLst>
            </p:cNvPr>
            <p:cNvSpPr>
              <a:spLocks/>
            </p:cNvSpPr>
            <p:nvPr/>
          </p:nvSpPr>
          <p:spPr bwMode="auto">
            <a:xfrm>
              <a:off x="658" y="1242"/>
              <a:ext cx="29" cy="25"/>
            </a:xfrm>
            <a:custGeom>
              <a:avLst/>
              <a:gdLst>
                <a:gd name="T0" fmla="*/ 25 w 29"/>
                <a:gd name="T1" fmla="*/ 25 h 25"/>
                <a:gd name="T2" fmla="*/ 15 w 29"/>
                <a:gd name="T3" fmla="*/ 22 h 25"/>
                <a:gd name="T4" fmla="*/ 11 w 29"/>
                <a:gd name="T5" fmla="*/ 22 h 25"/>
                <a:gd name="T6" fmla="*/ 0 w 29"/>
                <a:gd name="T7" fmla="*/ 7 h 25"/>
                <a:gd name="T8" fmla="*/ 6 w 29"/>
                <a:gd name="T9" fmla="*/ 0 h 25"/>
                <a:gd name="T10" fmla="*/ 20 w 29"/>
                <a:gd name="T11" fmla="*/ 7 h 25"/>
                <a:gd name="T12" fmla="*/ 25 w 29"/>
                <a:gd name="T13" fmla="*/ 1 h 25"/>
                <a:gd name="T14" fmla="*/ 29 w 29"/>
                <a:gd name="T15" fmla="*/ 15 h 25"/>
                <a:gd name="T16" fmla="*/ 25 w 29"/>
                <a:gd name="T17"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5">
                  <a:moveTo>
                    <a:pt x="25" y="25"/>
                  </a:moveTo>
                  <a:lnTo>
                    <a:pt x="15" y="22"/>
                  </a:lnTo>
                  <a:lnTo>
                    <a:pt x="11" y="22"/>
                  </a:lnTo>
                  <a:lnTo>
                    <a:pt x="0" y="7"/>
                  </a:lnTo>
                  <a:lnTo>
                    <a:pt x="6" y="0"/>
                  </a:lnTo>
                  <a:lnTo>
                    <a:pt x="20" y="7"/>
                  </a:lnTo>
                  <a:lnTo>
                    <a:pt x="25" y="1"/>
                  </a:lnTo>
                  <a:lnTo>
                    <a:pt x="29" y="15"/>
                  </a:lnTo>
                  <a:lnTo>
                    <a:pt x="25" y="25"/>
                  </a:lnTo>
                  <a:close/>
                </a:path>
              </a:pathLst>
            </a:custGeom>
            <a:solidFill>
              <a:srgbClr val="7144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5" name="Freeform 87">
              <a:extLst>
                <a:ext uri="{FF2B5EF4-FFF2-40B4-BE49-F238E27FC236}">
                  <a16:creationId xmlns:a16="http://schemas.microsoft.com/office/drawing/2014/main" id="{B960AC25-273D-61B0-E9AD-B3EE8DC132FB}"/>
                </a:ext>
              </a:extLst>
            </p:cNvPr>
            <p:cNvSpPr>
              <a:spLocks/>
            </p:cNvSpPr>
            <p:nvPr/>
          </p:nvSpPr>
          <p:spPr bwMode="auto">
            <a:xfrm>
              <a:off x="616" y="1101"/>
              <a:ext cx="57" cy="14"/>
            </a:xfrm>
            <a:custGeom>
              <a:avLst/>
              <a:gdLst>
                <a:gd name="T0" fmla="*/ 57 w 57"/>
                <a:gd name="T1" fmla="*/ 12 h 14"/>
                <a:gd name="T2" fmla="*/ 2 w 57"/>
                <a:gd name="T3" fmla="*/ 14 h 14"/>
                <a:gd name="T4" fmla="*/ 0 w 57"/>
                <a:gd name="T5" fmla="*/ 0 h 14"/>
                <a:gd name="T6" fmla="*/ 39 w 57"/>
                <a:gd name="T7" fmla="*/ 0 h 14"/>
                <a:gd name="T8" fmla="*/ 39 w 57"/>
                <a:gd name="T9" fmla="*/ 12 h 14"/>
                <a:gd name="T10" fmla="*/ 57 w 57"/>
                <a:gd name="T11" fmla="*/ 12 h 14"/>
              </a:gdLst>
              <a:ahLst/>
              <a:cxnLst>
                <a:cxn ang="0">
                  <a:pos x="T0" y="T1"/>
                </a:cxn>
                <a:cxn ang="0">
                  <a:pos x="T2" y="T3"/>
                </a:cxn>
                <a:cxn ang="0">
                  <a:pos x="T4" y="T5"/>
                </a:cxn>
                <a:cxn ang="0">
                  <a:pos x="T6" y="T7"/>
                </a:cxn>
                <a:cxn ang="0">
                  <a:pos x="T8" y="T9"/>
                </a:cxn>
                <a:cxn ang="0">
                  <a:pos x="T10" y="T11"/>
                </a:cxn>
              </a:cxnLst>
              <a:rect l="0" t="0" r="r" b="b"/>
              <a:pathLst>
                <a:path w="57" h="14">
                  <a:moveTo>
                    <a:pt x="57" y="12"/>
                  </a:moveTo>
                  <a:lnTo>
                    <a:pt x="2" y="14"/>
                  </a:lnTo>
                  <a:lnTo>
                    <a:pt x="0" y="0"/>
                  </a:lnTo>
                  <a:lnTo>
                    <a:pt x="39" y="0"/>
                  </a:lnTo>
                  <a:lnTo>
                    <a:pt x="39" y="12"/>
                  </a:lnTo>
                  <a:lnTo>
                    <a:pt x="57" y="12"/>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6" name="Freeform 88">
              <a:extLst>
                <a:ext uri="{FF2B5EF4-FFF2-40B4-BE49-F238E27FC236}">
                  <a16:creationId xmlns:a16="http://schemas.microsoft.com/office/drawing/2014/main" id="{46BB4E7F-DC3A-A938-1BE9-73E046D8D48F}"/>
                </a:ext>
              </a:extLst>
            </p:cNvPr>
            <p:cNvSpPr>
              <a:spLocks/>
            </p:cNvSpPr>
            <p:nvPr/>
          </p:nvSpPr>
          <p:spPr bwMode="auto">
            <a:xfrm>
              <a:off x="637" y="1174"/>
              <a:ext cx="12" cy="7"/>
            </a:xfrm>
            <a:custGeom>
              <a:avLst/>
              <a:gdLst>
                <a:gd name="T0" fmla="*/ 12 w 12"/>
                <a:gd name="T1" fmla="*/ 7 h 7"/>
                <a:gd name="T2" fmla="*/ 10 w 12"/>
                <a:gd name="T3" fmla="*/ 6 h 7"/>
                <a:gd name="T4" fmla="*/ 6 w 12"/>
                <a:gd name="T5" fmla="*/ 4 h 7"/>
                <a:gd name="T6" fmla="*/ 4 w 12"/>
                <a:gd name="T7" fmla="*/ 4 h 7"/>
                <a:gd name="T8" fmla="*/ 0 w 12"/>
                <a:gd name="T9" fmla="*/ 0 h 7"/>
                <a:gd name="T10" fmla="*/ 4 w 12"/>
                <a:gd name="T11" fmla="*/ 1 h 7"/>
                <a:gd name="T12" fmla="*/ 6 w 12"/>
                <a:gd name="T13" fmla="*/ 3 h 7"/>
                <a:gd name="T14" fmla="*/ 8 w 12"/>
                <a:gd name="T15" fmla="*/ 4 h 7"/>
                <a:gd name="T16" fmla="*/ 9 w 12"/>
                <a:gd name="T17" fmla="*/ 4 h 7"/>
                <a:gd name="T18" fmla="*/ 12 w 12"/>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2" y="7"/>
                  </a:moveTo>
                  <a:lnTo>
                    <a:pt x="10" y="6"/>
                  </a:lnTo>
                  <a:lnTo>
                    <a:pt x="6" y="4"/>
                  </a:lnTo>
                  <a:lnTo>
                    <a:pt x="4" y="4"/>
                  </a:lnTo>
                  <a:lnTo>
                    <a:pt x="0" y="0"/>
                  </a:lnTo>
                  <a:lnTo>
                    <a:pt x="4" y="1"/>
                  </a:lnTo>
                  <a:lnTo>
                    <a:pt x="6" y="3"/>
                  </a:lnTo>
                  <a:lnTo>
                    <a:pt x="8" y="4"/>
                  </a:lnTo>
                  <a:lnTo>
                    <a:pt x="9" y="4"/>
                  </a:lnTo>
                  <a:lnTo>
                    <a:pt x="12" y="7"/>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7" name="Freeform 89">
              <a:extLst>
                <a:ext uri="{FF2B5EF4-FFF2-40B4-BE49-F238E27FC236}">
                  <a16:creationId xmlns:a16="http://schemas.microsoft.com/office/drawing/2014/main" id="{EEC339A9-FE91-D312-B8A5-9234A9B2B355}"/>
                </a:ext>
              </a:extLst>
            </p:cNvPr>
            <p:cNvSpPr>
              <a:spLocks/>
            </p:cNvSpPr>
            <p:nvPr/>
          </p:nvSpPr>
          <p:spPr bwMode="auto">
            <a:xfrm>
              <a:off x="661" y="1202"/>
              <a:ext cx="5" cy="30"/>
            </a:xfrm>
            <a:custGeom>
              <a:avLst/>
              <a:gdLst>
                <a:gd name="T0" fmla="*/ 5 w 5"/>
                <a:gd name="T1" fmla="*/ 30 h 30"/>
                <a:gd name="T2" fmla="*/ 2 w 5"/>
                <a:gd name="T3" fmla="*/ 30 h 30"/>
                <a:gd name="T4" fmla="*/ 2 w 5"/>
                <a:gd name="T5" fmla="*/ 28 h 30"/>
                <a:gd name="T6" fmla="*/ 2 w 5"/>
                <a:gd name="T7" fmla="*/ 26 h 30"/>
                <a:gd name="T8" fmla="*/ 0 w 5"/>
                <a:gd name="T9" fmla="*/ 26 h 30"/>
                <a:gd name="T10" fmla="*/ 0 w 5"/>
                <a:gd name="T11" fmla="*/ 25 h 30"/>
                <a:gd name="T12" fmla="*/ 0 w 5"/>
                <a:gd name="T13" fmla="*/ 24 h 30"/>
                <a:gd name="T14" fmla="*/ 0 w 5"/>
                <a:gd name="T15" fmla="*/ 22 h 30"/>
                <a:gd name="T16" fmla="*/ 0 w 5"/>
                <a:gd name="T17" fmla="*/ 21 h 30"/>
                <a:gd name="T18" fmla="*/ 0 w 5"/>
                <a:gd name="T19" fmla="*/ 17 h 30"/>
                <a:gd name="T20" fmla="*/ 0 w 5"/>
                <a:gd name="T21" fmla="*/ 13 h 30"/>
                <a:gd name="T22" fmla="*/ 0 w 5"/>
                <a:gd name="T23" fmla="*/ 9 h 30"/>
                <a:gd name="T24" fmla="*/ 0 w 5"/>
                <a:gd name="T25" fmla="*/ 6 h 30"/>
                <a:gd name="T26" fmla="*/ 0 w 5"/>
                <a:gd name="T27" fmla="*/ 0 h 30"/>
                <a:gd name="T28" fmla="*/ 2 w 5"/>
                <a:gd name="T29" fmla="*/ 8 h 30"/>
                <a:gd name="T30" fmla="*/ 3 w 5"/>
                <a:gd name="T31" fmla="*/ 17 h 30"/>
                <a:gd name="T32" fmla="*/ 3 w 5"/>
                <a:gd name="T33" fmla="*/ 25 h 30"/>
                <a:gd name="T34" fmla="*/ 5 w 5"/>
                <a:gd name="T35"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30">
                  <a:moveTo>
                    <a:pt x="5" y="30"/>
                  </a:moveTo>
                  <a:lnTo>
                    <a:pt x="2" y="30"/>
                  </a:lnTo>
                  <a:lnTo>
                    <a:pt x="2" y="28"/>
                  </a:lnTo>
                  <a:lnTo>
                    <a:pt x="2" y="26"/>
                  </a:lnTo>
                  <a:lnTo>
                    <a:pt x="0" y="26"/>
                  </a:lnTo>
                  <a:lnTo>
                    <a:pt x="0" y="25"/>
                  </a:lnTo>
                  <a:lnTo>
                    <a:pt x="0" y="24"/>
                  </a:lnTo>
                  <a:lnTo>
                    <a:pt x="0" y="22"/>
                  </a:lnTo>
                  <a:lnTo>
                    <a:pt x="0" y="21"/>
                  </a:lnTo>
                  <a:lnTo>
                    <a:pt x="0" y="17"/>
                  </a:lnTo>
                  <a:lnTo>
                    <a:pt x="0" y="13"/>
                  </a:lnTo>
                  <a:lnTo>
                    <a:pt x="0" y="9"/>
                  </a:lnTo>
                  <a:lnTo>
                    <a:pt x="0" y="6"/>
                  </a:lnTo>
                  <a:lnTo>
                    <a:pt x="0" y="0"/>
                  </a:lnTo>
                  <a:lnTo>
                    <a:pt x="2" y="8"/>
                  </a:lnTo>
                  <a:lnTo>
                    <a:pt x="3" y="17"/>
                  </a:lnTo>
                  <a:lnTo>
                    <a:pt x="3" y="25"/>
                  </a:lnTo>
                  <a:lnTo>
                    <a:pt x="5" y="30"/>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8" name="Freeform 90">
              <a:extLst>
                <a:ext uri="{FF2B5EF4-FFF2-40B4-BE49-F238E27FC236}">
                  <a16:creationId xmlns:a16="http://schemas.microsoft.com/office/drawing/2014/main" id="{B0CEB67B-3A39-43F9-5137-49982FCB8193}"/>
                </a:ext>
              </a:extLst>
            </p:cNvPr>
            <p:cNvSpPr>
              <a:spLocks/>
            </p:cNvSpPr>
            <p:nvPr/>
          </p:nvSpPr>
          <p:spPr bwMode="auto">
            <a:xfrm>
              <a:off x="623" y="1162"/>
              <a:ext cx="22" cy="11"/>
            </a:xfrm>
            <a:custGeom>
              <a:avLst/>
              <a:gdLst>
                <a:gd name="T0" fmla="*/ 22 w 22"/>
                <a:gd name="T1" fmla="*/ 11 h 11"/>
                <a:gd name="T2" fmla="*/ 20 w 22"/>
                <a:gd name="T3" fmla="*/ 6 h 11"/>
                <a:gd name="T4" fmla="*/ 16 w 22"/>
                <a:gd name="T5" fmla="*/ 4 h 11"/>
                <a:gd name="T6" fmla="*/ 10 w 22"/>
                <a:gd name="T7" fmla="*/ 3 h 11"/>
                <a:gd name="T8" fmla="*/ 5 w 22"/>
                <a:gd name="T9" fmla="*/ 2 h 11"/>
                <a:gd name="T10" fmla="*/ 3 w 22"/>
                <a:gd name="T11" fmla="*/ 0 h 11"/>
                <a:gd name="T12" fmla="*/ 0 w 22"/>
                <a:gd name="T13" fmla="*/ 3 h 11"/>
                <a:gd name="T14" fmla="*/ 5 w 22"/>
                <a:gd name="T15" fmla="*/ 4 h 11"/>
                <a:gd name="T16" fmla="*/ 9 w 22"/>
                <a:gd name="T17" fmla="*/ 6 h 11"/>
                <a:gd name="T18" fmla="*/ 13 w 22"/>
                <a:gd name="T19" fmla="*/ 7 h 11"/>
                <a:gd name="T20" fmla="*/ 16 w 22"/>
                <a:gd name="T21" fmla="*/ 9 h 11"/>
                <a:gd name="T22" fmla="*/ 22 w 22"/>
                <a:gd name="T23"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11">
                  <a:moveTo>
                    <a:pt x="22" y="11"/>
                  </a:moveTo>
                  <a:lnTo>
                    <a:pt x="20" y="6"/>
                  </a:lnTo>
                  <a:lnTo>
                    <a:pt x="16" y="4"/>
                  </a:lnTo>
                  <a:lnTo>
                    <a:pt x="10" y="3"/>
                  </a:lnTo>
                  <a:lnTo>
                    <a:pt x="5" y="2"/>
                  </a:lnTo>
                  <a:lnTo>
                    <a:pt x="3" y="0"/>
                  </a:lnTo>
                  <a:lnTo>
                    <a:pt x="0" y="3"/>
                  </a:lnTo>
                  <a:lnTo>
                    <a:pt x="5" y="4"/>
                  </a:lnTo>
                  <a:lnTo>
                    <a:pt x="9" y="6"/>
                  </a:lnTo>
                  <a:lnTo>
                    <a:pt x="13" y="7"/>
                  </a:lnTo>
                  <a:lnTo>
                    <a:pt x="16" y="9"/>
                  </a:lnTo>
                  <a:lnTo>
                    <a:pt x="22" y="11"/>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9" name="Freeform 91">
              <a:extLst>
                <a:ext uri="{FF2B5EF4-FFF2-40B4-BE49-F238E27FC236}">
                  <a16:creationId xmlns:a16="http://schemas.microsoft.com/office/drawing/2014/main" id="{C82D730C-2A89-4438-C4E2-55DA498D6512}"/>
                </a:ext>
              </a:extLst>
            </p:cNvPr>
            <p:cNvSpPr>
              <a:spLocks/>
            </p:cNvSpPr>
            <p:nvPr/>
          </p:nvSpPr>
          <p:spPr bwMode="auto">
            <a:xfrm>
              <a:off x="619" y="1116"/>
              <a:ext cx="43" cy="49"/>
            </a:xfrm>
            <a:custGeom>
              <a:avLst/>
              <a:gdLst>
                <a:gd name="T0" fmla="*/ 28 w 43"/>
                <a:gd name="T1" fmla="*/ 2 h 49"/>
                <a:gd name="T2" fmla="*/ 32 w 43"/>
                <a:gd name="T3" fmla="*/ 4 h 49"/>
                <a:gd name="T4" fmla="*/ 36 w 43"/>
                <a:gd name="T5" fmla="*/ 8 h 49"/>
                <a:gd name="T6" fmla="*/ 37 w 43"/>
                <a:gd name="T7" fmla="*/ 12 h 49"/>
                <a:gd name="T8" fmla="*/ 37 w 43"/>
                <a:gd name="T9" fmla="*/ 13 h 49"/>
                <a:gd name="T10" fmla="*/ 37 w 43"/>
                <a:gd name="T11" fmla="*/ 16 h 49"/>
                <a:gd name="T12" fmla="*/ 37 w 43"/>
                <a:gd name="T13" fmla="*/ 19 h 49"/>
                <a:gd name="T14" fmla="*/ 38 w 43"/>
                <a:gd name="T15" fmla="*/ 22 h 49"/>
                <a:gd name="T16" fmla="*/ 41 w 43"/>
                <a:gd name="T17" fmla="*/ 26 h 49"/>
                <a:gd name="T18" fmla="*/ 43 w 43"/>
                <a:gd name="T19" fmla="*/ 29 h 49"/>
                <a:gd name="T20" fmla="*/ 43 w 43"/>
                <a:gd name="T21" fmla="*/ 31 h 49"/>
                <a:gd name="T22" fmla="*/ 41 w 43"/>
                <a:gd name="T23" fmla="*/ 31 h 49"/>
                <a:gd name="T24" fmla="*/ 40 w 43"/>
                <a:gd name="T25" fmla="*/ 31 h 49"/>
                <a:gd name="T26" fmla="*/ 38 w 43"/>
                <a:gd name="T27" fmla="*/ 32 h 49"/>
                <a:gd name="T28" fmla="*/ 38 w 43"/>
                <a:gd name="T29" fmla="*/ 34 h 49"/>
                <a:gd name="T30" fmla="*/ 40 w 43"/>
                <a:gd name="T31" fmla="*/ 36 h 49"/>
                <a:gd name="T32" fmla="*/ 38 w 43"/>
                <a:gd name="T33" fmla="*/ 38 h 49"/>
                <a:gd name="T34" fmla="*/ 38 w 43"/>
                <a:gd name="T35" fmla="*/ 40 h 49"/>
                <a:gd name="T36" fmla="*/ 37 w 43"/>
                <a:gd name="T37" fmla="*/ 41 h 49"/>
                <a:gd name="T38" fmla="*/ 37 w 43"/>
                <a:gd name="T39" fmla="*/ 44 h 49"/>
                <a:gd name="T40" fmla="*/ 36 w 43"/>
                <a:gd name="T41" fmla="*/ 44 h 49"/>
                <a:gd name="T42" fmla="*/ 32 w 43"/>
                <a:gd name="T43" fmla="*/ 44 h 49"/>
                <a:gd name="T44" fmla="*/ 32 w 43"/>
                <a:gd name="T45" fmla="*/ 44 h 49"/>
                <a:gd name="T46" fmla="*/ 27 w 43"/>
                <a:gd name="T47" fmla="*/ 44 h 49"/>
                <a:gd name="T48" fmla="*/ 27 w 43"/>
                <a:gd name="T49" fmla="*/ 49 h 49"/>
                <a:gd name="T50" fmla="*/ 4 w 43"/>
                <a:gd name="T51" fmla="*/ 43 h 49"/>
                <a:gd name="T52" fmla="*/ 7 w 43"/>
                <a:gd name="T53" fmla="*/ 38 h 49"/>
                <a:gd name="T54" fmla="*/ 5 w 43"/>
                <a:gd name="T55" fmla="*/ 34 h 49"/>
                <a:gd name="T56" fmla="*/ 0 w 43"/>
                <a:gd name="T57" fmla="*/ 28 h 49"/>
                <a:gd name="T58" fmla="*/ 0 w 43"/>
                <a:gd name="T59" fmla="*/ 10 h 49"/>
                <a:gd name="T60" fmla="*/ 3 w 43"/>
                <a:gd name="T61" fmla="*/ 6 h 49"/>
                <a:gd name="T62" fmla="*/ 9 w 43"/>
                <a:gd name="T63" fmla="*/ 3 h 49"/>
                <a:gd name="T64" fmla="*/ 14 w 43"/>
                <a:gd name="T65" fmla="*/ 0 h 49"/>
                <a:gd name="T66" fmla="*/ 23 w 43"/>
                <a:gd name="T67" fmla="*/ 2 h 49"/>
                <a:gd name="T68" fmla="*/ 28 w 43"/>
                <a:gd name="T69"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3" h="49">
                  <a:moveTo>
                    <a:pt x="28" y="2"/>
                  </a:moveTo>
                  <a:lnTo>
                    <a:pt x="32" y="4"/>
                  </a:lnTo>
                  <a:lnTo>
                    <a:pt x="36" y="8"/>
                  </a:lnTo>
                  <a:lnTo>
                    <a:pt x="37" y="12"/>
                  </a:lnTo>
                  <a:lnTo>
                    <a:pt x="37" y="13"/>
                  </a:lnTo>
                  <a:lnTo>
                    <a:pt x="37" y="16"/>
                  </a:lnTo>
                  <a:lnTo>
                    <a:pt x="37" y="19"/>
                  </a:lnTo>
                  <a:lnTo>
                    <a:pt x="38" y="22"/>
                  </a:lnTo>
                  <a:lnTo>
                    <a:pt x="41" y="26"/>
                  </a:lnTo>
                  <a:lnTo>
                    <a:pt x="43" y="29"/>
                  </a:lnTo>
                  <a:lnTo>
                    <a:pt x="43" y="31"/>
                  </a:lnTo>
                  <a:lnTo>
                    <a:pt x="41" y="31"/>
                  </a:lnTo>
                  <a:lnTo>
                    <a:pt x="40" y="31"/>
                  </a:lnTo>
                  <a:lnTo>
                    <a:pt x="38" y="32"/>
                  </a:lnTo>
                  <a:lnTo>
                    <a:pt x="38" y="34"/>
                  </a:lnTo>
                  <a:lnTo>
                    <a:pt x="40" y="36"/>
                  </a:lnTo>
                  <a:lnTo>
                    <a:pt x="38" y="38"/>
                  </a:lnTo>
                  <a:lnTo>
                    <a:pt x="38" y="40"/>
                  </a:lnTo>
                  <a:lnTo>
                    <a:pt x="37" y="41"/>
                  </a:lnTo>
                  <a:lnTo>
                    <a:pt x="37" y="44"/>
                  </a:lnTo>
                  <a:lnTo>
                    <a:pt x="36" y="44"/>
                  </a:lnTo>
                  <a:lnTo>
                    <a:pt x="32" y="44"/>
                  </a:lnTo>
                  <a:lnTo>
                    <a:pt x="32" y="44"/>
                  </a:lnTo>
                  <a:lnTo>
                    <a:pt x="27" y="44"/>
                  </a:lnTo>
                  <a:lnTo>
                    <a:pt x="27" y="49"/>
                  </a:lnTo>
                  <a:lnTo>
                    <a:pt x="4" y="43"/>
                  </a:lnTo>
                  <a:lnTo>
                    <a:pt x="7" y="38"/>
                  </a:lnTo>
                  <a:lnTo>
                    <a:pt x="5" y="34"/>
                  </a:lnTo>
                  <a:lnTo>
                    <a:pt x="0" y="28"/>
                  </a:lnTo>
                  <a:lnTo>
                    <a:pt x="0" y="10"/>
                  </a:lnTo>
                  <a:lnTo>
                    <a:pt x="3" y="6"/>
                  </a:lnTo>
                  <a:lnTo>
                    <a:pt x="9" y="3"/>
                  </a:lnTo>
                  <a:lnTo>
                    <a:pt x="14" y="0"/>
                  </a:lnTo>
                  <a:lnTo>
                    <a:pt x="23" y="2"/>
                  </a:lnTo>
                  <a:lnTo>
                    <a:pt x="28" y="2"/>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40" name="Freeform 92">
              <a:extLst>
                <a:ext uri="{FF2B5EF4-FFF2-40B4-BE49-F238E27FC236}">
                  <a16:creationId xmlns:a16="http://schemas.microsoft.com/office/drawing/2014/main" id="{AAFF6C27-DA2D-EDA2-824E-3A74B4733D82}"/>
                </a:ext>
              </a:extLst>
            </p:cNvPr>
            <p:cNvSpPr>
              <a:spLocks/>
            </p:cNvSpPr>
            <p:nvPr/>
          </p:nvSpPr>
          <p:spPr bwMode="auto">
            <a:xfrm>
              <a:off x="595" y="1160"/>
              <a:ext cx="108" cy="125"/>
            </a:xfrm>
            <a:custGeom>
              <a:avLst/>
              <a:gdLst>
                <a:gd name="T0" fmla="*/ 19 w 108"/>
                <a:gd name="T1" fmla="*/ 7 h 125"/>
                <a:gd name="T2" fmla="*/ 23 w 108"/>
                <a:gd name="T3" fmla="*/ 0 h 125"/>
                <a:gd name="T4" fmla="*/ 49 w 108"/>
                <a:gd name="T5" fmla="*/ 11 h 125"/>
                <a:gd name="T6" fmla="*/ 50 w 108"/>
                <a:gd name="T7" fmla="*/ 20 h 125"/>
                <a:gd name="T8" fmla="*/ 51 w 108"/>
                <a:gd name="T9" fmla="*/ 23 h 125"/>
                <a:gd name="T10" fmla="*/ 56 w 108"/>
                <a:gd name="T11" fmla="*/ 26 h 125"/>
                <a:gd name="T12" fmla="*/ 57 w 108"/>
                <a:gd name="T13" fmla="*/ 32 h 125"/>
                <a:gd name="T14" fmla="*/ 63 w 108"/>
                <a:gd name="T15" fmla="*/ 47 h 125"/>
                <a:gd name="T16" fmla="*/ 67 w 108"/>
                <a:gd name="T17" fmla="*/ 64 h 125"/>
                <a:gd name="T18" fmla="*/ 69 w 108"/>
                <a:gd name="T19" fmla="*/ 77 h 125"/>
                <a:gd name="T20" fmla="*/ 92 w 108"/>
                <a:gd name="T21" fmla="*/ 77 h 125"/>
                <a:gd name="T22" fmla="*/ 95 w 108"/>
                <a:gd name="T23" fmla="*/ 78 h 125"/>
                <a:gd name="T24" fmla="*/ 103 w 108"/>
                <a:gd name="T25" fmla="*/ 78 h 125"/>
                <a:gd name="T26" fmla="*/ 106 w 108"/>
                <a:gd name="T27" fmla="*/ 82 h 125"/>
                <a:gd name="T28" fmla="*/ 108 w 108"/>
                <a:gd name="T29" fmla="*/ 88 h 125"/>
                <a:gd name="T30" fmla="*/ 106 w 108"/>
                <a:gd name="T31" fmla="*/ 93 h 125"/>
                <a:gd name="T32" fmla="*/ 97 w 108"/>
                <a:gd name="T33" fmla="*/ 95 h 125"/>
                <a:gd name="T34" fmla="*/ 92 w 108"/>
                <a:gd name="T35" fmla="*/ 101 h 125"/>
                <a:gd name="T36" fmla="*/ 84 w 108"/>
                <a:gd name="T37" fmla="*/ 104 h 125"/>
                <a:gd name="T38" fmla="*/ 78 w 108"/>
                <a:gd name="T39" fmla="*/ 104 h 125"/>
                <a:gd name="T40" fmla="*/ 72 w 108"/>
                <a:gd name="T41" fmla="*/ 104 h 125"/>
                <a:gd name="T42" fmla="*/ 72 w 108"/>
                <a:gd name="T43" fmla="*/ 108 h 125"/>
                <a:gd name="T44" fmla="*/ 72 w 108"/>
                <a:gd name="T45" fmla="*/ 115 h 125"/>
                <a:gd name="T46" fmla="*/ 70 w 108"/>
                <a:gd name="T47" fmla="*/ 119 h 125"/>
                <a:gd name="T48" fmla="*/ 66 w 108"/>
                <a:gd name="T49" fmla="*/ 119 h 125"/>
                <a:gd name="T50" fmla="*/ 63 w 108"/>
                <a:gd name="T51" fmla="*/ 121 h 125"/>
                <a:gd name="T52" fmla="*/ 57 w 108"/>
                <a:gd name="T53" fmla="*/ 125 h 125"/>
                <a:gd name="T54" fmla="*/ 51 w 108"/>
                <a:gd name="T55" fmla="*/ 125 h 125"/>
                <a:gd name="T56" fmla="*/ 47 w 108"/>
                <a:gd name="T57" fmla="*/ 125 h 125"/>
                <a:gd name="T58" fmla="*/ 38 w 108"/>
                <a:gd name="T59" fmla="*/ 121 h 125"/>
                <a:gd name="T60" fmla="*/ 30 w 108"/>
                <a:gd name="T61" fmla="*/ 123 h 125"/>
                <a:gd name="T62" fmla="*/ 21 w 108"/>
                <a:gd name="T63" fmla="*/ 125 h 125"/>
                <a:gd name="T64" fmla="*/ 13 w 108"/>
                <a:gd name="T65" fmla="*/ 123 h 125"/>
                <a:gd name="T66" fmla="*/ 9 w 108"/>
                <a:gd name="T67" fmla="*/ 118 h 125"/>
                <a:gd name="T68" fmla="*/ 9 w 108"/>
                <a:gd name="T69" fmla="*/ 109 h 125"/>
                <a:gd name="T70" fmla="*/ 7 w 108"/>
                <a:gd name="T71" fmla="*/ 101 h 125"/>
                <a:gd name="T72" fmla="*/ 6 w 108"/>
                <a:gd name="T73" fmla="*/ 90 h 125"/>
                <a:gd name="T74" fmla="*/ 2 w 108"/>
                <a:gd name="T75" fmla="*/ 79 h 125"/>
                <a:gd name="T76" fmla="*/ 0 w 108"/>
                <a:gd name="T77" fmla="*/ 63 h 125"/>
                <a:gd name="T78" fmla="*/ 0 w 108"/>
                <a:gd name="T79" fmla="*/ 47 h 125"/>
                <a:gd name="T80" fmla="*/ 0 w 108"/>
                <a:gd name="T81" fmla="*/ 32 h 125"/>
                <a:gd name="T82" fmla="*/ 1 w 108"/>
                <a:gd name="T83" fmla="*/ 23 h 125"/>
                <a:gd name="T84" fmla="*/ 2 w 108"/>
                <a:gd name="T85" fmla="*/ 18 h 125"/>
                <a:gd name="T86" fmla="*/ 9 w 108"/>
                <a:gd name="T87" fmla="*/ 16 h 125"/>
                <a:gd name="T88" fmla="*/ 13 w 108"/>
                <a:gd name="T89" fmla="*/ 10 h 125"/>
                <a:gd name="T90" fmla="*/ 19 w 108"/>
                <a:gd name="T91" fmla="*/ 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8" h="125">
                  <a:moveTo>
                    <a:pt x="19" y="7"/>
                  </a:moveTo>
                  <a:lnTo>
                    <a:pt x="23" y="0"/>
                  </a:lnTo>
                  <a:lnTo>
                    <a:pt x="49" y="11"/>
                  </a:lnTo>
                  <a:lnTo>
                    <a:pt x="50" y="20"/>
                  </a:lnTo>
                  <a:lnTo>
                    <a:pt x="51" y="23"/>
                  </a:lnTo>
                  <a:lnTo>
                    <a:pt x="56" y="26"/>
                  </a:lnTo>
                  <a:lnTo>
                    <a:pt x="57" y="32"/>
                  </a:lnTo>
                  <a:lnTo>
                    <a:pt x="63" y="47"/>
                  </a:lnTo>
                  <a:lnTo>
                    <a:pt x="67" y="64"/>
                  </a:lnTo>
                  <a:lnTo>
                    <a:pt x="69" y="77"/>
                  </a:lnTo>
                  <a:lnTo>
                    <a:pt x="92" y="77"/>
                  </a:lnTo>
                  <a:lnTo>
                    <a:pt x="95" y="78"/>
                  </a:lnTo>
                  <a:lnTo>
                    <a:pt x="103" y="78"/>
                  </a:lnTo>
                  <a:lnTo>
                    <a:pt x="106" y="82"/>
                  </a:lnTo>
                  <a:lnTo>
                    <a:pt x="108" y="88"/>
                  </a:lnTo>
                  <a:lnTo>
                    <a:pt x="106" y="93"/>
                  </a:lnTo>
                  <a:lnTo>
                    <a:pt x="97" y="95"/>
                  </a:lnTo>
                  <a:lnTo>
                    <a:pt x="92" y="101"/>
                  </a:lnTo>
                  <a:lnTo>
                    <a:pt x="84" y="104"/>
                  </a:lnTo>
                  <a:lnTo>
                    <a:pt x="78" y="104"/>
                  </a:lnTo>
                  <a:lnTo>
                    <a:pt x="72" y="104"/>
                  </a:lnTo>
                  <a:lnTo>
                    <a:pt x="72" y="108"/>
                  </a:lnTo>
                  <a:lnTo>
                    <a:pt x="72" y="115"/>
                  </a:lnTo>
                  <a:lnTo>
                    <a:pt x="70" y="119"/>
                  </a:lnTo>
                  <a:lnTo>
                    <a:pt x="66" y="119"/>
                  </a:lnTo>
                  <a:lnTo>
                    <a:pt x="63" y="121"/>
                  </a:lnTo>
                  <a:lnTo>
                    <a:pt x="57" y="125"/>
                  </a:lnTo>
                  <a:lnTo>
                    <a:pt x="51" y="125"/>
                  </a:lnTo>
                  <a:lnTo>
                    <a:pt x="47" y="125"/>
                  </a:lnTo>
                  <a:lnTo>
                    <a:pt x="38" y="121"/>
                  </a:lnTo>
                  <a:lnTo>
                    <a:pt x="30" y="123"/>
                  </a:lnTo>
                  <a:lnTo>
                    <a:pt x="21" y="125"/>
                  </a:lnTo>
                  <a:lnTo>
                    <a:pt x="13" y="123"/>
                  </a:lnTo>
                  <a:lnTo>
                    <a:pt x="9" y="118"/>
                  </a:lnTo>
                  <a:lnTo>
                    <a:pt x="9" y="109"/>
                  </a:lnTo>
                  <a:lnTo>
                    <a:pt x="7" y="101"/>
                  </a:lnTo>
                  <a:lnTo>
                    <a:pt x="6" y="90"/>
                  </a:lnTo>
                  <a:lnTo>
                    <a:pt x="2" y="79"/>
                  </a:lnTo>
                  <a:lnTo>
                    <a:pt x="0" y="63"/>
                  </a:lnTo>
                  <a:lnTo>
                    <a:pt x="0" y="47"/>
                  </a:lnTo>
                  <a:lnTo>
                    <a:pt x="0" y="32"/>
                  </a:lnTo>
                  <a:lnTo>
                    <a:pt x="1" y="23"/>
                  </a:lnTo>
                  <a:lnTo>
                    <a:pt x="2" y="18"/>
                  </a:lnTo>
                  <a:lnTo>
                    <a:pt x="9" y="16"/>
                  </a:lnTo>
                  <a:lnTo>
                    <a:pt x="13" y="10"/>
                  </a:lnTo>
                  <a:lnTo>
                    <a:pt x="19" y="7"/>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41" name="Freeform 93">
              <a:extLst>
                <a:ext uri="{FF2B5EF4-FFF2-40B4-BE49-F238E27FC236}">
                  <a16:creationId xmlns:a16="http://schemas.microsoft.com/office/drawing/2014/main" id="{9B548935-4780-EC7F-A56F-26CD4F11BC85}"/>
                </a:ext>
              </a:extLst>
            </p:cNvPr>
            <p:cNvSpPr>
              <a:spLocks/>
            </p:cNvSpPr>
            <p:nvPr/>
          </p:nvSpPr>
          <p:spPr bwMode="auto">
            <a:xfrm>
              <a:off x="607" y="1095"/>
              <a:ext cx="66" cy="20"/>
            </a:xfrm>
            <a:custGeom>
              <a:avLst/>
              <a:gdLst>
                <a:gd name="T0" fmla="*/ 66 w 66"/>
                <a:gd name="T1" fmla="*/ 18 h 20"/>
                <a:gd name="T2" fmla="*/ 3 w 66"/>
                <a:gd name="T3" fmla="*/ 20 h 20"/>
                <a:gd name="T4" fmla="*/ 0 w 66"/>
                <a:gd name="T5" fmla="*/ 0 h 20"/>
                <a:gd name="T6" fmla="*/ 44 w 66"/>
                <a:gd name="T7" fmla="*/ 0 h 20"/>
                <a:gd name="T8" fmla="*/ 44 w 66"/>
                <a:gd name="T9" fmla="*/ 18 h 20"/>
              </a:gdLst>
              <a:ahLst/>
              <a:cxnLst>
                <a:cxn ang="0">
                  <a:pos x="T0" y="T1"/>
                </a:cxn>
                <a:cxn ang="0">
                  <a:pos x="T2" y="T3"/>
                </a:cxn>
                <a:cxn ang="0">
                  <a:pos x="T4" y="T5"/>
                </a:cxn>
                <a:cxn ang="0">
                  <a:pos x="T6" y="T7"/>
                </a:cxn>
                <a:cxn ang="0">
                  <a:pos x="T8" y="T9"/>
                </a:cxn>
              </a:cxnLst>
              <a:rect l="0" t="0" r="r" b="b"/>
              <a:pathLst>
                <a:path w="66" h="20">
                  <a:moveTo>
                    <a:pt x="66" y="18"/>
                  </a:moveTo>
                  <a:lnTo>
                    <a:pt x="3" y="20"/>
                  </a:lnTo>
                  <a:lnTo>
                    <a:pt x="0" y="0"/>
                  </a:lnTo>
                  <a:lnTo>
                    <a:pt x="44" y="0"/>
                  </a:lnTo>
                  <a:lnTo>
                    <a:pt x="44" y="18"/>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42" name="Freeform 94">
              <a:extLst>
                <a:ext uri="{FF2B5EF4-FFF2-40B4-BE49-F238E27FC236}">
                  <a16:creationId xmlns:a16="http://schemas.microsoft.com/office/drawing/2014/main" id="{D9ADB42F-AD6F-2668-9546-B800444B6447}"/>
                </a:ext>
              </a:extLst>
            </p:cNvPr>
            <p:cNvSpPr>
              <a:spLocks/>
            </p:cNvSpPr>
            <p:nvPr/>
          </p:nvSpPr>
          <p:spPr bwMode="auto">
            <a:xfrm>
              <a:off x="585" y="1154"/>
              <a:ext cx="116" cy="133"/>
            </a:xfrm>
            <a:custGeom>
              <a:avLst/>
              <a:gdLst>
                <a:gd name="T0" fmla="*/ 21 w 116"/>
                <a:gd name="T1" fmla="*/ 7 h 133"/>
                <a:gd name="T2" fmla="*/ 24 w 116"/>
                <a:gd name="T3" fmla="*/ 0 h 133"/>
                <a:gd name="T4" fmla="*/ 54 w 116"/>
                <a:gd name="T5" fmla="*/ 13 h 133"/>
                <a:gd name="T6" fmla="*/ 54 w 116"/>
                <a:gd name="T7" fmla="*/ 22 h 133"/>
                <a:gd name="T8" fmla="*/ 57 w 116"/>
                <a:gd name="T9" fmla="*/ 24 h 133"/>
                <a:gd name="T10" fmla="*/ 60 w 116"/>
                <a:gd name="T11" fmla="*/ 29 h 133"/>
                <a:gd name="T12" fmla="*/ 61 w 116"/>
                <a:gd name="T13" fmla="*/ 35 h 133"/>
                <a:gd name="T14" fmla="*/ 69 w 116"/>
                <a:gd name="T15" fmla="*/ 51 h 133"/>
                <a:gd name="T16" fmla="*/ 73 w 116"/>
                <a:gd name="T17" fmla="*/ 69 h 133"/>
                <a:gd name="T18" fmla="*/ 76 w 116"/>
                <a:gd name="T19" fmla="*/ 81 h 133"/>
                <a:gd name="T20" fmla="*/ 99 w 116"/>
                <a:gd name="T21" fmla="*/ 81 h 133"/>
                <a:gd name="T22" fmla="*/ 102 w 116"/>
                <a:gd name="T23" fmla="*/ 82 h 133"/>
                <a:gd name="T24" fmla="*/ 111 w 116"/>
                <a:gd name="T25" fmla="*/ 82 h 133"/>
                <a:gd name="T26" fmla="*/ 116 w 116"/>
                <a:gd name="T27" fmla="*/ 88 h 133"/>
                <a:gd name="T28" fmla="*/ 116 w 116"/>
                <a:gd name="T29" fmla="*/ 94 h 133"/>
                <a:gd name="T30" fmla="*/ 115 w 116"/>
                <a:gd name="T31" fmla="*/ 100 h 133"/>
                <a:gd name="T32" fmla="*/ 105 w 116"/>
                <a:gd name="T33" fmla="*/ 101 h 133"/>
                <a:gd name="T34" fmla="*/ 100 w 116"/>
                <a:gd name="T35" fmla="*/ 107 h 133"/>
                <a:gd name="T36" fmla="*/ 92 w 116"/>
                <a:gd name="T37" fmla="*/ 110 h 133"/>
                <a:gd name="T38" fmla="*/ 84 w 116"/>
                <a:gd name="T39" fmla="*/ 110 h 133"/>
                <a:gd name="T40" fmla="*/ 77 w 116"/>
                <a:gd name="T41" fmla="*/ 111 h 133"/>
                <a:gd name="T42" fmla="*/ 77 w 116"/>
                <a:gd name="T43" fmla="*/ 115 h 133"/>
                <a:gd name="T44" fmla="*/ 77 w 116"/>
                <a:gd name="T45" fmla="*/ 122 h 133"/>
                <a:gd name="T46" fmla="*/ 76 w 116"/>
                <a:gd name="T47" fmla="*/ 126 h 133"/>
                <a:gd name="T48" fmla="*/ 73 w 116"/>
                <a:gd name="T49" fmla="*/ 126 h 133"/>
                <a:gd name="T50" fmla="*/ 67 w 116"/>
                <a:gd name="T51" fmla="*/ 128 h 133"/>
                <a:gd name="T52" fmla="*/ 61 w 116"/>
                <a:gd name="T53" fmla="*/ 133 h 133"/>
                <a:gd name="T54" fmla="*/ 56 w 116"/>
                <a:gd name="T55" fmla="*/ 133 h 133"/>
                <a:gd name="T56" fmla="*/ 50 w 116"/>
                <a:gd name="T57" fmla="*/ 133 h 133"/>
                <a:gd name="T58" fmla="*/ 43 w 116"/>
                <a:gd name="T59" fmla="*/ 129 h 133"/>
                <a:gd name="T60" fmla="*/ 33 w 116"/>
                <a:gd name="T61" fmla="*/ 131 h 133"/>
                <a:gd name="T62" fmla="*/ 24 w 116"/>
                <a:gd name="T63" fmla="*/ 133 h 133"/>
                <a:gd name="T64" fmla="*/ 16 w 116"/>
                <a:gd name="T65" fmla="*/ 131 h 133"/>
                <a:gd name="T66" fmla="*/ 10 w 116"/>
                <a:gd name="T67" fmla="*/ 124 h 133"/>
                <a:gd name="T68" fmla="*/ 10 w 116"/>
                <a:gd name="T69" fmla="*/ 116 h 133"/>
                <a:gd name="T70" fmla="*/ 8 w 116"/>
                <a:gd name="T71" fmla="*/ 107 h 133"/>
                <a:gd name="T72" fmla="*/ 7 w 116"/>
                <a:gd name="T73" fmla="*/ 94 h 133"/>
                <a:gd name="T74" fmla="*/ 2 w 116"/>
                <a:gd name="T75" fmla="*/ 83 h 133"/>
                <a:gd name="T76" fmla="*/ 0 w 116"/>
                <a:gd name="T77" fmla="*/ 67 h 133"/>
                <a:gd name="T78" fmla="*/ 1 w 116"/>
                <a:gd name="T79" fmla="*/ 51 h 133"/>
                <a:gd name="T80" fmla="*/ 1 w 116"/>
                <a:gd name="T81" fmla="*/ 35 h 133"/>
                <a:gd name="T82" fmla="*/ 1 w 116"/>
                <a:gd name="T83" fmla="*/ 24 h 133"/>
                <a:gd name="T84" fmla="*/ 2 w 116"/>
                <a:gd name="T85" fmla="*/ 20 h 133"/>
                <a:gd name="T86" fmla="*/ 10 w 116"/>
                <a:gd name="T87" fmla="*/ 17 h 133"/>
                <a:gd name="T88" fmla="*/ 16 w 116"/>
                <a:gd name="T89" fmla="*/ 10 h 133"/>
                <a:gd name="T90" fmla="*/ 21 w 116"/>
                <a:gd name="T91" fmla="*/ 7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6" h="133">
                  <a:moveTo>
                    <a:pt x="21" y="7"/>
                  </a:moveTo>
                  <a:lnTo>
                    <a:pt x="24" y="0"/>
                  </a:lnTo>
                  <a:lnTo>
                    <a:pt x="54" y="13"/>
                  </a:lnTo>
                  <a:lnTo>
                    <a:pt x="54" y="22"/>
                  </a:lnTo>
                  <a:lnTo>
                    <a:pt x="57" y="24"/>
                  </a:lnTo>
                  <a:lnTo>
                    <a:pt x="60" y="29"/>
                  </a:lnTo>
                  <a:lnTo>
                    <a:pt x="61" y="35"/>
                  </a:lnTo>
                  <a:lnTo>
                    <a:pt x="69" y="51"/>
                  </a:lnTo>
                  <a:lnTo>
                    <a:pt x="73" y="69"/>
                  </a:lnTo>
                  <a:lnTo>
                    <a:pt x="76" y="81"/>
                  </a:lnTo>
                  <a:lnTo>
                    <a:pt x="99" y="81"/>
                  </a:lnTo>
                  <a:lnTo>
                    <a:pt x="102" y="82"/>
                  </a:lnTo>
                  <a:lnTo>
                    <a:pt x="111" y="82"/>
                  </a:lnTo>
                  <a:lnTo>
                    <a:pt x="116" y="88"/>
                  </a:lnTo>
                  <a:lnTo>
                    <a:pt x="116" y="94"/>
                  </a:lnTo>
                  <a:lnTo>
                    <a:pt x="115" y="100"/>
                  </a:lnTo>
                  <a:lnTo>
                    <a:pt x="105" y="101"/>
                  </a:lnTo>
                  <a:lnTo>
                    <a:pt x="100" y="107"/>
                  </a:lnTo>
                  <a:lnTo>
                    <a:pt x="92" y="110"/>
                  </a:lnTo>
                  <a:lnTo>
                    <a:pt x="84" y="110"/>
                  </a:lnTo>
                  <a:lnTo>
                    <a:pt x="77" y="111"/>
                  </a:lnTo>
                  <a:lnTo>
                    <a:pt x="77" y="115"/>
                  </a:lnTo>
                  <a:lnTo>
                    <a:pt x="77" y="122"/>
                  </a:lnTo>
                  <a:lnTo>
                    <a:pt x="76" y="126"/>
                  </a:lnTo>
                  <a:lnTo>
                    <a:pt x="73" y="126"/>
                  </a:lnTo>
                  <a:lnTo>
                    <a:pt x="67" y="128"/>
                  </a:lnTo>
                  <a:lnTo>
                    <a:pt x="61" y="133"/>
                  </a:lnTo>
                  <a:lnTo>
                    <a:pt x="56" y="133"/>
                  </a:lnTo>
                  <a:lnTo>
                    <a:pt x="50" y="133"/>
                  </a:lnTo>
                  <a:lnTo>
                    <a:pt x="43" y="129"/>
                  </a:lnTo>
                  <a:lnTo>
                    <a:pt x="33" y="131"/>
                  </a:lnTo>
                  <a:lnTo>
                    <a:pt x="24" y="133"/>
                  </a:lnTo>
                  <a:lnTo>
                    <a:pt x="16" y="131"/>
                  </a:lnTo>
                  <a:lnTo>
                    <a:pt x="10" y="124"/>
                  </a:lnTo>
                  <a:lnTo>
                    <a:pt x="10" y="116"/>
                  </a:lnTo>
                  <a:lnTo>
                    <a:pt x="8" y="107"/>
                  </a:lnTo>
                  <a:lnTo>
                    <a:pt x="7" y="94"/>
                  </a:lnTo>
                  <a:lnTo>
                    <a:pt x="2" y="83"/>
                  </a:lnTo>
                  <a:lnTo>
                    <a:pt x="0" y="67"/>
                  </a:lnTo>
                  <a:lnTo>
                    <a:pt x="1" y="51"/>
                  </a:lnTo>
                  <a:lnTo>
                    <a:pt x="1" y="35"/>
                  </a:lnTo>
                  <a:lnTo>
                    <a:pt x="1" y="24"/>
                  </a:lnTo>
                  <a:lnTo>
                    <a:pt x="2" y="20"/>
                  </a:lnTo>
                  <a:lnTo>
                    <a:pt x="10" y="17"/>
                  </a:lnTo>
                  <a:lnTo>
                    <a:pt x="16" y="10"/>
                  </a:lnTo>
                  <a:lnTo>
                    <a:pt x="21" y="7"/>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43" name="Freeform 95">
              <a:extLst>
                <a:ext uri="{FF2B5EF4-FFF2-40B4-BE49-F238E27FC236}">
                  <a16:creationId xmlns:a16="http://schemas.microsoft.com/office/drawing/2014/main" id="{43539279-FA85-E2C8-AB48-5C0360A3847F}"/>
                </a:ext>
              </a:extLst>
            </p:cNvPr>
            <p:cNvSpPr>
              <a:spLocks/>
            </p:cNvSpPr>
            <p:nvPr/>
          </p:nvSpPr>
          <p:spPr bwMode="auto">
            <a:xfrm>
              <a:off x="595" y="1160"/>
              <a:ext cx="108" cy="125"/>
            </a:xfrm>
            <a:custGeom>
              <a:avLst/>
              <a:gdLst>
                <a:gd name="T0" fmla="*/ 19 w 108"/>
                <a:gd name="T1" fmla="*/ 7 h 125"/>
                <a:gd name="T2" fmla="*/ 23 w 108"/>
                <a:gd name="T3" fmla="*/ 0 h 125"/>
                <a:gd name="T4" fmla="*/ 49 w 108"/>
                <a:gd name="T5" fmla="*/ 11 h 125"/>
                <a:gd name="T6" fmla="*/ 50 w 108"/>
                <a:gd name="T7" fmla="*/ 20 h 125"/>
                <a:gd name="T8" fmla="*/ 51 w 108"/>
                <a:gd name="T9" fmla="*/ 23 h 125"/>
                <a:gd name="T10" fmla="*/ 56 w 108"/>
                <a:gd name="T11" fmla="*/ 26 h 125"/>
                <a:gd name="T12" fmla="*/ 57 w 108"/>
                <a:gd name="T13" fmla="*/ 32 h 125"/>
                <a:gd name="T14" fmla="*/ 63 w 108"/>
                <a:gd name="T15" fmla="*/ 47 h 125"/>
                <a:gd name="T16" fmla="*/ 67 w 108"/>
                <a:gd name="T17" fmla="*/ 64 h 125"/>
                <a:gd name="T18" fmla="*/ 69 w 108"/>
                <a:gd name="T19" fmla="*/ 77 h 125"/>
                <a:gd name="T20" fmla="*/ 92 w 108"/>
                <a:gd name="T21" fmla="*/ 77 h 125"/>
                <a:gd name="T22" fmla="*/ 95 w 108"/>
                <a:gd name="T23" fmla="*/ 78 h 125"/>
                <a:gd name="T24" fmla="*/ 103 w 108"/>
                <a:gd name="T25" fmla="*/ 78 h 125"/>
                <a:gd name="T26" fmla="*/ 106 w 108"/>
                <a:gd name="T27" fmla="*/ 82 h 125"/>
                <a:gd name="T28" fmla="*/ 108 w 108"/>
                <a:gd name="T29" fmla="*/ 88 h 125"/>
                <a:gd name="T30" fmla="*/ 106 w 108"/>
                <a:gd name="T31" fmla="*/ 93 h 125"/>
                <a:gd name="T32" fmla="*/ 97 w 108"/>
                <a:gd name="T33" fmla="*/ 95 h 125"/>
                <a:gd name="T34" fmla="*/ 92 w 108"/>
                <a:gd name="T35" fmla="*/ 101 h 125"/>
                <a:gd name="T36" fmla="*/ 84 w 108"/>
                <a:gd name="T37" fmla="*/ 104 h 125"/>
                <a:gd name="T38" fmla="*/ 78 w 108"/>
                <a:gd name="T39" fmla="*/ 104 h 125"/>
                <a:gd name="T40" fmla="*/ 72 w 108"/>
                <a:gd name="T41" fmla="*/ 104 h 125"/>
                <a:gd name="T42" fmla="*/ 72 w 108"/>
                <a:gd name="T43" fmla="*/ 108 h 125"/>
                <a:gd name="T44" fmla="*/ 72 w 108"/>
                <a:gd name="T45" fmla="*/ 115 h 125"/>
                <a:gd name="T46" fmla="*/ 70 w 108"/>
                <a:gd name="T47" fmla="*/ 119 h 125"/>
                <a:gd name="T48" fmla="*/ 66 w 108"/>
                <a:gd name="T49" fmla="*/ 119 h 125"/>
                <a:gd name="T50" fmla="*/ 63 w 108"/>
                <a:gd name="T51" fmla="*/ 121 h 125"/>
                <a:gd name="T52" fmla="*/ 57 w 108"/>
                <a:gd name="T53" fmla="*/ 125 h 125"/>
                <a:gd name="T54" fmla="*/ 51 w 108"/>
                <a:gd name="T55" fmla="*/ 125 h 125"/>
                <a:gd name="T56" fmla="*/ 47 w 108"/>
                <a:gd name="T57" fmla="*/ 125 h 125"/>
                <a:gd name="T58" fmla="*/ 38 w 108"/>
                <a:gd name="T59" fmla="*/ 121 h 125"/>
                <a:gd name="T60" fmla="*/ 30 w 108"/>
                <a:gd name="T61" fmla="*/ 123 h 125"/>
                <a:gd name="T62" fmla="*/ 21 w 108"/>
                <a:gd name="T63" fmla="*/ 125 h 125"/>
                <a:gd name="T64" fmla="*/ 13 w 108"/>
                <a:gd name="T65" fmla="*/ 123 h 125"/>
                <a:gd name="T66" fmla="*/ 9 w 108"/>
                <a:gd name="T67" fmla="*/ 118 h 125"/>
                <a:gd name="T68" fmla="*/ 9 w 108"/>
                <a:gd name="T69" fmla="*/ 109 h 125"/>
                <a:gd name="T70" fmla="*/ 7 w 108"/>
                <a:gd name="T71" fmla="*/ 101 h 125"/>
                <a:gd name="T72" fmla="*/ 6 w 108"/>
                <a:gd name="T73" fmla="*/ 90 h 125"/>
                <a:gd name="T74" fmla="*/ 2 w 108"/>
                <a:gd name="T75" fmla="*/ 79 h 125"/>
                <a:gd name="T76" fmla="*/ 0 w 108"/>
                <a:gd name="T77" fmla="*/ 63 h 125"/>
                <a:gd name="T78" fmla="*/ 0 w 108"/>
                <a:gd name="T79" fmla="*/ 47 h 125"/>
                <a:gd name="T80" fmla="*/ 0 w 108"/>
                <a:gd name="T81" fmla="*/ 32 h 125"/>
                <a:gd name="T82" fmla="*/ 1 w 108"/>
                <a:gd name="T83" fmla="*/ 23 h 125"/>
                <a:gd name="T84" fmla="*/ 2 w 108"/>
                <a:gd name="T85" fmla="*/ 18 h 125"/>
                <a:gd name="T86" fmla="*/ 9 w 108"/>
                <a:gd name="T87" fmla="*/ 16 h 125"/>
                <a:gd name="T88" fmla="*/ 13 w 108"/>
                <a:gd name="T89" fmla="*/ 10 h 125"/>
                <a:gd name="T90" fmla="*/ 19 w 108"/>
                <a:gd name="T91" fmla="*/ 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8" h="125">
                  <a:moveTo>
                    <a:pt x="19" y="7"/>
                  </a:moveTo>
                  <a:lnTo>
                    <a:pt x="23" y="0"/>
                  </a:lnTo>
                  <a:lnTo>
                    <a:pt x="49" y="11"/>
                  </a:lnTo>
                  <a:lnTo>
                    <a:pt x="50" y="20"/>
                  </a:lnTo>
                  <a:lnTo>
                    <a:pt x="51" y="23"/>
                  </a:lnTo>
                  <a:lnTo>
                    <a:pt x="56" y="26"/>
                  </a:lnTo>
                  <a:lnTo>
                    <a:pt x="57" y="32"/>
                  </a:lnTo>
                  <a:lnTo>
                    <a:pt x="63" y="47"/>
                  </a:lnTo>
                  <a:lnTo>
                    <a:pt x="67" y="64"/>
                  </a:lnTo>
                  <a:lnTo>
                    <a:pt x="69" y="77"/>
                  </a:lnTo>
                  <a:lnTo>
                    <a:pt x="92" y="77"/>
                  </a:lnTo>
                  <a:lnTo>
                    <a:pt x="95" y="78"/>
                  </a:lnTo>
                  <a:lnTo>
                    <a:pt x="103" y="78"/>
                  </a:lnTo>
                  <a:lnTo>
                    <a:pt x="106" y="82"/>
                  </a:lnTo>
                  <a:lnTo>
                    <a:pt x="108" y="88"/>
                  </a:lnTo>
                  <a:lnTo>
                    <a:pt x="106" y="93"/>
                  </a:lnTo>
                  <a:lnTo>
                    <a:pt x="97" y="95"/>
                  </a:lnTo>
                  <a:lnTo>
                    <a:pt x="92" y="101"/>
                  </a:lnTo>
                  <a:lnTo>
                    <a:pt x="84" y="104"/>
                  </a:lnTo>
                  <a:lnTo>
                    <a:pt x="78" y="104"/>
                  </a:lnTo>
                  <a:lnTo>
                    <a:pt x="72" y="104"/>
                  </a:lnTo>
                  <a:lnTo>
                    <a:pt x="72" y="108"/>
                  </a:lnTo>
                  <a:lnTo>
                    <a:pt x="72" y="115"/>
                  </a:lnTo>
                  <a:lnTo>
                    <a:pt x="70" y="119"/>
                  </a:lnTo>
                  <a:lnTo>
                    <a:pt x="66" y="119"/>
                  </a:lnTo>
                  <a:lnTo>
                    <a:pt x="63" y="121"/>
                  </a:lnTo>
                  <a:lnTo>
                    <a:pt x="57" y="125"/>
                  </a:lnTo>
                  <a:lnTo>
                    <a:pt x="51" y="125"/>
                  </a:lnTo>
                  <a:lnTo>
                    <a:pt x="47" y="125"/>
                  </a:lnTo>
                  <a:lnTo>
                    <a:pt x="38" y="121"/>
                  </a:lnTo>
                  <a:lnTo>
                    <a:pt x="30" y="123"/>
                  </a:lnTo>
                  <a:lnTo>
                    <a:pt x="21" y="125"/>
                  </a:lnTo>
                  <a:lnTo>
                    <a:pt x="13" y="123"/>
                  </a:lnTo>
                  <a:lnTo>
                    <a:pt x="9" y="118"/>
                  </a:lnTo>
                  <a:lnTo>
                    <a:pt x="9" y="109"/>
                  </a:lnTo>
                  <a:lnTo>
                    <a:pt x="7" y="101"/>
                  </a:lnTo>
                  <a:lnTo>
                    <a:pt x="6" y="90"/>
                  </a:lnTo>
                  <a:lnTo>
                    <a:pt x="2" y="79"/>
                  </a:lnTo>
                  <a:lnTo>
                    <a:pt x="0" y="63"/>
                  </a:lnTo>
                  <a:lnTo>
                    <a:pt x="0" y="47"/>
                  </a:lnTo>
                  <a:lnTo>
                    <a:pt x="0" y="32"/>
                  </a:lnTo>
                  <a:lnTo>
                    <a:pt x="1" y="23"/>
                  </a:lnTo>
                  <a:lnTo>
                    <a:pt x="2" y="18"/>
                  </a:lnTo>
                  <a:lnTo>
                    <a:pt x="9" y="16"/>
                  </a:lnTo>
                  <a:lnTo>
                    <a:pt x="13" y="10"/>
                  </a:lnTo>
                  <a:lnTo>
                    <a:pt x="19" y="7"/>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44" name="Freeform 96">
              <a:extLst>
                <a:ext uri="{FF2B5EF4-FFF2-40B4-BE49-F238E27FC236}">
                  <a16:creationId xmlns:a16="http://schemas.microsoft.com/office/drawing/2014/main" id="{320235B0-EF94-65C1-D484-B84A59D9C2C1}"/>
                </a:ext>
              </a:extLst>
            </p:cNvPr>
            <p:cNvSpPr>
              <a:spLocks/>
            </p:cNvSpPr>
            <p:nvPr/>
          </p:nvSpPr>
          <p:spPr bwMode="auto">
            <a:xfrm>
              <a:off x="685" y="1216"/>
              <a:ext cx="106" cy="44"/>
            </a:xfrm>
            <a:custGeom>
              <a:avLst/>
              <a:gdLst>
                <a:gd name="T0" fmla="*/ 106 w 106"/>
                <a:gd name="T1" fmla="*/ 19 h 44"/>
                <a:gd name="T2" fmla="*/ 55 w 106"/>
                <a:gd name="T3" fmla="*/ 44 h 44"/>
                <a:gd name="T4" fmla="*/ 0 w 106"/>
                <a:gd name="T5" fmla="*/ 19 h 44"/>
                <a:gd name="T6" fmla="*/ 43 w 106"/>
                <a:gd name="T7" fmla="*/ 0 h 44"/>
                <a:gd name="T8" fmla="*/ 106 w 106"/>
                <a:gd name="T9" fmla="*/ 19 h 44"/>
              </a:gdLst>
              <a:ahLst/>
              <a:cxnLst>
                <a:cxn ang="0">
                  <a:pos x="T0" y="T1"/>
                </a:cxn>
                <a:cxn ang="0">
                  <a:pos x="T2" y="T3"/>
                </a:cxn>
                <a:cxn ang="0">
                  <a:pos x="T4" y="T5"/>
                </a:cxn>
                <a:cxn ang="0">
                  <a:pos x="T6" y="T7"/>
                </a:cxn>
                <a:cxn ang="0">
                  <a:pos x="T8" y="T9"/>
                </a:cxn>
              </a:cxnLst>
              <a:rect l="0" t="0" r="r" b="b"/>
              <a:pathLst>
                <a:path w="106" h="44">
                  <a:moveTo>
                    <a:pt x="106" y="19"/>
                  </a:moveTo>
                  <a:lnTo>
                    <a:pt x="55" y="44"/>
                  </a:lnTo>
                  <a:lnTo>
                    <a:pt x="0" y="19"/>
                  </a:lnTo>
                  <a:lnTo>
                    <a:pt x="43" y="0"/>
                  </a:lnTo>
                  <a:lnTo>
                    <a:pt x="106" y="1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45" name="Freeform 97">
              <a:extLst>
                <a:ext uri="{FF2B5EF4-FFF2-40B4-BE49-F238E27FC236}">
                  <a16:creationId xmlns:a16="http://schemas.microsoft.com/office/drawing/2014/main" id="{A6C8CA6B-6315-7318-DCFE-809660BFE74B}"/>
                </a:ext>
              </a:extLst>
            </p:cNvPr>
            <p:cNvSpPr>
              <a:spLocks/>
            </p:cNvSpPr>
            <p:nvPr/>
          </p:nvSpPr>
          <p:spPr bwMode="auto">
            <a:xfrm>
              <a:off x="585" y="1154"/>
              <a:ext cx="116" cy="133"/>
            </a:xfrm>
            <a:custGeom>
              <a:avLst/>
              <a:gdLst>
                <a:gd name="T0" fmla="*/ 21 w 116"/>
                <a:gd name="T1" fmla="*/ 7 h 133"/>
                <a:gd name="T2" fmla="*/ 24 w 116"/>
                <a:gd name="T3" fmla="*/ 0 h 133"/>
                <a:gd name="T4" fmla="*/ 54 w 116"/>
                <a:gd name="T5" fmla="*/ 13 h 133"/>
                <a:gd name="T6" fmla="*/ 54 w 116"/>
                <a:gd name="T7" fmla="*/ 22 h 133"/>
                <a:gd name="T8" fmla="*/ 57 w 116"/>
                <a:gd name="T9" fmla="*/ 24 h 133"/>
                <a:gd name="T10" fmla="*/ 60 w 116"/>
                <a:gd name="T11" fmla="*/ 29 h 133"/>
                <a:gd name="T12" fmla="*/ 61 w 116"/>
                <a:gd name="T13" fmla="*/ 35 h 133"/>
                <a:gd name="T14" fmla="*/ 69 w 116"/>
                <a:gd name="T15" fmla="*/ 51 h 133"/>
                <a:gd name="T16" fmla="*/ 73 w 116"/>
                <a:gd name="T17" fmla="*/ 69 h 133"/>
                <a:gd name="T18" fmla="*/ 76 w 116"/>
                <a:gd name="T19" fmla="*/ 81 h 133"/>
                <a:gd name="T20" fmla="*/ 99 w 116"/>
                <a:gd name="T21" fmla="*/ 81 h 133"/>
                <a:gd name="T22" fmla="*/ 102 w 116"/>
                <a:gd name="T23" fmla="*/ 82 h 133"/>
                <a:gd name="T24" fmla="*/ 111 w 116"/>
                <a:gd name="T25" fmla="*/ 82 h 133"/>
                <a:gd name="T26" fmla="*/ 116 w 116"/>
                <a:gd name="T27" fmla="*/ 88 h 133"/>
                <a:gd name="T28" fmla="*/ 116 w 116"/>
                <a:gd name="T29" fmla="*/ 94 h 133"/>
                <a:gd name="T30" fmla="*/ 115 w 116"/>
                <a:gd name="T31" fmla="*/ 100 h 133"/>
                <a:gd name="T32" fmla="*/ 105 w 116"/>
                <a:gd name="T33" fmla="*/ 101 h 133"/>
                <a:gd name="T34" fmla="*/ 100 w 116"/>
                <a:gd name="T35" fmla="*/ 107 h 133"/>
                <a:gd name="T36" fmla="*/ 92 w 116"/>
                <a:gd name="T37" fmla="*/ 110 h 133"/>
                <a:gd name="T38" fmla="*/ 84 w 116"/>
                <a:gd name="T39" fmla="*/ 110 h 133"/>
                <a:gd name="T40" fmla="*/ 77 w 116"/>
                <a:gd name="T41" fmla="*/ 111 h 133"/>
                <a:gd name="T42" fmla="*/ 77 w 116"/>
                <a:gd name="T43" fmla="*/ 115 h 133"/>
                <a:gd name="T44" fmla="*/ 77 w 116"/>
                <a:gd name="T45" fmla="*/ 122 h 133"/>
                <a:gd name="T46" fmla="*/ 76 w 116"/>
                <a:gd name="T47" fmla="*/ 126 h 133"/>
                <a:gd name="T48" fmla="*/ 73 w 116"/>
                <a:gd name="T49" fmla="*/ 126 h 133"/>
                <a:gd name="T50" fmla="*/ 67 w 116"/>
                <a:gd name="T51" fmla="*/ 128 h 133"/>
                <a:gd name="T52" fmla="*/ 61 w 116"/>
                <a:gd name="T53" fmla="*/ 133 h 133"/>
                <a:gd name="T54" fmla="*/ 56 w 116"/>
                <a:gd name="T55" fmla="*/ 133 h 133"/>
                <a:gd name="T56" fmla="*/ 50 w 116"/>
                <a:gd name="T57" fmla="*/ 133 h 133"/>
                <a:gd name="T58" fmla="*/ 43 w 116"/>
                <a:gd name="T59" fmla="*/ 129 h 133"/>
                <a:gd name="T60" fmla="*/ 33 w 116"/>
                <a:gd name="T61" fmla="*/ 131 h 133"/>
                <a:gd name="T62" fmla="*/ 24 w 116"/>
                <a:gd name="T63" fmla="*/ 133 h 133"/>
                <a:gd name="T64" fmla="*/ 16 w 116"/>
                <a:gd name="T65" fmla="*/ 131 h 133"/>
                <a:gd name="T66" fmla="*/ 10 w 116"/>
                <a:gd name="T67" fmla="*/ 124 h 133"/>
                <a:gd name="T68" fmla="*/ 10 w 116"/>
                <a:gd name="T69" fmla="*/ 116 h 133"/>
                <a:gd name="T70" fmla="*/ 8 w 116"/>
                <a:gd name="T71" fmla="*/ 107 h 133"/>
                <a:gd name="T72" fmla="*/ 7 w 116"/>
                <a:gd name="T73" fmla="*/ 94 h 133"/>
                <a:gd name="T74" fmla="*/ 2 w 116"/>
                <a:gd name="T75" fmla="*/ 83 h 133"/>
                <a:gd name="T76" fmla="*/ 0 w 116"/>
                <a:gd name="T77" fmla="*/ 67 h 133"/>
                <a:gd name="T78" fmla="*/ 1 w 116"/>
                <a:gd name="T79" fmla="*/ 51 h 133"/>
                <a:gd name="T80" fmla="*/ 1 w 116"/>
                <a:gd name="T81" fmla="*/ 35 h 133"/>
                <a:gd name="T82" fmla="*/ 1 w 116"/>
                <a:gd name="T83" fmla="*/ 24 h 133"/>
                <a:gd name="T84" fmla="*/ 2 w 116"/>
                <a:gd name="T85" fmla="*/ 20 h 133"/>
                <a:gd name="T86" fmla="*/ 10 w 116"/>
                <a:gd name="T87" fmla="*/ 17 h 133"/>
                <a:gd name="T88" fmla="*/ 16 w 116"/>
                <a:gd name="T89" fmla="*/ 10 h 133"/>
                <a:gd name="T90" fmla="*/ 21 w 116"/>
                <a:gd name="T91" fmla="*/ 7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6" h="133">
                  <a:moveTo>
                    <a:pt x="21" y="7"/>
                  </a:moveTo>
                  <a:lnTo>
                    <a:pt x="24" y="0"/>
                  </a:lnTo>
                  <a:lnTo>
                    <a:pt x="54" y="13"/>
                  </a:lnTo>
                  <a:lnTo>
                    <a:pt x="54" y="22"/>
                  </a:lnTo>
                  <a:lnTo>
                    <a:pt x="57" y="24"/>
                  </a:lnTo>
                  <a:lnTo>
                    <a:pt x="60" y="29"/>
                  </a:lnTo>
                  <a:lnTo>
                    <a:pt x="61" y="35"/>
                  </a:lnTo>
                  <a:lnTo>
                    <a:pt x="69" y="51"/>
                  </a:lnTo>
                  <a:lnTo>
                    <a:pt x="73" y="69"/>
                  </a:lnTo>
                  <a:lnTo>
                    <a:pt x="76" y="81"/>
                  </a:lnTo>
                  <a:lnTo>
                    <a:pt x="99" y="81"/>
                  </a:lnTo>
                  <a:lnTo>
                    <a:pt x="102" y="82"/>
                  </a:lnTo>
                  <a:lnTo>
                    <a:pt x="111" y="82"/>
                  </a:lnTo>
                  <a:lnTo>
                    <a:pt x="116" y="88"/>
                  </a:lnTo>
                  <a:lnTo>
                    <a:pt x="116" y="94"/>
                  </a:lnTo>
                  <a:lnTo>
                    <a:pt x="115" y="100"/>
                  </a:lnTo>
                  <a:lnTo>
                    <a:pt x="105" y="101"/>
                  </a:lnTo>
                  <a:lnTo>
                    <a:pt x="100" y="107"/>
                  </a:lnTo>
                  <a:lnTo>
                    <a:pt x="92" y="110"/>
                  </a:lnTo>
                  <a:lnTo>
                    <a:pt x="84" y="110"/>
                  </a:lnTo>
                  <a:lnTo>
                    <a:pt x="77" y="111"/>
                  </a:lnTo>
                  <a:lnTo>
                    <a:pt x="77" y="115"/>
                  </a:lnTo>
                  <a:lnTo>
                    <a:pt x="77" y="122"/>
                  </a:lnTo>
                  <a:lnTo>
                    <a:pt x="76" y="126"/>
                  </a:lnTo>
                  <a:lnTo>
                    <a:pt x="73" y="126"/>
                  </a:lnTo>
                  <a:lnTo>
                    <a:pt x="67" y="128"/>
                  </a:lnTo>
                  <a:lnTo>
                    <a:pt x="61" y="133"/>
                  </a:lnTo>
                  <a:lnTo>
                    <a:pt x="56" y="133"/>
                  </a:lnTo>
                  <a:lnTo>
                    <a:pt x="50" y="133"/>
                  </a:lnTo>
                  <a:lnTo>
                    <a:pt x="43" y="129"/>
                  </a:lnTo>
                  <a:lnTo>
                    <a:pt x="33" y="131"/>
                  </a:lnTo>
                  <a:lnTo>
                    <a:pt x="24" y="133"/>
                  </a:lnTo>
                  <a:lnTo>
                    <a:pt x="16" y="131"/>
                  </a:lnTo>
                  <a:lnTo>
                    <a:pt x="10" y="124"/>
                  </a:lnTo>
                  <a:lnTo>
                    <a:pt x="10" y="116"/>
                  </a:lnTo>
                  <a:lnTo>
                    <a:pt x="8" y="107"/>
                  </a:lnTo>
                  <a:lnTo>
                    <a:pt x="7" y="94"/>
                  </a:lnTo>
                  <a:lnTo>
                    <a:pt x="2" y="83"/>
                  </a:lnTo>
                  <a:lnTo>
                    <a:pt x="0" y="67"/>
                  </a:lnTo>
                  <a:lnTo>
                    <a:pt x="1" y="51"/>
                  </a:lnTo>
                  <a:lnTo>
                    <a:pt x="1" y="35"/>
                  </a:lnTo>
                  <a:lnTo>
                    <a:pt x="1" y="24"/>
                  </a:lnTo>
                  <a:lnTo>
                    <a:pt x="2" y="20"/>
                  </a:lnTo>
                  <a:lnTo>
                    <a:pt x="10" y="17"/>
                  </a:lnTo>
                  <a:lnTo>
                    <a:pt x="16" y="10"/>
                  </a:lnTo>
                  <a:lnTo>
                    <a:pt x="21" y="7"/>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46" name="Freeform 98">
              <a:extLst>
                <a:ext uri="{FF2B5EF4-FFF2-40B4-BE49-F238E27FC236}">
                  <a16:creationId xmlns:a16="http://schemas.microsoft.com/office/drawing/2014/main" id="{8AEF6EBD-8745-D774-C179-3404A8EB77EC}"/>
                </a:ext>
              </a:extLst>
            </p:cNvPr>
            <p:cNvSpPr>
              <a:spLocks/>
            </p:cNvSpPr>
            <p:nvPr/>
          </p:nvSpPr>
          <p:spPr bwMode="auto">
            <a:xfrm>
              <a:off x="676" y="1210"/>
              <a:ext cx="114" cy="54"/>
            </a:xfrm>
            <a:custGeom>
              <a:avLst/>
              <a:gdLst>
                <a:gd name="T0" fmla="*/ 114 w 114"/>
                <a:gd name="T1" fmla="*/ 22 h 54"/>
                <a:gd name="T2" fmla="*/ 59 w 114"/>
                <a:gd name="T3" fmla="*/ 54 h 54"/>
                <a:gd name="T4" fmla="*/ 0 w 114"/>
                <a:gd name="T5" fmla="*/ 23 h 54"/>
                <a:gd name="T6" fmla="*/ 46 w 114"/>
                <a:gd name="T7" fmla="*/ 0 h 54"/>
                <a:gd name="T8" fmla="*/ 114 w 114"/>
                <a:gd name="T9" fmla="*/ 22 h 54"/>
              </a:gdLst>
              <a:ahLst/>
              <a:cxnLst>
                <a:cxn ang="0">
                  <a:pos x="T0" y="T1"/>
                </a:cxn>
                <a:cxn ang="0">
                  <a:pos x="T2" y="T3"/>
                </a:cxn>
                <a:cxn ang="0">
                  <a:pos x="T4" y="T5"/>
                </a:cxn>
                <a:cxn ang="0">
                  <a:pos x="T6" y="T7"/>
                </a:cxn>
                <a:cxn ang="0">
                  <a:pos x="T8" y="T9"/>
                </a:cxn>
              </a:cxnLst>
              <a:rect l="0" t="0" r="r" b="b"/>
              <a:pathLst>
                <a:path w="114" h="54">
                  <a:moveTo>
                    <a:pt x="114" y="22"/>
                  </a:moveTo>
                  <a:lnTo>
                    <a:pt x="59" y="54"/>
                  </a:lnTo>
                  <a:lnTo>
                    <a:pt x="0" y="23"/>
                  </a:lnTo>
                  <a:lnTo>
                    <a:pt x="46" y="0"/>
                  </a:lnTo>
                  <a:lnTo>
                    <a:pt x="114" y="22"/>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47" name="Freeform 99">
              <a:extLst>
                <a:ext uri="{FF2B5EF4-FFF2-40B4-BE49-F238E27FC236}">
                  <a16:creationId xmlns:a16="http://schemas.microsoft.com/office/drawing/2014/main" id="{A1C310A7-9664-0584-8B36-16245DB63311}"/>
                </a:ext>
              </a:extLst>
            </p:cNvPr>
            <p:cNvSpPr>
              <a:spLocks/>
            </p:cNvSpPr>
            <p:nvPr/>
          </p:nvSpPr>
          <p:spPr bwMode="auto">
            <a:xfrm>
              <a:off x="742" y="1238"/>
              <a:ext cx="51" cy="29"/>
            </a:xfrm>
            <a:custGeom>
              <a:avLst/>
              <a:gdLst>
                <a:gd name="T0" fmla="*/ 49 w 51"/>
                <a:gd name="T1" fmla="*/ 0 h 29"/>
                <a:gd name="T2" fmla="*/ 0 w 51"/>
                <a:gd name="T3" fmla="*/ 23 h 29"/>
                <a:gd name="T4" fmla="*/ 2 w 51"/>
                <a:gd name="T5" fmla="*/ 29 h 29"/>
                <a:gd name="T6" fmla="*/ 51 w 51"/>
                <a:gd name="T7" fmla="*/ 4 h 29"/>
                <a:gd name="T8" fmla="*/ 49 w 51"/>
                <a:gd name="T9" fmla="*/ 0 h 29"/>
              </a:gdLst>
              <a:ahLst/>
              <a:cxnLst>
                <a:cxn ang="0">
                  <a:pos x="T0" y="T1"/>
                </a:cxn>
                <a:cxn ang="0">
                  <a:pos x="T2" y="T3"/>
                </a:cxn>
                <a:cxn ang="0">
                  <a:pos x="T4" y="T5"/>
                </a:cxn>
                <a:cxn ang="0">
                  <a:pos x="T6" y="T7"/>
                </a:cxn>
                <a:cxn ang="0">
                  <a:pos x="T8" y="T9"/>
                </a:cxn>
              </a:cxnLst>
              <a:rect l="0" t="0" r="r" b="b"/>
              <a:pathLst>
                <a:path w="51" h="29">
                  <a:moveTo>
                    <a:pt x="49" y="0"/>
                  </a:moveTo>
                  <a:lnTo>
                    <a:pt x="0" y="23"/>
                  </a:lnTo>
                  <a:lnTo>
                    <a:pt x="2" y="29"/>
                  </a:lnTo>
                  <a:lnTo>
                    <a:pt x="51" y="4"/>
                  </a:lnTo>
                  <a:lnTo>
                    <a:pt x="49"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48" name="Freeform 100">
              <a:extLst>
                <a:ext uri="{FF2B5EF4-FFF2-40B4-BE49-F238E27FC236}">
                  <a16:creationId xmlns:a16="http://schemas.microsoft.com/office/drawing/2014/main" id="{30519C57-429E-6B05-4E47-64DC09F27717}"/>
                </a:ext>
              </a:extLst>
            </p:cNvPr>
            <p:cNvSpPr>
              <a:spLocks/>
            </p:cNvSpPr>
            <p:nvPr/>
          </p:nvSpPr>
          <p:spPr bwMode="auto">
            <a:xfrm>
              <a:off x="684" y="1239"/>
              <a:ext cx="53" cy="28"/>
            </a:xfrm>
            <a:custGeom>
              <a:avLst/>
              <a:gdLst>
                <a:gd name="T0" fmla="*/ 53 w 53"/>
                <a:gd name="T1" fmla="*/ 28 h 28"/>
                <a:gd name="T2" fmla="*/ 53 w 53"/>
                <a:gd name="T3" fmla="*/ 23 h 28"/>
                <a:gd name="T4" fmla="*/ 0 w 53"/>
                <a:gd name="T5" fmla="*/ 0 h 28"/>
                <a:gd name="T6" fmla="*/ 2 w 53"/>
                <a:gd name="T7" fmla="*/ 4 h 28"/>
                <a:gd name="T8" fmla="*/ 53 w 53"/>
                <a:gd name="T9" fmla="*/ 28 h 28"/>
              </a:gdLst>
              <a:ahLst/>
              <a:cxnLst>
                <a:cxn ang="0">
                  <a:pos x="T0" y="T1"/>
                </a:cxn>
                <a:cxn ang="0">
                  <a:pos x="T2" y="T3"/>
                </a:cxn>
                <a:cxn ang="0">
                  <a:pos x="T4" y="T5"/>
                </a:cxn>
                <a:cxn ang="0">
                  <a:pos x="T6" y="T7"/>
                </a:cxn>
                <a:cxn ang="0">
                  <a:pos x="T8" y="T9"/>
                </a:cxn>
              </a:cxnLst>
              <a:rect l="0" t="0" r="r" b="b"/>
              <a:pathLst>
                <a:path w="53" h="28">
                  <a:moveTo>
                    <a:pt x="53" y="28"/>
                  </a:moveTo>
                  <a:lnTo>
                    <a:pt x="53" y="23"/>
                  </a:lnTo>
                  <a:lnTo>
                    <a:pt x="0" y="0"/>
                  </a:lnTo>
                  <a:lnTo>
                    <a:pt x="2" y="4"/>
                  </a:lnTo>
                  <a:lnTo>
                    <a:pt x="53" y="28"/>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49" name="Freeform 101">
              <a:extLst>
                <a:ext uri="{FF2B5EF4-FFF2-40B4-BE49-F238E27FC236}">
                  <a16:creationId xmlns:a16="http://schemas.microsoft.com/office/drawing/2014/main" id="{B09AAF8C-F40A-8D1D-B602-746B2DAE288A}"/>
                </a:ext>
              </a:extLst>
            </p:cNvPr>
            <p:cNvSpPr>
              <a:spLocks/>
            </p:cNvSpPr>
            <p:nvPr/>
          </p:nvSpPr>
          <p:spPr bwMode="auto">
            <a:xfrm>
              <a:off x="735" y="1233"/>
              <a:ext cx="57" cy="37"/>
            </a:xfrm>
            <a:custGeom>
              <a:avLst/>
              <a:gdLst>
                <a:gd name="T0" fmla="*/ 56 w 57"/>
                <a:gd name="T1" fmla="*/ 0 h 37"/>
                <a:gd name="T2" fmla="*/ 0 w 57"/>
                <a:gd name="T3" fmla="*/ 31 h 37"/>
                <a:gd name="T4" fmla="*/ 2 w 57"/>
                <a:gd name="T5" fmla="*/ 37 h 37"/>
                <a:gd name="T6" fmla="*/ 57 w 57"/>
                <a:gd name="T7" fmla="*/ 5 h 37"/>
                <a:gd name="T8" fmla="*/ 56 w 57"/>
                <a:gd name="T9" fmla="*/ 0 h 37"/>
              </a:gdLst>
              <a:ahLst/>
              <a:cxnLst>
                <a:cxn ang="0">
                  <a:pos x="T0" y="T1"/>
                </a:cxn>
                <a:cxn ang="0">
                  <a:pos x="T2" y="T3"/>
                </a:cxn>
                <a:cxn ang="0">
                  <a:pos x="T4" y="T5"/>
                </a:cxn>
                <a:cxn ang="0">
                  <a:pos x="T6" y="T7"/>
                </a:cxn>
                <a:cxn ang="0">
                  <a:pos x="T8" y="T9"/>
                </a:cxn>
              </a:cxnLst>
              <a:rect l="0" t="0" r="r" b="b"/>
              <a:pathLst>
                <a:path w="57" h="37">
                  <a:moveTo>
                    <a:pt x="56" y="0"/>
                  </a:moveTo>
                  <a:lnTo>
                    <a:pt x="0" y="31"/>
                  </a:lnTo>
                  <a:lnTo>
                    <a:pt x="2" y="37"/>
                  </a:lnTo>
                  <a:lnTo>
                    <a:pt x="57" y="5"/>
                  </a:lnTo>
                  <a:lnTo>
                    <a:pt x="56"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0" name="Freeform 102">
              <a:extLst>
                <a:ext uri="{FF2B5EF4-FFF2-40B4-BE49-F238E27FC236}">
                  <a16:creationId xmlns:a16="http://schemas.microsoft.com/office/drawing/2014/main" id="{B77A2D56-D57D-1430-49D9-5B73FBFD8BB1}"/>
                </a:ext>
              </a:extLst>
            </p:cNvPr>
            <p:cNvSpPr>
              <a:spLocks/>
            </p:cNvSpPr>
            <p:nvPr/>
          </p:nvSpPr>
          <p:spPr bwMode="auto">
            <a:xfrm>
              <a:off x="674" y="1234"/>
              <a:ext cx="62" cy="38"/>
            </a:xfrm>
            <a:custGeom>
              <a:avLst/>
              <a:gdLst>
                <a:gd name="T0" fmla="*/ 62 w 62"/>
                <a:gd name="T1" fmla="*/ 38 h 38"/>
                <a:gd name="T2" fmla="*/ 61 w 62"/>
                <a:gd name="T3" fmla="*/ 30 h 38"/>
                <a:gd name="T4" fmla="*/ 0 w 62"/>
                <a:gd name="T5" fmla="*/ 0 h 38"/>
                <a:gd name="T6" fmla="*/ 4 w 62"/>
                <a:gd name="T7" fmla="*/ 6 h 38"/>
                <a:gd name="T8" fmla="*/ 62 w 62"/>
                <a:gd name="T9" fmla="*/ 38 h 38"/>
              </a:gdLst>
              <a:ahLst/>
              <a:cxnLst>
                <a:cxn ang="0">
                  <a:pos x="T0" y="T1"/>
                </a:cxn>
                <a:cxn ang="0">
                  <a:pos x="T2" y="T3"/>
                </a:cxn>
                <a:cxn ang="0">
                  <a:pos x="T4" y="T5"/>
                </a:cxn>
                <a:cxn ang="0">
                  <a:pos x="T6" y="T7"/>
                </a:cxn>
                <a:cxn ang="0">
                  <a:pos x="T8" y="T9"/>
                </a:cxn>
              </a:cxnLst>
              <a:rect l="0" t="0" r="r" b="b"/>
              <a:pathLst>
                <a:path w="62" h="38">
                  <a:moveTo>
                    <a:pt x="62" y="38"/>
                  </a:moveTo>
                  <a:lnTo>
                    <a:pt x="61" y="30"/>
                  </a:lnTo>
                  <a:lnTo>
                    <a:pt x="0" y="0"/>
                  </a:lnTo>
                  <a:lnTo>
                    <a:pt x="4" y="6"/>
                  </a:lnTo>
                  <a:lnTo>
                    <a:pt x="62" y="38"/>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1" name="Freeform 103">
              <a:extLst>
                <a:ext uri="{FF2B5EF4-FFF2-40B4-BE49-F238E27FC236}">
                  <a16:creationId xmlns:a16="http://schemas.microsoft.com/office/drawing/2014/main" id="{99E09370-5CED-E5A3-B201-C335B5A38C52}"/>
                </a:ext>
              </a:extLst>
            </p:cNvPr>
            <p:cNvSpPr>
              <a:spLocks/>
            </p:cNvSpPr>
            <p:nvPr/>
          </p:nvSpPr>
          <p:spPr bwMode="auto">
            <a:xfrm>
              <a:off x="731" y="1240"/>
              <a:ext cx="39" cy="16"/>
            </a:xfrm>
            <a:custGeom>
              <a:avLst/>
              <a:gdLst>
                <a:gd name="T0" fmla="*/ 39 w 39"/>
                <a:gd name="T1" fmla="*/ 4 h 16"/>
                <a:gd name="T2" fmla="*/ 24 w 39"/>
                <a:gd name="T3" fmla="*/ 0 h 16"/>
                <a:gd name="T4" fmla="*/ 0 w 39"/>
                <a:gd name="T5" fmla="*/ 11 h 16"/>
                <a:gd name="T6" fmla="*/ 13 w 39"/>
                <a:gd name="T7" fmla="*/ 16 h 16"/>
                <a:gd name="T8" fmla="*/ 39 w 39"/>
                <a:gd name="T9" fmla="*/ 4 h 16"/>
              </a:gdLst>
              <a:ahLst/>
              <a:cxnLst>
                <a:cxn ang="0">
                  <a:pos x="T0" y="T1"/>
                </a:cxn>
                <a:cxn ang="0">
                  <a:pos x="T2" y="T3"/>
                </a:cxn>
                <a:cxn ang="0">
                  <a:pos x="T4" y="T5"/>
                </a:cxn>
                <a:cxn ang="0">
                  <a:pos x="T6" y="T7"/>
                </a:cxn>
                <a:cxn ang="0">
                  <a:pos x="T8" y="T9"/>
                </a:cxn>
              </a:cxnLst>
              <a:rect l="0" t="0" r="r" b="b"/>
              <a:pathLst>
                <a:path w="39" h="16">
                  <a:moveTo>
                    <a:pt x="39" y="4"/>
                  </a:moveTo>
                  <a:lnTo>
                    <a:pt x="24" y="0"/>
                  </a:lnTo>
                  <a:lnTo>
                    <a:pt x="0" y="11"/>
                  </a:lnTo>
                  <a:lnTo>
                    <a:pt x="13" y="16"/>
                  </a:lnTo>
                  <a:lnTo>
                    <a:pt x="39" y="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2" name="Freeform 104">
              <a:extLst>
                <a:ext uri="{FF2B5EF4-FFF2-40B4-BE49-F238E27FC236}">
                  <a16:creationId xmlns:a16="http://schemas.microsoft.com/office/drawing/2014/main" id="{5C8FC406-03DD-BC7E-FCEC-FD8CF4444303}"/>
                </a:ext>
              </a:extLst>
            </p:cNvPr>
            <p:cNvSpPr>
              <a:spLocks/>
            </p:cNvSpPr>
            <p:nvPr/>
          </p:nvSpPr>
          <p:spPr bwMode="auto">
            <a:xfrm>
              <a:off x="689" y="1223"/>
              <a:ext cx="61" cy="23"/>
            </a:xfrm>
            <a:custGeom>
              <a:avLst/>
              <a:gdLst>
                <a:gd name="T0" fmla="*/ 61 w 61"/>
                <a:gd name="T1" fmla="*/ 12 h 23"/>
                <a:gd name="T2" fmla="*/ 34 w 61"/>
                <a:gd name="T3" fmla="*/ 23 h 23"/>
                <a:gd name="T4" fmla="*/ 0 w 61"/>
                <a:gd name="T5" fmla="*/ 10 h 23"/>
                <a:gd name="T6" fmla="*/ 25 w 61"/>
                <a:gd name="T7" fmla="*/ 0 h 23"/>
                <a:gd name="T8" fmla="*/ 61 w 61"/>
                <a:gd name="T9" fmla="*/ 12 h 23"/>
              </a:gdLst>
              <a:ahLst/>
              <a:cxnLst>
                <a:cxn ang="0">
                  <a:pos x="T0" y="T1"/>
                </a:cxn>
                <a:cxn ang="0">
                  <a:pos x="T2" y="T3"/>
                </a:cxn>
                <a:cxn ang="0">
                  <a:pos x="T4" y="T5"/>
                </a:cxn>
                <a:cxn ang="0">
                  <a:pos x="T6" y="T7"/>
                </a:cxn>
                <a:cxn ang="0">
                  <a:pos x="T8" y="T9"/>
                </a:cxn>
              </a:cxnLst>
              <a:rect l="0" t="0" r="r" b="b"/>
              <a:pathLst>
                <a:path w="61" h="23">
                  <a:moveTo>
                    <a:pt x="61" y="12"/>
                  </a:moveTo>
                  <a:lnTo>
                    <a:pt x="34" y="23"/>
                  </a:lnTo>
                  <a:lnTo>
                    <a:pt x="0" y="10"/>
                  </a:lnTo>
                  <a:lnTo>
                    <a:pt x="25" y="0"/>
                  </a:lnTo>
                  <a:lnTo>
                    <a:pt x="61" y="12"/>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3" name="Freeform 105">
              <a:extLst>
                <a:ext uri="{FF2B5EF4-FFF2-40B4-BE49-F238E27FC236}">
                  <a16:creationId xmlns:a16="http://schemas.microsoft.com/office/drawing/2014/main" id="{394E4387-E551-74E8-0542-8A801026CBC8}"/>
                </a:ext>
              </a:extLst>
            </p:cNvPr>
            <p:cNvSpPr>
              <a:spLocks/>
            </p:cNvSpPr>
            <p:nvPr/>
          </p:nvSpPr>
          <p:spPr bwMode="auto">
            <a:xfrm>
              <a:off x="685" y="1216"/>
              <a:ext cx="106" cy="44"/>
            </a:xfrm>
            <a:custGeom>
              <a:avLst/>
              <a:gdLst>
                <a:gd name="T0" fmla="*/ 106 w 106"/>
                <a:gd name="T1" fmla="*/ 19 h 44"/>
                <a:gd name="T2" fmla="*/ 55 w 106"/>
                <a:gd name="T3" fmla="*/ 44 h 44"/>
                <a:gd name="T4" fmla="*/ 0 w 106"/>
                <a:gd name="T5" fmla="*/ 19 h 44"/>
                <a:gd name="T6" fmla="*/ 43 w 106"/>
                <a:gd name="T7" fmla="*/ 0 h 44"/>
                <a:gd name="T8" fmla="*/ 106 w 106"/>
                <a:gd name="T9" fmla="*/ 19 h 44"/>
              </a:gdLst>
              <a:ahLst/>
              <a:cxnLst>
                <a:cxn ang="0">
                  <a:pos x="T0" y="T1"/>
                </a:cxn>
                <a:cxn ang="0">
                  <a:pos x="T2" y="T3"/>
                </a:cxn>
                <a:cxn ang="0">
                  <a:pos x="T4" y="T5"/>
                </a:cxn>
                <a:cxn ang="0">
                  <a:pos x="T6" y="T7"/>
                </a:cxn>
                <a:cxn ang="0">
                  <a:pos x="T8" y="T9"/>
                </a:cxn>
              </a:cxnLst>
              <a:rect l="0" t="0" r="r" b="b"/>
              <a:pathLst>
                <a:path w="106" h="44">
                  <a:moveTo>
                    <a:pt x="106" y="19"/>
                  </a:moveTo>
                  <a:lnTo>
                    <a:pt x="55" y="44"/>
                  </a:lnTo>
                  <a:lnTo>
                    <a:pt x="0" y="19"/>
                  </a:lnTo>
                  <a:lnTo>
                    <a:pt x="43" y="0"/>
                  </a:lnTo>
                  <a:lnTo>
                    <a:pt x="106" y="1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4" name="Line 106">
              <a:extLst>
                <a:ext uri="{FF2B5EF4-FFF2-40B4-BE49-F238E27FC236}">
                  <a16:creationId xmlns:a16="http://schemas.microsoft.com/office/drawing/2014/main" id="{86EF3244-5FF5-9F60-855F-6191E7B7A3AC}"/>
                </a:ext>
              </a:extLst>
            </p:cNvPr>
            <p:cNvSpPr>
              <a:spLocks noChangeShapeType="1"/>
            </p:cNvSpPr>
            <p:nvPr/>
          </p:nvSpPr>
          <p:spPr bwMode="auto">
            <a:xfrm flipH="1">
              <a:off x="714" y="1239"/>
              <a:ext cx="19" cy="7"/>
            </a:xfrm>
            <a:prstGeom prst="line">
              <a:avLst/>
            </a:prstGeom>
            <a:noFill/>
            <a:ln w="11113">
              <a:solidFill>
                <a:srgbClr val="8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5" name="Freeform 107">
              <a:extLst>
                <a:ext uri="{FF2B5EF4-FFF2-40B4-BE49-F238E27FC236}">
                  <a16:creationId xmlns:a16="http://schemas.microsoft.com/office/drawing/2014/main" id="{13534A18-3AF9-FE01-601A-3671AF913EE4}"/>
                </a:ext>
              </a:extLst>
            </p:cNvPr>
            <p:cNvSpPr>
              <a:spLocks/>
            </p:cNvSpPr>
            <p:nvPr/>
          </p:nvSpPr>
          <p:spPr bwMode="auto">
            <a:xfrm>
              <a:off x="676" y="1210"/>
              <a:ext cx="114" cy="54"/>
            </a:xfrm>
            <a:custGeom>
              <a:avLst/>
              <a:gdLst>
                <a:gd name="T0" fmla="*/ 114 w 114"/>
                <a:gd name="T1" fmla="*/ 22 h 54"/>
                <a:gd name="T2" fmla="*/ 59 w 114"/>
                <a:gd name="T3" fmla="*/ 54 h 54"/>
                <a:gd name="T4" fmla="*/ 0 w 114"/>
                <a:gd name="T5" fmla="*/ 23 h 54"/>
                <a:gd name="T6" fmla="*/ 46 w 114"/>
                <a:gd name="T7" fmla="*/ 0 h 54"/>
                <a:gd name="T8" fmla="*/ 114 w 114"/>
                <a:gd name="T9" fmla="*/ 22 h 54"/>
              </a:gdLst>
              <a:ahLst/>
              <a:cxnLst>
                <a:cxn ang="0">
                  <a:pos x="T0" y="T1"/>
                </a:cxn>
                <a:cxn ang="0">
                  <a:pos x="T2" y="T3"/>
                </a:cxn>
                <a:cxn ang="0">
                  <a:pos x="T4" y="T5"/>
                </a:cxn>
                <a:cxn ang="0">
                  <a:pos x="T6" y="T7"/>
                </a:cxn>
                <a:cxn ang="0">
                  <a:pos x="T8" y="T9"/>
                </a:cxn>
              </a:cxnLst>
              <a:rect l="0" t="0" r="r" b="b"/>
              <a:pathLst>
                <a:path w="114" h="54">
                  <a:moveTo>
                    <a:pt x="114" y="22"/>
                  </a:moveTo>
                  <a:lnTo>
                    <a:pt x="59" y="54"/>
                  </a:lnTo>
                  <a:lnTo>
                    <a:pt x="0" y="23"/>
                  </a:lnTo>
                  <a:lnTo>
                    <a:pt x="46" y="0"/>
                  </a:lnTo>
                  <a:lnTo>
                    <a:pt x="114" y="22"/>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6" name="Freeform 108">
              <a:extLst>
                <a:ext uri="{FF2B5EF4-FFF2-40B4-BE49-F238E27FC236}">
                  <a16:creationId xmlns:a16="http://schemas.microsoft.com/office/drawing/2014/main" id="{E93354A0-4AE2-FA80-6C16-B90989BACB7B}"/>
                </a:ext>
              </a:extLst>
            </p:cNvPr>
            <p:cNvSpPr>
              <a:spLocks/>
            </p:cNvSpPr>
            <p:nvPr/>
          </p:nvSpPr>
          <p:spPr bwMode="auto">
            <a:xfrm>
              <a:off x="685" y="1216"/>
              <a:ext cx="106" cy="44"/>
            </a:xfrm>
            <a:custGeom>
              <a:avLst/>
              <a:gdLst>
                <a:gd name="T0" fmla="*/ 106 w 106"/>
                <a:gd name="T1" fmla="*/ 19 h 44"/>
                <a:gd name="T2" fmla="*/ 55 w 106"/>
                <a:gd name="T3" fmla="*/ 44 h 44"/>
                <a:gd name="T4" fmla="*/ 0 w 106"/>
                <a:gd name="T5" fmla="*/ 19 h 44"/>
                <a:gd name="T6" fmla="*/ 43 w 106"/>
                <a:gd name="T7" fmla="*/ 0 h 44"/>
                <a:gd name="T8" fmla="*/ 106 w 106"/>
                <a:gd name="T9" fmla="*/ 19 h 44"/>
              </a:gdLst>
              <a:ahLst/>
              <a:cxnLst>
                <a:cxn ang="0">
                  <a:pos x="T0" y="T1"/>
                </a:cxn>
                <a:cxn ang="0">
                  <a:pos x="T2" y="T3"/>
                </a:cxn>
                <a:cxn ang="0">
                  <a:pos x="T4" y="T5"/>
                </a:cxn>
                <a:cxn ang="0">
                  <a:pos x="T6" y="T7"/>
                </a:cxn>
                <a:cxn ang="0">
                  <a:pos x="T8" y="T9"/>
                </a:cxn>
              </a:cxnLst>
              <a:rect l="0" t="0" r="r" b="b"/>
              <a:pathLst>
                <a:path w="106" h="44">
                  <a:moveTo>
                    <a:pt x="106" y="19"/>
                  </a:moveTo>
                  <a:lnTo>
                    <a:pt x="55" y="44"/>
                  </a:lnTo>
                  <a:lnTo>
                    <a:pt x="0" y="19"/>
                  </a:lnTo>
                  <a:lnTo>
                    <a:pt x="43" y="0"/>
                  </a:lnTo>
                  <a:lnTo>
                    <a:pt x="106" y="1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7" name="Freeform 109">
              <a:extLst>
                <a:ext uri="{FF2B5EF4-FFF2-40B4-BE49-F238E27FC236}">
                  <a16:creationId xmlns:a16="http://schemas.microsoft.com/office/drawing/2014/main" id="{4C400CB2-F99C-C7A8-DE75-C7BCB7515A50}"/>
                </a:ext>
              </a:extLst>
            </p:cNvPr>
            <p:cNvSpPr>
              <a:spLocks/>
            </p:cNvSpPr>
            <p:nvPr/>
          </p:nvSpPr>
          <p:spPr bwMode="auto">
            <a:xfrm>
              <a:off x="742" y="1238"/>
              <a:ext cx="51" cy="29"/>
            </a:xfrm>
            <a:custGeom>
              <a:avLst/>
              <a:gdLst>
                <a:gd name="T0" fmla="*/ 49 w 51"/>
                <a:gd name="T1" fmla="*/ 0 h 29"/>
                <a:gd name="T2" fmla="*/ 0 w 51"/>
                <a:gd name="T3" fmla="*/ 23 h 29"/>
                <a:gd name="T4" fmla="*/ 2 w 51"/>
                <a:gd name="T5" fmla="*/ 29 h 29"/>
                <a:gd name="T6" fmla="*/ 51 w 51"/>
                <a:gd name="T7" fmla="*/ 4 h 29"/>
                <a:gd name="T8" fmla="*/ 49 w 51"/>
                <a:gd name="T9" fmla="*/ 0 h 29"/>
              </a:gdLst>
              <a:ahLst/>
              <a:cxnLst>
                <a:cxn ang="0">
                  <a:pos x="T0" y="T1"/>
                </a:cxn>
                <a:cxn ang="0">
                  <a:pos x="T2" y="T3"/>
                </a:cxn>
                <a:cxn ang="0">
                  <a:pos x="T4" y="T5"/>
                </a:cxn>
                <a:cxn ang="0">
                  <a:pos x="T6" y="T7"/>
                </a:cxn>
                <a:cxn ang="0">
                  <a:pos x="T8" y="T9"/>
                </a:cxn>
              </a:cxnLst>
              <a:rect l="0" t="0" r="r" b="b"/>
              <a:pathLst>
                <a:path w="51" h="29">
                  <a:moveTo>
                    <a:pt x="49" y="0"/>
                  </a:moveTo>
                  <a:lnTo>
                    <a:pt x="0" y="23"/>
                  </a:lnTo>
                  <a:lnTo>
                    <a:pt x="2" y="29"/>
                  </a:lnTo>
                  <a:lnTo>
                    <a:pt x="51" y="4"/>
                  </a:lnTo>
                  <a:lnTo>
                    <a:pt x="49"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8" name="Freeform 110">
              <a:extLst>
                <a:ext uri="{FF2B5EF4-FFF2-40B4-BE49-F238E27FC236}">
                  <a16:creationId xmlns:a16="http://schemas.microsoft.com/office/drawing/2014/main" id="{AE7CDD54-E43C-5D03-D608-6F4DDA52C399}"/>
                </a:ext>
              </a:extLst>
            </p:cNvPr>
            <p:cNvSpPr>
              <a:spLocks/>
            </p:cNvSpPr>
            <p:nvPr/>
          </p:nvSpPr>
          <p:spPr bwMode="auto">
            <a:xfrm>
              <a:off x="676" y="1210"/>
              <a:ext cx="114" cy="54"/>
            </a:xfrm>
            <a:custGeom>
              <a:avLst/>
              <a:gdLst>
                <a:gd name="T0" fmla="*/ 114 w 114"/>
                <a:gd name="T1" fmla="*/ 22 h 54"/>
                <a:gd name="T2" fmla="*/ 59 w 114"/>
                <a:gd name="T3" fmla="*/ 54 h 54"/>
                <a:gd name="T4" fmla="*/ 0 w 114"/>
                <a:gd name="T5" fmla="*/ 23 h 54"/>
                <a:gd name="T6" fmla="*/ 46 w 114"/>
                <a:gd name="T7" fmla="*/ 0 h 54"/>
                <a:gd name="T8" fmla="*/ 114 w 114"/>
                <a:gd name="T9" fmla="*/ 22 h 54"/>
              </a:gdLst>
              <a:ahLst/>
              <a:cxnLst>
                <a:cxn ang="0">
                  <a:pos x="T0" y="T1"/>
                </a:cxn>
                <a:cxn ang="0">
                  <a:pos x="T2" y="T3"/>
                </a:cxn>
                <a:cxn ang="0">
                  <a:pos x="T4" y="T5"/>
                </a:cxn>
                <a:cxn ang="0">
                  <a:pos x="T6" y="T7"/>
                </a:cxn>
                <a:cxn ang="0">
                  <a:pos x="T8" y="T9"/>
                </a:cxn>
              </a:cxnLst>
              <a:rect l="0" t="0" r="r" b="b"/>
              <a:pathLst>
                <a:path w="114" h="54">
                  <a:moveTo>
                    <a:pt x="114" y="22"/>
                  </a:moveTo>
                  <a:lnTo>
                    <a:pt x="59" y="54"/>
                  </a:lnTo>
                  <a:lnTo>
                    <a:pt x="0" y="23"/>
                  </a:lnTo>
                  <a:lnTo>
                    <a:pt x="46" y="0"/>
                  </a:lnTo>
                  <a:lnTo>
                    <a:pt x="114" y="22"/>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9" name="Freeform 111">
              <a:extLst>
                <a:ext uri="{FF2B5EF4-FFF2-40B4-BE49-F238E27FC236}">
                  <a16:creationId xmlns:a16="http://schemas.microsoft.com/office/drawing/2014/main" id="{E224169E-9C98-7BB5-0819-4DE7BFF8BB6F}"/>
                </a:ext>
              </a:extLst>
            </p:cNvPr>
            <p:cNvSpPr>
              <a:spLocks/>
            </p:cNvSpPr>
            <p:nvPr/>
          </p:nvSpPr>
          <p:spPr bwMode="auto">
            <a:xfrm>
              <a:off x="735" y="1233"/>
              <a:ext cx="57" cy="37"/>
            </a:xfrm>
            <a:custGeom>
              <a:avLst/>
              <a:gdLst>
                <a:gd name="T0" fmla="*/ 56 w 57"/>
                <a:gd name="T1" fmla="*/ 0 h 37"/>
                <a:gd name="T2" fmla="*/ 0 w 57"/>
                <a:gd name="T3" fmla="*/ 31 h 37"/>
                <a:gd name="T4" fmla="*/ 2 w 57"/>
                <a:gd name="T5" fmla="*/ 37 h 37"/>
                <a:gd name="T6" fmla="*/ 57 w 57"/>
                <a:gd name="T7" fmla="*/ 5 h 37"/>
                <a:gd name="T8" fmla="*/ 56 w 57"/>
                <a:gd name="T9" fmla="*/ 0 h 37"/>
              </a:gdLst>
              <a:ahLst/>
              <a:cxnLst>
                <a:cxn ang="0">
                  <a:pos x="T0" y="T1"/>
                </a:cxn>
                <a:cxn ang="0">
                  <a:pos x="T2" y="T3"/>
                </a:cxn>
                <a:cxn ang="0">
                  <a:pos x="T4" y="T5"/>
                </a:cxn>
                <a:cxn ang="0">
                  <a:pos x="T6" y="T7"/>
                </a:cxn>
                <a:cxn ang="0">
                  <a:pos x="T8" y="T9"/>
                </a:cxn>
              </a:cxnLst>
              <a:rect l="0" t="0" r="r" b="b"/>
              <a:pathLst>
                <a:path w="57" h="37">
                  <a:moveTo>
                    <a:pt x="56" y="0"/>
                  </a:moveTo>
                  <a:lnTo>
                    <a:pt x="0" y="31"/>
                  </a:lnTo>
                  <a:lnTo>
                    <a:pt x="2" y="37"/>
                  </a:lnTo>
                  <a:lnTo>
                    <a:pt x="57" y="5"/>
                  </a:lnTo>
                  <a:lnTo>
                    <a:pt x="56"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60" name="Freeform 112">
              <a:extLst>
                <a:ext uri="{FF2B5EF4-FFF2-40B4-BE49-F238E27FC236}">
                  <a16:creationId xmlns:a16="http://schemas.microsoft.com/office/drawing/2014/main" id="{4CF1F9DE-49E9-30F1-7721-849799C2E0BA}"/>
                </a:ext>
              </a:extLst>
            </p:cNvPr>
            <p:cNvSpPr>
              <a:spLocks/>
            </p:cNvSpPr>
            <p:nvPr/>
          </p:nvSpPr>
          <p:spPr bwMode="auto">
            <a:xfrm>
              <a:off x="742" y="1238"/>
              <a:ext cx="51" cy="29"/>
            </a:xfrm>
            <a:custGeom>
              <a:avLst/>
              <a:gdLst>
                <a:gd name="T0" fmla="*/ 49 w 51"/>
                <a:gd name="T1" fmla="*/ 0 h 29"/>
                <a:gd name="T2" fmla="*/ 0 w 51"/>
                <a:gd name="T3" fmla="*/ 23 h 29"/>
                <a:gd name="T4" fmla="*/ 2 w 51"/>
                <a:gd name="T5" fmla="*/ 29 h 29"/>
                <a:gd name="T6" fmla="*/ 51 w 51"/>
                <a:gd name="T7" fmla="*/ 4 h 29"/>
                <a:gd name="T8" fmla="*/ 49 w 51"/>
                <a:gd name="T9" fmla="*/ 0 h 29"/>
              </a:gdLst>
              <a:ahLst/>
              <a:cxnLst>
                <a:cxn ang="0">
                  <a:pos x="T0" y="T1"/>
                </a:cxn>
                <a:cxn ang="0">
                  <a:pos x="T2" y="T3"/>
                </a:cxn>
                <a:cxn ang="0">
                  <a:pos x="T4" y="T5"/>
                </a:cxn>
                <a:cxn ang="0">
                  <a:pos x="T6" y="T7"/>
                </a:cxn>
                <a:cxn ang="0">
                  <a:pos x="T8" y="T9"/>
                </a:cxn>
              </a:cxnLst>
              <a:rect l="0" t="0" r="r" b="b"/>
              <a:pathLst>
                <a:path w="51" h="29">
                  <a:moveTo>
                    <a:pt x="49" y="0"/>
                  </a:moveTo>
                  <a:lnTo>
                    <a:pt x="0" y="23"/>
                  </a:lnTo>
                  <a:lnTo>
                    <a:pt x="2" y="29"/>
                  </a:lnTo>
                  <a:lnTo>
                    <a:pt x="51" y="4"/>
                  </a:lnTo>
                  <a:lnTo>
                    <a:pt x="49"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1" name="Freeform 113">
              <a:extLst>
                <a:ext uri="{FF2B5EF4-FFF2-40B4-BE49-F238E27FC236}">
                  <a16:creationId xmlns:a16="http://schemas.microsoft.com/office/drawing/2014/main" id="{4C8BACE7-266D-EE43-22CC-FFABF908230F}"/>
                </a:ext>
              </a:extLst>
            </p:cNvPr>
            <p:cNvSpPr>
              <a:spLocks/>
            </p:cNvSpPr>
            <p:nvPr/>
          </p:nvSpPr>
          <p:spPr bwMode="auto">
            <a:xfrm>
              <a:off x="684" y="1239"/>
              <a:ext cx="53" cy="28"/>
            </a:xfrm>
            <a:custGeom>
              <a:avLst/>
              <a:gdLst>
                <a:gd name="T0" fmla="*/ 53 w 53"/>
                <a:gd name="T1" fmla="*/ 28 h 28"/>
                <a:gd name="T2" fmla="*/ 53 w 53"/>
                <a:gd name="T3" fmla="*/ 23 h 28"/>
                <a:gd name="T4" fmla="*/ 0 w 53"/>
                <a:gd name="T5" fmla="*/ 0 h 28"/>
                <a:gd name="T6" fmla="*/ 2 w 53"/>
                <a:gd name="T7" fmla="*/ 4 h 28"/>
                <a:gd name="T8" fmla="*/ 53 w 53"/>
                <a:gd name="T9" fmla="*/ 28 h 28"/>
              </a:gdLst>
              <a:ahLst/>
              <a:cxnLst>
                <a:cxn ang="0">
                  <a:pos x="T0" y="T1"/>
                </a:cxn>
                <a:cxn ang="0">
                  <a:pos x="T2" y="T3"/>
                </a:cxn>
                <a:cxn ang="0">
                  <a:pos x="T4" y="T5"/>
                </a:cxn>
                <a:cxn ang="0">
                  <a:pos x="T6" y="T7"/>
                </a:cxn>
                <a:cxn ang="0">
                  <a:pos x="T8" y="T9"/>
                </a:cxn>
              </a:cxnLst>
              <a:rect l="0" t="0" r="r" b="b"/>
              <a:pathLst>
                <a:path w="53" h="28">
                  <a:moveTo>
                    <a:pt x="53" y="28"/>
                  </a:moveTo>
                  <a:lnTo>
                    <a:pt x="53" y="23"/>
                  </a:lnTo>
                  <a:lnTo>
                    <a:pt x="0" y="0"/>
                  </a:lnTo>
                  <a:lnTo>
                    <a:pt x="2" y="4"/>
                  </a:lnTo>
                  <a:lnTo>
                    <a:pt x="53" y="28"/>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2" name="Freeform 114">
              <a:extLst>
                <a:ext uri="{FF2B5EF4-FFF2-40B4-BE49-F238E27FC236}">
                  <a16:creationId xmlns:a16="http://schemas.microsoft.com/office/drawing/2014/main" id="{4E7292F3-2492-B6C7-1597-71307FC799EC}"/>
                </a:ext>
              </a:extLst>
            </p:cNvPr>
            <p:cNvSpPr>
              <a:spLocks/>
            </p:cNvSpPr>
            <p:nvPr/>
          </p:nvSpPr>
          <p:spPr bwMode="auto">
            <a:xfrm>
              <a:off x="735" y="1233"/>
              <a:ext cx="57" cy="37"/>
            </a:xfrm>
            <a:custGeom>
              <a:avLst/>
              <a:gdLst>
                <a:gd name="T0" fmla="*/ 56 w 57"/>
                <a:gd name="T1" fmla="*/ 0 h 37"/>
                <a:gd name="T2" fmla="*/ 0 w 57"/>
                <a:gd name="T3" fmla="*/ 31 h 37"/>
                <a:gd name="T4" fmla="*/ 2 w 57"/>
                <a:gd name="T5" fmla="*/ 37 h 37"/>
                <a:gd name="T6" fmla="*/ 57 w 57"/>
                <a:gd name="T7" fmla="*/ 5 h 37"/>
                <a:gd name="T8" fmla="*/ 56 w 57"/>
                <a:gd name="T9" fmla="*/ 0 h 37"/>
              </a:gdLst>
              <a:ahLst/>
              <a:cxnLst>
                <a:cxn ang="0">
                  <a:pos x="T0" y="T1"/>
                </a:cxn>
                <a:cxn ang="0">
                  <a:pos x="T2" y="T3"/>
                </a:cxn>
                <a:cxn ang="0">
                  <a:pos x="T4" y="T5"/>
                </a:cxn>
                <a:cxn ang="0">
                  <a:pos x="T6" y="T7"/>
                </a:cxn>
                <a:cxn ang="0">
                  <a:pos x="T8" y="T9"/>
                </a:cxn>
              </a:cxnLst>
              <a:rect l="0" t="0" r="r" b="b"/>
              <a:pathLst>
                <a:path w="57" h="37">
                  <a:moveTo>
                    <a:pt x="56" y="0"/>
                  </a:moveTo>
                  <a:lnTo>
                    <a:pt x="0" y="31"/>
                  </a:lnTo>
                  <a:lnTo>
                    <a:pt x="2" y="37"/>
                  </a:lnTo>
                  <a:lnTo>
                    <a:pt x="57" y="5"/>
                  </a:lnTo>
                  <a:lnTo>
                    <a:pt x="56"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63" name="Freeform 115">
              <a:extLst>
                <a:ext uri="{FF2B5EF4-FFF2-40B4-BE49-F238E27FC236}">
                  <a16:creationId xmlns:a16="http://schemas.microsoft.com/office/drawing/2014/main" id="{11BD96B6-E465-7001-3BF0-F55197B6FBBE}"/>
                </a:ext>
              </a:extLst>
            </p:cNvPr>
            <p:cNvSpPr>
              <a:spLocks/>
            </p:cNvSpPr>
            <p:nvPr/>
          </p:nvSpPr>
          <p:spPr bwMode="auto">
            <a:xfrm>
              <a:off x="674" y="1234"/>
              <a:ext cx="62" cy="38"/>
            </a:xfrm>
            <a:custGeom>
              <a:avLst/>
              <a:gdLst>
                <a:gd name="T0" fmla="*/ 62 w 62"/>
                <a:gd name="T1" fmla="*/ 38 h 38"/>
                <a:gd name="T2" fmla="*/ 61 w 62"/>
                <a:gd name="T3" fmla="*/ 30 h 38"/>
                <a:gd name="T4" fmla="*/ 0 w 62"/>
                <a:gd name="T5" fmla="*/ 0 h 38"/>
                <a:gd name="T6" fmla="*/ 4 w 62"/>
                <a:gd name="T7" fmla="*/ 6 h 38"/>
                <a:gd name="T8" fmla="*/ 62 w 62"/>
                <a:gd name="T9" fmla="*/ 38 h 38"/>
              </a:gdLst>
              <a:ahLst/>
              <a:cxnLst>
                <a:cxn ang="0">
                  <a:pos x="T0" y="T1"/>
                </a:cxn>
                <a:cxn ang="0">
                  <a:pos x="T2" y="T3"/>
                </a:cxn>
                <a:cxn ang="0">
                  <a:pos x="T4" y="T5"/>
                </a:cxn>
                <a:cxn ang="0">
                  <a:pos x="T6" y="T7"/>
                </a:cxn>
                <a:cxn ang="0">
                  <a:pos x="T8" y="T9"/>
                </a:cxn>
              </a:cxnLst>
              <a:rect l="0" t="0" r="r" b="b"/>
              <a:pathLst>
                <a:path w="62" h="38">
                  <a:moveTo>
                    <a:pt x="62" y="38"/>
                  </a:moveTo>
                  <a:lnTo>
                    <a:pt x="61" y="30"/>
                  </a:lnTo>
                  <a:lnTo>
                    <a:pt x="0" y="0"/>
                  </a:lnTo>
                  <a:lnTo>
                    <a:pt x="4" y="6"/>
                  </a:lnTo>
                  <a:lnTo>
                    <a:pt x="62" y="38"/>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64" name="Freeform 116">
              <a:extLst>
                <a:ext uri="{FF2B5EF4-FFF2-40B4-BE49-F238E27FC236}">
                  <a16:creationId xmlns:a16="http://schemas.microsoft.com/office/drawing/2014/main" id="{411A29B8-9BAA-0F79-E2BF-73CB3B3844E3}"/>
                </a:ext>
              </a:extLst>
            </p:cNvPr>
            <p:cNvSpPr>
              <a:spLocks/>
            </p:cNvSpPr>
            <p:nvPr/>
          </p:nvSpPr>
          <p:spPr bwMode="auto">
            <a:xfrm>
              <a:off x="684" y="1239"/>
              <a:ext cx="53" cy="28"/>
            </a:xfrm>
            <a:custGeom>
              <a:avLst/>
              <a:gdLst>
                <a:gd name="T0" fmla="*/ 53 w 53"/>
                <a:gd name="T1" fmla="*/ 28 h 28"/>
                <a:gd name="T2" fmla="*/ 53 w 53"/>
                <a:gd name="T3" fmla="*/ 23 h 28"/>
                <a:gd name="T4" fmla="*/ 0 w 53"/>
                <a:gd name="T5" fmla="*/ 0 h 28"/>
                <a:gd name="T6" fmla="*/ 2 w 53"/>
                <a:gd name="T7" fmla="*/ 4 h 28"/>
                <a:gd name="T8" fmla="*/ 53 w 53"/>
                <a:gd name="T9" fmla="*/ 28 h 28"/>
              </a:gdLst>
              <a:ahLst/>
              <a:cxnLst>
                <a:cxn ang="0">
                  <a:pos x="T0" y="T1"/>
                </a:cxn>
                <a:cxn ang="0">
                  <a:pos x="T2" y="T3"/>
                </a:cxn>
                <a:cxn ang="0">
                  <a:pos x="T4" y="T5"/>
                </a:cxn>
                <a:cxn ang="0">
                  <a:pos x="T6" y="T7"/>
                </a:cxn>
                <a:cxn ang="0">
                  <a:pos x="T8" y="T9"/>
                </a:cxn>
              </a:cxnLst>
              <a:rect l="0" t="0" r="r" b="b"/>
              <a:pathLst>
                <a:path w="53" h="28">
                  <a:moveTo>
                    <a:pt x="53" y="28"/>
                  </a:moveTo>
                  <a:lnTo>
                    <a:pt x="53" y="23"/>
                  </a:lnTo>
                  <a:lnTo>
                    <a:pt x="0" y="0"/>
                  </a:lnTo>
                  <a:lnTo>
                    <a:pt x="2" y="4"/>
                  </a:lnTo>
                  <a:lnTo>
                    <a:pt x="53" y="28"/>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5" name="Freeform 117">
              <a:extLst>
                <a:ext uri="{FF2B5EF4-FFF2-40B4-BE49-F238E27FC236}">
                  <a16:creationId xmlns:a16="http://schemas.microsoft.com/office/drawing/2014/main" id="{2C9B5763-75E8-23D3-94CA-0F8EC23945BD}"/>
                </a:ext>
              </a:extLst>
            </p:cNvPr>
            <p:cNvSpPr>
              <a:spLocks/>
            </p:cNvSpPr>
            <p:nvPr/>
          </p:nvSpPr>
          <p:spPr bwMode="auto">
            <a:xfrm>
              <a:off x="731" y="1240"/>
              <a:ext cx="39" cy="16"/>
            </a:xfrm>
            <a:custGeom>
              <a:avLst/>
              <a:gdLst>
                <a:gd name="T0" fmla="*/ 39 w 39"/>
                <a:gd name="T1" fmla="*/ 4 h 16"/>
                <a:gd name="T2" fmla="*/ 24 w 39"/>
                <a:gd name="T3" fmla="*/ 0 h 16"/>
                <a:gd name="T4" fmla="*/ 0 w 39"/>
                <a:gd name="T5" fmla="*/ 11 h 16"/>
                <a:gd name="T6" fmla="*/ 13 w 39"/>
                <a:gd name="T7" fmla="*/ 16 h 16"/>
                <a:gd name="T8" fmla="*/ 39 w 39"/>
                <a:gd name="T9" fmla="*/ 4 h 16"/>
              </a:gdLst>
              <a:ahLst/>
              <a:cxnLst>
                <a:cxn ang="0">
                  <a:pos x="T0" y="T1"/>
                </a:cxn>
                <a:cxn ang="0">
                  <a:pos x="T2" y="T3"/>
                </a:cxn>
                <a:cxn ang="0">
                  <a:pos x="T4" y="T5"/>
                </a:cxn>
                <a:cxn ang="0">
                  <a:pos x="T6" y="T7"/>
                </a:cxn>
                <a:cxn ang="0">
                  <a:pos x="T8" y="T9"/>
                </a:cxn>
              </a:cxnLst>
              <a:rect l="0" t="0" r="r" b="b"/>
              <a:pathLst>
                <a:path w="39" h="16">
                  <a:moveTo>
                    <a:pt x="39" y="4"/>
                  </a:moveTo>
                  <a:lnTo>
                    <a:pt x="24" y="0"/>
                  </a:lnTo>
                  <a:lnTo>
                    <a:pt x="0" y="11"/>
                  </a:lnTo>
                  <a:lnTo>
                    <a:pt x="13" y="16"/>
                  </a:lnTo>
                  <a:lnTo>
                    <a:pt x="39" y="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6" name="Freeform 118">
              <a:extLst>
                <a:ext uri="{FF2B5EF4-FFF2-40B4-BE49-F238E27FC236}">
                  <a16:creationId xmlns:a16="http://schemas.microsoft.com/office/drawing/2014/main" id="{CDE7C9F2-D2A9-4751-D80F-C4222FFBC558}"/>
                </a:ext>
              </a:extLst>
            </p:cNvPr>
            <p:cNvSpPr>
              <a:spLocks/>
            </p:cNvSpPr>
            <p:nvPr/>
          </p:nvSpPr>
          <p:spPr bwMode="auto">
            <a:xfrm>
              <a:off x="689" y="1223"/>
              <a:ext cx="61" cy="23"/>
            </a:xfrm>
            <a:custGeom>
              <a:avLst/>
              <a:gdLst>
                <a:gd name="T0" fmla="*/ 61 w 61"/>
                <a:gd name="T1" fmla="*/ 12 h 23"/>
                <a:gd name="T2" fmla="*/ 34 w 61"/>
                <a:gd name="T3" fmla="*/ 23 h 23"/>
                <a:gd name="T4" fmla="*/ 0 w 61"/>
                <a:gd name="T5" fmla="*/ 10 h 23"/>
                <a:gd name="T6" fmla="*/ 25 w 61"/>
                <a:gd name="T7" fmla="*/ 0 h 23"/>
                <a:gd name="T8" fmla="*/ 61 w 61"/>
                <a:gd name="T9" fmla="*/ 12 h 23"/>
              </a:gdLst>
              <a:ahLst/>
              <a:cxnLst>
                <a:cxn ang="0">
                  <a:pos x="T0" y="T1"/>
                </a:cxn>
                <a:cxn ang="0">
                  <a:pos x="T2" y="T3"/>
                </a:cxn>
                <a:cxn ang="0">
                  <a:pos x="T4" y="T5"/>
                </a:cxn>
                <a:cxn ang="0">
                  <a:pos x="T6" y="T7"/>
                </a:cxn>
                <a:cxn ang="0">
                  <a:pos x="T8" y="T9"/>
                </a:cxn>
              </a:cxnLst>
              <a:rect l="0" t="0" r="r" b="b"/>
              <a:pathLst>
                <a:path w="61" h="23">
                  <a:moveTo>
                    <a:pt x="61" y="12"/>
                  </a:moveTo>
                  <a:lnTo>
                    <a:pt x="34" y="23"/>
                  </a:lnTo>
                  <a:lnTo>
                    <a:pt x="0" y="10"/>
                  </a:lnTo>
                  <a:lnTo>
                    <a:pt x="25" y="0"/>
                  </a:lnTo>
                  <a:lnTo>
                    <a:pt x="61" y="12"/>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7" name="Freeform 119">
              <a:extLst>
                <a:ext uri="{FF2B5EF4-FFF2-40B4-BE49-F238E27FC236}">
                  <a16:creationId xmlns:a16="http://schemas.microsoft.com/office/drawing/2014/main" id="{6D233268-FE7E-0F4F-E23F-EA4C3DC93B2E}"/>
                </a:ext>
              </a:extLst>
            </p:cNvPr>
            <p:cNvSpPr>
              <a:spLocks/>
            </p:cNvSpPr>
            <p:nvPr/>
          </p:nvSpPr>
          <p:spPr bwMode="auto">
            <a:xfrm>
              <a:off x="674" y="1234"/>
              <a:ext cx="62" cy="38"/>
            </a:xfrm>
            <a:custGeom>
              <a:avLst/>
              <a:gdLst>
                <a:gd name="T0" fmla="*/ 62 w 62"/>
                <a:gd name="T1" fmla="*/ 38 h 38"/>
                <a:gd name="T2" fmla="*/ 61 w 62"/>
                <a:gd name="T3" fmla="*/ 30 h 38"/>
                <a:gd name="T4" fmla="*/ 0 w 62"/>
                <a:gd name="T5" fmla="*/ 0 h 38"/>
                <a:gd name="T6" fmla="*/ 4 w 62"/>
                <a:gd name="T7" fmla="*/ 6 h 38"/>
                <a:gd name="T8" fmla="*/ 62 w 62"/>
                <a:gd name="T9" fmla="*/ 38 h 38"/>
              </a:gdLst>
              <a:ahLst/>
              <a:cxnLst>
                <a:cxn ang="0">
                  <a:pos x="T0" y="T1"/>
                </a:cxn>
                <a:cxn ang="0">
                  <a:pos x="T2" y="T3"/>
                </a:cxn>
                <a:cxn ang="0">
                  <a:pos x="T4" y="T5"/>
                </a:cxn>
                <a:cxn ang="0">
                  <a:pos x="T6" y="T7"/>
                </a:cxn>
                <a:cxn ang="0">
                  <a:pos x="T8" y="T9"/>
                </a:cxn>
              </a:cxnLst>
              <a:rect l="0" t="0" r="r" b="b"/>
              <a:pathLst>
                <a:path w="62" h="38">
                  <a:moveTo>
                    <a:pt x="62" y="38"/>
                  </a:moveTo>
                  <a:lnTo>
                    <a:pt x="61" y="30"/>
                  </a:lnTo>
                  <a:lnTo>
                    <a:pt x="0" y="0"/>
                  </a:lnTo>
                  <a:lnTo>
                    <a:pt x="4" y="6"/>
                  </a:lnTo>
                  <a:lnTo>
                    <a:pt x="62" y="38"/>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68" name="Line 120">
              <a:extLst>
                <a:ext uri="{FF2B5EF4-FFF2-40B4-BE49-F238E27FC236}">
                  <a16:creationId xmlns:a16="http://schemas.microsoft.com/office/drawing/2014/main" id="{2D9B9465-B9BC-D071-EBC1-9267D3D4FFC3}"/>
                </a:ext>
              </a:extLst>
            </p:cNvPr>
            <p:cNvSpPr>
              <a:spLocks noChangeShapeType="1"/>
            </p:cNvSpPr>
            <p:nvPr/>
          </p:nvSpPr>
          <p:spPr bwMode="auto">
            <a:xfrm flipH="1">
              <a:off x="714" y="1239"/>
              <a:ext cx="19" cy="7"/>
            </a:xfrm>
            <a:prstGeom prst="line">
              <a:avLst/>
            </a:prstGeom>
            <a:noFill/>
            <a:ln w="11113">
              <a:solidFill>
                <a:srgbClr val="8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9" name="Freeform 121">
              <a:extLst>
                <a:ext uri="{FF2B5EF4-FFF2-40B4-BE49-F238E27FC236}">
                  <a16:creationId xmlns:a16="http://schemas.microsoft.com/office/drawing/2014/main" id="{48A2D1DF-7313-BBC1-4170-8984ABC79CEA}"/>
                </a:ext>
              </a:extLst>
            </p:cNvPr>
            <p:cNvSpPr>
              <a:spLocks/>
            </p:cNvSpPr>
            <p:nvPr/>
          </p:nvSpPr>
          <p:spPr bwMode="auto">
            <a:xfrm>
              <a:off x="725" y="1196"/>
              <a:ext cx="80" cy="46"/>
            </a:xfrm>
            <a:custGeom>
              <a:avLst/>
              <a:gdLst>
                <a:gd name="T0" fmla="*/ 80 w 80"/>
                <a:gd name="T1" fmla="*/ 14 h 46"/>
                <a:gd name="T2" fmla="*/ 80 w 80"/>
                <a:gd name="T3" fmla="*/ 46 h 46"/>
                <a:gd name="T4" fmla="*/ 0 w 80"/>
                <a:gd name="T5" fmla="*/ 22 h 46"/>
                <a:gd name="T6" fmla="*/ 0 w 80"/>
                <a:gd name="T7" fmla="*/ 0 h 46"/>
                <a:gd name="T8" fmla="*/ 80 w 80"/>
                <a:gd name="T9" fmla="*/ 14 h 46"/>
              </a:gdLst>
              <a:ahLst/>
              <a:cxnLst>
                <a:cxn ang="0">
                  <a:pos x="T0" y="T1"/>
                </a:cxn>
                <a:cxn ang="0">
                  <a:pos x="T2" y="T3"/>
                </a:cxn>
                <a:cxn ang="0">
                  <a:pos x="T4" y="T5"/>
                </a:cxn>
                <a:cxn ang="0">
                  <a:pos x="T6" y="T7"/>
                </a:cxn>
                <a:cxn ang="0">
                  <a:pos x="T8" y="T9"/>
                </a:cxn>
              </a:cxnLst>
              <a:rect l="0" t="0" r="r" b="b"/>
              <a:pathLst>
                <a:path w="80" h="46">
                  <a:moveTo>
                    <a:pt x="80" y="14"/>
                  </a:moveTo>
                  <a:lnTo>
                    <a:pt x="80" y="46"/>
                  </a:lnTo>
                  <a:lnTo>
                    <a:pt x="0" y="22"/>
                  </a:lnTo>
                  <a:lnTo>
                    <a:pt x="0" y="0"/>
                  </a:lnTo>
                  <a:lnTo>
                    <a:pt x="80" y="1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70" name="Freeform 122">
              <a:extLst>
                <a:ext uri="{FF2B5EF4-FFF2-40B4-BE49-F238E27FC236}">
                  <a16:creationId xmlns:a16="http://schemas.microsoft.com/office/drawing/2014/main" id="{EAE6148D-E09F-A310-CF91-187A71683FBF}"/>
                </a:ext>
              </a:extLst>
            </p:cNvPr>
            <p:cNvSpPr>
              <a:spLocks/>
            </p:cNvSpPr>
            <p:nvPr/>
          </p:nvSpPr>
          <p:spPr bwMode="auto">
            <a:xfrm>
              <a:off x="812" y="1209"/>
              <a:ext cx="56" cy="33"/>
            </a:xfrm>
            <a:custGeom>
              <a:avLst/>
              <a:gdLst>
                <a:gd name="T0" fmla="*/ 0 w 56"/>
                <a:gd name="T1" fmla="*/ 3 h 33"/>
                <a:gd name="T2" fmla="*/ 0 w 56"/>
                <a:gd name="T3" fmla="*/ 33 h 33"/>
                <a:gd name="T4" fmla="*/ 56 w 56"/>
                <a:gd name="T5" fmla="*/ 25 h 33"/>
                <a:gd name="T6" fmla="*/ 56 w 56"/>
                <a:gd name="T7" fmla="*/ 0 h 33"/>
                <a:gd name="T8" fmla="*/ 0 w 56"/>
                <a:gd name="T9" fmla="*/ 3 h 33"/>
              </a:gdLst>
              <a:ahLst/>
              <a:cxnLst>
                <a:cxn ang="0">
                  <a:pos x="T0" y="T1"/>
                </a:cxn>
                <a:cxn ang="0">
                  <a:pos x="T2" y="T3"/>
                </a:cxn>
                <a:cxn ang="0">
                  <a:pos x="T4" y="T5"/>
                </a:cxn>
                <a:cxn ang="0">
                  <a:pos x="T6" y="T7"/>
                </a:cxn>
                <a:cxn ang="0">
                  <a:pos x="T8" y="T9"/>
                </a:cxn>
              </a:cxnLst>
              <a:rect l="0" t="0" r="r" b="b"/>
              <a:pathLst>
                <a:path w="56" h="33">
                  <a:moveTo>
                    <a:pt x="0" y="3"/>
                  </a:moveTo>
                  <a:lnTo>
                    <a:pt x="0" y="33"/>
                  </a:lnTo>
                  <a:lnTo>
                    <a:pt x="56" y="25"/>
                  </a:lnTo>
                  <a:lnTo>
                    <a:pt x="56" y="0"/>
                  </a:lnTo>
                  <a:lnTo>
                    <a:pt x="0" y="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71" name="Freeform 123">
              <a:extLst>
                <a:ext uri="{FF2B5EF4-FFF2-40B4-BE49-F238E27FC236}">
                  <a16:creationId xmlns:a16="http://schemas.microsoft.com/office/drawing/2014/main" id="{3EA97BC5-6078-C476-4955-2C179A64E1AF}"/>
                </a:ext>
              </a:extLst>
            </p:cNvPr>
            <p:cNvSpPr>
              <a:spLocks/>
            </p:cNvSpPr>
            <p:nvPr/>
          </p:nvSpPr>
          <p:spPr bwMode="auto">
            <a:xfrm>
              <a:off x="718" y="1190"/>
              <a:ext cx="86" cy="54"/>
            </a:xfrm>
            <a:custGeom>
              <a:avLst/>
              <a:gdLst>
                <a:gd name="T0" fmla="*/ 86 w 86"/>
                <a:gd name="T1" fmla="*/ 15 h 54"/>
                <a:gd name="T2" fmla="*/ 86 w 86"/>
                <a:gd name="T3" fmla="*/ 54 h 54"/>
                <a:gd name="T4" fmla="*/ 0 w 86"/>
                <a:gd name="T5" fmla="*/ 26 h 54"/>
                <a:gd name="T6" fmla="*/ 0 w 86"/>
                <a:gd name="T7" fmla="*/ 0 h 54"/>
                <a:gd name="T8" fmla="*/ 86 w 86"/>
                <a:gd name="T9" fmla="*/ 15 h 54"/>
              </a:gdLst>
              <a:ahLst/>
              <a:cxnLst>
                <a:cxn ang="0">
                  <a:pos x="T0" y="T1"/>
                </a:cxn>
                <a:cxn ang="0">
                  <a:pos x="T2" y="T3"/>
                </a:cxn>
                <a:cxn ang="0">
                  <a:pos x="T4" y="T5"/>
                </a:cxn>
                <a:cxn ang="0">
                  <a:pos x="T6" y="T7"/>
                </a:cxn>
                <a:cxn ang="0">
                  <a:pos x="T8" y="T9"/>
                </a:cxn>
              </a:cxnLst>
              <a:rect l="0" t="0" r="r" b="b"/>
              <a:pathLst>
                <a:path w="86" h="54">
                  <a:moveTo>
                    <a:pt x="86" y="15"/>
                  </a:moveTo>
                  <a:lnTo>
                    <a:pt x="86" y="54"/>
                  </a:lnTo>
                  <a:lnTo>
                    <a:pt x="0" y="26"/>
                  </a:lnTo>
                  <a:lnTo>
                    <a:pt x="0" y="0"/>
                  </a:lnTo>
                  <a:lnTo>
                    <a:pt x="86" y="15"/>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72" name="Freeform 124">
              <a:extLst>
                <a:ext uri="{FF2B5EF4-FFF2-40B4-BE49-F238E27FC236}">
                  <a16:creationId xmlns:a16="http://schemas.microsoft.com/office/drawing/2014/main" id="{EB966DD8-5BC2-2DD3-60AB-ABFE8630045C}"/>
                </a:ext>
              </a:extLst>
            </p:cNvPr>
            <p:cNvSpPr>
              <a:spLocks/>
            </p:cNvSpPr>
            <p:nvPr/>
          </p:nvSpPr>
          <p:spPr bwMode="auto">
            <a:xfrm>
              <a:off x="804" y="1203"/>
              <a:ext cx="63" cy="41"/>
            </a:xfrm>
            <a:custGeom>
              <a:avLst/>
              <a:gdLst>
                <a:gd name="T0" fmla="*/ 0 w 63"/>
                <a:gd name="T1" fmla="*/ 3 h 41"/>
                <a:gd name="T2" fmla="*/ 0 w 63"/>
                <a:gd name="T3" fmla="*/ 41 h 41"/>
                <a:gd name="T4" fmla="*/ 63 w 63"/>
                <a:gd name="T5" fmla="*/ 33 h 41"/>
                <a:gd name="T6" fmla="*/ 63 w 63"/>
                <a:gd name="T7" fmla="*/ 0 h 41"/>
                <a:gd name="T8" fmla="*/ 0 w 63"/>
                <a:gd name="T9" fmla="*/ 3 h 41"/>
              </a:gdLst>
              <a:ahLst/>
              <a:cxnLst>
                <a:cxn ang="0">
                  <a:pos x="T0" y="T1"/>
                </a:cxn>
                <a:cxn ang="0">
                  <a:pos x="T2" y="T3"/>
                </a:cxn>
                <a:cxn ang="0">
                  <a:pos x="T4" y="T5"/>
                </a:cxn>
                <a:cxn ang="0">
                  <a:pos x="T6" y="T7"/>
                </a:cxn>
                <a:cxn ang="0">
                  <a:pos x="T8" y="T9"/>
                </a:cxn>
              </a:cxnLst>
              <a:rect l="0" t="0" r="r" b="b"/>
              <a:pathLst>
                <a:path w="63" h="41">
                  <a:moveTo>
                    <a:pt x="0" y="3"/>
                  </a:moveTo>
                  <a:lnTo>
                    <a:pt x="0" y="41"/>
                  </a:lnTo>
                  <a:lnTo>
                    <a:pt x="63" y="33"/>
                  </a:lnTo>
                  <a:lnTo>
                    <a:pt x="63" y="0"/>
                  </a:lnTo>
                  <a:lnTo>
                    <a:pt x="0" y="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73" name="Freeform 125">
              <a:extLst>
                <a:ext uri="{FF2B5EF4-FFF2-40B4-BE49-F238E27FC236}">
                  <a16:creationId xmlns:a16="http://schemas.microsoft.com/office/drawing/2014/main" id="{F105132F-3F88-C2A9-7F08-A2A5A60E53CF}"/>
                </a:ext>
              </a:extLst>
            </p:cNvPr>
            <p:cNvSpPr>
              <a:spLocks/>
            </p:cNvSpPr>
            <p:nvPr/>
          </p:nvSpPr>
          <p:spPr bwMode="auto">
            <a:xfrm>
              <a:off x="725" y="1196"/>
              <a:ext cx="143" cy="7"/>
            </a:xfrm>
            <a:custGeom>
              <a:avLst/>
              <a:gdLst>
                <a:gd name="T0" fmla="*/ 143 w 143"/>
                <a:gd name="T1" fmla="*/ 6 h 7"/>
                <a:gd name="T2" fmla="*/ 80 w 143"/>
                <a:gd name="T3" fmla="*/ 7 h 7"/>
                <a:gd name="T4" fmla="*/ 0 w 143"/>
                <a:gd name="T5" fmla="*/ 0 h 7"/>
                <a:gd name="T6" fmla="*/ 61 w 143"/>
                <a:gd name="T7" fmla="*/ 0 h 7"/>
                <a:gd name="T8" fmla="*/ 143 w 143"/>
                <a:gd name="T9" fmla="*/ 6 h 7"/>
              </a:gdLst>
              <a:ahLst/>
              <a:cxnLst>
                <a:cxn ang="0">
                  <a:pos x="T0" y="T1"/>
                </a:cxn>
                <a:cxn ang="0">
                  <a:pos x="T2" y="T3"/>
                </a:cxn>
                <a:cxn ang="0">
                  <a:pos x="T4" y="T5"/>
                </a:cxn>
                <a:cxn ang="0">
                  <a:pos x="T6" y="T7"/>
                </a:cxn>
                <a:cxn ang="0">
                  <a:pos x="T8" y="T9"/>
                </a:cxn>
              </a:cxnLst>
              <a:rect l="0" t="0" r="r" b="b"/>
              <a:pathLst>
                <a:path w="143" h="7">
                  <a:moveTo>
                    <a:pt x="143" y="6"/>
                  </a:moveTo>
                  <a:lnTo>
                    <a:pt x="80" y="7"/>
                  </a:lnTo>
                  <a:lnTo>
                    <a:pt x="0" y="0"/>
                  </a:lnTo>
                  <a:lnTo>
                    <a:pt x="61" y="0"/>
                  </a:lnTo>
                  <a:lnTo>
                    <a:pt x="143"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74" name="Freeform 126">
              <a:extLst>
                <a:ext uri="{FF2B5EF4-FFF2-40B4-BE49-F238E27FC236}">
                  <a16:creationId xmlns:a16="http://schemas.microsoft.com/office/drawing/2014/main" id="{7856E4D3-3975-98DF-2670-60CED08E8BD6}"/>
                </a:ext>
              </a:extLst>
            </p:cNvPr>
            <p:cNvSpPr>
              <a:spLocks/>
            </p:cNvSpPr>
            <p:nvPr/>
          </p:nvSpPr>
          <p:spPr bwMode="auto">
            <a:xfrm>
              <a:off x="725" y="1196"/>
              <a:ext cx="80" cy="46"/>
            </a:xfrm>
            <a:custGeom>
              <a:avLst/>
              <a:gdLst>
                <a:gd name="T0" fmla="*/ 80 w 80"/>
                <a:gd name="T1" fmla="*/ 14 h 46"/>
                <a:gd name="T2" fmla="*/ 80 w 80"/>
                <a:gd name="T3" fmla="*/ 46 h 46"/>
                <a:gd name="T4" fmla="*/ 0 w 80"/>
                <a:gd name="T5" fmla="*/ 22 h 46"/>
                <a:gd name="T6" fmla="*/ 0 w 80"/>
                <a:gd name="T7" fmla="*/ 0 h 46"/>
                <a:gd name="T8" fmla="*/ 80 w 80"/>
                <a:gd name="T9" fmla="*/ 14 h 46"/>
              </a:gdLst>
              <a:ahLst/>
              <a:cxnLst>
                <a:cxn ang="0">
                  <a:pos x="T0" y="T1"/>
                </a:cxn>
                <a:cxn ang="0">
                  <a:pos x="T2" y="T3"/>
                </a:cxn>
                <a:cxn ang="0">
                  <a:pos x="T4" y="T5"/>
                </a:cxn>
                <a:cxn ang="0">
                  <a:pos x="T6" y="T7"/>
                </a:cxn>
                <a:cxn ang="0">
                  <a:pos x="T8" y="T9"/>
                </a:cxn>
              </a:cxnLst>
              <a:rect l="0" t="0" r="r" b="b"/>
              <a:pathLst>
                <a:path w="80" h="46">
                  <a:moveTo>
                    <a:pt x="80" y="14"/>
                  </a:moveTo>
                  <a:lnTo>
                    <a:pt x="80" y="46"/>
                  </a:lnTo>
                  <a:lnTo>
                    <a:pt x="0" y="22"/>
                  </a:lnTo>
                  <a:lnTo>
                    <a:pt x="0" y="0"/>
                  </a:lnTo>
                  <a:lnTo>
                    <a:pt x="80" y="1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75" name="Freeform 127">
              <a:extLst>
                <a:ext uri="{FF2B5EF4-FFF2-40B4-BE49-F238E27FC236}">
                  <a16:creationId xmlns:a16="http://schemas.microsoft.com/office/drawing/2014/main" id="{887358EE-072B-384B-F9B0-6F90819E4A7B}"/>
                </a:ext>
              </a:extLst>
            </p:cNvPr>
            <p:cNvSpPr>
              <a:spLocks/>
            </p:cNvSpPr>
            <p:nvPr/>
          </p:nvSpPr>
          <p:spPr bwMode="auto">
            <a:xfrm>
              <a:off x="718" y="1190"/>
              <a:ext cx="149" cy="16"/>
            </a:xfrm>
            <a:custGeom>
              <a:avLst/>
              <a:gdLst>
                <a:gd name="T0" fmla="*/ 149 w 149"/>
                <a:gd name="T1" fmla="*/ 13 h 16"/>
                <a:gd name="T2" fmla="*/ 84 w 149"/>
                <a:gd name="T3" fmla="*/ 16 h 16"/>
                <a:gd name="T4" fmla="*/ 0 w 149"/>
                <a:gd name="T5" fmla="*/ 0 h 16"/>
                <a:gd name="T6" fmla="*/ 61 w 149"/>
                <a:gd name="T7" fmla="*/ 0 h 16"/>
                <a:gd name="T8" fmla="*/ 149 w 149"/>
                <a:gd name="T9" fmla="*/ 13 h 16"/>
              </a:gdLst>
              <a:ahLst/>
              <a:cxnLst>
                <a:cxn ang="0">
                  <a:pos x="T0" y="T1"/>
                </a:cxn>
                <a:cxn ang="0">
                  <a:pos x="T2" y="T3"/>
                </a:cxn>
                <a:cxn ang="0">
                  <a:pos x="T4" y="T5"/>
                </a:cxn>
                <a:cxn ang="0">
                  <a:pos x="T6" y="T7"/>
                </a:cxn>
                <a:cxn ang="0">
                  <a:pos x="T8" y="T9"/>
                </a:cxn>
              </a:cxnLst>
              <a:rect l="0" t="0" r="r" b="b"/>
              <a:pathLst>
                <a:path w="149" h="16">
                  <a:moveTo>
                    <a:pt x="149" y="13"/>
                  </a:moveTo>
                  <a:lnTo>
                    <a:pt x="84" y="16"/>
                  </a:lnTo>
                  <a:lnTo>
                    <a:pt x="0" y="0"/>
                  </a:lnTo>
                  <a:lnTo>
                    <a:pt x="61" y="0"/>
                  </a:lnTo>
                  <a:lnTo>
                    <a:pt x="149" y="1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76" name="Freeform 128">
              <a:extLst>
                <a:ext uri="{FF2B5EF4-FFF2-40B4-BE49-F238E27FC236}">
                  <a16:creationId xmlns:a16="http://schemas.microsoft.com/office/drawing/2014/main" id="{0440F77B-735E-8881-A710-C9F1499E0AD8}"/>
                </a:ext>
              </a:extLst>
            </p:cNvPr>
            <p:cNvSpPr>
              <a:spLocks/>
            </p:cNvSpPr>
            <p:nvPr/>
          </p:nvSpPr>
          <p:spPr bwMode="auto">
            <a:xfrm>
              <a:off x="718" y="1190"/>
              <a:ext cx="86" cy="54"/>
            </a:xfrm>
            <a:custGeom>
              <a:avLst/>
              <a:gdLst>
                <a:gd name="T0" fmla="*/ 86 w 86"/>
                <a:gd name="T1" fmla="*/ 15 h 54"/>
                <a:gd name="T2" fmla="*/ 86 w 86"/>
                <a:gd name="T3" fmla="*/ 54 h 54"/>
                <a:gd name="T4" fmla="*/ 0 w 86"/>
                <a:gd name="T5" fmla="*/ 26 h 54"/>
                <a:gd name="T6" fmla="*/ 0 w 86"/>
                <a:gd name="T7" fmla="*/ 0 h 54"/>
                <a:gd name="T8" fmla="*/ 86 w 86"/>
                <a:gd name="T9" fmla="*/ 15 h 54"/>
              </a:gdLst>
              <a:ahLst/>
              <a:cxnLst>
                <a:cxn ang="0">
                  <a:pos x="T0" y="T1"/>
                </a:cxn>
                <a:cxn ang="0">
                  <a:pos x="T2" y="T3"/>
                </a:cxn>
                <a:cxn ang="0">
                  <a:pos x="T4" y="T5"/>
                </a:cxn>
                <a:cxn ang="0">
                  <a:pos x="T6" y="T7"/>
                </a:cxn>
                <a:cxn ang="0">
                  <a:pos x="T8" y="T9"/>
                </a:cxn>
              </a:cxnLst>
              <a:rect l="0" t="0" r="r" b="b"/>
              <a:pathLst>
                <a:path w="86" h="54">
                  <a:moveTo>
                    <a:pt x="86" y="15"/>
                  </a:moveTo>
                  <a:lnTo>
                    <a:pt x="86" y="54"/>
                  </a:lnTo>
                  <a:lnTo>
                    <a:pt x="0" y="26"/>
                  </a:lnTo>
                  <a:lnTo>
                    <a:pt x="0" y="0"/>
                  </a:lnTo>
                  <a:lnTo>
                    <a:pt x="86" y="15"/>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77" name="Freeform 129">
              <a:extLst>
                <a:ext uri="{FF2B5EF4-FFF2-40B4-BE49-F238E27FC236}">
                  <a16:creationId xmlns:a16="http://schemas.microsoft.com/office/drawing/2014/main" id="{6F0AF4B4-E5A4-1D0D-BDBD-309EE33C12ED}"/>
                </a:ext>
              </a:extLst>
            </p:cNvPr>
            <p:cNvSpPr>
              <a:spLocks/>
            </p:cNvSpPr>
            <p:nvPr/>
          </p:nvSpPr>
          <p:spPr bwMode="auto">
            <a:xfrm>
              <a:off x="725" y="1196"/>
              <a:ext cx="80" cy="46"/>
            </a:xfrm>
            <a:custGeom>
              <a:avLst/>
              <a:gdLst>
                <a:gd name="T0" fmla="*/ 80 w 80"/>
                <a:gd name="T1" fmla="*/ 14 h 46"/>
                <a:gd name="T2" fmla="*/ 80 w 80"/>
                <a:gd name="T3" fmla="*/ 46 h 46"/>
                <a:gd name="T4" fmla="*/ 0 w 80"/>
                <a:gd name="T5" fmla="*/ 22 h 46"/>
                <a:gd name="T6" fmla="*/ 0 w 80"/>
                <a:gd name="T7" fmla="*/ 0 h 46"/>
                <a:gd name="T8" fmla="*/ 80 w 80"/>
                <a:gd name="T9" fmla="*/ 14 h 46"/>
              </a:gdLst>
              <a:ahLst/>
              <a:cxnLst>
                <a:cxn ang="0">
                  <a:pos x="T0" y="T1"/>
                </a:cxn>
                <a:cxn ang="0">
                  <a:pos x="T2" y="T3"/>
                </a:cxn>
                <a:cxn ang="0">
                  <a:pos x="T4" y="T5"/>
                </a:cxn>
                <a:cxn ang="0">
                  <a:pos x="T6" y="T7"/>
                </a:cxn>
                <a:cxn ang="0">
                  <a:pos x="T8" y="T9"/>
                </a:cxn>
              </a:cxnLst>
              <a:rect l="0" t="0" r="r" b="b"/>
              <a:pathLst>
                <a:path w="80" h="46">
                  <a:moveTo>
                    <a:pt x="80" y="14"/>
                  </a:moveTo>
                  <a:lnTo>
                    <a:pt x="80" y="46"/>
                  </a:lnTo>
                  <a:lnTo>
                    <a:pt x="0" y="22"/>
                  </a:lnTo>
                  <a:lnTo>
                    <a:pt x="0" y="0"/>
                  </a:lnTo>
                  <a:lnTo>
                    <a:pt x="80" y="1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78" name="Freeform 130">
              <a:extLst>
                <a:ext uri="{FF2B5EF4-FFF2-40B4-BE49-F238E27FC236}">
                  <a16:creationId xmlns:a16="http://schemas.microsoft.com/office/drawing/2014/main" id="{0F540813-3AB7-D675-6D6A-244FC676C8E3}"/>
                </a:ext>
              </a:extLst>
            </p:cNvPr>
            <p:cNvSpPr>
              <a:spLocks/>
            </p:cNvSpPr>
            <p:nvPr/>
          </p:nvSpPr>
          <p:spPr bwMode="auto">
            <a:xfrm>
              <a:off x="812" y="1209"/>
              <a:ext cx="56" cy="33"/>
            </a:xfrm>
            <a:custGeom>
              <a:avLst/>
              <a:gdLst>
                <a:gd name="T0" fmla="*/ 0 w 56"/>
                <a:gd name="T1" fmla="*/ 3 h 33"/>
                <a:gd name="T2" fmla="*/ 0 w 56"/>
                <a:gd name="T3" fmla="*/ 33 h 33"/>
                <a:gd name="T4" fmla="*/ 56 w 56"/>
                <a:gd name="T5" fmla="*/ 25 h 33"/>
                <a:gd name="T6" fmla="*/ 56 w 56"/>
                <a:gd name="T7" fmla="*/ 0 h 33"/>
                <a:gd name="T8" fmla="*/ 0 w 56"/>
                <a:gd name="T9" fmla="*/ 3 h 33"/>
              </a:gdLst>
              <a:ahLst/>
              <a:cxnLst>
                <a:cxn ang="0">
                  <a:pos x="T0" y="T1"/>
                </a:cxn>
                <a:cxn ang="0">
                  <a:pos x="T2" y="T3"/>
                </a:cxn>
                <a:cxn ang="0">
                  <a:pos x="T4" y="T5"/>
                </a:cxn>
                <a:cxn ang="0">
                  <a:pos x="T6" y="T7"/>
                </a:cxn>
                <a:cxn ang="0">
                  <a:pos x="T8" y="T9"/>
                </a:cxn>
              </a:cxnLst>
              <a:rect l="0" t="0" r="r" b="b"/>
              <a:pathLst>
                <a:path w="56" h="33">
                  <a:moveTo>
                    <a:pt x="0" y="3"/>
                  </a:moveTo>
                  <a:lnTo>
                    <a:pt x="0" y="33"/>
                  </a:lnTo>
                  <a:lnTo>
                    <a:pt x="56" y="25"/>
                  </a:lnTo>
                  <a:lnTo>
                    <a:pt x="56" y="0"/>
                  </a:lnTo>
                  <a:lnTo>
                    <a:pt x="0" y="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79" name="Freeform 131">
              <a:extLst>
                <a:ext uri="{FF2B5EF4-FFF2-40B4-BE49-F238E27FC236}">
                  <a16:creationId xmlns:a16="http://schemas.microsoft.com/office/drawing/2014/main" id="{5B5E33EA-3A28-2ECE-D13A-235FECCFC719}"/>
                </a:ext>
              </a:extLst>
            </p:cNvPr>
            <p:cNvSpPr>
              <a:spLocks/>
            </p:cNvSpPr>
            <p:nvPr/>
          </p:nvSpPr>
          <p:spPr bwMode="auto">
            <a:xfrm>
              <a:off x="718" y="1190"/>
              <a:ext cx="86" cy="54"/>
            </a:xfrm>
            <a:custGeom>
              <a:avLst/>
              <a:gdLst>
                <a:gd name="T0" fmla="*/ 86 w 86"/>
                <a:gd name="T1" fmla="*/ 15 h 54"/>
                <a:gd name="T2" fmla="*/ 86 w 86"/>
                <a:gd name="T3" fmla="*/ 54 h 54"/>
                <a:gd name="T4" fmla="*/ 0 w 86"/>
                <a:gd name="T5" fmla="*/ 26 h 54"/>
                <a:gd name="T6" fmla="*/ 0 w 86"/>
                <a:gd name="T7" fmla="*/ 0 h 54"/>
                <a:gd name="T8" fmla="*/ 86 w 86"/>
                <a:gd name="T9" fmla="*/ 15 h 54"/>
              </a:gdLst>
              <a:ahLst/>
              <a:cxnLst>
                <a:cxn ang="0">
                  <a:pos x="T0" y="T1"/>
                </a:cxn>
                <a:cxn ang="0">
                  <a:pos x="T2" y="T3"/>
                </a:cxn>
                <a:cxn ang="0">
                  <a:pos x="T4" y="T5"/>
                </a:cxn>
                <a:cxn ang="0">
                  <a:pos x="T6" y="T7"/>
                </a:cxn>
                <a:cxn ang="0">
                  <a:pos x="T8" y="T9"/>
                </a:cxn>
              </a:cxnLst>
              <a:rect l="0" t="0" r="r" b="b"/>
              <a:pathLst>
                <a:path w="86" h="54">
                  <a:moveTo>
                    <a:pt x="86" y="15"/>
                  </a:moveTo>
                  <a:lnTo>
                    <a:pt x="86" y="54"/>
                  </a:lnTo>
                  <a:lnTo>
                    <a:pt x="0" y="26"/>
                  </a:lnTo>
                  <a:lnTo>
                    <a:pt x="0" y="0"/>
                  </a:lnTo>
                  <a:lnTo>
                    <a:pt x="86" y="15"/>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80" name="Freeform 132">
              <a:extLst>
                <a:ext uri="{FF2B5EF4-FFF2-40B4-BE49-F238E27FC236}">
                  <a16:creationId xmlns:a16="http://schemas.microsoft.com/office/drawing/2014/main" id="{AF8F3DE1-51B7-E351-FFA3-47DE53681E1E}"/>
                </a:ext>
              </a:extLst>
            </p:cNvPr>
            <p:cNvSpPr>
              <a:spLocks/>
            </p:cNvSpPr>
            <p:nvPr/>
          </p:nvSpPr>
          <p:spPr bwMode="auto">
            <a:xfrm>
              <a:off x="804" y="1203"/>
              <a:ext cx="63" cy="41"/>
            </a:xfrm>
            <a:custGeom>
              <a:avLst/>
              <a:gdLst>
                <a:gd name="T0" fmla="*/ 0 w 63"/>
                <a:gd name="T1" fmla="*/ 3 h 41"/>
                <a:gd name="T2" fmla="*/ 0 w 63"/>
                <a:gd name="T3" fmla="*/ 41 h 41"/>
                <a:gd name="T4" fmla="*/ 63 w 63"/>
                <a:gd name="T5" fmla="*/ 33 h 41"/>
                <a:gd name="T6" fmla="*/ 63 w 63"/>
                <a:gd name="T7" fmla="*/ 0 h 41"/>
                <a:gd name="T8" fmla="*/ 0 w 63"/>
                <a:gd name="T9" fmla="*/ 3 h 41"/>
              </a:gdLst>
              <a:ahLst/>
              <a:cxnLst>
                <a:cxn ang="0">
                  <a:pos x="T0" y="T1"/>
                </a:cxn>
                <a:cxn ang="0">
                  <a:pos x="T2" y="T3"/>
                </a:cxn>
                <a:cxn ang="0">
                  <a:pos x="T4" y="T5"/>
                </a:cxn>
                <a:cxn ang="0">
                  <a:pos x="T6" y="T7"/>
                </a:cxn>
                <a:cxn ang="0">
                  <a:pos x="T8" y="T9"/>
                </a:cxn>
              </a:cxnLst>
              <a:rect l="0" t="0" r="r" b="b"/>
              <a:pathLst>
                <a:path w="63" h="41">
                  <a:moveTo>
                    <a:pt x="0" y="3"/>
                  </a:moveTo>
                  <a:lnTo>
                    <a:pt x="0" y="41"/>
                  </a:lnTo>
                  <a:lnTo>
                    <a:pt x="63" y="33"/>
                  </a:lnTo>
                  <a:lnTo>
                    <a:pt x="63" y="0"/>
                  </a:lnTo>
                  <a:lnTo>
                    <a:pt x="0" y="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81" name="Freeform 133">
              <a:extLst>
                <a:ext uri="{FF2B5EF4-FFF2-40B4-BE49-F238E27FC236}">
                  <a16:creationId xmlns:a16="http://schemas.microsoft.com/office/drawing/2014/main" id="{3A56E02B-0E98-71B0-EEBE-C44A003EF49F}"/>
                </a:ext>
              </a:extLst>
            </p:cNvPr>
            <p:cNvSpPr>
              <a:spLocks/>
            </p:cNvSpPr>
            <p:nvPr/>
          </p:nvSpPr>
          <p:spPr bwMode="auto">
            <a:xfrm>
              <a:off x="812" y="1209"/>
              <a:ext cx="56" cy="33"/>
            </a:xfrm>
            <a:custGeom>
              <a:avLst/>
              <a:gdLst>
                <a:gd name="T0" fmla="*/ 0 w 56"/>
                <a:gd name="T1" fmla="*/ 3 h 33"/>
                <a:gd name="T2" fmla="*/ 0 w 56"/>
                <a:gd name="T3" fmla="*/ 33 h 33"/>
                <a:gd name="T4" fmla="*/ 56 w 56"/>
                <a:gd name="T5" fmla="*/ 25 h 33"/>
                <a:gd name="T6" fmla="*/ 56 w 56"/>
                <a:gd name="T7" fmla="*/ 0 h 33"/>
                <a:gd name="T8" fmla="*/ 0 w 56"/>
                <a:gd name="T9" fmla="*/ 3 h 33"/>
              </a:gdLst>
              <a:ahLst/>
              <a:cxnLst>
                <a:cxn ang="0">
                  <a:pos x="T0" y="T1"/>
                </a:cxn>
                <a:cxn ang="0">
                  <a:pos x="T2" y="T3"/>
                </a:cxn>
                <a:cxn ang="0">
                  <a:pos x="T4" y="T5"/>
                </a:cxn>
                <a:cxn ang="0">
                  <a:pos x="T6" y="T7"/>
                </a:cxn>
                <a:cxn ang="0">
                  <a:pos x="T8" y="T9"/>
                </a:cxn>
              </a:cxnLst>
              <a:rect l="0" t="0" r="r" b="b"/>
              <a:pathLst>
                <a:path w="56" h="33">
                  <a:moveTo>
                    <a:pt x="0" y="3"/>
                  </a:moveTo>
                  <a:lnTo>
                    <a:pt x="0" y="33"/>
                  </a:lnTo>
                  <a:lnTo>
                    <a:pt x="56" y="25"/>
                  </a:lnTo>
                  <a:lnTo>
                    <a:pt x="56" y="0"/>
                  </a:lnTo>
                  <a:lnTo>
                    <a:pt x="0" y="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82" name="Freeform 134">
              <a:extLst>
                <a:ext uri="{FF2B5EF4-FFF2-40B4-BE49-F238E27FC236}">
                  <a16:creationId xmlns:a16="http://schemas.microsoft.com/office/drawing/2014/main" id="{1A4DC8AC-C85B-EFAE-DF19-4BFD3DF5EC7C}"/>
                </a:ext>
              </a:extLst>
            </p:cNvPr>
            <p:cNvSpPr>
              <a:spLocks/>
            </p:cNvSpPr>
            <p:nvPr/>
          </p:nvSpPr>
          <p:spPr bwMode="auto">
            <a:xfrm>
              <a:off x="725" y="1196"/>
              <a:ext cx="143" cy="7"/>
            </a:xfrm>
            <a:custGeom>
              <a:avLst/>
              <a:gdLst>
                <a:gd name="T0" fmla="*/ 143 w 143"/>
                <a:gd name="T1" fmla="*/ 6 h 7"/>
                <a:gd name="T2" fmla="*/ 80 w 143"/>
                <a:gd name="T3" fmla="*/ 7 h 7"/>
                <a:gd name="T4" fmla="*/ 0 w 143"/>
                <a:gd name="T5" fmla="*/ 0 h 7"/>
                <a:gd name="T6" fmla="*/ 61 w 143"/>
                <a:gd name="T7" fmla="*/ 0 h 7"/>
                <a:gd name="T8" fmla="*/ 143 w 143"/>
                <a:gd name="T9" fmla="*/ 6 h 7"/>
              </a:gdLst>
              <a:ahLst/>
              <a:cxnLst>
                <a:cxn ang="0">
                  <a:pos x="T0" y="T1"/>
                </a:cxn>
                <a:cxn ang="0">
                  <a:pos x="T2" y="T3"/>
                </a:cxn>
                <a:cxn ang="0">
                  <a:pos x="T4" y="T5"/>
                </a:cxn>
                <a:cxn ang="0">
                  <a:pos x="T6" y="T7"/>
                </a:cxn>
                <a:cxn ang="0">
                  <a:pos x="T8" y="T9"/>
                </a:cxn>
              </a:cxnLst>
              <a:rect l="0" t="0" r="r" b="b"/>
              <a:pathLst>
                <a:path w="143" h="7">
                  <a:moveTo>
                    <a:pt x="143" y="6"/>
                  </a:moveTo>
                  <a:lnTo>
                    <a:pt x="80" y="7"/>
                  </a:lnTo>
                  <a:lnTo>
                    <a:pt x="0" y="0"/>
                  </a:lnTo>
                  <a:lnTo>
                    <a:pt x="61" y="0"/>
                  </a:lnTo>
                  <a:lnTo>
                    <a:pt x="143"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83" name="Freeform 135">
              <a:extLst>
                <a:ext uri="{FF2B5EF4-FFF2-40B4-BE49-F238E27FC236}">
                  <a16:creationId xmlns:a16="http://schemas.microsoft.com/office/drawing/2014/main" id="{1D0586B3-EB03-7A10-95C3-5E711823EB8A}"/>
                </a:ext>
              </a:extLst>
            </p:cNvPr>
            <p:cNvSpPr>
              <a:spLocks/>
            </p:cNvSpPr>
            <p:nvPr/>
          </p:nvSpPr>
          <p:spPr bwMode="auto">
            <a:xfrm>
              <a:off x="804" y="1203"/>
              <a:ext cx="63" cy="41"/>
            </a:xfrm>
            <a:custGeom>
              <a:avLst/>
              <a:gdLst>
                <a:gd name="T0" fmla="*/ 0 w 63"/>
                <a:gd name="T1" fmla="*/ 3 h 41"/>
                <a:gd name="T2" fmla="*/ 0 w 63"/>
                <a:gd name="T3" fmla="*/ 41 h 41"/>
                <a:gd name="T4" fmla="*/ 63 w 63"/>
                <a:gd name="T5" fmla="*/ 33 h 41"/>
                <a:gd name="T6" fmla="*/ 63 w 63"/>
                <a:gd name="T7" fmla="*/ 0 h 41"/>
                <a:gd name="T8" fmla="*/ 0 w 63"/>
                <a:gd name="T9" fmla="*/ 3 h 41"/>
              </a:gdLst>
              <a:ahLst/>
              <a:cxnLst>
                <a:cxn ang="0">
                  <a:pos x="T0" y="T1"/>
                </a:cxn>
                <a:cxn ang="0">
                  <a:pos x="T2" y="T3"/>
                </a:cxn>
                <a:cxn ang="0">
                  <a:pos x="T4" y="T5"/>
                </a:cxn>
                <a:cxn ang="0">
                  <a:pos x="T6" y="T7"/>
                </a:cxn>
                <a:cxn ang="0">
                  <a:pos x="T8" y="T9"/>
                </a:cxn>
              </a:cxnLst>
              <a:rect l="0" t="0" r="r" b="b"/>
              <a:pathLst>
                <a:path w="63" h="41">
                  <a:moveTo>
                    <a:pt x="0" y="3"/>
                  </a:moveTo>
                  <a:lnTo>
                    <a:pt x="0" y="41"/>
                  </a:lnTo>
                  <a:lnTo>
                    <a:pt x="63" y="33"/>
                  </a:lnTo>
                  <a:lnTo>
                    <a:pt x="63" y="0"/>
                  </a:lnTo>
                  <a:lnTo>
                    <a:pt x="0" y="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84" name="Freeform 136">
              <a:extLst>
                <a:ext uri="{FF2B5EF4-FFF2-40B4-BE49-F238E27FC236}">
                  <a16:creationId xmlns:a16="http://schemas.microsoft.com/office/drawing/2014/main" id="{1A91FD95-2DE0-435F-2446-C88AF17FFDAD}"/>
                </a:ext>
              </a:extLst>
            </p:cNvPr>
            <p:cNvSpPr>
              <a:spLocks/>
            </p:cNvSpPr>
            <p:nvPr/>
          </p:nvSpPr>
          <p:spPr bwMode="auto">
            <a:xfrm>
              <a:off x="718" y="1190"/>
              <a:ext cx="149" cy="16"/>
            </a:xfrm>
            <a:custGeom>
              <a:avLst/>
              <a:gdLst>
                <a:gd name="T0" fmla="*/ 149 w 149"/>
                <a:gd name="T1" fmla="*/ 13 h 16"/>
                <a:gd name="T2" fmla="*/ 84 w 149"/>
                <a:gd name="T3" fmla="*/ 16 h 16"/>
                <a:gd name="T4" fmla="*/ 0 w 149"/>
                <a:gd name="T5" fmla="*/ 0 h 16"/>
                <a:gd name="T6" fmla="*/ 61 w 149"/>
                <a:gd name="T7" fmla="*/ 0 h 16"/>
                <a:gd name="T8" fmla="*/ 149 w 149"/>
                <a:gd name="T9" fmla="*/ 13 h 16"/>
              </a:gdLst>
              <a:ahLst/>
              <a:cxnLst>
                <a:cxn ang="0">
                  <a:pos x="T0" y="T1"/>
                </a:cxn>
                <a:cxn ang="0">
                  <a:pos x="T2" y="T3"/>
                </a:cxn>
                <a:cxn ang="0">
                  <a:pos x="T4" y="T5"/>
                </a:cxn>
                <a:cxn ang="0">
                  <a:pos x="T6" y="T7"/>
                </a:cxn>
                <a:cxn ang="0">
                  <a:pos x="T8" y="T9"/>
                </a:cxn>
              </a:cxnLst>
              <a:rect l="0" t="0" r="r" b="b"/>
              <a:pathLst>
                <a:path w="149" h="16">
                  <a:moveTo>
                    <a:pt x="149" y="13"/>
                  </a:moveTo>
                  <a:lnTo>
                    <a:pt x="84" y="16"/>
                  </a:lnTo>
                  <a:lnTo>
                    <a:pt x="0" y="0"/>
                  </a:lnTo>
                  <a:lnTo>
                    <a:pt x="61" y="0"/>
                  </a:lnTo>
                  <a:lnTo>
                    <a:pt x="149" y="1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85" name="Freeform 137">
              <a:extLst>
                <a:ext uri="{FF2B5EF4-FFF2-40B4-BE49-F238E27FC236}">
                  <a16:creationId xmlns:a16="http://schemas.microsoft.com/office/drawing/2014/main" id="{05DC5360-52C3-53CA-6B54-6B3530CD607B}"/>
                </a:ext>
              </a:extLst>
            </p:cNvPr>
            <p:cNvSpPr>
              <a:spLocks/>
            </p:cNvSpPr>
            <p:nvPr/>
          </p:nvSpPr>
          <p:spPr bwMode="auto">
            <a:xfrm>
              <a:off x="725" y="1196"/>
              <a:ext cx="143" cy="7"/>
            </a:xfrm>
            <a:custGeom>
              <a:avLst/>
              <a:gdLst>
                <a:gd name="T0" fmla="*/ 143 w 143"/>
                <a:gd name="T1" fmla="*/ 6 h 7"/>
                <a:gd name="T2" fmla="*/ 80 w 143"/>
                <a:gd name="T3" fmla="*/ 7 h 7"/>
                <a:gd name="T4" fmla="*/ 0 w 143"/>
                <a:gd name="T5" fmla="*/ 0 h 7"/>
                <a:gd name="T6" fmla="*/ 61 w 143"/>
                <a:gd name="T7" fmla="*/ 0 h 7"/>
                <a:gd name="T8" fmla="*/ 143 w 143"/>
                <a:gd name="T9" fmla="*/ 6 h 7"/>
              </a:gdLst>
              <a:ahLst/>
              <a:cxnLst>
                <a:cxn ang="0">
                  <a:pos x="T0" y="T1"/>
                </a:cxn>
                <a:cxn ang="0">
                  <a:pos x="T2" y="T3"/>
                </a:cxn>
                <a:cxn ang="0">
                  <a:pos x="T4" y="T5"/>
                </a:cxn>
                <a:cxn ang="0">
                  <a:pos x="T6" y="T7"/>
                </a:cxn>
                <a:cxn ang="0">
                  <a:pos x="T8" y="T9"/>
                </a:cxn>
              </a:cxnLst>
              <a:rect l="0" t="0" r="r" b="b"/>
              <a:pathLst>
                <a:path w="143" h="7">
                  <a:moveTo>
                    <a:pt x="143" y="6"/>
                  </a:moveTo>
                  <a:lnTo>
                    <a:pt x="80" y="7"/>
                  </a:lnTo>
                  <a:lnTo>
                    <a:pt x="0" y="0"/>
                  </a:lnTo>
                  <a:lnTo>
                    <a:pt x="61" y="0"/>
                  </a:lnTo>
                  <a:lnTo>
                    <a:pt x="143"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86" name="Freeform 138">
              <a:extLst>
                <a:ext uri="{FF2B5EF4-FFF2-40B4-BE49-F238E27FC236}">
                  <a16:creationId xmlns:a16="http://schemas.microsoft.com/office/drawing/2014/main" id="{1B74A2EB-B332-5948-87A1-16D8A339902B}"/>
                </a:ext>
              </a:extLst>
            </p:cNvPr>
            <p:cNvSpPr>
              <a:spLocks/>
            </p:cNvSpPr>
            <p:nvPr/>
          </p:nvSpPr>
          <p:spPr bwMode="auto">
            <a:xfrm>
              <a:off x="773" y="1191"/>
              <a:ext cx="46" cy="8"/>
            </a:xfrm>
            <a:custGeom>
              <a:avLst/>
              <a:gdLst>
                <a:gd name="T0" fmla="*/ 46 w 46"/>
                <a:gd name="T1" fmla="*/ 5 h 8"/>
                <a:gd name="T2" fmla="*/ 46 w 46"/>
                <a:gd name="T3" fmla="*/ 6 h 8"/>
                <a:gd name="T4" fmla="*/ 24 w 46"/>
                <a:gd name="T5" fmla="*/ 8 h 8"/>
                <a:gd name="T6" fmla="*/ 0 w 46"/>
                <a:gd name="T7" fmla="*/ 5 h 8"/>
                <a:gd name="T8" fmla="*/ 0 w 46"/>
                <a:gd name="T9" fmla="*/ 0 h 8"/>
                <a:gd name="T10" fmla="*/ 46 w 46"/>
                <a:gd name="T11" fmla="*/ 5 h 8"/>
              </a:gdLst>
              <a:ahLst/>
              <a:cxnLst>
                <a:cxn ang="0">
                  <a:pos x="T0" y="T1"/>
                </a:cxn>
                <a:cxn ang="0">
                  <a:pos x="T2" y="T3"/>
                </a:cxn>
                <a:cxn ang="0">
                  <a:pos x="T4" y="T5"/>
                </a:cxn>
                <a:cxn ang="0">
                  <a:pos x="T6" y="T7"/>
                </a:cxn>
                <a:cxn ang="0">
                  <a:pos x="T8" y="T9"/>
                </a:cxn>
                <a:cxn ang="0">
                  <a:pos x="T10" y="T11"/>
                </a:cxn>
              </a:cxnLst>
              <a:rect l="0" t="0" r="r" b="b"/>
              <a:pathLst>
                <a:path w="46" h="8">
                  <a:moveTo>
                    <a:pt x="46" y="5"/>
                  </a:moveTo>
                  <a:lnTo>
                    <a:pt x="46" y="6"/>
                  </a:lnTo>
                  <a:lnTo>
                    <a:pt x="24" y="8"/>
                  </a:lnTo>
                  <a:lnTo>
                    <a:pt x="0" y="5"/>
                  </a:lnTo>
                  <a:lnTo>
                    <a:pt x="0" y="0"/>
                  </a:lnTo>
                  <a:lnTo>
                    <a:pt x="46" y="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87" name="Freeform 139">
              <a:extLst>
                <a:ext uri="{FF2B5EF4-FFF2-40B4-BE49-F238E27FC236}">
                  <a16:creationId xmlns:a16="http://schemas.microsoft.com/office/drawing/2014/main" id="{DA463FCE-E470-3D31-9BEC-E0A789DF5DCD}"/>
                </a:ext>
              </a:extLst>
            </p:cNvPr>
            <p:cNvSpPr>
              <a:spLocks/>
            </p:cNvSpPr>
            <p:nvPr/>
          </p:nvSpPr>
          <p:spPr bwMode="auto">
            <a:xfrm>
              <a:off x="718" y="1190"/>
              <a:ext cx="149" cy="16"/>
            </a:xfrm>
            <a:custGeom>
              <a:avLst/>
              <a:gdLst>
                <a:gd name="T0" fmla="*/ 149 w 149"/>
                <a:gd name="T1" fmla="*/ 13 h 16"/>
                <a:gd name="T2" fmla="*/ 84 w 149"/>
                <a:gd name="T3" fmla="*/ 16 h 16"/>
                <a:gd name="T4" fmla="*/ 0 w 149"/>
                <a:gd name="T5" fmla="*/ 0 h 16"/>
                <a:gd name="T6" fmla="*/ 61 w 149"/>
                <a:gd name="T7" fmla="*/ 0 h 16"/>
                <a:gd name="T8" fmla="*/ 149 w 149"/>
                <a:gd name="T9" fmla="*/ 13 h 16"/>
              </a:gdLst>
              <a:ahLst/>
              <a:cxnLst>
                <a:cxn ang="0">
                  <a:pos x="T0" y="T1"/>
                </a:cxn>
                <a:cxn ang="0">
                  <a:pos x="T2" y="T3"/>
                </a:cxn>
                <a:cxn ang="0">
                  <a:pos x="T4" y="T5"/>
                </a:cxn>
                <a:cxn ang="0">
                  <a:pos x="T6" y="T7"/>
                </a:cxn>
                <a:cxn ang="0">
                  <a:pos x="T8" y="T9"/>
                </a:cxn>
              </a:cxnLst>
              <a:rect l="0" t="0" r="r" b="b"/>
              <a:pathLst>
                <a:path w="149" h="16">
                  <a:moveTo>
                    <a:pt x="149" y="13"/>
                  </a:moveTo>
                  <a:lnTo>
                    <a:pt x="84" y="16"/>
                  </a:lnTo>
                  <a:lnTo>
                    <a:pt x="0" y="0"/>
                  </a:lnTo>
                  <a:lnTo>
                    <a:pt x="61" y="0"/>
                  </a:lnTo>
                  <a:lnTo>
                    <a:pt x="149" y="1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88" name="Freeform 140">
              <a:extLst>
                <a:ext uri="{FF2B5EF4-FFF2-40B4-BE49-F238E27FC236}">
                  <a16:creationId xmlns:a16="http://schemas.microsoft.com/office/drawing/2014/main" id="{8F00ED6D-C910-3BDE-9E0E-5F6E06973529}"/>
                </a:ext>
              </a:extLst>
            </p:cNvPr>
            <p:cNvSpPr>
              <a:spLocks/>
            </p:cNvSpPr>
            <p:nvPr/>
          </p:nvSpPr>
          <p:spPr bwMode="auto">
            <a:xfrm>
              <a:off x="764" y="1185"/>
              <a:ext cx="54" cy="15"/>
            </a:xfrm>
            <a:custGeom>
              <a:avLst/>
              <a:gdLst>
                <a:gd name="T0" fmla="*/ 54 w 54"/>
                <a:gd name="T1" fmla="*/ 9 h 15"/>
                <a:gd name="T2" fmla="*/ 54 w 54"/>
                <a:gd name="T3" fmla="*/ 14 h 15"/>
                <a:gd name="T4" fmla="*/ 28 w 54"/>
                <a:gd name="T5" fmla="*/ 15 h 15"/>
                <a:gd name="T6" fmla="*/ 0 w 54"/>
                <a:gd name="T7" fmla="*/ 11 h 15"/>
                <a:gd name="T8" fmla="*/ 0 w 54"/>
                <a:gd name="T9" fmla="*/ 0 h 15"/>
                <a:gd name="T10" fmla="*/ 54 w 54"/>
                <a:gd name="T11" fmla="*/ 9 h 15"/>
              </a:gdLst>
              <a:ahLst/>
              <a:cxnLst>
                <a:cxn ang="0">
                  <a:pos x="T0" y="T1"/>
                </a:cxn>
                <a:cxn ang="0">
                  <a:pos x="T2" y="T3"/>
                </a:cxn>
                <a:cxn ang="0">
                  <a:pos x="T4" y="T5"/>
                </a:cxn>
                <a:cxn ang="0">
                  <a:pos x="T6" y="T7"/>
                </a:cxn>
                <a:cxn ang="0">
                  <a:pos x="T8" y="T9"/>
                </a:cxn>
                <a:cxn ang="0">
                  <a:pos x="T10" y="T11"/>
                </a:cxn>
              </a:cxnLst>
              <a:rect l="0" t="0" r="r" b="b"/>
              <a:pathLst>
                <a:path w="54" h="15">
                  <a:moveTo>
                    <a:pt x="54" y="9"/>
                  </a:moveTo>
                  <a:lnTo>
                    <a:pt x="54" y="14"/>
                  </a:lnTo>
                  <a:lnTo>
                    <a:pt x="28" y="15"/>
                  </a:lnTo>
                  <a:lnTo>
                    <a:pt x="0" y="11"/>
                  </a:lnTo>
                  <a:lnTo>
                    <a:pt x="0" y="0"/>
                  </a:lnTo>
                  <a:lnTo>
                    <a:pt x="54" y="9"/>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89" name="Freeform 141">
              <a:extLst>
                <a:ext uri="{FF2B5EF4-FFF2-40B4-BE49-F238E27FC236}">
                  <a16:creationId xmlns:a16="http://schemas.microsoft.com/office/drawing/2014/main" id="{51F51171-ABDF-1BDA-5EF3-48F120FB70C6}"/>
                </a:ext>
              </a:extLst>
            </p:cNvPr>
            <p:cNvSpPr>
              <a:spLocks/>
            </p:cNvSpPr>
            <p:nvPr/>
          </p:nvSpPr>
          <p:spPr bwMode="auto">
            <a:xfrm>
              <a:off x="773" y="1191"/>
              <a:ext cx="46" cy="8"/>
            </a:xfrm>
            <a:custGeom>
              <a:avLst/>
              <a:gdLst>
                <a:gd name="T0" fmla="*/ 46 w 46"/>
                <a:gd name="T1" fmla="*/ 5 h 8"/>
                <a:gd name="T2" fmla="*/ 46 w 46"/>
                <a:gd name="T3" fmla="*/ 6 h 8"/>
                <a:gd name="T4" fmla="*/ 24 w 46"/>
                <a:gd name="T5" fmla="*/ 8 h 8"/>
                <a:gd name="T6" fmla="*/ 0 w 46"/>
                <a:gd name="T7" fmla="*/ 5 h 8"/>
                <a:gd name="T8" fmla="*/ 0 w 46"/>
                <a:gd name="T9" fmla="*/ 0 h 8"/>
                <a:gd name="T10" fmla="*/ 46 w 46"/>
                <a:gd name="T11" fmla="*/ 5 h 8"/>
              </a:gdLst>
              <a:ahLst/>
              <a:cxnLst>
                <a:cxn ang="0">
                  <a:pos x="T0" y="T1"/>
                </a:cxn>
                <a:cxn ang="0">
                  <a:pos x="T2" y="T3"/>
                </a:cxn>
                <a:cxn ang="0">
                  <a:pos x="T4" y="T5"/>
                </a:cxn>
                <a:cxn ang="0">
                  <a:pos x="T6" y="T7"/>
                </a:cxn>
                <a:cxn ang="0">
                  <a:pos x="T8" y="T9"/>
                </a:cxn>
                <a:cxn ang="0">
                  <a:pos x="T10" y="T11"/>
                </a:cxn>
              </a:cxnLst>
              <a:rect l="0" t="0" r="r" b="b"/>
              <a:pathLst>
                <a:path w="46" h="8">
                  <a:moveTo>
                    <a:pt x="46" y="5"/>
                  </a:moveTo>
                  <a:lnTo>
                    <a:pt x="46" y="6"/>
                  </a:lnTo>
                  <a:lnTo>
                    <a:pt x="24" y="8"/>
                  </a:lnTo>
                  <a:lnTo>
                    <a:pt x="0" y="5"/>
                  </a:lnTo>
                  <a:lnTo>
                    <a:pt x="0" y="0"/>
                  </a:lnTo>
                  <a:lnTo>
                    <a:pt x="46" y="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90" name="Freeform 142">
              <a:extLst>
                <a:ext uri="{FF2B5EF4-FFF2-40B4-BE49-F238E27FC236}">
                  <a16:creationId xmlns:a16="http://schemas.microsoft.com/office/drawing/2014/main" id="{59AE8B6B-F5A2-DF12-0592-168A393C3313}"/>
                </a:ext>
              </a:extLst>
            </p:cNvPr>
            <p:cNvSpPr>
              <a:spLocks/>
            </p:cNvSpPr>
            <p:nvPr/>
          </p:nvSpPr>
          <p:spPr bwMode="auto">
            <a:xfrm>
              <a:off x="743" y="1125"/>
              <a:ext cx="62" cy="68"/>
            </a:xfrm>
            <a:custGeom>
              <a:avLst/>
              <a:gdLst>
                <a:gd name="T0" fmla="*/ 53 w 62"/>
                <a:gd name="T1" fmla="*/ 68 h 68"/>
                <a:gd name="T2" fmla="*/ 62 w 62"/>
                <a:gd name="T3" fmla="*/ 2 h 68"/>
                <a:gd name="T4" fmla="*/ 9 w 62"/>
                <a:gd name="T5" fmla="*/ 0 h 68"/>
                <a:gd name="T6" fmla="*/ 0 w 62"/>
                <a:gd name="T7" fmla="*/ 59 h 68"/>
                <a:gd name="T8" fmla="*/ 53 w 62"/>
                <a:gd name="T9" fmla="*/ 68 h 68"/>
              </a:gdLst>
              <a:ahLst/>
              <a:cxnLst>
                <a:cxn ang="0">
                  <a:pos x="T0" y="T1"/>
                </a:cxn>
                <a:cxn ang="0">
                  <a:pos x="T2" y="T3"/>
                </a:cxn>
                <a:cxn ang="0">
                  <a:pos x="T4" y="T5"/>
                </a:cxn>
                <a:cxn ang="0">
                  <a:pos x="T6" y="T7"/>
                </a:cxn>
                <a:cxn ang="0">
                  <a:pos x="T8" y="T9"/>
                </a:cxn>
              </a:cxnLst>
              <a:rect l="0" t="0" r="r" b="b"/>
              <a:pathLst>
                <a:path w="62" h="68">
                  <a:moveTo>
                    <a:pt x="53" y="68"/>
                  </a:moveTo>
                  <a:lnTo>
                    <a:pt x="62" y="2"/>
                  </a:lnTo>
                  <a:lnTo>
                    <a:pt x="9" y="0"/>
                  </a:lnTo>
                  <a:lnTo>
                    <a:pt x="0" y="59"/>
                  </a:lnTo>
                  <a:lnTo>
                    <a:pt x="5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91" name="Freeform 143">
              <a:extLst>
                <a:ext uri="{FF2B5EF4-FFF2-40B4-BE49-F238E27FC236}">
                  <a16:creationId xmlns:a16="http://schemas.microsoft.com/office/drawing/2014/main" id="{0FC66CF3-76DC-1E59-9B38-26ED7EF1D191}"/>
                </a:ext>
              </a:extLst>
            </p:cNvPr>
            <p:cNvSpPr>
              <a:spLocks/>
            </p:cNvSpPr>
            <p:nvPr/>
          </p:nvSpPr>
          <p:spPr bwMode="auto">
            <a:xfrm>
              <a:off x="764" y="1185"/>
              <a:ext cx="54" cy="15"/>
            </a:xfrm>
            <a:custGeom>
              <a:avLst/>
              <a:gdLst>
                <a:gd name="T0" fmla="*/ 54 w 54"/>
                <a:gd name="T1" fmla="*/ 9 h 15"/>
                <a:gd name="T2" fmla="*/ 54 w 54"/>
                <a:gd name="T3" fmla="*/ 14 h 15"/>
                <a:gd name="T4" fmla="*/ 28 w 54"/>
                <a:gd name="T5" fmla="*/ 15 h 15"/>
                <a:gd name="T6" fmla="*/ 0 w 54"/>
                <a:gd name="T7" fmla="*/ 11 h 15"/>
                <a:gd name="T8" fmla="*/ 0 w 54"/>
                <a:gd name="T9" fmla="*/ 0 h 15"/>
                <a:gd name="T10" fmla="*/ 54 w 54"/>
                <a:gd name="T11" fmla="*/ 9 h 15"/>
              </a:gdLst>
              <a:ahLst/>
              <a:cxnLst>
                <a:cxn ang="0">
                  <a:pos x="T0" y="T1"/>
                </a:cxn>
                <a:cxn ang="0">
                  <a:pos x="T2" y="T3"/>
                </a:cxn>
                <a:cxn ang="0">
                  <a:pos x="T4" y="T5"/>
                </a:cxn>
                <a:cxn ang="0">
                  <a:pos x="T6" y="T7"/>
                </a:cxn>
                <a:cxn ang="0">
                  <a:pos x="T8" y="T9"/>
                </a:cxn>
                <a:cxn ang="0">
                  <a:pos x="T10" y="T11"/>
                </a:cxn>
              </a:cxnLst>
              <a:rect l="0" t="0" r="r" b="b"/>
              <a:pathLst>
                <a:path w="54" h="15">
                  <a:moveTo>
                    <a:pt x="54" y="9"/>
                  </a:moveTo>
                  <a:lnTo>
                    <a:pt x="54" y="14"/>
                  </a:lnTo>
                  <a:lnTo>
                    <a:pt x="28" y="15"/>
                  </a:lnTo>
                  <a:lnTo>
                    <a:pt x="0" y="11"/>
                  </a:lnTo>
                  <a:lnTo>
                    <a:pt x="0" y="0"/>
                  </a:lnTo>
                  <a:lnTo>
                    <a:pt x="54" y="9"/>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92" name="Freeform 144">
              <a:extLst>
                <a:ext uri="{FF2B5EF4-FFF2-40B4-BE49-F238E27FC236}">
                  <a16:creationId xmlns:a16="http://schemas.microsoft.com/office/drawing/2014/main" id="{950656CE-9610-EA67-B481-6FA76F684B20}"/>
                </a:ext>
              </a:extLst>
            </p:cNvPr>
            <p:cNvSpPr>
              <a:spLocks/>
            </p:cNvSpPr>
            <p:nvPr/>
          </p:nvSpPr>
          <p:spPr bwMode="auto">
            <a:xfrm>
              <a:off x="733" y="1119"/>
              <a:ext cx="71" cy="77"/>
            </a:xfrm>
            <a:custGeom>
              <a:avLst/>
              <a:gdLst>
                <a:gd name="T0" fmla="*/ 60 w 71"/>
                <a:gd name="T1" fmla="*/ 77 h 77"/>
                <a:gd name="T2" fmla="*/ 71 w 71"/>
                <a:gd name="T3" fmla="*/ 4 h 77"/>
                <a:gd name="T4" fmla="*/ 10 w 71"/>
                <a:gd name="T5" fmla="*/ 0 h 77"/>
                <a:gd name="T6" fmla="*/ 0 w 71"/>
                <a:gd name="T7" fmla="*/ 67 h 77"/>
                <a:gd name="T8" fmla="*/ 60 w 71"/>
                <a:gd name="T9" fmla="*/ 77 h 77"/>
              </a:gdLst>
              <a:ahLst/>
              <a:cxnLst>
                <a:cxn ang="0">
                  <a:pos x="T0" y="T1"/>
                </a:cxn>
                <a:cxn ang="0">
                  <a:pos x="T2" y="T3"/>
                </a:cxn>
                <a:cxn ang="0">
                  <a:pos x="T4" y="T5"/>
                </a:cxn>
                <a:cxn ang="0">
                  <a:pos x="T6" y="T7"/>
                </a:cxn>
                <a:cxn ang="0">
                  <a:pos x="T8" y="T9"/>
                </a:cxn>
              </a:cxnLst>
              <a:rect l="0" t="0" r="r" b="b"/>
              <a:pathLst>
                <a:path w="71" h="77">
                  <a:moveTo>
                    <a:pt x="60" y="77"/>
                  </a:moveTo>
                  <a:lnTo>
                    <a:pt x="71" y="4"/>
                  </a:lnTo>
                  <a:lnTo>
                    <a:pt x="10" y="0"/>
                  </a:lnTo>
                  <a:lnTo>
                    <a:pt x="0" y="67"/>
                  </a:lnTo>
                  <a:lnTo>
                    <a:pt x="60" y="77"/>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93" name="Freeform 145">
              <a:extLst>
                <a:ext uri="{FF2B5EF4-FFF2-40B4-BE49-F238E27FC236}">
                  <a16:creationId xmlns:a16="http://schemas.microsoft.com/office/drawing/2014/main" id="{8157D89C-A125-D06C-6EF0-AD9F9C7FB56A}"/>
                </a:ext>
              </a:extLst>
            </p:cNvPr>
            <p:cNvSpPr>
              <a:spLocks/>
            </p:cNvSpPr>
            <p:nvPr/>
          </p:nvSpPr>
          <p:spPr bwMode="auto">
            <a:xfrm>
              <a:off x="803" y="1127"/>
              <a:ext cx="53" cy="68"/>
            </a:xfrm>
            <a:custGeom>
              <a:avLst/>
              <a:gdLst>
                <a:gd name="T0" fmla="*/ 9 w 53"/>
                <a:gd name="T1" fmla="*/ 0 h 68"/>
                <a:gd name="T2" fmla="*/ 53 w 53"/>
                <a:gd name="T3" fmla="*/ 15 h 68"/>
                <a:gd name="T4" fmla="*/ 47 w 53"/>
                <a:gd name="T5" fmla="*/ 68 h 68"/>
                <a:gd name="T6" fmla="*/ 0 w 53"/>
                <a:gd name="T7" fmla="*/ 66 h 68"/>
                <a:gd name="T8" fmla="*/ 9 w 53"/>
                <a:gd name="T9" fmla="*/ 0 h 68"/>
              </a:gdLst>
              <a:ahLst/>
              <a:cxnLst>
                <a:cxn ang="0">
                  <a:pos x="T0" y="T1"/>
                </a:cxn>
                <a:cxn ang="0">
                  <a:pos x="T2" y="T3"/>
                </a:cxn>
                <a:cxn ang="0">
                  <a:pos x="T4" y="T5"/>
                </a:cxn>
                <a:cxn ang="0">
                  <a:pos x="T6" y="T7"/>
                </a:cxn>
                <a:cxn ang="0">
                  <a:pos x="T8" y="T9"/>
                </a:cxn>
              </a:cxnLst>
              <a:rect l="0" t="0" r="r" b="b"/>
              <a:pathLst>
                <a:path w="53" h="68">
                  <a:moveTo>
                    <a:pt x="9" y="0"/>
                  </a:moveTo>
                  <a:lnTo>
                    <a:pt x="53" y="15"/>
                  </a:lnTo>
                  <a:lnTo>
                    <a:pt x="47" y="68"/>
                  </a:lnTo>
                  <a:lnTo>
                    <a:pt x="0" y="66"/>
                  </a:lnTo>
                  <a:lnTo>
                    <a:pt x="9"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94" name="Freeform 146">
              <a:extLst>
                <a:ext uri="{FF2B5EF4-FFF2-40B4-BE49-F238E27FC236}">
                  <a16:creationId xmlns:a16="http://schemas.microsoft.com/office/drawing/2014/main" id="{FE6A60E2-A20B-2D8D-99D6-F9314D8BD5C2}"/>
                </a:ext>
              </a:extLst>
            </p:cNvPr>
            <p:cNvSpPr>
              <a:spLocks/>
            </p:cNvSpPr>
            <p:nvPr/>
          </p:nvSpPr>
          <p:spPr bwMode="auto">
            <a:xfrm>
              <a:off x="751" y="1133"/>
              <a:ext cx="42" cy="49"/>
            </a:xfrm>
            <a:custGeom>
              <a:avLst/>
              <a:gdLst>
                <a:gd name="T0" fmla="*/ 42 w 42"/>
                <a:gd name="T1" fmla="*/ 1 h 49"/>
                <a:gd name="T2" fmla="*/ 36 w 42"/>
                <a:gd name="T3" fmla="*/ 49 h 49"/>
                <a:gd name="T4" fmla="*/ 0 w 42"/>
                <a:gd name="T5" fmla="*/ 43 h 49"/>
                <a:gd name="T6" fmla="*/ 6 w 42"/>
                <a:gd name="T7" fmla="*/ 0 h 49"/>
                <a:gd name="T8" fmla="*/ 42 w 42"/>
                <a:gd name="T9" fmla="*/ 1 h 49"/>
              </a:gdLst>
              <a:ahLst/>
              <a:cxnLst>
                <a:cxn ang="0">
                  <a:pos x="T0" y="T1"/>
                </a:cxn>
                <a:cxn ang="0">
                  <a:pos x="T2" y="T3"/>
                </a:cxn>
                <a:cxn ang="0">
                  <a:pos x="T4" y="T5"/>
                </a:cxn>
                <a:cxn ang="0">
                  <a:pos x="T6" y="T7"/>
                </a:cxn>
                <a:cxn ang="0">
                  <a:pos x="T8" y="T9"/>
                </a:cxn>
              </a:cxnLst>
              <a:rect l="0" t="0" r="r" b="b"/>
              <a:pathLst>
                <a:path w="42" h="49">
                  <a:moveTo>
                    <a:pt x="42" y="1"/>
                  </a:moveTo>
                  <a:lnTo>
                    <a:pt x="36" y="49"/>
                  </a:lnTo>
                  <a:lnTo>
                    <a:pt x="0" y="43"/>
                  </a:lnTo>
                  <a:lnTo>
                    <a:pt x="6" y="0"/>
                  </a:lnTo>
                  <a:lnTo>
                    <a:pt x="42" y="1"/>
                  </a:lnTo>
                  <a:close/>
                </a:path>
              </a:pathLst>
            </a:custGeom>
            <a:solidFill>
              <a:srgbClr val="0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95" name="Freeform 147">
              <a:extLst>
                <a:ext uri="{FF2B5EF4-FFF2-40B4-BE49-F238E27FC236}">
                  <a16:creationId xmlns:a16="http://schemas.microsoft.com/office/drawing/2014/main" id="{7202D6EF-6309-B7F3-7075-B56D2AF43AC4}"/>
                </a:ext>
              </a:extLst>
            </p:cNvPr>
            <p:cNvSpPr>
              <a:spLocks/>
            </p:cNvSpPr>
            <p:nvPr/>
          </p:nvSpPr>
          <p:spPr bwMode="auto">
            <a:xfrm>
              <a:off x="794" y="1122"/>
              <a:ext cx="61" cy="75"/>
            </a:xfrm>
            <a:custGeom>
              <a:avLst/>
              <a:gdLst>
                <a:gd name="T0" fmla="*/ 10 w 61"/>
                <a:gd name="T1" fmla="*/ 0 h 75"/>
                <a:gd name="T2" fmla="*/ 61 w 61"/>
                <a:gd name="T3" fmla="*/ 16 h 75"/>
                <a:gd name="T4" fmla="*/ 53 w 61"/>
                <a:gd name="T5" fmla="*/ 75 h 75"/>
                <a:gd name="T6" fmla="*/ 0 w 61"/>
                <a:gd name="T7" fmla="*/ 74 h 75"/>
                <a:gd name="T8" fmla="*/ 10 w 61"/>
                <a:gd name="T9" fmla="*/ 0 h 75"/>
              </a:gdLst>
              <a:ahLst/>
              <a:cxnLst>
                <a:cxn ang="0">
                  <a:pos x="T0" y="T1"/>
                </a:cxn>
                <a:cxn ang="0">
                  <a:pos x="T2" y="T3"/>
                </a:cxn>
                <a:cxn ang="0">
                  <a:pos x="T4" y="T5"/>
                </a:cxn>
                <a:cxn ang="0">
                  <a:pos x="T6" y="T7"/>
                </a:cxn>
                <a:cxn ang="0">
                  <a:pos x="T8" y="T9"/>
                </a:cxn>
              </a:cxnLst>
              <a:rect l="0" t="0" r="r" b="b"/>
              <a:pathLst>
                <a:path w="61" h="75">
                  <a:moveTo>
                    <a:pt x="10" y="0"/>
                  </a:moveTo>
                  <a:lnTo>
                    <a:pt x="61" y="16"/>
                  </a:lnTo>
                  <a:lnTo>
                    <a:pt x="53" y="75"/>
                  </a:lnTo>
                  <a:lnTo>
                    <a:pt x="0" y="74"/>
                  </a:lnTo>
                  <a:lnTo>
                    <a:pt x="10"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96" name="Freeform 148">
              <a:extLst>
                <a:ext uri="{FF2B5EF4-FFF2-40B4-BE49-F238E27FC236}">
                  <a16:creationId xmlns:a16="http://schemas.microsoft.com/office/drawing/2014/main" id="{282711DE-B8E8-072B-188E-06CFB29FA85B}"/>
                </a:ext>
              </a:extLst>
            </p:cNvPr>
            <p:cNvSpPr>
              <a:spLocks/>
            </p:cNvSpPr>
            <p:nvPr/>
          </p:nvSpPr>
          <p:spPr bwMode="auto">
            <a:xfrm>
              <a:off x="741" y="1127"/>
              <a:ext cx="51" cy="58"/>
            </a:xfrm>
            <a:custGeom>
              <a:avLst/>
              <a:gdLst>
                <a:gd name="T0" fmla="*/ 51 w 51"/>
                <a:gd name="T1" fmla="*/ 3 h 58"/>
                <a:gd name="T2" fmla="*/ 44 w 51"/>
                <a:gd name="T3" fmla="*/ 58 h 58"/>
                <a:gd name="T4" fmla="*/ 0 w 51"/>
                <a:gd name="T5" fmla="*/ 51 h 58"/>
                <a:gd name="T6" fmla="*/ 8 w 51"/>
                <a:gd name="T7" fmla="*/ 0 h 58"/>
                <a:gd name="T8" fmla="*/ 51 w 51"/>
                <a:gd name="T9" fmla="*/ 3 h 58"/>
              </a:gdLst>
              <a:ahLst/>
              <a:cxnLst>
                <a:cxn ang="0">
                  <a:pos x="T0" y="T1"/>
                </a:cxn>
                <a:cxn ang="0">
                  <a:pos x="T2" y="T3"/>
                </a:cxn>
                <a:cxn ang="0">
                  <a:pos x="T4" y="T5"/>
                </a:cxn>
                <a:cxn ang="0">
                  <a:pos x="T6" y="T7"/>
                </a:cxn>
                <a:cxn ang="0">
                  <a:pos x="T8" y="T9"/>
                </a:cxn>
              </a:cxnLst>
              <a:rect l="0" t="0" r="r" b="b"/>
              <a:pathLst>
                <a:path w="51" h="58">
                  <a:moveTo>
                    <a:pt x="51" y="3"/>
                  </a:moveTo>
                  <a:lnTo>
                    <a:pt x="44" y="58"/>
                  </a:lnTo>
                  <a:lnTo>
                    <a:pt x="0" y="51"/>
                  </a:lnTo>
                  <a:lnTo>
                    <a:pt x="8" y="0"/>
                  </a:lnTo>
                  <a:lnTo>
                    <a:pt x="51" y="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97" name="Freeform 149">
              <a:extLst>
                <a:ext uri="{FF2B5EF4-FFF2-40B4-BE49-F238E27FC236}">
                  <a16:creationId xmlns:a16="http://schemas.microsoft.com/office/drawing/2014/main" id="{09A35BA8-3341-ACAB-F794-A12108B7F905}"/>
                </a:ext>
              </a:extLst>
            </p:cNvPr>
            <p:cNvSpPr>
              <a:spLocks/>
            </p:cNvSpPr>
            <p:nvPr/>
          </p:nvSpPr>
          <p:spPr bwMode="auto">
            <a:xfrm>
              <a:off x="743" y="1125"/>
              <a:ext cx="62" cy="68"/>
            </a:xfrm>
            <a:custGeom>
              <a:avLst/>
              <a:gdLst>
                <a:gd name="T0" fmla="*/ 53 w 62"/>
                <a:gd name="T1" fmla="*/ 68 h 68"/>
                <a:gd name="T2" fmla="*/ 62 w 62"/>
                <a:gd name="T3" fmla="*/ 2 h 68"/>
                <a:gd name="T4" fmla="*/ 9 w 62"/>
                <a:gd name="T5" fmla="*/ 0 h 68"/>
                <a:gd name="T6" fmla="*/ 0 w 62"/>
                <a:gd name="T7" fmla="*/ 59 h 68"/>
                <a:gd name="T8" fmla="*/ 53 w 62"/>
                <a:gd name="T9" fmla="*/ 68 h 68"/>
              </a:gdLst>
              <a:ahLst/>
              <a:cxnLst>
                <a:cxn ang="0">
                  <a:pos x="T0" y="T1"/>
                </a:cxn>
                <a:cxn ang="0">
                  <a:pos x="T2" y="T3"/>
                </a:cxn>
                <a:cxn ang="0">
                  <a:pos x="T4" y="T5"/>
                </a:cxn>
                <a:cxn ang="0">
                  <a:pos x="T6" y="T7"/>
                </a:cxn>
                <a:cxn ang="0">
                  <a:pos x="T8" y="T9"/>
                </a:cxn>
              </a:cxnLst>
              <a:rect l="0" t="0" r="r" b="b"/>
              <a:pathLst>
                <a:path w="62" h="68">
                  <a:moveTo>
                    <a:pt x="53" y="68"/>
                  </a:moveTo>
                  <a:lnTo>
                    <a:pt x="62" y="2"/>
                  </a:lnTo>
                  <a:lnTo>
                    <a:pt x="9" y="0"/>
                  </a:lnTo>
                  <a:lnTo>
                    <a:pt x="0" y="59"/>
                  </a:lnTo>
                  <a:lnTo>
                    <a:pt x="5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98" name="Freeform 150">
              <a:extLst>
                <a:ext uri="{FF2B5EF4-FFF2-40B4-BE49-F238E27FC236}">
                  <a16:creationId xmlns:a16="http://schemas.microsoft.com/office/drawing/2014/main" id="{979CBB59-ACA8-8F88-D94B-A2A6DC83B0DB}"/>
                </a:ext>
              </a:extLst>
            </p:cNvPr>
            <p:cNvSpPr>
              <a:spLocks/>
            </p:cNvSpPr>
            <p:nvPr/>
          </p:nvSpPr>
          <p:spPr bwMode="auto">
            <a:xfrm>
              <a:off x="743" y="1125"/>
              <a:ext cx="62" cy="68"/>
            </a:xfrm>
            <a:custGeom>
              <a:avLst/>
              <a:gdLst>
                <a:gd name="T0" fmla="*/ 53 w 62"/>
                <a:gd name="T1" fmla="*/ 68 h 68"/>
                <a:gd name="T2" fmla="*/ 62 w 62"/>
                <a:gd name="T3" fmla="*/ 2 h 68"/>
                <a:gd name="T4" fmla="*/ 9 w 62"/>
                <a:gd name="T5" fmla="*/ 0 h 68"/>
                <a:gd name="T6" fmla="*/ 0 w 62"/>
                <a:gd name="T7" fmla="*/ 59 h 68"/>
                <a:gd name="T8" fmla="*/ 53 w 62"/>
                <a:gd name="T9" fmla="*/ 68 h 68"/>
              </a:gdLst>
              <a:ahLst/>
              <a:cxnLst>
                <a:cxn ang="0">
                  <a:pos x="T0" y="T1"/>
                </a:cxn>
                <a:cxn ang="0">
                  <a:pos x="T2" y="T3"/>
                </a:cxn>
                <a:cxn ang="0">
                  <a:pos x="T4" y="T5"/>
                </a:cxn>
                <a:cxn ang="0">
                  <a:pos x="T6" y="T7"/>
                </a:cxn>
                <a:cxn ang="0">
                  <a:pos x="T8" y="T9"/>
                </a:cxn>
              </a:cxnLst>
              <a:rect l="0" t="0" r="r" b="b"/>
              <a:pathLst>
                <a:path w="62" h="68">
                  <a:moveTo>
                    <a:pt x="53" y="68"/>
                  </a:moveTo>
                  <a:lnTo>
                    <a:pt x="62" y="2"/>
                  </a:lnTo>
                  <a:lnTo>
                    <a:pt x="9" y="0"/>
                  </a:lnTo>
                  <a:lnTo>
                    <a:pt x="0" y="59"/>
                  </a:lnTo>
                  <a:lnTo>
                    <a:pt x="5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99" name="Freeform 151">
              <a:extLst>
                <a:ext uri="{FF2B5EF4-FFF2-40B4-BE49-F238E27FC236}">
                  <a16:creationId xmlns:a16="http://schemas.microsoft.com/office/drawing/2014/main" id="{C5F73376-4EE1-F47B-0E7D-C750D337D080}"/>
                </a:ext>
              </a:extLst>
            </p:cNvPr>
            <p:cNvSpPr>
              <a:spLocks/>
            </p:cNvSpPr>
            <p:nvPr/>
          </p:nvSpPr>
          <p:spPr bwMode="auto">
            <a:xfrm>
              <a:off x="803" y="1127"/>
              <a:ext cx="53" cy="68"/>
            </a:xfrm>
            <a:custGeom>
              <a:avLst/>
              <a:gdLst>
                <a:gd name="T0" fmla="*/ 9 w 53"/>
                <a:gd name="T1" fmla="*/ 0 h 68"/>
                <a:gd name="T2" fmla="*/ 53 w 53"/>
                <a:gd name="T3" fmla="*/ 15 h 68"/>
                <a:gd name="T4" fmla="*/ 47 w 53"/>
                <a:gd name="T5" fmla="*/ 68 h 68"/>
                <a:gd name="T6" fmla="*/ 0 w 53"/>
                <a:gd name="T7" fmla="*/ 66 h 68"/>
                <a:gd name="T8" fmla="*/ 9 w 53"/>
                <a:gd name="T9" fmla="*/ 0 h 68"/>
              </a:gdLst>
              <a:ahLst/>
              <a:cxnLst>
                <a:cxn ang="0">
                  <a:pos x="T0" y="T1"/>
                </a:cxn>
                <a:cxn ang="0">
                  <a:pos x="T2" y="T3"/>
                </a:cxn>
                <a:cxn ang="0">
                  <a:pos x="T4" y="T5"/>
                </a:cxn>
                <a:cxn ang="0">
                  <a:pos x="T6" y="T7"/>
                </a:cxn>
                <a:cxn ang="0">
                  <a:pos x="T8" y="T9"/>
                </a:cxn>
              </a:cxnLst>
              <a:rect l="0" t="0" r="r" b="b"/>
              <a:pathLst>
                <a:path w="53" h="68">
                  <a:moveTo>
                    <a:pt x="9" y="0"/>
                  </a:moveTo>
                  <a:lnTo>
                    <a:pt x="53" y="15"/>
                  </a:lnTo>
                  <a:lnTo>
                    <a:pt x="47" y="68"/>
                  </a:lnTo>
                  <a:lnTo>
                    <a:pt x="0" y="66"/>
                  </a:lnTo>
                  <a:lnTo>
                    <a:pt x="9"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00" name="Freeform 152">
              <a:extLst>
                <a:ext uri="{FF2B5EF4-FFF2-40B4-BE49-F238E27FC236}">
                  <a16:creationId xmlns:a16="http://schemas.microsoft.com/office/drawing/2014/main" id="{43B26796-27ED-F46C-C0DE-5C80554E6C09}"/>
                </a:ext>
              </a:extLst>
            </p:cNvPr>
            <p:cNvSpPr>
              <a:spLocks/>
            </p:cNvSpPr>
            <p:nvPr/>
          </p:nvSpPr>
          <p:spPr bwMode="auto">
            <a:xfrm>
              <a:off x="733" y="1119"/>
              <a:ext cx="71" cy="77"/>
            </a:xfrm>
            <a:custGeom>
              <a:avLst/>
              <a:gdLst>
                <a:gd name="T0" fmla="*/ 60 w 71"/>
                <a:gd name="T1" fmla="*/ 77 h 77"/>
                <a:gd name="T2" fmla="*/ 71 w 71"/>
                <a:gd name="T3" fmla="*/ 4 h 77"/>
                <a:gd name="T4" fmla="*/ 10 w 71"/>
                <a:gd name="T5" fmla="*/ 0 h 77"/>
                <a:gd name="T6" fmla="*/ 0 w 71"/>
                <a:gd name="T7" fmla="*/ 67 h 77"/>
                <a:gd name="T8" fmla="*/ 60 w 71"/>
                <a:gd name="T9" fmla="*/ 77 h 77"/>
                <a:gd name="T10" fmla="*/ 71 w 71"/>
                <a:gd name="T11" fmla="*/ 4 h 77"/>
                <a:gd name="T12" fmla="*/ 10 w 71"/>
                <a:gd name="T13" fmla="*/ 0 h 77"/>
                <a:gd name="T14" fmla="*/ 0 w 71"/>
                <a:gd name="T15" fmla="*/ 67 h 77"/>
                <a:gd name="T16" fmla="*/ 60 w 71"/>
                <a:gd name="T17"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77">
                  <a:moveTo>
                    <a:pt x="60" y="77"/>
                  </a:moveTo>
                  <a:lnTo>
                    <a:pt x="71" y="4"/>
                  </a:lnTo>
                  <a:lnTo>
                    <a:pt x="10" y="0"/>
                  </a:lnTo>
                  <a:lnTo>
                    <a:pt x="0" y="67"/>
                  </a:lnTo>
                  <a:lnTo>
                    <a:pt x="60" y="77"/>
                  </a:lnTo>
                  <a:lnTo>
                    <a:pt x="71" y="4"/>
                  </a:lnTo>
                  <a:lnTo>
                    <a:pt x="10" y="0"/>
                  </a:lnTo>
                  <a:lnTo>
                    <a:pt x="0" y="67"/>
                  </a:lnTo>
                  <a:lnTo>
                    <a:pt x="60" y="77"/>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01" name="Freeform 153">
              <a:extLst>
                <a:ext uri="{FF2B5EF4-FFF2-40B4-BE49-F238E27FC236}">
                  <a16:creationId xmlns:a16="http://schemas.microsoft.com/office/drawing/2014/main" id="{33D8E681-F2E1-6E74-B3D6-02CBBF65A3DE}"/>
                </a:ext>
              </a:extLst>
            </p:cNvPr>
            <p:cNvSpPr>
              <a:spLocks/>
            </p:cNvSpPr>
            <p:nvPr/>
          </p:nvSpPr>
          <p:spPr bwMode="auto">
            <a:xfrm>
              <a:off x="794" y="1122"/>
              <a:ext cx="61" cy="75"/>
            </a:xfrm>
            <a:custGeom>
              <a:avLst/>
              <a:gdLst>
                <a:gd name="T0" fmla="*/ 10 w 61"/>
                <a:gd name="T1" fmla="*/ 0 h 75"/>
                <a:gd name="T2" fmla="*/ 61 w 61"/>
                <a:gd name="T3" fmla="*/ 16 h 75"/>
                <a:gd name="T4" fmla="*/ 53 w 61"/>
                <a:gd name="T5" fmla="*/ 75 h 75"/>
                <a:gd name="T6" fmla="*/ 0 w 61"/>
                <a:gd name="T7" fmla="*/ 74 h 75"/>
                <a:gd name="T8" fmla="*/ 10 w 61"/>
                <a:gd name="T9" fmla="*/ 0 h 75"/>
              </a:gdLst>
              <a:ahLst/>
              <a:cxnLst>
                <a:cxn ang="0">
                  <a:pos x="T0" y="T1"/>
                </a:cxn>
                <a:cxn ang="0">
                  <a:pos x="T2" y="T3"/>
                </a:cxn>
                <a:cxn ang="0">
                  <a:pos x="T4" y="T5"/>
                </a:cxn>
                <a:cxn ang="0">
                  <a:pos x="T6" y="T7"/>
                </a:cxn>
                <a:cxn ang="0">
                  <a:pos x="T8" y="T9"/>
                </a:cxn>
              </a:cxnLst>
              <a:rect l="0" t="0" r="r" b="b"/>
              <a:pathLst>
                <a:path w="61" h="75">
                  <a:moveTo>
                    <a:pt x="10" y="0"/>
                  </a:moveTo>
                  <a:lnTo>
                    <a:pt x="61" y="16"/>
                  </a:lnTo>
                  <a:lnTo>
                    <a:pt x="53" y="75"/>
                  </a:lnTo>
                  <a:lnTo>
                    <a:pt x="0" y="74"/>
                  </a:lnTo>
                  <a:lnTo>
                    <a:pt x="10"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02" name="Freeform 154">
              <a:extLst>
                <a:ext uri="{FF2B5EF4-FFF2-40B4-BE49-F238E27FC236}">
                  <a16:creationId xmlns:a16="http://schemas.microsoft.com/office/drawing/2014/main" id="{83D57E11-0227-4BEA-368E-04BE9C345731}"/>
                </a:ext>
              </a:extLst>
            </p:cNvPr>
            <p:cNvSpPr>
              <a:spLocks/>
            </p:cNvSpPr>
            <p:nvPr/>
          </p:nvSpPr>
          <p:spPr bwMode="auto">
            <a:xfrm>
              <a:off x="803" y="1127"/>
              <a:ext cx="53" cy="68"/>
            </a:xfrm>
            <a:custGeom>
              <a:avLst/>
              <a:gdLst>
                <a:gd name="T0" fmla="*/ 9 w 53"/>
                <a:gd name="T1" fmla="*/ 0 h 68"/>
                <a:gd name="T2" fmla="*/ 53 w 53"/>
                <a:gd name="T3" fmla="*/ 15 h 68"/>
                <a:gd name="T4" fmla="*/ 47 w 53"/>
                <a:gd name="T5" fmla="*/ 68 h 68"/>
                <a:gd name="T6" fmla="*/ 0 w 53"/>
                <a:gd name="T7" fmla="*/ 66 h 68"/>
                <a:gd name="T8" fmla="*/ 9 w 53"/>
                <a:gd name="T9" fmla="*/ 0 h 68"/>
              </a:gdLst>
              <a:ahLst/>
              <a:cxnLst>
                <a:cxn ang="0">
                  <a:pos x="T0" y="T1"/>
                </a:cxn>
                <a:cxn ang="0">
                  <a:pos x="T2" y="T3"/>
                </a:cxn>
                <a:cxn ang="0">
                  <a:pos x="T4" y="T5"/>
                </a:cxn>
                <a:cxn ang="0">
                  <a:pos x="T6" y="T7"/>
                </a:cxn>
                <a:cxn ang="0">
                  <a:pos x="T8" y="T9"/>
                </a:cxn>
              </a:cxnLst>
              <a:rect l="0" t="0" r="r" b="b"/>
              <a:pathLst>
                <a:path w="53" h="68">
                  <a:moveTo>
                    <a:pt x="9" y="0"/>
                  </a:moveTo>
                  <a:lnTo>
                    <a:pt x="53" y="15"/>
                  </a:lnTo>
                  <a:lnTo>
                    <a:pt x="47" y="68"/>
                  </a:lnTo>
                  <a:lnTo>
                    <a:pt x="0" y="66"/>
                  </a:lnTo>
                  <a:lnTo>
                    <a:pt x="9"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03" name="Freeform 155">
              <a:extLst>
                <a:ext uri="{FF2B5EF4-FFF2-40B4-BE49-F238E27FC236}">
                  <a16:creationId xmlns:a16="http://schemas.microsoft.com/office/drawing/2014/main" id="{4D86585D-AE99-35D5-3122-7B59A3FA0CDA}"/>
                </a:ext>
              </a:extLst>
            </p:cNvPr>
            <p:cNvSpPr>
              <a:spLocks/>
            </p:cNvSpPr>
            <p:nvPr/>
          </p:nvSpPr>
          <p:spPr bwMode="auto">
            <a:xfrm>
              <a:off x="751" y="1133"/>
              <a:ext cx="42" cy="49"/>
            </a:xfrm>
            <a:custGeom>
              <a:avLst/>
              <a:gdLst>
                <a:gd name="T0" fmla="*/ 42 w 42"/>
                <a:gd name="T1" fmla="*/ 1 h 49"/>
                <a:gd name="T2" fmla="*/ 36 w 42"/>
                <a:gd name="T3" fmla="*/ 49 h 49"/>
                <a:gd name="T4" fmla="*/ 0 w 42"/>
                <a:gd name="T5" fmla="*/ 43 h 49"/>
                <a:gd name="T6" fmla="*/ 6 w 42"/>
                <a:gd name="T7" fmla="*/ 0 h 49"/>
                <a:gd name="T8" fmla="*/ 42 w 42"/>
                <a:gd name="T9" fmla="*/ 1 h 49"/>
              </a:gdLst>
              <a:ahLst/>
              <a:cxnLst>
                <a:cxn ang="0">
                  <a:pos x="T0" y="T1"/>
                </a:cxn>
                <a:cxn ang="0">
                  <a:pos x="T2" y="T3"/>
                </a:cxn>
                <a:cxn ang="0">
                  <a:pos x="T4" y="T5"/>
                </a:cxn>
                <a:cxn ang="0">
                  <a:pos x="T6" y="T7"/>
                </a:cxn>
                <a:cxn ang="0">
                  <a:pos x="T8" y="T9"/>
                </a:cxn>
              </a:cxnLst>
              <a:rect l="0" t="0" r="r" b="b"/>
              <a:pathLst>
                <a:path w="42" h="49">
                  <a:moveTo>
                    <a:pt x="42" y="1"/>
                  </a:moveTo>
                  <a:lnTo>
                    <a:pt x="36" y="49"/>
                  </a:lnTo>
                  <a:lnTo>
                    <a:pt x="0" y="43"/>
                  </a:lnTo>
                  <a:lnTo>
                    <a:pt x="6" y="0"/>
                  </a:lnTo>
                  <a:lnTo>
                    <a:pt x="42" y="1"/>
                  </a:lnTo>
                  <a:close/>
                </a:path>
              </a:pathLst>
            </a:custGeom>
            <a:solidFill>
              <a:srgbClr val="0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04" name="Freeform 156">
              <a:extLst>
                <a:ext uri="{FF2B5EF4-FFF2-40B4-BE49-F238E27FC236}">
                  <a16:creationId xmlns:a16="http://schemas.microsoft.com/office/drawing/2014/main" id="{8AC1BB93-51A3-7808-B582-58F36BDFF8DF}"/>
                </a:ext>
              </a:extLst>
            </p:cNvPr>
            <p:cNvSpPr>
              <a:spLocks/>
            </p:cNvSpPr>
            <p:nvPr/>
          </p:nvSpPr>
          <p:spPr bwMode="auto">
            <a:xfrm>
              <a:off x="794" y="1122"/>
              <a:ext cx="61" cy="75"/>
            </a:xfrm>
            <a:custGeom>
              <a:avLst/>
              <a:gdLst>
                <a:gd name="T0" fmla="*/ 10 w 61"/>
                <a:gd name="T1" fmla="*/ 0 h 75"/>
                <a:gd name="T2" fmla="*/ 61 w 61"/>
                <a:gd name="T3" fmla="*/ 16 h 75"/>
                <a:gd name="T4" fmla="*/ 53 w 61"/>
                <a:gd name="T5" fmla="*/ 75 h 75"/>
                <a:gd name="T6" fmla="*/ 0 w 61"/>
                <a:gd name="T7" fmla="*/ 74 h 75"/>
                <a:gd name="T8" fmla="*/ 10 w 61"/>
                <a:gd name="T9" fmla="*/ 0 h 75"/>
              </a:gdLst>
              <a:ahLst/>
              <a:cxnLst>
                <a:cxn ang="0">
                  <a:pos x="T0" y="T1"/>
                </a:cxn>
                <a:cxn ang="0">
                  <a:pos x="T2" y="T3"/>
                </a:cxn>
                <a:cxn ang="0">
                  <a:pos x="T4" y="T5"/>
                </a:cxn>
                <a:cxn ang="0">
                  <a:pos x="T6" y="T7"/>
                </a:cxn>
                <a:cxn ang="0">
                  <a:pos x="T8" y="T9"/>
                </a:cxn>
              </a:cxnLst>
              <a:rect l="0" t="0" r="r" b="b"/>
              <a:pathLst>
                <a:path w="61" h="75">
                  <a:moveTo>
                    <a:pt x="10" y="0"/>
                  </a:moveTo>
                  <a:lnTo>
                    <a:pt x="61" y="16"/>
                  </a:lnTo>
                  <a:lnTo>
                    <a:pt x="53" y="75"/>
                  </a:lnTo>
                  <a:lnTo>
                    <a:pt x="0" y="74"/>
                  </a:lnTo>
                  <a:lnTo>
                    <a:pt x="10"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05" name="Freeform 157">
              <a:extLst>
                <a:ext uri="{FF2B5EF4-FFF2-40B4-BE49-F238E27FC236}">
                  <a16:creationId xmlns:a16="http://schemas.microsoft.com/office/drawing/2014/main" id="{268005E7-A8A1-C895-5E2C-0D90AFF6FF59}"/>
                </a:ext>
              </a:extLst>
            </p:cNvPr>
            <p:cNvSpPr>
              <a:spLocks/>
            </p:cNvSpPr>
            <p:nvPr/>
          </p:nvSpPr>
          <p:spPr bwMode="auto">
            <a:xfrm>
              <a:off x="741" y="1127"/>
              <a:ext cx="51" cy="58"/>
            </a:xfrm>
            <a:custGeom>
              <a:avLst/>
              <a:gdLst>
                <a:gd name="T0" fmla="*/ 51 w 51"/>
                <a:gd name="T1" fmla="*/ 3 h 58"/>
                <a:gd name="T2" fmla="*/ 44 w 51"/>
                <a:gd name="T3" fmla="*/ 58 h 58"/>
                <a:gd name="T4" fmla="*/ 0 w 51"/>
                <a:gd name="T5" fmla="*/ 51 h 58"/>
                <a:gd name="T6" fmla="*/ 8 w 51"/>
                <a:gd name="T7" fmla="*/ 0 h 58"/>
                <a:gd name="T8" fmla="*/ 51 w 51"/>
                <a:gd name="T9" fmla="*/ 3 h 58"/>
              </a:gdLst>
              <a:ahLst/>
              <a:cxnLst>
                <a:cxn ang="0">
                  <a:pos x="T0" y="T1"/>
                </a:cxn>
                <a:cxn ang="0">
                  <a:pos x="T2" y="T3"/>
                </a:cxn>
                <a:cxn ang="0">
                  <a:pos x="T4" y="T5"/>
                </a:cxn>
                <a:cxn ang="0">
                  <a:pos x="T6" y="T7"/>
                </a:cxn>
                <a:cxn ang="0">
                  <a:pos x="T8" y="T9"/>
                </a:cxn>
              </a:cxnLst>
              <a:rect l="0" t="0" r="r" b="b"/>
              <a:pathLst>
                <a:path w="51" h="58">
                  <a:moveTo>
                    <a:pt x="51" y="3"/>
                  </a:moveTo>
                  <a:lnTo>
                    <a:pt x="44" y="58"/>
                  </a:lnTo>
                  <a:lnTo>
                    <a:pt x="0" y="51"/>
                  </a:lnTo>
                  <a:lnTo>
                    <a:pt x="8" y="0"/>
                  </a:lnTo>
                  <a:lnTo>
                    <a:pt x="51" y="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06" name="Freeform 158">
              <a:extLst>
                <a:ext uri="{FF2B5EF4-FFF2-40B4-BE49-F238E27FC236}">
                  <a16:creationId xmlns:a16="http://schemas.microsoft.com/office/drawing/2014/main" id="{0CA9D8DE-79CE-8AB6-63A3-057406D16292}"/>
                </a:ext>
              </a:extLst>
            </p:cNvPr>
            <p:cNvSpPr>
              <a:spLocks/>
            </p:cNvSpPr>
            <p:nvPr/>
          </p:nvSpPr>
          <p:spPr bwMode="auto">
            <a:xfrm>
              <a:off x="751" y="1133"/>
              <a:ext cx="42" cy="49"/>
            </a:xfrm>
            <a:custGeom>
              <a:avLst/>
              <a:gdLst>
                <a:gd name="T0" fmla="*/ 42 w 42"/>
                <a:gd name="T1" fmla="*/ 1 h 49"/>
                <a:gd name="T2" fmla="*/ 36 w 42"/>
                <a:gd name="T3" fmla="*/ 49 h 49"/>
                <a:gd name="T4" fmla="*/ 0 w 42"/>
                <a:gd name="T5" fmla="*/ 43 h 49"/>
                <a:gd name="T6" fmla="*/ 6 w 42"/>
                <a:gd name="T7" fmla="*/ 0 h 49"/>
                <a:gd name="T8" fmla="*/ 42 w 42"/>
                <a:gd name="T9" fmla="*/ 1 h 49"/>
              </a:gdLst>
              <a:ahLst/>
              <a:cxnLst>
                <a:cxn ang="0">
                  <a:pos x="T0" y="T1"/>
                </a:cxn>
                <a:cxn ang="0">
                  <a:pos x="T2" y="T3"/>
                </a:cxn>
                <a:cxn ang="0">
                  <a:pos x="T4" y="T5"/>
                </a:cxn>
                <a:cxn ang="0">
                  <a:pos x="T6" y="T7"/>
                </a:cxn>
                <a:cxn ang="0">
                  <a:pos x="T8" y="T9"/>
                </a:cxn>
              </a:cxnLst>
              <a:rect l="0" t="0" r="r" b="b"/>
              <a:pathLst>
                <a:path w="42" h="49">
                  <a:moveTo>
                    <a:pt x="42" y="1"/>
                  </a:moveTo>
                  <a:lnTo>
                    <a:pt x="36" y="49"/>
                  </a:lnTo>
                  <a:lnTo>
                    <a:pt x="0" y="43"/>
                  </a:lnTo>
                  <a:lnTo>
                    <a:pt x="6" y="0"/>
                  </a:lnTo>
                  <a:lnTo>
                    <a:pt x="42" y="1"/>
                  </a:lnTo>
                  <a:close/>
                </a:path>
              </a:pathLst>
            </a:custGeom>
            <a:solidFill>
              <a:srgbClr val="0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07" name="Freeform 159">
              <a:extLst>
                <a:ext uri="{FF2B5EF4-FFF2-40B4-BE49-F238E27FC236}">
                  <a16:creationId xmlns:a16="http://schemas.microsoft.com/office/drawing/2014/main" id="{23483A78-F3E1-F4F5-B703-E599FBF53E1A}"/>
                </a:ext>
              </a:extLst>
            </p:cNvPr>
            <p:cNvSpPr>
              <a:spLocks/>
            </p:cNvSpPr>
            <p:nvPr/>
          </p:nvSpPr>
          <p:spPr bwMode="auto">
            <a:xfrm>
              <a:off x="732" y="1201"/>
              <a:ext cx="39" cy="27"/>
            </a:xfrm>
            <a:custGeom>
              <a:avLst/>
              <a:gdLst>
                <a:gd name="T0" fmla="*/ 0 w 39"/>
                <a:gd name="T1" fmla="*/ 0 h 27"/>
                <a:gd name="T2" fmla="*/ 39 w 39"/>
                <a:gd name="T3" fmla="*/ 8 h 27"/>
                <a:gd name="T4" fmla="*/ 39 w 39"/>
                <a:gd name="T5" fmla="*/ 27 h 27"/>
                <a:gd name="T6" fmla="*/ 0 w 39"/>
                <a:gd name="T7" fmla="*/ 15 h 27"/>
                <a:gd name="T8" fmla="*/ 0 w 39"/>
                <a:gd name="T9" fmla="*/ 0 h 27"/>
              </a:gdLst>
              <a:ahLst/>
              <a:cxnLst>
                <a:cxn ang="0">
                  <a:pos x="T0" y="T1"/>
                </a:cxn>
                <a:cxn ang="0">
                  <a:pos x="T2" y="T3"/>
                </a:cxn>
                <a:cxn ang="0">
                  <a:pos x="T4" y="T5"/>
                </a:cxn>
                <a:cxn ang="0">
                  <a:pos x="T6" y="T7"/>
                </a:cxn>
                <a:cxn ang="0">
                  <a:pos x="T8" y="T9"/>
                </a:cxn>
              </a:cxnLst>
              <a:rect l="0" t="0" r="r" b="b"/>
              <a:pathLst>
                <a:path w="39" h="27">
                  <a:moveTo>
                    <a:pt x="0" y="0"/>
                  </a:moveTo>
                  <a:lnTo>
                    <a:pt x="39" y="8"/>
                  </a:lnTo>
                  <a:lnTo>
                    <a:pt x="39" y="27"/>
                  </a:lnTo>
                  <a:lnTo>
                    <a:pt x="0" y="15"/>
                  </a:lnTo>
                  <a:lnTo>
                    <a:pt x="0"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08" name="Freeform 160">
              <a:extLst>
                <a:ext uri="{FF2B5EF4-FFF2-40B4-BE49-F238E27FC236}">
                  <a16:creationId xmlns:a16="http://schemas.microsoft.com/office/drawing/2014/main" id="{1CCA4252-A490-7E64-DB56-0B384E9A3395}"/>
                </a:ext>
              </a:extLst>
            </p:cNvPr>
            <p:cNvSpPr>
              <a:spLocks/>
            </p:cNvSpPr>
            <p:nvPr/>
          </p:nvSpPr>
          <p:spPr bwMode="auto">
            <a:xfrm>
              <a:off x="741" y="1127"/>
              <a:ext cx="51" cy="58"/>
            </a:xfrm>
            <a:custGeom>
              <a:avLst/>
              <a:gdLst>
                <a:gd name="T0" fmla="*/ 51 w 51"/>
                <a:gd name="T1" fmla="*/ 3 h 58"/>
                <a:gd name="T2" fmla="*/ 44 w 51"/>
                <a:gd name="T3" fmla="*/ 58 h 58"/>
                <a:gd name="T4" fmla="*/ 0 w 51"/>
                <a:gd name="T5" fmla="*/ 51 h 58"/>
                <a:gd name="T6" fmla="*/ 8 w 51"/>
                <a:gd name="T7" fmla="*/ 0 h 58"/>
                <a:gd name="T8" fmla="*/ 51 w 51"/>
                <a:gd name="T9" fmla="*/ 3 h 58"/>
              </a:gdLst>
              <a:ahLst/>
              <a:cxnLst>
                <a:cxn ang="0">
                  <a:pos x="T0" y="T1"/>
                </a:cxn>
                <a:cxn ang="0">
                  <a:pos x="T2" y="T3"/>
                </a:cxn>
                <a:cxn ang="0">
                  <a:pos x="T4" y="T5"/>
                </a:cxn>
                <a:cxn ang="0">
                  <a:pos x="T6" y="T7"/>
                </a:cxn>
                <a:cxn ang="0">
                  <a:pos x="T8" y="T9"/>
                </a:cxn>
              </a:cxnLst>
              <a:rect l="0" t="0" r="r" b="b"/>
              <a:pathLst>
                <a:path w="51" h="58">
                  <a:moveTo>
                    <a:pt x="51" y="3"/>
                  </a:moveTo>
                  <a:lnTo>
                    <a:pt x="44" y="58"/>
                  </a:lnTo>
                  <a:lnTo>
                    <a:pt x="0" y="51"/>
                  </a:lnTo>
                  <a:lnTo>
                    <a:pt x="8" y="0"/>
                  </a:lnTo>
                  <a:lnTo>
                    <a:pt x="51" y="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09" name="Freeform 161">
              <a:extLst>
                <a:ext uri="{FF2B5EF4-FFF2-40B4-BE49-F238E27FC236}">
                  <a16:creationId xmlns:a16="http://schemas.microsoft.com/office/drawing/2014/main" id="{F337177A-1620-DE8B-D2E1-D319AF1B3C83}"/>
                </a:ext>
              </a:extLst>
            </p:cNvPr>
            <p:cNvSpPr>
              <a:spLocks/>
            </p:cNvSpPr>
            <p:nvPr/>
          </p:nvSpPr>
          <p:spPr bwMode="auto">
            <a:xfrm>
              <a:off x="723" y="1196"/>
              <a:ext cx="47" cy="35"/>
            </a:xfrm>
            <a:custGeom>
              <a:avLst/>
              <a:gdLst>
                <a:gd name="T0" fmla="*/ 0 w 47"/>
                <a:gd name="T1" fmla="*/ 0 h 35"/>
                <a:gd name="T2" fmla="*/ 47 w 47"/>
                <a:gd name="T3" fmla="*/ 9 h 35"/>
                <a:gd name="T4" fmla="*/ 47 w 47"/>
                <a:gd name="T5" fmla="*/ 35 h 35"/>
                <a:gd name="T6" fmla="*/ 0 w 47"/>
                <a:gd name="T7" fmla="*/ 20 h 35"/>
                <a:gd name="T8" fmla="*/ 0 w 47"/>
                <a:gd name="T9" fmla="*/ 0 h 35"/>
              </a:gdLst>
              <a:ahLst/>
              <a:cxnLst>
                <a:cxn ang="0">
                  <a:pos x="T0" y="T1"/>
                </a:cxn>
                <a:cxn ang="0">
                  <a:pos x="T2" y="T3"/>
                </a:cxn>
                <a:cxn ang="0">
                  <a:pos x="T4" y="T5"/>
                </a:cxn>
                <a:cxn ang="0">
                  <a:pos x="T6" y="T7"/>
                </a:cxn>
                <a:cxn ang="0">
                  <a:pos x="T8" y="T9"/>
                </a:cxn>
              </a:cxnLst>
              <a:rect l="0" t="0" r="r" b="b"/>
              <a:pathLst>
                <a:path w="47" h="35">
                  <a:moveTo>
                    <a:pt x="0" y="0"/>
                  </a:moveTo>
                  <a:lnTo>
                    <a:pt x="47" y="9"/>
                  </a:lnTo>
                  <a:lnTo>
                    <a:pt x="47" y="35"/>
                  </a:lnTo>
                  <a:lnTo>
                    <a:pt x="0" y="20"/>
                  </a:lnTo>
                  <a:lnTo>
                    <a:pt x="0"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10" name="Freeform 162">
              <a:extLst>
                <a:ext uri="{FF2B5EF4-FFF2-40B4-BE49-F238E27FC236}">
                  <a16:creationId xmlns:a16="http://schemas.microsoft.com/office/drawing/2014/main" id="{E661A8E8-A3DB-14A7-1C6C-F2A112B25151}"/>
                </a:ext>
              </a:extLst>
            </p:cNvPr>
            <p:cNvSpPr>
              <a:spLocks/>
            </p:cNvSpPr>
            <p:nvPr/>
          </p:nvSpPr>
          <p:spPr bwMode="auto">
            <a:xfrm>
              <a:off x="732" y="1201"/>
              <a:ext cx="39" cy="27"/>
            </a:xfrm>
            <a:custGeom>
              <a:avLst/>
              <a:gdLst>
                <a:gd name="T0" fmla="*/ 0 w 39"/>
                <a:gd name="T1" fmla="*/ 0 h 27"/>
                <a:gd name="T2" fmla="*/ 39 w 39"/>
                <a:gd name="T3" fmla="*/ 8 h 27"/>
                <a:gd name="T4" fmla="*/ 39 w 39"/>
                <a:gd name="T5" fmla="*/ 27 h 27"/>
                <a:gd name="T6" fmla="*/ 0 w 39"/>
                <a:gd name="T7" fmla="*/ 15 h 27"/>
                <a:gd name="T8" fmla="*/ 0 w 39"/>
                <a:gd name="T9" fmla="*/ 0 h 27"/>
              </a:gdLst>
              <a:ahLst/>
              <a:cxnLst>
                <a:cxn ang="0">
                  <a:pos x="T0" y="T1"/>
                </a:cxn>
                <a:cxn ang="0">
                  <a:pos x="T2" y="T3"/>
                </a:cxn>
                <a:cxn ang="0">
                  <a:pos x="T4" y="T5"/>
                </a:cxn>
                <a:cxn ang="0">
                  <a:pos x="T6" y="T7"/>
                </a:cxn>
                <a:cxn ang="0">
                  <a:pos x="T8" y="T9"/>
                </a:cxn>
              </a:cxnLst>
              <a:rect l="0" t="0" r="r" b="b"/>
              <a:pathLst>
                <a:path w="39" h="27">
                  <a:moveTo>
                    <a:pt x="0" y="0"/>
                  </a:moveTo>
                  <a:lnTo>
                    <a:pt x="39" y="8"/>
                  </a:lnTo>
                  <a:lnTo>
                    <a:pt x="39" y="27"/>
                  </a:lnTo>
                  <a:lnTo>
                    <a:pt x="0" y="15"/>
                  </a:lnTo>
                  <a:lnTo>
                    <a:pt x="0"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11" name="Freeform 163">
              <a:extLst>
                <a:ext uri="{FF2B5EF4-FFF2-40B4-BE49-F238E27FC236}">
                  <a16:creationId xmlns:a16="http://schemas.microsoft.com/office/drawing/2014/main" id="{2A4289A5-0786-3DE1-96EC-BB96491EE5D5}"/>
                </a:ext>
              </a:extLst>
            </p:cNvPr>
            <p:cNvSpPr>
              <a:spLocks/>
            </p:cNvSpPr>
            <p:nvPr/>
          </p:nvSpPr>
          <p:spPr bwMode="auto">
            <a:xfrm>
              <a:off x="723" y="1196"/>
              <a:ext cx="47" cy="35"/>
            </a:xfrm>
            <a:custGeom>
              <a:avLst/>
              <a:gdLst>
                <a:gd name="T0" fmla="*/ 0 w 47"/>
                <a:gd name="T1" fmla="*/ 0 h 35"/>
                <a:gd name="T2" fmla="*/ 47 w 47"/>
                <a:gd name="T3" fmla="*/ 9 h 35"/>
                <a:gd name="T4" fmla="*/ 47 w 47"/>
                <a:gd name="T5" fmla="*/ 35 h 35"/>
                <a:gd name="T6" fmla="*/ 0 w 47"/>
                <a:gd name="T7" fmla="*/ 20 h 35"/>
                <a:gd name="T8" fmla="*/ 0 w 47"/>
                <a:gd name="T9" fmla="*/ 0 h 35"/>
              </a:gdLst>
              <a:ahLst/>
              <a:cxnLst>
                <a:cxn ang="0">
                  <a:pos x="T0" y="T1"/>
                </a:cxn>
                <a:cxn ang="0">
                  <a:pos x="T2" y="T3"/>
                </a:cxn>
                <a:cxn ang="0">
                  <a:pos x="T4" y="T5"/>
                </a:cxn>
                <a:cxn ang="0">
                  <a:pos x="T6" y="T7"/>
                </a:cxn>
                <a:cxn ang="0">
                  <a:pos x="T8" y="T9"/>
                </a:cxn>
              </a:cxnLst>
              <a:rect l="0" t="0" r="r" b="b"/>
              <a:pathLst>
                <a:path w="47" h="35">
                  <a:moveTo>
                    <a:pt x="0" y="0"/>
                  </a:moveTo>
                  <a:lnTo>
                    <a:pt x="47" y="9"/>
                  </a:lnTo>
                  <a:lnTo>
                    <a:pt x="47" y="35"/>
                  </a:lnTo>
                  <a:lnTo>
                    <a:pt x="0" y="20"/>
                  </a:lnTo>
                  <a:lnTo>
                    <a:pt x="0"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12" name="Line 164">
              <a:extLst>
                <a:ext uri="{FF2B5EF4-FFF2-40B4-BE49-F238E27FC236}">
                  <a16:creationId xmlns:a16="http://schemas.microsoft.com/office/drawing/2014/main" id="{F1B54C7C-7CD9-8E1E-0900-029A3B73DDFC}"/>
                </a:ext>
              </a:extLst>
            </p:cNvPr>
            <p:cNvSpPr>
              <a:spLocks noChangeShapeType="1"/>
            </p:cNvSpPr>
            <p:nvPr/>
          </p:nvSpPr>
          <p:spPr bwMode="auto">
            <a:xfrm flipH="1" flipV="1">
              <a:off x="728" y="1200"/>
              <a:ext cx="2" cy="19"/>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13" name="Freeform 165">
              <a:extLst>
                <a:ext uri="{FF2B5EF4-FFF2-40B4-BE49-F238E27FC236}">
                  <a16:creationId xmlns:a16="http://schemas.microsoft.com/office/drawing/2014/main" id="{9409AA06-13D9-F151-4CA4-0CCB7FBBD088}"/>
                </a:ext>
              </a:extLst>
            </p:cNvPr>
            <p:cNvSpPr>
              <a:spLocks/>
            </p:cNvSpPr>
            <p:nvPr/>
          </p:nvSpPr>
          <p:spPr bwMode="auto">
            <a:xfrm>
              <a:off x="607" y="1282"/>
              <a:ext cx="142" cy="60"/>
            </a:xfrm>
            <a:custGeom>
              <a:avLst/>
              <a:gdLst>
                <a:gd name="T0" fmla="*/ 129 w 142"/>
                <a:gd name="T1" fmla="*/ 60 h 60"/>
                <a:gd name="T2" fmla="*/ 140 w 142"/>
                <a:gd name="T3" fmla="*/ 59 h 60"/>
                <a:gd name="T4" fmla="*/ 142 w 142"/>
                <a:gd name="T5" fmla="*/ 46 h 60"/>
                <a:gd name="T6" fmla="*/ 140 w 142"/>
                <a:gd name="T7" fmla="*/ 36 h 60"/>
                <a:gd name="T8" fmla="*/ 134 w 142"/>
                <a:gd name="T9" fmla="*/ 30 h 60"/>
                <a:gd name="T10" fmla="*/ 127 w 142"/>
                <a:gd name="T11" fmla="*/ 25 h 60"/>
                <a:gd name="T12" fmla="*/ 109 w 142"/>
                <a:gd name="T13" fmla="*/ 19 h 60"/>
                <a:gd name="T14" fmla="*/ 86 w 142"/>
                <a:gd name="T15" fmla="*/ 15 h 60"/>
                <a:gd name="T16" fmla="*/ 80 w 142"/>
                <a:gd name="T17" fmla="*/ 14 h 60"/>
                <a:gd name="T18" fmla="*/ 77 w 142"/>
                <a:gd name="T19" fmla="*/ 15 h 60"/>
                <a:gd name="T20" fmla="*/ 76 w 142"/>
                <a:gd name="T21" fmla="*/ 12 h 60"/>
                <a:gd name="T22" fmla="*/ 76 w 142"/>
                <a:gd name="T23" fmla="*/ 10 h 60"/>
                <a:gd name="T24" fmla="*/ 73 w 142"/>
                <a:gd name="T25" fmla="*/ 12 h 60"/>
                <a:gd name="T26" fmla="*/ 70 w 142"/>
                <a:gd name="T27" fmla="*/ 12 h 60"/>
                <a:gd name="T28" fmla="*/ 70 w 142"/>
                <a:gd name="T29" fmla="*/ 9 h 60"/>
                <a:gd name="T30" fmla="*/ 69 w 142"/>
                <a:gd name="T31" fmla="*/ 8 h 60"/>
                <a:gd name="T32" fmla="*/ 66 w 142"/>
                <a:gd name="T33" fmla="*/ 8 h 60"/>
                <a:gd name="T34" fmla="*/ 63 w 142"/>
                <a:gd name="T35" fmla="*/ 8 h 60"/>
                <a:gd name="T36" fmla="*/ 63 w 142"/>
                <a:gd name="T37" fmla="*/ 6 h 60"/>
                <a:gd name="T38" fmla="*/ 62 w 142"/>
                <a:gd name="T39" fmla="*/ 0 h 60"/>
                <a:gd name="T40" fmla="*/ 3 w 142"/>
                <a:gd name="T41" fmla="*/ 2 h 60"/>
                <a:gd name="T42" fmla="*/ 3 w 142"/>
                <a:gd name="T43" fmla="*/ 8 h 60"/>
                <a:gd name="T44" fmla="*/ 1 w 142"/>
                <a:gd name="T45" fmla="*/ 12 h 60"/>
                <a:gd name="T46" fmla="*/ 1 w 142"/>
                <a:gd name="T47" fmla="*/ 17 h 60"/>
                <a:gd name="T48" fmla="*/ 0 w 142"/>
                <a:gd name="T49" fmla="*/ 21 h 60"/>
                <a:gd name="T50" fmla="*/ 0 w 142"/>
                <a:gd name="T51" fmla="*/ 28 h 60"/>
                <a:gd name="T52" fmla="*/ 0 w 142"/>
                <a:gd name="T53" fmla="*/ 32 h 60"/>
                <a:gd name="T54" fmla="*/ 1 w 142"/>
                <a:gd name="T55" fmla="*/ 37 h 60"/>
                <a:gd name="T56" fmla="*/ 4 w 142"/>
                <a:gd name="T57" fmla="*/ 41 h 60"/>
                <a:gd name="T58" fmla="*/ 7 w 142"/>
                <a:gd name="T59" fmla="*/ 41 h 60"/>
                <a:gd name="T60" fmla="*/ 12 w 142"/>
                <a:gd name="T61" fmla="*/ 43 h 60"/>
                <a:gd name="T62" fmla="*/ 17 w 142"/>
                <a:gd name="T63" fmla="*/ 43 h 60"/>
                <a:gd name="T64" fmla="*/ 18 w 142"/>
                <a:gd name="T65" fmla="*/ 47 h 60"/>
                <a:gd name="T66" fmla="*/ 23 w 142"/>
                <a:gd name="T67" fmla="*/ 49 h 60"/>
                <a:gd name="T68" fmla="*/ 27 w 142"/>
                <a:gd name="T69" fmla="*/ 51 h 60"/>
                <a:gd name="T70" fmla="*/ 33 w 142"/>
                <a:gd name="T71" fmla="*/ 55 h 60"/>
                <a:gd name="T72" fmla="*/ 41 w 142"/>
                <a:gd name="T73" fmla="*/ 55 h 60"/>
                <a:gd name="T74" fmla="*/ 48 w 142"/>
                <a:gd name="T75" fmla="*/ 55 h 60"/>
                <a:gd name="T76" fmla="*/ 54 w 142"/>
                <a:gd name="T77" fmla="*/ 55 h 60"/>
                <a:gd name="T78" fmla="*/ 60 w 142"/>
                <a:gd name="T79" fmla="*/ 55 h 60"/>
                <a:gd name="T80" fmla="*/ 63 w 142"/>
                <a:gd name="T81" fmla="*/ 56 h 60"/>
                <a:gd name="T82" fmla="*/ 71 w 142"/>
                <a:gd name="T83" fmla="*/ 55 h 60"/>
                <a:gd name="T84" fmla="*/ 102 w 142"/>
                <a:gd name="T85" fmla="*/ 59 h 60"/>
                <a:gd name="T86" fmla="*/ 115 w 142"/>
                <a:gd name="T87" fmla="*/ 60 h 60"/>
                <a:gd name="T88" fmla="*/ 129 w 142"/>
                <a:gd name="T89"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2" h="60">
                  <a:moveTo>
                    <a:pt x="129" y="60"/>
                  </a:moveTo>
                  <a:lnTo>
                    <a:pt x="140" y="59"/>
                  </a:lnTo>
                  <a:lnTo>
                    <a:pt x="142" y="46"/>
                  </a:lnTo>
                  <a:lnTo>
                    <a:pt x="140" y="36"/>
                  </a:lnTo>
                  <a:lnTo>
                    <a:pt x="134" y="30"/>
                  </a:lnTo>
                  <a:lnTo>
                    <a:pt x="127" y="25"/>
                  </a:lnTo>
                  <a:lnTo>
                    <a:pt x="109" y="19"/>
                  </a:lnTo>
                  <a:lnTo>
                    <a:pt x="86" y="15"/>
                  </a:lnTo>
                  <a:lnTo>
                    <a:pt x="80" y="14"/>
                  </a:lnTo>
                  <a:lnTo>
                    <a:pt x="77" y="15"/>
                  </a:lnTo>
                  <a:lnTo>
                    <a:pt x="76" y="12"/>
                  </a:lnTo>
                  <a:lnTo>
                    <a:pt x="76" y="10"/>
                  </a:lnTo>
                  <a:lnTo>
                    <a:pt x="73" y="12"/>
                  </a:lnTo>
                  <a:lnTo>
                    <a:pt x="70" y="12"/>
                  </a:lnTo>
                  <a:lnTo>
                    <a:pt x="70" y="9"/>
                  </a:lnTo>
                  <a:lnTo>
                    <a:pt x="69" y="8"/>
                  </a:lnTo>
                  <a:lnTo>
                    <a:pt x="66" y="8"/>
                  </a:lnTo>
                  <a:lnTo>
                    <a:pt x="63" y="8"/>
                  </a:lnTo>
                  <a:lnTo>
                    <a:pt x="63" y="6"/>
                  </a:lnTo>
                  <a:lnTo>
                    <a:pt x="62" y="0"/>
                  </a:lnTo>
                  <a:lnTo>
                    <a:pt x="3" y="2"/>
                  </a:lnTo>
                  <a:lnTo>
                    <a:pt x="3" y="8"/>
                  </a:lnTo>
                  <a:lnTo>
                    <a:pt x="1" y="12"/>
                  </a:lnTo>
                  <a:lnTo>
                    <a:pt x="1" y="17"/>
                  </a:lnTo>
                  <a:lnTo>
                    <a:pt x="0" y="21"/>
                  </a:lnTo>
                  <a:lnTo>
                    <a:pt x="0" y="28"/>
                  </a:lnTo>
                  <a:lnTo>
                    <a:pt x="0" y="32"/>
                  </a:lnTo>
                  <a:lnTo>
                    <a:pt x="1" y="37"/>
                  </a:lnTo>
                  <a:lnTo>
                    <a:pt x="4" y="41"/>
                  </a:lnTo>
                  <a:lnTo>
                    <a:pt x="7" y="41"/>
                  </a:lnTo>
                  <a:lnTo>
                    <a:pt x="12" y="43"/>
                  </a:lnTo>
                  <a:lnTo>
                    <a:pt x="17" y="43"/>
                  </a:lnTo>
                  <a:lnTo>
                    <a:pt x="18" y="47"/>
                  </a:lnTo>
                  <a:lnTo>
                    <a:pt x="23" y="49"/>
                  </a:lnTo>
                  <a:lnTo>
                    <a:pt x="27" y="51"/>
                  </a:lnTo>
                  <a:lnTo>
                    <a:pt x="33" y="55"/>
                  </a:lnTo>
                  <a:lnTo>
                    <a:pt x="41" y="55"/>
                  </a:lnTo>
                  <a:lnTo>
                    <a:pt x="48" y="55"/>
                  </a:lnTo>
                  <a:lnTo>
                    <a:pt x="54" y="55"/>
                  </a:lnTo>
                  <a:lnTo>
                    <a:pt x="60" y="55"/>
                  </a:lnTo>
                  <a:lnTo>
                    <a:pt x="63" y="56"/>
                  </a:lnTo>
                  <a:lnTo>
                    <a:pt x="71" y="55"/>
                  </a:lnTo>
                  <a:lnTo>
                    <a:pt x="102" y="59"/>
                  </a:lnTo>
                  <a:lnTo>
                    <a:pt x="115" y="60"/>
                  </a:lnTo>
                  <a:lnTo>
                    <a:pt x="129" y="60"/>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14" name="Freeform 166">
              <a:extLst>
                <a:ext uri="{FF2B5EF4-FFF2-40B4-BE49-F238E27FC236}">
                  <a16:creationId xmlns:a16="http://schemas.microsoft.com/office/drawing/2014/main" id="{655C30E2-C8F0-D95B-73ED-5D816D0CFF15}"/>
                </a:ext>
              </a:extLst>
            </p:cNvPr>
            <p:cNvSpPr>
              <a:spLocks/>
            </p:cNvSpPr>
            <p:nvPr/>
          </p:nvSpPr>
          <p:spPr bwMode="auto">
            <a:xfrm>
              <a:off x="607" y="1282"/>
              <a:ext cx="142" cy="60"/>
            </a:xfrm>
            <a:custGeom>
              <a:avLst/>
              <a:gdLst>
                <a:gd name="T0" fmla="*/ 129 w 142"/>
                <a:gd name="T1" fmla="*/ 60 h 60"/>
                <a:gd name="T2" fmla="*/ 140 w 142"/>
                <a:gd name="T3" fmla="*/ 59 h 60"/>
                <a:gd name="T4" fmla="*/ 142 w 142"/>
                <a:gd name="T5" fmla="*/ 46 h 60"/>
                <a:gd name="T6" fmla="*/ 140 w 142"/>
                <a:gd name="T7" fmla="*/ 36 h 60"/>
                <a:gd name="T8" fmla="*/ 134 w 142"/>
                <a:gd name="T9" fmla="*/ 30 h 60"/>
                <a:gd name="T10" fmla="*/ 127 w 142"/>
                <a:gd name="T11" fmla="*/ 25 h 60"/>
                <a:gd name="T12" fmla="*/ 109 w 142"/>
                <a:gd name="T13" fmla="*/ 19 h 60"/>
                <a:gd name="T14" fmla="*/ 86 w 142"/>
                <a:gd name="T15" fmla="*/ 15 h 60"/>
                <a:gd name="T16" fmla="*/ 80 w 142"/>
                <a:gd name="T17" fmla="*/ 14 h 60"/>
                <a:gd name="T18" fmla="*/ 77 w 142"/>
                <a:gd name="T19" fmla="*/ 15 h 60"/>
                <a:gd name="T20" fmla="*/ 76 w 142"/>
                <a:gd name="T21" fmla="*/ 12 h 60"/>
                <a:gd name="T22" fmla="*/ 76 w 142"/>
                <a:gd name="T23" fmla="*/ 10 h 60"/>
                <a:gd name="T24" fmla="*/ 73 w 142"/>
                <a:gd name="T25" fmla="*/ 12 h 60"/>
                <a:gd name="T26" fmla="*/ 70 w 142"/>
                <a:gd name="T27" fmla="*/ 12 h 60"/>
                <a:gd name="T28" fmla="*/ 70 w 142"/>
                <a:gd name="T29" fmla="*/ 9 h 60"/>
                <a:gd name="T30" fmla="*/ 69 w 142"/>
                <a:gd name="T31" fmla="*/ 8 h 60"/>
                <a:gd name="T32" fmla="*/ 66 w 142"/>
                <a:gd name="T33" fmla="*/ 8 h 60"/>
                <a:gd name="T34" fmla="*/ 63 w 142"/>
                <a:gd name="T35" fmla="*/ 8 h 60"/>
                <a:gd name="T36" fmla="*/ 63 w 142"/>
                <a:gd name="T37" fmla="*/ 6 h 60"/>
                <a:gd name="T38" fmla="*/ 62 w 142"/>
                <a:gd name="T39" fmla="*/ 0 h 60"/>
                <a:gd name="T40" fmla="*/ 3 w 142"/>
                <a:gd name="T41" fmla="*/ 2 h 60"/>
                <a:gd name="T42" fmla="*/ 3 w 142"/>
                <a:gd name="T43" fmla="*/ 8 h 60"/>
                <a:gd name="T44" fmla="*/ 1 w 142"/>
                <a:gd name="T45" fmla="*/ 12 h 60"/>
                <a:gd name="T46" fmla="*/ 1 w 142"/>
                <a:gd name="T47" fmla="*/ 17 h 60"/>
                <a:gd name="T48" fmla="*/ 0 w 142"/>
                <a:gd name="T49" fmla="*/ 21 h 60"/>
                <a:gd name="T50" fmla="*/ 0 w 142"/>
                <a:gd name="T51" fmla="*/ 28 h 60"/>
                <a:gd name="T52" fmla="*/ 0 w 142"/>
                <a:gd name="T53" fmla="*/ 32 h 60"/>
                <a:gd name="T54" fmla="*/ 1 w 142"/>
                <a:gd name="T55" fmla="*/ 37 h 60"/>
                <a:gd name="T56" fmla="*/ 4 w 142"/>
                <a:gd name="T57" fmla="*/ 41 h 60"/>
                <a:gd name="T58" fmla="*/ 7 w 142"/>
                <a:gd name="T59" fmla="*/ 41 h 60"/>
                <a:gd name="T60" fmla="*/ 12 w 142"/>
                <a:gd name="T61" fmla="*/ 43 h 60"/>
                <a:gd name="T62" fmla="*/ 17 w 142"/>
                <a:gd name="T63" fmla="*/ 43 h 60"/>
                <a:gd name="T64" fmla="*/ 18 w 142"/>
                <a:gd name="T65" fmla="*/ 47 h 60"/>
                <a:gd name="T66" fmla="*/ 23 w 142"/>
                <a:gd name="T67" fmla="*/ 49 h 60"/>
                <a:gd name="T68" fmla="*/ 27 w 142"/>
                <a:gd name="T69" fmla="*/ 51 h 60"/>
                <a:gd name="T70" fmla="*/ 33 w 142"/>
                <a:gd name="T71" fmla="*/ 55 h 60"/>
                <a:gd name="T72" fmla="*/ 41 w 142"/>
                <a:gd name="T73" fmla="*/ 55 h 60"/>
                <a:gd name="T74" fmla="*/ 48 w 142"/>
                <a:gd name="T75" fmla="*/ 55 h 60"/>
                <a:gd name="T76" fmla="*/ 54 w 142"/>
                <a:gd name="T77" fmla="*/ 55 h 60"/>
                <a:gd name="T78" fmla="*/ 60 w 142"/>
                <a:gd name="T79" fmla="*/ 55 h 60"/>
                <a:gd name="T80" fmla="*/ 63 w 142"/>
                <a:gd name="T81" fmla="*/ 56 h 60"/>
                <a:gd name="T82" fmla="*/ 71 w 142"/>
                <a:gd name="T83" fmla="*/ 55 h 60"/>
                <a:gd name="T84" fmla="*/ 102 w 142"/>
                <a:gd name="T85" fmla="*/ 59 h 60"/>
                <a:gd name="T86" fmla="*/ 115 w 142"/>
                <a:gd name="T87" fmla="*/ 60 h 60"/>
                <a:gd name="T88" fmla="*/ 129 w 142"/>
                <a:gd name="T89"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2" h="60">
                  <a:moveTo>
                    <a:pt x="129" y="60"/>
                  </a:moveTo>
                  <a:lnTo>
                    <a:pt x="140" y="59"/>
                  </a:lnTo>
                  <a:lnTo>
                    <a:pt x="142" y="46"/>
                  </a:lnTo>
                  <a:lnTo>
                    <a:pt x="140" y="36"/>
                  </a:lnTo>
                  <a:lnTo>
                    <a:pt x="134" y="30"/>
                  </a:lnTo>
                  <a:lnTo>
                    <a:pt x="127" y="25"/>
                  </a:lnTo>
                  <a:lnTo>
                    <a:pt x="109" y="19"/>
                  </a:lnTo>
                  <a:lnTo>
                    <a:pt x="86" y="15"/>
                  </a:lnTo>
                  <a:lnTo>
                    <a:pt x="80" y="14"/>
                  </a:lnTo>
                  <a:lnTo>
                    <a:pt x="77" y="15"/>
                  </a:lnTo>
                  <a:lnTo>
                    <a:pt x="76" y="12"/>
                  </a:lnTo>
                  <a:lnTo>
                    <a:pt x="76" y="10"/>
                  </a:lnTo>
                  <a:lnTo>
                    <a:pt x="73" y="12"/>
                  </a:lnTo>
                  <a:lnTo>
                    <a:pt x="70" y="12"/>
                  </a:lnTo>
                  <a:lnTo>
                    <a:pt x="70" y="9"/>
                  </a:lnTo>
                  <a:lnTo>
                    <a:pt x="69" y="8"/>
                  </a:lnTo>
                  <a:lnTo>
                    <a:pt x="66" y="8"/>
                  </a:lnTo>
                  <a:lnTo>
                    <a:pt x="63" y="8"/>
                  </a:lnTo>
                  <a:lnTo>
                    <a:pt x="63" y="6"/>
                  </a:lnTo>
                  <a:lnTo>
                    <a:pt x="62" y="0"/>
                  </a:lnTo>
                  <a:lnTo>
                    <a:pt x="3" y="2"/>
                  </a:lnTo>
                  <a:lnTo>
                    <a:pt x="3" y="8"/>
                  </a:lnTo>
                  <a:lnTo>
                    <a:pt x="1" y="12"/>
                  </a:lnTo>
                  <a:lnTo>
                    <a:pt x="1" y="17"/>
                  </a:lnTo>
                  <a:lnTo>
                    <a:pt x="0" y="21"/>
                  </a:lnTo>
                  <a:lnTo>
                    <a:pt x="0" y="28"/>
                  </a:lnTo>
                  <a:lnTo>
                    <a:pt x="0" y="32"/>
                  </a:lnTo>
                  <a:lnTo>
                    <a:pt x="1" y="37"/>
                  </a:lnTo>
                  <a:lnTo>
                    <a:pt x="4" y="41"/>
                  </a:lnTo>
                  <a:lnTo>
                    <a:pt x="7" y="41"/>
                  </a:lnTo>
                  <a:lnTo>
                    <a:pt x="12" y="43"/>
                  </a:lnTo>
                  <a:lnTo>
                    <a:pt x="17" y="43"/>
                  </a:lnTo>
                  <a:lnTo>
                    <a:pt x="18" y="47"/>
                  </a:lnTo>
                  <a:lnTo>
                    <a:pt x="23" y="49"/>
                  </a:lnTo>
                  <a:lnTo>
                    <a:pt x="27" y="51"/>
                  </a:lnTo>
                  <a:lnTo>
                    <a:pt x="33" y="55"/>
                  </a:lnTo>
                  <a:lnTo>
                    <a:pt x="41" y="55"/>
                  </a:lnTo>
                  <a:lnTo>
                    <a:pt x="48" y="55"/>
                  </a:lnTo>
                  <a:lnTo>
                    <a:pt x="54" y="55"/>
                  </a:lnTo>
                  <a:lnTo>
                    <a:pt x="60" y="55"/>
                  </a:lnTo>
                  <a:lnTo>
                    <a:pt x="63" y="56"/>
                  </a:lnTo>
                  <a:lnTo>
                    <a:pt x="71" y="55"/>
                  </a:lnTo>
                  <a:lnTo>
                    <a:pt x="102" y="59"/>
                  </a:lnTo>
                  <a:lnTo>
                    <a:pt x="115" y="60"/>
                  </a:lnTo>
                  <a:lnTo>
                    <a:pt x="129" y="60"/>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15" name="Freeform 167">
              <a:extLst>
                <a:ext uri="{FF2B5EF4-FFF2-40B4-BE49-F238E27FC236}">
                  <a16:creationId xmlns:a16="http://schemas.microsoft.com/office/drawing/2014/main" id="{F0476BB5-35E7-0CA0-4CA6-6430E8197603}"/>
                </a:ext>
              </a:extLst>
            </p:cNvPr>
            <p:cNvSpPr>
              <a:spLocks/>
            </p:cNvSpPr>
            <p:nvPr/>
          </p:nvSpPr>
          <p:spPr bwMode="auto">
            <a:xfrm>
              <a:off x="629" y="1306"/>
              <a:ext cx="13" cy="6"/>
            </a:xfrm>
            <a:custGeom>
              <a:avLst/>
              <a:gdLst>
                <a:gd name="T0" fmla="*/ 0 w 13"/>
                <a:gd name="T1" fmla="*/ 6 h 6"/>
                <a:gd name="T2" fmla="*/ 6 w 13"/>
                <a:gd name="T3" fmla="*/ 0 h 6"/>
                <a:gd name="T4" fmla="*/ 13 w 13"/>
                <a:gd name="T5" fmla="*/ 2 h 6"/>
                <a:gd name="T6" fmla="*/ 0 w 13"/>
                <a:gd name="T7" fmla="*/ 6 h 6"/>
              </a:gdLst>
              <a:ahLst/>
              <a:cxnLst>
                <a:cxn ang="0">
                  <a:pos x="T0" y="T1"/>
                </a:cxn>
                <a:cxn ang="0">
                  <a:pos x="T2" y="T3"/>
                </a:cxn>
                <a:cxn ang="0">
                  <a:pos x="T4" y="T5"/>
                </a:cxn>
                <a:cxn ang="0">
                  <a:pos x="T6" y="T7"/>
                </a:cxn>
              </a:cxnLst>
              <a:rect l="0" t="0" r="r" b="b"/>
              <a:pathLst>
                <a:path w="13" h="6">
                  <a:moveTo>
                    <a:pt x="0" y="6"/>
                  </a:moveTo>
                  <a:lnTo>
                    <a:pt x="6" y="0"/>
                  </a:lnTo>
                  <a:lnTo>
                    <a:pt x="13" y="2"/>
                  </a:lnTo>
                  <a:lnTo>
                    <a:pt x="0" y="6"/>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16" name="Freeform 168">
              <a:extLst>
                <a:ext uri="{FF2B5EF4-FFF2-40B4-BE49-F238E27FC236}">
                  <a16:creationId xmlns:a16="http://schemas.microsoft.com/office/drawing/2014/main" id="{6186F2C1-B1A5-9FED-4CC3-11972AB4B46E}"/>
                </a:ext>
              </a:extLst>
            </p:cNvPr>
            <p:cNvSpPr>
              <a:spLocks/>
            </p:cNvSpPr>
            <p:nvPr/>
          </p:nvSpPr>
          <p:spPr bwMode="auto">
            <a:xfrm>
              <a:off x="608" y="1300"/>
              <a:ext cx="5" cy="5"/>
            </a:xfrm>
            <a:custGeom>
              <a:avLst/>
              <a:gdLst>
                <a:gd name="T0" fmla="*/ 0 w 5"/>
                <a:gd name="T1" fmla="*/ 5 h 5"/>
                <a:gd name="T2" fmla="*/ 1 w 5"/>
                <a:gd name="T3" fmla="*/ 1 h 5"/>
                <a:gd name="T4" fmla="*/ 5 w 5"/>
                <a:gd name="T5" fmla="*/ 0 h 5"/>
                <a:gd name="T6" fmla="*/ 1 w 5"/>
                <a:gd name="T7" fmla="*/ 0 h 5"/>
                <a:gd name="T8" fmla="*/ 0 w 5"/>
                <a:gd name="T9" fmla="*/ 5 h 5"/>
              </a:gdLst>
              <a:ahLst/>
              <a:cxnLst>
                <a:cxn ang="0">
                  <a:pos x="T0" y="T1"/>
                </a:cxn>
                <a:cxn ang="0">
                  <a:pos x="T2" y="T3"/>
                </a:cxn>
                <a:cxn ang="0">
                  <a:pos x="T4" y="T5"/>
                </a:cxn>
                <a:cxn ang="0">
                  <a:pos x="T6" y="T7"/>
                </a:cxn>
                <a:cxn ang="0">
                  <a:pos x="T8" y="T9"/>
                </a:cxn>
              </a:cxnLst>
              <a:rect l="0" t="0" r="r" b="b"/>
              <a:pathLst>
                <a:path w="5" h="5">
                  <a:moveTo>
                    <a:pt x="0" y="5"/>
                  </a:moveTo>
                  <a:lnTo>
                    <a:pt x="1" y="1"/>
                  </a:lnTo>
                  <a:lnTo>
                    <a:pt x="5" y="0"/>
                  </a:lnTo>
                  <a:lnTo>
                    <a:pt x="1" y="0"/>
                  </a:lnTo>
                  <a:lnTo>
                    <a:pt x="0" y="5"/>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17" name="Freeform 169">
              <a:extLst>
                <a:ext uri="{FF2B5EF4-FFF2-40B4-BE49-F238E27FC236}">
                  <a16:creationId xmlns:a16="http://schemas.microsoft.com/office/drawing/2014/main" id="{58FFD185-B293-3CF8-11E2-FF225EBBF49F}"/>
                </a:ext>
              </a:extLst>
            </p:cNvPr>
            <p:cNvSpPr>
              <a:spLocks/>
            </p:cNvSpPr>
            <p:nvPr/>
          </p:nvSpPr>
          <p:spPr bwMode="auto">
            <a:xfrm>
              <a:off x="660" y="1301"/>
              <a:ext cx="12" cy="4"/>
            </a:xfrm>
            <a:custGeom>
              <a:avLst/>
              <a:gdLst>
                <a:gd name="T0" fmla="*/ 0 w 12"/>
                <a:gd name="T1" fmla="*/ 0 h 4"/>
                <a:gd name="T2" fmla="*/ 6 w 12"/>
                <a:gd name="T3" fmla="*/ 0 h 4"/>
                <a:gd name="T4" fmla="*/ 6 w 12"/>
                <a:gd name="T5" fmla="*/ 2 h 4"/>
                <a:gd name="T6" fmla="*/ 8 w 12"/>
                <a:gd name="T7" fmla="*/ 4 h 4"/>
                <a:gd name="T8" fmla="*/ 12 w 12"/>
                <a:gd name="T9" fmla="*/ 4 h 4"/>
                <a:gd name="T10" fmla="*/ 6 w 12"/>
                <a:gd name="T11" fmla="*/ 4 h 4"/>
                <a:gd name="T12" fmla="*/ 4 w 12"/>
                <a:gd name="T13" fmla="*/ 2 h 4"/>
                <a:gd name="T14" fmla="*/ 0 w 12"/>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4">
                  <a:moveTo>
                    <a:pt x="0" y="0"/>
                  </a:moveTo>
                  <a:lnTo>
                    <a:pt x="6" y="0"/>
                  </a:lnTo>
                  <a:lnTo>
                    <a:pt x="6" y="2"/>
                  </a:lnTo>
                  <a:lnTo>
                    <a:pt x="8" y="4"/>
                  </a:lnTo>
                  <a:lnTo>
                    <a:pt x="12" y="4"/>
                  </a:lnTo>
                  <a:lnTo>
                    <a:pt x="6" y="4"/>
                  </a:lnTo>
                  <a:lnTo>
                    <a:pt x="4" y="2"/>
                  </a:lnTo>
                  <a:lnTo>
                    <a:pt x="0" y="0"/>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18" name="Freeform 170">
              <a:extLst>
                <a:ext uri="{FF2B5EF4-FFF2-40B4-BE49-F238E27FC236}">
                  <a16:creationId xmlns:a16="http://schemas.microsoft.com/office/drawing/2014/main" id="{EB605210-1FD6-FE19-6020-5F505FD84054}"/>
                </a:ext>
              </a:extLst>
            </p:cNvPr>
            <p:cNvSpPr>
              <a:spLocks/>
            </p:cNvSpPr>
            <p:nvPr/>
          </p:nvSpPr>
          <p:spPr bwMode="auto">
            <a:xfrm>
              <a:off x="679" y="1327"/>
              <a:ext cx="53" cy="7"/>
            </a:xfrm>
            <a:custGeom>
              <a:avLst/>
              <a:gdLst>
                <a:gd name="T0" fmla="*/ 0 w 53"/>
                <a:gd name="T1" fmla="*/ 0 h 7"/>
                <a:gd name="T2" fmla="*/ 13 w 53"/>
                <a:gd name="T3" fmla="*/ 0 h 7"/>
                <a:gd name="T4" fmla="*/ 27 w 53"/>
                <a:gd name="T5" fmla="*/ 1 h 7"/>
                <a:gd name="T6" fmla="*/ 37 w 53"/>
                <a:gd name="T7" fmla="*/ 3 h 7"/>
                <a:gd name="T8" fmla="*/ 47 w 53"/>
                <a:gd name="T9" fmla="*/ 3 h 7"/>
                <a:gd name="T10" fmla="*/ 49 w 53"/>
                <a:gd name="T11" fmla="*/ 5 h 7"/>
                <a:gd name="T12" fmla="*/ 53 w 53"/>
                <a:gd name="T13" fmla="*/ 7 h 7"/>
                <a:gd name="T14" fmla="*/ 49 w 53"/>
                <a:gd name="T15" fmla="*/ 7 h 7"/>
                <a:gd name="T16" fmla="*/ 45 w 53"/>
                <a:gd name="T17" fmla="*/ 4 h 7"/>
                <a:gd name="T18" fmla="*/ 35 w 53"/>
                <a:gd name="T19" fmla="*/ 3 h 7"/>
                <a:gd name="T20" fmla="*/ 27 w 53"/>
                <a:gd name="T21" fmla="*/ 3 h 7"/>
                <a:gd name="T22" fmla="*/ 22 w 53"/>
                <a:gd name="T23" fmla="*/ 1 h 7"/>
                <a:gd name="T24" fmla="*/ 12 w 53"/>
                <a:gd name="T25" fmla="*/ 1 h 7"/>
                <a:gd name="T26" fmla="*/ 0 w 53"/>
                <a:gd name="T2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 h="7">
                  <a:moveTo>
                    <a:pt x="0" y="0"/>
                  </a:moveTo>
                  <a:lnTo>
                    <a:pt x="13" y="0"/>
                  </a:lnTo>
                  <a:lnTo>
                    <a:pt x="27" y="1"/>
                  </a:lnTo>
                  <a:lnTo>
                    <a:pt x="37" y="3"/>
                  </a:lnTo>
                  <a:lnTo>
                    <a:pt x="47" y="3"/>
                  </a:lnTo>
                  <a:lnTo>
                    <a:pt x="49" y="5"/>
                  </a:lnTo>
                  <a:lnTo>
                    <a:pt x="53" y="7"/>
                  </a:lnTo>
                  <a:lnTo>
                    <a:pt x="49" y="7"/>
                  </a:lnTo>
                  <a:lnTo>
                    <a:pt x="45" y="4"/>
                  </a:lnTo>
                  <a:lnTo>
                    <a:pt x="35" y="3"/>
                  </a:lnTo>
                  <a:lnTo>
                    <a:pt x="27" y="3"/>
                  </a:lnTo>
                  <a:lnTo>
                    <a:pt x="22" y="1"/>
                  </a:lnTo>
                  <a:lnTo>
                    <a:pt x="12" y="1"/>
                  </a:lnTo>
                  <a:lnTo>
                    <a:pt x="0" y="0"/>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19" name="Freeform 171">
              <a:extLst>
                <a:ext uri="{FF2B5EF4-FFF2-40B4-BE49-F238E27FC236}">
                  <a16:creationId xmlns:a16="http://schemas.microsoft.com/office/drawing/2014/main" id="{49878C25-8897-9120-0D25-938ADC3262EE}"/>
                </a:ext>
              </a:extLst>
            </p:cNvPr>
            <p:cNvSpPr>
              <a:spLocks/>
            </p:cNvSpPr>
            <p:nvPr/>
          </p:nvSpPr>
          <p:spPr bwMode="auto">
            <a:xfrm>
              <a:off x="676" y="1207"/>
              <a:ext cx="48" cy="20"/>
            </a:xfrm>
            <a:custGeom>
              <a:avLst/>
              <a:gdLst>
                <a:gd name="T0" fmla="*/ 4 w 48"/>
                <a:gd name="T1" fmla="*/ 20 h 20"/>
                <a:gd name="T2" fmla="*/ 7 w 48"/>
                <a:gd name="T3" fmla="*/ 20 h 20"/>
                <a:gd name="T4" fmla="*/ 9 w 48"/>
                <a:gd name="T5" fmla="*/ 19 h 20"/>
                <a:gd name="T6" fmla="*/ 11 w 48"/>
                <a:gd name="T7" fmla="*/ 19 h 20"/>
                <a:gd name="T8" fmla="*/ 16 w 48"/>
                <a:gd name="T9" fmla="*/ 19 h 20"/>
                <a:gd name="T10" fmla="*/ 19 w 48"/>
                <a:gd name="T11" fmla="*/ 19 h 20"/>
                <a:gd name="T12" fmla="*/ 20 w 48"/>
                <a:gd name="T13" fmla="*/ 19 h 20"/>
                <a:gd name="T14" fmla="*/ 22 w 48"/>
                <a:gd name="T15" fmla="*/ 17 h 20"/>
                <a:gd name="T16" fmla="*/ 23 w 48"/>
                <a:gd name="T17" fmla="*/ 17 h 20"/>
                <a:gd name="T18" fmla="*/ 26 w 48"/>
                <a:gd name="T19" fmla="*/ 16 h 20"/>
                <a:gd name="T20" fmla="*/ 28 w 48"/>
                <a:gd name="T21" fmla="*/ 14 h 20"/>
                <a:gd name="T22" fmla="*/ 30 w 48"/>
                <a:gd name="T23" fmla="*/ 12 h 20"/>
                <a:gd name="T24" fmla="*/ 32 w 48"/>
                <a:gd name="T25" fmla="*/ 14 h 20"/>
                <a:gd name="T26" fmla="*/ 35 w 48"/>
                <a:gd name="T27" fmla="*/ 14 h 20"/>
                <a:gd name="T28" fmla="*/ 36 w 48"/>
                <a:gd name="T29" fmla="*/ 12 h 20"/>
                <a:gd name="T30" fmla="*/ 35 w 48"/>
                <a:gd name="T31" fmla="*/ 11 h 20"/>
                <a:gd name="T32" fmla="*/ 32 w 48"/>
                <a:gd name="T33" fmla="*/ 11 h 20"/>
                <a:gd name="T34" fmla="*/ 30 w 48"/>
                <a:gd name="T35" fmla="*/ 9 h 20"/>
                <a:gd name="T36" fmla="*/ 32 w 48"/>
                <a:gd name="T37" fmla="*/ 8 h 20"/>
                <a:gd name="T38" fmla="*/ 35 w 48"/>
                <a:gd name="T39" fmla="*/ 7 h 20"/>
                <a:gd name="T40" fmla="*/ 38 w 48"/>
                <a:gd name="T41" fmla="*/ 7 h 20"/>
                <a:gd name="T42" fmla="*/ 39 w 48"/>
                <a:gd name="T43" fmla="*/ 7 h 20"/>
                <a:gd name="T44" fmla="*/ 42 w 48"/>
                <a:gd name="T45" fmla="*/ 7 h 20"/>
                <a:gd name="T46" fmla="*/ 45 w 48"/>
                <a:gd name="T47" fmla="*/ 7 h 20"/>
                <a:gd name="T48" fmla="*/ 47 w 48"/>
                <a:gd name="T49" fmla="*/ 7 h 20"/>
                <a:gd name="T50" fmla="*/ 48 w 48"/>
                <a:gd name="T51" fmla="*/ 5 h 20"/>
                <a:gd name="T52" fmla="*/ 47 w 48"/>
                <a:gd name="T53" fmla="*/ 3 h 20"/>
                <a:gd name="T54" fmla="*/ 45 w 48"/>
                <a:gd name="T55" fmla="*/ 3 h 20"/>
                <a:gd name="T56" fmla="*/ 45 w 48"/>
                <a:gd name="T57" fmla="*/ 2 h 20"/>
                <a:gd name="T58" fmla="*/ 43 w 48"/>
                <a:gd name="T59" fmla="*/ 2 h 20"/>
                <a:gd name="T60" fmla="*/ 42 w 48"/>
                <a:gd name="T61" fmla="*/ 2 h 20"/>
                <a:gd name="T62" fmla="*/ 41 w 48"/>
                <a:gd name="T63" fmla="*/ 2 h 20"/>
                <a:gd name="T64" fmla="*/ 35 w 48"/>
                <a:gd name="T65" fmla="*/ 0 h 20"/>
                <a:gd name="T66" fmla="*/ 32 w 48"/>
                <a:gd name="T67" fmla="*/ 0 h 20"/>
                <a:gd name="T68" fmla="*/ 30 w 48"/>
                <a:gd name="T69" fmla="*/ 0 h 20"/>
                <a:gd name="T70" fmla="*/ 30 w 48"/>
                <a:gd name="T71" fmla="*/ 2 h 20"/>
                <a:gd name="T72" fmla="*/ 23 w 48"/>
                <a:gd name="T73" fmla="*/ 3 h 20"/>
                <a:gd name="T74" fmla="*/ 22 w 48"/>
                <a:gd name="T75" fmla="*/ 3 h 20"/>
                <a:gd name="T76" fmla="*/ 19 w 48"/>
                <a:gd name="T77" fmla="*/ 3 h 20"/>
                <a:gd name="T78" fmla="*/ 17 w 48"/>
                <a:gd name="T79" fmla="*/ 5 h 20"/>
                <a:gd name="T80" fmla="*/ 17 w 48"/>
                <a:gd name="T81" fmla="*/ 7 h 20"/>
                <a:gd name="T82" fmla="*/ 13 w 48"/>
                <a:gd name="T83" fmla="*/ 8 h 20"/>
                <a:gd name="T84" fmla="*/ 10 w 48"/>
                <a:gd name="T85" fmla="*/ 9 h 20"/>
                <a:gd name="T86" fmla="*/ 9 w 48"/>
                <a:gd name="T87" fmla="*/ 12 h 20"/>
                <a:gd name="T88" fmla="*/ 7 w 48"/>
                <a:gd name="T89" fmla="*/ 12 h 20"/>
                <a:gd name="T90" fmla="*/ 0 w 48"/>
                <a:gd name="T91" fmla="*/ 12 h 20"/>
                <a:gd name="T92" fmla="*/ 4 w 48"/>
                <a:gd name="T9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8" h="20">
                  <a:moveTo>
                    <a:pt x="4" y="20"/>
                  </a:moveTo>
                  <a:lnTo>
                    <a:pt x="7" y="20"/>
                  </a:lnTo>
                  <a:lnTo>
                    <a:pt x="9" y="19"/>
                  </a:lnTo>
                  <a:lnTo>
                    <a:pt x="11" y="19"/>
                  </a:lnTo>
                  <a:lnTo>
                    <a:pt x="16" y="19"/>
                  </a:lnTo>
                  <a:lnTo>
                    <a:pt x="19" y="19"/>
                  </a:lnTo>
                  <a:lnTo>
                    <a:pt x="20" y="19"/>
                  </a:lnTo>
                  <a:lnTo>
                    <a:pt x="22" y="17"/>
                  </a:lnTo>
                  <a:lnTo>
                    <a:pt x="23" y="17"/>
                  </a:lnTo>
                  <a:lnTo>
                    <a:pt x="26" y="16"/>
                  </a:lnTo>
                  <a:lnTo>
                    <a:pt x="28" y="14"/>
                  </a:lnTo>
                  <a:lnTo>
                    <a:pt x="30" y="12"/>
                  </a:lnTo>
                  <a:lnTo>
                    <a:pt x="32" y="14"/>
                  </a:lnTo>
                  <a:lnTo>
                    <a:pt x="35" y="14"/>
                  </a:lnTo>
                  <a:lnTo>
                    <a:pt x="36" y="12"/>
                  </a:lnTo>
                  <a:lnTo>
                    <a:pt x="35" y="11"/>
                  </a:lnTo>
                  <a:lnTo>
                    <a:pt x="32" y="11"/>
                  </a:lnTo>
                  <a:lnTo>
                    <a:pt x="30" y="9"/>
                  </a:lnTo>
                  <a:lnTo>
                    <a:pt x="32" y="8"/>
                  </a:lnTo>
                  <a:lnTo>
                    <a:pt x="35" y="7"/>
                  </a:lnTo>
                  <a:lnTo>
                    <a:pt x="38" y="7"/>
                  </a:lnTo>
                  <a:lnTo>
                    <a:pt x="39" y="7"/>
                  </a:lnTo>
                  <a:lnTo>
                    <a:pt x="42" y="7"/>
                  </a:lnTo>
                  <a:lnTo>
                    <a:pt x="45" y="7"/>
                  </a:lnTo>
                  <a:lnTo>
                    <a:pt x="47" y="7"/>
                  </a:lnTo>
                  <a:lnTo>
                    <a:pt x="48" y="5"/>
                  </a:lnTo>
                  <a:lnTo>
                    <a:pt x="47" y="3"/>
                  </a:lnTo>
                  <a:lnTo>
                    <a:pt x="45" y="3"/>
                  </a:lnTo>
                  <a:lnTo>
                    <a:pt x="45" y="2"/>
                  </a:lnTo>
                  <a:lnTo>
                    <a:pt x="43" y="2"/>
                  </a:lnTo>
                  <a:lnTo>
                    <a:pt x="42" y="2"/>
                  </a:lnTo>
                  <a:lnTo>
                    <a:pt x="41" y="2"/>
                  </a:lnTo>
                  <a:lnTo>
                    <a:pt x="35" y="0"/>
                  </a:lnTo>
                  <a:lnTo>
                    <a:pt x="32" y="0"/>
                  </a:lnTo>
                  <a:lnTo>
                    <a:pt x="30" y="0"/>
                  </a:lnTo>
                  <a:lnTo>
                    <a:pt x="30" y="2"/>
                  </a:lnTo>
                  <a:lnTo>
                    <a:pt x="23" y="3"/>
                  </a:lnTo>
                  <a:lnTo>
                    <a:pt x="22" y="3"/>
                  </a:lnTo>
                  <a:lnTo>
                    <a:pt x="19" y="3"/>
                  </a:lnTo>
                  <a:lnTo>
                    <a:pt x="17" y="5"/>
                  </a:lnTo>
                  <a:lnTo>
                    <a:pt x="17" y="7"/>
                  </a:lnTo>
                  <a:lnTo>
                    <a:pt x="13" y="8"/>
                  </a:lnTo>
                  <a:lnTo>
                    <a:pt x="10" y="9"/>
                  </a:lnTo>
                  <a:lnTo>
                    <a:pt x="9" y="12"/>
                  </a:lnTo>
                  <a:lnTo>
                    <a:pt x="7" y="12"/>
                  </a:lnTo>
                  <a:lnTo>
                    <a:pt x="0" y="12"/>
                  </a:lnTo>
                  <a:lnTo>
                    <a:pt x="4" y="20"/>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20" name="Freeform 172">
              <a:extLst>
                <a:ext uri="{FF2B5EF4-FFF2-40B4-BE49-F238E27FC236}">
                  <a16:creationId xmlns:a16="http://schemas.microsoft.com/office/drawing/2014/main" id="{CD8324E4-DC60-14AD-96BB-1DCB09C4AC07}"/>
                </a:ext>
              </a:extLst>
            </p:cNvPr>
            <p:cNvSpPr>
              <a:spLocks/>
            </p:cNvSpPr>
            <p:nvPr/>
          </p:nvSpPr>
          <p:spPr bwMode="auto">
            <a:xfrm>
              <a:off x="596" y="1277"/>
              <a:ext cx="151" cy="68"/>
            </a:xfrm>
            <a:custGeom>
              <a:avLst/>
              <a:gdLst>
                <a:gd name="T0" fmla="*/ 151 w 151"/>
                <a:gd name="T1" fmla="*/ 67 h 68"/>
                <a:gd name="T2" fmla="*/ 151 w 151"/>
                <a:gd name="T3" fmla="*/ 39 h 68"/>
                <a:gd name="T4" fmla="*/ 136 w 151"/>
                <a:gd name="T5" fmla="*/ 28 h 68"/>
                <a:gd name="T6" fmla="*/ 92 w 151"/>
                <a:gd name="T7" fmla="*/ 15 h 68"/>
                <a:gd name="T8" fmla="*/ 82 w 151"/>
                <a:gd name="T9" fmla="*/ 15 h 68"/>
                <a:gd name="T10" fmla="*/ 81 w 151"/>
                <a:gd name="T11" fmla="*/ 13 h 68"/>
                <a:gd name="T12" fmla="*/ 77 w 151"/>
                <a:gd name="T13" fmla="*/ 13 h 68"/>
                <a:gd name="T14" fmla="*/ 73 w 151"/>
                <a:gd name="T15" fmla="*/ 10 h 68"/>
                <a:gd name="T16" fmla="*/ 69 w 151"/>
                <a:gd name="T17" fmla="*/ 8 h 68"/>
                <a:gd name="T18" fmla="*/ 67 w 151"/>
                <a:gd name="T19" fmla="*/ 0 h 68"/>
                <a:gd name="T20" fmla="*/ 4 w 151"/>
                <a:gd name="T21" fmla="*/ 8 h 68"/>
                <a:gd name="T22" fmla="*/ 2 w 151"/>
                <a:gd name="T23" fmla="*/ 17 h 68"/>
                <a:gd name="T24" fmla="*/ 0 w 151"/>
                <a:gd name="T25" fmla="*/ 32 h 68"/>
                <a:gd name="T26" fmla="*/ 2 w 151"/>
                <a:gd name="T27" fmla="*/ 41 h 68"/>
                <a:gd name="T28" fmla="*/ 9 w 151"/>
                <a:gd name="T29" fmla="*/ 46 h 68"/>
                <a:gd name="T30" fmla="*/ 18 w 151"/>
                <a:gd name="T31" fmla="*/ 49 h 68"/>
                <a:gd name="T32" fmla="*/ 25 w 151"/>
                <a:gd name="T33" fmla="*/ 55 h 68"/>
                <a:gd name="T34" fmla="*/ 35 w 151"/>
                <a:gd name="T35" fmla="*/ 60 h 68"/>
                <a:gd name="T36" fmla="*/ 54 w 151"/>
                <a:gd name="T37" fmla="*/ 61 h 68"/>
                <a:gd name="T38" fmla="*/ 64 w 151"/>
                <a:gd name="T39" fmla="*/ 60 h 68"/>
                <a:gd name="T40" fmla="*/ 77 w 151"/>
                <a:gd name="T41" fmla="*/ 61 h 68"/>
                <a:gd name="T42" fmla="*/ 123 w 151"/>
                <a:gd name="T43" fmla="*/ 68 h 68"/>
                <a:gd name="T44" fmla="*/ 151 w 151"/>
                <a:gd name="T45" fmla="*/ 67 h 68"/>
                <a:gd name="T46" fmla="*/ 151 w 151"/>
                <a:gd name="T47" fmla="*/ 39 h 68"/>
                <a:gd name="T48" fmla="*/ 136 w 151"/>
                <a:gd name="T49" fmla="*/ 28 h 68"/>
                <a:gd name="T50" fmla="*/ 92 w 151"/>
                <a:gd name="T51" fmla="*/ 15 h 68"/>
                <a:gd name="T52" fmla="*/ 82 w 151"/>
                <a:gd name="T53" fmla="*/ 15 h 68"/>
                <a:gd name="T54" fmla="*/ 81 w 151"/>
                <a:gd name="T55" fmla="*/ 13 h 68"/>
                <a:gd name="T56" fmla="*/ 77 w 151"/>
                <a:gd name="T57" fmla="*/ 13 h 68"/>
                <a:gd name="T58" fmla="*/ 73 w 151"/>
                <a:gd name="T59" fmla="*/ 10 h 68"/>
                <a:gd name="T60" fmla="*/ 69 w 151"/>
                <a:gd name="T61" fmla="*/ 8 h 68"/>
                <a:gd name="T62" fmla="*/ 67 w 151"/>
                <a:gd name="T63" fmla="*/ 0 h 68"/>
                <a:gd name="T64" fmla="*/ 4 w 151"/>
                <a:gd name="T65" fmla="*/ 8 h 68"/>
                <a:gd name="T66" fmla="*/ 2 w 151"/>
                <a:gd name="T67" fmla="*/ 17 h 68"/>
                <a:gd name="T68" fmla="*/ 0 w 151"/>
                <a:gd name="T69" fmla="*/ 32 h 68"/>
                <a:gd name="T70" fmla="*/ 2 w 151"/>
                <a:gd name="T71" fmla="*/ 41 h 68"/>
                <a:gd name="T72" fmla="*/ 9 w 151"/>
                <a:gd name="T73" fmla="*/ 46 h 68"/>
                <a:gd name="T74" fmla="*/ 18 w 151"/>
                <a:gd name="T75" fmla="*/ 49 h 68"/>
                <a:gd name="T76" fmla="*/ 25 w 151"/>
                <a:gd name="T77" fmla="*/ 55 h 68"/>
                <a:gd name="T78" fmla="*/ 35 w 151"/>
                <a:gd name="T79" fmla="*/ 60 h 68"/>
                <a:gd name="T80" fmla="*/ 54 w 151"/>
                <a:gd name="T81" fmla="*/ 61 h 68"/>
                <a:gd name="T82" fmla="*/ 64 w 151"/>
                <a:gd name="T83" fmla="*/ 60 h 68"/>
                <a:gd name="T84" fmla="*/ 77 w 151"/>
                <a:gd name="T85" fmla="*/ 61 h 68"/>
                <a:gd name="T86" fmla="*/ 123 w 151"/>
                <a:gd name="T87"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1" h="68">
                  <a:moveTo>
                    <a:pt x="138" y="68"/>
                  </a:moveTo>
                  <a:lnTo>
                    <a:pt x="151" y="67"/>
                  </a:lnTo>
                  <a:lnTo>
                    <a:pt x="151" y="51"/>
                  </a:lnTo>
                  <a:lnTo>
                    <a:pt x="151" y="39"/>
                  </a:lnTo>
                  <a:lnTo>
                    <a:pt x="144" y="32"/>
                  </a:lnTo>
                  <a:lnTo>
                    <a:pt x="136" y="28"/>
                  </a:lnTo>
                  <a:lnTo>
                    <a:pt x="118" y="21"/>
                  </a:lnTo>
                  <a:lnTo>
                    <a:pt x="92" y="15"/>
                  </a:lnTo>
                  <a:lnTo>
                    <a:pt x="87" y="14"/>
                  </a:lnTo>
                  <a:lnTo>
                    <a:pt x="82" y="15"/>
                  </a:lnTo>
                  <a:lnTo>
                    <a:pt x="82" y="14"/>
                  </a:lnTo>
                  <a:lnTo>
                    <a:pt x="81" y="13"/>
                  </a:lnTo>
                  <a:lnTo>
                    <a:pt x="78" y="13"/>
                  </a:lnTo>
                  <a:lnTo>
                    <a:pt x="77" y="13"/>
                  </a:lnTo>
                  <a:lnTo>
                    <a:pt x="75" y="10"/>
                  </a:lnTo>
                  <a:lnTo>
                    <a:pt x="73" y="10"/>
                  </a:lnTo>
                  <a:lnTo>
                    <a:pt x="71" y="8"/>
                  </a:lnTo>
                  <a:lnTo>
                    <a:pt x="69" y="8"/>
                  </a:lnTo>
                  <a:lnTo>
                    <a:pt x="69" y="5"/>
                  </a:lnTo>
                  <a:lnTo>
                    <a:pt x="67" y="0"/>
                  </a:lnTo>
                  <a:lnTo>
                    <a:pt x="4" y="1"/>
                  </a:lnTo>
                  <a:lnTo>
                    <a:pt x="4" y="8"/>
                  </a:lnTo>
                  <a:lnTo>
                    <a:pt x="2" y="14"/>
                  </a:lnTo>
                  <a:lnTo>
                    <a:pt x="2" y="17"/>
                  </a:lnTo>
                  <a:lnTo>
                    <a:pt x="2" y="23"/>
                  </a:lnTo>
                  <a:lnTo>
                    <a:pt x="0" y="32"/>
                  </a:lnTo>
                  <a:lnTo>
                    <a:pt x="2" y="36"/>
                  </a:lnTo>
                  <a:lnTo>
                    <a:pt x="2" y="41"/>
                  </a:lnTo>
                  <a:lnTo>
                    <a:pt x="6" y="45"/>
                  </a:lnTo>
                  <a:lnTo>
                    <a:pt x="9" y="46"/>
                  </a:lnTo>
                  <a:lnTo>
                    <a:pt x="14" y="47"/>
                  </a:lnTo>
                  <a:lnTo>
                    <a:pt x="18" y="49"/>
                  </a:lnTo>
                  <a:lnTo>
                    <a:pt x="21" y="54"/>
                  </a:lnTo>
                  <a:lnTo>
                    <a:pt x="25" y="55"/>
                  </a:lnTo>
                  <a:lnTo>
                    <a:pt x="29" y="58"/>
                  </a:lnTo>
                  <a:lnTo>
                    <a:pt x="35" y="60"/>
                  </a:lnTo>
                  <a:lnTo>
                    <a:pt x="44" y="61"/>
                  </a:lnTo>
                  <a:lnTo>
                    <a:pt x="54" y="61"/>
                  </a:lnTo>
                  <a:lnTo>
                    <a:pt x="59" y="61"/>
                  </a:lnTo>
                  <a:lnTo>
                    <a:pt x="64" y="60"/>
                  </a:lnTo>
                  <a:lnTo>
                    <a:pt x="69" y="62"/>
                  </a:lnTo>
                  <a:lnTo>
                    <a:pt x="77" y="61"/>
                  </a:lnTo>
                  <a:lnTo>
                    <a:pt x="109" y="67"/>
                  </a:lnTo>
                  <a:lnTo>
                    <a:pt x="123" y="68"/>
                  </a:lnTo>
                  <a:lnTo>
                    <a:pt x="138" y="68"/>
                  </a:lnTo>
                  <a:lnTo>
                    <a:pt x="151" y="67"/>
                  </a:lnTo>
                  <a:lnTo>
                    <a:pt x="151" y="51"/>
                  </a:lnTo>
                  <a:lnTo>
                    <a:pt x="151" y="39"/>
                  </a:lnTo>
                  <a:lnTo>
                    <a:pt x="144" y="32"/>
                  </a:lnTo>
                  <a:lnTo>
                    <a:pt x="136" y="28"/>
                  </a:lnTo>
                  <a:lnTo>
                    <a:pt x="118" y="21"/>
                  </a:lnTo>
                  <a:lnTo>
                    <a:pt x="92" y="15"/>
                  </a:lnTo>
                  <a:lnTo>
                    <a:pt x="87" y="14"/>
                  </a:lnTo>
                  <a:lnTo>
                    <a:pt x="82" y="15"/>
                  </a:lnTo>
                  <a:lnTo>
                    <a:pt x="82" y="14"/>
                  </a:lnTo>
                  <a:lnTo>
                    <a:pt x="81" y="13"/>
                  </a:lnTo>
                  <a:lnTo>
                    <a:pt x="78" y="13"/>
                  </a:lnTo>
                  <a:lnTo>
                    <a:pt x="77" y="13"/>
                  </a:lnTo>
                  <a:lnTo>
                    <a:pt x="75" y="10"/>
                  </a:lnTo>
                  <a:lnTo>
                    <a:pt x="73" y="10"/>
                  </a:lnTo>
                  <a:lnTo>
                    <a:pt x="71" y="8"/>
                  </a:lnTo>
                  <a:lnTo>
                    <a:pt x="69" y="8"/>
                  </a:lnTo>
                  <a:lnTo>
                    <a:pt x="69" y="5"/>
                  </a:lnTo>
                  <a:lnTo>
                    <a:pt x="67" y="0"/>
                  </a:lnTo>
                  <a:lnTo>
                    <a:pt x="4" y="1"/>
                  </a:lnTo>
                  <a:lnTo>
                    <a:pt x="4" y="8"/>
                  </a:lnTo>
                  <a:lnTo>
                    <a:pt x="2" y="14"/>
                  </a:lnTo>
                  <a:lnTo>
                    <a:pt x="2" y="17"/>
                  </a:lnTo>
                  <a:lnTo>
                    <a:pt x="2" y="23"/>
                  </a:lnTo>
                  <a:lnTo>
                    <a:pt x="0" y="32"/>
                  </a:lnTo>
                  <a:lnTo>
                    <a:pt x="2" y="36"/>
                  </a:lnTo>
                  <a:lnTo>
                    <a:pt x="2" y="41"/>
                  </a:lnTo>
                  <a:lnTo>
                    <a:pt x="6" y="45"/>
                  </a:lnTo>
                  <a:lnTo>
                    <a:pt x="9" y="46"/>
                  </a:lnTo>
                  <a:lnTo>
                    <a:pt x="14" y="47"/>
                  </a:lnTo>
                  <a:lnTo>
                    <a:pt x="18" y="49"/>
                  </a:lnTo>
                  <a:lnTo>
                    <a:pt x="21" y="54"/>
                  </a:lnTo>
                  <a:lnTo>
                    <a:pt x="25" y="55"/>
                  </a:lnTo>
                  <a:lnTo>
                    <a:pt x="29" y="58"/>
                  </a:lnTo>
                  <a:lnTo>
                    <a:pt x="35" y="60"/>
                  </a:lnTo>
                  <a:lnTo>
                    <a:pt x="44" y="61"/>
                  </a:lnTo>
                  <a:lnTo>
                    <a:pt x="54" y="61"/>
                  </a:lnTo>
                  <a:lnTo>
                    <a:pt x="59" y="61"/>
                  </a:lnTo>
                  <a:lnTo>
                    <a:pt x="64" y="60"/>
                  </a:lnTo>
                  <a:lnTo>
                    <a:pt x="69" y="62"/>
                  </a:lnTo>
                  <a:lnTo>
                    <a:pt x="77" y="61"/>
                  </a:lnTo>
                  <a:lnTo>
                    <a:pt x="109" y="67"/>
                  </a:lnTo>
                  <a:lnTo>
                    <a:pt x="123" y="68"/>
                  </a:lnTo>
                  <a:lnTo>
                    <a:pt x="138" y="68"/>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21" name="Freeform 173">
              <a:extLst>
                <a:ext uri="{FF2B5EF4-FFF2-40B4-BE49-F238E27FC236}">
                  <a16:creationId xmlns:a16="http://schemas.microsoft.com/office/drawing/2014/main" id="{798E5473-D705-AF5A-64BF-EFCEE2BB9C8D}"/>
                </a:ext>
              </a:extLst>
            </p:cNvPr>
            <p:cNvSpPr>
              <a:spLocks/>
            </p:cNvSpPr>
            <p:nvPr/>
          </p:nvSpPr>
          <p:spPr bwMode="auto">
            <a:xfrm>
              <a:off x="669" y="1201"/>
              <a:ext cx="54" cy="29"/>
            </a:xfrm>
            <a:custGeom>
              <a:avLst/>
              <a:gdLst>
                <a:gd name="T0" fmla="*/ 4 w 54"/>
                <a:gd name="T1" fmla="*/ 29 h 29"/>
                <a:gd name="T2" fmla="*/ 7 w 54"/>
                <a:gd name="T3" fmla="*/ 29 h 29"/>
                <a:gd name="T4" fmla="*/ 9 w 54"/>
                <a:gd name="T5" fmla="*/ 27 h 29"/>
                <a:gd name="T6" fmla="*/ 13 w 54"/>
                <a:gd name="T7" fmla="*/ 27 h 29"/>
                <a:gd name="T8" fmla="*/ 17 w 54"/>
                <a:gd name="T9" fmla="*/ 27 h 29"/>
                <a:gd name="T10" fmla="*/ 19 w 54"/>
                <a:gd name="T11" fmla="*/ 27 h 29"/>
                <a:gd name="T12" fmla="*/ 23 w 54"/>
                <a:gd name="T13" fmla="*/ 27 h 29"/>
                <a:gd name="T14" fmla="*/ 24 w 54"/>
                <a:gd name="T15" fmla="*/ 26 h 29"/>
                <a:gd name="T16" fmla="*/ 27 w 54"/>
                <a:gd name="T17" fmla="*/ 24 h 29"/>
                <a:gd name="T18" fmla="*/ 28 w 54"/>
                <a:gd name="T19" fmla="*/ 22 h 29"/>
                <a:gd name="T20" fmla="*/ 32 w 54"/>
                <a:gd name="T21" fmla="*/ 21 h 29"/>
                <a:gd name="T22" fmla="*/ 32 w 54"/>
                <a:gd name="T23" fmla="*/ 18 h 29"/>
                <a:gd name="T24" fmla="*/ 37 w 54"/>
                <a:gd name="T25" fmla="*/ 19 h 29"/>
                <a:gd name="T26" fmla="*/ 38 w 54"/>
                <a:gd name="T27" fmla="*/ 19 h 29"/>
                <a:gd name="T28" fmla="*/ 40 w 54"/>
                <a:gd name="T29" fmla="*/ 19 h 29"/>
                <a:gd name="T30" fmla="*/ 40 w 54"/>
                <a:gd name="T31" fmla="*/ 18 h 29"/>
                <a:gd name="T32" fmla="*/ 41 w 54"/>
                <a:gd name="T33" fmla="*/ 18 h 29"/>
                <a:gd name="T34" fmla="*/ 41 w 54"/>
                <a:gd name="T35" fmla="*/ 17 h 29"/>
                <a:gd name="T36" fmla="*/ 40 w 54"/>
                <a:gd name="T37" fmla="*/ 15 h 29"/>
                <a:gd name="T38" fmla="*/ 38 w 54"/>
                <a:gd name="T39" fmla="*/ 15 h 29"/>
                <a:gd name="T40" fmla="*/ 36 w 54"/>
                <a:gd name="T41" fmla="*/ 15 h 29"/>
                <a:gd name="T42" fmla="*/ 32 w 54"/>
                <a:gd name="T43" fmla="*/ 13 h 29"/>
                <a:gd name="T44" fmla="*/ 34 w 54"/>
                <a:gd name="T45" fmla="*/ 10 h 29"/>
                <a:gd name="T46" fmla="*/ 38 w 54"/>
                <a:gd name="T47" fmla="*/ 10 h 29"/>
                <a:gd name="T48" fmla="*/ 41 w 54"/>
                <a:gd name="T49" fmla="*/ 10 h 29"/>
                <a:gd name="T50" fmla="*/ 45 w 54"/>
                <a:gd name="T51" fmla="*/ 10 h 29"/>
                <a:gd name="T52" fmla="*/ 47 w 54"/>
                <a:gd name="T53" fmla="*/ 10 h 29"/>
                <a:gd name="T54" fmla="*/ 50 w 54"/>
                <a:gd name="T55" fmla="*/ 10 h 29"/>
                <a:gd name="T56" fmla="*/ 50 w 54"/>
                <a:gd name="T57" fmla="*/ 7 h 29"/>
                <a:gd name="T58" fmla="*/ 53 w 54"/>
                <a:gd name="T59" fmla="*/ 7 h 29"/>
                <a:gd name="T60" fmla="*/ 54 w 54"/>
                <a:gd name="T61" fmla="*/ 6 h 29"/>
                <a:gd name="T62" fmla="*/ 53 w 54"/>
                <a:gd name="T63" fmla="*/ 6 h 29"/>
                <a:gd name="T64" fmla="*/ 53 w 54"/>
                <a:gd name="T65" fmla="*/ 4 h 29"/>
                <a:gd name="T66" fmla="*/ 50 w 54"/>
                <a:gd name="T67" fmla="*/ 4 h 29"/>
                <a:gd name="T68" fmla="*/ 50 w 54"/>
                <a:gd name="T69" fmla="*/ 3 h 29"/>
                <a:gd name="T70" fmla="*/ 49 w 54"/>
                <a:gd name="T71" fmla="*/ 1 h 29"/>
                <a:gd name="T72" fmla="*/ 47 w 54"/>
                <a:gd name="T73" fmla="*/ 1 h 29"/>
                <a:gd name="T74" fmla="*/ 45 w 54"/>
                <a:gd name="T75" fmla="*/ 1 h 29"/>
                <a:gd name="T76" fmla="*/ 38 w 54"/>
                <a:gd name="T77" fmla="*/ 0 h 29"/>
                <a:gd name="T78" fmla="*/ 36 w 54"/>
                <a:gd name="T79" fmla="*/ 0 h 29"/>
                <a:gd name="T80" fmla="*/ 34 w 54"/>
                <a:gd name="T81" fmla="*/ 0 h 29"/>
                <a:gd name="T82" fmla="*/ 32 w 54"/>
                <a:gd name="T83" fmla="*/ 1 h 29"/>
                <a:gd name="T84" fmla="*/ 27 w 54"/>
                <a:gd name="T85" fmla="*/ 4 h 29"/>
                <a:gd name="T86" fmla="*/ 23 w 54"/>
                <a:gd name="T87" fmla="*/ 4 h 29"/>
                <a:gd name="T88" fmla="*/ 21 w 54"/>
                <a:gd name="T89" fmla="*/ 6 h 29"/>
                <a:gd name="T90" fmla="*/ 19 w 54"/>
                <a:gd name="T91" fmla="*/ 6 h 29"/>
                <a:gd name="T92" fmla="*/ 18 w 54"/>
                <a:gd name="T93" fmla="*/ 7 h 29"/>
                <a:gd name="T94" fmla="*/ 14 w 54"/>
                <a:gd name="T95" fmla="*/ 12 h 29"/>
                <a:gd name="T96" fmla="*/ 11 w 54"/>
                <a:gd name="T97" fmla="*/ 13 h 29"/>
                <a:gd name="T98" fmla="*/ 8 w 54"/>
                <a:gd name="T99" fmla="*/ 17 h 29"/>
                <a:gd name="T100" fmla="*/ 7 w 54"/>
                <a:gd name="T101" fmla="*/ 18 h 29"/>
                <a:gd name="T102" fmla="*/ 0 w 54"/>
                <a:gd name="T103" fmla="*/ 18 h 29"/>
                <a:gd name="T104" fmla="*/ 4 w 54"/>
                <a:gd name="T105"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4" h="29">
                  <a:moveTo>
                    <a:pt x="4" y="29"/>
                  </a:moveTo>
                  <a:lnTo>
                    <a:pt x="7" y="29"/>
                  </a:lnTo>
                  <a:lnTo>
                    <a:pt x="9" y="27"/>
                  </a:lnTo>
                  <a:lnTo>
                    <a:pt x="13" y="27"/>
                  </a:lnTo>
                  <a:lnTo>
                    <a:pt x="17" y="27"/>
                  </a:lnTo>
                  <a:lnTo>
                    <a:pt x="19" y="27"/>
                  </a:lnTo>
                  <a:lnTo>
                    <a:pt x="23" y="27"/>
                  </a:lnTo>
                  <a:lnTo>
                    <a:pt x="24" y="26"/>
                  </a:lnTo>
                  <a:lnTo>
                    <a:pt x="27" y="24"/>
                  </a:lnTo>
                  <a:lnTo>
                    <a:pt x="28" y="22"/>
                  </a:lnTo>
                  <a:lnTo>
                    <a:pt x="32" y="21"/>
                  </a:lnTo>
                  <a:lnTo>
                    <a:pt x="32" y="18"/>
                  </a:lnTo>
                  <a:lnTo>
                    <a:pt x="37" y="19"/>
                  </a:lnTo>
                  <a:lnTo>
                    <a:pt x="38" y="19"/>
                  </a:lnTo>
                  <a:lnTo>
                    <a:pt x="40" y="19"/>
                  </a:lnTo>
                  <a:lnTo>
                    <a:pt x="40" y="18"/>
                  </a:lnTo>
                  <a:lnTo>
                    <a:pt x="41" y="18"/>
                  </a:lnTo>
                  <a:lnTo>
                    <a:pt x="41" y="17"/>
                  </a:lnTo>
                  <a:lnTo>
                    <a:pt x="40" y="15"/>
                  </a:lnTo>
                  <a:lnTo>
                    <a:pt x="38" y="15"/>
                  </a:lnTo>
                  <a:lnTo>
                    <a:pt x="36" y="15"/>
                  </a:lnTo>
                  <a:lnTo>
                    <a:pt x="32" y="13"/>
                  </a:lnTo>
                  <a:lnTo>
                    <a:pt x="34" y="10"/>
                  </a:lnTo>
                  <a:lnTo>
                    <a:pt x="38" y="10"/>
                  </a:lnTo>
                  <a:lnTo>
                    <a:pt x="41" y="10"/>
                  </a:lnTo>
                  <a:lnTo>
                    <a:pt x="45" y="10"/>
                  </a:lnTo>
                  <a:lnTo>
                    <a:pt x="47" y="10"/>
                  </a:lnTo>
                  <a:lnTo>
                    <a:pt x="50" y="10"/>
                  </a:lnTo>
                  <a:lnTo>
                    <a:pt x="50" y="7"/>
                  </a:lnTo>
                  <a:lnTo>
                    <a:pt x="53" y="7"/>
                  </a:lnTo>
                  <a:lnTo>
                    <a:pt x="54" y="6"/>
                  </a:lnTo>
                  <a:lnTo>
                    <a:pt x="53" y="6"/>
                  </a:lnTo>
                  <a:lnTo>
                    <a:pt x="53" y="4"/>
                  </a:lnTo>
                  <a:lnTo>
                    <a:pt x="50" y="4"/>
                  </a:lnTo>
                  <a:lnTo>
                    <a:pt x="50" y="3"/>
                  </a:lnTo>
                  <a:lnTo>
                    <a:pt x="49" y="1"/>
                  </a:lnTo>
                  <a:lnTo>
                    <a:pt x="47" y="1"/>
                  </a:lnTo>
                  <a:lnTo>
                    <a:pt x="45" y="1"/>
                  </a:lnTo>
                  <a:lnTo>
                    <a:pt x="38" y="0"/>
                  </a:lnTo>
                  <a:lnTo>
                    <a:pt x="36" y="0"/>
                  </a:lnTo>
                  <a:lnTo>
                    <a:pt x="34" y="0"/>
                  </a:lnTo>
                  <a:lnTo>
                    <a:pt x="32" y="1"/>
                  </a:lnTo>
                  <a:lnTo>
                    <a:pt x="27" y="4"/>
                  </a:lnTo>
                  <a:lnTo>
                    <a:pt x="23" y="4"/>
                  </a:lnTo>
                  <a:lnTo>
                    <a:pt x="21" y="6"/>
                  </a:lnTo>
                  <a:lnTo>
                    <a:pt x="19" y="6"/>
                  </a:lnTo>
                  <a:lnTo>
                    <a:pt x="18" y="7"/>
                  </a:lnTo>
                  <a:lnTo>
                    <a:pt x="14" y="12"/>
                  </a:lnTo>
                  <a:lnTo>
                    <a:pt x="11" y="13"/>
                  </a:lnTo>
                  <a:lnTo>
                    <a:pt x="8" y="17"/>
                  </a:lnTo>
                  <a:lnTo>
                    <a:pt x="7" y="18"/>
                  </a:lnTo>
                  <a:lnTo>
                    <a:pt x="0" y="18"/>
                  </a:lnTo>
                  <a:lnTo>
                    <a:pt x="4" y="29"/>
                  </a:lnTo>
                  <a:close/>
                </a:path>
              </a:pathLst>
            </a:custGeom>
            <a:noFill/>
            <a:ln w="11113">
              <a:solidFill>
                <a:srgbClr val="402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22" name="Freeform 174">
              <a:extLst>
                <a:ext uri="{FF2B5EF4-FFF2-40B4-BE49-F238E27FC236}">
                  <a16:creationId xmlns:a16="http://schemas.microsoft.com/office/drawing/2014/main" id="{54F1D959-6720-A1F6-66FC-C449F26F47AD}"/>
                </a:ext>
              </a:extLst>
            </p:cNvPr>
            <p:cNvSpPr>
              <a:spLocks/>
            </p:cNvSpPr>
            <p:nvPr/>
          </p:nvSpPr>
          <p:spPr bwMode="auto">
            <a:xfrm>
              <a:off x="676" y="1207"/>
              <a:ext cx="48" cy="20"/>
            </a:xfrm>
            <a:custGeom>
              <a:avLst/>
              <a:gdLst>
                <a:gd name="T0" fmla="*/ 4 w 48"/>
                <a:gd name="T1" fmla="*/ 20 h 20"/>
                <a:gd name="T2" fmla="*/ 7 w 48"/>
                <a:gd name="T3" fmla="*/ 20 h 20"/>
                <a:gd name="T4" fmla="*/ 9 w 48"/>
                <a:gd name="T5" fmla="*/ 19 h 20"/>
                <a:gd name="T6" fmla="*/ 11 w 48"/>
                <a:gd name="T7" fmla="*/ 19 h 20"/>
                <a:gd name="T8" fmla="*/ 16 w 48"/>
                <a:gd name="T9" fmla="*/ 19 h 20"/>
                <a:gd name="T10" fmla="*/ 19 w 48"/>
                <a:gd name="T11" fmla="*/ 19 h 20"/>
                <a:gd name="T12" fmla="*/ 20 w 48"/>
                <a:gd name="T13" fmla="*/ 19 h 20"/>
                <a:gd name="T14" fmla="*/ 22 w 48"/>
                <a:gd name="T15" fmla="*/ 17 h 20"/>
                <a:gd name="T16" fmla="*/ 23 w 48"/>
                <a:gd name="T17" fmla="*/ 17 h 20"/>
                <a:gd name="T18" fmla="*/ 26 w 48"/>
                <a:gd name="T19" fmla="*/ 16 h 20"/>
                <a:gd name="T20" fmla="*/ 28 w 48"/>
                <a:gd name="T21" fmla="*/ 14 h 20"/>
                <a:gd name="T22" fmla="*/ 30 w 48"/>
                <a:gd name="T23" fmla="*/ 12 h 20"/>
                <a:gd name="T24" fmla="*/ 32 w 48"/>
                <a:gd name="T25" fmla="*/ 14 h 20"/>
                <a:gd name="T26" fmla="*/ 35 w 48"/>
                <a:gd name="T27" fmla="*/ 14 h 20"/>
                <a:gd name="T28" fmla="*/ 36 w 48"/>
                <a:gd name="T29" fmla="*/ 12 h 20"/>
                <a:gd name="T30" fmla="*/ 35 w 48"/>
                <a:gd name="T31" fmla="*/ 11 h 20"/>
                <a:gd name="T32" fmla="*/ 32 w 48"/>
                <a:gd name="T33" fmla="*/ 11 h 20"/>
                <a:gd name="T34" fmla="*/ 30 w 48"/>
                <a:gd name="T35" fmla="*/ 9 h 20"/>
                <a:gd name="T36" fmla="*/ 32 w 48"/>
                <a:gd name="T37" fmla="*/ 8 h 20"/>
                <a:gd name="T38" fmla="*/ 35 w 48"/>
                <a:gd name="T39" fmla="*/ 7 h 20"/>
                <a:gd name="T40" fmla="*/ 38 w 48"/>
                <a:gd name="T41" fmla="*/ 7 h 20"/>
                <a:gd name="T42" fmla="*/ 39 w 48"/>
                <a:gd name="T43" fmla="*/ 7 h 20"/>
                <a:gd name="T44" fmla="*/ 42 w 48"/>
                <a:gd name="T45" fmla="*/ 7 h 20"/>
                <a:gd name="T46" fmla="*/ 45 w 48"/>
                <a:gd name="T47" fmla="*/ 7 h 20"/>
                <a:gd name="T48" fmla="*/ 47 w 48"/>
                <a:gd name="T49" fmla="*/ 7 h 20"/>
                <a:gd name="T50" fmla="*/ 48 w 48"/>
                <a:gd name="T51" fmla="*/ 5 h 20"/>
                <a:gd name="T52" fmla="*/ 47 w 48"/>
                <a:gd name="T53" fmla="*/ 3 h 20"/>
                <a:gd name="T54" fmla="*/ 45 w 48"/>
                <a:gd name="T55" fmla="*/ 3 h 20"/>
                <a:gd name="T56" fmla="*/ 45 w 48"/>
                <a:gd name="T57" fmla="*/ 2 h 20"/>
                <a:gd name="T58" fmla="*/ 43 w 48"/>
                <a:gd name="T59" fmla="*/ 2 h 20"/>
                <a:gd name="T60" fmla="*/ 42 w 48"/>
                <a:gd name="T61" fmla="*/ 2 h 20"/>
                <a:gd name="T62" fmla="*/ 41 w 48"/>
                <a:gd name="T63" fmla="*/ 2 h 20"/>
                <a:gd name="T64" fmla="*/ 35 w 48"/>
                <a:gd name="T65" fmla="*/ 0 h 20"/>
                <a:gd name="T66" fmla="*/ 32 w 48"/>
                <a:gd name="T67" fmla="*/ 0 h 20"/>
                <a:gd name="T68" fmla="*/ 30 w 48"/>
                <a:gd name="T69" fmla="*/ 0 h 20"/>
                <a:gd name="T70" fmla="*/ 30 w 48"/>
                <a:gd name="T71" fmla="*/ 2 h 20"/>
                <a:gd name="T72" fmla="*/ 23 w 48"/>
                <a:gd name="T73" fmla="*/ 3 h 20"/>
                <a:gd name="T74" fmla="*/ 22 w 48"/>
                <a:gd name="T75" fmla="*/ 3 h 20"/>
                <a:gd name="T76" fmla="*/ 19 w 48"/>
                <a:gd name="T77" fmla="*/ 3 h 20"/>
                <a:gd name="T78" fmla="*/ 17 w 48"/>
                <a:gd name="T79" fmla="*/ 5 h 20"/>
                <a:gd name="T80" fmla="*/ 17 w 48"/>
                <a:gd name="T81" fmla="*/ 7 h 20"/>
                <a:gd name="T82" fmla="*/ 13 w 48"/>
                <a:gd name="T83" fmla="*/ 8 h 20"/>
                <a:gd name="T84" fmla="*/ 10 w 48"/>
                <a:gd name="T85" fmla="*/ 9 h 20"/>
                <a:gd name="T86" fmla="*/ 9 w 48"/>
                <a:gd name="T87" fmla="*/ 12 h 20"/>
                <a:gd name="T88" fmla="*/ 7 w 48"/>
                <a:gd name="T89" fmla="*/ 12 h 20"/>
                <a:gd name="T90" fmla="*/ 0 w 48"/>
                <a:gd name="T91" fmla="*/ 12 h 20"/>
                <a:gd name="T92" fmla="*/ 4 w 48"/>
                <a:gd name="T9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8" h="20">
                  <a:moveTo>
                    <a:pt x="4" y="20"/>
                  </a:moveTo>
                  <a:lnTo>
                    <a:pt x="7" y="20"/>
                  </a:lnTo>
                  <a:lnTo>
                    <a:pt x="9" y="19"/>
                  </a:lnTo>
                  <a:lnTo>
                    <a:pt x="11" y="19"/>
                  </a:lnTo>
                  <a:lnTo>
                    <a:pt x="16" y="19"/>
                  </a:lnTo>
                  <a:lnTo>
                    <a:pt x="19" y="19"/>
                  </a:lnTo>
                  <a:lnTo>
                    <a:pt x="20" y="19"/>
                  </a:lnTo>
                  <a:lnTo>
                    <a:pt x="22" y="17"/>
                  </a:lnTo>
                  <a:lnTo>
                    <a:pt x="23" y="17"/>
                  </a:lnTo>
                  <a:lnTo>
                    <a:pt x="26" y="16"/>
                  </a:lnTo>
                  <a:lnTo>
                    <a:pt x="28" y="14"/>
                  </a:lnTo>
                  <a:lnTo>
                    <a:pt x="30" y="12"/>
                  </a:lnTo>
                  <a:lnTo>
                    <a:pt x="32" y="14"/>
                  </a:lnTo>
                  <a:lnTo>
                    <a:pt x="35" y="14"/>
                  </a:lnTo>
                  <a:lnTo>
                    <a:pt x="36" y="12"/>
                  </a:lnTo>
                  <a:lnTo>
                    <a:pt x="35" y="11"/>
                  </a:lnTo>
                  <a:lnTo>
                    <a:pt x="32" y="11"/>
                  </a:lnTo>
                  <a:lnTo>
                    <a:pt x="30" y="9"/>
                  </a:lnTo>
                  <a:lnTo>
                    <a:pt x="32" y="8"/>
                  </a:lnTo>
                  <a:lnTo>
                    <a:pt x="35" y="7"/>
                  </a:lnTo>
                  <a:lnTo>
                    <a:pt x="38" y="7"/>
                  </a:lnTo>
                  <a:lnTo>
                    <a:pt x="39" y="7"/>
                  </a:lnTo>
                  <a:lnTo>
                    <a:pt x="42" y="7"/>
                  </a:lnTo>
                  <a:lnTo>
                    <a:pt x="45" y="7"/>
                  </a:lnTo>
                  <a:lnTo>
                    <a:pt x="47" y="7"/>
                  </a:lnTo>
                  <a:lnTo>
                    <a:pt x="48" y="5"/>
                  </a:lnTo>
                  <a:lnTo>
                    <a:pt x="47" y="3"/>
                  </a:lnTo>
                  <a:lnTo>
                    <a:pt x="45" y="3"/>
                  </a:lnTo>
                  <a:lnTo>
                    <a:pt x="45" y="2"/>
                  </a:lnTo>
                  <a:lnTo>
                    <a:pt x="43" y="2"/>
                  </a:lnTo>
                  <a:lnTo>
                    <a:pt x="42" y="2"/>
                  </a:lnTo>
                  <a:lnTo>
                    <a:pt x="41" y="2"/>
                  </a:lnTo>
                  <a:lnTo>
                    <a:pt x="35" y="0"/>
                  </a:lnTo>
                  <a:lnTo>
                    <a:pt x="32" y="0"/>
                  </a:lnTo>
                  <a:lnTo>
                    <a:pt x="30" y="0"/>
                  </a:lnTo>
                  <a:lnTo>
                    <a:pt x="30" y="2"/>
                  </a:lnTo>
                  <a:lnTo>
                    <a:pt x="23" y="3"/>
                  </a:lnTo>
                  <a:lnTo>
                    <a:pt x="22" y="3"/>
                  </a:lnTo>
                  <a:lnTo>
                    <a:pt x="19" y="3"/>
                  </a:lnTo>
                  <a:lnTo>
                    <a:pt x="17" y="5"/>
                  </a:lnTo>
                  <a:lnTo>
                    <a:pt x="17" y="7"/>
                  </a:lnTo>
                  <a:lnTo>
                    <a:pt x="13" y="8"/>
                  </a:lnTo>
                  <a:lnTo>
                    <a:pt x="10" y="9"/>
                  </a:lnTo>
                  <a:lnTo>
                    <a:pt x="9" y="12"/>
                  </a:lnTo>
                  <a:lnTo>
                    <a:pt x="7" y="12"/>
                  </a:lnTo>
                  <a:lnTo>
                    <a:pt x="0" y="12"/>
                  </a:lnTo>
                  <a:lnTo>
                    <a:pt x="4" y="20"/>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23" name="Freeform 175">
              <a:extLst>
                <a:ext uri="{FF2B5EF4-FFF2-40B4-BE49-F238E27FC236}">
                  <a16:creationId xmlns:a16="http://schemas.microsoft.com/office/drawing/2014/main" id="{2944201F-0BE8-A31F-0222-F35209783B01}"/>
                </a:ext>
              </a:extLst>
            </p:cNvPr>
            <p:cNvSpPr>
              <a:spLocks/>
            </p:cNvSpPr>
            <p:nvPr/>
          </p:nvSpPr>
          <p:spPr bwMode="auto">
            <a:xfrm>
              <a:off x="669" y="1201"/>
              <a:ext cx="54" cy="29"/>
            </a:xfrm>
            <a:custGeom>
              <a:avLst/>
              <a:gdLst>
                <a:gd name="T0" fmla="*/ 4 w 54"/>
                <a:gd name="T1" fmla="*/ 29 h 29"/>
                <a:gd name="T2" fmla="*/ 7 w 54"/>
                <a:gd name="T3" fmla="*/ 29 h 29"/>
                <a:gd name="T4" fmla="*/ 9 w 54"/>
                <a:gd name="T5" fmla="*/ 27 h 29"/>
                <a:gd name="T6" fmla="*/ 13 w 54"/>
                <a:gd name="T7" fmla="*/ 27 h 29"/>
                <a:gd name="T8" fmla="*/ 17 w 54"/>
                <a:gd name="T9" fmla="*/ 27 h 29"/>
                <a:gd name="T10" fmla="*/ 19 w 54"/>
                <a:gd name="T11" fmla="*/ 27 h 29"/>
                <a:gd name="T12" fmla="*/ 23 w 54"/>
                <a:gd name="T13" fmla="*/ 27 h 29"/>
                <a:gd name="T14" fmla="*/ 24 w 54"/>
                <a:gd name="T15" fmla="*/ 26 h 29"/>
                <a:gd name="T16" fmla="*/ 27 w 54"/>
                <a:gd name="T17" fmla="*/ 24 h 29"/>
                <a:gd name="T18" fmla="*/ 28 w 54"/>
                <a:gd name="T19" fmla="*/ 22 h 29"/>
                <a:gd name="T20" fmla="*/ 32 w 54"/>
                <a:gd name="T21" fmla="*/ 21 h 29"/>
                <a:gd name="T22" fmla="*/ 32 w 54"/>
                <a:gd name="T23" fmla="*/ 18 h 29"/>
                <a:gd name="T24" fmla="*/ 37 w 54"/>
                <a:gd name="T25" fmla="*/ 19 h 29"/>
                <a:gd name="T26" fmla="*/ 38 w 54"/>
                <a:gd name="T27" fmla="*/ 19 h 29"/>
                <a:gd name="T28" fmla="*/ 40 w 54"/>
                <a:gd name="T29" fmla="*/ 19 h 29"/>
                <a:gd name="T30" fmla="*/ 40 w 54"/>
                <a:gd name="T31" fmla="*/ 18 h 29"/>
                <a:gd name="T32" fmla="*/ 41 w 54"/>
                <a:gd name="T33" fmla="*/ 18 h 29"/>
                <a:gd name="T34" fmla="*/ 41 w 54"/>
                <a:gd name="T35" fmla="*/ 17 h 29"/>
                <a:gd name="T36" fmla="*/ 40 w 54"/>
                <a:gd name="T37" fmla="*/ 15 h 29"/>
                <a:gd name="T38" fmla="*/ 38 w 54"/>
                <a:gd name="T39" fmla="*/ 15 h 29"/>
                <a:gd name="T40" fmla="*/ 36 w 54"/>
                <a:gd name="T41" fmla="*/ 15 h 29"/>
                <a:gd name="T42" fmla="*/ 32 w 54"/>
                <a:gd name="T43" fmla="*/ 13 h 29"/>
                <a:gd name="T44" fmla="*/ 34 w 54"/>
                <a:gd name="T45" fmla="*/ 10 h 29"/>
                <a:gd name="T46" fmla="*/ 38 w 54"/>
                <a:gd name="T47" fmla="*/ 10 h 29"/>
                <a:gd name="T48" fmla="*/ 41 w 54"/>
                <a:gd name="T49" fmla="*/ 10 h 29"/>
                <a:gd name="T50" fmla="*/ 45 w 54"/>
                <a:gd name="T51" fmla="*/ 10 h 29"/>
                <a:gd name="T52" fmla="*/ 47 w 54"/>
                <a:gd name="T53" fmla="*/ 10 h 29"/>
                <a:gd name="T54" fmla="*/ 50 w 54"/>
                <a:gd name="T55" fmla="*/ 10 h 29"/>
                <a:gd name="T56" fmla="*/ 50 w 54"/>
                <a:gd name="T57" fmla="*/ 7 h 29"/>
                <a:gd name="T58" fmla="*/ 53 w 54"/>
                <a:gd name="T59" fmla="*/ 7 h 29"/>
                <a:gd name="T60" fmla="*/ 54 w 54"/>
                <a:gd name="T61" fmla="*/ 6 h 29"/>
                <a:gd name="T62" fmla="*/ 53 w 54"/>
                <a:gd name="T63" fmla="*/ 6 h 29"/>
                <a:gd name="T64" fmla="*/ 53 w 54"/>
                <a:gd name="T65" fmla="*/ 4 h 29"/>
                <a:gd name="T66" fmla="*/ 50 w 54"/>
                <a:gd name="T67" fmla="*/ 4 h 29"/>
                <a:gd name="T68" fmla="*/ 50 w 54"/>
                <a:gd name="T69" fmla="*/ 3 h 29"/>
                <a:gd name="T70" fmla="*/ 49 w 54"/>
                <a:gd name="T71" fmla="*/ 1 h 29"/>
                <a:gd name="T72" fmla="*/ 47 w 54"/>
                <a:gd name="T73" fmla="*/ 1 h 29"/>
                <a:gd name="T74" fmla="*/ 45 w 54"/>
                <a:gd name="T75" fmla="*/ 1 h 29"/>
                <a:gd name="T76" fmla="*/ 38 w 54"/>
                <a:gd name="T77" fmla="*/ 0 h 29"/>
                <a:gd name="T78" fmla="*/ 36 w 54"/>
                <a:gd name="T79" fmla="*/ 0 h 29"/>
                <a:gd name="T80" fmla="*/ 34 w 54"/>
                <a:gd name="T81" fmla="*/ 0 h 29"/>
                <a:gd name="T82" fmla="*/ 32 w 54"/>
                <a:gd name="T83" fmla="*/ 1 h 29"/>
                <a:gd name="T84" fmla="*/ 27 w 54"/>
                <a:gd name="T85" fmla="*/ 4 h 29"/>
                <a:gd name="T86" fmla="*/ 23 w 54"/>
                <a:gd name="T87" fmla="*/ 4 h 29"/>
                <a:gd name="T88" fmla="*/ 21 w 54"/>
                <a:gd name="T89" fmla="*/ 6 h 29"/>
                <a:gd name="T90" fmla="*/ 19 w 54"/>
                <a:gd name="T91" fmla="*/ 6 h 29"/>
                <a:gd name="T92" fmla="*/ 18 w 54"/>
                <a:gd name="T93" fmla="*/ 7 h 29"/>
                <a:gd name="T94" fmla="*/ 14 w 54"/>
                <a:gd name="T95" fmla="*/ 12 h 29"/>
                <a:gd name="T96" fmla="*/ 11 w 54"/>
                <a:gd name="T97" fmla="*/ 13 h 29"/>
                <a:gd name="T98" fmla="*/ 8 w 54"/>
                <a:gd name="T99" fmla="*/ 17 h 29"/>
                <a:gd name="T100" fmla="*/ 7 w 54"/>
                <a:gd name="T101" fmla="*/ 18 h 29"/>
                <a:gd name="T102" fmla="*/ 0 w 54"/>
                <a:gd name="T103" fmla="*/ 18 h 29"/>
                <a:gd name="T104" fmla="*/ 4 w 54"/>
                <a:gd name="T105"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4" h="29">
                  <a:moveTo>
                    <a:pt x="4" y="29"/>
                  </a:moveTo>
                  <a:lnTo>
                    <a:pt x="7" y="29"/>
                  </a:lnTo>
                  <a:lnTo>
                    <a:pt x="9" y="27"/>
                  </a:lnTo>
                  <a:lnTo>
                    <a:pt x="13" y="27"/>
                  </a:lnTo>
                  <a:lnTo>
                    <a:pt x="17" y="27"/>
                  </a:lnTo>
                  <a:lnTo>
                    <a:pt x="19" y="27"/>
                  </a:lnTo>
                  <a:lnTo>
                    <a:pt x="23" y="27"/>
                  </a:lnTo>
                  <a:lnTo>
                    <a:pt x="24" y="26"/>
                  </a:lnTo>
                  <a:lnTo>
                    <a:pt x="27" y="24"/>
                  </a:lnTo>
                  <a:lnTo>
                    <a:pt x="28" y="22"/>
                  </a:lnTo>
                  <a:lnTo>
                    <a:pt x="32" y="21"/>
                  </a:lnTo>
                  <a:lnTo>
                    <a:pt x="32" y="18"/>
                  </a:lnTo>
                  <a:lnTo>
                    <a:pt x="37" y="19"/>
                  </a:lnTo>
                  <a:lnTo>
                    <a:pt x="38" y="19"/>
                  </a:lnTo>
                  <a:lnTo>
                    <a:pt x="40" y="19"/>
                  </a:lnTo>
                  <a:lnTo>
                    <a:pt x="40" y="18"/>
                  </a:lnTo>
                  <a:lnTo>
                    <a:pt x="41" y="18"/>
                  </a:lnTo>
                  <a:lnTo>
                    <a:pt x="41" y="17"/>
                  </a:lnTo>
                  <a:lnTo>
                    <a:pt x="40" y="15"/>
                  </a:lnTo>
                  <a:lnTo>
                    <a:pt x="38" y="15"/>
                  </a:lnTo>
                  <a:lnTo>
                    <a:pt x="36" y="15"/>
                  </a:lnTo>
                  <a:lnTo>
                    <a:pt x="32" y="13"/>
                  </a:lnTo>
                  <a:lnTo>
                    <a:pt x="34" y="10"/>
                  </a:lnTo>
                  <a:lnTo>
                    <a:pt x="38" y="10"/>
                  </a:lnTo>
                  <a:lnTo>
                    <a:pt x="41" y="10"/>
                  </a:lnTo>
                  <a:lnTo>
                    <a:pt x="45" y="10"/>
                  </a:lnTo>
                  <a:lnTo>
                    <a:pt x="47" y="10"/>
                  </a:lnTo>
                  <a:lnTo>
                    <a:pt x="50" y="10"/>
                  </a:lnTo>
                  <a:lnTo>
                    <a:pt x="50" y="7"/>
                  </a:lnTo>
                  <a:lnTo>
                    <a:pt x="53" y="7"/>
                  </a:lnTo>
                  <a:lnTo>
                    <a:pt x="54" y="6"/>
                  </a:lnTo>
                  <a:lnTo>
                    <a:pt x="53" y="6"/>
                  </a:lnTo>
                  <a:lnTo>
                    <a:pt x="53" y="4"/>
                  </a:lnTo>
                  <a:lnTo>
                    <a:pt x="50" y="4"/>
                  </a:lnTo>
                  <a:lnTo>
                    <a:pt x="50" y="3"/>
                  </a:lnTo>
                  <a:lnTo>
                    <a:pt x="49" y="1"/>
                  </a:lnTo>
                  <a:lnTo>
                    <a:pt x="47" y="1"/>
                  </a:lnTo>
                  <a:lnTo>
                    <a:pt x="45" y="1"/>
                  </a:lnTo>
                  <a:lnTo>
                    <a:pt x="38" y="0"/>
                  </a:lnTo>
                  <a:lnTo>
                    <a:pt x="36" y="0"/>
                  </a:lnTo>
                  <a:lnTo>
                    <a:pt x="34" y="0"/>
                  </a:lnTo>
                  <a:lnTo>
                    <a:pt x="32" y="1"/>
                  </a:lnTo>
                  <a:lnTo>
                    <a:pt x="27" y="4"/>
                  </a:lnTo>
                  <a:lnTo>
                    <a:pt x="23" y="4"/>
                  </a:lnTo>
                  <a:lnTo>
                    <a:pt x="21" y="6"/>
                  </a:lnTo>
                  <a:lnTo>
                    <a:pt x="19" y="6"/>
                  </a:lnTo>
                  <a:lnTo>
                    <a:pt x="18" y="7"/>
                  </a:lnTo>
                  <a:lnTo>
                    <a:pt x="14" y="12"/>
                  </a:lnTo>
                  <a:lnTo>
                    <a:pt x="11" y="13"/>
                  </a:lnTo>
                  <a:lnTo>
                    <a:pt x="8" y="17"/>
                  </a:lnTo>
                  <a:lnTo>
                    <a:pt x="7" y="18"/>
                  </a:lnTo>
                  <a:lnTo>
                    <a:pt x="0" y="18"/>
                  </a:lnTo>
                  <a:lnTo>
                    <a:pt x="4" y="29"/>
                  </a:lnTo>
                  <a:close/>
                </a:path>
              </a:pathLst>
            </a:custGeom>
            <a:noFill/>
            <a:ln w="11113">
              <a:solidFill>
                <a:srgbClr val="402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24" name="Freeform 176">
              <a:extLst>
                <a:ext uri="{FF2B5EF4-FFF2-40B4-BE49-F238E27FC236}">
                  <a16:creationId xmlns:a16="http://schemas.microsoft.com/office/drawing/2014/main" id="{4D8D6534-2F8B-AD58-9B1D-D5C665C64A59}"/>
                </a:ext>
              </a:extLst>
            </p:cNvPr>
            <p:cNvSpPr>
              <a:spLocks/>
            </p:cNvSpPr>
            <p:nvPr/>
          </p:nvSpPr>
          <p:spPr bwMode="auto">
            <a:xfrm>
              <a:off x="609" y="1108"/>
              <a:ext cx="53" cy="61"/>
            </a:xfrm>
            <a:custGeom>
              <a:avLst/>
              <a:gdLst>
                <a:gd name="T0" fmla="*/ 36 w 53"/>
                <a:gd name="T1" fmla="*/ 1 h 61"/>
                <a:gd name="T2" fmla="*/ 40 w 53"/>
                <a:gd name="T3" fmla="*/ 6 h 61"/>
                <a:gd name="T4" fmla="*/ 42 w 53"/>
                <a:gd name="T5" fmla="*/ 10 h 61"/>
                <a:gd name="T6" fmla="*/ 44 w 53"/>
                <a:gd name="T7" fmla="*/ 14 h 61"/>
                <a:gd name="T8" fmla="*/ 47 w 53"/>
                <a:gd name="T9" fmla="*/ 17 h 61"/>
                <a:gd name="T10" fmla="*/ 47 w 53"/>
                <a:gd name="T11" fmla="*/ 20 h 61"/>
                <a:gd name="T12" fmla="*/ 44 w 53"/>
                <a:gd name="T13" fmla="*/ 21 h 61"/>
                <a:gd name="T14" fmla="*/ 47 w 53"/>
                <a:gd name="T15" fmla="*/ 26 h 61"/>
                <a:gd name="T16" fmla="*/ 51 w 53"/>
                <a:gd name="T17" fmla="*/ 32 h 61"/>
                <a:gd name="T18" fmla="*/ 53 w 53"/>
                <a:gd name="T19" fmla="*/ 35 h 61"/>
                <a:gd name="T20" fmla="*/ 53 w 53"/>
                <a:gd name="T21" fmla="*/ 36 h 61"/>
                <a:gd name="T22" fmla="*/ 53 w 53"/>
                <a:gd name="T23" fmla="*/ 39 h 61"/>
                <a:gd name="T24" fmla="*/ 51 w 53"/>
                <a:gd name="T25" fmla="*/ 39 h 61"/>
                <a:gd name="T26" fmla="*/ 48 w 53"/>
                <a:gd name="T27" fmla="*/ 39 h 61"/>
                <a:gd name="T28" fmla="*/ 47 w 53"/>
                <a:gd name="T29" fmla="*/ 39 h 61"/>
                <a:gd name="T30" fmla="*/ 47 w 53"/>
                <a:gd name="T31" fmla="*/ 41 h 61"/>
                <a:gd name="T32" fmla="*/ 48 w 53"/>
                <a:gd name="T33" fmla="*/ 43 h 61"/>
                <a:gd name="T34" fmla="*/ 47 w 53"/>
                <a:gd name="T35" fmla="*/ 47 h 61"/>
                <a:gd name="T36" fmla="*/ 47 w 53"/>
                <a:gd name="T37" fmla="*/ 48 h 61"/>
                <a:gd name="T38" fmla="*/ 47 w 53"/>
                <a:gd name="T39" fmla="*/ 49 h 61"/>
                <a:gd name="T40" fmla="*/ 44 w 53"/>
                <a:gd name="T41" fmla="*/ 54 h 61"/>
                <a:gd name="T42" fmla="*/ 42 w 53"/>
                <a:gd name="T43" fmla="*/ 56 h 61"/>
                <a:gd name="T44" fmla="*/ 42 w 53"/>
                <a:gd name="T45" fmla="*/ 56 h 61"/>
                <a:gd name="T46" fmla="*/ 37 w 53"/>
                <a:gd name="T47" fmla="*/ 56 h 61"/>
                <a:gd name="T48" fmla="*/ 34 w 53"/>
                <a:gd name="T49" fmla="*/ 54 h 61"/>
                <a:gd name="T50" fmla="*/ 34 w 53"/>
                <a:gd name="T51" fmla="*/ 61 h 61"/>
                <a:gd name="T52" fmla="*/ 6 w 53"/>
                <a:gd name="T53" fmla="*/ 51 h 61"/>
                <a:gd name="T54" fmla="*/ 8 w 53"/>
                <a:gd name="T55" fmla="*/ 47 h 61"/>
                <a:gd name="T56" fmla="*/ 8 w 53"/>
                <a:gd name="T57" fmla="*/ 43 h 61"/>
                <a:gd name="T58" fmla="*/ 0 w 53"/>
                <a:gd name="T59" fmla="*/ 35 h 61"/>
                <a:gd name="T60" fmla="*/ 0 w 53"/>
                <a:gd name="T61" fmla="*/ 11 h 61"/>
                <a:gd name="T62" fmla="*/ 6 w 53"/>
                <a:gd name="T63" fmla="*/ 6 h 61"/>
                <a:gd name="T64" fmla="*/ 11 w 53"/>
                <a:gd name="T65" fmla="*/ 2 h 61"/>
                <a:gd name="T66" fmla="*/ 19 w 53"/>
                <a:gd name="T67" fmla="*/ 0 h 61"/>
                <a:gd name="T68" fmla="*/ 27 w 53"/>
                <a:gd name="T69" fmla="*/ 1 h 61"/>
                <a:gd name="T70" fmla="*/ 36 w 53"/>
                <a:gd name="T71" fmla="*/ 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3" h="61">
                  <a:moveTo>
                    <a:pt x="36" y="1"/>
                  </a:moveTo>
                  <a:lnTo>
                    <a:pt x="40" y="6"/>
                  </a:lnTo>
                  <a:lnTo>
                    <a:pt x="42" y="10"/>
                  </a:lnTo>
                  <a:lnTo>
                    <a:pt x="44" y="14"/>
                  </a:lnTo>
                  <a:lnTo>
                    <a:pt x="47" y="17"/>
                  </a:lnTo>
                  <a:lnTo>
                    <a:pt x="47" y="20"/>
                  </a:lnTo>
                  <a:lnTo>
                    <a:pt x="44" y="21"/>
                  </a:lnTo>
                  <a:lnTo>
                    <a:pt x="47" y="26"/>
                  </a:lnTo>
                  <a:lnTo>
                    <a:pt x="51" y="32"/>
                  </a:lnTo>
                  <a:lnTo>
                    <a:pt x="53" y="35"/>
                  </a:lnTo>
                  <a:lnTo>
                    <a:pt x="53" y="36"/>
                  </a:lnTo>
                  <a:lnTo>
                    <a:pt x="53" y="39"/>
                  </a:lnTo>
                  <a:lnTo>
                    <a:pt x="51" y="39"/>
                  </a:lnTo>
                  <a:lnTo>
                    <a:pt x="48" y="39"/>
                  </a:lnTo>
                  <a:lnTo>
                    <a:pt x="47" y="39"/>
                  </a:lnTo>
                  <a:lnTo>
                    <a:pt x="47" y="41"/>
                  </a:lnTo>
                  <a:lnTo>
                    <a:pt x="48" y="43"/>
                  </a:lnTo>
                  <a:lnTo>
                    <a:pt x="47" y="47"/>
                  </a:lnTo>
                  <a:lnTo>
                    <a:pt x="47" y="48"/>
                  </a:lnTo>
                  <a:lnTo>
                    <a:pt x="47" y="49"/>
                  </a:lnTo>
                  <a:lnTo>
                    <a:pt x="44" y="54"/>
                  </a:lnTo>
                  <a:lnTo>
                    <a:pt x="42" y="56"/>
                  </a:lnTo>
                  <a:lnTo>
                    <a:pt x="42" y="56"/>
                  </a:lnTo>
                  <a:lnTo>
                    <a:pt x="37" y="56"/>
                  </a:lnTo>
                  <a:lnTo>
                    <a:pt x="34" y="54"/>
                  </a:lnTo>
                  <a:lnTo>
                    <a:pt x="34" y="61"/>
                  </a:lnTo>
                  <a:lnTo>
                    <a:pt x="6" y="51"/>
                  </a:lnTo>
                  <a:lnTo>
                    <a:pt x="8" y="47"/>
                  </a:lnTo>
                  <a:lnTo>
                    <a:pt x="8" y="43"/>
                  </a:lnTo>
                  <a:lnTo>
                    <a:pt x="0" y="35"/>
                  </a:lnTo>
                  <a:lnTo>
                    <a:pt x="0" y="11"/>
                  </a:lnTo>
                  <a:lnTo>
                    <a:pt x="6" y="6"/>
                  </a:lnTo>
                  <a:lnTo>
                    <a:pt x="11" y="2"/>
                  </a:lnTo>
                  <a:lnTo>
                    <a:pt x="19" y="0"/>
                  </a:lnTo>
                  <a:lnTo>
                    <a:pt x="27" y="1"/>
                  </a:lnTo>
                  <a:lnTo>
                    <a:pt x="36" y="1"/>
                  </a:lnTo>
                  <a:close/>
                </a:path>
              </a:pathLst>
            </a:custGeom>
            <a:noFill/>
            <a:ln w="11113">
              <a:solidFill>
                <a:srgbClr val="402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25" name="Freeform 177">
              <a:extLst>
                <a:ext uri="{FF2B5EF4-FFF2-40B4-BE49-F238E27FC236}">
                  <a16:creationId xmlns:a16="http://schemas.microsoft.com/office/drawing/2014/main" id="{A8FDD663-DBF2-FA4D-B5F1-33AABF880071}"/>
                </a:ext>
              </a:extLst>
            </p:cNvPr>
            <p:cNvSpPr>
              <a:spLocks/>
            </p:cNvSpPr>
            <p:nvPr/>
          </p:nvSpPr>
          <p:spPr bwMode="auto">
            <a:xfrm>
              <a:off x="656" y="1142"/>
              <a:ext cx="8" cy="6"/>
            </a:xfrm>
            <a:custGeom>
              <a:avLst/>
              <a:gdLst>
                <a:gd name="T0" fmla="*/ 0 w 8"/>
                <a:gd name="T1" fmla="*/ 6 h 6"/>
                <a:gd name="T2" fmla="*/ 8 w 8"/>
                <a:gd name="T3" fmla="*/ 5 h 6"/>
                <a:gd name="T4" fmla="*/ 8 w 8"/>
                <a:gd name="T5" fmla="*/ 1 h 6"/>
                <a:gd name="T6" fmla="*/ 8 w 8"/>
                <a:gd name="T7" fmla="*/ 0 h 6"/>
                <a:gd name="T8" fmla="*/ 8 w 8"/>
                <a:gd name="T9" fmla="*/ 1 h 6"/>
                <a:gd name="T10" fmla="*/ 8 w 8"/>
                <a:gd name="T11" fmla="*/ 5 h 6"/>
                <a:gd name="T12" fmla="*/ 0 w 8"/>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8" h="6">
                  <a:moveTo>
                    <a:pt x="0" y="6"/>
                  </a:moveTo>
                  <a:lnTo>
                    <a:pt x="8" y="5"/>
                  </a:lnTo>
                  <a:lnTo>
                    <a:pt x="8" y="1"/>
                  </a:lnTo>
                  <a:lnTo>
                    <a:pt x="8" y="0"/>
                  </a:lnTo>
                  <a:lnTo>
                    <a:pt x="8" y="1"/>
                  </a:lnTo>
                  <a:lnTo>
                    <a:pt x="8" y="5"/>
                  </a:lnTo>
                  <a:lnTo>
                    <a:pt x="0" y="6"/>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26" name="Freeform 178">
              <a:extLst>
                <a:ext uri="{FF2B5EF4-FFF2-40B4-BE49-F238E27FC236}">
                  <a16:creationId xmlns:a16="http://schemas.microsoft.com/office/drawing/2014/main" id="{5F1006B8-4700-54E9-EDE4-4ED24E1F2B84}"/>
                </a:ext>
              </a:extLst>
            </p:cNvPr>
            <p:cNvSpPr>
              <a:spLocks/>
            </p:cNvSpPr>
            <p:nvPr/>
          </p:nvSpPr>
          <p:spPr bwMode="auto">
            <a:xfrm>
              <a:off x="655" y="1138"/>
              <a:ext cx="7" cy="4"/>
            </a:xfrm>
            <a:custGeom>
              <a:avLst/>
              <a:gdLst>
                <a:gd name="T0" fmla="*/ 7 w 7"/>
                <a:gd name="T1" fmla="*/ 4 h 4"/>
                <a:gd name="T2" fmla="*/ 0 w 7"/>
                <a:gd name="T3" fmla="*/ 1 h 4"/>
                <a:gd name="T4" fmla="*/ 0 w 7"/>
                <a:gd name="T5" fmla="*/ 0 h 4"/>
                <a:gd name="T6" fmla="*/ 0 w 7"/>
                <a:gd name="T7" fmla="*/ 1 h 4"/>
                <a:gd name="T8" fmla="*/ 7 w 7"/>
                <a:gd name="T9" fmla="*/ 4 h 4"/>
              </a:gdLst>
              <a:ahLst/>
              <a:cxnLst>
                <a:cxn ang="0">
                  <a:pos x="T0" y="T1"/>
                </a:cxn>
                <a:cxn ang="0">
                  <a:pos x="T2" y="T3"/>
                </a:cxn>
                <a:cxn ang="0">
                  <a:pos x="T4" y="T5"/>
                </a:cxn>
                <a:cxn ang="0">
                  <a:pos x="T6" y="T7"/>
                </a:cxn>
                <a:cxn ang="0">
                  <a:pos x="T8" y="T9"/>
                </a:cxn>
              </a:cxnLst>
              <a:rect l="0" t="0" r="r" b="b"/>
              <a:pathLst>
                <a:path w="7" h="4">
                  <a:moveTo>
                    <a:pt x="7" y="4"/>
                  </a:moveTo>
                  <a:lnTo>
                    <a:pt x="0" y="1"/>
                  </a:lnTo>
                  <a:lnTo>
                    <a:pt x="0" y="0"/>
                  </a:lnTo>
                  <a:lnTo>
                    <a:pt x="0" y="1"/>
                  </a:lnTo>
                  <a:lnTo>
                    <a:pt x="7" y="4"/>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27" name="Freeform 179">
              <a:extLst>
                <a:ext uri="{FF2B5EF4-FFF2-40B4-BE49-F238E27FC236}">
                  <a16:creationId xmlns:a16="http://schemas.microsoft.com/office/drawing/2014/main" id="{5D161751-EC12-A237-D0F0-E60AB2E43BCA}"/>
                </a:ext>
              </a:extLst>
            </p:cNvPr>
            <p:cNvSpPr>
              <a:spLocks/>
            </p:cNvSpPr>
            <p:nvPr/>
          </p:nvSpPr>
          <p:spPr bwMode="auto">
            <a:xfrm>
              <a:off x="653" y="1132"/>
              <a:ext cx="3" cy="4"/>
            </a:xfrm>
            <a:custGeom>
              <a:avLst/>
              <a:gdLst>
                <a:gd name="T0" fmla="*/ 0 w 3"/>
                <a:gd name="T1" fmla="*/ 4 h 4"/>
                <a:gd name="T2" fmla="*/ 0 w 3"/>
                <a:gd name="T3" fmla="*/ 1 h 4"/>
                <a:gd name="T4" fmla="*/ 0 w 3"/>
                <a:gd name="T5" fmla="*/ 0 h 4"/>
                <a:gd name="T6" fmla="*/ 0 w 3"/>
                <a:gd name="T7" fmla="*/ 1 h 4"/>
                <a:gd name="T8" fmla="*/ 2 w 3"/>
                <a:gd name="T9" fmla="*/ 1 h 4"/>
                <a:gd name="T10" fmla="*/ 3 w 3"/>
                <a:gd name="T11" fmla="*/ 1 h 4"/>
                <a:gd name="T12" fmla="*/ 2 w 3"/>
                <a:gd name="T13" fmla="*/ 2 h 4"/>
                <a:gd name="T14" fmla="*/ 0 w 3"/>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0" y="4"/>
                  </a:moveTo>
                  <a:lnTo>
                    <a:pt x="0" y="1"/>
                  </a:lnTo>
                  <a:lnTo>
                    <a:pt x="0" y="0"/>
                  </a:lnTo>
                  <a:lnTo>
                    <a:pt x="0" y="1"/>
                  </a:lnTo>
                  <a:lnTo>
                    <a:pt x="2" y="1"/>
                  </a:lnTo>
                  <a:lnTo>
                    <a:pt x="3" y="1"/>
                  </a:lnTo>
                  <a:lnTo>
                    <a:pt x="2" y="2"/>
                  </a:lnTo>
                  <a:lnTo>
                    <a:pt x="0" y="4"/>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28" name="Freeform 180">
              <a:extLst>
                <a:ext uri="{FF2B5EF4-FFF2-40B4-BE49-F238E27FC236}">
                  <a16:creationId xmlns:a16="http://schemas.microsoft.com/office/drawing/2014/main" id="{D4A0DCCD-761D-BDD0-D247-DD27493E507C}"/>
                </a:ext>
              </a:extLst>
            </p:cNvPr>
            <p:cNvSpPr>
              <a:spLocks/>
            </p:cNvSpPr>
            <p:nvPr/>
          </p:nvSpPr>
          <p:spPr bwMode="auto">
            <a:xfrm>
              <a:off x="653" y="1128"/>
              <a:ext cx="2" cy="2"/>
            </a:xfrm>
            <a:custGeom>
              <a:avLst/>
              <a:gdLst>
                <a:gd name="T0" fmla="*/ 2 w 2"/>
                <a:gd name="T1" fmla="*/ 1 h 2"/>
                <a:gd name="T2" fmla="*/ 2 w 2"/>
                <a:gd name="T3" fmla="*/ 0 h 2"/>
                <a:gd name="T4" fmla="*/ 0 w 2"/>
                <a:gd name="T5" fmla="*/ 1 h 2"/>
                <a:gd name="T6" fmla="*/ 0 w 2"/>
                <a:gd name="T7" fmla="*/ 2 h 2"/>
                <a:gd name="T8" fmla="*/ 2 w 2"/>
                <a:gd name="T9" fmla="*/ 1 h 2"/>
                <a:gd name="T10" fmla="*/ 2 w 2"/>
                <a:gd name="T11" fmla="*/ 2 h 2"/>
                <a:gd name="T12" fmla="*/ 2 w 2"/>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2" y="1"/>
                  </a:moveTo>
                  <a:lnTo>
                    <a:pt x="2" y="0"/>
                  </a:lnTo>
                  <a:lnTo>
                    <a:pt x="0" y="1"/>
                  </a:lnTo>
                  <a:lnTo>
                    <a:pt x="0" y="2"/>
                  </a:lnTo>
                  <a:lnTo>
                    <a:pt x="2" y="1"/>
                  </a:lnTo>
                  <a:lnTo>
                    <a:pt x="2" y="2"/>
                  </a:lnTo>
                  <a:lnTo>
                    <a:pt x="2" y="1"/>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29" name="Freeform 181">
              <a:extLst>
                <a:ext uri="{FF2B5EF4-FFF2-40B4-BE49-F238E27FC236}">
                  <a16:creationId xmlns:a16="http://schemas.microsoft.com/office/drawing/2014/main" id="{4DC34238-87D5-C9DD-5715-57AC685328C2}"/>
                </a:ext>
              </a:extLst>
            </p:cNvPr>
            <p:cNvSpPr>
              <a:spLocks/>
            </p:cNvSpPr>
            <p:nvPr/>
          </p:nvSpPr>
          <p:spPr bwMode="auto">
            <a:xfrm>
              <a:off x="633" y="1137"/>
              <a:ext cx="3" cy="2"/>
            </a:xfrm>
            <a:custGeom>
              <a:avLst/>
              <a:gdLst>
                <a:gd name="T0" fmla="*/ 0 w 3"/>
                <a:gd name="T1" fmla="*/ 0 h 2"/>
                <a:gd name="T2" fmla="*/ 0 w 3"/>
                <a:gd name="T3" fmla="*/ 0 h 2"/>
                <a:gd name="T4" fmla="*/ 2 w 3"/>
                <a:gd name="T5" fmla="*/ 0 h 2"/>
                <a:gd name="T6" fmla="*/ 3 w 3"/>
                <a:gd name="T7" fmla="*/ 1 h 2"/>
                <a:gd name="T8" fmla="*/ 2 w 3"/>
                <a:gd name="T9" fmla="*/ 2 h 2"/>
                <a:gd name="T10" fmla="*/ 2 w 3"/>
                <a:gd name="T11" fmla="*/ 1 h 2"/>
                <a:gd name="T12" fmla="*/ 0 w 3"/>
                <a:gd name="T13" fmla="*/ 1 h 2"/>
                <a:gd name="T14" fmla="*/ 2 w 3"/>
                <a:gd name="T15" fmla="*/ 1 h 2"/>
                <a:gd name="T16" fmla="*/ 2 w 3"/>
                <a:gd name="T17" fmla="*/ 2 h 2"/>
                <a:gd name="T18" fmla="*/ 0 w 3"/>
                <a:gd name="T19" fmla="*/ 2 h 2"/>
                <a:gd name="T20" fmla="*/ 2 w 3"/>
                <a:gd name="T21" fmla="*/ 2 h 2"/>
                <a:gd name="T22" fmla="*/ 3 w 3"/>
                <a:gd name="T23" fmla="*/ 1 h 2"/>
                <a:gd name="T24" fmla="*/ 3 w 3"/>
                <a:gd name="T25" fmla="*/ 0 h 2"/>
                <a:gd name="T26" fmla="*/ 2 w 3"/>
                <a:gd name="T27" fmla="*/ 0 h 2"/>
                <a:gd name="T28" fmla="*/ 0 w 3"/>
                <a:gd name="T2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2">
                  <a:moveTo>
                    <a:pt x="0" y="0"/>
                  </a:moveTo>
                  <a:lnTo>
                    <a:pt x="0" y="0"/>
                  </a:lnTo>
                  <a:lnTo>
                    <a:pt x="2" y="0"/>
                  </a:lnTo>
                  <a:lnTo>
                    <a:pt x="3" y="1"/>
                  </a:lnTo>
                  <a:lnTo>
                    <a:pt x="2" y="2"/>
                  </a:lnTo>
                  <a:lnTo>
                    <a:pt x="2" y="1"/>
                  </a:lnTo>
                  <a:lnTo>
                    <a:pt x="0" y="1"/>
                  </a:lnTo>
                  <a:lnTo>
                    <a:pt x="2" y="1"/>
                  </a:lnTo>
                  <a:lnTo>
                    <a:pt x="2" y="2"/>
                  </a:lnTo>
                  <a:lnTo>
                    <a:pt x="0" y="2"/>
                  </a:lnTo>
                  <a:lnTo>
                    <a:pt x="2" y="2"/>
                  </a:lnTo>
                  <a:lnTo>
                    <a:pt x="3" y="1"/>
                  </a:lnTo>
                  <a:lnTo>
                    <a:pt x="3" y="0"/>
                  </a:lnTo>
                  <a:lnTo>
                    <a:pt x="2" y="0"/>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0" name="Freeform 182">
              <a:extLst>
                <a:ext uri="{FF2B5EF4-FFF2-40B4-BE49-F238E27FC236}">
                  <a16:creationId xmlns:a16="http://schemas.microsoft.com/office/drawing/2014/main" id="{B3DF35AA-49E8-1FB7-C26A-968CA25411F4}"/>
                </a:ext>
              </a:extLst>
            </p:cNvPr>
            <p:cNvSpPr>
              <a:spLocks/>
            </p:cNvSpPr>
            <p:nvPr/>
          </p:nvSpPr>
          <p:spPr bwMode="auto">
            <a:xfrm>
              <a:off x="613" y="1107"/>
              <a:ext cx="40" cy="41"/>
            </a:xfrm>
            <a:custGeom>
              <a:avLst/>
              <a:gdLst>
                <a:gd name="T0" fmla="*/ 38 w 40"/>
                <a:gd name="T1" fmla="*/ 12 h 41"/>
                <a:gd name="T2" fmla="*/ 30 w 40"/>
                <a:gd name="T3" fmla="*/ 11 h 41"/>
                <a:gd name="T4" fmla="*/ 26 w 40"/>
                <a:gd name="T5" fmla="*/ 12 h 41"/>
                <a:gd name="T6" fmla="*/ 24 w 40"/>
                <a:gd name="T7" fmla="*/ 15 h 41"/>
                <a:gd name="T8" fmla="*/ 26 w 40"/>
                <a:gd name="T9" fmla="*/ 19 h 41"/>
                <a:gd name="T10" fmla="*/ 29 w 40"/>
                <a:gd name="T11" fmla="*/ 19 h 41"/>
                <a:gd name="T12" fmla="*/ 29 w 40"/>
                <a:gd name="T13" fmla="*/ 22 h 41"/>
                <a:gd name="T14" fmla="*/ 27 w 40"/>
                <a:gd name="T15" fmla="*/ 25 h 41"/>
                <a:gd name="T16" fmla="*/ 29 w 40"/>
                <a:gd name="T17" fmla="*/ 28 h 41"/>
                <a:gd name="T18" fmla="*/ 26 w 40"/>
                <a:gd name="T19" fmla="*/ 28 h 41"/>
                <a:gd name="T20" fmla="*/ 24 w 40"/>
                <a:gd name="T21" fmla="*/ 24 h 41"/>
                <a:gd name="T22" fmla="*/ 23 w 40"/>
                <a:gd name="T23" fmla="*/ 22 h 41"/>
                <a:gd name="T24" fmla="*/ 20 w 40"/>
                <a:gd name="T25" fmla="*/ 22 h 41"/>
                <a:gd name="T26" fmla="*/ 17 w 40"/>
                <a:gd name="T27" fmla="*/ 22 h 41"/>
                <a:gd name="T28" fmla="*/ 15 w 40"/>
                <a:gd name="T29" fmla="*/ 25 h 41"/>
                <a:gd name="T30" fmla="*/ 15 w 40"/>
                <a:gd name="T31" fmla="*/ 30 h 41"/>
                <a:gd name="T32" fmla="*/ 15 w 40"/>
                <a:gd name="T33" fmla="*/ 31 h 41"/>
                <a:gd name="T34" fmla="*/ 15 w 40"/>
                <a:gd name="T35" fmla="*/ 34 h 41"/>
                <a:gd name="T36" fmla="*/ 15 w 40"/>
                <a:gd name="T37" fmla="*/ 35 h 41"/>
                <a:gd name="T38" fmla="*/ 14 w 40"/>
                <a:gd name="T39" fmla="*/ 38 h 41"/>
                <a:gd name="T40" fmla="*/ 13 w 40"/>
                <a:gd name="T41" fmla="*/ 38 h 41"/>
                <a:gd name="T42" fmla="*/ 10 w 40"/>
                <a:gd name="T43" fmla="*/ 41 h 41"/>
                <a:gd name="T44" fmla="*/ 2 w 40"/>
                <a:gd name="T45" fmla="*/ 34 h 41"/>
                <a:gd name="T46" fmla="*/ 2 w 40"/>
                <a:gd name="T47" fmla="*/ 30 h 41"/>
                <a:gd name="T48" fmla="*/ 2 w 40"/>
                <a:gd name="T49" fmla="*/ 19 h 41"/>
                <a:gd name="T50" fmla="*/ 0 w 40"/>
                <a:gd name="T51" fmla="*/ 13 h 41"/>
                <a:gd name="T52" fmla="*/ 2 w 40"/>
                <a:gd name="T53" fmla="*/ 8 h 41"/>
                <a:gd name="T54" fmla="*/ 2 w 40"/>
                <a:gd name="T55" fmla="*/ 3 h 41"/>
                <a:gd name="T56" fmla="*/ 6 w 40"/>
                <a:gd name="T57" fmla="*/ 2 h 41"/>
                <a:gd name="T58" fmla="*/ 10 w 40"/>
                <a:gd name="T59" fmla="*/ 2 h 41"/>
                <a:gd name="T60" fmla="*/ 17 w 40"/>
                <a:gd name="T61" fmla="*/ 0 h 41"/>
                <a:gd name="T62" fmla="*/ 24 w 40"/>
                <a:gd name="T63" fmla="*/ 0 h 41"/>
                <a:gd name="T64" fmla="*/ 33 w 40"/>
                <a:gd name="T65" fmla="*/ 2 h 41"/>
                <a:gd name="T66" fmla="*/ 36 w 40"/>
                <a:gd name="T67" fmla="*/ 3 h 41"/>
                <a:gd name="T68" fmla="*/ 38 w 40"/>
                <a:gd name="T69" fmla="*/ 6 h 41"/>
                <a:gd name="T70" fmla="*/ 40 w 40"/>
                <a:gd name="T71" fmla="*/ 9 h 41"/>
                <a:gd name="T72" fmla="*/ 40 w 40"/>
                <a:gd name="T73" fmla="*/ 11 h 41"/>
                <a:gd name="T74" fmla="*/ 38 w 40"/>
                <a:gd name="T75" fmla="*/ 1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 h="41">
                  <a:moveTo>
                    <a:pt x="38" y="12"/>
                  </a:moveTo>
                  <a:lnTo>
                    <a:pt x="30" y="11"/>
                  </a:lnTo>
                  <a:lnTo>
                    <a:pt x="26" y="12"/>
                  </a:lnTo>
                  <a:lnTo>
                    <a:pt x="24" y="15"/>
                  </a:lnTo>
                  <a:lnTo>
                    <a:pt x="26" y="19"/>
                  </a:lnTo>
                  <a:lnTo>
                    <a:pt x="29" y="19"/>
                  </a:lnTo>
                  <a:lnTo>
                    <a:pt x="29" y="22"/>
                  </a:lnTo>
                  <a:lnTo>
                    <a:pt x="27" y="25"/>
                  </a:lnTo>
                  <a:lnTo>
                    <a:pt x="29" y="28"/>
                  </a:lnTo>
                  <a:lnTo>
                    <a:pt x="26" y="28"/>
                  </a:lnTo>
                  <a:lnTo>
                    <a:pt x="24" y="24"/>
                  </a:lnTo>
                  <a:lnTo>
                    <a:pt x="23" y="22"/>
                  </a:lnTo>
                  <a:lnTo>
                    <a:pt x="20" y="22"/>
                  </a:lnTo>
                  <a:lnTo>
                    <a:pt x="17" y="22"/>
                  </a:lnTo>
                  <a:lnTo>
                    <a:pt x="15" y="25"/>
                  </a:lnTo>
                  <a:lnTo>
                    <a:pt x="15" y="30"/>
                  </a:lnTo>
                  <a:lnTo>
                    <a:pt x="15" y="31"/>
                  </a:lnTo>
                  <a:lnTo>
                    <a:pt x="15" y="34"/>
                  </a:lnTo>
                  <a:lnTo>
                    <a:pt x="15" y="35"/>
                  </a:lnTo>
                  <a:lnTo>
                    <a:pt x="14" y="38"/>
                  </a:lnTo>
                  <a:lnTo>
                    <a:pt x="13" y="38"/>
                  </a:lnTo>
                  <a:lnTo>
                    <a:pt x="10" y="41"/>
                  </a:lnTo>
                  <a:lnTo>
                    <a:pt x="2" y="34"/>
                  </a:lnTo>
                  <a:lnTo>
                    <a:pt x="2" y="30"/>
                  </a:lnTo>
                  <a:lnTo>
                    <a:pt x="2" y="19"/>
                  </a:lnTo>
                  <a:lnTo>
                    <a:pt x="0" y="13"/>
                  </a:lnTo>
                  <a:lnTo>
                    <a:pt x="2" y="8"/>
                  </a:lnTo>
                  <a:lnTo>
                    <a:pt x="2" y="3"/>
                  </a:lnTo>
                  <a:lnTo>
                    <a:pt x="6" y="2"/>
                  </a:lnTo>
                  <a:lnTo>
                    <a:pt x="10" y="2"/>
                  </a:lnTo>
                  <a:lnTo>
                    <a:pt x="17" y="0"/>
                  </a:lnTo>
                  <a:lnTo>
                    <a:pt x="24" y="0"/>
                  </a:lnTo>
                  <a:lnTo>
                    <a:pt x="33" y="2"/>
                  </a:lnTo>
                  <a:lnTo>
                    <a:pt x="36" y="3"/>
                  </a:lnTo>
                  <a:lnTo>
                    <a:pt x="38" y="6"/>
                  </a:lnTo>
                  <a:lnTo>
                    <a:pt x="40" y="9"/>
                  </a:lnTo>
                  <a:lnTo>
                    <a:pt x="40" y="11"/>
                  </a:lnTo>
                  <a:lnTo>
                    <a:pt x="38" y="12"/>
                  </a:lnTo>
                  <a:close/>
                </a:path>
              </a:pathLst>
            </a:custGeom>
            <a:solidFill>
              <a:srgbClr val="603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1" name="Freeform 183">
              <a:extLst>
                <a:ext uri="{FF2B5EF4-FFF2-40B4-BE49-F238E27FC236}">
                  <a16:creationId xmlns:a16="http://schemas.microsoft.com/office/drawing/2014/main" id="{47378A68-9E70-E812-AAA4-B133FCC59542}"/>
                </a:ext>
              </a:extLst>
            </p:cNvPr>
            <p:cNvSpPr>
              <a:spLocks/>
            </p:cNvSpPr>
            <p:nvPr/>
          </p:nvSpPr>
          <p:spPr bwMode="auto">
            <a:xfrm>
              <a:off x="709" y="1227"/>
              <a:ext cx="41" cy="23"/>
            </a:xfrm>
            <a:custGeom>
              <a:avLst/>
              <a:gdLst>
                <a:gd name="T0" fmla="*/ 0 w 41"/>
                <a:gd name="T1" fmla="*/ 14 h 23"/>
                <a:gd name="T2" fmla="*/ 5 w 41"/>
                <a:gd name="T3" fmla="*/ 13 h 23"/>
                <a:gd name="T4" fmla="*/ 6 w 41"/>
                <a:gd name="T5" fmla="*/ 11 h 23"/>
                <a:gd name="T6" fmla="*/ 8 w 41"/>
                <a:gd name="T7" fmla="*/ 11 h 23"/>
                <a:gd name="T8" fmla="*/ 10 w 41"/>
                <a:gd name="T9" fmla="*/ 10 h 23"/>
                <a:gd name="T10" fmla="*/ 10 w 41"/>
                <a:gd name="T11" fmla="*/ 7 h 23"/>
                <a:gd name="T12" fmla="*/ 16 w 41"/>
                <a:gd name="T13" fmla="*/ 4 h 23"/>
                <a:gd name="T14" fmla="*/ 16 w 41"/>
                <a:gd name="T15" fmla="*/ 3 h 23"/>
                <a:gd name="T16" fmla="*/ 18 w 41"/>
                <a:gd name="T17" fmla="*/ 1 h 23"/>
                <a:gd name="T18" fmla="*/ 19 w 41"/>
                <a:gd name="T19" fmla="*/ 1 h 23"/>
                <a:gd name="T20" fmla="*/ 28 w 41"/>
                <a:gd name="T21" fmla="*/ 0 h 23"/>
                <a:gd name="T22" fmla="*/ 29 w 41"/>
                <a:gd name="T23" fmla="*/ 0 h 23"/>
                <a:gd name="T24" fmla="*/ 32 w 41"/>
                <a:gd name="T25" fmla="*/ 1 h 23"/>
                <a:gd name="T26" fmla="*/ 37 w 41"/>
                <a:gd name="T27" fmla="*/ 3 h 23"/>
                <a:gd name="T28" fmla="*/ 37 w 41"/>
                <a:gd name="T29" fmla="*/ 3 h 23"/>
                <a:gd name="T30" fmla="*/ 39 w 41"/>
                <a:gd name="T31" fmla="*/ 4 h 23"/>
                <a:gd name="T32" fmla="*/ 39 w 41"/>
                <a:gd name="T33" fmla="*/ 6 h 23"/>
                <a:gd name="T34" fmla="*/ 39 w 41"/>
                <a:gd name="T35" fmla="*/ 7 h 23"/>
                <a:gd name="T36" fmla="*/ 41 w 41"/>
                <a:gd name="T37" fmla="*/ 8 h 23"/>
                <a:gd name="T38" fmla="*/ 41 w 41"/>
                <a:gd name="T39" fmla="*/ 10 h 23"/>
                <a:gd name="T40" fmla="*/ 37 w 41"/>
                <a:gd name="T41" fmla="*/ 10 h 23"/>
                <a:gd name="T42" fmla="*/ 37 w 41"/>
                <a:gd name="T43" fmla="*/ 8 h 23"/>
                <a:gd name="T44" fmla="*/ 32 w 41"/>
                <a:gd name="T45" fmla="*/ 8 h 23"/>
                <a:gd name="T46" fmla="*/ 29 w 41"/>
                <a:gd name="T47" fmla="*/ 8 h 23"/>
                <a:gd name="T48" fmla="*/ 32 w 41"/>
                <a:gd name="T49" fmla="*/ 10 h 23"/>
                <a:gd name="T50" fmla="*/ 35 w 41"/>
                <a:gd name="T51" fmla="*/ 10 h 23"/>
                <a:gd name="T52" fmla="*/ 37 w 41"/>
                <a:gd name="T53" fmla="*/ 11 h 23"/>
                <a:gd name="T54" fmla="*/ 37 w 41"/>
                <a:gd name="T55" fmla="*/ 13 h 23"/>
                <a:gd name="T56" fmla="*/ 37 w 41"/>
                <a:gd name="T57" fmla="*/ 14 h 23"/>
                <a:gd name="T58" fmla="*/ 37 w 41"/>
                <a:gd name="T59" fmla="*/ 13 h 23"/>
                <a:gd name="T60" fmla="*/ 32 w 41"/>
                <a:gd name="T61" fmla="*/ 13 h 23"/>
                <a:gd name="T62" fmla="*/ 29 w 41"/>
                <a:gd name="T63" fmla="*/ 13 h 23"/>
                <a:gd name="T64" fmla="*/ 26 w 41"/>
                <a:gd name="T65" fmla="*/ 13 h 23"/>
                <a:gd name="T66" fmla="*/ 25 w 41"/>
                <a:gd name="T67" fmla="*/ 13 h 23"/>
                <a:gd name="T68" fmla="*/ 22 w 41"/>
                <a:gd name="T69" fmla="*/ 14 h 23"/>
                <a:gd name="T70" fmla="*/ 22 w 41"/>
                <a:gd name="T71" fmla="*/ 17 h 23"/>
                <a:gd name="T72" fmla="*/ 19 w 41"/>
                <a:gd name="T73" fmla="*/ 18 h 23"/>
                <a:gd name="T74" fmla="*/ 19 w 41"/>
                <a:gd name="T75" fmla="*/ 19 h 23"/>
                <a:gd name="T76" fmla="*/ 16 w 41"/>
                <a:gd name="T77" fmla="*/ 19 h 23"/>
                <a:gd name="T78" fmla="*/ 15 w 41"/>
                <a:gd name="T79" fmla="*/ 21 h 23"/>
                <a:gd name="T80" fmla="*/ 14 w 41"/>
                <a:gd name="T81" fmla="*/ 21 h 23"/>
                <a:gd name="T82" fmla="*/ 10 w 41"/>
                <a:gd name="T83" fmla="*/ 21 h 23"/>
                <a:gd name="T84" fmla="*/ 10 w 41"/>
                <a:gd name="T85" fmla="*/ 21 h 23"/>
                <a:gd name="T86" fmla="*/ 6 w 41"/>
                <a:gd name="T87" fmla="*/ 21 h 23"/>
                <a:gd name="T88" fmla="*/ 0 w 41"/>
                <a:gd name="T89" fmla="*/ 23 h 23"/>
                <a:gd name="T90" fmla="*/ 0 w 41"/>
                <a:gd name="T91"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1" h="23">
                  <a:moveTo>
                    <a:pt x="0" y="14"/>
                  </a:moveTo>
                  <a:lnTo>
                    <a:pt x="5" y="13"/>
                  </a:lnTo>
                  <a:lnTo>
                    <a:pt x="6" y="11"/>
                  </a:lnTo>
                  <a:lnTo>
                    <a:pt x="8" y="11"/>
                  </a:lnTo>
                  <a:lnTo>
                    <a:pt x="10" y="10"/>
                  </a:lnTo>
                  <a:lnTo>
                    <a:pt x="10" y="7"/>
                  </a:lnTo>
                  <a:lnTo>
                    <a:pt x="16" y="4"/>
                  </a:lnTo>
                  <a:lnTo>
                    <a:pt x="16" y="3"/>
                  </a:lnTo>
                  <a:lnTo>
                    <a:pt x="18" y="1"/>
                  </a:lnTo>
                  <a:lnTo>
                    <a:pt x="19" y="1"/>
                  </a:lnTo>
                  <a:lnTo>
                    <a:pt x="28" y="0"/>
                  </a:lnTo>
                  <a:lnTo>
                    <a:pt x="29" y="0"/>
                  </a:lnTo>
                  <a:lnTo>
                    <a:pt x="32" y="1"/>
                  </a:lnTo>
                  <a:lnTo>
                    <a:pt x="37" y="3"/>
                  </a:lnTo>
                  <a:lnTo>
                    <a:pt x="37" y="3"/>
                  </a:lnTo>
                  <a:lnTo>
                    <a:pt x="39" y="4"/>
                  </a:lnTo>
                  <a:lnTo>
                    <a:pt x="39" y="6"/>
                  </a:lnTo>
                  <a:lnTo>
                    <a:pt x="39" y="7"/>
                  </a:lnTo>
                  <a:lnTo>
                    <a:pt x="41" y="8"/>
                  </a:lnTo>
                  <a:lnTo>
                    <a:pt x="41" y="10"/>
                  </a:lnTo>
                  <a:lnTo>
                    <a:pt x="37" y="10"/>
                  </a:lnTo>
                  <a:lnTo>
                    <a:pt x="37" y="8"/>
                  </a:lnTo>
                  <a:lnTo>
                    <a:pt x="32" y="8"/>
                  </a:lnTo>
                  <a:lnTo>
                    <a:pt x="29" y="8"/>
                  </a:lnTo>
                  <a:lnTo>
                    <a:pt x="32" y="10"/>
                  </a:lnTo>
                  <a:lnTo>
                    <a:pt x="35" y="10"/>
                  </a:lnTo>
                  <a:lnTo>
                    <a:pt x="37" y="11"/>
                  </a:lnTo>
                  <a:lnTo>
                    <a:pt x="37" y="13"/>
                  </a:lnTo>
                  <a:lnTo>
                    <a:pt x="37" y="14"/>
                  </a:lnTo>
                  <a:lnTo>
                    <a:pt x="37" y="13"/>
                  </a:lnTo>
                  <a:lnTo>
                    <a:pt x="32" y="13"/>
                  </a:lnTo>
                  <a:lnTo>
                    <a:pt x="29" y="13"/>
                  </a:lnTo>
                  <a:lnTo>
                    <a:pt x="26" y="13"/>
                  </a:lnTo>
                  <a:lnTo>
                    <a:pt x="25" y="13"/>
                  </a:lnTo>
                  <a:lnTo>
                    <a:pt x="22" y="14"/>
                  </a:lnTo>
                  <a:lnTo>
                    <a:pt x="22" y="17"/>
                  </a:lnTo>
                  <a:lnTo>
                    <a:pt x="19" y="18"/>
                  </a:lnTo>
                  <a:lnTo>
                    <a:pt x="19" y="19"/>
                  </a:lnTo>
                  <a:lnTo>
                    <a:pt x="16" y="19"/>
                  </a:lnTo>
                  <a:lnTo>
                    <a:pt x="15" y="21"/>
                  </a:lnTo>
                  <a:lnTo>
                    <a:pt x="14" y="21"/>
                  </a:lnTo>
                  <a:lnTo>
                    <a:pt x="10" y="21"/>
                  </a:lnTo>
                  <a:lnTo>
                    <a:pt x="10" y="21"/>
                  </a:lnTo>
                  <a:lnTo>
                    <a:pt x="6" y="21"/>
                  </a:lnTo>
                  <a:lnTo>
                    <a:pt x="0" y="23"/>
                  </a:lnTo>
                  <a:lnTo>
                    <a:pt x="0" y="14"/>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2" name="Freeform 184">
              <a:extLst>
                <a:ext uri="{FF2B5EF4-FFF2-40B4-BE49-F238E27FC236}">
                  <a16:creationId xmlns:a16="http://schemas.microsoft.com/office/drawing/2014/main" id="{1C0F7F95-FC6D-BD57-CD9E-C1F9FF4A3438}"/>
                </a:ext>
              </a:extLst>
            </p:cNvPr>
            <p:cNvSpPr>
              <a:spLocks/>
            </p:cNvSpPr>
            <p:nvPr/>
          </p:nvSpPr>
          <p:spPr bwMode="auto">
            <a:xfrm>
              <a:off x="709" y="1227"/>
              <a:ext cx="41" cy="23"/>
            </a:xfrm>
            <a:custGeom>
              <a:avLst/>
              <a:gdLst>
                <a:gd name="T0" fmla="*/ 0 w 41"/>
                <a:gd name="T1" fmla="*/ 14 h 23"/>
                <a:gd name="T2" fmla="*/ 5 w 41"/>
                <a:gd name="T3" fmla="*/ 13 h 23"/>
                <a:gd name="T4" fmla="*/ 6 w 41"/>
                <a:gd name="T5" fmla="*/ 11 h 23"/>
                <a:gd name="T6" fmla="*/ 8 w 41"/>
                <a:gd name="T7" fmla="*/ 11 h 23"/>
                <a:gd name="T8" fmla="*/ 10 w 41"/>
                <a:gd name="T9" fmla="*/ 10 h 23"/>
                <a:gd name="T10" fmla="*/ 10 w 41"/>
                <a:gd name="T11" fmla="*/ 7 h 23"/>
                <a:gd name="T12" fmla="*/ 16 w 41"/>
                <a:gd name="T13" fmla="*/ 4 h 23"/>
                <a:gd name="T14" fmla="*/ 16 w 41"/>
                <a:gd name="T15" fmla="*/ 3 h 23"/>
                <a:gd name="T16" fmla="*/ 18 w 41"/>
                <a:gd name="T17" fmla="*/ 1 h 23"/>
                <a:gd name="T18" fmla="*/ 19 w 41"/>
                <a:gd name="T19" fmla="*/ 1 h 23"/>
                <a:gd name="T20" fmla="*/ 28 w 41"/>
                <a:gd name="T21" fmla="*/ 0 h 23"/>
                <a:gd name="T22" fmla="*/ 29 w 41"/>
                <a:gd name="T23" fmla="*/ 0 h 23"/>
                <a:gd name="T24" fmla="*/ 32 w 41"/>
                <a:gd name="T25" fmla="*/ 1 h 23"/>
                <a:gd name="T26" fmla="*/ 37 w 41"/>
                <a:gd name="T27" fmla="*/ 3 h 23"/>
                <a:gd name="T28" fmla="*/ 37 w 41"/>
                <a:gd name="T29" fmla="*/ 3 h 23"/>
                <a:gd name="T30" fmla="*/ 39 w 41"/>
                <a:gd name="T31" fmla="*/ 4 h 23"/>
                <a:gd name="T32" fmla="*/ 39 w 41"/>
                <a:gd name="T33" fmla="*/ 6 h 23"/>
                <a:gd name="T34" fmla="*/ 39 w 41"/>
                <a:gd name="T35" fmla="*/ 7 h 23"/>
                <a:gd name="T36" fmla="*/ 41 w 41"/>
                <a:gd name="T37" fmla="*/ 8 h 23"/>
                <a:gd name="T38" fmla="*/ 41 w 41"/>
                <a:gd name="T39" fmla="*/ 10 h 23"/>
                <a:gd name="T40" fmla="*/ 37 w 41"/>
                <a:gd name="T41" fmla="*/ 10 h 23"/>
                <a:gd name="T42" fmla="*/ 37 w 41"/>
                <a:gd name="T43" fmla="*/ 8 h 23"/>
                <a:gd name="T44" fmla="*/ 32 w 41"/>
                <a:gd name="T45" fmla="*/ 8 h 23"/>
                <a:gd name="T46" fmla="*/ 29 w 41"/>
                <a:gd name="T47" fmla="*/ 8 h 23"/>
                <a:gd name="T48" fmla="*/ 32 w 41"/>
                <a:gd name="T49" fmla="*/ 10 h 23"/>
                <a:gd name="T50" fmla="*/ 35 w 41"/>
                <a:gd name="T51" fmla="*/ 10 h 23"/>
                <a:gd name="T52" fmla="*/ 37 w 41"/>
                <a:gd name="T53" fmla="*/ 11 h 23"/>
                <a:gd name="T54" fmla="*/ 37 w 41"/>
                <a:gd name="T55" fmla="*/ 13 h 23"/>
                <a:gd name="T56" fmla="*/ 37 w 41"/>
                <a:gd name="T57" fmla="*/ 14 h 23"/>
                <a:gd name="T58" fmla="*/ 37 w 41"/>
                <a:gd name="T59" fmla="*/ 13 h 23"/>
                <a:gd name="T60" fmla="*/ 32 w 41"/>
                <a:gd name="T61" fmla="*/ 13 h 23"/>
                <a:gd name="T62" fmla="*/ 29 w 41"/>
                <a:gd name="T63" fmla="*/ 13 h 23"/>
                <a:gd name="T64" fmla="*/ 26 w 41"/>
                <a:gd name="T65" fmla="*/ 13 h 23"/>
                <a:gd name="T66" fmla="*/ 25 w 41"/>
                <a:gd name="T67" fmla="*/ 13 h 23"/>
                <a:gd name="T68" fmla="*/ 22 w 41"/>
                <a:gd name="T69" fmla="*/ 14 h 23"/>
                <a:gd name="T70" fmla="*/ 22 w 41"/>
                <a:gd name="T71" fmla="*/ 17 h 23"/>
                <a:gd name="T72" fmla="*/ 19 w 41"/>
                <a:gd name="T73" fmla="*/ 18 h 23"/>
                <a:gd name="T74" fmla="*/ 19 w 41"/>
                <a:gd name="T75" fmla="*/ 19 h 23"/>
                <a:gd name="T76" fmla="*/ 16 w 41"/>
                <a:gd name="T77" fmla="*/ 19 h 23"/>
                <a:gd name="T78" fmla="*/ 15 w 41"/>
                <a:gd name="T79" fmla="*/ 21 h 23"/>
                <a:gd name="T80" fmla="*/ 14 w 41"/>
                <a:gd name="T81" fmla="*/ 21 h 23"/>
                <a:gd name="T82" fmla="*/ 10 w 41"/>
                <a:gd name="T83" fmla="*/ 21 h 23"/>
                <a:gd name="T84" fmla="*/ 10 w 41"/>
                <a:gd name="T85" fmla="*/ 21 h 23"/>
                <a:gd name="T86" fmla="*/ 6 w 41"/>
                <a:gd name="T87" fmla="*/ 21 h 23"/>
                <a:gd name="T88" fmla="*/ 0 w 41"/>
                <a:gd name="T89" fmla="*/ 23 h 23"/>
                <a:gd name="T90" fmla="*/ 0 w 41"/>
                <a:gd name="T91"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1" h="23">
                  <a:moveTo>
                    <a:pt x="0" y="14"/>
                  </a:moveTo>
                  <a:lnTo>
                    <a:pt x="5" y="13"/>
                  </a:lnTo>
                  <a:lnTo>
                    <a:pt x="6" y="11"/>
                  </a:lnTo>
                  <a:lnTo>
                    <a:pt x="8" y="11"/>
                  </a:lnTo>
                  <a:lnTo>
                    <a:pt x="10" y="10"/>
                  </a:lnTo>
                  <a:lnTo>
                    <a:pt x="10" y="7"/>
                  </a:lnTo>
                  <a:lnTo>
                    <a:pt x="16" y="4"/>
                  </a:lnTo>
                  <a:lnTo>
                    <a:pt x="16" y="3"/>
                  </a:lnTo>
                  <a:lnTo>
                    <a:pt x="18" y="1"/>
                  </a:lnTo>
                  <a:lnTo>
                    <a:pt x="19" y="1"/>
                  </a:lnTo>
                  <a:lnTo>
                    <a:pt x="28" y="0"/>
                  </a:lnTo>
                  <a:lnTo>
                    <a:pt x="29" y="0"/>
                  </a:lnTo>
                  <a:lnTo>
                    <a:pt x="32" y="1"/>
                  </a:lnTo>
                  <a:lnTo>
                    <a:pt x="37" y="3"/>
                  </a:lnTo>
                  <a:lnTo>
                    <a:pt x="37" y="3"/>
                  </a:lnTo>
                  <a:lnTo>
                    <a:pt x="39" y="4"/>
                  </a:lnTo>
                  <a:lnTo>
                    <a:pt x="39" y="6"/>
                  </a:lnTo>
                  <a:lnTo>
                    <a:pt x="39" y="7"/>
                  </a:lnTo>
                  <a:lnTo>
                    <a:pt x="41" y="8"/>
                  </a:lnTo>
                  <a:lnTo>
                    <a:pt x="41" y="10"/>
                  </a:lnTo>
                  <a:lnTo>
                    <a:pt x="37" y="10"/>
                  </a:lnTo>
                  <a:lnTo>
                    <a:pt x="37" y="8"/>
                  </a:lnTo>
                  <a:lnTo>
                    <a:pt x="32" y="8"/>
                  </a:lnTo>
                  <a:lnTo>
                    <a:pt x="29" y="8"/>
                  </a:lnTo>
                  <a:lnTo>
                    <a:pt x="32" y="10"/>
                  </a:lnTo>
                  <a:lnTo>
                    <a:pt x="35" y="10"/>
                  </a:lnTo>
                  <a:lnTo>
                    <a:pt x="37" y="11"/>
                  </a:lnTo>
                  <a:lnTo>
                    <a:pt x="37" y="13"/>
                  </a:lnTo>
                  <a:lnTo>
                    <a:pt x="37" y="14"/>
                  </a:lnTo>
                  <a:lnTo>
                    <a:pt x="37" y="13"/>
                  </a:lnTo>
                  <a:lnTo>
                    <a:pt x="32" y="13"/>
                  </a:lnTo>
                  <a:lnTo>
                    <a:pt x="29" y="13"/>
                  </a:lnTo>
                  <a:lnTo>
                    <a:pt x="26" y="13"/>
                  </a:lnTo>
                  <a:lnTo>
                    <a:pt x="25" y="13"/>
                  </a:lnTo>
                  <a:lnTo>
                    <a:pt x="22" y="14"/>
                  </a:lnTo>
                  <a:lnTo>
                    <a:pt x="22" y="17"/>
                  </a:lnTo>
                  <a:lnTo>
                    <a:pt x="19" y="18"/>
                  </a:lnTo>
                  <a:lnTo>
                    <a:pt x="19" y="19"/>
                  </a:lnTo>
                  <a:lnTo>
                    <a:pt x="16" y="19"/>
                  </a:lnTo>
                  <a:lnTo>
                    <a:pt x="15" y="21"/>
                  </a:lnTo>
                  <a:lnTo>
                    <a:pt x="14" y="21"/>
                  </a:lnTo>
                  <a:lnTo>
                    <a:pt x="10" y="21"/>
                  </a:lnTo>
                  <a:lnTo>
                    <a:pt x="10" y="21"/>
                  </a:lnTo>
                  <a:lnTo>
                    <a:pt x="6" y="21"/>
                  </a:lnTo>
                  <a:lnTo>
                    <a:pt x="0" y="23"/>
                  </a:lnTo>
                  <a:lnTo>
                    <a:pt x="0" y="14"/>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3" name="Freeform 185">
              <a:extLst>
                <a:ext uri="{FF2B5EF4-FFF2-40B4-BE49-F238E27FC236}">
                  <a16:creationId xmlns:a16="http://schemas.microsoft.com/office/drawing/2014/main" id="{71346CC5-62B0-077B-982F-60B3AE28B664}"/>
                </a:ext>
              </a:extLst>
            </p:cNvPr>
            <p:cNvSpPr>
              <a:spLocks/>
            </p:cNvSpPr>
            <p:nvPr/>
          </p:nvSpPr>
          <p:spPr bwMode="auto">
            <a:xfrm>
              <a:off x="589" y="1251"/>
              <a:ext cx="53" cy="78"/>
            </a:xfrm>
            <a:custGeom>
              <a:avLst/>
              <a:gdLst>
                <a:gd name="T0" fmla="*/ 29 w 53"/>
                <a:gd name="T1" fmla="*/ 13 h 78"/>
                <a:gd name="T2" fmla="*/ 20 w 53"/>
                <a:gd name="T3" fmla="*/ 11 h 78"/>
                <a:gd name="T4" fmla="*/ 12 w 53"/>
                <a:gd name="T5" fmla="*/ 9 h 78"/>
                <a:gd name="T6" fmla="*/ 12 w 53"/>
                <a:gd name="T7" fmla="*/ 8 h 78"/>
                <a:gd name="T8" fmla="*/ 12 w 53"/>
                <a:gd name="T9" fmla="*/ 4 h 78"/>
                <a:gd name="T10" fmla="*/ 10 w 53"/>
                <a:gd name="T11" fmla="*/ 2 h 78"/>
                <a:gd name="T12" fmla="*/ 4 w 53"/>
                <a:gd name="T13" fmla="*/ 0 h 78"/>
                <a:gd name="T14" fmla="*/ 0 w 53"/>
                <a:gd name="T15" fmla="*/ 2 h 78"/>
                <a:gd name="T16" fmla="*/ 6 w 53"/>
                <a:gd name="T17" fmla="*/ 61 h 78"/>
                <a:gd name="T18" fmla="*/ 10 w 53"/>
                <a:gd name="T19" fmla="*/ 67 h 78"/>
                <a:gd name="T20" fmla="*/ 16 w 53"/>
                <a:gd name="T21" fmla="*/ 72 h 78"/>
                <a:gd name="T22" fmla="*/ 23 w 53"/>
                <a:gd name="T23" fmla="*/ 77 h 78"/>
                <a:gd name="T24" fmla="*/ 31 w 53"/>
                <a:gd name="T25" fmla="*/ 78 h 78"/>
                <a:gd name="T26" fmla="*/ 44 w 53"/>
                <a:gd name="T27" fmla="*/ 78 h 78"/>
                <a:gd name="T28" fmla="*/ 52 w 53"/>
                <a:gd name="T29" fmla="*/ 78 h 78"/>
                <a:gd name="T30" fmla="*/ 53 w 53"/>
                <a:gd name="T31" fmla="*/ 72 h 78"/>
                <a:gd name="T32" fmla="*/ 52 w 53"/>
                <a:gd name="T33" fmla="*/ 68 h 78"/>
                <a:gd name="T34" fmla="*/ 48 w 53"/>
                <a:gd name="T35" fmla="*/ 50 h 78"/>
                <a:gd name="T36" fmla="*/ 42 w 53"/>
                <a:gd name="T37" fmla="*/ 35 h 78"/>
                <a:gd name="T38" fmla="*/ 40 w 53"/>
                <a:gd name="T39" fmla="*/ 22 h 78"/>
                <a:gd name="T40" fmla="*/ 40 w 53"/>
                <a:gd name="T41" fmla="*/ 18 h 78"/>
                <a:gd name="T42" fmla="*/ 37 w 53"/>
                <a:gd name="T43" fmla="*/ 14 h 78"/>
                <a:gd name="T44" fmla="*/ 35 w 53"/>
                <a:gd name="T45" fmla="*/ 13 h 78"/>
                <a:gd name="T46" fmla="*/ 29 w 53"/>
                <a:gd name="T47" fmla="*/ 1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3" h="78">
                  <a:moveTo>
                    <a:pt x="29" y="13"/>
                  </a:moveTo>
                  <a:lnTo>
                    <a:pt x="20" y="11"/>
                  </a:lnTo>
                  <a:lnTo>
                    <a:pt x="12" y="9"/>
                  </a:lnTo>
                  <a:lnTo>
                    <a:pt x="12" y="8"/>
                  </a:lnTo>
                  <a:lnTo>
                    <a:pt x="12" y="4"/>
                  </a:lnTo>
                  <a:lnTo>
                    <a:pt x="10" y="2"/>
                  </a:lnTo>
                  <a:lnTo>
                    <a:pt x="4" y="0"/>
                  </a:lnTo>
                  <a:lnTo>
                    <a:pt x="0" y="2"/>
                  </a:lnTo>
                  <a:lnTo>
                    <a:pt x="6" y="61"/>
                  </a:lnTo>
                  <a:lnTo>
                    <a:pt x="10" y="67"/>
                  </a:lnTo>
                  <a:lnTo>
                    <a:pt x="16" y="72"/>
                  </a:lnTo>
                  <a:lnTo>
                    <a:pt x="23" y="77"/>
                  </a:lnTo>
                  <a:lnTo>
                    <a:pt x="31" y="78"/>
                  </a:lnTo>
                  <a:lnTo>
                    <a:pt x="44" y="78"/>
                  </a:lnTo>
                  <a:lnTo>
                    <a:pt x="52" y="78"/>
                  </a:lnTo>
                  <a:lnTo>
                    <a:pt x="53" y="72"/>
                  </a:lnTo>
                  <a:lnTo>
                    <a:pt x="52" y="68"/>
                  </a:lnTo>
                  <a:lnTo>
                    <a:pt x="48" y="50"/>
                  </a:lnTo>
                  <a:lnTo>
                    <a:pt x="42" y="35"/>
                  </a:lnTo>
                  <a:lnTo>
                    <a:pt x="40" y="22"/>
                  </a:lnTo>
                  <a:lnTo>
                    <a:pt x="40" y="18"/>
                  </a:lnTo>
                  <a:lnTo>
                    <a:pt x="37" y="14"/>
                  </a:lnTo>
                  <a:lnTo>
                    <a:pt x="35" y="13"/>
                  </a:lnTo>
                  <a:lnTo>
                    <a:pt x="29" y="13"/>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4" name="Freeform 186">
              <a:extLst>
                <a:ext uri="{FF2B5EF4-FFF2-40B4-BE49-F238E27FC236}">
                  <a16:creationId xmlns:a16="http://schemas.microsoft.com/office/drawing/2014/main" id="{E5368E81-55FD-B403-2CBA-2298B63F3F58}"/>
                </a:ext>
              </a:extLst>
            </p:cNvPr>
            <p:cNvSpPr>
              <a:spLocks/>
            </p:cNvSpPr>
            <p:nvPr/>
          </p:nvSpPr>
          <p:spPr bwMode="auto">
            <a:xfrm>
              <a:off x="699" y="1221"/>
              <a:ext cx="50" cy="30"/>
            </a:xfrm>
            <a:custGeom>
              <a:avLst/>
              <a:gdLst>
                <a:gd name="T0" fmla="*/ 6 w 50"/>
                <a:gd name="T1" fmla="*/ 17 h 30"/>
                <a:gd name="T2" fmla="*/ 10 w 50"/>
                <a:gd name="T3" fmla="*/ 16 h 30"/>
                <a:gd name="T4" fmla="*/ 15 w 50"/>
                <a:gd name="T5" fmla="*/ 10 h 30"/>
                <a:gd name="T6" fmla="*/ 20 w 50"/>
                <a:gd name="T7" fmla="*/ 4 h 30"/>
                <a:gd name="T8" fmla="*/ 24 w 50"/>
                <a:gd name="T9" fmla="*/ 2 h 30"/>
                <a:gd name="T10" fmla="*/ 37 w 50"/>
                <a:gd name="T11" fmla="*/ 0 h 30"/>
                <a:gd name="T12" fmla="*/ 40 w 50"/>
                <a:gd name="T13" fmla="*/ 2 h 30"/>
                <a:gd name="T14" fmla="*/ 47 w 50"/>
                <a:gd name="T15" fmla="*/ 6 h 30"/>
                <a:gd name="T16" fmla="*/ 48 w 50"/>
                <a:gd name="T17" fmla="*/ 10 h 30"/>
                <a:gd name="T18" fmla="*/ 48 w 50"/>
                <a:gd name="T19" fmla="*/ 14 h 30"/>
                <a:gd name="T20" fmla="*/ 44 w 50"/>
                <a:gd name="T21" fmla="*/ 12 h 30"/>
                <a:gd name="T22" fmla="*/ 36 w 50"/>
                <a:gd name="T23" fmla="*/ 12 h 30"/>
                <a:gd name="T24" fmla="*/ 42 w 50"/>
                <a:gd name="T25" fmla="*/ 14 h 30"/>
                <a:gd name="T26" fmla="*/ 46 w 50"/>
                <a:gd name="T27" fmla="*/ 17 h 30"/>
                <a:gd name="T28" fmla="*/ 44 w 50"/>
                <a:gd name="T29" fmla="*/ 17 h 30"/>
                <a:gd name="T30" fmla="*/ 34 w 50"/>
                <a:gd name="T31" fmla="*/ 17 h 30"/>
                <a:gd name="T32" fmla="*/ 30 w 50"/>
                <a:gd name="T33" fmla="*/ 17 h 30"/>
                <a:gd name="T34" fmla="*/ 27 w 50"/>
                <a:gd name="T35" fmla="*/ 21 h 30"/>
                <a:gd name="T36" fmla="*/ 24 w 50"/>
                <a:gd name="T37" fmla="*/ 26 h 30"/>
                <a:gd name="T38" fmla="*/ 19 w 50"/>
                <a:gd name="T39" fmla="*/ 28 h 30"/>
                <a:gd name="T40" fmla="*/ 13 w 50"/>
                <a:gd name="T41" fmla="*/ 28 h 30"/>
                <a:gd name="T42" fmla="*/ 9 w 50"/>
                <a:gd name="T43" fmla="*/ 28 h 30"/>
                <a:gd name="T44" fmla="*/ 0 w 50"/>
                <a:gd name="T45" fmla="*/ 18 h 30"/>
                <a:gd name="T46" fmla="*/ 9 w 50"/>
                <a:gd name="T47" fmla="*/ 16 h 30"/>
                <a:gd name="T48" fmla="*/ 10 w 50"/>
                <a:gd name="T49" fmla="*/ 12 h 30"/>
                <a:gd name="T50" fmla="*/ 20 w 50"/>
                <a:gd name="T51" fmla="*/ 6 h 30"/>
                <a:gd name="T52" fmla="*/ 21 w 50"/>
                <a:gd name="T53" fmla="*/ 2 h 30"/>
                <a:gd name="T54" fmla="*/ 33 w 50"/>
                <a:gd name="T55" fmla="*/ 2 h 30"/>
                <a:gd name="T56" fmla="*/ 38 w 50"/>
                <a:gd name="T57" fmla="*/ 2 h 30"/>
                <a:gd name="T58" fmla="*/ 44 w 50"/>
                <a:gd name="T59" fmla="*/ 2 h 30"/>
                <a:gd name="T60" fmla="*/ 48 w 50"/>
                <a:gd name="T61" fmla="*/ 8 h 30"/>
                <a:gd name="T62" fmla="*/ 50 w 50"/>
                <a:gd name="T63" fmla="*/ 12 h 30"/>
                <a:gd name="T64" fmla="*/ 47 w 50"/>
                <a:gd name="T65" fmla="*/ 14 h 30"/>
                <a:gd name="T66" fmla="*/ 40 w 50"/>
                <a:gd name="T67" fmla="*/ 12 h 30"/>
                <a:gd name="T68" fmla="*/ 40 w 50"/>
                <a:gd name="T69" fmla="*/ 12 h 30"/>
                <a:gd name="T70" fmla="*/ 46 w 50"/>
                <a:gd name="T71" fmla="*/ 16 h 30"/>
                <a:gd name="T72" fmla="*/ 44 w 50"/>
                <a:gd name="T73" fmla="*/ 18 h 30"/>
                <a:gd name="T74" fmla="*/ 38 w 50"/>
                <a:gd name="T75" fmla="*/ 17 h 30"/>
                <a:gd name="T76" fmla="*/ 33 w 50"/>
                <a:gd name="T77" fmla="*/ 17 h 30"/>
                <a:gd name="T78" fmla="*/ 29 w 50"/>
                <a:gd name="T79" fmla="*/ 20 h 30"/>
                <a:gd name="T80" fmla="*/ 24 w 50"/>
                <a:gd name="T81" fmla="*/ 24 h 30"/>
                <a:gd name="T82" fmla="*/ 21 w 50"/>
                <a:gd name="T83" fmla="*/ 28 h 30"/>
                <a:gd name="T84" fmla="*/ 17 w 50"/>
                <a:gd name="T85" fmla="*/ 28 h 30"/>
                <a:gd name="T86" fmla="*/ 10 w 50"/>
                <a:gd name="T87" fmla="*/ 28 h 30"/>
                <a:gd name="T88" fmla="*/ 0 w 50"/>
                <a:gd name="T8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0" h="30">
                  <a:moveTo>
                    <a:pt x="0" y="18"/>
                  </a:moveTo>
                  <a:lnTo>
                    <a:pt x="6" y="17"/>
                  </a:lnTo>
                  <a:lnTo>
                    <a:pt x="9" y="16"/>
                  </a:lnTo>
                  <a:lnTo>
                    <a:pt x="10" y="16"/>
                  </a:lnTo>
                  <a:lnTo>
                    <a:pt x="10" y="12"/>
                  </a:lnTo>
                  <a:lnTo>
                    <a:pt x="15" y="10"/>
                  </a:lnTo>
                  <a:lnTo>
                    <a:pt x="20" y="6"/>
                  </a:lnTo>
                  <a:lnTo>
                    <a:pt x="20" y="4"/>
                  </a:lnTo>
                  <a:lnTo>
                    <a:pt x="21" y="2"/>
                  </a:lnTo>
                  <a:lnTo>
                    <a:pt x="24" y="2"/>
                  </a:lnTo>
                  <a:lnTo>
                    <a:pt x="33" y="2"/>
                  </a:lnTo>
                  <a:lnTo>
                    <a:pt x="37" y="0"/>
                  </a:lnTo>
                  <a:lnTo>
                    <a:pt x="38" y="2"/>
                  </a:lnTo>
                  <a:lnTo>
                    <a:pt x="40" y="2"/>
                  </a:lnTo>
                  <a:lnTo>
                    <a:pt x="44" y="2"/>
                  </a:lnTo>
                  <a:lnTo>
                    <a:pt x="47" y="6"/>
                  </a:lnTo>
                  <a:lnTo>
                    <a:pt x="48" y="8"/>
                  </a:lnTo>
                  <a:lnTo>
                    <a:pt x="48" y="10"/>
                  </a:lnTo>
                  <a:lnTo>
                    <a:pt x="50" y="12"/>
                  </a:lnTo>
                  <a:lnTo>
                    <a:pt x="48" y="14"/>
                  </a:lnTo>
                  <a:lnTo>
                    <a:pt x="47" y="14"/>
                  </a:lnTo>
                  <a:lnTo>
                    <a:pt x="44" y="12"/>
                  </a:lnTo>
                  <a:lnTo>
                    <a:pt x="40" y="12"/>
                  </a:lnTo>
                  <a:lnTo>
                    <a:pt x="36" y="12"/>
                  </a:lnTo>
                  <a:lnTo>
                    <a:pt x="40" y="12"/>
                  </a:lnTo>
                  <a:lnTo>
                    <a:pt x="42" y="14"/>
                  </a:lnTo>
                  <a:lnTo>
                    <a:pt x="46" y="16"/>
                  </a:lnTo>
                  <a:lnTo>
                    <a:pt x="46" y="17"/>
                  </a:lnTo>
                  <a:lnTo>
                    <a:pt x="44" y="18"/>
                  </a:lnTo>
                  <a:lnTo>
                    <a:pt x="44" y="17"/>
                  </a:lnTo>
                  <a:lnTo>
                    <a:pt x="38" y="17"/>
                  </a:lnTo>
                  <a:lnTo>
                    <a:pt x="34" y="17"/>
                  </a:lnTo>
                  <a:lnTo>
                    <a:pt x="33" y="17"/>
                  </a:lnTo>
                  <a:lnTo>
                    <a:pt x="30" y="17"/>
                  </a:lnTo>
                  <a:lnTo>
                    <a:pt x="29" y="20"/>
                  </a:lnTo>
                  <a:lnTo>
                    <a:pt x="27" y="21"/>
                  </a:lnTo>
                  <a:lnTo>
                    <a:pt x="24" y="24"/>
                  </a:lnTo>
                  <a:lnTo>
                    <a:pt x="24" y="26"/>
                  </a:lnTo>
                  <a:lnTo>
                    <a:pt x="21" y="28"/>
                  </a:lnTo>
                  <a:lnTo>
                    <a:pt x="19" y="28"/>
                  </a:lnTo>
                  <a:lnTo>
                    <a:pt x="17" y="28"/>
                  </a:lnTo>
                  <a:lnTo>
                    <a:pt x="13" y="28"/>
                  </a:lnTo>
                  <a:lnTo>
                    <a:pt x="10" y="28"/>
                  </a:lnTo>
                  <a:lnTo>
                    <a:pt x="9" y="28"/>
                  </a:lnTo>
                  <a:lnTo>
                    <a:pt x="0" y="30"/>
                  </a:lnTo>
                  <a:lnTo>
                    <a:pt x="0" y="18"/>
                  </a:lnTo>
                  <a:lnTo>
                    <a:pt x="6" y="17"/>
                  </a:lnTo>
                  <a:lnTo>
                    <a:pt x="9" y="16"/>
                  </a:lnTo>
                  <a:lnTo>
                    <a:pt x="10" y="16"/>
                  </a:lnTo>
                  <a:lnTo>
                    <a:pt x="10" y="12"/>
                  </a:lnTo>
                  <a:lnTo>
                    <a:pt x="15" y="10"/>
                  </a:lnTo>
                  <a:lnTo>
                    <a:pt x="20" y="6"/>
                  </a:lnTo>
                  <a:lnTo>
                    <a:pt x="20" y="4"/>
                  </a:lnTo>
                  <a:lnTo>
                    <a:pt x="21" y="2"/>
                  </a:lnTo>
                  <a:lnTo>
                    <a:pt x="24" y="2"/>
                  </a:lnTo>
                  <a:lnTo>
                    <a:pt x="33" y="2"/>
                  </a:lnTo>
                  <a:lnTo>
                    <a:pt x="37" y="0"/>
                  </a:lnTo>
                  <a:lnTo>
                    <a:pt x="38" y="2"/>
                  </a:lnTo>
                  <a:lnTo>
                    <a:pt x="40" y="2"/>
                  </a:lnTo>
                  <a:lnTo>
                    <a:pt x="44" y="2"/>
                  </a:lnTo>
                  <a:lnTo>
                    <a:pt x="47" y="6"/>
                  </a:lnTo>
                  <a:lnTo>
                    <a:pt x="48" y="8"/>
                  </a:lnTo>
                  <a:lnTo>
                    <a:pt x="48" y="10"/>
                  </a:lnTo>
                  <a:lnTo>
                    <a:pt x="50" y="12"/>
                  </a:lnTo>
                  <a:lnTo>
                    <a:pt x="48" y="14"/>
                  </a:lnTo>
                  <a:lnTo>
                    <a:pt x="47" y="14"/>
                  </a:lnTo>
                  <a:lnTo>
                    <a:pt x="44" y="12"/>
                  </a:lnTo>
                  <a:lnTo>
                    <a:pt x="40" y="12"/>
                  </a:lnTo>
                  <a:lnTo>
                    <a:pt x="36" y="12"/>
                  </a:lnTo>
                  <a:lnTo>
                    <a:pt x="40" y="12"/>
                  </a:lnTo>
                  <a:lnTo>
                    <a:pt x="42" y="14"/>
                  </a:lnTo>
                  <a:lnTo>
                    <a:pt x="46" y="16"/>
                  </a:lnTo>
                  <a:lnTo>
                    <a:pt x="46" y="17"/>
                  </a:lnTo>
                  <a:lnTo>
                    <a:pt x="44" y="18"/>
                  </a:lnTo>
                  <a:lnTo>
                    <a:pt x="44" y="17"/>
                  </a:lnTo>
                  <a:lnTo>
                    <a:pt x="38" y="17"/>
                  </a:lnTo>
                  <a:lnTo>
                    <a:pt x="34" y="17"/>
                  </a:lnTo>
                  <a:lnTo>
                    <a:pt x="33" y="17"/>
                  </a:lnTo>
                  <a:lnTo>
                    <a:pt x="30" y="17"/>
                  </a:lnTo>
                  <a:lnTo>
                    <a:pt x="29" y="20"/>
                  </a:lnTo>
                  <a:lnTo>
                    <a:pt x="27" y="21"/>
                  </a:lnTo>
                  <a:lnTo>
                    <a:pt x="24" y="24"/>
                  </a:lnTo>
                  <a:lnTo>
                    <a:pt x="24" y="26"/>
                  </a:lnTo>
                  <a:lnTo>
                    <a:pt x="21" y="28"/>
                  </a:lnTo>
                  <a:lnTo>
                    <a:pt x="19" y="28"/>
                  </a:lnTo>
                  <a:lnTo>
                    <a:pt x="17" y="28"/>
                  </a:lnTo>
                  <a:lnTo>
                    <a:pt x="13" y="28"/>
                  </a:lnTo>
                  <a:lnTo>
                    <a:pt x="10" y="28"/>
                  </a:lnTo>
                  <a:lnTo>
                    <a:pt x="9" y="28"/>
                  </a:lnTo>
                  <a:lnTo>
                    <a:pt x="0" y="30"/>
                  </a:lnTo>
                  <a:lnTo>
                    <a:pt x="0" y="18"/>
                  </a:lnTo>
                  <a:close/>
                </a:path>
              </a:pathLst>
            </a:custGeom>
            <a:noFill/>
            <a:ln w="11113">
              <a:solidFill>
                <a:srgbClr val="402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35" name="Freeform 187">
              <a:extLst>
                <a:ext uri="{FF2B5EF4-FFF2-40B4-BE49-F238E27FC236}">
                  <a16:creationId xmlns:a16="http://schemas.microsoft.com/office/drawing/2014/main" id="{C4A8099B-4648-07ED-5A8F-83C6EED38998}"/>
                </a:ext>
              </a:extLst>
            </p:cNvPr>
            <p:cNvSpPr>
              <a:spLocks/>
            </p:cNvSpPr>
            <p:nvPr/>
          </p:nvSpPr>
          <p:spPr bwMode="auto">
            <a:xfrm>
              <a:off x="579" y="1246"/>
              <a:ext cx="63" cy="86"/>
            </a:xfrm>
            <a:custGeom>
              <a:avLst/>
              <a:gdLst>
                <a:gd name="T0" fmla="*/ 35 w 63"/>
                <a:gd name="T1" fmla="*/ 14 h 86"/>
                <a:gd name="T2" fmla="*/ 23 w 63"/>
                <a:gd name="T3" fmla="*/ 13 h 86"/>
                <a:gd name="T4" fmla="*/ 17 w 63"/>
                <a:gd name="T5" fmla="*/ 9 h 86"/>
                <a:gd name="T6" fmla="*/ 13 w 63"/>
                <a:gd name="T7" fmla="*/ 7 h 86"/>
                <a:gd name="T8" fmla="*/ 13 w 63"/>
                <a:gd name="T9" fmla="*/ 4 h 86"/>
                <a:gd name="T10" fmla="*/ 13 w 63"/>
                <a:gd name="T11" fmla="*/ 2 h 86"/>
                <a:gd name="T12" fmla="*/ 6 w 63"/>
                <a:gd name="T13" fmla="*/ 0 h 86"/>
                <a:gd name="T14" fmla="*/ 0 w 63"/>
                <a:gd name="T15" fmla="*/ 0 h 86"/>
                <a:gd name="T16" fmla="*/ 8 w 63"/>
                <a:gd name="T17" fmla="*/ 67 h 86"/>
                <a:gd name="T18" fmla="*/ 13 w 63"/>
                <a:gd name="T19" fmla="*/ 73 h 86"/>
                <a:gd name="T20" fmla="*/ 19 w 63"/>
                <a:gd name="T21" fmla="*/ 79 h 86"/>
                <a:gd name="T22" fmla="*/ 28 w 63"/>
                <a:gd name="T23" fmla="*/ 85 h 86"/>
                <a:gd name="T24" fmla="*/ 38 w 63"/>
                <a:gd name="T25" fmla="*/ 85 h 86"/>
                <a:gd name="T26" fmla="*/ 52 w 63"/>
                <a:gd name="T27" fmla="*/ 86 h 86"/>
                <a:gd name="T28" fmla="*/ 61 w 63"/>
                <a:gd name="T29" fmla="*/ 85 h 86"/>
                <a:gd name="T30" fmla="*/ 63 w 63"/>
                <a:gd name="T31" fmla="*/ 81 h 86"/>
                <a:gd name="T32" fmla="*/ 63 w 63"/>
                <a:gd name="T33" fmla="*/ 73 h 86"/>
                <a:gd name="T34" fmla="*/ 57 w 63"/>
                <a:gd name="T35" fmla="*/ 55 h 86"/>
                <a:gd name="T36" fmla="*/ 51 w 63"/>
                <a:gd name="T37" fmla="*/ 36 h 86"/>
                <a:gd name="T38" fmla="*/ 49 w 63"/>
                <a:gd name="T39" fmla="*/ 23 h 86"/>
                <a:gd name="T40" fmla="*/ 49 w 63"/>
                <a:gd name="T41" fmla="*/ 20 h 86"/>
                <a:gd name="T42" fmla="*/ 45 w 63"/>
                <a:gd name="T43" fmla="*/ 14 h 86"/>
                <a:gd name="T44" fmla="*/ 40 w 63"/>
                <a:gd name="T45" fmla="*/ 14 h 86"/>
                <a:gd name="T46" fmla="*/ 35 w 63"/>
                <a:gd name="T47" fmla="*/ 1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3" h="86">
                  <a:moveTo>
                    <a:pt x="35" y="14"/>
                  </a:moveTo>
                  <a:lnTo>
                    <a:pt x="23" y="13"/>
                  </a:lnTo>
                  <a:lnTo>
                    <a:pt x="17" y="9"/>
                  </a:lnTo>
                  <a:lnTo>
                    <a:pt x="13" y="7"/>
                  </a:lnTo>
                  <a:lnTo>
                    <a:pt x="13" y="4"/>
                  </a:lnTo>
                  <a:lnTo>
                    <a:pt x="13" y="2"/>
                  </a:lnTo>
                  <a:lnTo>
                    <a:pt x="6" y="0"/>
                  </a:lnTo>
                  <a:lnTo>
                    <a:pt x="0" y="0"/>
                  </a:lnTo>
                  <a:lnTo>
                    <a:pt x="8" y="67"/>
                  </a:lnTo>
                  <a:lnTo>
                    <a:pt x="13" y="73"/>
                  </a:lnTo>
                  <a:lnTo>
                    <a:pt x="19" y="79"/>
                  </a:lnTo>
                  <a:lnTo>
                    <a:pt x="28" y="85"/>
                  </a:lnTo>
                  <a:lnTo>
                    <a:pt x="38" y="85"/>
                  </a:lnTo>
                  <a:lnTo>
                    <a:pt x="52" y="86"/>
                  </a:lnTo>
                  <a:lnTo>
                    <a:pt x="61" y="85"/>
                  </a:lnTo>
                  <a:lnTo>
                    <a:pt x="63" y="81"/>
                  </a:lnTo>
                  <a:lnTo>
                    <a:pt x="63" y="73"/>
                  </a:lnTo>
                  <a:lnTo>
                    <a:pt x="57" y="55"/>
                  </a:lnTo>
                  <a:lnTo>
                    <a:pt x="51" y="36"/>
                  </a:lnTo>
                  <a:lnTo>
                    <a:pt x="49" y="23"/>
                  </a:lnTo>
                  <a:lnTo>
                    <a:pt x="49" y="20"/>
                  </a:lnTo>
                  <a:lnTo>
                    <a:pt x="45" y="14"/>
                  </a:lnTo>
                  <a:lnTo>
                    <a:pt x="40" y="14"/>
                  </a:lnTo>
                  <a:lnTo>
                    <a:pt x="35" y="14"/>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36" name="Freeform 188">
              <a:extLst>
                <a:ext uri="{FF2B5EF4-FFF2-40B4-BE49-F238E27FC236}">
                  <a16:creationId xmlns:a16="http://schemas.microsoft.com/office/drawing/2014/main" id="{61B487ED-5AE9-FA5E-EE60-46E872B22848}"/>
                </a:ext>
              </a:extLst>
            </p:cNvPr>
            <p:cNvSpPr>
              <a:spLocks/>
            </p:cNvSpPr>
            <p:nvPr/>
          </p:nvSpPr>
          <p:spPr bwMode="auto">
            <a:xfrm>
              <a:off x="589" y="1256"/>
              <a:ext cx="45" cy="72"/>
            </a:xfrm>
            <a:custGeom>
              <a:avLst/>
              <a:gdLst>
                <a:gd name="T0" fmla="*/ 31 w 45"/>
                <a:gd name="T1" fmla="*/ 15 h 72"/>
                <a:gd name="T2" fmla="*/ 21 w 45"/>
                <a:gd name="T3" fmla="*/ 15 h 72"/>
                <a:gd name="T4" fmla="*/ 12 w 45"/>
                <a:gd name="T5" fmla="*/ 12 h 72"/>
                <a:gd name="T6" fmla="*/ 7 w 45"/>
                <a:gd name="T7" fmla="*/ 10 h 72"/>
                <a:gd name="T8" fmla="*/ 4 w 45"/>
                <a:gd name="T9" fmla="*/ 8 h 72"/>
                <a:gd name="T10" fmla="*/ 0 w 45"/>
                <a:gd name="T11" fmla="*/ 0 h 72"/>
                <a:gd name="T12" fmla="*/ 6 w 45"/>
                <a:gd name="T13" fmla="*/ 54 h 72"/>
                <a:gd name="T14" fmla="*/ 10 w 45"/>
                <a:gd name="T15" fmla="*/ 60 h 72"/>
                <a:gd name="T16" fmla="*/ 14 w 45"/>
                <a:gd name="T17" fmla="*/ 64 h 72"/>
                <a:gd name="T18" fmla="*/ 20 w 45"/>
                <a:gd name="T19" fmla="*/ 67 h 72"/>
                <a:gd name="T20" fmla="*/ 24 w 45"/>
                <a:gd name="T21" fmla="*/ 71 h 72"/>
                <a:gd name="T22" fmla="*/ 31 w 45"/>
                <a:gd name="T23" fmla="*/ 71 h 72"/>
                <a:gd name="T24" fmla="*/ 35 w 45"/>
                <a:gd name="T25" fmla="*/ 72 h 72"/>
                <a:gd name="T26" fmla="*/ 41 w 45"/>
                <a:gd name="T27" fmla="*/ 72 h 72"/>
                <a:gd name="T28" fmla="*/ 44 w 45"/>
                <a:gd name="T29" fmla="*/ 71 h 72"/>
                <a:gd name="T30" fmla="*/ 45 w 45"/>
                <a:gd name="T31" fmla="*/ 67 h 72"/>
                <a:gd name="T32" fmla="*/ 45 w 45"/>
                <a:gd name="T33" fmla="*/ 63 h 72"/>
                <a:gd name="T34" fmla="*/ 41 w 45"/>
                <a:gd name="T35" fmla="*/ 54 h 72"/>
                <a:gd name="T36" fmla="*/ 35 w 45"/>
                <a:gd name="T37" fmla="*/ 22 h 72"/>
                <a:gd name="T38" fmla="*/ 33 w 45"/>
                <a:gd name="T39" fmla="*/ 16 h 72"/>
                <a:gd name="T40" fmla="*/ 31 w 45"/>
                <a:gd name="T41" fmla="*/ 1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 h="72">
                  <a:moveTo>
                    <a:pt x="31" y="15"/>
                  </a:moveTo>
                  <a:lnTo>
                    <a:pt x="21" y="15"/>
                  </a:lnTo>
                  <a:lnTo>
                    <a:pt x="12" y="12"/>
                  </a:lnTo>
                  <a:lnTo>
                    <a:pt x="7" y="10"/>
                  </a:lnTo>
                  <a:lnTo>
                    <a:pt x="4" y="8"/>
                  </a:lnTo>
                  <a:lnTo>
                    <a:pt x="0" y="0"/>
                  </a:lnTo>
                  <a:lnTo>
                    <a:pt x="6" y="54"/>
                  </a:lnTo>
                  <a:lnTo>
                    <a:pt x="10" y="60"/>
                  </a:lnTo>
                  <a:lnTo>
                    <a:pt x="14" y="64"/>
                  </a:lnTo>
                  <a:lnTo>
                    <a:pt x="20" y="67"/>
                  </a:lnTo>
                  <a:lnTo>
                    <a:pt x="24" y="71"/>
                  </a:lnTo>
                  <a:lnTo>
                    <a:pt x="31" y="71"/>
                  </a:lnTo>
                  <a:lnTo>
                    <a:pt x="35" y="72"/>
                  </a:lnTo>
                  <a:lnTo>
                    <a:pt x="41" y="72"/>
                  </a:lnTo>
                  <a:lnTo>
                    <a:pt x="44" y="71"/>
                  </a:lnTo>
                  <a:lnTo>
                    <a:pt x="45" y="67"/>
                  </a:lnTo>
                  <a:lnTo>
                    <a:pt x="45" y="63"/>
                  </a:lnTo>
                  <a:lnTo>
                    <a:pt x="41" y="54"/>
                  </a:lnTo>
                  <a:lnTo>
                    <a:pt x="35" y="22"/>
                  </a:lnTo>
                  <a:lnTo>
                    <a:pt x="33" y="16"/>
                  </a:lnTo>
                  <a:lnTo>
                    <a:pt x="31" y="1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7" name="Freeform 189">
              <a:extLst>
                <a:ext uri="{FF2B5EF4-FFF2-40B4-BE49-F238E27FC236}">
                  <a16:creationId xmlns:a16="http://schemas.microsoft.com/office/drawing/2014/main" id="{BADE3847-7389-C7B9-7DEF-FAF8DF21E56E}"/>
                </a:ext>
              </a:extLst>
            </p:cNvPr>
            <p:cNvSpPr>
              <a:spLocks/>
            </p:cNvSpPr>
            <p:nvPr/>
          </p:nvSpPr>
          <p:spPr bwMode="auto">
            <a:xfrm>
              <a:off x="589" y="1251"/>
              <a:ext cx="53" cy="78"/>
            </a:xfrm>
            <a:custGeom>
              <a:avLst/>
              <a:gdLst>
                <a:gd name="T0" fmla="*/ 29 w 53"/>
                <a:gd name="T1" fmla="*/ 13 h 78"/>
                <a:gd name="T2" fmla="*/ 20 w 53"/>
                <a:gd name="T3" fmla="*/ 11 h 78"/>
                <a:gd name="T4" fmla="*/ 12 w 53"/>
                <a:gd name="T5" fmla="*/ 9 h 78"/>
                <a:gd name="T6" fmla="*/ 12 w 53"/>
                <a:gd name="T7" fmla="*/ 8 h 78"/>
                <a:gd name="T8" fmla="*/ 12 w 53"/>
                <a:gd name="T9" fmla="*/ 4 h 78"/>
                <a:gd name="T10" fmla="*/ 10 w 53"/>
                <a:gd name="T11" fmla="*/ 2 h 78"/>
                <a:gd name="T12" fmla="*/ 4 w 53"/>
                <a:gd name="T13" fmla="*/ 0 h 78"/>
                <a:gd name="T14" fmla="*/ 0 w 53"/>
                <a:gd name="T15" fmla="*/ 2 h 78"/>
                <a:gd name="T16" fmla="*/ 6 w 53"/>
                <a:gd name="T17" fmla="*/ 61 h 78"/>
                <a:gd name="T18" fmla="*/ 10 w 53"/>
                <a:gd name="T19" fmla="*/ 67 h 78"/>
                <a:gd name="T20" fmla="*/ 16 w 53"/>
                <a:gd name="T21" fmla="*/ 72 h 78"/>
                <a:gd name="T22" fmla="*/ 23 w 53"/>
                <a:gd name="T23" fmla="*/ 77 h 78"/>
                <a:gd name="T24" fmla="*/ 31 w 53"/>
                <a:gd name="T25" fmla="*/ 78 h 78"/>
                <a:gd name="T26" fmla="*/ 44 w 53"/>
                <a:gd name="T27" fmla="*/ 78 h 78"/>
                <a:gd name="T28" fmla="*/ 52 w 53"/>
                <a:gd name="T29" fmla="*/ 78 h 78"/>
                <a:gd name="T30" fmla="*/ 53 w 53"/>
                <a:gd name="T31" fmla="*/ 72 h 78"/>
                <a:gd name="T32" fmla="*/ 52 w 53"/>
                <a:gd name="T33" fmla="*/ 68 h 78"/>
                <a:gd name="T34" fmla="*/ 48 w 53"/>
                <a:gd name="T35" fmla="*/ 50 h 78"/>
                <a:gd name="T36" fmla="*/ 42 w 53"/>
                <a:gd name="T37" fmla="*/ 35 h 78"/>
                <a:gd name="T38" fmla="*/ 40 w 53"/>
                <a:gd name="T39" fmla="*/ 22 h 78"/>
                <a:gd name="T40" fmla="*/ 40 w 53"/>
                <a:gd name="T41" fmla="*/ 18 h 78"/>
                <a:gd name="T42" fmla="*/ 37 w 53"/>
                <a:gd name="T43" fmla="*/ 14 h 78"/>
                <a:gd name="T44" fmla="*/ 35 w 53"/>
                <a:gd name="T45" fmla="*/ 13 h 78"/>
                <a:gd name="T46" fmla="*/ 29 w 53"/>
                <a:gd name="T47" fmla="*/ 1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3" h="78">
                  <a:moveTo>
                    <a:pt x="29" y="13"/>
                  </a:moveTo>
                  <a:lnTo>
                    <a:pt x="20" y="11"/>
                  </a:lnTo>
                  <a:lnTo>
                    <a:pt x="12" y="9"/>
                  </a:lnTo>
                  <a:lnTo>
                    <a:pt x="12" y="8"/>
                  </a:lnTo>
                  <a:lnTo>
                    <a:pt x="12" y="4"/>
                  </a:lnTo>
                  <a:lnTo>
                    <a:pt x="10" y="2"/>
                  </a:lnTo>
                  <a:lnTo>
                    <a:pt x="4" y="0"/>
                  </a:lnTo>
                  <a:lnTo>
                    <a:pt x="0" y="2"/>
                  </a:lnTo>
                  <a:lnTo>
                    <a:pt x="6" y="61"/>
                  </a:lnTo>
                  <a:lnTo>
                    <a:pt x="10" y="67"/>
                  </a:lnTo>
                  <a:lnTo>
                    <a:pt x="16" y="72"/>
                  </a:lnTo>
                  <a:lnTo>
                    <a:pt x="23" y="77"/>
                  </a:lnTo>
                  <a:lnTo>
                    <a:pt x="31" y="78"/>
                  </a:lnTo>
                  <a:lnTo>
                    <a:pt x="44" y="78"/>
                  </a:lnTo>
                  <a:lnTo>
                    <a:pt x="52" y="78"/>
                  </a:lnTo>
                  <a:lnTo>
                    <a:pt x="53" y="72"/>
                  </a:lnTo>
                  <a:lnTo>
                    <a:pt x="52" y="68"/>
                  </a:lnTo>
                  <a:lnTo>
                    <a:pt x="48" y="50"/>
                  </a:lnTo>
                  <a:lnTo>
                    <a:pt x="42" y="35"/>
                  </a:lnTo>
                  <a:lnTo>
                    <a:pt x="40" y="22"/>
                  </a:lnTo>
                  <a:lnTo>
                    <a:pt x="40" y="18"/>
                  </a:lnTo>
                  <a:lnTo>
                    <a:pt x="37" y="14"/>
                  </a:lnTo>
                  <a:lnTo>
                    <a:pt x="35" y="13"/>
                  </a:lnTo>
                  <a:lnTo>
                    <a:pt x="29" y="13"/>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8" name="Freeform 190">
              <a:extLst>
                <a:ext uri="{FF2B5EF4-FFF2-40B4-BE49-F238E27FC236}">
                  <a16:creationId xmlns:a16="http://schemas.microsoft.com/office/drawing/2014/main" id="{D06113C7-6D79-F990-2257-DED8D912CB1F}"/>
                </a:ext>
              </a:extLst>
            </p:cNvPr>
            <p:cNvSpPr>
              <a:spLocks/>
            </p:cNvSpPr>
            <p:nvPr/>
          </p:nvSpPr>
          <p:spPr bwMode="auto">
            <a:xfrm>
              <a:off x="589" y="1251"/>
              <a:ext cx="53" cy="78"/>
            </a:xfrm>
            <a:custGeom>
              <a:avLst/>
              <a:gdLst>
                <a:gd name="T0" fmla="*/ 29 w 53"/>
                <a:gd name="T1" fmla="*/ 13 h 78"/>
                <a:gd name="T2" fmla="*/ 20 w 53"/>
                <a:gd name="T3" fmla="*/ 11 h 78"/>
                <a:gd name="T4" fmla="*/ 12 w 53"/>
                <a:gd name="T5" fmla="*/ 9 h 78"/>
                <a:gd name="T6" fmla="*/ 12 w 53"/>
                <a:gd name="T7" fmla="*/ 8 h 78"/>
                <a:gd name="T8" fmla="*/ 12 w 53"/>
                <a:gd name="T9" fmla="*/ 4 h 78"/>
                <a:gd name="T10" fmla="*/ 10 w 53"/>
                <a:gd name="T11" fmla="*/ 2 h 78"/>
                <a:gd name="T12" fmla="*/ 4 w 53"/>
                <a:gd name="T13" fmla="*/ 0 h 78"/>
                <a:gd name="T14" fmla="*/ 0 w 53"/>
                <a:gd name="T15" fmla="*/ 2 h 78"/>
                <a:gd name="T16" fmla="*/ 6 w 53"/>
                <a:gd name="T17" fmla="*/ 61 h 78"/>
                <a:gd name="T18" fmla="*/ 10 w 53"/>
                <a:gd name="T19" fmla="*/ 67 h 78"/>
                <a:gd name="T20" fmla="*/ 16 w 53"/>
                <a:gd name="T21" fmla="*/ 72 h 78"/>
                <a:gd name="T22" fmla="*/ 23 w 53"/>
                <a:gd name="T23" fmla="*/ 77 h 78"/>
                <a:gd name="T24" fmla="*/ 31 w 53"/>
                <a:gd name="T25" fmla="*/ 78 h 78"/>
                <a:gd name="T26" fmla="*/ 44 w 53"/>
                <a:gd name="T27" fmla="*/ 78 h 78"/>
                <a:gd name="T28" fmla="*/ 52 w 53"/>
                <a:gd name="T29" fmla="*/ 78 h 78"/>
                <a:gd name="T30" fmla="*/ 53 w 53"/>
                <a:gd name="T31" fmla="*/ 72 h 78"/>
                <a:gd name="T32" fmla="*/ 52 w 53"/>
                <a:gd name="T33" fmla="*/ 68 h 78"/>
                <a:gd name="T34" fmla="*/ 48 w 53"/>
                <a:gd name="T35" fmla="*/ 50 h 78"/>
                <a:gd name="T36" fmla="*/ 42 w 53"/>
                <a:gd name="T37" fmla="*/ 35 h 78"/>
                <a:gd name="T38" fmla="*/ 40 w 53"/>
                <a:gd name="T39" fmla="*/ 22 h 78"/>
                <a:gd name="T40" fmla="*/ 40 w 53"/>
                <a:gd name="T41" fmla="*/ 18 h 78"/>
                <a:gd name="T42" fmla="*/ 37 w 53"/>
                <a:gd name="T43" fmla="*/ 14 h 78"/>
                <a:gd name="T44" fmla="*/ 35 w 53"/>
                <a:gd name="T45" fmla="*/ 13 h 78"/>
                <a:gd name="T46" fmla="*/ 29 w 53"/>
                <a:gd name="T47" fmla="*/ 1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3" h="78">
                  <a:moveTo>
                    <a:pt x="29" y="13"/>
                  </a:moveTo>
                  <a:lnTo>
                    <a:pt x="20" y="11"/>
                  </a:lnTo>
                  <a:lnTo>
                    <a:pt x="12" y="9"/>
                  </a:lnTo>
                  <a:lnTo>
                    <a:pt x="12" y="8"/>
                  </a:lnTo>
                  <a:lnTo>
                    <a:pt x="12" y="4"/>
                  </a:lnTo>
                  <a:lnTo>
                    <a:pt x="10" y="2"/>
                  </a:lnTo>
                  <a:lnTo>
                    <a:pt x="4" y="0"/>
                  </a:lnTo>
                  <a:lnTo>
                    <a:pt x="0" y="2"/>
                  </a:lnTo>
                  <a:lnTo>
                    <a:pt x="6" y="61"/>
                  </a:lnTo>
                  <a:lnTo>
                    <a:pt x="10" y="67"/>
                  </a:lnTo>
                  <a:lnTo>
                    <a:pt x="16" y="72"/>
                  </a:lnTo>
                  <a:lnTo>
                    <a:pt x="23" y="77"/>
                  </a:lnTo>
                  <a:lnTo>
                    <a:pt x="31" y="78"/>
                  </a:lnTo>
                  <a:lnTo>
                    <a:pt x="44" y="78"/>
                  </a:lnTo>
                  <a:lnTo>
                    <a:pt x="52" y="78"/>
                  </a:lnTo>
                  <a:lnTo>
                    <a:pt x="53" y="72"/>
                  </a:lnTo>
                  <a:lnTo>
                    <a:pt x="52" y="68"/>
                  </a:lnTo>
                  <a:lnTo>
                    <a:pt x="48" y="50"/>
                  </a:lnTo>
                  <a:lnTo>
                    <a:pt x="42" y="35"/>
                  </a:lnTo>
                  <a:lnTo>
                    <a:pt x="40" y="22"/>
                  </a:lnTo>
                  <a:lnTo>
                    <a:pt x="40" y="18"/>
                  </a:lnTo>
                  <a:lnTo>
                    <a:pt x="37" y="14"/>
                  </a:lnTo>
                  <a:lnTo>
                    <a:pt x="35" y="13"/>
                  </a:lnTo>
                  <a:lnTo>
                    <a:pt x="29" y="13"/>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9" name="Freeform 191">
              <a:extLst>
                <a:ext uri="{FF2B5EF4-FFF2-40B4-BE49-F238E27FC236}">
                  <a16:creationId xmlns:a16="http://schemas.microsoft.com/office/drawing/2014/main" id="{52BA3955-4BF3-B5D7-8097-0CEEF8C797E0}"/>
                </a:ext>
              </a:extLst>
            </p:cNvPr>
            <p:cNvSpPr>
              <a:spLocks/>
            </p:cNvSpPr>
            <p:nvPr/>
          </p:nvSpPr>
          <p:spPr bwMode="auto">
            <a:xfrm>
              <a:off x="589" y="1256"/>
              <a:ext cx="45" cy="72"/>
            </a:xfrm>
            <a:custGeom>
              <a:avLst/>
              <a:gdLst>
                <a:gd name="T0" fmla="*/ 31 w 45"/>
                <a:gd name="T1" fmla="*/ 15 h 72"/>
                <a:gd name="T2" fmla="*/ 21 w 45"/>
                <a:gd name="T3" fmla="*/ 15 h 72"/>
                <a:gd name="T4" fmla="*/ 12 w 45"/>
                <a:gd name="T5" fmla="*/ 12 h 72"/>
                <a:gd name="T6" fmla="*/ 7 w 45"/>
                <a:gd name="T7" fmla="*/ 10 h 72"/>
                <a:gd name="T8" fmla="*/ 4 w 45"/>
                <a:gd name="T9" fmla="*/ 8 h 72"/>
                <a:gd name="T10" fmla="*/ 0 w 45"/>
                <a:gd name="T11" fmla="*/ 0 h 72"/>
                <a:gd name="T12" fmla="*/ 6 w 45"/>
                <a:gd name="T13" fmla="*/ 54 h 72"/>
                <a:gd name="T14" fmla="*/ 10 w 45"/>
                <a:gd name="T15" fmla="*/ 60 h 72"/>
                <a:gd name="T16" fmla="*/ 14 w 45"/>
                <a:gd name="T17" fmla="*/ 64 h 72"/>
                <a:gd name="T18" fmla="*/ 20 w 45"/>
                <a:gd name="T19" fmla="*/ 67 h 72"/>
                <a:gd name="T20" fmla="*/ 24 w 45"/>
                <a:gd name="T21" fmla="*/ 71 h 72"/>
                <a:gd name="T22" fmla="*/ 31 w 45"/>
                <a:gd name="T23" fmla="*/ 71 h 72"/>
                <a:gd name="T24" fmla="*/ 35 w 45"/>
                <a:gd name="T25" fmla="*/ 72 h 72"/>
                <a:gd name="T26" fmla="*/ 41 w 45"/>
                <a:gd name="T27" fmla="*/ 72 h 72"/>
                <a:gd name="T28" fmla="*/ 44 w 45"/>
                <a:gd name="T29" fmla="*/ 71 h 72"/>
                <a:gd name="T30" fmla="*/ 45 w 45"/>
                <a:gd name="T31" fmla="*/ 67 h 72"/>
                <a:gd name="T32" fmla="*/ 45 w 45"/>
                <a:gd name="T33" fmla="*/ 63 h 72"/>
                <a:gd name="T34" fmla="*/ 41 w 45"/>
                <a:gd name="T35" fmla="*/ 54 h 72"/>
                <a:gd name="T36" fmla="*/ 35 w 45"/>
                <a:gd name="T37" fmla="*/ 22 h 72"/>
                <a:gd name="T38" fmla="*/ 33 w 45"/>
                <a:gd name="T39" fmla="*/ 16 h 72"/>
                <a:gd name="T40" fmla="*/ 31 w 45"/>
                <a:gd name="T41" fmla="*/ 1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 h="72">
                  <a:moveTo>
                    <a:pt x="31" y="15"/>
                  </a:moveTo>
                  <a:lnTo>
                    <a:pt x="21" y="15"/>
                  </a:lnTo>
                  <a:lnTo>
                    <a:pt x="12" y="12"/>
                  </a:lnTo>
                  <a:lnTo>
                    <a:pt x="7" y="10"/>
                  </a:lnTo>
                  <a:lnTo>
                    <a:pt x="4" y="8"/>
                  </a:lnTo>
                  <a:lnTo>
                    <a:pt x="0" y="0"/>
                  </a:lnTo>
                  <a:lnTo>
                    <a:pt x="6" y="54"/>
                  </a:lnTo>
                  <a:lnTo>
                    <a:pt x="10" y="60"/>
                  </a:lnTo>
                  <a:lnTo>
                    <a:pt x="14" y="64"/>
                  </a:lnTo>
                  <a:lnTo>
                    <a:pt x="20" y="67"/>
                  </a:lnTo>
                  <a:lnTo>
                    <a:pt x="24" y="71"/>
                  </a:lnTo>
                  <a:lnTo>
                    <a:pt x="31" y="71"/>
                  </a:lnTo>
                  <a:lnTo>
                    <a:pt x="35" y="72"/>
                  </a:lnTo>
                  <a:lnTo>
                    <a:pt x="41" y="72"/>
                  </a:lnTo>
                  <a:lnTo>
                    <a:pt x="44" y="71"/>
                  </a:lnTo>
                  <a:lnTo>
                    <a:pt x="45" y="67"/>
                  </a:lnTo>
                  <a:lnTo>
                    <a:pt x="45" y="63"/>
                  </a:lnTo>
                  <a:lnTo>
                    <a:pt x="41" y="54"/>
                  </a:lnTo>
                  <a:lnTo>
                    <a:pt x="35" y="22"/>
                  </a:lnTo>
                  <a:lnTo>
                    <a:pt x="33" y="16"/>
                  </a:lnTo>
                  <a:lnTo>
                    <a:pt x="31" y="1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0" name="Freeform 192">
              <a:extLst>
                <a:ext uri="{FF2B5EF4-FFF2-40B4-BE49-F238E27FC236}">
                  <a16:creationId xmlns:a16="http://schemas.microsoft.com/office/drawing/2014/main" id="{24BF4CA0-D666-6338-B99D-F0023C7D2064}"/>
                </a:ext>
              </a:extLst>
            </p:cNvPr>
            <p:cNvSpPr>
              <a:spLocks/>
            </p:cNvSpPr>
            <p:nvPr/>
          </p:nvSpPr>
          <p:spPr bwMode="auto">
            <a:xfrm>
              <a:off x="603" y="1209"/>
              <a:ext cx="35" cy="40"/>
            </a:xfrm>
            <a:custGeom>
              <a:avLst/>
              <a:gdLst>
                <a:gd name="T0" fmla="*/ 0 w 35"/>
                <a:gd name="T1" fmla="*/ 0 h 40"/>
                <a:gd name="T2" fmla="*/ 17 w 35"/>
                <a:gd name="T3" fmla="*/ 7 h 40"/>
                <a:gd name="T4" fmla="*/ 21 w 35"/>
                <a:gd name="T5" fmla="*/ 18 h 40"/>
                <a:gd name="T6" fmla="*/ 35 w 35"/>
                <a:gd name="T7" fmla="*/ 29 h 40"/>
                <a:gd name="T8" fmla="*/ 29 w 35"/>
                <a:gd name="T9" fmla="*/ 40 h 40"/>
                <a:gd name="T10" fmla="*/ 9 w 35"/>
                <a:gd name="T11" fmla="*/ 29 h 40"/>
                <a:gd name="T12" fmla="*/ 3 w 35"/>
                <a:gd name="T13" fmla="*/ 38 h 40"/>
                <a:gd name="T14" fmla="*/ 0 w 35"/>
                <a:gd name="T15" fmla="*/ 18 h 40"/>
                <a:gd name="T16" fmla="*/ 0 w 35"/>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40">
                  <a:moveTo>
                    <a:pt x="0" y="0"/>
                  </a:moveTo>
                  <a:lnTo>
                    <a:pt x="17" y="7"/>
                  </a:lnTo>
                  <a:lnTo>
                    <a:pt x="21" y="18"/>
                  </a:lnTo>
                  <a:lnTo>
                    <a:pt x="35" y="29"/>
                  </a:lnTo>
                  <a:lnTo>
                    <a:pt x="29" y="40"/>
                  </a:lnTo>
                  <a:lnTo>
                    <a:pt x="9" y="29"/>
                  </a:lnTo>
                  <a:lnTo>
                    <a:pt x="3" y="38"/>
                  </a:lnTo>
                  <a:lnTo>
                    <a:pt x="0" y="18"/>
                  </a:lnTo>
                  <a:lnTo>
                    <a:pt x="0" y="0"/>
                  </a:lnTo>
                  <a:close/>
                </a:path>
              </a:pathLst>
            </a:custGeom>
            <a:solidFill>
              <a:srgbClr val="97871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1" name="Freeform 193">
              <a:extLst>
                <a:ext uri="{FF2B5EF4-FFF2-40B4-BE49-F238E27FC236}">
                  <a16:creationId xmlns:a16="http://schemas.microsoft.com/office/drawing/2014/main" id="{49AA915F-2049-E174-42A6-6E550793DFAF}"/>
                </a:ext>
              </a:extLst>
            </p:cNvPr>
            <p:cNvSpPr>
              <a:spLocks/>
            </p:cNvSpPr>
            <p:nvPr/>
          </p:nvSpPr>
          <p:spPr bwMode="auto">
            <a:xfrm>
              <a:off x="701" y="1319"/>
              <a:ext cx="31" cy="25"/>
            </a:xfrm>
            <a:custGeom>
              <a:avLst/>
              <a:gdLst>
                <a:gd name="T0" fmla="*/ 3 w 31"/>
                <a:gd name="T1" fmla="*/ 0 h 25"/>
                <a:gd name="T2" fmla="*/ 14 w 31"/>
                <a:gd name="T3" fmla="*/ 3 h 25"/>
                <a:gd name="T4" fmla="*/ 18 w 31"/>
                <a:gd name="T5" fmla="*/ 3 h 25"/>
                <a:gd name="T6" fmla="*/ 31 w 31"/>
                <a:gd name="T7" fmla="*/ 18 h 25"/>
                <a:gd name="T8" fmla="*/ 26 w 31"/>
                <a:gd name="T9" fmla="*/ 25 h 25"/>
                <a:gd name="T10" fmla="*/ 9 w 31"/>
                <a:gd name="T11" fmla="*/ 18 h 25"/>
                <a:gd name="T12" fmla="*/ 3 w 31"/>
                <a:gd name="T13" fmla="*/ 23 h 25"/>
                <a:gd name="T14" fmla="*/ 0 w 31"/>
                <a:gd name="T15" fmla="*/ 10 h 25"/>
                <a:gd name="T16" fmla="*/ 3 w 31"/>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5">
                  <a:moveTo>
                    <a:pt x="3" y="0"/>
                  </a:moveTo>
                  <a:lnTo>
                    <a:pt x="14" y="3"/>
                  </a:lnTo>
                  <a:lnTo>
                    <a:pt x="18" y="3"/>
                  </a:lnTo>
                  <a:lnTo>
                    <a:pt x="31" y="18"/>
                  </a:lnTo>
                  <a:lnTo>
                    <a:pt x="26" y="25"/>
                  </a:lnTo>
                  <a:lnTo>
                    <a:pt x="9" y="18"/>
                  </a:lnTo>
                  <a:lnTo>
                    <a:pt x="3" y="23"/>
                  </a:lnTo>
                  <a:lnTo>
                    <a:pt x="0" y="10"/>
                  </a:lnTo>
                  <a:lnTo>
                    <a:pt x="3" y="0"/>
                  </a:lnTo>
                  <a:close/>
                </a:path>
              </a:pathLst>
            </a:custGeom>
            <a:solidFill>
              <a:srgbClr val="97871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2" name="Freeform 194">
              <a:extLst>
                <a:ext uri="{FF2B5EF4-FFF2-40B4-BE49-F238E27FC236}">
                  <a16:creationId xmlns:a16="http://schemas.microsoft.com/office/drawing/2014/main" id="{A4B6F06F-172C-53C8-C274-3AAE4F8AD876}"/>
                </a:ext>
              </a:extLst>
            </p:cNvPr>
            <p:cNvSpPr>
              <a:spLocks/>
            </p:cNvSpPr>
            <p:nvPr/>
          </p:nvSpPr>
          <p:spPr bwMode="auto">
            <a:xfrm>
              <a:off x="621" y="1178"/>
              <a:ext cx="32" cy="39"/>
            </a:xfrm>
            <a:custGeom>
              <a:avLst/>
              <a:gdLst>
                <a:gd name="T0" fmla="*/ 0 w 32"/>
                <a:gd name="T1" fmla="*/ 0 h 39"/>
                <a:gd name="T2" fmla="*/ 17 w 32"/>
                <a:gd name="T3" fmla="*/ 7 h 39"/>
                <a:gd name="T4" fmla="*/ 22 w 32"/>
                <a:gd name="T5" fmla="*/ 7 h 39"/>
                <a:gd name="T6" fmla="*/ 32 w 32"/>
                <a:gd name="T7" fmla="*/ 36 h 39"/>
                <a:gd name="T8" fmla="*/ 30 w 32"/>
                <a:gd name="T9" fmla="*/ 39 h 39"/>
                <a:gd name="T10" fmla="*/ 9 w 32"/>
                <a:gd name="T11" fmla="*/ 28 h 39"/>
                <a:gd name="T12" fmla="*/ 3 w 32"/>
                <a:gd name="T13" fmla="*/ 36 h 39"/>
                <a:gd name="T14" fmla="*/ 0 w 32"/>
                <a:gd name="T15" fmla="*/ 17 h 39"/>
                <a:gd name="T16" fmla="*/ 0 w 32"/>
                <a:gd name="T1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9">
                  <a:moveTo>
                    <a:pt x="0" y="0"/>
                  </a:moveTo>
                  <a:lnTo>
                    <a:pt x="17" y="7"/>
                  </a:lnTo>
                  <a:lnTo>
                    <a:pt x="22" y="7"/>
                  </a:lnTo>
                  <a:lnTo>
                    <a:pt x="32" y="36"/>
                  </a:lnTo>
                  <a:lnTo>
                    <a:pt x="30" y="39"/>
                  </a:lnTo>
                  <a:lnTo>
                    <a:pt x="9" y="28"/>
                  </a:lnTo>
                  <a:lnTo>
                    <a:pt x="3" y="36"/>
                  </a:lnTo>
                  <a:lnTo>
                    <a:pt x="0" y="17"/>
                  </a:lnTo>
                  <a:lnTo>
                    <a:pt x="0" y="0"/>
                  </a:lnTo>
                  <a:close/>
                </a:path>
              </a:pathLst>
            </a:custGeom>
            <a:solidFill>
              <a:srgbClr val="7144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3" name="Freeform 195">
              <a:extLst>
                <a:ext uri="{FF2B5EF4-FFF2-40B4-BE49-F238E27FC236}">
                  <a16:creationId xmlns:a16="http://schemas.microsoft.com/office/drawing/2014/main" id="{7D1BE373-D1BD-9058-8630-44CFB5117C7A}"/>
                </a:ext>
              </a:extLst>
            </p:cNvPr>
            <p:cNvSpPr>
              <a:spLocks/>
            </p:cNvSpPr>
            <p:nvPr/>
          </p:nvSpPr>
          <p:spPr bwMode="auto">
            <a:xfrm>
              <a:off x="653" y="1300"/>
              <a:ext cx="25" cy="28"/>
            </a:xfrm>
            <a:custGeom>
              <a:avLst/>
              <a:gdLst>
                <a:gd name="T0" fmla="*/ 0 w 25"/>
                <a:gd name="T1" fmla="*/ 26 h 28"/>
                <a:gd name="T2" fmla="*/ 2 w 25"/>
                <a:gd name="T3" fmla="*/ 16 h 28"/>
                <a:gd name="T4" fmla="*/ 2 w 25"/>
                <a:gd name="T5" fmla="*/ 12 h 28"/>
                <a:gd name="T6" fmla="*/ 19 w 25"/>
                <a:gd name="T7" fmla="*/ 0 h 28"/>
                <a:gd name="T8" fmla="*/ 25 w 25"/>
                <a:gd name="T9" fmla="*/ 6 h 28"/>
                <a:gd name="T10" fmla="*/ 19 w 25"/>
                <a:gd name="T11" fmla="*/ 20 h 28"/>
                <a:gd name="T12" fmla="*/ 25 w 25"/>
                <a:gd name="T13" fmla="*/ 26 h 28"/>
                <a:gd name="T14" fmla="*/ 10 w 25"/>
                <a:gd name="T15" fmla="*/ 28 h 28"/>
                <a:gd name="T16" fmla="*/ 0 w 25"/>
                <a:gd name="T17"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8">
                  <a:moveTo>
                    <a:pt x="0" y="26"/>
                  </a:moveTo>
                  <a:lnTo>
                    <a:pt x="2" y="16"/>
                  </a:lnTo>
                  <a:lnTo>
                    <a:pt x="2" y="12"/>
                  </a:lnTo>
                  <a:lnTo>
                    <a:pt x="19" y="0"/>
                  </a:lnTo>
                  <a:lnTo>
                    <a:pt x="25" y="6"/>
                  </a:lnTo>
                  <a:lnTo>
                    <a:pt x="19" y="20"/>
                  </a:lnTo>
                  <a:lnTo>
                    <a:pt x="25" y="26"/>
                  </a:lnTo>
                  <a:lnTo>
                    <a:pt x="10" y="28"/>
                  </a:lnTo>
                  <a:lnTo>
                    <a:pt x="0" y="26"/>
                  </a:lnTo>
                  <a:close/>
                </a:path>
              </a:pathLst>
            </a:custGeom>
            <a:solidFill>
              <a:srgbClr val="7144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4" name="Freeform 196">
              <a:extLst>
                <a:ext uri="{FF2B5EF4-FFF2-40B4-BE49-F238E27FC236}">
                  <a16:creationId xmlns:a16="http://schemas.microsoft.com/office/drawing/2014/main" id="{A6BE6553-2AC7-701B-AC30-F6F33332FEED}"/>
                </a:ext>
              </a:extLst>
            </p:cNvPr>
            <p:cNvSpPr>
              <a:spLocks/>
            </p:cNvSpPr>
            <p:nvPr/>
          </p:nvSpPr>
          <p:spPr bwMode="auto">
            <a:xfrm>
              <a:off x="658" y="1242"/>
              <a:ext cx="29" cy="25"/>
            </a:xfrm>
            <a:custGeom>
              <a:avLst/>
              <a:gdLst>
                <a:gd name="T0" fmla="*/ 25 w 29"/>
                <a:gd name="T1" fmla="*/ 25 h 25"/>
                <a:gd name="T2" fmla="*/ 15 w 29"/>
                <a:gd name="T3" fmla="*/ 22 h 25"/>
                <a:gd name="T4" fmla="*/ 11 w 29"/>
                <a:gd name="T5" fmla="*/ 22 h 25"/>
                <a:gd name="T6" fmla="*/ 0 w 29"/>
                <a:gd name="T7" fmla="*/ 7 h 25"/>
                <a:gd name="T8" fmla="*/ 6 w 29"/>
                <a:gd name="T9" fmla="*/ 0 h 25"/>
                <a:gd name="T10" fmla="*/ 20 w 29"/>
                <a:gd name="T11" fmla="*/ 7 h 25"/>
                <a:gd name="T12" fmla="*/ 25 w 29"/>
                <a:gd name="T13" fmla="*/ 1 h 25"/>
                <a:gd name="T14" fmla="*/ 29 w 29"/>
                <a:gd name="T15" fmla="*/ 15 h 25"/>
                <a:gd name="T16" fmla="*/ 25 w 29"/>
                <a:gd name="T17"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5">
                  <a:moveTo>
                    <a:pt x="25" y="25"/>
                  </a:moveTo>
                  <a:lnTo>
                    <a:pt x="15" y="22"/>
                  </a:lnTo>
                  <a:lnTo>
                    <a:pt x="11" y="22"/>
                  </a:lnTo>
                  <a:lnTo>
                    <a:pt x="0" y="7"/>
                  </a:lnTo>
                  <a:lnTo>
                    <a:pt x="6" y="0"/>
                  </a:lnTo>
                  <a:lnTo>
                    <a:pt x="20" y="7"/>
                  </a:lnTo>
                  <a:lnTo>
                    <a:pt x="25" y="1"/>
                  </a:lnTo>
                  <a:lnTo>
                    <a:pt x="29" y="15"/>
                  </a:lnTo>
                  <a:lnTo>
                    <a:pt x="25" y="25"/>
                  </a:lnTo>
                  <a:close/>
                </a:path>
              </a:pathLst>
            </a:custGeom>
            <a:solidFill>
              <a:srgbClr val="7144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5" name="Freeform 197">
              <a:extLst>
                <a:ext uri="{FF2B5EF4-FFF2-40B4-BE49-F238E27FC236}">
                  <a16:creationId xmlns:a16="http://schemas.microsoft.com/office/drawing/2014/main" id="{B562E900-E823-3541-9B7B-96EAE930BFD8}"/>
                </a:ext>
              </a:extLst>
            </p:cNvPr>
            <p:cNvSpPr>
              <a:spLocks/>
            </p:cNvSpPr>
            <p:nvPr/>
          </p:nvSpPr>
          <p:spPr bwMode="auto">
            <a:xfrm>
              <a:off x="616" y="1101"/>
              <a:ext cx="57" cy="14"/>
            </a:xfrm>
            <a:custGeom>
              <a:avLst/>
              <a:gdLst>
                <a:gd name="T0" fmla="*/ 57 w 57"/>
                <a:gd name="T1" fmla="*/ 12 h 14"/>
                <a:gd name="T2" fmla="*/ 2 w 57"/>
                <a:gd name="T3" fmla="*/ 14 h 14"/>
                <a:gd name="T4" fmla="*/ 0 w 57"/>
                <a:gd name="T5" fmla="*/ 0 h 14"/>
                <a:gd name="T6" fmla="*/ 39 w 57"/>
                <a:gd name="T7" fmla="*/ 0 h 14"/>
                <a:gd name="T8" fmla="*/ 39 w 57"/>
                <a:gd name="T9" fmla="*/ 12 h 14"/>
                <a:gd name="T10" fmla="*/ 57 w 57"/>
                <a:gd name="T11" fmla="*/ 12 h 14"/>
              </a:gdLst>
              <a:ahLst/>
              <a:cxnLst>
                <a:cxn ang="0">
                  <a:pos x="T0" y="T1"/>
                </a:cxn>
                <a:cxn ang="0">
                  <a:pos x="T2" y="T3"/>
                </a:cxn>
                <a:cxn ang="0">
                  <a:pos x="T4" y="T5"/>
                </a:cxn>
                <a:cxn ang="0">
                  <a:pos x="T6" y="T7"/>
                </a:cxn>
                <a:cxn ang="0">
                  <a:pos x="T8" y="T9"/>
                </a:cxn>
                <a:cxn ang="0">
                  <a:pos x="T10" y="T11"/>
                </a:cxn>
              </a:cxnLst>
              <a:rect l="0" t="0" r="r" b="b"/>
              <a:pathLst>
                <a:path w="57" h="14">
                  <a:moveTo>
                    <a:pt x="57" y="12"/>
                  </a:moveTo>
                  <a:lnTo>
                    <a:pt x="2" y="14"/>
                  </a:lnTo>
                  <a:lnTo>
                    <a:pt x="0" y="0"/>
                  </a:lnTo>
                  <a:lnTo>
                    <a:pt x="39" y="0"/>
                  </a:lnTo>
                  <a:lnTo>
                    <a:pt x="39" y="12"/>
                  </a:lnTo>
                  <a:lnTo>
                    <a:pt x="57" y="12"/>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6" name="Freeform 198">
              <a:extLst>
                <a:ext uri="{FF2B5EF4-FFF2-40B4-BE49-F238E27FC236}">
                  <a16:creationId xmlns:a16="http://schemas.microsoft.com/office/drawing/2014/main" id="{0888A5FD-0A0E-5735-4CAF-26ED16E96A42}"/>
                </a:ext>
              </a:extLst>
            </p:cNvPr>
            <p:cNvSpPr>
              <a:spLocks/>
            </p:cNvSpPr>
            <p:nvPr/>
          </p:nvSpPr>
          <p:spPr bwMode="auto">
            <a:xfrm>
              <a:off x="579" y="1246"/>
              <a:ext cx="63" cy="86"/>
            </a:xfrm>
            <a:custGeom>
              <a:avLst/>
              <a:gdLst>
                <a:gd name="T0" fmla="*/ 35 w 63"/>
                <a:gd name="T1" fmla="*/ 14 h 86"/>
                <a:gd name="T2" fmla="*/ 23 w 63"/>
                <a:gd name="T3" fmla="*/ 13 h 86"/>
                <a:gd name="T4" fmla="*/ 17 w 63"/>
                <a:gd name="T5" fmla="*/ 9 h 86"/>
                <a:gd name="T6" fmla="*/ 13 w 63"/>
                <a:gd name="T7" fmla="*/ 7 h 86"/>
                <a:gd name="T8" fmla="*/ 13 w 63"/>
                <a:gd name="T9" fmla="*/ 4 h 86"/>
                <a:gd name="T10" fmla="*/ 13 w 63"/>
                <a:gd name="T11" fmla="*/ 2 h 86"/>
                <a:gd name="T12" fmla="*/ 6 w 63"/>
                <a:gd name="T13" fmla="*/ 0 h 86"/>
                <a:gd name="T14" fmla="*/ 0 w 63"/>
                <a:gd name="T15" fmla="*/ 0 h 86"/>
                <a:gd name="T16" fmla="*/ 8 w 63"/>
                <a:gd name="T17" fmla="*/ 67 h 86"/>
                <a:gd name="T18" fmla="*/ 13 w 63"/>
                <a:gd name="T19" fmla="*/ 73 h 86"/>
                <a:gd name="T20" fmla="*/ 19 w 63"/>
                <a:gd name="T21" fmla="*/ 79 h 86"/>
                <a:gd name="T22" fmla="*/ 28 w 63"/>
                <a:gd name="T23" fmla="*/ 85 h 86"/>
                <a:gd name="T24" fmla="*/ 38 w 63"/>
                <a:gd name="T25" fmla="*/ 85 h 86"/>
                <a:gd name="T26" fmla="*/ 52 w 63"/>
                <a:gd name="T27" fmla="*/ 86 h 86"/>
                <a:gd name="T28" fmla="*/ 61 w 63"/>
                <a:gd name="T29" fmla="*/ 85 h 86"/>
                <a:gd name="T30" fmla="*/ 63 w 63"/>
                <a:gd name="T31" fmla="*/ 81 h 86"/>
                <a:gd name="T32" fmla="*/ 63 w 63"/>
                <a:gd name="T33" fmla="*/ 73 h 86"/>
                <a:gd name="T34" fmla="*/ 57 w 63"/>
                <a:gd name="T35" fmla="*/ 55 h 86"/>
                <a:gd name="T36" fmla="*/ 51 w 63"/>
                <a:gd name="T37" fmla="*/ 36 h 86"/>
                <a:gd name="T38" fmla="*/ 49 w 63"/>
                <a:gd name="T39" fmla="*/ 23 h 86"/>
                <a:gd name="T40" fmla="*/ 49 w 63"/>
                <a:gd name="T41" fmla="*/ 20 h 86"/>
                <a:gd name="T42" fmla="*/ 45 w 63"/>
                <a:gd name="T43" fmla="*/ 14 h 86"/>
                <a:gd name="T44" fmla="*/ 40 w 63"/>
                <a:gd name="T45" fmla="*/ 14 h 86"/>
                <a:gd name="T46" fmla="*/ 35 w 63"/>
                <a:gd name="T47" fmla="*/ 14 h 86"/>
                <a:gd name="T48" fmla="*/ 23 w 63"/>
                <a:gd name="T49" fmla="*/ 13 h 86"/>
                <a:gd name="T50" fmla="*/ 17 w 63"/>
                <a:gd name="T51" fmla="*/ 9 h 86"/>
                <a:gd name="T52" fmla="*/ 13 w 63"/>
                <a:gd name="T53" fmla="*/ 7 h 86"/>
                <a:gd name="T54" fmla="*/ 13 w 63"/>
                <a:gd name="T55" fmla="*/ 4 h 86"/>
                <a:gd name="T56" fmla="*/ 13 w 63"/>
                <a:gd name="T57" fmla="*/ 2 h 86"/>
                <a:gd name="T58" fmla="*/ 6 w 63"/>
                <a:gd name="T59" fmla="*/ 0 h 86"/>
                <a:gd name="T60" fmla="*/ 0 w 63"/>
                <a:gd name="T61" fmla="*/ 0 h 86"/>
                <a:gd name="T62" fmla="*/ 8 w 63"/>
                <a:gd name="T63" fmla="*/ 67 h 86"/>
                <a:gd name="T64" fmla="*/ 13 w 63"/>
                <a:gd name="T65" fmla="*/ 73 h 86"/>
                <a:gd name="T66" fmla="*/ 19 w 63"/>
                <a:gd name="T67" fmla="*/ 79 h 86"/>
                <a:gd name="T68" fmla="*/ 28 w 63"/>
                <a:gd name="T69" fmla="*/ 85 h 86"/>
                <a:gd name="T70" fmla="*/ 38 w 63"/>
                <a:gd name="T71" fmla="*/ 85 h 86"/>
                <a:gd name="T72" fmla="*/ 52 w 63"/>
                <a:gd name="T73" fmla="*/ 86 h 86"/>
                <a:gd name="T74" fmla="*/ 61 w 63"/>
                <a:gd name="T75" fmla="*/ 85 h 86"/>
                <a:gd name="T76" fmla="*/ 63 w 63"/>
                <a:gd name="T77" fmla="*/ 81 h 86"/>
                <a:gd name="T78" fmla="*/ 63 w 63"/>
                <a:gd name="T79" fmla="*/ 73 h 86"/>
                <a:gd name="T80" fmla="*/ 57 w 63"/>
                <a:gd name="T81" fmla="*/ 55 h 86"/>
                <a:gd name="T82" fmla="*/ 51 w 63"/>
                <a:gd name="T83" fmla="*/ 36 h 86"/>
                <a:gd name="T84" fmla="*/ 49 w 63"/>
                <a:gd name="T85" fmla="*/ 23 h 86"/>
                <a:gd name="T86" fmla="*/ 49 w 63"/>
                <a:gd name="T87" fmla="*/ 20 h 86"/>
                <a:gd name="T88" fmla="*/ 45 w 63"/>
                <a:gd name="T89" fmla="*/ 14 h 86"/>
                <a:gd name="T90" fmla="*/ 40 w 63"/>
                <a:gd name="T91" fmla="*/ 14 h 86"/>
                <a:gd name="T92" fmla="*/ 35 w 63"/>
                <a:gd name="T93" fmla="*/ 1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3" h="86">
                  <a:moveTo>
                    <a:pt x="35" y="14"/>
                  </a:moveTo>
                  <a:lnTo>
                    <a:pt x="23" y="13"/>
                  </a:lnTo>
                  <a:lnTo>
                    <a:pt x="17" y="9"/>
                  </a:lnTo>
                  <a:lnTo>
                    <a:pt x="13" y="7"/>
                  </a:lnTo>
                  <a:lnTo>
                    <a:pt x="13" y="4"/>
                  </a:lnTo>
                  <a:lnTo>
                    <a:pt x="13" y="2"/>
                  </a:lnTo>
                  <a:lnTo>
                    <a:pt x="6" y="0"/>
                  </a:lnTo>
                  <a:lnTo>
                    <a:pt x="0" y="0"/>
                  </a:lnTo>
                  <a:lnTo>
                    <a:pt x="8" y="67"/>
                  </a:lnTo>
                  <a:lnTo>
                    <a:pt x="13" y="73"/>
                  </a:lnTo>
                  <a:lnTo>
                    <a:pt x="19" y="79"/>
                  </a:lnTo>
                  <a:lnTo>
                    <a:pt x="28" y="85"/>
                  </a:lnTo>
                  <a:lnTo>
                    <a:pt x="38" y="85"/>
                  </a:lnTo>
                  <a:lnTo>
                    <a:pt x="52" y="86"/>
                  </a:lnTo>
                  <a:lnTo>
                    <a:pt x="61" y="85"/>
                  </a:lnTo>
                  <a:lnTo>
                    <a:pt x="63" y="81"/>
                  </a:lnTo>
                  <a:lnTo>
                    <a:pt x="63" y="73"/>
                  </a:lnTo>
                  <a:lnTo>
                    <a:pt x="57" y="55"/>
                  </a:lnTo>
                  <a:lnTo>
                    <a:pt x="51" y="36"/>
                  </a:lnTo>
                  <a:lnTo>
                    <a:pt x="49" y="23"/>
                  </a:lnTo>
                  <a:lnTo>
                    <a:pt x="49" y="20"/>
                  </a:lnTo>
                  <a:lnTo>
                    <a:pt x="45" y="14"/>
                  </a:lnTo>
                  <a:lnTo>
                    <a:pt x="40" y="14"/>
                  </a:lnTo>
                  <a:lnTo>
                    <a:pt x="35" y="14"/>
                  </a:lnTo>
                  <a:lnTo>
                    <a:pt x="23" y="13"/>
                  </a:lnTo>
                  <a:lnTo>
                    <a:pt x="17" y="9"/>
                  </a:lnTo>
                  <a:lnTo>
                    <a:pt x="13" y="7"/>
                  </a:lnTo>
                  <a:lnTo>
                    <a:pt x="13" y="4"/>
                  </a:lnTo>
                  <a:lnTo>
                    <a:pt x="13" y="2"/>
                  </a:lnTo>
                  <a:lnTo>
                    <a:pt x="6" y="0"/>
                  </a:lnTo>
                  <a:lnTo>
                    <a:pt x="0" y="0"/>
                  </a:lnTo>
                  <a:lnTo>
                    <a:pt x="8" y="67"/>
                  </a:lnTo>
                  <a:lnTo>
                    <a:pt x="13" y="73"/>
                  </a:lnTo>
                  <a:lnTo>
                    <a:pt x="19" y="79"/>
                  </a:lnTo>
                  <a:lnTo>
                    <a:pt x="28" y="85"/>
                  </a:lnTo>
                  <a:lnTo>
                    <a:pt x="38" y="85"/>
                  </a:lnTo>
                  <a:lnTo>
                    <a:pt x="52" y="86"/>
                  </a:lnTo>
                  <a:lnTo>
                    <a:pt x="61" y="85"/>
                  </a:lnTo>
                  <a:lnTo>
                    <a:pt x="63" y="81"/>
                  </a:lnTo>
                  <a:lnTo>
                    <a:pt x="63" y="73"/>
                  </a:lnTo>
                  <a:lnTo>
                    <a:pt x="57" y="55"/>
                  </a:lnTo>
                  <a:lnTo>
                    <a:pt x="51" y="36"/>
                  </a:lnTo>
                  <a:lnTo>
                    <a:pt x="49" y="23"/>
                  </a:lnTo>
                  <a:lnTo>
                    <a:pt x="49" y="20"/>
                  </a:lnTo>
                  <a:lnTo>
                    <a:pt x="45" y="14"/>
                  </a:lnTo>
                  <a:lnTo>
                    <a:pt x="40" y="14"/>
                  </a:lnTo>
                  <a:lnTo>
                    <a:pt x="35" y="14"/>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47" name="Freeform 199">
              <a:extLst>
                <a:ext uri="{FF2B5EF4-FFF2-40B4-BE49-F238E27FC236}">
                  <a16:creationId xmlns:a16="http://schemas.microsoft.com/office/drawing/2014/main" id="{3A675525-E2DF-0752-F986-7F64897D8AD3}"/>
                </a:ext>
              </a:extLst>
            </p:cNvPr>
            <p:cNvSpPr>
              <a:spLocks/>
            </p:cNvSpPr>
            <p:nvPr/>
          </p:nvSpPr>
          <p:spPr bwMode="auto">
            <a:xfrm>
              <a:off x="607" y="1095"/>
              <a:ext cx="66" cy="20"/>
            </a:xfrm>
            <a:custGeom>
              <a:avLst/>
              <a:gdLst>
                <a:gd name="T0" fmla="*/ 66 w 66"/>
                <a:gd name="T1" fmla="*/ 18 h 20"/>
                <a:gd name="T2" fmla="*/ 3 w 66"/>
                <a:gd name="T3" fmla="*/ 20 h 20"/>
                <a:gd name="T4" fmla="*/ 0 w 66"/>
                <a:gd name="T5" fmla="*/ 0 h 20"/>
                <a:gd name="T6" fmla="*/ 44 w 66"/>
                <a:gd name="T7" fmla="*/ 0 h 20"/>
                <a:gd name="T8" fmla="*/ 44 w 66"/>
                <a:gd name="T9" fmla="*/ 18 h 20"/>
              </a:gdLst>
              <a:ahLst/>
              <a:cxnLst>
                <a:cxn ang="0">
                  <a:pos x="T0" y="T1"/>
                </a:cxn>
                <a:cxn ang="0">
                  <a:pos x="T2" y="T3"/>
                </a:cxn>
                <a:cxn ang="0">
                  <a:pos x="T4" y="T5"/>
                </a:cxn>
                <a:cxn ang="0">
                  <a:pos x="T6" y="T7"/>
                </a:cxn>
                <a:cxn ang="0">
                  <a:pos x="T8" y="T9"/>
                </a:cxn>
              </a:cxnLst>
              <a:rect l="0" t="0" r="r" b="b"/>
              <a:pathLst>
                <a:path w="66" h="20">
                  <a:moveTo>
                    <a:pt x="66" y="18"/>
                  </a:moveTo>
                  <a:lnTo>
                    <a:pt x="3" y="20"/>
                  </a:lnTo>
                  <a:lnTo>
                    <a:pt x="0" y="0"/>
                  </a:lnTo>
                  <a:lnTo>
                    <a:pt x="44" y="0"/>
                  </a:lnTo>
                  <a:lnTo>
                    <a:pt x="44" y="18"/>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48" name="Freeform 200">
              <a:extLst>
                <a:ext uri="{FF2B5EF4-FFF2-40B4-BE49-F238E27FC236}">
                  <a16:creationId xmlns:a16="http://schemas.microsoft.com/office/drawing/2014/main" id="{7F889FEE-121C-FFD8-AD8C-26AFC047B3FA}"/>
                </a:ext>
              </a:extLst>
            </p:cNvPr>
            <p:cNvSpPr>
              <a:spLocks/>
            </p:cNvSpPr>
            <p:nvPr/>
          </p:nvSpPr>
          <p:spPr bwMode="auto">
            <a:xfrm>
              <a:off x="637" y="1174"/>
              <a:ext cx="12" cy="7"/>
            </a:xfrm>
            <a:custGeom>
              <a:avLst/>
              <a:gdLst>
                <a:gd name="T0" fmla="*/ 12 w 12"/>
                <a:gd name="T1" fmla="*/ 7 h 7"/>
                <a:gd name="T2" fmla="*/ 10 w 12"/>
                <a:gd name="T3" fmla="*/ 6 h 7"/>
                <a:gd name="T4" fmla="*/ 6 w 12"/>
                <a:gd name="T5" fmla="*/ 4 h 7"/>
                <a:gd name="T6" fmla="*/ 4 w 12"/>
                <a:gd name="T7" fmla="*/ 4 h 7"/>
                <a:gd name="T8" fmla="*/ 0 w 12"/>
                <a:gd name="T9" fmla="*/ 0 h 7"/>
                <a:gd name="T10" fmla="*/ 4 w 12"/>
                <a:gd name="T11" fmla="*/ 1 h 7"/>
                <a:gd name="T12" fmla="*/ 6 w 12"/>
                <a:gd name="T13" fmla="*/ 3 h 7"/>
                <a:gd name="T14" fmla="*/ 8 w 12"/>
                <a:gd name="T15" fmla="*/ 4 h 7"/>
                <a:gd name="T16" fmla="*/ 9 w 12"/>
                <a:gd name="T17" fmla="*/ 4 h 7"/>
                <a:gd name="T18" fmla="*/ 12 w 12"/>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2" y="7"/>
                  </a:moveTo>
                  <a:lnTo>
                    <a:pt x="10" y="6"/>
                  </a:lnTo>
                  <a:lnTo>
                    <a:pt x="6" y="4"/>
                  </a:lnTo>
                  <a:lnTo>
                    <a:pt x="4" y="4"/>
                  </a:lnTo>
                  <a:lnTo>
                    <a:pt x="0" y="0"/>
                  </a:lnTo>
                  <a:lnTo>
                    <a:pt x="4" y="1"/>
                  </a:lnTo>
                  <a:lnTo>
                    <a:pt x="6" y="3"/>
                  </a:lnTo>
                  <a:lnTo>
                    <a:pt x="8" y="4"/>
                  </a:lnTo>
                  <a:lnTo>
                    <a:pt x="9" y="4"/>
                  </a:lnTo>
                  <a:lnTo>
                    <a:pt x="12" y="7"/>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9" name="Freeform 201">
              <a:extLst>
                <a:ext uri="{FF2B5EF4-FFF2-40B4-BE49-F238E27FC236}">
                  <a16:creationId xmlns:a16="http://schemas.microsoft.com/office/drawing/2014/main" id="{3FA48FD1-92A1-C7B0-4709-94A9662F2DB1}"/>
                </a:ext>
              </a:extLst>
            </p:cNvPr>
            <p:cNvSpPr>
              <a:spLocks/>
            </p:cNvSpPr>
            <p:nvPr/>
          </p:nvSpPr>
          <p:spPr bwMode="auto">
            <a:xfrm>
              <a:off x="661" y="1202"/>
              <a:ext cx="5" cy="30"/>
            </a:xfrm>
            <a:custGeom>
              <a:avLst/>
              <a:gdLst>
                <a:gd name="T0" fmla="*/ 5 w 5"/>
                <a:gd name="T1" fmla="*/ 30 h 30"/>
                <a:gd name="T2" fmla="*/ 2 w 5"/>
                <a:gd name="T3" fmla="*/ 30 h 30"/>
                <a:gd name="T4" fmla="*/ 2 w 5"/>
                <a:gd name="T5" fmla="*/ 28 h 30"/>
                <a:gd name="T6" fmla="*/ 2 w 5"/>
                <a:gd name="T7" fmla="*/ 26 h 30"/>
                <a:gd name="T8" fmla="*/ 0 w 5"/>
                <a:gd name="T9" fmla="*/ 26 h 30"/>
                <a:gd name="T10" fmla="*/ 0 w 5"/>
                <a:gd name="T11" fmla="*/ 25 h 30"/>
                <a:gd name="T12" fmla="*/ 0 w 5"/>
                <a:gd name="T13" fmla="*/ 24 h 30"/>
                <a:gd name="T14" fmla="*/ 0 w 5"/>
                <a:gd name="T15" fmla="*/ 22 h 30"/>
                <a:gd name="T16" fmla="*/ 0 w 5"/>
                <a:gd name="T17" fmla="*/ 21 h 30"/>
                <a:gd name="T18" fmla="*/ 0 w 5"/>
                <a:gd name="T19" fmla="*/ 17 h 30"/>
                <a:gd name="T20" fmla="*/ 0 w 5"/>
                <a:gd name="T21" fmla="*/ 13 h 30"/>
                <a:gd name="T22" fmla="*/ 0 w 5"/>
                <a:gd name="T23" fmla="*/ 9 h 30"/>
                <a:gd name="T24" fmla="*/ 0 w 5"/>
                <a:gd name="T25" fmla="*/ 6 h 30"/>
                <a:gd name="T26" fmla="*/ 0 w 5"/>
                <a:gd name="T27" fmla="*/ 0 h 30"/>
                <a:gd name="T28" fmla="*/ 2 w 5"/>
                <a:gd name="T29" fmla="*/ 8 h 30"/>
                <a:gd name="T30" fmla="*/ 3 w 5"/>
                <a:gd name="T31" fmla="*/ 17 h 30"/>
                <a:gd name="T32" fmla="*/ 3 w 5"/>
                <a:gd name="T33" fmla="*/ 25 h 30"/>
                <a:gd name="T34" fmla="*/ 5 w 5"/>
                <a:gd name="T35"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30">
                  <a:moveTo>
                    <a:pt x="5" y="30"/>
                  </a:moveTo>
                  <a:lnTo>
                    <a:pt x="2" y="30"/>
                  </a:lnTo>
                  <a:lnTo>
                    <a:pt x="2" y="28"/>
                  </a:lnTo>
                  <a:lnTo>
                    <a:pt x="2" y="26"/>
                  </a:lnTo>
                  <a:lnTo>
                    <a:pt x="0" y="26"/>
                  </a:lnTo>
                  <a:lnTo>
                    <a:pt x="0" y="25"/>
                  </a:lnTo>
                  <a:lnTo>
                    <a:pt x="0" y="24"/>
                  </a:lnTo>
                  <a:lnTo>
                    <a:pt x="0" y="22"/>
                  </a:lnTo>
                  <a:lnTo>
                    <a:pt x="0" y="21"/>
                  </a:lnTo>
                  <a:lnTo>
                    <a:pt x="0" y="17"/>
                  </a:lnTo>
                  <a:lnTo>
                    <a:pt x="0" y="13"/>
                  </a:lnTo>
                  <a:lnTo>
                    <a:pt x="0" y="9"/>
                  </a:lnTo>
                  <a:lnTo>
                    <a:pt x="0" y="6"/>
                  </a:lnTo>
                  <a:lnTo>
                    <a:pt x="0" y="0"/>
                  </a:lnTo>
                  <a:lnTo>
                    <a:pt x="2" y="8"/>
                  </a:lnTo>
                  <a:lnTo>
                    <a:pt x="3" y="17"/>
                  </a:lnTo>
                  <a:lnTo>
                    <a:pt x="3" y="25"/>
                  </a:lnTo>
                  <a:lnTo>
                    <a:pt x="5" y="30"/>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0" name="Freeform 202">
              <a:extLst>
                <a:ext uri="{FF2B5EF4-FFF2-40B4-BE49-F238E27FC236}">
                  <a16:creationId xmlns:a16="http://schemas.microsoft.com/office/drawing/2014/main" id="{AC871813-CB80-D3A4-1E62-064CD875A923}"/>
                </a:ext>
              </a:extLst>
            </p:cNvPr>
            <p:cNvSpPr>
              <a:spLocks/>
            </p:cNvSpPr>
            <p:nvPr/>
          </p:nvSpPr>
          <p:spPr bwMode="auto">
            <a:xfrm>
              <a:off x="623" y="1162"/>
              <a:ext cx="22" cy="11"/>
            </a:xfrm>
            <a:custGeom>
              <a:avLst/>
              <a:gdLst>
                <a:gd name="T0" fmla="*/ 22 w 22"/>
                <a:gd name="T1" fmla="*/ 11 h 11"/>
                <a:gd name="T2" fmla="*/ 20 w 22"/>
                <a:gd name="T3" fmla="*/ 6 h 11"/>
                <a:gd name="T4" fmla="*/ 16 w 22"/>
                <a:gd name="T5" fmla="*/ 4 h 11"/>
                <a:gd name="T6" fmla="*/ 10 w 22"/>
                <a:gd name="T7" fmla="*/ 3 h 11"/>
                <a:gd name="T8" fmla="*/ 5 w 22"/>
                <a:gd name="T9" fmla="*/ 2 h 11"/>
                <a:gd name="T10" fmla="*/ 3 w 22"/>
                <a:gd name="T11" fmla="*/ 0 h 11"/>
                <a:gd name="T12" fmla="*/ 0 w 22"/>
                <a:gd name="T13" fmla="*/ 3 h 11"/>
                <a:gd name="T14" fmla="*/ 5 w 22"/>
                <a:gd name="T15" fmla="*/ 4 h 11"/>
                <a:gd name="T16" fmla="*/ 9 w 22"/>
                <a:gd name="T17" fmla="*/ 6 h 11"/>
                <a:gd name="T18" fmla="*/ 13 w 22"/>
                <a:gd name="T19" fmla="*/ 7 h 11"/>
                <a:gd name="T20" fmla="*/ 16 w 22"/>
                <a:gd name="T21" fmla="*/ 9 h 11"/>
                <a:gd name="T22" fmla="*/ 22 w 22"/>
                <a:gd name="T23"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11">
                  <a:moveTo>
                    <a:pt x="22" y="11"/>
                  </a:moveTo>
                  <a:lnTo>
                    <a:pt x="20" y="6"/>
                  </a:lnTo>
                  <a:lnTo>
                    <a:pt x="16" y="4"/>
                  </a:lnTo>
                  <a:lnTo>
                    <a:pt x="10" y="3"/>
                  </a:lnTo>
                  <a:lnTo>
                    <a:pt x="5" y="2"/>
                  </a:lnTo>
                  <a:lnTo>
                    <a:pt x="3" y="0"/>
                  </a:lnTo>
                  <a:lnTo>
                    <a:pt x="0" y="3"/>
                  </a:lnTo>
                  <a:lnTo>
                    <a:pt x="5" y="4"/>
                  </a:lnTo>
                  <a:lnTo>
                    <a:pt x="9" y="6"/>
                  </a:lnTo>
                  <a:lnTo>
                    <a:pt x="13" y="7"/>
                  </a:lnTo>
                  <a:lnTo>
                    <a:pt x="16" y="9"/>
                  </a:lnTo>
                  <a:lnTo>
                    <a:pt x="22" y="11"/>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2251" name="Picture 203">
            <a:extLst>
              <a:ext uri="{FF2B5EF4-FFF2-40B4-BE49-F238E27FC236}">
                <a16:creationId xmlns:a16="http://schemas.microsoft.com/office/drawing/2014/main" id="{E66B18BA-4077-CFE5-9E94-156D4FA515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5105400"/>
            <a:ext cx="48895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252" name="Group 204">
            <a:extLst>
              <a:ext uri="{FF2B5EF4-FFF2-40B4-BE49-F238E27FC236}">
                <a16:creationId xmlns:a16="http://schemas.microsoft.com/office/drawing/2014/main" id="{774208D1-863A-1726-710C-D483FBE8A0E5}"/>
              </a:ext>
            </a:extLst>
          </p:cNvPr>
          <p:cNvGrpSpPr>
            <a:grpSpLocks/>
          </p:cNvGrpSpPr>
          <p:nvPr/>
        </p:nvGrpSpPr>
        <p:grpSpPr bwMode="auto">
          <a:xfrm>
            <a:off x="2355850" y="2133600"/>
            <a:ext cx="387350" cy="584200"/>
            <a:chOff x="1887" y="3144"/>
            <a:chExt cx="173" cy="284"/>
          </a:xfrm>
        </p:grpSpPr>
        <p:sp>
          <p:nvSpPr>
            <p:cNvPr id="2253" name="Freeform 205">
              <a:extLst>
                <a:ext uri="{FF2B5EF4-FFF2-40B4-BE49-F238E27FC236}">
                  <a16:creationId xmlns:a16="http://schemas.microsoft.com/office/drawing/2014/main" id="{11B1C135-C8FB-CBA9-35B0-DA14507CC560}"/>
                </a:ext>
              </a:extLst>
            </p:cNvPr>
            <p:cNvSpPr>
              <a:spLocks/>
            </p:cNvSpPr>
            <p:nvPr/>
          </p:nvSpPr>
          <p:spPr bwMode="auto">
            <a:xfrm>
              <a:off x="1938" y="3163"/>
              <a:ext cx="117" cy="6"/>
            </a:xfrm>
            <a:custGeom>
              <a:avLst/>
              <a:gdLst>
                <a:gd name="T0" fmla="*/ 0 w 117"/>
                <a:gd name="T1" fmla="*/ 0 h 6"/>
                <a:gd name="T2" fmla="*/ 7 w 117"/>
                <a:gd name="T3" fmla="*/ 6 h 6"/>
                <a:gd name="T4" fmla="*/ 117 w 117"/>
                <a:gd name="T5" fmla="*/ 6 h 6"/>
                <a:gd name="T6" fmla="*/ 113 w 117"/>
                <a:gd name="T7" fmla="*/ 0 h 6"/>
                <a:gd name="T8" fmla="*/ 0 w 117"/>
                <a:gd name="T9" fmla="*/ 0 h 6"/>
              </a:gdLst>
              <a:ahLst/>
              <a:cxnLst>
                <a:cxn ang="0">
                  <a:pos x="T0" y="T1"/>
                </a:cxn>
                <a:cxn ang="0">
                  <a:pos x="T2" y="T3"/>
                </a:cxn>
                <a:cxn ang="0">
                  <a:pos x="T4" y="T5"/>
                </a:cxn>
                <a:cxn ang="0">
                  <a:pos x="T6" y="T7"/>
                </a:cxn>
                <a:cxn ang="0">
                  <a:pos x="T8" y="T9"/>
                </a:cxn>
              </a:cxnLst>
              <a:rect l="0" t="0" r="r" b="b"/>
              <a:pathLst>
                <a:path w="117" h="6">
                  <a:moveTo>
                    <a:pt x="0" y="0"/>
                  </a:moveTo>
                  <a:lnTo>
                    <a:pt x="7" y="6"/>
                  </a:lnTo>
                  <a:lnTo>
                    <a:pt x="117" y="6"/>
                  </a:lnTo>
                  <a:lnTo>
                    <a:pt x="113" y="0"/>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4" name="Freeform 206">
              <a:extLst>
                <a:ext uri="{FF2B5EF4-FFF2-40B4-BE49-F238E27FC236}">
                  <a16:creationId xmlns:a16="http://schemas.microsoft.com/office/drawing/2014/main" id="{5D734528-0495-0506-3DF3-4D90683D6D6E}"/>
                </a:ext>
              </a:extLst>
            </p:cNvPr>
            <p:cNvSpPr>
              <a:spLocks/>
            </p:cNvSpPr>
            <p:nvPr/>
          </p:nvSpPr>
          <p:spPr bwMode="auto">
            <a:xfrm>
              <a:off x="1937" y="3162"/>
              <a:ext cx="117" cy="6"/>
            </a:xfrm>
            <a:custGeom>
              <a:avLst/>
              <a:gdLst>
                <a:gd name="T0" fmla="*/ 0 w 117"/>
                <a:gd name="T1" fmla="*/ 0 h 6"/>
                <a:gd name="T2" fmla="*/ 7 w 117"/>
                <a:gd name="T3" fmla="*/ 6 h 6"/>
                <a:gd name="T4" fmla="*/ 117 w 117"/>
                <a:gd name="T5" fmla="*/ 6 h 6"/>
                <a:gd name="T6" fmla="*/ 113 w 117"/>
                <a:gd name="T7" fmla="*/ 0 h 6"/>
                <a:gd name="T8" fmla="*/ 0 w 117"/>
                <a:gd name="T9" fmla="*/ 0 h 6"/>
              </a:gdLst>
              <a:ahLst/>
              <a:cxnLst>
                <a:cxn ang="0">
                  <a:pos x="T0" y="T1"/>
                </a:cxn>
                <a:cxn ang="0">
                  <a:pos x="T2" y="T3"/>
                </a:cxn>
                <a:cxn ang="0">
                  <a:pos x="T4" y="T5"/>
                </a:cxn>
                <a:cxn ang="0">
                  <a:pos x="T6" y="T7"/>
                </a:cxn>
                <a:cxn ang="0">
                  <a:pos x="T8" y="T9"/>
                </a:cxn>
              </a:cxnLst>
              <a:rect l="0" t="0" r="r" b="b"/>
              <a:pathLst>
                <a:path w="117" h="6">
                  <a:moveTo>
                    <a:pt x="0" y="0"/>
                  </a:moveTo>
                  <a:lnTo>
                    <a:pt x="7" y="6"/>
                  </a:lnTo>
                  <a:lnTo>
                    <a:pt x="117" y="6"/>
                  </a:lnTo>
                  <a:lnTo>
                    <a:pt x="113" y="0"/>
                  </a:lnTo>
                  <a:lnTo>
                    <a:pt x="0" y="0"/>
                  </a:lnTo>
                  <a:close/>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5" name="Freeform 207">
              <a:extLst>
                <a:ext uri="{FF2B5EF4-FFF2-40B4-BE49-F238E27FC236}">
                  <a16:creationId xmlns:a16="http://schemas.microsoft.com/office/drawing/2014/main" id="{A3CA207E-44F2-1083-A0C9-DF2EF0713AD8}"/>
                </a:ext>
              </a:extLst>
            </p:cNvPr>
            <p:cNvSpPr>
              <a:spLocks/>
            </p:cNvSpPr>
            <p:nvPr/>
          </p:nvSpPr>
          <p:spPr bwMode="auto">
            <a:xfrm>
              <a:off x="1938" y="3163"/>
              <a:ext cx="30" cy="265"/>
            </a:xfrm>
            <a:custGeom>
              <a:avLst/>
              <a:gdLst>
                <a:gd name="T0" fmla="*/ 0 w 30"/>
                <a:gd name="T1" fmla="*/ 256 h 265"/>
                <a:gd name="T2" fmla="*/ 6 w 30"/>
                <a:gd name="T3" fmla="*/ 265 h 265"/>
                <a:gd name="T4" fmla="*/ 30 w 30"/>
                <a:gd name="T5" fmla="*/ 88 h 265"/>
                <a:gd name="T6" fmla="*/ 8 w 30"/>
                <a:gd name="T7" fmla="*/ 5 h 265"/>
                <a:gd name="T8" fmla="*/ 0 w 30"/>
                <a:gd name="T9" fmla="*/ 0 h 265"/>
                <a:gd name="T10" fmla="*/ 0 w 30"/>
                <a:gd name="T11" fmla="*/ 97 h 265"/>
                <a:gd name="T12" fmla="*/ 0 w 30"/>
                <a:gd name="T13" fmla="*/ 256 h 265"/>
              </a:gdLst>
              <a:ahLst/>
              <a:cxnLst>
                <a:cxn ang="0">
                  <a:pos x="T0" y="T1"/>
                </a:cxn>
                <a:cxn ang="0">
                  <a:pos x="T2" y="T3"/>
                </a:cxn>
                <a:cxn ang="0">
                  <a:pos x="T4" y="T5"/>
                </a:cxn>
                <a:cxn ang="0">
                  <a:pos x="T6" y="T7"/>
                </a:cxn>
                <a:cxn ang="0">
                  <a:pos x="T8" y="T9"/>
                </a:cxn>
                <a:cxn ang="0">
                  <a:pos x="T10" y="T11"/>
                </a:cxn>
                <a:cxn ang="0">
                  <a:pos x="T12" y="T13"/>
                </a:cxn>
              </a:cxnLst>
              <a:rect l="0" t="0" r="r" b="b"/>
              <a:pathLst>
                <a:path w="30" h="265">
                  <a:moveTo>
                    <a:pt x="0" y="256"/>
                  </a:moveTo>
                  <a:lnTo>
                    <a:pt x="6" y="265"/>
                  </a:lnTo>
                  <a:lnTo>
                    <a:pt x="30" y="88"/>
                  </a:lnTo>
                  <a:lnTo>
                    <a:pt x="8" y="5"/>
                  </a:lnTo>
                  <a:lnTo>
                    <a:pt x="0" y="0"/>
                  </a:lnTo>
                  <a:lnTo>
                    <a:pt x="0" y="97"/>
                  </a:lnTo>
                  <a:lnTo>
                    <a:pt x="0" y="256"/>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6" name="Freeform 208">
              <a:extLst>
                <a:ext uri="{FF2B5EF4-FFF2-40B4-BE49-F238E27FC236}">
                  <a16:creationId xmlns:a16="http://schemas.microsoft.com/office/drawing/2014/main" id="{EEBA7F1E-849E-8C18-CF62-91EE7A5EF822}"/>
                </a:ext>
              </a:extLst>
            </p:cNvPr>
            <p:cNvSpPr>
              <a:spLocks/>
            </p:cNvSpPr>
            <p:nvPr/>
          </p:nvSpPr>
          <p:spPr bwMode="auto">
            <a:xfrm>
              <a:off x="1937" y="3162"/>
              <a:ext cx="30" cy="265"/>
            </a:xfrm>
            <a:custGeom>
              <a:avLst/>
              <a:gdLst>
                <a:gd name="T0" fmla="*/ 0 w 30"/>
                <a:gd name="T1" fmla="*/ 256 h 265"/>
                <a:gd name="T2" fmla="*/ 6 w 30"/>
                <a:gd name="T3" fmla="*/ 265 h 265"/>
                <a:gd name="T4" fmla="*/ 30 w 30"/>
                <a:gd name="T5" fmla="*/ 88 h 265"/>
                <a:gd name="T6" fmla="*/ 8 w 30"/>
                <a:gd name="T7" fmla="*/ 5 h 265"/>
                <a:gd name="T8" fmla="*/ 0 w 30"/>
                <a:gd name="T9" fmla="*/ 0 h 265"/>
                <a:gd name="T10" fmla="*/ 0 w 30"/>
                <a:gd name="T11" fmla="*/ 97 h 265"/>
                <a:gd name="T12" fmla="*/ 0 w 30"/>
                <a:gd name="T13" fmla="*/ 256 h 265"/>
              </a:gdLst>
              <a:ahLst/>
              <a:cxnLst>
                <a:cxn ang="0">
                  <a:pos x="T0" y="T1"/>
                </a:cxn>
                <a:cxn ang="0">
                  <a:pos x="T2" y="T3"/>
                </a:cxn>
                <a:cxn ang="0">
                  <a:pos x="T4" y="T5"/>
                </a:cxn>
                <a:cxn ang="0">
                  <a:pos x="T6" y="T7"/>
                </a:cxn>
                <a:cxn ang="0">
                  <a:pos x="T8" y="T9"/>
                </a:cxn>
                <a:cxn ang="0">
                  <a:pos x="T10" y="T11"/>
                </a:cxn>
                <a:cxn ang="0">
                  <a:pos x="T12" y="T13"/>
                </a:cxn>
              </a:cxnLst>
              <a:rect l="0" t="0" r="r" b="b"/>
              <a:pathLst>
                <a:path w="30" h="265">
                  <a:moveTo>
                    <a:pt x="0" y="256"/>
                  </a:moveTo>
                  <a:lnTo>
                    <a:pt x="6" y="265"/>
                  </a:lnTo>
                  <a:lnTo>
                    <a:pt x="30" y="88"/>
                  </a:lnTo>
                  <a:lnTo>
                    <a:pt x="8" y="5"/>
                  </a:lnTo>
                  <a:lnTo>
                    <a:pt x="0" y="0"/>
                  </a:lnTo>
                  <a:lnTo>
                    <a:pt x="0" y="97"/>
                  </a:lnTo>
                  <a:lnTo>
                    <a:pt x="0" y="256"/>
                  </a:lnTo>
                  <a:close/>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7" name="Freeform 209">
              <a:extLst>
                <a:ext uri="{FF2B5EF4-FFF2-40B4-BE49-F238E27FC236}">
                  <a16:creationId xmlns:a16="http://schemas.microsoft.com/office/drawing/2014/main" id="{C4764797-5043-68B6-97EA-5C3E17AD9DE7}"/>
                </a:ext>
              </a:extLst>
            </p:cNvPr>
            <p:cNvSpPr>
              <a:spLocks/>
            </p:cNvSpPr>
            <p:nvPr/>
          </p:nvSpPr>
          <p:spPr bwMode="auto">
            <a:xfrm>
              <a:off x="1887" y="3145"/>
              <a:ext cx="51" cy="274"/>
            </a:xfrm>
            <a:custGeom>
              <a:avLst/>
              <a:gdLst>
                <a:gd name="T0" fmla="*/ 0 w 51"/>
                <a:gd name="T1" fmla="*/ 0 h 274"/>
                <a:gd name="T2" fmla="*/ 51 w 51"/>
                <a:gd name="T3" fmla="*/ 18 h 274"/>
                <a:gd name="T4" fmla="*/ 51 w 51"/>
                <a:gd name="T5" fmla="*/ 274 h 274"/>
                <a:gd name="T6" fmla="*/ 0 w 51"/>
                <a:gd name="T7" fmla="*/ 208 h 274"/>
                <a:gd name="T8" fmla="*/ 0 w 51"/>
                <a:gd name="T9" fmla="*/ 0 h 274"/>
              </a:gdLst>
              <a:ahLst/>
              <a:cxnLst>
                <a:cxn ang="0">
                  <a:pos x="T0" y="T1"/>
                </a:cxn>
                <a:cxn ang="0">
                  <a:pos x="T2" y="T3"/>
                </a:cxn>
                <a:cxn ang="0">
                  <a:pos x="T4" y="T5"/>
                </a:cxn>
                <a:cxn ang="0">
                  <a:pos x="T6" y="T7"/>
                </a:cxn>
                <a:cxn ang="0">
                  <a:pos x="T8" y="T9"/>
                </a:cxn>
              </a:cxnLst>
              <a:rect l="0" t="0" r="r" b="b"/>
              <a:pathLst>
                <a:path w="51" h="274">
                  <a:moveTo>
                    <a:pt x="0" y="0"/>
                  </a:moveTo>
                  <a:lnTo>
                    <a:pt x="51" y="18"/>
                  </a:lnTo>
                  <a:lnTo>
                    <a:pt x="51" y="274"/>
                  </a:lnTo>
                  <a:lnTo>
                    <a:pt x="0" y="208"/>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8" name="Freeform 210">
              <a:extLst>
                <a:ext uri="{FF2B5EF4-FFF2-40B4-BE49-F238E27FC236}">
                  <a16:creationId xmlns:a16="http://schemas.microsoft.com/office/drawing/2014/main" id="{3E019E59-DDC5-BBDE-42D7-7940522FF08F}"/>
                </a:ext>
              </a:extLst>
            </p:cNvPr>
            <p:cNvSpPr>
              <a:spLocks/>
            </p:cNvSpPr>
            <p:nvPr/>
          </p:nvSpPr>
          <p:spPr bwMode="auto">
            <a:xfrm>
              <a:off x="1887" y="3144"/>
              <a:ext cx="50" cy="274"/>
            </a:xfrm>
            <a:custGeom>
              <a:avLst/>
              <a:gdLst>
                <a:gd name="T0" fmla="*/ 0 w 50"/>
                <a:gd name="T1" fmla="*/ 0 h 274"/>
                <a:gd name="T2" fmla="*/ 50 w 50"/>
                <a:gd name="T3" fmla="*/ 18 h 274"/>
                <a:gd name="T4" fmla="*/ 50 w 50"/>
                <a:gd name="T5" fmla="*/ 274 h 274"/>
                <a:gd name="T6" fmla="*/ 0 w 50"/>
                <a:gd name="T7" fmla="*/ 208 h 274"/>
                <a:gd name="T8" fmla="*/ 0 w 50"/>
                <a:gd name="T9" fmla="*/ 0 h 274"/>
              </a:gdLst>
              <a:ahLst/>
              <a:cxnLst>
                <a:cxn ang="0">
                  <a:pos x="T0" y="T1"/>
                </a:cxn>
                <a:cxn ang="0">
                  <a:pos x="T2" y="T3"/>
                </a:cxn>
                <a:cxn ang="0">
                  <a:pos x="T4" y="T5"/>
                </a:cxn>
                <a:cxn ang="0">
                  <a:pos x="T6" y="T7"/>
                </a:cxn>
                <a:cxn ang="0">
                  <a:pos x="T8" y="T9"/>
                </a:cxn>
              </a:cxnLst>
              <a:rect l="0" t="0" r="r" b="b"/>
              <a:pathLst>
                <a:path w="50" h="274">
                  <a:moveTo>
                    <a:pt x="0" y="0"/>
                  </a:moveTo>
                  <a:lnTo>
                    <a:pt x="50" y="18"/>
                  </a:lnTo>
                  <a:lnTo>
                    <a:pt x="50" y="274"/>
                  </a:lnTo>
                  <a:lnTo>
                    <a:pt x="0" y="208"/>
                  </a:lnTo>
                  <a:lnTo>
                    <a:pt x="0" y="0"/>
                  </a:lnTo>
                  <a:close/>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9" name="Freeform 211">
              <a:extLst>
                <a:ext uri="{FF2B5EF4-FFF2-40B4-BE49-F238E27FC236}">
                  <a16:creationId xmlns:a16="http://schemas.microsoft.com/office/drawing/2014/main" id="{258210CF-89E5-C770-FEC4-779C012FAB14}"/>
                </a:ext>
              </a:extLst>
            </p:cNvPr>
            <p:cNvSpPr>
              <a:spLocks/>
            </p:cNvSpPr>
            <p:nvPr/>
          </p:nvSpPr>
          <p:spPr bwMode="auto">
            <a:xfrm>
              <a:off x="1887" y="3144"/>
              <a:ext cx="164" cy="19"/>
            </a:xfrm>
            <a:custGeom>
              <a:avLst/>
              <a:gdLst>
                <a:gd name="T0" fmla="*/ 51 w 164"/>
                <a:gd name="T1" fmla="*/ 19 h 19"/>
                <a:gd name="T2" fmla="*/ 164 w 164"/>
                <a:gd name="T3" fmla="*/ 19 h 19"/>
                <a:gd name="T4" fmla="*/ 86 w 164"/>
                <a:gd name="T5" fmla="*/ 0 h 19"/>
                <a:gd name="T6" fmla="*/ 0 w 164"/>
                <a:gd name="T7" fmla="*/ 0 h 19"/>
                <a:gd name="T8" fmla="*/ 51 w 164"/>
                <a:gd name="T9" fmla="*/ 19 h 19"/>
              </a:gdLst>
              <a:ahLst/>
              <a:cxnLst>
                <a:cxn ang="0">
                  <a:pos x="T0" y="T1"/>
                </a:cxn>
                <a:cxn ang="0">
                  <a:pos x="T2" y="T3"/>
                </a:cxn>
                <a:cxn ang="0">
                  <a:pos x="T4" y="T5"/>
                </a:cxn>
                <a:cxn ang="0">
                  <a:pos x="T6" y="T7"/>
                </a:cxn>
                <a:cxn ang="0">
                  <a:pos x="T8" y="T9"/>
                </a:cxn>
              </a:cxnLst>
              <a:rect l="0" t="0" r="r" b="b"/>
              <a:pathLst>
                <a:path w="164" h="19">
                  <a:moveTo>
                    <a:pt x="51" y="19"/>
                  </a:moveTo>
                  <a:lnTo>
                    <a:pt x="164" y="19"/>
                  </a:lnTo>
                  <a:lnTo>
                    <a:pt x="86" y="0"/>
                  </a:lnTo>
                  <a:lnTo>
                    <a:pt x="0" y="0"/>
                  </a:lnTo>
                  <a:lnTo>
                    <a:pt x="51" y="19"/>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0" name="Freeform 212">
              <a:extLst>
                <a:ext uri="{FF2B5EF4-FFF2-40B4-BE49-F238E27FC236}">
                  <a16:creationId xmlns:a16="http://schemas.microsoft.com/office/drawing/2014/main" id="{13C38B34-DCC5-0E84-F974-AEF45516149E}"/>
                </a:ext>
              </a:extLst>
            </p:cNvPr>
            <p:cNvSpPr>
              <a:spLocks/>
            </p:cNvSpPr>
            <p:nvPr/>
          </p:nvSpPr>
          <p:spPr bwMode="auto">
            <a:xfrm>
              <a:off x="1887" y="3144"/>
              <a:ext cx="163" cy="18"/>
            </a:xfrm>
            <a:custGeom>
              <a:avLst/>
              <a:gdLst>
                <a:gd name="T0" fmla="*/ 50 w 163"/>
                <a:gd name="T1" fmla="*/ 18 h 18"/>
                <a:gd name="T2" fmla="*/ 163 w 163"/>
                <a:gd name="T3" fmla="*/ 18 h 18"/>
                <a:gd name="T4" fmla="*/ 85 w 163"/>
                <a:gd name="T5" fmla="*/ 0 h 18"/>
                <a:gd name="T6" fmla="*/ 0 w 163"/>
                <a:gd name="T7" fmla="*/ 0 h 18"/>
                <a:gd name="T8" fmla="*/ 50 w 163"/>
                <a:gd name="T9" fmla="*/ 18 h 18"/>
              </a:gdLst>
              <a:ahLst/>
              <a:cxnLst>
                <a:cxn ang="0">
                  <a:pos x="T0" y="T1"/>
                </a:cxn>
                <a:cxn ang="0">
                  <a:pos x="T2" y="T3"/>
                </a:cxn>
                <a:cxn ang="0">
                  <a:pos x="T4" y="T5"/>
                </a:cxn>
                <a:cxn ang="0">
                  <a:pos x="T6" y="T7"/>
                </a:cxn>
                <a:cxn ang="0">
                  <a:pos x="T8" y="T9"/>
                </a:cxn>
              </a:cxnLst>
              <a:rect l="0" t="0" r="r" b="b"/>
              <a:pathLst>
                <a:path w="163" h="18">
                  <a:moveTo>
                    <a:pt x="50" y="18"/>
                  </a:moveTo>
                  <a:lnTo>
                    <a:pt x="163" y="18"/>
                  </a:lnTo>
                  <a:lnTo>
                    <a:pt x="85" y="0"/>
                  </a:lnTo>
                  <a:lnTo>
                    <a:pt x="0" y="0"/>
                  </a:lnTo>
                  <a:lnTo>
                    <a:pt x="50" y="18"/>
                  </a:lnTo>
                  <a:close/>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61" name="Rectangle 213">
              <a:extLst>
                <a:ext uri="{FF2B5EF4-FFF2-40B4-BE49-F238E27FC236}">
                  <a16:creationId xmlns:a16="http://schemas.microsoft.com/office/drawing/2014/main" id="{548DA1A2-E0F2-8171-E0A8-66BBA4758D0A}"/>
                </a:ext>
              </a:extLst>
            </p:cNvPr>
            <p:cNvSpPr>
              <a:spLocks noChangeArrowheads="1"/>
            </p:cNvSpPr>
            <p:nvPr/>
          </p:nvSpPr>
          <p:spPr bwMode="auto">
            <a:xfrm>
              <a:off x="1944" y="3262"/>
              <a:ext cx="107" cy="16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2" name="Rectangle 214">
              <a:extLst>
                <a:ext uri="{FF2B5EF4-FFF2-40B4-BE49-F238E27FC236}">
                  <a16:creationId xmlns:a16="http://schemas.microsoft.com/office/drawing/2014/main" id="{F6520764-D115-F255-8F3A-3CFFDEECD3AB}"/>
                </a:ext>
              </a:extLst>
            </p:cNvPr>
            <p:cNvSpPr>
              <a:spLocks noChangeArrowheads="1"/>
            </p:cNvSpPr>
            <p:nvPr/>
          </p:nvSpPr>
          <p:spPr bwMode="auto">
            <a:xfrm>
              <a:off x="1943" y="3261"/>
              <a:ext cx="107" cy="166"/>
            </a:xfrm>
            <a:prstGeom prst="rect">
              <a:avLst/>
            </a:prstGeom>
            <a:noFill/>
            <a:ln w="317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63" name="Freeform 215">
              <a:extLst>
                <a:ext uri="{FF2B5EF4-FFF2-40B4-BE49-F238E27FC236}">
                  <a16:creationId xmlns:a16="http://schemas.microsoft.com/office/drawing/2014/main" id="{9618DABF-ABB7-91A4-96E9-4456CDE09757}"/>
                </a:ext>
              </a:extLst>
            </p:cNvPr>
            <p:cNvSpPr>
              <a:spLocks/>
            </p:cNvSpPr>
            <p:nvPr/>
          </p:nvSpPr>
          <p:spPr bwMode="auto">
            <a:xfrm>
              <a:off x="1945" y="3168"/>
              <a:ext cx="114" cy="84"/>
            </a:xfrm>
            <a:custGeom>
              <a:avLst/>
              <a:gdLst>
                <a:gd name="T0" fmla="*/ 0 w 114"/>
                <a:gd name="T1" fmla="*/ 0 h 84"/>
                <a:gd name="T2" fmla="*/ 110 w 114"/>
                <a:gd name="T3" fmla="*/ 0 h 84"/>
                <a:gd name="T4" fmla="*/ 114 w 114"/>
                <a:gd name="T5" fmla="*/ 84 h 84"/>
                <a:gd name="T6" fmla="*/ 5 w 114"/>
                <a:gd name="T7" fmla="*/ 84 h 84"/>
                <a:gd name="T8" fmla="*/ 0 w 114"/>
                <a:gd name="T9" fmla="*/ 0 h 84"/>
              </a:gdLst>
              <a:ahLst/>
              <a:cxnLst>
                <a:cxn ang="0">
                  <a:pos x="T0" y="T1"/>
                </a:cxn>
                <a:cxn ang="0">
                  <a:pos x="T2" y="T3"/>
                </a:cxn>
                <a:cxn ang="0">
                  <a:pos x="T4" y="T5"/>
                </a:cxn>
                <a:cxn ang="0">
                  <a:pos x="T6" y="T7"/>
                </a:cxn>
                <a:cxn ang="0">
                  <a:pos x="T8" y="T9"/>
                </a:cxn>
              </a:cxnLst>
              <a:rect l="0" t="0" r="r" b="b"/>
              <a:pathLst>
                <a:path w="114" h="84">
                  <a:moveTo>
                    <a:pt x="0" y="0"/>
                  </a:moveTo>
                  <a:lnTo>
                    <a:pt x="110" y="0"/>
                  </a:lnTo>
                  <a:lnTo>
                    <a:pt x="114" y="84"/>
                  </a:lnTo>
                  <a:lnTo>
                    <a:pt x="5" y="84"/>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4" name="Freeform 216">
              <a:extLst>
                <a:ext uri="{FF2B5EF4-FFF2-40B4-BE49-F238E27FC236}">
                  <a16:creationId xmlns:a16="http://schemas.microsoft.com/office/drawing/2014/main" id="{FD90800E-C22A-F3F3-D556-26AE84AEFB8D}"/>
                </a:ext>
              </a:extLst>
            </p:cNvPr>
            <p:cNvSpPr>
              <a:spLocks/>
            </p:cNvSpPr>
            <p:nvPr/>
          </p:nvSpPr>
          <p:spPr bwMode="auto">
            <a:xfrm>
              <a:off x="1944" y="3167"/>
              <a:ext cx="115" cy="84"/>
            </a:xfrm>
            <a:custGeom>
              <a:avLst/>
              <a:gdLst>
                <a:gd name="T0" fmla="*/ 0 w 115"/>
                <a:gd name="T1" fmla="*/ 0 h 84"/>
                <a:gd name="T2" fmla="*/ 110 w 115"/>
                <a:gd name="T3" fmla="*/ 0 h 84"/>
                <a:gd name="T4" fmla="*/ 115 w 115"/>
                <a:gd name="T5" fmla="*/ 84 h 84"/>
                <a:gd name="T6" fmla="*/ 5 w 115"/>
                <a:gd name="T7" fmla="*/ 84 h 84"/>
                <a:gd name="T8" fmla="*/ 0 w 115"/>
                <a:gd name="T9" fmla="*/ 0 h 84"/>
              </a:gdLst>
              <a:ahLst/>
              <a:cxnLst>
                <a:cxn ang="0">
                  <a:pos x="T0" y="T1"/>
                </a:cxn>
                <a:cxn ang="0">
                  <a:pos x="T2" y="T3"/>
                </a:cxn>
                <a:cxn ang="0">
                  <a:pos x="T4" y="T5"/>
                </a:cxn>
                <a:cxn ang="0">
                  <a:pos x="T6" y="T7"/>
                </a:cxn>
                <a:cxn ang="0">
                  <a:pos x="T8" y="T9"/>
                </a:cxn>
              </a:cxnLst>
              <a:rect l="0" t="0" r="r" b="b"/>
              <a:pathLst>
                <a:path w="115" h="84">
                  <a:moveTo>
                    <a:pt x="0" y="0"/>
                  </a:moveTo>
                  <a:lnTo>
                    <a:pt x="110" y="0"/>
                  </a:lnTo>
                  <a:lnTo>
                    <a:pt x="115" y="84"/>
                  </a:lnTo>
                  <a:lnTo>
                    <a:pt x="5" y="84"/>
                  </a:lnTo>
                  <a:lnTo>
                    <a:pt x="0" y="0"/>
                  </a:lnTo>
                  <a:close/>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65" name="Freeform 217">
              <a:extLst>
                <a:ext uri="{FF2B5EF4-FFF2-40B4-BE49-F238E27FC236}">
                  <a16:creationId xmlns:a16="http://schemas.microsoft.com/office/drawing/2014/main" id="{1756CB0F-9FF8-DAA8-5A20-B94C57E620FE}"/>
                </a:ext>
              </a:extLst>
            </p:cNvPr>
            <p:cNvSpPr>
              <a:spLocks/>
            </p:cNvSpPr>
            <p:nvPr/>
          </p:nvSpPr>
          <p:spPr bwMode="auto">
            <a:xfrm>
              <a:off x="1944" y="3252"/>
              <a:ext cx="116" cy="10"/>
            </a:xfrm>
            <a:custGeom>
              <a:avLst/>
              <a:gdLst>
                <a:gd name="T0" fmla="*/ 0 w 116"/>
                <a:gd name="T1" fmla="*/ 10 h 10"/>
                <a:gd name="T2" fmla="*/ 107 w 116"/>
                <a:gd name="T3" fmla="*/ 10 h 10"/>
                <a:gd name="T4" fmla="*/ 116 w 116"/>
                <a:gd name="T5" fmla="*/ 0 h 10"/>
                <a:gd name="T6" fmla="*/ 6 w 116"/>
                <a:gd name="T7" fmla="*/ 0 h 10"/>
                <a:gd name="T8" fmla="*/ 0 w 116"/>
                <a:gd name="T9" fmla="*/ 10 h 10"/>
              </a:gdLst>
              <a:ahLst/>
              <a:cxnLst>
                <a:cxn ang="0">
                  <a:pos x="T0" y="T1"/>
                </a:cxn>
                <a:cxn ang="0">
                  <a:pos x="T2" y="T3"/>
                </a:cxn>
                <a:cxn ang="0">
                  <a:pos x="T4" y="T5"/>
                </a:cxn>
                <a:cxn ang="0">
                  <a:pos x="T6" y="T7"/>
                </a:cxn>
                <a:cxn ang="0">
                  <a:pos x="T8" y="T9"/>
                </a:cxn>
              </a:cxnLst>
              <a:rect l="0" t="0" r="r" b="b"/>
              <a:pathLst>
                <a:path w="116" h="10">
                  <a:moveTo>
                    <a:pt x="0" y="10"/>
                  </a:moveTo>
                  <a:lnTo>
                    <a:pt x="107" y="10"/>
                  </a:lnTo>
                  <a:lnTo>
                    <a:pt x="116" y="0"/>
                  </a:lnTo>
                  <a:lnTo>
                    <a:pt x="6" y="0"/>
                  </a:lnTo>
                  <a:lnTo>
                    <a:pt x="0" y="1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6" name="Freeform 218">
              <a:extLst>
                <a:ext uri="{FF2B5EF4-FFF2-40B4-BE49-F238E27FC236}">
                  <a16:creationId xmlns:a16="http://schemas.microsoft.com/office/drawing/2014/main" id="{5ED5408A-1237-7F6B-B5A7-DF8303614483}"/>
                </a:ext>
              </a:extLst>
            </p:cNvPr>
            <p:cNvSpPr>
              <a:spLocks/>
            </p:cNvSpPr>
            <p:nvPr/>
          </p:nvSpPr>
          <p:spPr bwMode="auto">
            <a:xfrm>
              <a:off x="1943" y="3251"/>
              <a:ext cx="116" cy="10"/>
            </a:xfrm>
            <a:custGeom>
              <a:avLst/>
              <a:gdLst>
                <a:gd name="T0" fmla="*/ 0 w 116"/>
                <a:gd name="T1" fmla="*/ 10 h 10"/>
                <a:gd name="T2" fmla="*/ 107 w 116"/>
                <a:gd name="T3" fmla="*/ 10 h 10"/>
                <a:gd name="T4" fmla="*/ 116 w 116"/>
                <a:gd name="T5" fmla="*/ 0 h 10"/>
                <a:gd name="T6" fmla="*/ 6 w 116"/>
                <a:gd name="T7" fmla="*/ 0 h 10"/>
                <a:gd name="T8" fmla="*/ 0 w 116"/>
                <a:gd name="T9" fmla="*/ 10 h 10"/>
              </a:gdLst>
              <a:ahLst/>
              <a:cxnLst>
                <a:cxn ang="0">
                  <a:pos x="T0" y="T1"/>
                </a:cxn>
                <a:cxn ang="0">
                  <a:pos x="T2" y="T3"/>
                </a:cxn>
                <a:cxn ang="0">
                  <a:pos x="T4" y="T5"/>
                </a:cxn>
                <a:cxn ang="0">
                  <a:pos x="T6" y="T7"/>
                </a:cxn>
                <a:cxn ang="0">
                  <a:pos x="T8" y="T9"/>
                </a:cxn>
              </a:cxnLst>
              <a:rect l="0" t="0" r="r" b="b"/>
              <a:pathLst>
                <a:path w="116" h="10">
                  <a:moveTo>
                    <a:pt x="0" y="10"/>
                  </a:moveTo>
                  <a:lnTo>
                    <a:pt x="107" y="10"/>
                  </a:lnTo>
                  <a:lnTo>
                    <a:pt x="116" y="0"/>
                  </a:lnTo>
                  <a:lnTo>
                    <a:pt x="6" y="0"/>
                  </a:lnTo>
                  <a:lnTo>
                    <a:pt x="0" y="10"/>
                  </a:lnTo>
                  <a:close/>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67" name="Freeform 219">
              <a:extLst>
                <a:ext uri="{FF2B5EF4-FFF2-40B4-BE49-F238E27FC236}">
                  <a16:creationId xmlns:a16="http://schemas.microsoft.com/office/drawing/2014/main" id="{4020BABD-E941-3872-BAB8-84F89791B441}"/>
                </a:ext>
              </a:extLst>
            </p:cNvPr>
            <p:cNvSpPr>
              <a:spLocks/>
            </p:cNvSpPr>
            <p:nvPr/>
          </p:nvSpPr>
          <p:spPr bwMode="auto">
            <a:xfrm>
              <a:off x="1945" y="3162"/>
              <a:ext cx="9" cy="265"/>
            </a:xfrm>
            <a:custGeom>
              <a:avLst/>
              <a:gdLst>
                <a:gd name="T0" fmla="*/ 0 w 9"/>
                <a:gd name="T1" fmla="*/ 0 h 265"/>
                <a:gd name="T2" fmla="*/ 5 w 9"/>
                <a:gd name="T3" fmla="*/ 5 h 265"/>
                <a:gd name="T4" fmla="*/ 9 w 9"/>
                <a:gd name="T5" fmla="*/ 90 h 265"/>
                <a:gd name="T6" fmla="*/ 4 w 9"/>
                <a:gd name="T7" fmla="*/ 99 h 265"/>
                <a:gd name="T8" fmla="*/ 4 w 9"/>
                <a:gd name="T9" fmla="*/ 265 h 265"/>
              </a:gdLst>
              <a:ahLst/>
              <a:cxnLst>
                <a:cxn ang="0">
                  <a:pos x="T0" y="T1"/>
                </a:cxn>
                <a:cxn ang="0">
                  <a:pos x="T2" y="T3"/>
                </a:cxn>
                <a:cxn ang="0">
                  <a:pos x="T4" y="T5"/>
                </a:cxn>
                <a:cxn ang="0">
                  <a:pos x="T6" y="T7"/>
                </a:cxn>
                <a:cxn ang="0">
                  <a:pos x="T8" y="T9"/>
                </a:cxn>
              </a:cxnLst>
              <a:rect l="0" t="0" r="r" b="b"/>
              <a:pathLst>
                <a:path w="9" h="265">
                  <a:moveTo>
                    <a:pt x="0" y="0"/>
                  </a:moveTo>
                  <a:lnTo>
                    <a:pt x="5" y="5"/>
                  </a:lnTo>
                  <a:lnTo>
                    <a:pt x="9" y="90"/>
                  </a:lnTo>
                  <a:lnTo>
                    <a:pt x="4" y="99"/>
                  </a:lnTo>
                  <a:lnTo>
                    <a:pt x="4" y="265"/>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68" name="Freeform 220">
              <a:extLst>
                <a:ext uri="{FF2B5EF4-FFF2-40B4-BE49-F238E27FC236}">
                  <a16:creationId xmlns:a16="http://schemas.microsoft.com/office/drawing/2014/main" id="{338E2A02-B9EF-2817-B7EA-35BA51F8A03D}"/>
                </a:ext>
              </a:extLst>
            </p:cNvPr>
            <p:cNvSpPr>
              <a:spLocks/>
            </p:cNvSpPr>
            <p:nvPr/>
          </p:nvSpPr>
          <p:spPr bwMode="auto">
            <a:xfrm>
              <a:off x="1948" y="3163"/>
              <a:ext cx="9" cy="264"/>
            </a:xfrm>
            <a:custGeom>
              <a:avLst/>
              <a:gdLst>
                <a:gd name="T0" fmla="*/ 0 w 9"/>
                <a:gd name="T1" fmla="*/ 0 h 264"/>
                <a:gd name="T2" fmla="*/ 5 w 9"/>
                <a:gd name="T3" fmla="*/ 4 h 264"/>
                <a:gd name="T4" fmla="*/ 9 w 9"/>
                <a:gd name="T5" fmla="*/ 89 h 264"/>
                <a:gd name="T6" fmla="*/ 4 w 9"/>
                <a:gd name="T7" fmla="*/ 99 h 264"/>
                <a:gd name="T8" fmla="*/ 4 w 9"/>
                <a:gd name="T9" fmla="*/ 264 h 264"/>
              </a:gdLst>
              <a:ahLst/>
              <a:cxnLst>
                <a:cxn ang="0">
                  <a:pos x="T0" y="T1"/>
                </a:cxn>
                <a:cxn ang="0">
                  <a:pos x="T2" y="T3"/>
                </a:cxn>
                <a:cxn ang="0">
                  <a:pos x="T4" y="T5"/>
                </a:cxn>
                <a:cxn ang="0">
                  <a:pos x="T6" y="T7"/>
                </a:cxn>
                <a:cxn ang="0">
                  <a:pos x="T8" y="T9"/>
                </a:cxn>
              </a:cxnLst>
              <a:rect l="0" t="0" r="r" b="b"/>
              <a:pathLst>
                <a:path w="9" h="264">
                  <a:moveTo>
                    <a:pt x="0" y="0"/>
                  </a:moveTo>
                  <a:lnTo>
                    <a:pt x="5" y="4"/>
                  </a:lnTo>
                  <a:lnTo>
                    <a:pt x="9" y="89"/>
                  </a:lnTo>
                  <a:lnTo>
                    <a:pt x="4" y="99"/>
                  </a:lnTo>
                  <a:lnTo>
                    <a:pt x="4" y="264"/>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69" name="Freeform 221">
              <a:extLst>
                <a:ext uri="{FF2B5EF4-FFF2-40B4-BE49-F238E27FC236}">
                  <a16:creationId xmlns:a16="http://schemas.microsoft.com/office/drawing/2014/main" id="{EA091F78-26F3-BDA9-72BC-9BD04AFE036E}"/>
                </a:ext>
              </a:extLst>
            </p:cNvPr>
            <p:cNvSpPr>
              <a:spLocks/>
            </p:cNvSpPr>
            <p:nvPr/>
          </p:nvSpPr>
          <p:spPr bwMode="auto">
            <a:xfrm>
              <a:off x="1951" y="3163"/>
              <a:ext cx="10" cy="264"/>
            </a:xfrm>
            <a:custGeom>
              <a:avLst/>
              <a:gdLst>
                <a:gd name="T0" fmla="*/ 0 w 10"/>
                <a:gd name="T1" fmla="*/ 0 h 264"/>
                <a:gd name="T2" fmla="*/ 5 w 10"/>
                <a:gd name="T3" fmla="*/ 4 h 264"/>
                <a:gd name="T4" fmla="*/ 10 w 10"/>
                <a:gd name="T5" fmla="*/ 88 h 264"/>
                <a:gd name="T6" fmla="*/ 4 w 10"/>
                <a:gd name="T7" fmla="*/ 98 h 264"/>
                <a:gd name="T8" fmla="*/ 4 w 10"/>
                <a:gd name="T9" fmla="*/ 264 h 264"/>
              </a:gdLst>
              <a:ahLst/>
              <a:cxnLst>
                <a:cxn ang="0">
                  <a:pos x="T0" y="T1"/>
                </a:cxn>
                <a:cxn ang="0">
                  <a:pos x="T2" y="T3"/>
                </a:cxn>
                <a:cxn ang="0">
                  <a:pos x="T4" y="T5"/>
                </a:cxn>
                <a:cxn ang="0">
                  <a:pos x="T6" y="T7"/>
                </a:cxn>
                <a:cxn ang="0">
                  <a:pos x="T8" y="T9"/>
                </a:cxn>
              </a:cxnLst>
              <a:rect l="0" t="0" r="r" b="b"/>
              <a:pathLst>
                <a:path w="10" h="264">
                  <a:moveTo>
                    <a:pt x="0" y="0"/>
                  </a:moveTo>
                  <a:lnTo>
                    <a:pt x="5" y="4"/>
                  </a:lnTo>
                  <a:lnTo>
                    <a:pt x="10" y="88"/>
                  </a:lnTo>
                  <a:lnTo>
                    <a:pt x="4" y="98"/>
                  </a:lnTo>
                  <a:lnTo>
                    <a:pt x="4" y="264"/>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70" name="Freeform 222">
              <a:extLst>
                <a:ext uri="{FF2B5EF4-FFF2-40B4-BE49-F238E27FC236}">
                  <a16:creationId xmlns:a16="http://schemas.microsoft.com/office/drawing/2014/main" id="{6637F16C-77AD-DC3D-5CB2-E40B04D0A71A}"/>
                </a:ext>
              </a:extLst>
            </p:cNvPr>
            <p:cNvSpPr>
              <a:spLocks/>
            </p:cNvSpPr>
            <p:nvPr/>
          </p:nvSpPr>
          <p:spPr bwMode="auto">
            <a:xfrm>
              <a:off x="1955" y="3163"/>
              <a:ext cx="9" cy="264"/>
            </a:xfrm>
            <a:custGeom>
              <a:avLst/>
              <a:gdLst>
                <a:gd name="T0" fmla="*/ 0 w 9"/>
                <a:gd name="T1" fmla="*/ 0 h 264"/>
                <a:gd name="T2" fmla="*/ 4 w 9"/>
                <a:gd name="T3" fmla="*/ 4 h 264"/>
                <a:gd name="T4" fmla="*/ 9 w 9"/>
                <a:gd name="T5" fmla="*/ 88 h 264"/>
                <a:gd name="T6" fmla="*/ 4 w 9"/>
                <a:gd name="T7" fmla="*/ 98 h 264"/>
                <a:gd name="T8" fmla="*/ 4 w 9"/>
                <a:gd name="T9" fmla="*/ 264 h 264"/>
              </a:gdLst>
              <a:ahLst/>
              <a:cxnLst>
                <a:cxn ang="0">
                  <a:pos x="T0" y="T1"/>
                </a:cxn>
                <a:cxn ang="0">
                  <a:pos x="T2" y="T3"/>
                </a:cxn>
                <a:cxn ang="0">
                  <a:pos x="T4" y="T5"/>
                </a:cxn>
                <a:cxn ang="0">
                  <a:pos x="T6" y="T7"/>
                </a:cxn>
                <a:cxn ang="0">
                  <a:pos x="T8" y="T9"/>
                </a:cxn>
              </a:cxnLst>
              <a:rect l="0" t="0" r="r" b="b"/>
              <a:pathLst>
                <a:path w="9" h="264">
                  <a:moveTo>
                    <a:pt x="0" y="0"/>
                  </a:moveTo>
                  <a:lnTo>
                    <a:pt x="4" y="4"/>
                  </a:lnTo>
                  <a:lnTo>
                    <a:pt x="9" y="88"/>
                  </a:lnTo>
                  <a:lnTo>
                    <a:pt x="4" y="98"/>
                  </a:lnTo>
                  <a:lnTo>
                    <a:pt x="4" y="264"/>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71" name="Freeform 223">
              <a:extLst>
                <a:ext uri="{FF2B5EF4-FFF2-40B4-BE49-F238E27FC236}">
                  <a16:creationId xmlns:a16="http://schemas.microsoft.com/office/drawing/2014/main" id="{A72ACC10-5E13-73A4-277C-AB75CD502460}"/>
                </a:ext>
              </a:extLst>
            </p:cNvPr>
            <p:cNvSpPr>
              <a:spLocks/>
            </p:cNvSpPr>
            <p:nvPr/>
          </p:nvSpPr>
          <p:spPr bwMode="auto">
            <a:xfrm>
              <a:off x="1958" y="3162"/>
              <a:ext cx="9" cy="264"/>
            </a:xfrm>
            <a:custGeom>
              <a:avLst/>
              <a:gdLst>
                <a:gd name="T0" fmla="*/ 0 w 9"/>
                <a:gd name="T1" fmla="*/ 0 h 264"/>
                <a:gd name="T2" fmla="*/ 5 w 9"/>
                <a:gd name="T3" fmla="*/ 6 h 264"/>
                <a:gd name="T4" fmla="*/ 9 w 9"/>
                <a:gd name="T5" fmla="*/ 89 h 264"/>
                <a:gd name="T6" fmla="*/ 4 w 9"/>
                <a:gd name="T7" fmla="*/ 98 h 264"/>
                <a:gd name="T8" fmla="*/ 4 w 9"/>
                <a:gd name="T9" fmla="*/ 264 h 264"/>
              </a:gdLst>
              <a:ahLst/>
              <a:cxnLst>
                <a:cxn ang="0">
                  <a:pos x="T0" y="T1"/>
                </a:cxn>
                <a:cxn ang="0">
                  <a:pos x="T2" y="T3"/>
                </a:cxn>
                <a:cxn ang="0">
                  <a:pos x="T4" y="T5"/>
                </a:cxn>
                <a:cxn ang="0">
                  <a:pos x="T6" y="T7"/>
                </a:cxn>
                <a:cxn ang="0">
                  <a:pos x="T8" y="T9"/>
                </a:cxn>
              </a:cxnLst>
              <a:rect l="0" t="0" r="r" b="b"/>
              <a:pathLst>
                <a:path w="9" h="264">
                  <a:moveTo>
                    <a:pt x="0" y="0"/>
                  </a:moveTo>
                  <a:lnTo>
                    <a:pt x="5" y="6"/>
                  </a:lnTo>
                  <a:lnTo>
                    <a:pt x="9" y="89"/>
                  </a:lnTo>
                  <a:lnTo>
                    <a:pt x="4" y="98"/>
                  </a:lnTo>
                  <a:lnTo>
                    <a:pt x="4" y="264"/>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72" name="Freeform 224">
              <a:extLst>
                <a:ext uri="{FF2B5EF4-FFF2-40B4-BE49-F238E27FC236}">
                  <a16:creationId xmlns:a16="http://schemas.microsoft.com/office/drawing/2014/main" id="{C650E834-FDDF-7896-BB21-1536323F828E}"/>
                </a:ext>
              </a:extLst>
            </p:cNvPr>
            <p:cNvSpPr>
              <a:spLocks/>
            </p:cNvSpPr>
            <p:nvPr/>
          </p:nvSpPr>
          <p:spPr bwMode="auto">
            <a:xfrm>
              <a:off x="1962" y="3163"/>
              <a:ext cx="8" cy="263"/>
            </a:xfrm>
            <a:custGeom>
              <a:avLst/>
              <a:gdLst>
                <a:gd name="T0" fmla="*/ 0 w 8"/>
                <a:gd name="T1" fmla="*/ 0 h 263"/>
                <a:gd name="T2" fmla="*/ 4 w 8"/>
                <a:gd name="T3" fmla="*/ 4 h 263"/>
                <a:gd name="T4" fmla="*/ 8 w 8"/>
                <a:gd name="T5" fmla="*/ 88 h 263"/>
                <a:gd name="T6" fmla="*/ 3 w 8"/>
                <a:gd name="T7" fmla="*/ 98 h 263"/>
                <a:gd name="T8" fmla="*/ 3 w 8"/>
                <a:gd name="T9" fmla="*/ 263 h 263"/>
              </a:gdLst>
              <a:ahLst/>
              <a:cxnLst>
                <a:cxn ang="0">
                  <a:pos x="T0" y="T1"/>
                </a:cxn>
                <a:cxn ang="0">
                  <a:pos x="T2" y="T3"/>
                </a:cxn>
                <a:cxn ang="0">
                  <a:pos x="T4" y="T5"/>
                </a:cxn>
                <a:cxn ang="0">
                  <a:pos x="T6" y="T7"/>
                </a:cxn>
                <a:cxn ang="0">
                  <a:pos x="T8" y="T9"/>
                </a:cxn>
              </a:cxnLst>
              <a:rect l="0" t="0" r="r" b="b"/>
              <a:pathLst>
                <a:path w="8" h="263">
                  <a:moveTo>
                    <a:pt x="0" y="0"/>
                  </a:moveTo>
                  <a:lnTo>
                    <a:pt x="4" y="4"/>
                  </a:lnTo>
                  <a:lnTo>
                    <a:pt x="8" y="88"/>
                  </a:lnTo>
                  <a:lnTo>
                    <a:pt x="3" y="98"/>
                  </a:lnTo>
                  <a:lnTo>
                    <a:pt x="3" y="263"/>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73" name="Freeform 225">
              <a:extLst>
                <a:ext uri="{FF2B5EF4-FFF2-40B4-BE49-F238E27FC236}">
                  <a16:creationId xmlns:a16="http://schemas.microsoft.com/office/drawing/2014/main" id="{1D00B295-25A8-D141-A095-66318F970635}"/>
                </a:ext>
              </a:extLst>
            </p:cNvPr>
            <p:cNvSpPr>
              <a:spLocks/>
            </p:cNvSpPr>
            <p:nvPr/>
          </p:nvSpPr>
          <p:spPr bwMode="auto">
            <a:xfrm>
              <a:off x="1965" y="3163"/>
              <a:ext cx="9" cy="264"/>
            </a:xfrm>
            <a:custGeom>
              <a:avLst/>
              <a:gdLst>
                <a:gd name="T0" fmla="*/ 0 w 9"/>
                <a:gd name="T1" fmla="*/ 0 h 264"/>
                <a:gd name="T2" fmla="*/ 4 w 9"/>
                <a:gd name="T3" fmla="*/ 5 h 264"/>
                <a:gd name="T4" fmla="*/ 9 w 9"/>
                <a:gd name="T5" fmla="*/ 87 h 264"/>
                <a:gd name="T6" fmla="*/ 4 w 9"/>
                <a:gd name="T7" fmla="*/ 98 h 264"/>
                <a:gd name="T8" fmla="*/ 4 w 9"/>
                <a:gd name="T9" fmla="*/ 264 h 264"/>
              </a:gdLst>
              <a:ahLst/>
              <a:cxnLst>
                <a:cxn ang="0">
                  <a:pos x="T0" y="T1"/>
                </a:cxn>
                <a:cxn ang="0">
                  <a:pos x="T2" y="T3"/>
                </a:cxn>
                <a:cxn ang="0">
                  <a:pos x="T4" y="T5"/>
                </a:cxn>
                <a:cxn ang="0">
                  <a:pos x="T6" y="T7"/>
                </a:cxn>
                <a:cxn ang="0">
                  <a:pos x="T8" y="T9"/>
                </a:cxn>
              </a:cxnLst>
              <a:rect l="0" t="0" r="r" b="b"/>
              <a:pathLst>
                <a:path w="9" h="264">
                  <a:moveTo>
                    <a:pt x="0" y="0"/>
                  </a:moveTo>
                  <a:lnTo>
                    <a:pt x="4" y="5"/>
                  </a:lnTo>
                  <a:lnTo>
                    <a:pt x="9" y="87"/>
                  </a:lnTo>
                  <a:lnTo>
                    <a:pt x="4" y="98"/>
                  </a:lnTo>
                  <a:lnTo>
                    <a:pt x="4" y="264"/>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74" name="Freeform 226">
              <a:extLst>
                <a:ext uri="{FF2B5EF4-FFF2-40B4-BE49-F238E27FC236}">
                  <a16:creationId xmlns:a16="http://schemas.microsoft.com/office/drawing/2014/main" id="{304D5471-5898-61A6-5C70-E0911E039C37}"/>
                </a:ext>
              </a:extLst>
            </p:cNvPr>
            <p:cNvSpPr>
              <a:spLocks/>
            </p:cNvSpPr>
            <p:nvPr/>
          </p:nvSpPr>
          <p:spPr bwMode="auto">
            <a:xfrm>
              <a:off x="1969" y="3163"/>
              <a:ext cx="8" cy="263"/>
            </a:xfrm>
            <a:custGeom>
              <a:avLst/>
              <a:gdLst>
                <a:gd name="T0" fmla="*/ 0 w 8"/>
                <a:gd name="T1" fmla="*/ 0 h 263"/>
                <a:gd name="T2" fmla="*/ 4 w 8"/>
                <a:gd name="T3" fmla="*/ 4 h 263"/>
                <a:gd name="T4" fmla="*/ 8 w 8"/>
                <a:gd name="T5" fmla="*/ 87 h 263"/>
                <a:gd name="T6" fmla="*/ 3 w 8"/>
                <a:gd name="T7" fmla="*/ 97 h 263"/>
                <a:gd name="T8" fmla="*/ 3 w 8"/>
                <a:gd name="T9" fmla="*/ 263 h 263"/>
              </a:gdLst>
              <a:ahLst/>
              <a:cxnLst>
                <a:cxn ang="0">
                  <a:pos x="T0" y="T1"/>
                </a:cxn>
                <a:cxn ang="0">
                  <a:pos x="T2" y="T3"/>
                </a:cxn>
                <a:cxn ang="0">
                  <a:pos x="T4" y="T5"/>
                </a:cxn>
                <a:cxn ang="0">
                  <a:pos x="T6" y="T7"/>
                </a:cxn>
                <a:cxn ang="0">
                  <a:pos x="T8" y="T9"/>
                </a:cxn>
              </a:cxnLst>
              <a:rect l="0" t="0" r="r" b="b"/>
              <a:pathLst>
                <a:path w="8" h="263">
                  <a:moveTo>
                    <a:pt x="0" y="0"/>
                  </a:moveTo>
                  <a:lnTo>
                    <a:pt x="4" y="4"/>
                  </a:lnTo>
                  <a:lnTo>
                    <a:pt x="8" y="87"/>
                  </a:lnTo>
                  <a:lnTo>
                    <a:pt x="3" y="97"/>
                  </a:lnTo>
                  <a:lnTo>
                    <a:pt x="3" y="263"/>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75" name="Rectangle 227">
              <a:extLst>
                <a:ext uri="{FF2B5EF4-FFF2-40B4-BE49-F238E27FC236}">
                  <a16:creationId xmlns:a16="http://schemas.microsoft.com/office/drawing/2014/main" id="{4F4253AB-0CB2-B40A-2DBE-B9C2AC9F2365}"/>
                </a:ext>
              </a:extLst>
            </p:cNvPr>
            <p:cNvSpPr>
              <a:spLocks noChangeArrowheads="1"/>
            </p:cNvSpPr>
            <p:nvPr/>
          </p:nvSpPr>
          <p:spPr bwMode="auto">
            <a:xfrm>
              <a:off x="1977" y="3283"/>
              <a:ext cx="70" cy="132"/>
            </a:xfrm>
            <a:prstGeom prst="rect">
              <a:avLst/>
            </a:prstGeom>
            <a:solidFill>
              <a:srgbClr val="C0C0C0"/>
            </a:solidFill>
            <a:ln w="3175">
              <a:solidFill>
                <a:srgbClr val="808080"/>
              </a:solidFill>
              <a:miter lim="800000"/>
              <a:headEnd/>
              <a:tailEnd/>
            </a:ln>
          </p:spPr>
          <p:txBody>
            <a:bodyPr/>
            <a:lstStyle/>
            <a:p>
              <a:endParaRPr lang="en-US"/>
            </a:p>
          </p:txBody>
        </p:sp>
        <p:sp>
          <p:nvSpPr>
            <p:cNvPr id="2276" name="Rectangle 228">
              <a:extLst>
                <a:ext uri="{FF2B5EF4-FFF2-40B4-BE49-F238E27FC236}">
                  <a16:creationId xmlns:a16="http://schemas.microsoft.com/office/drawing/2014/main" id="{F4E61B0B-8E28-374F-2475-14EDE7C1AEDD}"/>
                </a:ext>
              </a:extLst>
            </p:cNvPr>
            <p:cNvSpPr>
              <a:spLocks noChangeArrowheads="1"/>
            </p:cNvSpPr>
            <p:nvPr/>
          </p:nvSpPr>
          <p:spPr bwMode="auto">
            <a:xfrm>
              <a:off x="1977" y="3308"/>
              <a:ext cx="70" cy="28"/>
            </a:xfrm>
            <a:prstGeom prst="rect">
              <a:avLst/>
            </a:prstGeom>
            <a:solidFill>
              <a:srgbClr val="C0C0C0"/>
            </a:solidFill>
            <a:ln w="3175">
              <a:solidFill>
                <a:srgbClr val="808080"/>
              </a:solidFill>
              <a:miter lim="800000"/>
              <a:headEnd/>
              <a:tailEnd/>
            </a:ln>
          </p:spPr>
          <p:txBody>
            <a:bodyPr/>
            <a:lstStyle/>
            <a:p>
              <a:endParaRPr lang="en-US"/>
            </a:p>
          </p:txBody>
        </p:sp>
        <p:sp>
          <p:nvSpPr>
            <p:cNvPr id="2277" name="Rectangle 229">
              <a:extLst>
                <a:ext uri="{FF2B5EF4-FFF2-40B4-BE49-F238E27FC236}">
                  <a16:creationId xmlns:a16="http://schemas.microsoft.com/office/drawing/2014/main" id="{B0BDA571-C0D0-88E4-AF5D-CB1E6F9C54C7}"/>
                </a:ext>
              </a:extLst>
            </p:cNvPr>
            <p:cNvSpPr>
              <a:spLocks noChangeArrowheads="1"/>
            </p:cNvSpPr>
            <p:nvPr/>
          </p:nvSpPr>
          <p:spPr bwMode="auto">
            <a:xfrm>
              <a:off x="1977" y="3334"/>
              <a:ext cx="70" cy="28"/>
            </a:xfrm>
            <a:prstGeom prst="rect">
              <a:avLst/>
            </a:prstGeom>
            <a:solidFill>
              <a:srgbClr val="C0C0C0"/>
            </a:solidFill>
            <a:ln w="3175">
              <a:solidFill>
                <a:srgbClr val="808080"/>
              </a:solidFill>
              <a:miter lim="800000"/>
              <a:headEnd/>
              <a:tailEnd/>
            </a:ln>
          </p:spPr>
          <p:txBody>
            <a:bodyPr/>
            <a:lstStyle/>
            <a:p>
              <a:endParaRPr lang="en-US"/>
            </a:p>
          </p:txBody>
        </p:sp>
        <p:sp>
          <p:nvSpPr>
            <p:cNvPr id="2278" name="Rectangle 230">
              <a:extLst>
                <a:ext uri="{FF2B5EF4-FFF2-40B4-BE49-F238E27FC236}">
                  <a16:creationId xmlns:a16="http://schemas.microsoft.com/office/drawing/2014/main" id="{B95CDF98-358A-01EC-103B-3ACB1FCE05FA}"/>
                </a:ext>
              </a:extLst>
            </p:cNvPr>
            <p:cNvSpPr>
              <a:spLocks noChangeArrowheads="1"/>
            </p:cNvSpPr>
            <p:nvPr/>
          </p:nvSpPr>
          <p:spPr bwMode="auto">
            <a:xfrm>
              <a:off x="1977" y="3360"/>
              <a:ext cx="70" cy="28"/>
            </a:xfrm>
            <a:prstGeom prst="rect">
              <a:avLst/>
            </a:prstGeom>
            <a:solidFill>
              <a:srgbClr val="C0C0C0"/>
            </a:solidFill>
            <a:ln w="3175">
              <a:solidFill>
                <a:srgbClr val="808080"/>
              </a:solidFill>
              <a:miter lim="800000"/>
              <a:headEnd/>
              <a:tailEnd/>
            </a:ln>
          </p:spPr>
          <p:txBody>
            <a:bodyPr/>
            <a:lstStyle/>
            <a:p>
              <a:endParaRPr lang="en-US"/>
            </a:p>
          </p:txBody>
        </p:sp>
        <p:sp>
          <p:nvSpPr>
            <p:cNvPr id="2279" name="Rectangle 231">
              <a:extLst>
                <a:ext uri="{FF2B5EF4-FFF2-40B4-BE49-F238E27FC236}">
                  <a16:creationId xmlns:a16="http://schemas.microsoft.com/office/drawing/2014/main" id="{2E37FB39-CDBF-BAD9-C86B-AC50018B7104}"/>
                </a:ext>
              </a:extLst>
            </p:cNvPr>
            <p:cNvSpPr>
              <a:spLocks noChangeArrowheads="1"/>
            </p:cNvSpPr>
            <p:nvPr/>
          </p:nvSpPr>
          <p:spPr bwMode="auto">
            <a:xfrm>
              <a:off x="1988" y="3313"/>
              <a:ext cx="48" cy="17"/>
            </a:xfrm>
            <a:prstGeom prst="rect">
              <a:avLst/>
            </a:prstGeom>
            <a:solidFill>
              <a:srgbClr val="C0C0C0"/>
            </a:solidFill>
            <a:ln w="3175">
              <a:solidFill>
                <a:srgbClr val="808080"/>
              </a:solidFill>
              <a:miter lim="800000"/>
              <a:headEnd/>
              <a:tailEnd/>
            </a:ln>
          </p:spPr>
          <p:txBody>
            <a:bodyPr/>
            <a:lstStyle/>
            <a:p>
              <a:endParaRPr lang="en-US"/>
            </a:p>
          </p:txBody>
        </p:sp>
        <p:sp>
          <p:nvSpPr>
            <p:cNvPr id="2280" name="Rectangle 232">
              <a:extLst>
                <a:ext uri="{FF2B5EF4-FFF2-40B4-BE49-F238E27FC236}">
                  <a16:creationId xmlns:a16="http://schemas.microsoft.com/office/drawing/2014/main" id="{D98FBFC7-95A9-1084-D303-E7E0A2CA23D6}"/>
                </a:ext>
              </a:extLst>
            </p:cNvPr>
            <p:cNvSpPr>
              <a:spLocks noChangeArrowheads="1"/>
            </p:cNvSpPr>
            <p:nvPr/>
          </p:nvSpPr>
          <p:spPr bwMode="auto">
            <a:xfrm>
              <a:off x="1988" y="3339"/>
              <a:ext cx="48" cy="18"/>
            </a:xfrm>
            <a:prstGeom prst="rect">
              <a:avLst/>
            </a:prstGeom>
            <a:solidFill>
              <a:srgbClr val="C0C0C0"/>
            </a:solidFill>
            <a:ln w="3175">
              <a:solidFill>
                <a:srgbClr val="808080"/>
              </a:solidFill>
              <a:miter lim="800000"/>
              <a:headEnd/>
              <a:tailEnd/>
            </a:ln>
          </p:spPr>
          <p:txBody>
            <a:bodyPr/>
            <a:lstStyle/>
            <a:p>
              <a:endParaRPr lang="en-US"/>
            </a:p>
          </p:txBody>
        </p:sp>
        <p:sp>
          <p:nvSpPr>
            <p:cNvPr id="2281" name="Freeform 233">
              <a:extLst>
                <a:ext uri="{FF2B5EF4-FFF2-40B4-BE49-F238E27FC236}">
                  <a16:creationId xmlns:a16="http://schemas.microsoft.com/office/drawing/2014/main" id="{C26EFD01-3426-8941-B43C-E0A8208304CF}"/>
                </a:ext>
              </a:extLst>
            </p:cNvPr>
            <p:cNvSpPr>
              <a:spLocks/>
            </p:cNvSpPr>
            <p:nvPr/>
          </p:nvSpPr>
          <p:spPr bwMode="auto">
            <a:xfrm>
              <a:off x="2020" y="3286"/>
              <a:ext cx="3" cy="17"/>
            </a:xfrm>
            <a:custGeom>
              <a:avLst/>
              <a:gdLst>
                <a:gd name="T0" fmla="*/ 3 w 3"/>
                <a:gd name="T1" fmla="*/ 0 h 17"/>
                <a:gd name="T2" fmla="*/ 3 w 3"/>
                <a:gd name="T3" fmla="*/ 17 h 17"/>
                <a:gd name="T4" fmla="*/ 0 w 3"/>
                <a:gd name="T5" fmla="*/ 8 h 17"/>
                <a:gd name="T6" fmla="*/ 3 w 3"/>
                <a:gd name="T7" fmla="*/ 0 h 17"/>
              </a:gdLst>
              <a:ahLst/>
              <a:cxnLst>
                <a:cxn ang="0">
                  <a:pos x="T0" y="T1"/>
                </a:cxn>
                <a:cxn ang="0">
                  <a:pos x="T2" y="T3"/>
                </a:cxn>
                <a:cxn ang="0">
                  <a:pos x="T4" y="T5"/>
                </a:cxn>
                <a:cxn ang="0">
                  <a:pos x="T6" y="T7"/>
                </a:cxn>
              </a:cxnLst>
              <a:rect l="0" t="0" r="r" b="b"/>
              <a:pathLst>
                <a:path w="3" h="17">
                  <a:moveTo>
                    <a:pt x="3" y="0"/>
                  </a:moveTo>
                  <a:lnTo>
                    <a:pt x="3" y="17"/>
                  </a:lnTo>
                  <a:lnTo>
                    <a:pt x="0" y="8"/>
                  </a:lnTo>
                  <a:lnTo>
                    <a:pt x="3"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82" name="Rectangle 234">
              <a:extLst>
                <a:ext uri="{FF2B5EF4-FFF2-40B4-BE49-F238E27FC236}">
                  <a16:creationId xmlns:a16="http://schemas.microsoft.com/office/drawing/2014/main" id="{DBBAB516-6B41-7DA5-1D57-41114A89D954}"/>
                </a:ext>
              </a:extLst>
            </p:cNvPr>
            <p:cNvSpPr>
              <a:spLocks noChangeArrowheads="1"/>
            </p:cNvSpPr>
            <p:nvPr/>
          </p:nvSpPr>
          <p:spPr bwMode="auto">
            <a:xfrm>
              <a:off x="1977" y="3283"/>
              <a:ext cx="70" cy="27"/>
            </a:xfrm>
            <a:prstGeom prst="rect">
              <a:avLst/>
            </a:prstGeom>
            <a:solidFill>
              <a:srgbClr val="A0A0A0"/>
            </a:solidFill>
            <a:ln w="3175">
              <a:solidFill>
                <a:srgbClr val="808080"/>
              </a:solidFill>
              <a:miter lim="800000"/>
              <a:headEnd/>
              <a:tailEnd/>
            </a:ln>
          </p:spPr>
          <p:txBody>
            <a:bodyPr/>
            <a:lstStyle/>
            <a:p>
              <a:endParaRPr lang="en-US"/>
            </a:p>
          </p:txBody>
        </p:sp>
        <p:sp>
          <p:nvSpPr>
            <p:cNvPr id="2283" name="Rectangle 235">
              <a:extLst>
                <a:ext uri="{FF2B5EF4-FFF2-40B4-BE49-F238E27FC236}">
                  <a16:creationId xmlns:a16="http://schemas.microsoft.com/office/drawing/2014/main" id="{B3BA8373-AA2D-A116-33A8-A53178FAAF3F}"/>
                </a:ext>
              </a:extLst>
            </p:cNvPr>
            <p:cNvSpPr>
              <a:spLocks noChangeArrowheads="1"/>
            </p:cNvSpPr>
            <p:nvPr/>
          </p:nvSpPr>
          <p:spPr bwMode="auto">
            <a:xfrm>
              <a:off x="1983" y="3287"/>
              <a:ext cx="6" cy="2"/>
            </a:xfrm>
            <a:prstGeom prst="rect">
              <a:avLst/>
            </a:prstGeom>
            <a:solidFill>
              <a:srgbClr val="606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84" name="Freeform 236">
              <a:extLst>
                <a:ext uri="{FF2B5EF4-FFF2-40B4-BE49-F238E27FC236}">
                  <a16:creationId xmlns:a16="http://schemas.microsoft.com/office/drawing/2014/main" id="{5DA46D51-43B6-DD00-0F52-F1361DE616A7}"/>
                </a:ext>
              </a:extLst>
            </p:cNvPr>
            <p:cNvSpPr>
              <a:spLocks/>
            </p:cNvSpPr>
            <p:nvPr/>
          </p:nvSpPr>
          <p:spPr bwMode="auto">
            <a:xfrm>
              <a:off x="2009" y="3286"/>
              <a:ext cx="14" cy="8"/>
            </a:xfrm>
            <a:custGeom>
              <a:avLst/>
              <a:gdLst>
                <a:gd name="T0" fmla="*/ 14 w 14"/>
                <a:gd name="T1" fmla="*/ 0 h 8"/>
                <a:gd name="T2" fmla="*/ 1 w 14"/>
                <a:gd name="T3" fmla="*/ 0 h 8"/>
                <a:gd name="T4" fmla="*/ 0 w 14"/>
                <a:gd name="T5" fmla="*/ 8 h 8"/>
                <a:gd name="T6" fmla="*/ 13 w 14"/>
                <a:gd name="T7" fmla="*/ 8 h 8"/>
                <a:gd name="T8" fmla="*/ 14 w 14"/>
                <a:gd name="T9" fmla="*/ 0 h 8"/>
              </a:gdLst>
              <a:ahLst/>
              <a:cxnLst>
                <a:cxn ang="0">
                  <a:pos x="T0" y="T1"/>
                </a:cxn>
                <a:cxn ang="0">
                  <a:pos x="T2" y="T3"/>
                </a:cxn>
                <a:cxn ang="0">
                  <a:pos x="T4" y="T5"/>
                </a:cxn>
                <a:cxn ang="0">
                  <a:pos x="T6" y="T7"/>
                </a:cxn>
                <a:cxn ang="0">
                  <a:pos x="T8" y="T9"/>
                </a:cxn>
              </a:cxnLst>
              <a:rect l="0" t="0" r="r" b="b"/>
              <a:pathLst>
                <a:path w="14" h="8">
                  <a:moveTo>
                    <a:pt x="14" y="0"/>
                  </a:moveTo>
                  <a:lnTo>
                    <a:pt x="1" y="0"/>
                  </a:lnTo>
                  <a:lnTo>
                    <a:pt x="0" y="8"/>
                  </a:lnTo>
                  <a:lnTo>
                    <a:pt x="13" y="8"/>
                  </a:lnTo>
                  <a:lnTo>
                    <a:pt x="14"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85" name="Freeform 237">
              <a:extLst>
                <a:ext uri="{FF2B5EF4-FFF2-40B4-BE49-F238E27FC236}">
                  <a16:creationId xmlns:a16="http://schemas.microsoft.com/office/drawing/2014/main" id="{E02DDDF0-CBF9-BAD3-BDF8-CB374DE5FC87}"/>
                </a:ext>
              </a:extLst>
            </p:cNvPr>
            <p:cNvSpPr>
              <a:spLocks/>
            </p:cNvSpPr>
            <p:nvPr/>
          </p:nvSpPr>
          <p:spPr bwMode="auto">
            <a:xfrm>
              <a:off x="2009" y="3296"/>
              <a:ext cx="32" cy="7"/>
            </a:xfrm>
            <a:custGeom>
              <a:avLst/>
              <a:gdLst>
                <a:gd name="T0" fmla="*/ 32 w 32"/>
                <a:gd name="T1" fmla="*/ 7 h 7"/>
                <a:gd name="T2" fmla="*/ 1 w 32"/>
                <a:gd name="T3" fmla="*/ 7 h 7"/>
                <a:gd name="T4" fmla="*/ 0 w 32"/>
                <a:gd name="T5" fmla="*/ 0 h 7"/>
                <a:gd name="T6" fmla="*/ 31 w 32"/>
                <a:gd name="T7" fmla="*/ 0 h 7"/>
                <a:gd name="T8" fmla="*/ 32 w 32"/>
                <a:gd name="T9" fmla="*/ 7 h 7"/>
              </a:gdLst>
              <a:ahLst/>
              <a:cxnLst>
                <a:cxn ang="0">
                  <a:pos x="T0" y="T1"/>
                </a:cxn>
                <a:cxn ang="0">
                  <a:pos x="T2" y="T3"/>
                </a:cxn>
                <a:cxn ang="0">
                  <a:pos x="T4" y="T5"/>
                </a:cxn>
                <a:cxn ang="0">
                  <a:pos x="T6" y="T7"/>
                </a:cxn>
                <a:cxn ang="0">
                  <a:pos x="T8" y="T9"/>
                </a:cxn>
              </a:cxnLst>
              <a:rect l="0" t="0" r="r" b="b"/>
              <a:pathLst>
                <a:path w="32" h="7">
                  <a:moveTo>
                    <a:pt x="32" y="7"/>
                  </a:moveTo>
                  <a:lnTo>
                    <a:pt x="1" y="7"/>
                  </a:lnTo>
                  <a:lnTo>
                    <a:pt x="0" y="0"/>
                  </a:lnTo>
                  <a:lnTo>
                    <a:pt x="31" y="0"/>
                  </a:lnTo>
                  <a:lnTo>
                    <a:pt x="32" y="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86" name="Freeform 238">
              <a:extLst>
                <a:ext uri="{FF2B5EF4-FFF2-40B4-BE49-F238E27FC236}">
                  <a16:creationId xmlns:a16="http://schemas.microsoft.com/office/drawing/2014/main" id="{F945351D-0E1F-79AF-1179-E42D2F61D7B1}"/>
                </a:ext>
              </a:extLst>
            </p:cNvPr>
            <p:cNvSpPr>
              <a:spLocks/>
            </p:cNvSpPr>
            <p:nvPr/>
          </p:nvSpPr>
          <p:spPr bwMode="auto">
            <a:xfrm>
              <a:off x="2023" y="3289"/>
              <a:ext cx="18" cy="5"/>
            </a:xfrm>
            <a:custGeom>
              <a:avLst/>
              <a:gdLst>
                <a:gd name="T0" fmla="*/ 18 w 18"/>
                <a:gd name="T1" fmla="*/ 0 h 5"/>
                <a:gd name="T2" fmla="*/ 0 w 18"/>
                <a:gd name="T3" fmla="*/ 0 h 5"/>
                <a:gd name="T4" fmla="*/ 0 w 18"/>
                <a:gd name="T5" fmla="*/ 5 h 5"/>
                <a:gd name="T6" fmla="*/ 17 w 18"/>
                <a:gd name="T7" fmla="*/ 5 h 5"/>
                <a:gd name="T8" fmla="*/ 18 w 18"/>
                <a:gd name="T9" fmla="*/ 0 h 5"/>
              </a:gdLst>
              <a:ahLst/>
              <a:cxnLst>
                <a:cxn ang="0">
                  <a:pos x="T0" y="T1"/>
                </a:cxn>
                <a:cxn ang="0">
                  <a:pos x="T2" y="T3"/>
                </a:cxn>
                <a:cxn ang="0">
                  <a:pos x="T4" y="T5"/>
                </a:cxn>
                <a:cxn ang="0">
                  <a:pos x="T6" y="T7"/>
                </a:cxn>
                <a:cxn ang="0">
                  <a:pos x="T8" y="T9"/>
                </a:cxn>
              </a:cxnLst>
              <a:rect l="0" t="0" r="r" b="b"/>
              <a:pathLst>
                <a:path w="18" h="5">
                  <a:moveTo>
                    <a:pt x="18" y="0"/>
                  </a:moveTo>
                  <a:lnTo>
                    <a:pt x="0" y="0"/>
                  </a:lnTo>
                  <a:lnTo>
                    <a:pt x="0" y="5"/>
                  </a:lnTo>
                  <a:lnTo>
                    <a:pt x="17" y="5"/>
                  </a:lnTo>
                  <a:lnTo>
                    <a:pt x="18"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87" name="Freeform 239">
              <a:extLst>
                <a:ext uri="{FF2B5EF4-FFF2-40B4-BE49-F238E27FC236}">
                  <a16:creationId xmlns:a16="http://schemas.microsoft.com/office/drawing/2014/main" id="{840D5C11-4B7A-B71B-6401-2AAD60F5100B}"/>
                </a:ext>
              </a:extLst>
            </p:cNvPr>
            <p:cNvSpPr>
              <a:spLocks/>
            </p:cNvSpPr>
            <p:nvPr/>
          </p:nvSpPr>
          <p:spPr bwMode="auto">
            <a:xfrm>
              <a:off x="2040" y="3289"/>
              <a:ext cx="1" cy="14"/>
            </a:xfrm>
            <a:custGeom>
              <a:avLst/>
              <a:gdLst>
                <a:gd name="T0" fmla="*/ 1 w 1"/>
                <a:gd name="T1" fmla="*/ 0 h 14"/>
                <a:gd name="T2" fmla="*/ 1 w 1"/>
                <a:gd name="T3" fmla="*/ 14 h 14"/>
                <a:gd name="T4" fmla="*/ 0 w 1"/>
                <a:gd name="T5" fmla="*/ 5 h 14"/>
                <a:gd name="T6" fmla="*/ 1 w 1"/>
                <a:gd name="T7" fmla="*/ 0 h 14"/>
              </a:gdLst>
              <a:ahLst/>
              <a:cxnLst>
                <a:cxn ang="0">
                  <a:pos x="T0" y="T1"/>
                </a:cxn>
                <a:cxn ang="0">
                  <a:pos x="T2" y="T3"/>
                </a:cxn>
                <a:cxn ang="0">
                  <a:pos x="T4" y="T5"/>
                </a:cxn>
                <a:cxn ang="0">
                  <a:pos x="T6" y="T7"/>
                </a:cxn>
              </a:cxnLst>
              <a:rect l="0" t="0" r="r" b="b"/>
              <a:pathLst>
                <a:path w="1" h="14">
                  <a:moveTo>
                    <a:pt x="1" y="0"/>
                  </a:moveTo>
                  <a:lnTo>
                    <a:pt x="1" y="14"/>
                  </a:lnTo>
                  <a:lnTo>
                    <a:pt x="0" y="5"/>
                  </a:lnTo>
                  <a:lnTo>
                    <a:pt x="1"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88" name="Oval 240">
              <a:extLst>
                <a:ext uri="{FF2B5EF4-FFF2-40B4-BE49-F238E27FC236}">
                  <a16:creationId xmlns:a16="http://schemas.microsoft.com/office/drawing/2014/main" id="{913734EB-11A7-6122-C89D-7739169225DA}"/>
                </a:ext>
              </a:extLst>
            </p:cNvPr>
            <p:cNvSpPr>
              <a:spLocks noChangeArrowheads="1"/>
            </p:cNvSpPr>
            <p:nvPr/>
          </p:nvSpPr>
          <p:spPr bwMode="auto">
            <a:xfrm>
              <a:off x="2023" y="3296"/>
              <a:ext cx="7" cy="7"/>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89" name="Freeform 241">
              <a:extLst>
                <a:ext uri="{FF2B5EF4-FFF2-40B4-BE49-F238E27FC236}">
                  <a16:creationId xmlns:a16="http://schemas.microsoft.com/office/drawing/2014/main" id="{89478BF2-4B7B-3327-C1D3-FA5180B616F1}"/>
                </a:ext>
              </a:extLst>
            </p:cNvPr>
            <p:cNvSpPr>
              <a:spLocks/>
            </p:cNvSpPr>
            <p:nvPr/>
          </p:nvSpPr>
          <p:spPr bwMode="auto">
            <a:xfrm>
              <a:off x="2023" y="3296"/>
              <a:ext cx="7" cy="7"/>
            </a:xfrm>
            <a:custGeom>
              <a:avLst/>
              <a:gdLst>
                <a:gd name="T0" fmla="*/ 4 w 7"/>
                <a:gd name="T1" fmla="*/ 1 h 7"/>
                <a:gd name="T2" fmla="*/ 5 w 7"/>
                <a:gd name="T3" fmla="*/ 1 h 7"/>
                <a:gd name="T4" fmla="*/ 5 w 7"/>
                <a:gd name="T5" fmla="*/ 2 h 7"/>
                <a:gd name="T6" fmla="*/ 6 w 7"/>
                <a:gd name="T7" fmla="*/ 2 h 7"/>
                <a:gd name="T8" fmla="*/ 6 w 7"/>
                <a:gd name="T9" fmla="*/ 2 h 7"/>
                <a:gd name="T10" fmla="*/ 6 w 7"/>
                <a:gd name="T11" fmla="*/ 3 h 7"/>
                <a:gd name="T12" fmla="*/ 6 w 7"/>
                <a:gd name="T13" fmla="*/ 5 h 7"/>
                <a:gd name="T14" fmla="*/ 5 w 7"/>
                <a:gd name="T15" fmla="*/ 5 h 7"/>
                <a:gd name="T16" fmla="*/ 5 w 7"/>
                <a:gd name="T17" fmla="*/ 5 h 7"/>
                <a:gd name="T18" fmla="*/ 4 w 7"/>
                <a:gd name="T19" fmla="*/ 6 h 7"/>
                <a:gd name="T20" fmla="*/ 4 w 7"/>
                <a:gd name="T21" fmla="*/ 6 h 7"/>
                <a:gd name="T22" fmla="*/ 3 w 7"/>
                <a:gd name="T23" fmla="*/ 6 h 7"/>
                <a:gd name="T24" fmla="*/ 3 w 7"/>
                <a:gd name="T25" fmla="*/ 5 h 7"/>
                <a:gd name="T26" fmla="*/ 2 w 7"/>
                <a:gd name="T27" fmla="*/ 5 h 7"/>
                <a:gd name="T28" fmla="*/ 1 w 7"/>
                <a:gd name="T29" fmla="*/ 5 h 7"/>
                <a:gd name="T30" fmla="*/ 1 w 7"/>
                <a:gd name="T31" fmla="*/ 3 h 7"/>
                <a:gd name="T32" fmla="*/ 1 w 7"/>
                <a:gd name="T33" fmla="*/ 2 h 7"/>
                <a:gd name="T34" fmla="*/ 1 w 7"/>
                <a:gd name="T35" fmla="*/ 2 h 7"/>
                <a:gd name="T36" fmla="*/ 2 w 7"/>
                <a:gd name="T37" fmla="*/ 2 h 7"/>
                <a:gd name="T38" fmla="*/ 3 w 7"/>
                <a:gd name="T39" fmla="*/ 1 h 7"/>
                <a:gd name="T40" fmla="*/ 3 w 7"/>
                <a:gd name="T41" fmla="*/ 1 h 7"/>
                <a:gd name="T42" fmla="*/ 4 w 7"/>
                <a:gd name="T43" fmla="*/ 0 h 7"/>
                <a:gd name="T44" fmla="*/ 4 w 7"/>
                <a:gd name="T45" fmla="*/ 0 h 7"/>
                <a:gd name="T46" fmla="*/ 5 w 7"/>
                <a:gd name="T47" fmla="*/ 1 h 7"/>
                <a:gd name="T48" fmla="*/ 6 w 7"/>
                <a:gd name="T49" fmla="*/ 1 h 7"/>
                <a:gd name="T50" fmla="*/ 7 w 7"/>
                <a:gd name="T51" fmla="*/ 2 h 7"/>
                <a:gd name="T52" fmla="*/ 7 w 7"/>
                <a:gd name="T53" fmla="*/ 3 h 7"/>
                <a:gd name="T54" fmla="*/ 7 w 7"/>
                <a:gd name="T55" fmla="*/ 4 h 7"/>
                <a:gd name="T56" fmla="*/ 7 w 7"/>
                <a:gd name="T57" fmla="*/ 5 h 7"/>
                <a:gd name="T58" fmla="*/ 6 w 7"/>
                <a:gd name="T59" fmla="*/ 6 h 7"/>
                <a:gd name="T60" fmla="*/ 5 w 7"/>
                <a:gd name="T61" fmla="*/ 7 h 7"/>
                <a:gd name="T62" fmla="*/ 4 w 7"/>
                <a:gd name="T63" fmla="*/ 7 h 7"/>
                <a:gd name="T64" fmla="*/ 4 w 7"/>
                <a:gd name="T65" fmla="*/ 7 h 7"/>
                <a:gd name="T66" fmla="*/ 2 w 7"/>
                <a:gd name="T67" fmla="*/ 7 h 7"/>
                <a:gd name="T68" fmla="*/ 1 w 7"/>
                <a:gd name="T69" fmla="*/ 6 h 7"/>
                <a:gd name="T70" fmla="*/ 1 w 7"/>
                <a:gd name="T71" fmla="*/ 5 h 7"/>
                <a:gd name="T72" fmla="*/ 0 w 7"/>
                <a:gd name="T73" fmla="*/ 4 h 7"/>
                <a:gd name="T74" fmla="*/ 0 w 7"/>
                <a:gd name="T75" fmla="*/ 3 h 7"/>
                <a:gd name="T76" fmla="*/ 0 w 7"/>
                <a:gd name="T77" fmla="*/ 2 h 7"/>
                <a:gd name="T78" fmla="*/ 1 w 7"/>
                <a:gd name="T79" fmla="*/ 2 h 7"/>
                <a:gd name="T80" fmla="*/ 1 w 7"/>
                <a:gd name="T81" fmla="*/ 1 h 7"/>
                <a:gd name="T82" fmla="*/ 2 w 7"/>
                <a:gd name="T83" fmla="*/ 0 h 7"/>
                <a:gd name="T84" fmla="*/ 4 w 7"/>
                <a:gd name="T8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 h="7">
                  <a:moveTo>
                    <a:pt x="4" y="1"/>
                  </a:moveTo>
                  <a:lnTo>
                    <a:pt x="4" y="1"/>
                  </a:lnTo>
                  <a:lnTo>
                    <a:pt x="4" y="1"/>
                  </a:lnTo>
                  <a:lnTo>
                    <a:pt x="4" y="1"/>
                  </a:lnTo>
                  <a:lnTo>
                    <a:pt x="5" y="1"/>
                  </a:lnTo>
                  <a:lnTo>
                    <a:pt x="5" y="1"/>
                  </a:lnTo>
                  <a:lnTo>
                    <a:pt x="5" y="2"/>
                  </a:lnTo>
                  <a:lnTo>
                    <a:pt x="5" y="2"/>
                  </a:lnTo>
                  <a:lnTo>
                    <a:pt x="5" y="2"/>
                  </a:lnTo>
                  <a:lnTo>
                    <a:pt x="5" y="2"/>
                  </a:lnTo>
                  <a:lnTo>
                    <a:pt x="5" y="2"/>
                  </a:lnTo>
                  <a:lnTo>
                    <a:pt x="6" y="2"/>
                  </a:lnTo>
                  <a:lnTo>
                    <a:pt x="6" y="2"/>
                  </a:lnTo>
                  <a:lnTo>
                    <a:pt x="6" y="2"/>
                  </a:lnTo>
                  <a:lnTo>
                    <a:pt x="6" y="2"/>
                  </a:lnTo>
                  <a:lnTo>
                    <a:pt x="6" y="3"/>
                  </a:lnTo>
                  <a:lnTo>
                    <a:pt x="6" y="3"/>
                  </a:lnTo>
                  <a:lnTo>
                    <a:pt x="6" y="3"/>
                  </a:lnTo>
                  <a:lnTo>
                    <a:pt x="6" y="4"/>
                  </a:lnTo>
                  <a:lnTo>
                    <a:pt x="6" y="4"/>
                  </a:lnTo>
                  <a:lnTo>
                    <a:pt x="6" y="5"/>
                  </a:lnTo>
                  <a:lnTo>
                    <a:pt x="6" y="5"/>
                  </a:lnTo>
                  <a:lnTo>
                    <a:pt x="5" y="5"/>
                  </a:lnTo>
                  <a:lnTo>
                    <a:pt x="5" y="5"/>
                  </a:lnTo>
                  <a:lnTo>
                    <a:pt x="5" y="5"/>
                  </a:lnTo>
                  <a:lnTo>
                    <a:pt x="5" y="5"/>
                  </a:lnTo>
                  <a:lnTo>
                    <a:pt x="5" y="5"/>
                  </a:lnTo>
                  <a:lnTo>
                    <a:pt x="5" y="6"/>
                  </a:lnTo>
                  <a:lnTo>
                    <a:pt x="5" y="6"/>
                  </a:lnTo>
                  <a:lnTo>
                    <a:pt x="4" y="6"/>
                  </a:lnTo>
                  <a:lnTo>
                    <a:pt x="4" y="6"/>
                  </a:lnTo>
                  <a:lnTo>
                    <a:pt x="4" y="6"/>
                  </a:lnTo>
                  <a:lnTo>
                    <a:pt x="4" y="6"/>
                  </a:lnTo>
                  <a:lnTo>
                    <a:pt x="4" y="6"/>
                  </a:lnTo>
                  <a:lnTo>
                    <a:pt x="3" y="6"/>
                  </a:lnTo>
                  <a:lnTo>
                    <a:pt x="3" y="6"/>
                  </a:lnTo>
                  <a:lnTo>
                    <a:pt x="3" y="6"/>
                  </a:lnTo>
                  <a:lnTo>
                    <a:pt x="3" y="6"/>
                  </a:lnTo>
                  <a:lnTo>
                    <a:pt x="3" y="5"/>
                  </a:lnTo>
                  <a:lnTo>
                    <a:pt x="2" y="5"/>
                  </a:lnTo>
                  <a:lnTo>
                    <a:pt x="2" y="5"/>
                  </a:lnTo>
                  <a:lnTo>
                    <a:pt x="2" y="5"/>
                  </a:lnTo>
                  <a:lnTo>
                    <a:pt x="2" y="5"/>
                  </a:lnTo>
                  <a:lnTo>
                    <a:pt x="1" y="5"/>
                  </a:lnTo>
                  <a:lnTo>
                    <a:pt x="1" y="5"/>
                  </a:lnTo>
                  <a:lnTo>
                    <a:pt x="1" y="4"/>
                  </a:lnTo>
                  <a:lnTo>
                    <a:pt x="1" y="4"/>
                  </a:lnTo>
                  <a:lnTo>
                    <a:pt x="1" y="3"/>
                  </a:lnTo>
                  <a:lnTo>
                    <a:pt x="1" y="3"/>
                  </a:lnTo>
                  <a:lnTo>
                    <a:pt x="1" y="3"/>
                  </a:lnTo>
                  <a:lnTo>
                    <a:pt x="1" y="2"/>
                  </a:lnTo>
                  <a:lnTo>
                    <a:pt x="1" y="2"/>
                  </a:lnTo>
                  <a:lnTo>
                    <a:pt x="1" y="2"/>
                  </a:lnTo>
                  <a:lnTo>
                    <a:pt x="1" y="2"/>
                  </a:lnTo>
                  <a:lnTo>
                    <a:pt x="2" y="2"/>
                  </a:lnTo>
                  <a:lnTo>
                    <a:pt x="2" y="2"/>
                  </a:lnTo>
                  <a:lnTo>
                    <a:pt x="2" y="2"/>
                  </a:lnTo>
                  <a:lnTo>
                    <a:pt x="2" y="2"/>
                  </a:lnTo>
                  <a:lnTo>
                    <a:pt x="3" y="2"/>
                  </a:lnTo>
                  <a:lnTo>
                    <a:pt x="3" y="1"/>
                  </a:lnTo>
                  <a:lnTo>
                    <a:pt x="3" y="1"/>
                  </a:lnTo>
                  <a:lnTo>
                    <a:pt x="3" y="1"/>
                  </a:lnTo>
                  <a:lnTo>
                    <a:pt x="3" y="1"/>
                  </a:lnTo>
                  <a:lnTo>
                    <a:pt x="4" y="1"/>
                  </a:lnTo>
                  <a:lnTo>
                    <a:pt x="4" y="1"/>
                  </a:lnTo>
                  <a:lnTo>
                    <a:pt x="4" y="0"/>
                  </a:lnTo>
                  <a:lnTo>
                    <a:pt x="4" y="0"/>
                  </a:lnTo>
                  <a:lnTo>
                    <a:pt x="4" y="0"/>
                  </a:lnTo>
                  <a:lnTo>
                    <a:pt x="4" y="0"/>
                  </a:lnTo>
                  <a:lnTo>
                    <a:pt x="5" y="0"/>
                  </a:lnTo>
                  <a:lnTo>
                    <a:pt x="5" y="0"/>
                  </a:lnTo>
                  <a:lnTo>
                    <a:pt x="5" y="1"/>
                  </a:lnTo>
                  <a:lnTo>
                    <a:pt x="6" y="1"/>
                  </a:lnTo>
                  <a:lnTo>
                    <a:pt x="6" y="1"/>
                  </a:lnTo>
                  <a:lnTo>
                    <a:pt x="6" y="1"/>
                  </a:lnTo>
                  <a:lnTo>
                    <a:pt x="6" y="2"/>
                  </a:lnTo>
                  <a:lnTo>
                    <a:pt x="7" y="2"/>
                  </a:lnTo>
                  <a:lnTo>
                    <a:pt x="7" y="2"/>
                  </a:lnTo>
                  <a:lnTo>
                    <a:pt x="7" y="2"/>
                  </a:lnTo>
                  <a:lnTo>
                    <a:pt x="7" y="2"/>
                  </a:lnTo>
                  <a:lnTo>
                    <a:pt x="7" y="3"/>
                  </a:lnTo>
                  <a:lnTo>
                    <a:pt x="7" y="3"/>
                  </a:lnTo>
                  <a:lnTo>
                    <a:pt x="7" y="3"/>
                  </a:lnTo>
                  <a:lnTo>
                    <a:pt x="7" y="4"/>
                  </a:lnTo>
                  <a:lnTo>
                    <a:pt x="7" y="4"/>
                  </a:lnTo>
                  <a:lnTo>
                    <a:pt x="7" y="5"/>
                  </a:lnTo>
                  <a:lnTo>
                    <a:pt x="7" y="5"/>
                  </a:lnTo>
                  <a:lnTo>
                    <a:pt x="6" y="5"/>
                  </a:lnTo>
                  <a:lnTo>
                    <a:pt x="6" y="6"/>
                  </a:lnTo>
                  <a:lnTo>
                    <a:pt x="6" y="6"/>
                  </a:lnTo>
                  <a:lnTo>
                    <a:pt x="6" y="6"/>
                  </a:lnTo>
                  <a:lnTo>
                    <a:pt x="5" y="6"/>
                  </a:lnTo>
                  <a:lnTo>
                    <a:pt x="5" y="7"/>
                  </a:lnTo>
                  <a:lnTo>
                    <a:pt x="5" y="7"/>
                  </a:lnTo>
                  <a:lnTo>
                    <a:pt x="4" y="7"/>
                  </a:lnTo>
                  <a:lnTo>
                    <a:pt x="4" y="7"/>
                  </a:lnTo>
                  <a:lnTo>
                    <a:pt x="4" y="7"/>
                  </a:lnTo>
                  <a:lnTo>
                    <a:pt x="4" y="7"/>
                  </a:lnTo>
                  <a:lnTo>
                    <a:pt x="4" y="7"/>
                  </a:lnTo>
                  <a:lnTo>
                    <a:pt x="3" y="7"/>
                  </a:lnTo>
                  <a:lnTo>
                    <a:pt x="3" y="7"/>
                  </a:lnTo>
                  <a:lnTo>
                    <a:pt x="2" y="7"/>
                  </a:lnTo>
                  <a:lnTo>
                    <a:pt x="2" y="7"/>
                  </a:lnTo>
                  <a:lnTo>
                    <a:pt x="2" y="6"/>
                  </a:lnTo>
                  <a:lnTo>
                    <a:pt x="1" y="6"/>
                  </a:lnTo>
                  <a:lnTo>
                    <a:pt x="1" y="6"/>
                  </a:lnTo>
                  <a:lnTo>
                    <a:pt x="1" y="6"/>
                  </a:lnTo>
                  <a:lnTo>
                    <a:pt x="1" y="5"/>
                  </a:lnTo>
                  <a:lnTo>
                    <a:pt x="0" y="5"/>
                  </a:lnTo>
                  <a:lnTo>
                    <a:pt x="0" y="5"/>
                  </a:lnTo>
                  <a:lnTo>
                    <a:pt x="0" y="4"/>
                  </a:lnTo>
                  <a:lnTo>
                    <a:pt x="0" y="4"/>
                  </a:lnTo>
                  <a:lnTo>
                    <a:pt x="0" y="3"/>
                  </a:lnTo>
                  <a:lnTo>
                    <a:pt x="0" y="3"/>
                  </a:lnTo>
                  <a:lnTo>
                    <a:pt x="0" y="3"/>
                  </a:lnTo>
                  <a:lnTo>
                    <a:pt x="0" y="2"/>
                  </a:lnTo>
                  <a:lnTo>
                    <a:pt x="0" y="2"/>
                  </a:lnTo>
                  <a:lnTo>
                    <a:pt x="0" y="2"/>
                  </a:lnTo>
                  <a:lnTo>
                    <a:pt x="0" y="2"/>
                  </a:lnTo>
                  <a:lnTo>
                    <a:pt x="1" y="2"/>
                  </a:lnTo>
                  <a:lnTo>
                    <a:pt x="1" y="1"/>
                  </a:lnTo>
                  <a:lnTo>
                    <a:pt x="1" y="1"/>
                  </a:lnTo>
                  <a:lnTo>
                    <a:pt x="1" y="1"/>
                  </a:lnTo>
                  <a:lnTo>
                    <a:pt x="2" y="1"/>
                  </a:lnTo>
                  <a:lnTo>
                    <a:pt x="2" y="0"/>
                  </a:lnTo>
                  <a:lnTo>
                    <a:pt x="2" y="0"/>
                  </a:lnTo>
                  <a:lnTo>
                    <a:pt x="3" y="0"/>
                  </a:lnTo>
                  <a:lnTo>
                    <a:pt x="3" y="0"/>
                  </a:lnTo>
                  <a:lnTo>
                    <a:pt x="4" y="0"/>
                  </a:lnTo>
                  <a:lnTo>
                    <a:pt x="4" y="0"/>
                  </a:lnTo>
                  <a:lnTo>
                    <a:pt x="4" y="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90" name="Freeform 242">
              <a:extLst>
                <a:ext uri="{FF2B5EF4-FFF2-40B4-BE49-F238E27FC236}">
                  <a16:creationId xmlns:a16="http://schemas.microsoft.com/office/drawing/2014/main" id="{AF6D4CE2-EF88-4D5B-484D-DD2FFAB748F2}"/>
                </a:ext>
              </a:extLst>
            </p:cNvPr>
            <p:cNvSpPr>
              <a:spLocks/>
            </p:cNvSpPr>
            <p:nvPr/>
          </p:nvSpPr>
          <p:spPr bwMode="auto">
            <a:xfrm>
              <a:off x="2022" y="3285"/>
              <a:ext cx="6" cy="20"/>
            </a:xfrm>
            <a:custGeom>
              <a:avLst/>
              <a:gdLst>
                <a:gd name="T0" fmla="*/ 5 w 6"/>
                <a:gd name="T1" fmla="*/ 0 h 20"/>
                <a:gd name="T2" fmla="*/ 3 w 6"/>
                <a:gd name="T3" fmla="*/ 0 h 20"/>
                <a:gd name="T4" fmla="*/ 1 w 6"/>
                <a:gd name="T5" fmla="*/ 1 h 20"/>
                <a:gd name="T6" fmla="*/ 1 w 6"/>
                <a:gd name="T7" fmla="*/ 4 h 20"/>
                <a:gd name="T8" fmla="*/ 0 w 6"/>
                <a:gd name="T9" fmla="*/ 8 h 20"/>
                <a:gd name="T10" fmla="*/ 1 w 6"/>
                <a:gd name="T11" fmla="*/ 20 h 20"/>
                <a:gd name="T12" fmla="*/ 3 w 6"/>
                <a:gd name="T13" fmla="*/ 20 h 20"/>
                <a:gd name="T14" fmla="*/ 3 w 6"/>
                <a:gd name="T15" fmla="*/ 9 h 20"/>
                <a:gd name="T16" fmla="*/ 5 w 6"/>
                <a:gd name="T17" fmla="*/ 5 h 20"/>
                <a:gd name="T18" fmla="*/ 6 w 6"/>
                <a:gd name="T19" fmla="*/ 4 h 20"/>
                <a:gd name="T20" fmla="*/ 6 w 6"/>
                <a:gd name="T21" fmla="*/ 1 h 20"/>
                <a:gd name="T22" fmla="*/ 5 w 6"/>
                <a:gd name="T2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20">
                  <a:moveTo>
                    <a:pt x="5" y="0"/>
                  </a:moveTo>
                  <a:lnTo>
                    <a:pt x="3" y="0"/>
                  </a:lnTo>
                  <a:lnTo>
                    <a:pt x="1" y="1"/>
                  </a:lnTo>
                  <a:lnTo>
                    <a:pt x="1" y="4"/>
                  </a:lnTo>
                  <a:lnTo>
                    <a:pt x="0" y="8"/>
                  </a:lnTo>
                  <a:lnTo>
                    <a:pt x="1" y="20"/>
                  </a:lnTo>
                  <a:lnTo>
                    <a:pt x="3" y="20"/>
                  </a:lnTo>
                  <a:lnTo>
                    <a:pt x="3" y="9"/>
                  </a:lnTo>
                  <a:lnTo>
                    <a:pt x="5" y="5"/>
                  </a:lnTo>
                  <a:lnTo>
                    <a:pt x="6" y="4"/>
                  </a:lnTo>
                  <a:lnTo>
                    <a:pt x="6" y="1"/>
                  </a:lnTo>
                  <a:lnTo>
                    <a:pt x="5"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91" name="Freeform 243">
              <a:extLst>
                <a:ext uri="{FF2B5EF4-FFF2-40B4-BE49-F238E27FC236}">
                  <a16:creationId xmlns:a16="http://schemas.microsoft.com/office/drawing/2014/main" id="{8BFDF803-F3EC-73E2-CD62-D8BF17D0CD5D}"/>
                </a:ext>
              </a:extLst>
            </p:cNvPr>
            <p:cNvSpPr>
              <a:spLocks/>
            </p:cNvSpPr>
            <p:nvPr/>
          </p:nvSpPr>
          <p:spPr bwMode="auto">
            <a:xfrm>
              <a:off x="2023" y="3285"/>
              <a:ext cx="6" cy="20"/>
            </a:xfrm>
            <a:custGeom>
              <a:avLst/>
              <a:gdLst>
                <a:gd name="T0" fmla="*/ 4 w 6"/>
                <a:gd name="T1" fmla="*/ 0 h 20"/>
                <a:gd name="T2" fmla="*/ 2 w 6"/>
                <a:gd name="T3" fmla="*/ 0 h 20"/>
                <a:gd name="T4" fmla="*/ 0 w 6"/>
                <a:gd name="T5" fmla="*/ 1 h 20"/>
                <a:gd name="T6" fmla="*/ 0 w 6"/>
                <a:gd name="T7" fmla="*/ 4 h 20"/>
                <a:gd name="T8" fmla="*/ 0 w 6"/>
                <a:gd name="T9" fmla="*/ 8 h 20"/>
                <a:gd name="T10" fmla="*/ 1 w 6"/>
                <a:gd name="T11" fmla="*/ 20 h 20"/>
                <a:gd name="T12" fmla="*/ 2 w 6"/>
                <a:gd name="T13" fmla="*/ 20 h 20"/>
                <a:gd name="T14" fmla="*/ 2 w 6"/>
                <a:gd name="T15" fmla="*/ 9 h 20"/>
                <a:gd name="T16" fmla="*/ 5 w 6"/>
                <a:gd name="T17" fmla="*/ 5 h 20"/>
                <a:gd name="T18" fmla="*/ 6 w 6"/>
                <a:gd name="T19" fmla="*/ 3 h 20"/>
                <a:gd name="T20" fmla="*/ 5 w 6"/>
                <a:gd name="T21" fmla="*/ 1 h 20"/>
                <a:gd name="T22" fmla="*/ 4 w 6"/>
                <a:gd name="T2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20">
                  <a:moveTo>
                    <a:pt x="4" y="0"/>
                  </a:moveTo>
                  <a:lnTo>
                    <a:pt x="2" y="0"/>
                  </a:lnTo>
                  <a:lnTo>
                    <a:pt x="0" y="1"/>
                  </a:lnTo>
                  <a:lnTo>
                    <a:pt x="0" y="4"/>
                  </a:lnTo>
                  <a:lnTo>
                    <a:pt x="0" y="8"/>
                  </a:lnTo>
                  <a:lnTo>
                    <a:pt x="1" y="20"/>
                  </a:lnTo>
                  <a:lnTo>
                    <a:pt x="2" y="20"/>
                  </a:lnTo>
                  <a:lnTo>
                    <a:pt x="2" y="9"/>
                  </a:lnTo>
                  <a:lnTo>
                    <a:pt x="5" y="5"/>
                  </a:lnTo>
                  <a:lnTo>
                    <a:pt x="6" y="3"/>
                  </a:lnTo>
                  <a:lnTo>
                    <a:pt x="5" y="1"/>
                  </a:lnTo>
                  <a:lnTo>
                    <a:pt x="4"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92" name="Rectangle 244">
              <a:extLst>
                <a:ext uri="{FF2B5EF4-FFF2-40B4-BE49-F238E27FC236}">
                  <a16:creationId xmlns:a16="http://schemas.microsoft.com/office/drawing/2014/main" id="{3FB1566B-C89F-A21D-FD86-71B66F024A78}"/>
                </a:ext>
              </a:extLst>
            </p:cNvPr>
            <p:cNvSpPr>
              <a:spLocks noChangeArrowheads="1"/>
            </p:cNvSpPr>
            <p:nvPr/>
          </p:nvSpPr>
          <p:spPr bwMode="auto">
            <a:xfrm>
              <a:off x="1991" y="3318"/>
              <a:ext cx="41" cy="3"/>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93" name="Freeform 245">
              <a:extLst>
                <a:ext uri="{FF2B5EF4-FFF2-40B4-BE49-F238E27FC236}">
                  <a16:creationId xmlns:a16="http://schemas.microsoft.com/office/drawing/2014/main" id="{C3CEE3E0-3A65-EB7F-A155-B4F34D651658}"/>
                </a:ext>
              </a:extLst>
            </p:cNvPr>
            <p:cNvSpPr>
              <a:spLocks/>
            </p:cNvSpPr>
            <p:nvPr/>
          </p:nvSpPr>
          <p:spPr bwMode="auto">
            <a:xfrm>
              <a:off x="2003" y="3323"/>
              <a:ext cx="18" cy="3"/>
            </a:xfrm>
            <a:custGeom>
              <a:avLst/>
              <a:gdLst>
                <a:gd name="T0" fmla="*/ 1 w 18"/>
                <a:gd name="T1" fmla="*/ 3 h 3"/>
                <a:gd name="T2" fmla="*/ 0 w 18"/>
                <a:gd name="T3" fmla="*/ 0 h 3"/>
                <a:gd name="T4" fmla="*/ 17 w 18"/>
                <a:gd name="T5" fmla="*/ 0 h 3"/>
                <a:gd name="T6" fmla="*/ 18 w 18"/>
                <a:gd name="T7" fmla="*/ 3 h 3"/>
              </a:gdLst>
              <a:ahLst/>
              <a:cxnLst>
                <a:cxn ang="0">
                  <a:pos x="T0" y="T1"/>
                </a:cxn>
                <a:cxn ang="0">
                  <a:pos x="T2" y="T3"/>
                </a:cxn>
                <a:cxn ang="0">
                  <a:pos x="T4" y="T5"/>
                </a:cxn>
                <a:cxn ang="0">
                  <a:pos x="T6" y="T7"/>
                </a:cxn>
              </a:cxnLst>
              <a:rect l="0" t="0" r="r" b="b"/>
              <a:pathLst>
                <a:path w="18" h="3">
                  <a:moveTo>
                    <a:pt x="1" y="3"/>
                  </a:moveTo>
                  <a:lnTo>
                    <a:pt x="0" y="0"/>
                  </a:lnTo>
                  <a:lnTo>
                    <a:pt x="17" y="0"/>
                  </a:lnTo>
                  <a:lnTo>
                    <a:pt x="18" y="3"/>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94" name="Freeform 246">
              <a:extLst>
                <a:ext uri="{FF2B5EF4-FFF2-40B4-BE49-F238E27FC236}">
                  <a16:creationId xmlns:a16="http://schemas.microsoft.com/office/drawing/2014/main" id="{0B3D179A-2CFD-0C1B-E370-A886DB4D2D47}"/>
                </a:ext>
              </a:extLst>
            </p:cNvPr>
            <p:cNvSpPr>
              <a:spLocks/>
            </p:cNvSpPr>
            <p:nvPr/>
          </p:nvSpPr>
          <p:spPr bwMode="auto">
            <a:xfrm>
              <a:off x="1955" y="3181"/>
              <a:ext cx="16" cy="20"/>
            </a:xfrm>
            <a:custGeom>
              <a:avLst/>
              <a:gdLst>
                <a:gd name="T0" fmla="*/ 14 w 16"/>
                <a:gd name="T1" fmla="*/ 0 h 20"/>
                <a:gd name="T2" fmla="*/ 0 w 16"/>
                <a:gd name="T3" fmla="*/ 0 h 20"/>
                <a:gd name="T4" fmla="*/ 1 w 16"/>
                <a:gd name="T5" fmla="*/ 20 h 20"/>
                <a:gd name="T6" fmla="*/ 16 w 16"/>
                <a:gd name="T7" fmla="*/ 20 h 20"/>
                <a:gd name="T8" fmla="*/ 14 w 16"/>
                <a:gd name="T9" fmla="*/ 0 h 20"/>
              </a:gdLst>
              <a:ahLst/>
              <a:cxnLst>
                <a:cxn ang="0">
                  <a:pos x="T0" y="T1"/>
                </a:cxn>
                <a:cxn ang="0">
                  <a:pos x="T2" y="T3"/>
                </a:cxn>
                <a:cxn ang="0">
                  <a:pos x="T4" y="T5"/>
                </a:cxn>
                <a:cxn ang="0">
                  <a:pos x="T6" y="T7"/>
                </a:cxn>
                <a:cxn ang="0">
                  <a:pos x="T8" y="T9"/>
                </a:cxn>
              </a:cxnLst>
              <a:rect l="0" t="0" r="r" b="b"/>
              <a:pathLst>
                <a:path w="16" h="20">
                  <a:moveTo>
                    <a:pt x="14" y="0"/>
                  </a:moveTo>
                  <a:lnTo>
                    <a:pt x="0" y="0"/>
                  </a:lnTo>
                  <a:lnTo>
                    <a:pt x="1" y="20"/>
                  </a:lnTo>
                  <a:lnTo>
                    <a:pt x="16" y="20"/>
                  </a:lnTo>
                  <a:lnTo>
                    <a:pt x="14"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95" name="Freeform 247">
              <a:extLst>
                <a:ext uri="{FF2B5EF4-FFF2-40B4-BE49-F238E27FC236}">
                  <a16:creationId xmlns:a16="http://schemas.microsoft.com/office/drawing/2014/main" id="{3CE289F5-B1A5-18A0-263C-9F53A2EAB280}"/>
                </a:ext>
              </a:extLst>
            </p:cNvPr>
            <p:cNvSpPr>
              <a:spLocks/>
            </p:cNvSpPr>
            <p:nvPr/>
          </p:nvSpPr>
          <p:spPr bwMode="auto">
            <a:xfrm>
              <a:off x="1954" y="3180"/>
              <a:ext cx="16" cy="20"/>
            </a:xfrm>
            <a:custGeom>
              <a:avLst/>
              <a:gdLst>
                <a:gd name="T0" fmla="*/ 15 w 16"/>
                <a:gd name="T1" fmla="*/ 0 h 20"/>
                <a:gd name="T2" fmla="*/ 0 w 16"/>
                <a:gd name="T3" fmla="*/ 0 h 20"/>
                <a:gd name="T4" fmla="*/ 1 w 16"/>
                <a:gd name="T5" fmla="*/ 20 h 20"/>
                <a:gd name="T6" fmla="*/ 16 w 16"/>
                <a:gd name="T7" fmla="*/ 20 h 20"/>
                <a:gd name="T8" fmla="*/ 15 w 16"/>
                <a:gd name="T9" fmla="*/ 0 h 20"/>
              </a:gdLst>
              <a:ahLst/>
              <a:cxnLst>
                <a:cxn ang="0">
                  <a:pos x="T0" y="T1"/>
                </a:cxn>
                <a:cxn ang="0">
                  <a:pos x="T2" y="T3"/>
                </a:cxn>
                <a:cxn ang="0">
                  <a:pos x="T4" y="T5"/>
                </a:cxn>
                <a:cxn ang="0">
                  <a:pos x="T6" y="T7"/>
                </a:cxn>
                <a:cxn ang="0">
                  <a:pos x="T8" y="T9"/>
                </a:cxn>
              </a:cxnLst>
              <a:rect l="0" t="0" r="r" b="b"/>
              <a:pathLst>
                <a:path w="16" h="20">
                  <a:moveTo>
                    <a:pt x="15" y="0"/>
                  </a:moveTo>
                  <a:lnTo>
                    <a:pt x="0" y="0"/>
                  </a:lnTo>
                  <a:lnTo>
                    <a:pt x="1" y="20"/>
                  </a:lnTo>
                  <a:lnTo>
                    <a:pt x="16" y="20"/>
                  </a:lnTo>
                  <a:lnTo>
                    <a:pt x="15" y="0"/>
                  </a:lnTo>
                  <a:close/>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96" name="Freeform 248">
              <a:extLst>
                <a:ext uri="{FF2B5EF4-FFF2-40B4-BE49-F238E27FC236}">
                  <a16:creationId xmlns:a16="http://schemas.microsoft.com/office/drawing/2014/main" id="{6480A09B-8560-4A2E-A029-826DDEF3F641}"/>
                </a:ext>
              </a:extLst>
            </p:cNvPr>
            <p:cNvSpPr>
              <a:spLocks/>
            </p:cNvSpPr>
            <p:nvPr/>
          </p:nvSpPr>
          <p:spPr bwMode="auto">
            <a:xfrm>
              <a:off x="1957" y="3215"/>
              <a:ext cx="16" cy="20"/>
            </a:xfrm>
            <a:custGeom>
              <a:avLst/>
              <a:gdLst>
                <a:gd name="T0" fmla="*/ 15 w 16"/>
                <a:gd name="T1" fmla="*/ 0 h 20"/>
                <a:gd name="T2" fmla="*/ 0 w 16"/>
                <a:gd name="T3" fmla="*/ 0 h 20"/>
                <a:gd name="T4" fmla="*/ 1 w 16"/>
                <a:gd name="T5" fmla="*/ 20 h 20"/>
                <a:gd name="T6" fmla="*/ 16 w 16"/>
                <a:gd name="T7" fmla="*/ 20 h 20"/>
                <a:gd name="T8" fmla="*/ 15 w 16"/>
                <a:gd name="T9" fmla="*/ 0 h 20"/>
              </a:gdLst>
              <a:ahLst/>
              <a:cxnLst>
                <a:cxn ang="0">
                  <a:pos x="T0" y="T1"/>
                </a:cxn>
                <a:cxn ang="0">
                  <a:pos x="T2" y="T3"/>
                </a:cxn>
                <a:cxn ang="0">
                  <a:pos x="T4" y="T5"/>
                </a:cxn>
                <a:cxn ang="0">
                  <a:pos x="T6" y="T7"/>
                </a:cxn>
                <a:cxn ang="0">
                  <a:pos x="T8" y="T9"/>
                </a:cxn>
              </a:cxnLst>
              <a:rect l="0" t="0" r="r" b="b"/>
              <a:pathLst>
                <a:path w="16" h="20">
                  <a:moveTo>
                    <a:pt x="15" y="0"/>
                  </a:moveTo>
                  <a:lnTo>
                    <a:pt x="0" y="0"/>
                  </a:lnTo>
                  <a:lnTo>
                    <a:pt x="1" y="20"/>
                  </a:lnTo>
                  <a:lnTo>
                    <a:pt x="16" y="20"/>
                  </a:lnTo>
                  <a:lnTo>
                    <a:pt x="1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97" name="Freeform 249">
              <a:extLst>
                <a:ext uri="{FF2B5EF4-FFF2-40B4-BE49-F238E27FC236}">
                  <a16:creationId xmlns:a16="http://schemas.microsoft.com/office/drawing/2014/main" id="{ED32236B-FEA7-504A-5ACC-6B7B693495C2}"/>
                </a:ext>
              </a:extLst>
            </p:cNvPr>
            <p:cNvSpPr>
              <a:spLocks/>
            </p:cNvSpPr>
            <p:nvPr/>
          </p:nvSpPr>
          <p:spPr bwMode="auto">
            <a:xfrm>
              <a:off x="1956" y="3214"/>
              <a:ext cx="17" cy="21"/>
            </a:xfrm>
            <a:custGeom>
              <a:avLst/>
              <a:gdLst>
                <a:gd name="T0" fmla="*/ 15 w 17"/>
                <a:gd name="T1" fmla="*/ 0 h 21"/>
                <a:gd name="T2" fmla="*/ 0 w 17"/>
                <a:gd name="T3" fmla="*/ 0 h 21"/>
                <a:gd name="T4" fmla="*/ 1 w 17"/>
                <a:gd name="T5" fmla="*/ 21 h 21"/>
                <a:gd name="T6" fmla="*/ 17 w 17"/>
                <a:gd name="T7" fmla="*/ 21 h 21"/>
                <a:gd name="T8" fmla="*/ 15 w 17"/>
                <a:gd name="T9" fmla="*/ 0 h 21"/>
              </a:gdLst>
              <a:ahLst/>
              <a:cxnLst>
                <a:cxn ang="0">
                  <a:pos x="T0" y="T1"/>
                </a:cxn>
                <a:cxn ang="0">
                  <a:pos x="T2" y="T3"/>
                </a:cxn>
                <a:cxn ang="0">
                  <a:pos x="T4" y="T5"/>
                </a:cxn>
                <a:cxn ang="0">
                  <a:pos x="T6" y="T7"/>
                </a:cxn>
                <a:cxn ang="0">
                  <a:pos x="T8" y="T9"/>
                </a:cxn>
              </a:cxnLst>
              <a:rect l="0" t="0" r="r" b="b"/>
              <a:pathLst>
                <a:path w="17" h="21">
                  <a:moveTo>
                    <a:pt x="15" y="0"/>
                  </a:moveTo>
                  <a:lnTo>
                    <a:pt x="0" y="0"/>
                  </a:lnTo>
                  <a:lnTo>
                    <a:pt x="1" y="21"/>
                  </a:lnTo>
                  <a:lnTo>
                    <a:pt x="17" y="21"/>
                  </a:lnTo>
                  <a:lnTo>
                    <a:pt x="15" y="0"/>
                  </a:lnTo>
                  <a:close/>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98" name="Rectangle 250">
              <a:extLst>
                <a:ext uri="{FF2B5EF4-FFF2-40B4-BE49-F238E27FC236}">
                  <a16:creationId xmlns:a16="http://schemas.microsoft.com/office/drawing/2014/main" id="{CDCF39E9-C5B0-F8CB-3536-CCD585E229EB}"/>
                </a:ext>
              </a:extLst>
            </p:cNvPr>
            <p:cNvSpPr>
              <a:spLocks noChangeArrowheads="1"/>
            </p:cNvSpPr>
            <p:nvPr/>
          </p:nvSpPr>
          <p:spPr bwMode="auto">
            <a:xfrm>
              <a:off x="1980" y="3212"/>
              <a:ext cx="71" cy="23"/>
            </a:xfrm>
            <a:prstGeom prst="rect">
              <a:avLst/>
            </a:prstGeom>
            <a:solidFill>
              <a:srgbClr val="606060"/>
            </a:solidFill>
            <a:ln w="3175">
              <a:solidFill>
                <a:srgbClr val="808080"/>
              </a:solidFill>
              <a:miter lim="800000"/>
              <a:headEnd/>
              <a:tailEnd/>
            </a:ln>
          </p:spPr>
          <p:txBody>
            <a:bodyPr/>
            <a:lstStyle/>
            <a:p>
              <a:endParaRPr lang="en-US"/>
            </a:p>
          </p:txBody>
        </p:sp>
        <p:sp>
          <p:nvSpPr>
            <p:cNvPr id="2299" name="Rectangle 251">
              <a:extLst>
                <a:ext uri="{FF2B5EF4-FFF2-40B4-BE49-F238E27FC236}">
                  <a16:creationId xmlns:a16="http://schemas.microsoft.com/office/drawing/2014/main" id="{9B330DB1-07E9-155E-BA0D-E4575894DED7}"/>
                </a:ext>
              </a:extLst>
            </p:cNvPr>
            <p:cNvSpPr>
              <a:spLocks noChangeArrowheads="1"/>
            </p:cNvSpPr>
            <p:nvPr/>
          </p:nvSpPr>
          <p:spPr bwMode="auto">
            <a:xfrm>
              <a:off x="1994" y="3217"/>
              <a:ext cx="8" cy="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00" name="Rectangle 252">
              <a:extLst>
                <a:ext uri="{FF2B5EF4-FFF2-40B4-BE49-F238E27FC236}">
                  <a16:creationId xmlns:a16="http://schemas.microsoft.com/office/drawing/2014/main" id="{CD2B5868-7B97-9168-E474-37C6D93F812F}"/>
                </a:ext>
              </a:extLst>
            </p:cNvPr>
            <p:cNvSpPr>
              <a:spLocks noChangeArrowheads="1"/>
            </p:cNvSpPr>
            <p:nvPr/>
          </p:nvSpPr>
          <p:spPr bwMode="auto">
            <a:xfrm>
              <a:off x="1994" y="3226"/>
              <a:ext cx="8" cy="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01" name="Rectangle 253">
              <a:extLst>
                <a:ext uri="{FF2B5EF4-FFF2-40B4-BE49-F238E27FC236}">
                  <a16:creationId xmlns:a16="http://schemas.microsoft.com/office/drawing/2014/main" id="{1C4DB655-0B74-FC44-D783-39244680E8B2}"/>
                </a:ext>
              </a:extLst>
            </p:cNvPr>
            <p:cNvSpPr>
              <a:spLocks noChangeArrowheads="1"/>
            </p:cNvSpPr>
            <p:nvPr/>
          </p:nvSpPr>
          <p:spPr bwMode="auto">
            <a:xfrm>
              <a:off x="2010" y="3221"/>
              <a:ext cx="9" cy="6"/>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02" name="Oval 254">
              <a:extLst>
                <a:ext uri="{FF2B5EF4-FFF2-40B4-BE49-F238E27FC236}">
                  <a16:creationId xmlns:a16="http://schemas.microsoft.com/office/drawing/2014/main" id="{0B1BBAA7-609B-1FB2-0AB2-CA4579521766}"/>
                </a:ext>
              </a:extLst>
            </p:cNvPr>
            <p:cNvSpPr>
              <a:spLocks noChangeArrowheads="1"/>
            </p:cNvSpPr>
            <p:nvPr/>
          </p:nvSpPr>
          <p:spPr bwMode="auto">
            <a:xfrm>
              <a:off x="1985" y="3221"/>
              <a:ext cx="6" cy="8"/>
            </a:xfrm>
            <a:prstGeom prst="ellipse">
              <a:avLst/>
            </a:pr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303" name="Group 255">
            <a:extLst>
              <a:ext uri="{FF2B5EF4-FFF2-40B4-BE49-F238E27FC236}">
                <a16:creationId xmlns:a16="http://schemas.microsoft.com/office/drawing/2014/main" id="{AF18A7D3-94CA-007C-529F-769A1C75EFB1}"/>
              </a:ext>
            </a:extLst>
          </p:cNvPr>
          <p:cNvGrpSpPr>
            <a:grpSpLocks/>
          </p:cNvGrpSpPr>
          <p:nvPr/>
        </p:nvGrpSpPr>
        <p:grpSpPr bwMode="auto">
          <a:xfrm>
            <a:off x="4419601" y="1752600"/>
            <a:ext cx="5599113" cy="1619250"/>
            <a:chOff x="1824" y="1104"/>
            <a:chExt cx="3527" cy="1020"/>
          </a:xfrm>
        </p:grpSpPr>
        <p:sp>
          <p:nvSpPr>
            <p:cNvPr id="2304" name="Text Box 256">
              <a:extLst>
                <a:ext uri="{FF2B5EF4-FFF2-40B4-BE49-F238E27FC236}">
                  <a16:creationId xmlns:a16="http://schemas.microsoft.com/office/drawing/2014/main" id="{2B6CE649-D8B4-7D7E-1A79-2AF2EF1F43A9}"/>
                </a:ext>
              </a:extLst>
            </p:cNvPr>
            <p:cNvSpPr txBox="1">
              <a:spLocks noChangeArrowheads="1"/>
            </p:cNvSpPr>
            <p:nvPr/>
          </p:nvSpPr>
          <p:spPr bwMode="auto">
            <a:xfrm>
              <a:off x="3552" y="1874"/>
              <a:ext cx="179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5613" indent="-455613">
                <a:defRPr>
                  <a:solidFill>
                    <a:schemeClr val="tx1"/>
                  </a:solidFill>
                  <a:latin typeface="Arial" panose="020B0604020202020204" pitchFamily="34" charset="0"/>
                </a:defRPr>
              </a:lvl1pPr>
              <a:lvl2pPr marL="569913">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eaLnBrk="0" hangingPunct="0"/>
              <a:r>
                <a:rPr lang="en-US" altLang="en-US" sz="2000"/>
                <a:t>(2)	Data Administration</a:t>
              </a:r>
              <a:endParaRPr lang="en-US" altLang="en-US" i="1">
                <a:solidFill>
                  <a:schemeClr val="hlink"/>
                </a:solidFill>
              </a:endParaRPr>
            </a:p>
          </p:txBody>
        </p:sp>
        <p:grpSp>
          <p:nvGrpSpPr>
            <p:cNvPr id="2305" name="Group 257">
              <a:extLst>
                <a:ext uri="{FF2B5EF4-FFF2-40B4-BE49-F238E27FC236}">
                  <a16:creationId xmlns:a16="http://schemas.microsoft.com/office/drawing/2014/main" id="{36E0B366-59A8-A4E0-AF96-2869576B97BA}"/>
                </a:ext>
              </a:extLst>
            </p:cNvPr>
            <p:cNvGrpSpPr>
              <a:grpSpLocks/>
            </p:cNvGrpSpPr>
            <p:nvPr/>
          </p:nvGrpSpPr>
          <p:grpSpPr bwMode="auto">
            <a:xfrm>
              <a:off x="1824" y="1104"/>
              <a:ext cx="480" cy="384"/>
              <a:chOff x="1968" y="1104"/>
              <a:chExt cx="480" cy="384"/>
            </a:xfrm>
          </p:grpSpPr>
          <p:sp>
            <p:nvSpPr>
              <p:cNvPr id="2306" name="Document">
                <a:extLst>
                  <a:ext uri="{FF2B5EF4-FFF2-40B4-BE49-F238E27FC236}">
                    <a16:creationId xmlns:a16="http://schemas.microsoft.com/office/drawing/2014/main" id="{B1A8AE3F-13A3-F9B6-7C77-03D0C9F2189D}"/>
                  </a:ext>
                </a:extLst>
              </p:cNvPr>
              <p:cNvSpPr>
                <a:spLocks noEditPoints="1" noChangeArrowheads="1"/>
              </p:cNvSpPr>
              <p:nvPr/>
            </p:nvSpPr>
            <p:spPr bwMode="auto">
              <a:xfrm>
                <a:off x="1968" y="1152"/>
                <a:ext cx="240" cy="24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E5ECFF"/>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sp>
            <p:nvSpPr>
              <p:cNvPr id="2307" name="Document">
                <a:extLst>
                  <a:ext uri="{FF2B5EF4-FFF2-40B4-BE49-F238E27FC236}">
                    <a16:creationId xmlns:a16="http://schemas.microsoft.com/office/drawing/2014/main" id="{9EE7D460-62BB-3D9A-75E3-FB017715892F}"/>
                  </a:ext>
                </a:extLst>
              </p:cNvPr>
              <p:cNvSpPr>
                <a:spLocks noEditPoints="1" noChangeArrowheads="1"/>
              </p:cNvSpPr>
              <p:nvPr/>
            </p:nvSpPr>
            <p:spPr bwMode="auto">
              <a:xfrm>
                <a:off x="2064" y="1200"/>
                <a:ext cx="240" cy="24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FFFF99"/>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sp>
            <p:nvSpPr>
              <p:cNvPr id="2308" name="Document">
                <a:extLst>
                  <a:ext uri="{FF2B5EF4-FFF2-40B4-BE49-F238E27FC236}">
                    <a16:creationId xmlns:a16="http://schemas.microsoft.com/office/drawing/2014/main" id="{B2CE9652-C3B7-CAA3-42DD-A7058F706519}"/>
                  </a:ext>
                </a:extLst>
              </p:cNvPr>
              <p:cNvSpPr>
                <a:spLocks noEditPoints="1" noChangeArrowheads="1"/>
              </p:cNvSpPr>
              <p:nvPr/>
            </p:nvSpPr>
            <p:spPr bwMode="auto">
              <a:xfrm>
                <a:off x="2160" y="1248"/>
                <a:ext cx="240" cy="24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sp>
            <p:nvSpPr>
              <p:cNvPr id="2309" name="Oval 261">
                <a:extLst>
                  <a:ext uri="{FF2B5EF4-FFF2-40B4-BE49-F238E27FC236}">
                    <a16:creationId xmlns:a16="http://schemas.microsoft.com/office/drawing/2014/main" id="{7413D434-9C6F-2B8F-237A-C96D6EB4623B}"/>
                  </a:ext>
                </a:extLst>
              </p:cNvPr>
              <p:cNvSpPr>
                <a:spLocks noChangeArrowheads="1"/>
              </p:cNvSpPr>
              <p:nvPr/>
            </p:nvSpPr>
            <p:spPr bwMode="auto">
              <a:xfrm>
                <a:off x="2352" y="1104"/>
                <a:ext cx="96" cy="96"/>
              </a:xfrm>
              <a:prstGeom prst="ellipse">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a:t>2</a:t>
                </a:r>
              </a:p>
            </p:txBody>
          </p:sp>
          <p:sp>
            <p:nvSpPr>
              <p:cNvPr id="2310" name="Text Box 262">
                <a:extLst>
                  <a:ext uri="{FF2B5EF4-FFF2-40B4-BE49-F238E27FC236}">
                    <a16:creationId xmlns:a16="http://schemas.microsoft.com/office/drawing/2014/main" id="{9926C05A-9683-CB45-CA9B-4ABA16B5E0BF}"/>
                  </a:ext>
                </a:extLst>
              </p:cNvPr>
              <p:cNvSpPr txBox="1">
                <a:spLocks noChangeArrowheads="1"/>
              </p:cNvSpPr>
              <p:nvPr/>
            </p:nvSpPr>
            <p:spPr bwMode="auto">
              <a:xfrm>
                <a:off x="2169" y="1248"/>
                <a:ext cx="262"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000"/>
                  <a:t>XML</a:t>
                </a:r>
              </a:p>
            </p:txBody>
          </p:sp>
        </p:grpSp>
      </p:grpSp>
      <p:grpSp>
        <p:nvGrpSpPr>
          <p:cNvPr id="2311" name="Group 263">
            <a:extLst>
              <a:ext uri="{FF2B5EF4-FFF2-40B4-BE49-F238E27FC236}">
                <a16:creationId xmlns:a16="http://schemas.microsoft.com/office/drawing/2014/main" id="{140845FD-744A-C66F-74C6-6B2280627439}"/>
              </a:ext>
            </a:extLst>
          </p:cNvPr>
          <p:cNvGrpSpPr>
            <a:grpSpLocks/>
          </p:cNvGrpSpPr>
          <p:nvPr/>
        </p:nvGrpSpPr>
        <p:grpSpPr bwMode="auto">
          <a:xfrm>
            <a:off x="4114801" y="2676526"/>
            <a:ext cx="5776913" cy="2085975"/>
            <a:chOff x="1632" y="1686"/>
            <a:chExt cx="3639" cy="1314"/>
          </a:xfrm>
        </p:grpSpPr>
        <p:sp>
          <p:nvSpPr>
            <p:cNvPr id="2312" name="Text Box 264">
              <a:extLst>
                <a:ext uri="{FF2B5EF4-FFF2-40B4-BE49-F238E27FC236}">
                  <a16:creationId xmlns:a16="http://schemas.microsoft.com/office/drawing/2014/main" id="{1AAAFBD6-D990-A0DD-080F-1FD8C8DA538D}"/>
                </a:ext>
              </a:extLst>
            </p:cNvPr>
            <p:cNvSpPr txBox="1">
              <a:spLocks noChangeArrowheads="1"/>
            </p:cNvSpPr>
            <p:nvPr/>
          </p:nvSpPr>
          <p:spPr bwMode="auto">
            <a:xfrm>
              <a:off x="3552" y="2231"/>
              <a:ext cx="1719" cy="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a:solidFill>
                    <a:schemeClr val="tx1"/>
                  </a:solidFill>
                  <a:latin typeface="Arial" panose="020B0604020202020204" pitchFamily="34" charset="0"/>
                </a:defRPr>
              </a:lvl1pPr>
              <a:lvl2pPr marL="1027113"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fontAlgn="base">
                <a:spcBef>
                  <a:spcPct val="0"/>
                </a:spcBef>
                <a:spcAft>
                  <a:spcPct val="0"/>
                </a:spcAft>
                <a:defRPr>
                  <a:solidFill>
                    <a:schemeClr val="tx1"/>
                  </a:solidFill>
                  <a:latin typeface="Arial" panose="020B0604020202020204" pitchFamily="34" charset="0"/>
                </a:defRPr>
              </a:lvl6pPr>
              <a:lvl7pPr marL="3200400" indent="-457200" fontAlgn="base">
                <a:spcBef>
                  <a:spcPct val="0"/>
                </a:spcBef>
                <a:spcAft>
                  <a:spcPct val="0"/>
                </a:spcAft>
                <a:defRPr>
                  <a:solidFill>
                    <a:schemeClr val="tx1"/>
                  </a:solidFill>
                  <a:latin typeface="Arial" panose="020B0604020202020204" pitchFamily="34" charset="0"/>
                </a:defRPr>
              </a:lvl7pPr>
              <a:lvl8pPr marL="3657600" indent="-457200" fontAlgn="base">
                <a:spcBef>
                  <a:spcPct val="0"/>
                </a:spcBef>
                <a:spcAft>
                  <a:spcPct val="0"/>
                </a:spcAft>
                <a:defRPr>
                  <a:solidFill>
                    <a:schemeClr val="tx1"/>
                  </a:solidFill>
                  <a:latin typeface="Arial" panose="020B0604020202020204" pitchFamily="34" charset="0"/>
                </a:defRPr>
              </a:lvl8pPr>
              <a:lvl9pPr marL="4114800" indent="-457200" fontAlgn="base">
                <a:spcBef>
                  <a:spcPct val="0"/>
                </a:spcBef>
                <a:spcAft>
                  <a:spcPct val="0"/>
                </a:spcAft>
                <a:defRPr>
                  <a:solidFill>
                    <a:schemeClr val="tx1"/>
                  </a:solidFill>
                  <a:latin typeface="Arial" panose="020B0604020202020204" pitchFamily="34" charset="0"/>
                </a:defRPr>
              </a:lvl9pPr>
            </a:lstStyle>
            <a:p>
              <a:pPr eaLnBrk="0" hangingPunct="0">
                <a:buFontTx/>
                <a:buAutoNum type="arabicParenBoth" startAt="3"/>
              </a:pPr>
              <a:r>
                <a:rPr lang="en-US" altLang="en-US" sz="2000"/>
                <a:t>Data Management</a:t>
              </a:r>
              <a:br>
                <a:rPr lang="en-US" altLang="en-US" sz="2000"/>
              </a:br>
              <a:r>
                <a:rPr lang="en-US" altLang="en-US" i="1">
                  <a:solidFill>
                    <a:srgbClr val="0000FF"/>
                  </a:solidFill>
                </a:rPr>
                <a:t>- Mapping to CRM</a:t>
              </a:r>
              <a:br>
                <a:rPr lang="en-US" altLang="en-US" i="1">
                  <a:solidFill>
                    <a:srgbClr val="0000FF"/>
                  </a:solidFill>
                </a:rPr>
              </a:br>
              <a:r>
                <a:rPr lang="en-US" altLang="en-US" i="1">
                  <a:solidFill>
                    <a:srgbClr val="0000FF"/>
                  </a:solidFill>
                </a:rPr>
                <a:t>- Extending CRM</a:t>
              </a:r>
              <a:br>
                <a:rPr lang="en-US" altLang="en-US" i="1">
                  <a:solidFill>
                    <a:srgbClr val="0000FF"/>
                  </a:solidFill>
                </a:rPr>
              </a:br>
              <a:r>
                <a:rPr lang="en-US" altLang="en-US" i="1">
                  <a:solidFill>
                    <a:srgbClr val="0000FF"/>
                  </a:solidFill>
                </a:rPr>
                <a:t>- Enhancing CRM</a:t>
              </a:r>
            </a:p>
          </p:txBody>
        </p:sp>
        <p:grpSp>
          <p:nvGrpSpPr>
            <p:cNvPr id="2313" name="Group 265">
              <a:extLst>
                <a:ext uri="{FF2B5EF4-FFF2-40B4-BE49-F238E27FC236}">
                  <a16:creationId xmlns:a16="http://schemas.microsoft.com/office/drawing/2014/main" id="{3E1212AB-B9C6-E29A-1900-5BB17FAFF550}"/>
                </a:ext>
              </a:extLst>
            </p:cNvPr>
            <p:cNvGrpSpPr>
              <a:grpSpLocks/>
            </p:cNvGrpSpPr>
            <p:nvPr/>
          </p:nvGrpSpPr>
          <p:grpSpPr bwMode="auto">
            <a:xfrm>
              <a:off x="1632" y="1686"/>
              <a:ext cx="864" cy="1036"/>
              <a:chOff x="1680" y="1680"/>
              <a:chExt cx="864" cy="1036"/>
            </a:xfrm>
          </p:grpSpPr>
          <p:graphicFrame>
            <p:nvGraphicFramePr>
              <p:cNvPr id="2314" name="Object 266">
                <a:hlinkClick r:id="" action="ppaction://ole?verb=0"/>
                <a:extLst>
                  <a:ext uri="{FF2B5EF4-FFF2-40B4-BE49-F238E27FC236}">
                    <a16:creationId xmlns:a16="http://schemas.microsoft.com/office/drawing/2014/main" id="{4473995E-7F6A-A751-B732-63557843C575}"/>
                  </a:ext>
                </a:extLst>
              </p:cNvPr>
              <p:cNvGraphicFramePr>
                <a:graphicFrameLocks/>
              </p:cNvGraphicFramePr>
              <p:nvPr/>
            </p:nvGraphicFramePr>
            <p:xfrm>
              <a:off x="2064" y="1680"/>
              <a:ext cx="480" cy="316"/>
            </p:xfrm>
            <a:graphic>
              <a:graphicData uri="http://schemas.openxmlformats.org/presentationml/2006/ole">
                <mc:AlternateContent xmlns:mc="http://schemas.openxmlformats.org/markup-compatibility/2006">
                  <mc:Choice xmlns:v="urn:schemas-microsoft-com:vml" Requires="v">
                    <p:oleObj name="Clip" r:id="rId4" imgW="1306440" imgH="796680" progId="MS_ClipArt_Gallery.2">
                      <p:embed/>
                    </p:oleObj>
                  </mc:Choice>
                  <mc:Fallback>
                    <p:oleObj name="Clip" r:id="rId4" imgW="1306440" imgH="796680" progId="MS_ClipArt_Gallery.2">
                      <p:embed/>
                      <p:pic>
                        <p:nvPicPr>
                          <p:cNvPr id="2314" name="Object 266">
                            <a:hlinkClick r:id="" action="ppaction://ole?verb=0"/>
                            <a:extLst>
                              <a:ext uri="{FF2B5EF4-FFF2-40B4-BE49-F238E27FC236}">
                                <a16:creationId xmlns:a16="http://schemas.microsoft.com/office/drawing/2014/main" id="{4473995E-7F6A-A751-B732-63557843C575}"/>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4" y="1680"/>
                            <a:ext cx="480"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315" name="Group 267">
                <a:extLst>
                  <a:ext uri="{FF2B5EF4-FFF2-40B4-BE49-F238E27FC236}">
                    <a16:creationId xmlns:a16="http://schemas.microsoft.com/office/drawing/2014/main" id="{9B639504-62E6-F8F0-A865-17B6A64E1642}"/>
                  </a:ext>
                </a:extLst>
              </p:cNvPr>
              <p:cNvGrpSpPr>
                <a:grpSpLocks/>
              </p:cNvGrpSpPr>
              <p:nvPr/>
            </p:nvGrpSpPr>
            <p:grpSpPr bwMode="auto">
              <a:xfrm>
                <a:off x="2256" y="2064"/>
                <a:ext cx="241" cy="480"/>
                <a:chOff x="2688" y="1200"/>
                <a:chExt cx="241" cy="480"/>
              </a:xfrm>
            </p:grpSpPr>
            <p:sp>
              <p:nvSpPr>
                <p:cNvPr id="2316" name="Document">
                  <a:extLst>
                    <a:ext uri="{FF2B5EF4-FFF2-40B4-BE49-F238E27FC236}">
                      <a16:creationId xmlns:a16="http://schemas.microsoft.com/office/drawing/2014/main" id="{BE43955B-0F6B-AE0E-0796-C70D9DC02711}"/>
                    </a:ext>
                  </a:extLst>
                </p:cNvPr>
                <p:cNvSpPr>
                  <a:spLocks noEditPoints="1" noChangeArrowheads="1"/>
                </p:cNvSpPr>
                <p:nvPr/>
              </p:nvSpPr>
              <p:spPr bwMode="auto">
                <a:xfrm>
                  <a:off x="2688" y="1200"/>
                  <a:ext cx="240" cy="48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sp>
              <p:nvSpPr>
                <p:cNvPr id="2317" name="Text Box 269">
                  <a:extLst>
                    <a:ext uri="{FF2B5EF4-FFF2-40B4-BE49-F238E27FC236}">
                      <a16:creationId xmlns:a16="http://schemas.microsoft.com/office/drawing/2014/main" id="{E4D160F3-DCEE-B0BD-11A8-F24F7E1CE14F}"/>
                    </a:ext>
                  </a:extLst>
                </p:cNvPr>
                <p:cNvSpPr txBox="1">
                  <a:spLocks noChangeArrowheads="1"/>
                </p:cNvSpPr>
                <p:nvPr/>
              </p:nvSpPr>
              <p:spPr bwMode="auto">
                <a:xfrm rot="5400000">
                  <a:off x="2626" y="1351"/>
                  <a:ext cx="431"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200"/>
                    <a:t>C2IEDM</a:t>
                  </a:r>
                </a:p>
              </p:txBody>
            </p:sp>
          </p:grpSp>
          <p:sp>
            <p:nvSpPr>
              <p:cNvPr id="2318" name="Document">
                <a:extLst>
                  <a:ext uri="{FF2B5EF4-FFF2-40B4-BE49-F238E27FC236}">
                    <a16:creationId xmlns:a16="http://schemas.microsoft.com/office/drawing/2014/main" id="{F110B003-A49C-6F99-2C9C-A2904CDB75BE}"/>
                  </a:ext>
                </a:extLst>
              </p:cNvPr>
              <p:cNvSpPr>
                <a:spLocks noEditPoints="1" noChangeArrowheads="1"/>
              </p:cNvSpPr>
              <p:nvPr/>
            </p:nvSpPr>
            <p:spPr bwMode="auto">
              <a:xfrm>
                <a:off x="1680" y="1900"/>
                <a:ext cx="240" cy="24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E5ECFF"/>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sp>
            <p:nvSpPr>
              <p:cNvPr id="2319" name="Document">
                <a:extLst>
                  <a:ext uri="{FF2B5EF4-FFF2-40B4-BE49-F238E27FC236}">
                    <a16:creationId xmlns:a16="http://schemas.microsoft.com/office/drawing/2014/main" id="{13050944-B8EB-B982-103E-A167655FDB96}"/>
                  </a:ext>
                </a:extLst>
              </p:cNvPr>
              <p:cNvSpPr>
                <a:spLocks noEditPoints="1" noChangeArrowheads="1"/>
              </p:cNvSpPr>
              <p:nvPr/>
            </p:nvSpPr>
            <p:spPr bwMode="auto">
              <a:xfrm>
                <a:off x="1680" y="2188"/>
                <a:ext cx="240" cy="24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FFFF99"/>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sp>
            <p:nvSpPr>
              <p:cNvPr id="2320" name="Document">
                <a:extLst>
                  <a:ext uri="{FF2B5EF4-FFF2-40B4-BE49-F238E27FC236}">
                    <a16:creationId xmlns:a16="http://schemas.microsoft.com/office/drawing/2014/main" id="{D0145B34-6B2C-DEDD-1662-8A48D9572736}"/>
                  </a:ext>
                </a:extLst>
              </p:cNvPr>
              <p:cNvSpPr>
                <a:spLocks noEditPoints="1" noChangeArrowheads="1"/>
              </p:cNvSpPr>
              <p:nvPr/>
            </p:nvSpPr>
            <p:spPr bwMode="auto">
              <a:xfrm>
                <a:off x="1680" y="2476"/>
                <a:ext cx="240" cy="24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cxnSp>
            <p:nvCxnSpPr>
              <p:cNvPr id="2321" name="AutoShape 273">
                <a:extLst>
                  <a:ext uri="{FF2B5EF4-FFF2-40B4-BE49-F238E27FC236}">
                    <a16:creationId xmlns:a16="http://schemas.microsoft.com/office/drawing/2014/main" id="{C2EBCC74-2619-A1B7-E018-35B4F1773416}"/>
                  </a:ext>
                </a:extLst>
              </p:cNvPr>
              <p:cNvCxnSpPr>
                <a:cxnSpLocks noChangeShapeType="1"/>
                <a:stCxn id="2318" idx="3"/>
                <a:endCxn id="2316" idx="1"/>
              </p:cNvCxnSpPr>
              <p:nvPr/>
            </p:nvCxnSpPr>
            <p:spPr bwMode="auto">
              <a:xfrm>
                <a:off x="1921" y="2018"/>
                <a:ext cx="336" cy="287"/>
              </a:xfrm>
              <a:prstGeom prst="bentConnector3">
                <a:avLst>
                  <a:gd name="adj1" fmla="val 49704"/>
                </a:avLst>
              </a:prstGeom>
              <a:noFill/>
              <a:ln w="19050">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22" name="AutoShape 274">
                <a:extLst>
                  <a:ext uri="{FF2B5EF4-FFF2-40B4-BE49-F238E27FC236}">
                    <a16:creationId xmlns:a16="http://schemas.microsoft.com/office/drawing/2014/main" id="{B9EC8A7A-174E-FFAD-9EF7-11E0C698FD92}"/>
                  </a:ext>
                </a:extLst>
              </p:cNvPr>
              <p:cNvCxnSpPr>
                <a:cxnSpLocks noChangeShapeType="1"/>
                <a:stCxn id="2319" idx="3"/>
                <a:endCxn id="2316" idx="1"/>
              </p:cNvCxnSpPr>
              <p:nvPr/>
            </p:nvCxnSpPr>
            <p:spPr bwMode="auto">
              <a:xfrm flipV="1">
                <a:off x="1921" y="2305"/>
                <a:ext cx="336" cy="1"/>
              </a:xfrm>
              <a:prstGeom prst="bentConnector3">
                <a:avLst>
                  <a:gd name="adj1" fmla="val 49704"/>
                </a:avLst>
              </a:prstGeom>
              <a:noFill/>
              <a:ln w="19050">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23" name="AutoShape 275">
                <a:extLst>
                  <a:ext uri="{FF2B5EF4-FFF2-40B4-BE49-F238E27FC236}">
                    <a16:creationId xmlns:a16="http://schemas.microsoft.com/office/drawing/2014/main" id="{4C98ED8D-BABD-CE57-C459-01C08366827D}"/>
                  </a:ext>
                </a:extLst>
              </p:cNvPr>
              <p:cNvCxnSpPr>
                <a:cxnSpLocks noChangeShapeType="1"/>
                <a:stCxn id="2320" idx="3"/>
                <a:endCxn id="2316" idx="1"/>
              </p:cNvCxnSpPr>
              <p:nvPr/>
            </p:nvCxnSpPr>
            <p:spPr bwMode="auto">
              <a:xfrm flipV="1">
                <a:off x="1921" y="2305"/>
                <a:ext cx="336" cy="289"/>
              </a:xfrm>
              <a:prstGeom prst="bentConnector3">
                <a:avLst>
                  <a:gd name="adj1" fmla="val 49704"/>
                </a:avLst>
              </a:prstGeom>
              <a:noFill/>
              <a:ln w="19050">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24" name="Oval 276">
                <a:extLst>
                  <a:ext uri="{FF2B5EF4-FFF2-40B4-BE49-F238E27FC236}">
                    <a16:creationId xmlns:a16="http://schemas.microsoft.com/office/drawing/2014/main" id="{AE3F0154-E886-E934-F81C-A7E1E2DA1930}"/>
                  </a:ext>
                </a:extLst>
              </p:cNvPr>
              <p:cNvSpPr>
                <a:spLocks noChangeArrowheads="1"/>
              </p:cNvSpPr>
              <p:nvPr/>
            </p:nvSpPr>
            <p:spPr bwMode="auto">
              <a:xfrm>
                <a:off x="2160" y="2544"/>
                <a:ext cx="96" cy="96"/>
              </a:xfrm>
              <a:prstGeom prst="ellipse">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a:t>3</a:t>
                </a:r>
              </a:p>
            </p:txBody>
          </p:sp>
        </p:grpSp>
      </p:grpSp>
      <p:grpSp>
        <p:nvGrpSpPr>
          <p:cNvPr id="2325" name="Group 277">
            <a:extLst>
              <a:ext uri="{FF2B5EF4-FFF2-40B4-BE49-F238E27FC236}">
                <a16:creationId xmlns:a16="http://schemas.microsoft.com/office/drawing/2014/main" id="{CC527C0E-9DC4-C3ED-84F7-F8ECCF18A65C}"/>
              </a:ext>
            </a:extLst>
          </p:cNvPr>
          <p:cNvGrpSpPr>
            <a:grpSpLocks/>
          </p:cNvGrpSpPr>
          <p:nvPr/>
        </p:nvGrpSpPr>
        <p:grpSpPr bwMode="auto">
          <a:xfrm>
            <a:off x="4229100" y="5500688"/>
            <a:ext cx="5886450" cy="823912"/>
            <a:chOff x="1704" y="3465"/>
            <a:chExt cx="3708" cy="519"/>
          </a:xfrm>
        </p:grpSpPr>
        <p:sp>
          <p:nvSpPr>
            <p:cNvPr id="2326" name="Text Box 278">
              <a:extLst>
                <a:ext uri="{FF2B5EF4-FFF2-40B4-BE49-F238E27FC236}">
                  <a16:creationId xmlns:a16="http://schemas.microsoft.com/office/drawing/2014/main" id="{B75A3FC8-DE3D-9A20-C577-B79B84D560C1}"/>
                </a:ext>
              </a:extLst>
            </p:cNvPr>
            <p:cNvSpPr txBox="1">
              <a:spLocks noChangeArrowheads="1"/>
            </p:cNvSpPr>
            <p:nvPr/>
          </p:nvSpPr>
          <p:spPr bwMode="auto">
            <a:xfrm>
              <a:off x="3552" y="3465"/>
              <a:ext cx="1860" cy="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5613" indent="-455613">
                <a:defRPr>
                  <a:solidFill>
                    <a:schemeClr val="tx1"/>
                  </a:solidFill>
                  <a:latin typeface="Arial" panose="020B0604020202020204" pitchFamily="34" charset="0"/>
                </a:defRPr>
              </a:lvl1pPr>
              <a:lvl2pPr marL="569913">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eaLnBrk="0" hangingPunct="0"/>
              <a:r>
                <a:rPr lang="en-US" altLang="en-US" sz="2000"/>
                <a:t>(5)	Data Transformation</a:t>
              </a:r>
              <a:br>
                <a:rPr lang="en-US" altLang="en-US" sz="2000"/>
              </a:br>
              <a:r>
                <a:rPr lang="en-US" altLang="en-US" i="1">
                  <a:solidFill>
                    <a:srgbClr val="0000FF"/>
                  </a:solidFill>
                </a:rPr>
                <a:t>- Generate XSLT </a:t>
              </a:r>
              <a:r>
                <a:rPr lang="en-US" altLang="en-US">
                  <a:solidFill>
                    <a:srgbClr val="0000FF"/>
                  </a:solidFill>
                </a:rPr>
                <a:t>(+)</a:t>
              </a:r>
            </a:p>
          </p:txBody>
        </p:sp>
        <p:grpSp>
          <p:nvGrpSpPr>
            <p:cNvPr id="2327" name="Group 279">
              <a:extLst>
                <a:ext uri="{FF2B5EF4-FFF2-40B4-BE49-F238E27FC236}">
                  <a16:creationId xmlns:a16="http://schemas.microsoft.com/office/drawing/2014/main" id="{5D33856C-89AC-79D2-3995-78682226CB6B}"/>
                </a:ext>
              </a:extLst>
            </p:cNvPr>
            <p:cNvGrpSpPr>
              <a:grpSpLocks/>
            </p:cNvGrpSpPr>
            <p:nvPr/>
          </p:nvGrpSpPr>
          <p:grpSpPr bwMode="auto">
            <a:xfrm>
              <a:off x="1704" y="3600"/>
              <a:ext cx="720" cy="384"/>
              <a:chOff x="1632" y="3504"/>
              <a:chExt cx="720" cy="384"/>
            </a:xfrm>
          </p:grpSpPr>
          <p:sp>
            <p:nvSpPr>
              <p:cNvPr id="2328" name="Rectangle 280">
                <a:extLst>
                  <a:ext uri="{FF2B5EF4-FFF2-40B4-BE49-F238E27FC236}">
                    <a16:creationId xmlns:a16="http://schemas.microsoft.com/office/drawing/2014/main" id="{1B494BBC-2FA3-F578-AF80-92C87301E986}"/>
                  </a:ext>
                </a:extLst>
              </p:cNvPr>
              <p:cNvSpPr>
                <a:spLocks noChangeArrowheads="1"/>
              </p:cNvSpPr>
              <p:nvPr/>
            </p:nvSpPr>
            <p:spPr bwMode="auto">
              <a:xfrm>
                <a:off x="1632" y="3504"/>
                <a:ext cx="528" cy="192"/>
              </a:xfrm>
              <a:prstGeom prst="rect">
                <a:avLst/>
              </a:prstGeom>
              <a:solidFill>
                <a:srgbClr val="E5EC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a:t>XSLT</a:t>
                </a:r>
              </a:p>
            </p:txBody>
          </p:sp>
          <p:sp>
            <p:nvSpPr>
              <p:cNvPr id="2329" name="Rectangle 281">
                <a:extLst>
                  <a:ext uri="{FF2B5EF4-FFF2-40B4-BE49-F238E27FC236}">
                    <a16:creationId xmlns:a16="http://schemas.microsoft.com/office/drawing/2014/main" id="{F47F9158-B69C-A83A-7AA9-403D8DD3389C}"/>
                  </a:ext>
                </a:extLst>
              </p:cNvPr>
              <p:cNvSpPr>
                <a:spLocks noChangeArrowheads="1"/>
              </p:cNvSpPr>
              <p:nvPr/>
            </p:nvSpPr>
            <p:spPr bwMode="auto">
              <a:xfrm>
                <a:off x="1728" y="3600"/>
                <a:ext cx="528" cy="192"/>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a:t>XSLT</a:t>
                </a:r>
              </a:p>
            </p:txBody>
          </p:sp>
          <p:sp>
            <p:nvSpPr>
              <p:cNvPr id="2330" name="Rectangle 282">
                <a:extLst>
                  <a:ext uri="{FF2B5EF4-FFF2-40B4-BE49-F238E27FC236}">
                    <a16:creationId xmlns:a16="http://schemas.microsoft.com/office/drawing/2014/main" id="{D82CAC87-DE9A-5776-591D-7FED3805EC2C}"/>
                  </a:ext>
                </a:extLst>
              </p:cNvPr>
              <p:cNvSpPr>
                <a:spLocks noChangeArrowheads="1"/>
              </p:cNvSpPr>
              <p:nvPr/>
            </p:nvSpPr>
            <p:spPr bwMode="auto">
              <a:xfrm>
                <a:off x="1824" y="3696"/>
                <a:ext cx="528" cy="192"/>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a:t>XSLT (+)</a:t>
                </a:r>
              </a:p>
            </p:txBody>
          </p:sp>
          <p:sp>
            <p:nvSpPr>
              <p:cNvPr id="2331" name="Oval 283">
                <a:extLst>
                  <a:ext uri="{FF2B5EF4-FFF2-40B4-BE49-F238E27FC236}">
                    <a16:creationId xmlns:a16="http://schemas.microsoft.com/office/drawing/2014/main" id="{7F09A042-DCFF-A30E-CEFF-42A9CF50C72B}"/>
                  </a:ext>
                </a:extLst>
              </p:cNvPr>
              <p:cNvSpPr>
                <a:spLocks noChangeArrowheads="1"/>
              </p:cNvSpPr>
              <p:nvPr/>
            </p:nvSpPr>
            <p:spPr bwMode="auto">
              <a:xfrm>
                <a:off x="2256" y="3504"/>
                <a:ext cx="96" cy="96"/>
              </a:xfrm>
              <a:prstGeom prst="ellipse">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a:t>5</a:t>
                </a:r>
              </a:p>
            </p:txBody>
          </p:sp>
        </p:grpSp>
      </p:grpSp>
      <p:grpSp>
        <p:nvGrpSpPr>
          <p:cNvPr id="2332" name="Group 284">
            <a:extLst>
              <a:ext uri="{FF2B5EF4-FFF2-40B4-BE49-F238E27FC236}">
                <a16:creationId xmlns:a16="http://schemas.microsoft.com/office/drawing/2014/main" id="{AD86FE70-D2B3-FB9D-E9AF-FD9D78096A84}"/>
              </a:ext>
            </a:extLst>
          </p:cNvPr>
          <p:cNvGrpSpPr>
            <a:grpSpLocks/>
          </p:cNvGrpSpPr>
          <p:nvPr/>
        </p:nvGrpSpPr>
        <p:grpSpPr bwMode="auto">
          <a:xfrm>
            <a:off x="3886200" y="4637088"/>
            <a:ext cx="5653088" cy="762000"/>
            <a:chOff x="1488" y="2921"/>
            <a:chExt cx="3561" cy="480"/>
          </a:xfrm>
        </p:grpSpPr>
        <p:sp>
          <p:nvSpPr>
            <p:cNvPr id="2333" name="Text Box 285">
              <a:extLst>
                <a:ext uri="{FF2B5EF4-FFF2-40B4-BE49-F238E27FC236}">
                  <a16:creationId xmlns:a16="http://schemas.microsoft.com/office/drawing/2014/main" id="{35547912-31A3-D09D-800A-FD749BD1F665}"/>
                </a:ext>
              </a:extLst>
            </p:cNvPr>
            <p:cNvSpPr txBox="1">
              <a:spLocks noChangeArrowheads="1"/>
            </p:cNvSpPr>
            <p:nvPr/>
          </p:nvSpPr>
          <p:spPr bwMode="auto">
            <a:xfrm>
              <a:off x="3552" y="3107"/>
              <a:ext cx="149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5613" indent="-455613">
                <a:defRPr>
                  <a:solidFill>
                    <a:schemeClr val="tx1"/>
                  </a:solidFill>
                  <a:latin typeface="Arial" panose="020B0604020202020204" pitchFamily="34" charset="0"/>
                </a:defRPr>
              </a:lvl1pPr>
              <a:lvl2pPr marL="569913">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eaLnBrk="0" hangingPunct="0"/>
              <a:r>
                <a:rPr lang="en-US" altLang="en-US" sz="2000"/>
                <a:t>(4)	Data Alignment</a:t>
              </a:r>
            </a:p>
          </p:txBody>
        </p:sp>
        <p:grpSp>
          <p:nvGrpSpPr>
            <p:cNvPr id="2334" name="Group 286">
              <a:extLst>
                <a:ext uri="{FF2B5EF4-FFF2-40B4-BE49-F238E27FC236}">
                  <a16:creationId xmlns:a16="http://schemas.microsoft.com/office/drawing/2014/main" id="{A3142BEF-251B-7535-BBBD-BE9EC200E303}"/>
                </a:ext>
              </a:extLst>
            </p:cNvPr>
            <p:cNvGrpSpPr>
              <a:grpSpLocks/>
            </p:cNvGrpSpPr>
            <p:nvPr/>
          </p:nvGrpSpPr>
          <p:grpSpPr bwMode="auto">
            <a:xfrm>
              <a:off x="1488" y="2921"/>
              <a:ext cx="1152" cy="480"/>
              <a:chOff x="1488" y="2880"/>
              <a:chExt cx="1152" cy="480"/>
            </a:xfrm>
          </p:grpSpPr>
          <p:sp>
            <p:nvSpPr>
              <p:cNvPr id="2335" name="Oval 287">
                <a:extLst>
                  <a:ext uri="{FF2B5EF4-FFF2-40B4-BE49-F238E27FC236}">
                    <a16:creationId xmlns:a16="http://schemas.microsoft.com/office/drawing/2014/main" id="{5C0F8317-9B54-716F-B26F-3E6576EF2804}"/>
                  </a:ext>
                </a:extLst>
              </p:cNvPr>
              <p:cNvSpPr>
                <a:spLocks noChangeArrowheads="1"/>
              </p:cNvSpPr>
              <p:nvPr/>
            </p:nvSpPr>
            <p:spPr bwMode="auto">
              <a:xfrm>
                <a:off x="2400" y="2880"/>
                <a:ext cx="96" cy="96"/>
              </a:xfrm>
              <a:prstGeom prst="ellipse">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a:t>4</a:t>
                </a:r>
              </a:p>
            </p:txBody>
          </p:sp>
          <p:sp>
            <p:nvSpPr>
              <p:cNvPr id="2336" name="Document">
                <a:extLst>
                  <a:ext uri="{FF2B5EF4-FFF2-40B4-BE49-F238E27FC236}">
                    <a16:creationId xmlns:a16="http://schemas.microsoft.com/office/drawing/2014/main" id="{60098B2E-2896-6428-5579-803AEB35EB5C}"/>
                  </a:ext>
                </a:extLst>
              </p:cNvPr>
              <p:cNvSpPr>
                <a:spLocks noEditPoints="1" noChangeArrowheads="1"/>
              </p:cNvSpPr>
              <p:nvPr/>
            </p:nvSpPr>
            <p:spPr bwMode="auto">
              <a:xfrm>
                <a:off x="1488" y="3024"/>
                <a:ext cx="240" cy="24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E5ECFF"/>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sp>
            <p:nvSpPr>
              <p:cNvPr id="2337" name="Document">
                <a:extLst>
                  <a:ext uri="{FF2B5EF4-FFF2-40B4-BE49-F238E27FC236}">
                    <a16:creationId xmlns:a16="http://schemas.microsoft.com/office/drawing/2014/main" id="{0EE86CAE-40E7-6774-8B36-3A8051C00AF5}"/>
                  </a:ext>
                </a:extLst>
              </p:cNvPr>
              <p:cNvSpPr>
                <a:spLocks noEditPoints="1" noChangeArrowheads="1"/>
              </p:cNvSpPr>
              <p:nvPr/>
            </p:nvSpPr>
            <p:spPr bwMode="auto">
              <a:xfrm>
                <a:off x="1776" y="2880"/>
                <a:ext cx="240" cy="48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sp>
            <p:nvSpPr>
              <p:cNvPr id="2338" name="Document">
                <a:extLst>
                  <a:ext uri="{FF2B5EF4-FFF2-40B4-BE49-F238E27FC236}">
                    <a16:creationId xmlns:a16="http://schemas.microsoft.com/office/drawing/2014/main" id="{C1EF0308-5886-020B-79FE-21E8018AF45E}"/>
                  </a:ext>
                </a:extLst>
              </p:cNvPr>
              <p:cNvSpPr>
                <a:spLocks noEditPoints="1" noChangeArrowheads="1"/>
              </p:cNvSpPr>
              <p:nvPr/>
            </p:nvSpPr>
            <p:spPr bwMode="auto">
              <a:xfrm>
                <a:off x="2112" y="2880"/>
                <a:ext cx="240" cy="48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sp>
            <p:nvSpPr>
              <p:cNvPr id="2339" name="Document">
                <a:extLst>
                  <a:ext uri="{FF2B5EF4-FFF2-40B4-BE49-F238E27FC236}">
                    <a16:creationId xmlns:a16="http://schemas.microsoft.com/office/drawing/2014/main" id="{E90E5791-EBE1-12FD-8034-081E10217996}"/>
                  </a:ext>
                </a:extLst>
              </p:cNvPr>
              <p:cNvSpPr>
                <a:spLocks noEditPoints="1" noChangeArrowheads="1"/>
              </p:cNvSpPr>
              <p:nvPr/>
            </p:nvSpPr>
            <p:spPr bwMode="auto">
              <a:xfrm>
                <a:off x="2400" y="3024"/>
                <a:ext cx="240" cy="24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sp>
            <p:nvSpPr>
              <p:cNvPr id="2340" name="Rectangle 292">
                <a:extLst>
                  <a:ext uri="{FF2B5EF4-FFF2-40B4-BE49-F238E27FC236}">
                    <a16:creationId xmlns:a16="http://schemas.microsoft.com/office/drawing/2014/main" id="{DC76B7D2-F5AE-BEFE-48EF-22FD4BC8DC5F}"/>
                  </a:ext>
                </a:extLst>
              </p:cNvPr>
              <p:cNvSpPr>
                <a:spLocks noChangeArrowheads="1"/>
              </p:cNvSpPr>
              <p:nvPr/>
            </p:nvSpPr>
            <p:spPr bwMode="auto">
              <a:xfrm>
                <a:off x="1776" y="2880"/>
                <a:ext cx="240" cy="48"/>
              </a:xfrm>
              <a:prstGeom prst="rect">
                <a:avLst/>
              </a:prstGeom>
              <a:solidFill>
                <a:srgbClr val="D4E0FE"/>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1" name="Rectangle 293">
                <a:extLst>
                  <a:ext uri="{FF2B5EF4-FFF2-40B4-BE49-F238E27FC236}">
                    <a16:creationId xmlns:a16="http://schemas.microsoft.com/office/drawing/2014/main" id="{213881DF-7583-7AEE-2C90-A14D5AB108F9}"/>
                  </a:ext>
                </a:extLst>
              </p:cNvPr>
              <p:cNvSpPr>
                <a:spLocks noChangeArrowheads="1"/>
              </p:cNvSpPr>
              <p:nvPr/>
            </p:nvSpPr>
            <p:spPr bwMode="auto">
              <a:xfrm>
                <a:off x="1776" y="3024"/>
                <a:ext cx="240" cy="48"/>
              </a:xfrm>
              <a:prstGeom prst="rect">
                <a:avLst/>
              </a:prstGeom>
              <a:solidFill>
                <a:srgbClr val="D4E0FE"/>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2" name="Rectangle 294">
                <a:extLst>
                  <a:ext uri="{FF2B5EF4-FFF2-40B4-BE49-F238E27FC236}">
                    <a16:creationId xmlns:a16="http://schemas.microsoft.com/office/drawing/2014/main" id="{B4157604-2B7B-6985-E985-58428DE8BC57}"/>
                  </a:ext>
                </a:extLst>
              </p:cNvPr>
              <p:cNvSpPr>
                <a:spLocks noChangeArrowheads="1"/>
              </p:cNvSpPr>
              <p:nvPr/>
            </p:nvSpPr>
            <p:spPr bwMode="auto">
              <a:xfrm>
                <a:off x="1776" y="3120"/>
                <a:ext cx="240" cy="48"/>
              </a:xfrm>
              <a:prstGeom prst="rect">
                <a:avLst/>
              </a:prstGeom>
              <a:solidFill>
                <a:srgbClr val="D4E0FE"/>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3" name="Rectangle 295">
                <a:extLst>
                  <a:ext uri="{FF2B5EF4-FFF2-40B4-BE49-F238E27FC236}">
                    <a16:creationId xmlns:a16="http://schemas.microsoft.com/office/drawing/2014/main" id="{2255190C-8598-3A1B-0E26-3F5DA36A97DC}"/>
                  </a:ext>
                </a:extLst>
              </p:cNvPr>
              <p:cNvSpPr>
                <a:spLocks noChangeArrowheads="1"/>
              </p:cNvSpPr>
              <p:nvPr/>
            </p:nvSpPr>
            <p:spPr bwMode="auto">
              <a:xfrm>
                <a:off x="1836" y="3267"/>
                <a:ext cx="180" cy="60"/>
              </a:xfrm>
              <a:prstGeom prst="rect">
                <a:avLst/>
              </a:prstGeom>
              <a:solidFill>
                <a:srgbClr val="D4E0FE"/>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4" name="Rectangle 296">
                <a:extLst>
                  <a:ext uri="{FF2B5EF4-FFF2-40B4-BE49-F238E27FC236}">
                    <a16:creationId xmlns:a16="http://schemas.microsoft.com/office/drawing/2014/main" id="{A5FB0D69-A7F6-A4EF-1FD1-970A306F3E4C}"/>
                  </a:ext>
                </a:extLst>
              </p:cNvPr>
              <p:cNvSpPr>
                <a:spLocks noChangeArrowheads="1"/>
              </p:cNvSpPr>
              <p:nvPr/>
            </p:nvSpPr>
            <p:spPr bwMode="auto">
              <a:xfrm>
                <a:off x="2109" y="2880"/>
                <a:ext cx="240" cy="4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5" name="Rectangle 297">
                <a:extLst>
                  <a:ext uri="{FF2B5EF4-FFF2-40B4-BE49-F238E27FC236}">
                    <a16:creationId xmlns:a16="http://schemas.microsoft.com/office/drawing/2014/main" id="{17CF0C76-9D21-BD9B-5CAE-473DBC274846}"/>
                  </a:ext>
                </a:extLst>
              </p:cNvPr>
              <p:cNvSpPr>
                <a:spLocks noChangeArrowheads="1"/>
              </p:cNvSpPr>
              <p:nvPr/>
            </p:nvSpPr>
            <p:spPr bwMode="auto">
              <a:xfrm>
                <a:off x="2109" y="3024"/>
                <a:ext cx="240" cy="4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6" name="Rectangle 298">
                <a:extLst>
                  <a:ext uri="{FF2B5EF4-FFF2-40B4-BE49-F238E27FC236}">
                    <a16:creationId xmlns:a16="http://schemas.microsoft.com/office/drawing/2014/main" id="{EBC56610-B60B-F69A-520C-28D243FF197F}"/>
                  </a:ext>
                </a:extLst>
              </p:cNvPr>
              <p:cNvSpPr>
                <a:spLocks noChangeArrowheads="1"/>
              </p:cNvSpPr>
              <p:nvPr/>
            </p:nvSpPr>
            <p:spPr bwMode="auto">
              <a:xfrm>
                <a:off x="2109" y="3192"/>
                <a:ext cx="240" cy="4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7" name="Rectangle 299">
                <a:extLst>
                  <a:ext uri="{FF2B5EF4-FFF2-40B4-BE49-F238E27FC236}">
                    <a16:creationId xmlns:a16="http://schemas.microsoft.com/office/drawing/2014/main" id="{B3C9D8FF-5D2B-8618-1448-967D0D4A813D}"/>
                  </a:ext>
                </a:extLst>
              </p:cNvPr>
              <p:cNvSpPr>
                <a:spLocks noChangeArrowheads="1"/>
              </p:cNvSpPr>
              <p:nvPr/>
            </p:nvSpPr>
            <p:spPr bwMode="auto">
              <a:xfrm>
                <a:off x="2169" y="3267"/>
                <a:ext cx="180" cy="60"/>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2348" name="AutoShape 300">
                <a:extLst>
                  <a:ext uri="{FF2B5EF4-FFF2-40B4-BE49-F238E27FC236}">
                    <a16:creationId xmlns:a16="http://schemas.microsoft.com/office/drawing/2014/main" id="{A85E8186-4565-F29D-2864-9E5671B384D0}"/>
                  </a:ext>
                </a:extLst>
              </p:cNvPr>
              <p:cNvCxnSpPr>
                <a:cxnSpLocks noChangeShapeType="1"/>
                <a:stCxn id="2340" idx="3"/>
                <a:endCxn id="2344" idx="1"/>
              </p:cNvCxnSpPr>
              <p:nvPr/>
            </p:nvCxnSpPr>
            <p:spPr bwMode="auto">
              <a:xfrm>
                <a:off x="2016" y="2904"/>
                <a:ext cx="93" cy="0"/>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49" name="AutoShape 301">
                <a:extLst>
                  <a:ext uri="{FF2B5EF4-FFF2-40B4-BE49-F238E27FC236}">
                    <a16:creationId xmlns:a16="http://schemas.microsoft.com/office/drawing/2014/main" id="{24CD1E6C-3906-AC73-9D2B-B9C44A1207C8}"/>
                  </a:ext>
                </a:extLst>
              </p:cNvPr>
              <p:cNvCxnSpPr>
                <a:cxnSpLocks noChangeShapeType="1"/>
                <a:stCxn id="2341" idx="3"/>
                <a:endCxn id="2345" idx="1"/>
              </p:cNvCxnSpPr>
              <p:nvPr/>
            </p:nvCxnSpPr>
            <p:spPr bwMode="auto">
              <a:xfrm>
                <a:off x="2016" y="3048"/>
                <a:ext cx="93" cy="0"/>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50" name="AutoShape 302">
                <a:extLst>
                  <a:ext uri="{FF2B5EF4-FFF2-40B4-BE49-F238E27FC236}">
                    <a16:creationId xmlns:a16="http://schemas.microsoft.com/office/drawing/2014/main" id="{25FE1042-671F-57E7-D0C3-EA1F66A96769}"/>
                  </a:ext>
                </a:extLst>
              </p:cNvPr>
              <p:cNvCxnSpPr>
                <a:cxnSpLocks noChangeShapeType="1"/>
                <a:stCxn id="2343" idx="3"/>
                <a:endCxn id="2347" idx="1"/>
              </p:cNvCxnSpPr>
              <p:nvPr/>
            </p:nvCxnSpPr>
            <p:spPr bwMode="auto">
              <a:xfrm>
                <a:off x="2016" y="3297"/>
                <a:ext cx="153" cy="0"/>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51" name="Oval 303">
                <a:extLst>
                  <a:ext uri="{FF2B5EF4-FFF2-40B4-BE49-F238E27FC236}">
                    <a16:creationId xmlns:a16="http://schemas.microsoft.com/office/drawing/2014/main" id="{7CA2791C-0CD9-F2CC-B002-DD7F1BD8C163}"/>
                  </a:ext>
                </a:extLst>
              </p:cNvPr>
              <p:cNvSpPr>
                <a:spLocks noChangeArrowheads="1"/>
              </p:cNvSpPr>
              <p:nvPr/>
            </p:nvSpPr>
            <p:spPr bwMode="auto">
              <a:xfrm>
                <a:off x="2022" y="3111"/>
                <a:ext cx="84" cy="141"/>
              </a:xfrm>
              <a:prstGeom prst="ellipse">
                <a:avLst/>
              </a:prstGeom>
              <a:solidFill>
                <a:srgbClr val="FFFF00"/>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b="1">
                    <a:solidFill>
                      <a:srgbClr val="FF0000"/>
                    </a:solidFill>
                  </a:rPr>
                  <a:t>!</a:t>
                </a:r>
              </a:p>
            </p:txBody>
          </p:sp>
        </p:grpSp>
      </p:grpSp>
      <p:sp>
        <p:nvSpPr>
          <p:cNvPr id="2352" name="Rectangle 304">
            <a:extLst>
              <a:ext uri="{FF2B5EF4-FFF2-40B4-BE49-F238E27FC236}">
                <a16:creationId xmlns:a16="http://schemas.microsoft.com/office/drawing/2014/main" id="{0E09135C-17B4-F7C6-9D50-7A829CAFDE75}"/>
              </a:ext>
            </a:extLst>
          </p:cNvPr>
          <p:cNvSpPr>
            <a:spLocks noGrp="1" noChangeArrowheads="1"/>
          </p:cNvSpPr>
          <p:nvPr>
            <p:ph type="title"/>
          </p:nvPr>
        </p:nvSpPr>
        <p:spPr/>
        <p:txBody>
          <a:bodyPr/>
          <a:lstStyle/>
          <a:p>
            <a:r>
              <a:rPr lang="en-US" altLang="en-US" sz="2800" b="1" dirty="0">
                <a:solidFill>
                  <a:srgbClr val="0000FF"/>
                </a:solidFill>
              </a:rPr>
              <a:t>Model Based Data Engineering</a:t>
            </a:r>
            <a:br>
              <a:rPr lang="en-US" altLang="en-US" sz="2800" b="1" dirty="0">
                <a:solidFill>
                  <a:srgbClr val="0000FF"/>
                </a:solidFill>
              </a:rPr>
            </a:br>
            <a:r>
              <a:rPr lang="en-US" altLang="en-US" sz="2800" b="1" dirty="0">
                <a:solidFill>
                  <a:srgbClr val="0000FF"/>
                </a:solidFill>
              </a:rPr>
              <a:t>Based on a Common Reference Model (CRM)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05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30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31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33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23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9070</TotalTime>
  <Words>1663</Words>
  <Application>Microsoft Office PowerPoint</Application>
  <PresentationFormat>Widescreen</PresentationFormat>
  <Paragraphs>169</Paragraphs>
  <Slides>20</Slides>
  <Notes>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8" baseType="lpstr">
      <vt:lpstr>Arial</vt:lpstr>
      <vt:lpstr>Calibri</vt:lpstr>
      <vt:lpstr>Calibri Light</vt:lpstr>
      <vt:lpstr>Calibri,Helvetica,sans-serif</vt:lpstr>
      <vt:lpstr>Calibri,sans-serif</vt:lpstr>
      <vt:lpstr>Times New Roman,serif</vt:lpstr>
      <vt:lpstr>Office Theme</vt:lpstr>
      <vt:lpstr>Clip</vt:lpstr>
      <vt:lpstr>Architecture Plan for Multiple SRM Scenarios</vt:lpstr>
      <vt:lpstr>Attendance</vt:lpstr>
      <vt:lpstr>Agenda (ongoing)</vt:lpstr>
      <vt:lpstr>Definitions</vt:lpstr>
      <vt:lpstr>Backup</vt:lpstr>
      <vt:lpstr>PowerPoint Presentation</vt:lpstr>
      <vt:lpstr>Discussions on Definition, SRM</vt:lpstr>
      <vt:lpstr>To Do</vt:lpstr>
      <vt:lpstr>Model Based Data Engineering Based on a Common Reference Model (CRM)</vt:lpstr>
      <vt:lpstr>PowerPoint Presentation</vt:lpstr>
      <vt:lpstr>Comments from Aug 12 discussion</vt:lpstr>
      <vt:lpstr>PowerPoint Presentation</vt:lpstr>
      <vt:lpstr>TO do (action items from August 12)</vt:lpstr>
      <vt:lpstr>SRM – One or Many</vt:lpstr>
      <vt:lpstr>Agreements made re: SRM</vt:lpstr>
      <vt:lpstr>Action Items – re: SRM small group discussions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 Plan for Multiple SRM Scenarios</dc:title>
  <dc:creator>Charles Turnitsa</dc:creator>
  <cp:lastModifiedBy>Charles Turnitsa</cp:lastModifiedBy>
  <cp:revision>5</cp:revision>
  <dcterms:created xsi:type="dcterms:W3CDTF">2022-07-29T13:27:48Z</dcterms:created>
  <dcterms:modified xsi:type="dcterms:W3CDTF">2022-09-02T13:00:18Z</dcterms:modified>
</cp:coreProperties>
</file>