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67" r:id="rId4"/>
    <p:sldId id="266" r:id="rId5"/>
    <p:sldId id="276" r:id="rId6"/>
    <p:sldId id="277" r:id="rId7"/>
    <p:sldId id="278" r:id="rId8"/>
    <p:sldId id="261" r:id="rId9"/>
    <p:sldId id="268" r:id="rId10"/>
    <p:sldId id="270" r:id="rId11"/>
    <p:sldId id="271" r:id="rId12"/>
    <p:sldId id="269" r:id="rId13"/>
    <p:sldId id="263" r:id="rId14"/>
    <p:sldId id="262" r:id="rId15"/>
    <p:sldId id="265" r:id="rId16"/>
    <p:sldId id="257" r:id="rId17"/>
    <p:sldId id="258" r:id="rId18"/>
    <p:sldId id="259"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8" autoAdjust="0"/>
    <p:restoredTop sz="94360" autoAdjust="0"/>
  </p:normalViewPr>
  <p:slideViewPr>
    <p:cSldViewPr snapToGrid="0">
      <p:cViewPr varScale="1">
        <p:scale>
          <a:sx n="107" d="100"/>
          <a:sy n="107" d="100"/>
        </p:scale>
        <p:origin x="7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4</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 Phil – H is part of the STF which will be killed off (Standards Transformation Framework) – will lose funding</a:t>
            </a:r>
          </a:p>
          <a:p>
            <a:r>
              <a:rPr lang="en-US" dirty="0"/>
              <a:t>MIP 4 – MIM 5.1</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6</a:t>
            </a:fld>
            <a:endParaRPr lang="en-US"/>
          </a:p>
        </p:txBody>
      </p:sp>
    </p:spTree>
    <p:extLst>
      <p:ext uri="{BB962C8B-B14F-4D97-AF65-F5344CB8AC3E}">
        <p14:creationId xmlns:p14="http://schemas.microsoft.com/office/powerpoint/2010/main" val="293042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11</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14</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mmunity_of_inter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September 6 meeting</a:t>
            </a:r>
          </a:p>
          <a:p>
            <a:endParaRPr lang="en-US" dirty="0"/>
          </a:p>
          <a:p>
            <a:r>
              <a:rPr lang="en-US" dirty="0"/>
              <a:t>Chuck Turnitsa, NATO NCDF Data Lake Architecture TT Lead</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Tree>
    <p:extLst>
      <p:ext uri="{BB962C8B-B14F-4D97-AF65-F5344CB8AC3E}">
        <p14:creationId xmlns:p14="http://schemas.microsoft.com/office/powerpoint/2010/main" val="154949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Tree>
    <p:extLst>
      <p:ext uri="{BB962C8B-B14F-4D97-AF65-F5344CB8AC3E}">
        <p14:creationId xmlns:p14="http://schemas.microsoft.com/office/powerpoint/2010/main" val="300260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Tree>
    <p:extLst>
      <p:ext uri="{BB962C8B-B14F-4D97-AF65-F5344CB8AC3E}">
        <p14:creationId xmlns:p14="http://schemas.microsoft.com/office/powerpoint/2010/main" val="1873819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Tree>
    <p:extLst>
      <p:ext uri="{BB962C8B-B14F-4D97-AF65-F5344CB8AC3E}">
        <p14:creationId xmlns:p14="http://schemas.microsoft.com/office/powerpoint/2010/main" val="105110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Tree>
    <p:extLst>
      <p:ext uri="{BB962C8B-B14F-4D97-AF65-F5344CB8AC3E}">
        <p14:creationId xmlns:p14="http://schemas.microsoft.com/office/powerpoint/2010/main" val="146982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Tree>
    <p:extLst>
      <p:ext uri="{BB962C8B-B14F-4D97-AF65-F5344CB8AC3E}">
        <p14:creationId xmlns:p14="http://schemas.microsoft.com/office/powerpoint/2010/main" val="72663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Tree>
    <p:extLst>
      <p:ext uri="{BB962C8B-B14F-4D97-AF65-F5344CB8AC3E}">
        <p14:creationId xmlns:p14="http://schemas.microsoft.com/office/powerpoint/2010/main" val="2545421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Tree>
    <p:extLst>
      <p:ext uri="{BB962C8B-B14F-4D97-AF65-F5344CB8AC3E}">
        <p14:creationId xmlns:p14="http://schemas.microsoft.com/office/powerpoint/2010/main" val="2415905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Tree>
    <p:extLst>
      <p:ext uri="{BB962C8B-B14F-4D97-AF65-F5344CB8AC3E}">
        <p14:creationId xmlns:p14="http://schemas.microsoft.com/office/powerpoint/2010/main" val="217583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DE0E-1410-2F03-E55E-CD420DEE909F}"/>
              </a:ext>
            </a:extLst>
          </p:cNvPr>
          <p:cNvSpPr>
            <a:spLocks noGrp="1"/>
          </p:cNvSpPr>
          <p:nvPr>
            <p:ph type="title"/>
          </p:nvPr>
        </p:nvSpPr>
        <p:spPr>
          <a:xfrm>
            <a:off x="838200" y="365125"/>
            <a:ext cx="10515600" cy="733833"/>
          </a:xfrm>
        </p:spPr>
        <p:txBody>
          <a:bodyPr/>
          <a:lstStyle/>
          <a:p>
            <a:r>
              <a:rPr lang="en-US" dirty="0"/>
              <a:t>Attendance</a:t>
            </a:r>
          </a:p>
        </p:txBody>
      </p:sp>
      <p:sp>
        <p:nvSpPr>
          <p:cNvPr id="3" name="Content Placeholder 2">
            <a:extLst>
              <a:ext uri="{FF2B5EF4-FFF2-40B4-BE49-F238E27FC236}">
                <a16:creationId xmlns:a16="http://schemas.microsoft.com/office/drawing/2014/main" id="{E52A1D75-88F4-5FFE-A6F8-7355F7832AD1}"/>
              </a:ext>
            </a:extLst>
          </p:cNvPr>
          <p:cNvSpPr>
            <a:spLocks noGrp="1"/>
          </p:cNvSpPr>
          <p:nvPr>
            <p:ph idx="1"/>
          </p:nvPr>
        </p:nvSpPr>
        <p:spPr>
          <a:xfrm>
            <a:off x="838200" y="1191237"/>
            <a:ext cx="10515600" cy="4985726"/>
          </a:xfrm>
        </p:spPr>
        <p:txBody>
          <a:bodyPr>
            <a:normAutofit/>
          </a:bodyPr>
          <a:lstStyle/>
          <a:p>
            <a:endParaRPr lang="en-US" sz="2000" dirty="0"/>
          </a:p>
        </p:txBody>
      </p:sp>
    </p:spTree>
    <p:extLst>
      <p:ext uri="{BB962C8B-B14F-4D97-AF65-F5344CB8AC3E}">
        <p14:creationId xmlns:p14="http://schemas.microsoft.com/office/powerpoint/2010/main" val="60934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Tree>
    <p:extLst>
      <p:ext uri="{BB962C8B-B14F-4D97-AF65-F5344CB8AC3E}">
        <p14:creationId xmlns:p14="http://schemas.microsoft.com/office/powerpoint/2010/main" val="343571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Tree>
    <p:extLst>
      <p:ext uri="{BB962C8B-B14F-4D97-AF65-F5344CB8AC3E}">
        <p14:creationId xmlns:p14="http://schemas.microsoft.com/office/powerpoint/2010/main" val="493325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Tree>
    <p:extLst>
      <p:ext uri="{BB962C8B-B14F-4D97-AF65-F5344CB8AC3E}">
        <p14:creationId xmlns:p14="http://schemas.microsoft.com/office/powerpoint/2010/main" val="422598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lstStyle/>
          <a:p>
            <a:r>
              <a:rPr lang="en-US"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Tree>
    <p:extLst>
      <p:ext uri="{BB962C8B-B14F-4D97-AF65-F5344CB8AC3E}">
        <p14:creationId xmlns:p14="http://schemas.microsoft.com/office/powerpoint/2010/main" val="11768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Tree>
    <p:extLst>
      <p:ext uri="{BB962C8B-B14F-4D97-AF65-F5344CB8AC3E}">
        <p14:creationId xmlns:p14="http://schemas.microsoft.com/office/powerpoint/2010/main" val="333213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a:xfrm>
            <a:off x="838200" y="365125"/>
            <a:ext cx="10515600" cy="775417"/>
          </a:xfrm>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a:xfrm>
            <a:off x="838200" y="1248697"/>
            <a:ext cx="10515600" cy="4928266"/>
          </a:xfrm>
        </p:spPr>
        <p:txBody>
          <a:bodyPr>
            <a:normAutofit/>
          </a:bodyPr>
          <a:lstStyle/>
          <a:p>
            <a:r>
              <a:rPr lang="en-US" sz="2000" dirty="0"/>
              <a:t>Community of Interest - </a:t>
            </a:r>
            <a:r>
              <a:rPr lang="en-US" sz="1200" dirty="0">
                <a:hlinkClick r:id="rId2"/>
              </a:rPr>
              <a:t>https://en.wikipedia.org/wiki/Community_of_interest</a:t>
            </a:r>
            <a:r>
              <a:rPr lang="en-US" sz="1200" dirty="0"/>
              <a:t> </a:t>
            </a:r>
            <a:endParaRPr lang="en-US" sz="2000" dirty="0"/>
          </a:p>
          <a:p>
            <a:r>
              <a:rPr lang="en-US" sz="2000" dirty="0"/>
              <a:t>Semantic Reference Model – (EU Study on SRMs…)</a:t>
            </a:r>
          </a:p>
          <a:p>
            <a:pPr lvl="1"/>
            <a:r>
              <a:rPr lang="en-US" sz="1800" dirty="0"/>
              <a:t>NATO SRM, NCDF SRM, COI SRM</a:t>
            </a:r>
          </a:p>
          <a:p>
            <a:r>
              <a:rPr lang="en-US" sz="2000" dirty="0"/>
              <a:t>Semantic Reference Environment – come up with strawman definition for discussion on Friday</a:t>
            </a:r>
          </a:p>
          <a:p>
            <a:r>
              <a:rPr lang="en-US" sz="2000" dirty="0"/>
              <a:t>Exchange Mechanism (API, service, </a:t>
            </a:r>
            <a:r>
              <a:rPr lang="en-US" sz="2000" dirty="0" err="1"/>
              <a:t>etc</a:t>
            </a:r>
            <a:r>
              <a:rPr lang="en-US" sz="2000" dirty="0"/>
              <a:t>) – no particular type.</a:t>
            </a:r>
          </a:p>
          <a:p>
            <a:r>
              <a:rPr lang="en-US" sz="2000" dirty="0"/>
              <a:t>IER – Information Exchange Requirement – see APP15 and STANAG 2519</a:t>
            </a:r>
          </a:p>
          <a:p>
            <a:r>
              <a:rPr lang="en-US" sz="2000" dirty="0"/>
              <a:t>IES – Information Exchange Specification – defined by OMG, as an example</a:t>
            </a:r>
          </a:p>
          <a:p>
            <a:r>
              <a:rPr lang="en-US" sz="2000" dirty="0"/>
              <a:t>Ontology – NIST may have good versions</a:t>
            </a:r>
          </a:p>
          <a:p>
            <a:endParaRPr lang="en-US" sz="2000" dirty="0"/>
          </a:p>
          <a:p>
            <a:endParaRPr lang="en-US" sz="2000" dirty="0"/>
          </a:p>
        </p:txBody>
      </p:sp>
    </p:spTree>
    <p:extLst>
      <p:ext uri="{BB962C8B-B14F-4D97-AF65-F5344CB8AC3E}">
        <p14:creationId xmlns:p14="http://schemas.microsoft.com/office/powerpoint/2010/main" val="93735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2A3-0E20-AF2C-5C3E-14ED1E220A24}"/>
              </a:ext>
            </a:extLst>
          </p:cNvPr>
          <p:cNvSpPr>
            <a:spLocks noGrp="1"/>
          </p:cNvSpPr>
          <p:nvPr>
            <p:ph type="title"/>
          </p:nvPr>
        </p:nvSpPr>
        <p:spPr/>
        <p:txBody>
          <a:bodyPr/>
          <a:lstStyle/>
          <a:p>
            <a:r>
              <a:rPr lang="en-US" dirty="0"/>
              <a:t>References (from SRM vision model)</a:t>
            </a:r>
          </a:p>
        </p:txBody>
      </p:sp>
      <p:sp>
        <p:nvSpPr>
          <p:cNvPr id="3" name="Content Placeholder 2">
            <a:extLst>
              <a:ext uri="{FF2B5EF4-FFF2-40B4-BE49-F238E27FC236}">
                <a16:creationId xmlns:a16="http://schemas.microsoft.com/office/drawing/2014/main" id="{5648153C-A508-3B27-BED7-285A05796C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AC/322-D(2015)0001-COR1-FINAL, NATO Core Data Framework – a Vision for Data Interoperability, 13 March 2015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APP-15 Edition A Version 3 (Covered by STANAG 2519 Edition 1), NATO Information Exchange Requirement Specification Process, 5 June 2020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ADatP-3 Database  (  NATO Source for APP-11 Edition D Version 1 (Covered by STANAG 7149 Edition 6) – NATO Message Catalogue, 23 November 2015)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AAP-03 Directive for the Production, Maintenance and Management of NATO Standardization Documents, Edition K Version 1, 28 February 2018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MIP Information Model as a SRM in NATO (Covered by STANAG 5643 Ratification Draft (RD) 2)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STANAG 5653 NCDF Study Draft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AC/322(CP/1)N(2019)01 09 (INV), Bi-SC MTF Development, Information Sharing and Transformation Strategy (MTF DISTS)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C3 Standards Engineering Procedures (C3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en-GB" sz="1800" dirty="0">
                <a:effectLst/>
                <a:latin typeface="Arial" panose="020B0604020202020204" pitchFamily="34" charset="0"/>
                <a:ea typeface="Calibri" panose="020F0502020204030204" pitchFamily="34" charset="0"/>
                <a:cs typeface="Times New Roman" panose="02020603050405020304" pitchFamily="18" charset="0"/>
              </a:rPr>
              <a:t>), NATO Information Exchange Specification Development Process (Draft)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dirty="0"/>
          </a:p>
        </p:txBody>
      </p:sp>
    </p:spTree>
    <p:extLst>
      <p:ext uri="{BB962C8B-B14F-4D97-AF65-F5344CB8AC3E}">
        <p14:creationId xmlns:p14="http://schemas.microsoft.com/office/powerpoint/2010/main" val="40182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AAE-0D4B-759C-9EF7-B3F3D1421AE5}"/>
              </a:ext>
            </a:extLst>
          </p:cNvPr>
          <p:cNvSpPr>
            <a:spLocks noGrp="1"/>
          </p:cNvSpPr>
          <p:nvPr>
            <p:ph type="title"/>
          </p:nvPr>
        </p:nvSpPr>
        <p:spPr>
          <a:xfrm>
            <a:off x="838200" y="365125"/>
            <a:ext cx="10515600" cy="594099"/>
          </a:xfrm>
        </p:spPr>
        <p:txBody>
          <a:bodyPr>
            <a:normAutofit fontScale="90000"/>
          </a:bodyPr>
          <a:lstStyle/>
          <a:p>
            <a:r>
              <a:rPr lang="en-US" dirty="0"/>
              <a:t>Action Items</a:t>
            </a:r>
          </a:p>
        </p:txBody>
      </p:sp>
      <p:sp>
        <p:nvSpPr>
          <p:cNvPr id="3" name="Content Placeholder 2">
            <a:extLst>
              <a:ext uri="{FF2B5EF4-FFF2-40B4-BE49-F238E27FC236}">
                <a16:creationId xmlns:a16="http://schemas.microsoft.com/office/drawing/2014/main" id="{8C28857A-03CE-BF36-9D0E-48C235ECABAF}"/>
              </a:ext>
            </a:extLst>
          </p:cNvPr>
          <p:cNvSpPr>
            <a:spLocks noGrp="1"/>
          </p:cNvSpPr>
          <p:nvPr>
            <p:ph idx="1"/>
          </p:nvPr>
        </p:nvSpPr>
        <p:spPr>
          <a:xfrm>
            <a:off x="838200" y="1371600"/>
            <a:ext cx="10515600" cy="4805363"/>
          </a:xfrm>
        </p:spPr>
        <p:txBody>
          <a:bodyPr/>
          <a:lstStyle/>
          <a:p>
            <a:pPr marL="514350" indent="-514350">
              <a:buFont typeface="+mj-lt"/>
              <a:buAutoNum type="arabicPeriod"/>
            </a:pPr>
            <a:r>
              <a:rPr lang="en-US" dirty="0"/>
              <a:t>Present to DM </a:t>
            </a:r>
            <a:r>
              <a:rPr lang="en-US" dirty="0" err="1"/>
              <a:t>CaT</a:t>
            </a:r>
            <a:r>
              <a:rPr lang="en-US" dirty="0"/>
              <a:t> the final version of our Statement on Multiple SRMs</a:t>
            </a:r>
          </a:p>
          <a:p>
            <a:pPr marL="971550" lvl="1" indent="-514350">
              <a:buFont typeface="+mj-lt"/>
              <a:buAutoNum type="arabicPeriod"/>
            </a:pPr>
            <a:r>
              <a:rPr lang="en-US" dirty="0"/>
              <a:t>Receive any last feedback</a:t>
            </a:r>
          </a:p>
          <a:p>
            <a:pPr marL="514350" indent="-514350">
              <a:buFont typeface="+mj-lt"/>
              <a:buAutoNum type="arabicPeriod"/>
            </a:pPr>
            <a:r>
              <a:rPr lang="en-US" dirty="0"/>
              <a:t>Present to DM </a:t>
            </a:r>
            <a:r>
              <a:rPr lang="en-US" dirty="0" err="1"/>
              <a:t>CaT</a:t>
            </a:r>
            <a:r>
              <a:rPr lang="en-US" dirty="0"/>
              <a:t> the recommendation that we receive authority to develop (or explore requirements for) an Ontology</a:t>
            </a:r>
          </a:p>
          <a:p>
            <a:pPr marL="514350" indent="-514350">
              <a:buFont typeface="+mj-lt"/>
              <a:buAutoNum type="arabicPeriod"/>
            </a:pPr>
            <a:r>
              <a:rPr lang="en-US" dirty="0"/>
              <a:t>Standardize the invite list between competing meeting invitations</a:t>
            </a:r>
          </a:p>
          <a:p>
            <a:pPr marL="514350" indent="-514350">
              <a:buFont typeface="+mj-lt"/>
              <a:buAutoNum type="arabicPeriod"/>
            </a:pPr>
            <a:endParaRPr lang="en-US" dirty="0"/>
          </a:p>
        </p:txBody>
      </p:sp>
    </p:spTree>
    <p:extLst>
      <p:ext uri="{BB962C8B-B14F-4D97-AF65-F5344CB8AC3E}">
        <p14:creationId xmlns:p14="http://schemas.microsoft.com/office/powerpoint/2010/main" val="25319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Tree>
    <p:extLst>
      <p:ext uri="{BB962C8B-B14F-4D97-AF65-F5344CB8AC3E}">
        <p14:creationId xmlns:p14="http://schemas.microsoft.com/office/powerpoint/2010/main" val="310259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Tree>
    <p:extLst>
      <p:ext uri="{BB962C8B-B14F-4D97-AF65-F5344CB8AC3E}">
        <p14:creationId xmlns:p14="http://schemas.microsoft.com/office/powerpoint/2010/main" val="2425701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19135</TotalTime>
  <Words>2083</Words>
  <Application>Microsoft Office PowerPoint</Application>
  <PresentationFormat>Widescreen</PresentationFormat>
  <Paragraphs>197</Paragraphs>
  <Slides>22</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Calibri Light</vt:lpstr>
      <vt:lpstr>Calibri,Helvetica,sans-serif</vt:lpstr>
      <vt:lpstr>Calibri,sans-serif</vt:lpstr>
      <vt:lpstr>Times New Roman,serif</vt:lpstr>
      <vt:lpstr>Office Theme</vt:lpstr>
      <vt:lpstr>Clip</vt:lpstr>
      <vt:lpstr>Architecture Plan for Multiple SRM Scenarios</vt:lpstr>
      <vt:lpstr>Attendance</vt:lpstr>
      <vt:lpstr>Agenda (ongoing)</vt:lpstr>
      <vt:lpstr>PowerPoint Presentation</vt:lpstr>
      <vt:lpstr>Definitions</vt:lpstr>
      <vt:lpstr>References (from SRM vision model)</vt:lpstr>
      <vt:lpstr>Action Items</vt:lpstr>
      <vt:lpstr>Backup</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6</cp:revision>
  <dcterms:created xsi:type="dcterms:W3CDTF">2022-07-29T13:27:48Z</dcterms:created>
  <dcterms:modified xsi:type="dcterms:W3CDTF">2022-09-09T12:44:59Z</dcterms:modified>
</cp:coreProperties>
</file>