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7" r:id="rId3"/>
    <p:sldId id="266" r:id="rId4"/>
    <p:sldId id="276" r:id="rId5"/>
    <p:sldId id="281" r:id="rId6"/>
    <p:sldId id="277" r:id="rId7"/>
    <p:sldId id="279" r:id="rId8"/>
    <p:sldId id="280" r:id="rId9"/>
    <p:sldId id="278" r:id="rId10"/>
    <p:sldId id="261" r:id="rId11"/>
    <p:sldId id="268" r:id="rId12"/>
    <p:sldId id="270" r:id="rId13"/>
    <p:sldId id="271" r:id="rId14"/>
    <p:sldId id="269" r:id="rId15"/>
    <p:sldId id="263" r:id="rId16"/>
    <p:sldId id="262" r:id="rId17"/>
    <p:sldId id="265" r:id="rId18"/>
    <p:sldId id="257" r:id="rId19"/>
    <p:sldId id="258" r:id="rId20"/>
    <p:sldId id="259" r:id="rId21"/>
    <p:sldId id="272"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18" autoAdjust="0"/>
    <p:restoredTop sz="94360" autoAdjust="0"/>
  </p:normalViewPr>
  <p:slideViewPr>
    <p:cSldViewPr snapToGrid="0">
      <p:cViewPr varScale="1">
        <p:scale>
          <a:sx n="88" d="100"/>
          <a:sy n="88" d="100"/>
        </p:scale>
        <p:origin x="108"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CF79-FE48-4B97-80F4-EE6A511EDBFE}"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A3F5-7546-43D0-97E1-9D051AEBD769}" type="slidenum">
              <a:rPr lang="en-US" smtClean="0"/>
              <a:t>‹#›</a:t>
            </a:fld>
            <a:endParaRPr lang="en-US"/>
          </a:p>
        </p:txBody>
      </p:sp>
    </p:spTree>
    <p:extLst>
      <p:ext uri="{BB962C8B-B14F-4D97-AF65-F5344CB8AC3E}">
        <p14:creationId xmlns:p14="http://schemas.microsoft.com/office/powerpoint/2010/main" val="32142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3</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the STF – Semantic Transformation Framework</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5</a:t>
            </a:fld>
            <a:endParaRPr lang="en-US"/>
          </a:p>
        </p:txBody>
      </p:sp>
    </p:spTree>
    <p:extLst>
      <p:ext uri="{BB962C8B-B14F-4D97-AF65-F5344CB8AC3E}">
        <p14:creationId xmlns:p14="http://schemas.microsoft.com/office/powerpoint/2010/main" val="248660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 Phil – H is part of the STF which will be killed off (Standards Transformation Framework) – will lose funding</a:t>
            </a:r>
          </a:p>
          <a:p>
            <a:r>
              <a:rPr lang="en-US" dirty="0"/>
              <a:t>MIP 4 – MIM 5.1</a:t>
            </a:r>
          </a:p>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6</a:t>
            </a:fld>
            <a:endParaRPr lang="en-US"/>
          </a:p>
        </p:txBody>
      </p:sp>
    </p:spTree>
    <p:extLst>
      <p:ext uri="{BB962C8B-B14F-4D97-AF65-F5344CB8AC3E}">
        <p14:creationId xmlns:p14="http://schemas.microsoft.com/office/powerpoint/2010/main" val="293042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13</a:t>
            </a:fld>
            <a:endParaRPr lang="en-US"/>
          </a:p>
        </p:txBody>
      </p:sp>
    </p:spTree>
    <p:extLst>
      <p:ext uri="{BB962C8B-B14F-4D97-AF65-F5344CB8AC3E}">
        <p14:creationId xmlns:p14="http://schemas.microsoft.com/office/powerpoint/2010/main" val="122428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16</a:t>
            </a:fld>
            <a:endParaRPr lang="en-US"/>
          </a:p>
        </p:txBody>
      </p:sp>
    </p:spTree>
    <p:extLst>
      <p:ext uri="{BB962C8B-B14F-4D97-AF65-F5344CB8AC3E}">
        <p14:creationId xmlns:p14="http://schemas.microsoft.com/office/powerpoint/2010/main" val="285805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5BA-F687-7DD7-D49F-FE319CA3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5266-F4AB-8533-7C6A-BD44B746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E8F0-C190-04AC-B675-C71CB9570A46}"/>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A8FEECF0-B3F8-C3EB-073E-F09B9D460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B30AD-AA5A-F1D9-5195-9200A0ECE149}"/>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63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404-4FAF-5901-3A40-E850268EC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18F53-526E-C53E-BA3C-E6D750C4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3E6B-2227-FBD5-3327-552EB9AA563E}"/>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EA96CFCE-F220-DCE2-0E3A-91EC51F77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F3D95-CB69-A299-BA67-09E5B4DD6FD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7360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44F5A-9E35-995D-84F6-0CEBFAFD4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FE042-29F2-C271-15E4-7FAD106BB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652C-C006-85AC-9CDB-A65338AE3770}"/>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D6713A38-BBCC-7EC5-82C3-6BABA0F4B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6F972-5A68-3A55-3B23-5D7F86DF059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226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FDF-71E7-A9F1-9FB5-DB4976D53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DABB-BECF-1D18-9D4B-F2E26F541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D566D-2F0F-C59B-6D93-A5D516024175}"/>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3E3EF98B-AF87-6B96-CFED-E04A03A00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11840-9AFB-1664-BAF4-7216D7E9645F}"/>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342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5CEB-39B0-FF1A-A22A-A918C9865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3671-69CD-ADEA-5835-CFB801453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E282-4F82-20B8-76F7-827E652DD01E}"/>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0CDD5365-D84C-742C-6914-AF3B99C52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99112-90F2-9FF7-149C-C367BA9BD1CB}"/>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672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2FD-837E-38B4-7DBE-FB9DDC9B2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E60E1-159E-802D-9C43-7A4296269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66C8-5F88-448D-41A0-B4EA8AF0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9F05F-74DB-C5D3-FE12-8BAA44A1F902}"/>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6" name="Footer Placeholder 5">
            <a:extLst>
              <a:ext uri="{FF2B5EF4-FFF2-40B4-BE49-F238E27FC236}">
                <a16:creationId xmlns:a16="http://schemas.microsoft.com/office/drawing/2014/main" id="{89F832CE-CEB2-6248-1D8B-07AFEEB4F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D31DD-B174-1D88-A1AB-4585F3501525}"/>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81293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C7A-07EB-43C0-0F0E-65BF0EBD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BF585-8082-9913-E5CA-FC2AE009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1268A-A6A7-2BF0-F3EC-6FDEE36D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4202C-F2B6-856A-F9A5-1DB985DB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AE45E-29FF-3085-6D7D-A665C3975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6F36-0C96-E3D7-F59F-2402A34AF663}"/>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8" name="Footer Placeholder 7">
            <a:extLst>
              <a:ext uri="{FF2B5EF4-FFF2-40B4-BE49-F238E27FC236}">
                <a16:creationId xmlns:a16="http://schemas.microsoft.com/office/drawing/2014/main" id="{386847D0-C5AA-A88B-EEE8-EF1D6CCD96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BE0C3-7460-0D93-C7ED-59DDE6957B6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5313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AB9-5BD5-923D-E2E7-E99E5834C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80D0C-6C8C-DD66-BF13-90C78BA03BA5}"/>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4" name="Footer Placeholder 3">
            <a:extLst>
              <a:ext uri="{FF2B5EF4-FFF2-40B4-BE49-F238E27FC236}">
                <a16:creationId xmlns:a16="http://schemas.microsoft.com/office/drawing/2014/main" id="{9A18C56F-AD9B-EF81-77F3-80597ADB2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0F2D7-AE79-A8B6-F6FC-D85B26924408}"/>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0069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DBF8-8998-5855-81D3-E3C18D66AC36}"/>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3" name="Footer Placeholder 2">
            <a:extLst>
              <a:ext uri="{FF2B5EF4-FFF2-40B4-BE49-F238E27FC236}">
                <a16:creationId xmlns:a16="http://schemas.microsoft.com/office/drawing/2014/main" id="{234FFAB5-C93A-C549-1DC9-2105B2C7F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27D0C-DF47-7D88-FF8D-DA307772CC3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27889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806-BA09-7197-639B-3811E04FF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F9D02-1619-FA91-7811-4855F01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E66D-F229-FDFE-3785-E9D75CBB8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CF4CB-6626-89FA-9BDE-5989533B6DB9}"/>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6" name="Footer Placeholder 5">
            <a:extLst>
              <a:ext uri="{FF2B5EF4-FFF2-40B4-BE49-F238E27FC236}">
                <a16:creationId xmlns:a16="http://schemas.microsoft.com/office/drawing/2014/main" id="{2B2DF7B0-AA03-C59A-304C-9C32F11A0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9C494-2167-B763-C5DA-B68FC5D69E0E}"/>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9702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7718-15D8-6EBA-675A-DA683EF8E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889A-6B9D-C231-9E8F-8692ADC03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7985A-9D93-964B-106D-DE03F6D6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FEFA-9753-FB24-352A-3E9CBA409AA6}"/>
              </a:ext>
            </a:extLst>
          </p:cNvPr>
          <p:cNvSpPr>
            <a:spLocks noGrp="1"/>
          </p:cNvSpPr>
          <p:nvPr>
            <p:ph type="dt" sz="half" idx="10"/>
          </p:nvPr>
        </p:nvSpPr>
        <p:spPr/>
        <p:txBody>
          <a:bodyPr/>
          <a:lstStyle/>
          <a:p>
            <a:fld id="{798D0E91-122D-4701-862A-5E63F01C45C7}" type="datetimeFigureOut">
              <a:rPr lang="en-US" smtClean="0"/>
              <a:t>9/2/2022</a:t>
            </a:fld>
            <a:endParaRPr lang="en-US"/>
          </a:p>
        </p:txBody>
      </p:sp>
      <p:sp>
        <p:nvSpPr>
          <p:cNvPr id="6" name="Footer Placeholder 5">
            <a:extLst>
              <a:ext uri="{FF2B5EF4-FFF2-40B4-BE49-F238E27FC236}">
                <a16:creationId xmlns:a16="http://schemas.microsoft.com/office/drawing/2014/main" id="{E3AD5AA2-06C1-C88B-BFB1-F9CD6C14A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DD3EA-E6A6-2139-9C33-5183E4382853}"/>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6220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C6451-65AB-6868-5F80-5868D893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37BA1-BB9D-AC31-CC43-E4B82781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A3C-94D4-735F-924E-90C4EED6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D0E91-122D-4701-862A-5E63F01C45C7}" type="datetimeFigureOut">
              <a:rPr lang="en-US" smtClean="0"/>
              <a:t>9/2/2022</a:t>
            </a:fld>
            <a:endParaRPr lang="en-US"/>
          </a:p>
        </p:txBody>
      </p:sp>
      <p:sp>
        <p:nvSpPr>
          <p:cNvPr id="5" name="Footer Placeholder 4">
            <a:extLst>
              <a:ext uri="{FF2B5EF4-FFF2-40B4-BE49-F238E27FC236}">
                <a16:creationId xmlns:a16="http://schemas.microsoft.com/office/drawing/2014/main" id="{CE64AFFE-7839-C6BB-2802-B0C9FEA8D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0C5B70-1B1E-1863-D29E-52245AE9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EE44F-E0F6-4F1F-B600-36326D51208F}" type="slidenum">
              <a:rPr lang="en-US" smtClean="0"/>
              <a:t>‹#›</a:t>
            </a:fld>
            <a:endParaRPr lang="en-US"/>
          </a:p>
        </p:txBody>
      </p:sp>
    </p:spTree>
    <p:extLst>
      <p:ext uri="{BB962C8B-B14F-4D97-AF65-F5344CB8AC3E}">
        <p14:creationId xmlns:p14="http://schemas.microsoft.com/office/powerpoint/2010/main" val="312133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ommunity_of_inter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emantic_data_mode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7A2-DD5D-F285-DD64-6D131D997161}"/>
              </a:ext>
            </a:extLst>
          </p:cNvPr>
          <p:cNvSpPr>
            <a:spLocks noGrp="1"/>
          </p:cNvSpPr>
          <p:nvPr>
            <p:ph type="ctrTitle"/>
          </p:nvPr>
        </p:nvSpPr>
        <p:spPr/>
        <p:txBody>
          <a:bodyPr/>
          <a:lstStyle/>
          <a:p>
            <a:r>
              <a:rPr lang="en-US" dirty="0"/>
              <a:t>Architecture Plan for Multiple SRM Scenarios</a:t>
            </a:r>
          </a:p>
        </p:txBody>
      </p:sp>
      <p:sp>
        <p:nvSpPr>
          <p:cNvPr id="3" name="Subtitle 2">
            <a:extLst>
              <a:ext uri="{FF2B5EF4-FFF2-40B4-BE49-F238E27FC236}">
                <a16:creationId xmlns:a16="http://schemas.microsoft.com/office/drawing/2014/main" id="{F89376EB-393E-CF9A-D666-E27E792A18BD}"/>
              </a:ext>
            </a:extLst>
          </p:cNvPr>
          <p:cNvSpPr>
            <a:spLocks noGrp="1"/>
          </p:cNvSpPr>
          <p:nvPr>
            <p:ph type="subTitle" idx="1"/>
          </p:nvPr>
        </p:nvSpPr>
        <p:spPr/>
        <p:txBody>
          <a:bodyPr/>
          <a:lstStyle/>
          <a:p>
            <a:r>
              <a:rPr lang="en-US" dirty="0"/>
              <a:t>2022 September 09 meeting</a:t>
            </a:r>
          </a:p>
          <a:p>
            <a:endParaRPr lang="en-US" dirty="0"/>
          </a:p>
          <a:p>
            <a:r>
              <a:rPr lang="en-US" dirty="0"/>
              <a:t>Chuck Turnitsa, NATO NCDF Data Lake Architecture TT Lead</a:t>
            </a:r>
          </a:p>
        </p:txBody>
      </p:sp>
    </p:spTree>
    <p:extLst>
      <p:ext uri="{BB962C8B-B14F-4D97-AF65-F5344CB8AC3E}">
        <p14:creationId xmlns:p14="http://schemas.microsoft.com/office/powerpoint/2010/main" val="421920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E93-C5B6-4881-17A2-46B66B6A9B53}"/>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80542742-25C4-571E-D090-17B76578AF8F}"/>
              </a:ext>
            </a:extLst>
          </p:cNvPr>
          <p:cNvSpPr>
            <a:spLocks noGrp="1"/>
          </p:cNvSpPr>
          <p:nvPr>
            <p:ph type="body" idx="1"/>
          </p:nvPr>
        </p:nvSpPr>
        <p:spPr/>
        <p:txBody>
          <a:bodyPr/>
          <a:lstStyle/>
          <a:p>
            <a:r>
              <a:rPr lang="en-US" dirty="0"/>
              <a:t>Earlier discussions, and earlier versions of slides</a:t>
            </a:r>
          </a:p>
        </p:txBody>
      </p:sp>
    </p:spTree>
    <p:extLst>
      <p:ext uri="{BB962C8B-B14F-4D97-AF65-F5344CB8AC3E}">
        <p14:creationId xmlns:p14="http://schemas.microsoft.com/office/powerpoint/2010/main" val="310259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C19-7C23-B4E7-DD01-E57ECB7CD8A7}"/>
              </a:ext>
            </a:extLst>
          </p:cNvPr>
          <p:cNvSpPr>
            <a:spLocks noGrp="1"/>
          </p:cNvSpPr>
          <p:nvPr>
            <p:ph type="title"/>
          </p:nvPr>
        </p:nvSpPr>
        <p:spPr>
          <a:xfrm>
            <a:off x="838200" y="365125"/>
            <a:ext cx="10515600" cy="784167"/>
          </a:xfrm>
        </p:spPr>
        <p:txBody>
          <a:bodyPr/>
          <a:lstStyle/>
          <a:p>
            <a:r>
              <a:rPr lang="en-US" dirty="0"/>
              <a:t>Discussions on Definition, SRM</a:t>
            </a:r>
          </a:p>
        </p:txBody>
      </p:sp>
      <p:sp>
        <p:nvSpPr>
          <p:cNvPr id="3" name="Content Placeholder 2">
            <a:extLst>
              <a:ext uri="{FF2B5EF4-FFF2-40B4-BE49-F238E27FC236}">
                <a16:creationId xmlns:a16="http://schemas.microsoft.com/office/drawing/2014/main" id="{D1CED7E5-6D02-058B-7550-E33779E2DC47}"/>
              </a:ext>
            </a:extLst>
          </p:cNvPr>
          <p:cNvSpPr>
            <a:spLocks noGrp="1"/>
          </p:cNvSpPr>
          <p:nvPr>
            <p:ph idx="1"/>
          </p:nvPr>
        </p:nvSpPr>
        <p:spPr/>
        <p:txBody>
          <a:bodyPr/>
          <a:lstStyle/>
          <a:p>
            <a:pPr marL="457200" marR="0">
              <a:spcBef>
                <a:spcPts val="0"/>
              </a:spcBef>
              <a:spcAft>
                <a:spcPts val="0"/>
              </a:spcAft>
              <a:buFont typeface="Arial" panose="020B0604020202020204" pitchFamily="34" charset="0"/>
              <a:buChar char="•"/>
            </a:pPr>
            <a:r>
              <a:rPr lang="en-US" sz="1800" dirty="0">
                <a:effectLst/>
                <a:latin typeface="Calibri,sans-serif"/>
              </a:rPr>
              <a:t>Standardization of how SRMs are described is a good thing!</a:t>
            </a:r>
          </a:p>
          <a:p>
            <a:pPr marL="457200" marR="0">
              <a:spcBef>
                <a:spcPts val="0"/>
              </a:spcBef>
              <a:spcAft>
                <a:spcPts val="0"/>
              </a:spcAft>
              <a:buFont typeface="Arial" panose="020B0604020202020204" pitchFamily="34" charset="0"/>
              <a:buChar char="•"/>
            </a:pPr>
            <a:endParaRPr lang="en-US" sz="1800" dirty="0">
              <a:effectLst/>
              <a:latin typeface="Calibri,Helvetica,sans-serif"/>
            </a:endParaRPr>
          </a:p>
          <a:p>
            <a:pPr marL="457200" marR="0">
              <a:spcBef>
                <a:spcPts val="0"/>
              </a:spcBef>
              <a:spcAft>
                <a:spcPts val="0"/>
              </a:spcAft>
              <a:buFont typeface="Arial" panose="020B0604020202020204" pitchFamily="34" charset="0"/>
              <a:buChar char="•"/>
            </a:pPr>
            <a:r>
              <a:rPr lang="en-US" sz="1800" dirty="0">
                <a:effectLst/>
                <a:latin typeface="Calibri,sans-serif"/>
              </a:rPr>
              <a:t>Core concepts (between SRMs) are very generic and detail-light (e.g., Person, Location, Organization, Event/Activity)</a:t>
            </a:r>
            <a:r>
              <a:rPr lang="en-US" sz="1800" dirty="0">
                <a:effectLst/>
                <a:latin typeface="Times New Roman,serif"/>
              </a:rPr>
              <a:t> </a:t>
            </a:r>
          </a:p>
          <a:p>
            <a:pPr marL="457200" marR="0">
              <a:spcBef>
                <a:spcPts val="0"/>
              </a:spcBef>
              <a:spcAft>
                <a:spcPts val="0"/>
              </a:spcAft>
              <a:buFont typeface="Arial" panose="020B0604020202020204" pitchFamily="34" charset="0"/>
              <a:buChar char="•"/>
            </a:pPr>
            <a:r>
              <a:rPr lang="en-US" sz="1800" dirty="0">
                <a:effectLst/>
                <a:latin typeface="Calibri,sans-serif"/>
              </a:rPr>
              <a:t>Conclusion: any core SRM must be very small and lightweight, but still requires management/governance.</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Core SRM may be considered ‘conceptual’, with specific SRMs being customizations derived from it (with additions/removals/etc.)</a:t>
            </a:r>
            <a:r>
              <a:rPr lang="en-US" sz="1800" dirty="0">
                <a:effectLst/>
                <a:latin typeface="Times New Roman,serif"/>
              </a:rPr>
              <a:t> </a:t>
            </a:r>
            <a:r>
              <a:rPr lang="en-US" sz="1800" dirty="0">
                <a:effectLst/>
                <a:latin typeface="Calibri,sans-serif"/>
              </a:rPr>
              <a:t>Mapping to the Core SRM is done using annotations, which could be added to STF annotation approach.</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EU is using the term “Core Vocabularies”; we need to have clear definitions of the distinction between Vocabulary, Taxonomy, Ontology, SRM, Data Model, etc.</a:t>
            </a:r>
            <a:endParaRPr lang="en-US" sz="1800" dirty="0">
              <a:effectLst/>
              <a:latin typeface="Calibri,Helvetica,sans-serif"/>
            </a:endParaRPr>
          </a:p>
          <a:p>
            <a:endParaRPr lang="en-US" dirty="0"/>
          </a:p>
        </p:txBody>
      </p:sp>
    </p:spTree>
    <p:extLst>
      <p:ext uri="{BB962C8B-B14F-4D97-AF65-F5344CB8AC3E}">
        <p14:creationId xmlns:p14="http://schemas.microsoft.com/office/powerpoint/2010/main" val="242570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587-2CE9-186E-B93A-0BFDF7C0BA37}"/>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2209823-17E5-DADA-A3E1-9DED372A7B3F}"/>
              </a:ext>
            </a:extLst>
          </p:cNvPr>
          <p:cNvSpPr>
            <a:spLocks noGrp="1"/>
          </p:cNvSpPr>
          <p:nvPr>
            <p:ph idx="1"/>
          </p:nvPr>
        </p:nvSpPr>
        <p:spPr/>
        <p:txBody>
          <a:bodyPr/>
          <a:lstStyle/>
          <a:p>
            <a:r>
              <a:rPr lang="en-US" dirty="0"/>
              <a:t>Provide definition/discussion statement on Dynamic Environment (Aug26)</a:t>
            </a:r>
          </a:p>
          <a:p>
            <a:r>
              <a:rPr lang="en-US" dirty="0"/>
              <a:t>To help derive or evaluate a core SRM, we need to start with requirements and use cases</a:t>
            </a:r>
          </a:p>
          <a:p>
            <a:pPr lvl="1"/>
            <a:r>
              <a:rPr lang="en-US" dirty="0"/>
              <a:t>Requires definitions</a:t>
            </a:r>
          </a:p>
          <a:p>
            <a:r>
              <a:rPr lang="en-US" dirty="0"/>
              <a:t>Requirements – what do we want to use it (</a:t>
            </a:r>
            <a:r>
              <a:rPr lang="en-US" dirty="0" err="1"/>
              <a:t>datalake</a:t>
            </a:r>
            <a:r>
              <a:rPr lang="en-US" dirty="0"/>
              <a:t>) for?  Lake Diver, others?</a:t>
            </a:r>
          </a:p>
          <a:p>
            <a:endParaRPr lang="en-US" dirty="0"/>
          </a:p>
          <a:p>
            <a:endParaRPr lang="en-US" dirty="0"/>
          </a:p>
        </p:txBody>
      </p:sp>
    </p:spTree>
    <p:extLst>
      <p:ext uri="{BB962C8B-B14F-4D97-AF65-F5344CB8AC3E}">
        <p14:creationId xmlns:p14="http://schemas.microsoft.com/office/powerpoint/2010/main" val="1549497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a:extLst>
              <a:ext uri="{FF2B5EF4-FFF2-40B4-BE49-F238E27FC236}">
                <a16:creationId xmlns:a16="http://schemas.microsoft.com/office/drawing/2014/main" id="{E94F75D9-9794-4492-3A7A-96033F12C4AB}"/>
              </a:ext>
            </a:extLst>
          </p:cNvPr>
          <p:cNvGrpSpPr>
            <a:grpSpLocks/>
          </p:cNvGrpSpPr>
          <p:nvPr/>
        </p:nvGrpSpPr>
        <p:grpSpPr bwMode="auto">
          <a:xfrm>
            <a:off x="2209800" y="1828800"/>
            <a:ext cx="7907338" cy="4114800"/>
            <a:chOff x="432" y="1152"/>
            <a:chExt cx="4981" cy="2592"/>
          </a:xfrm>
        </p:grpSpPr>
        <p:grpSp>
          <p:nvGrpSpPr>
            <p:cNvPr id="2053" name="Group 5">
              <a:extLst>
                <a:ext uri="{FF2B5EF4-FFF2-40B4-BE49-F238E27FC236}">
                  <a16:creationId xmlns:a16="http://schemas.microsoft.com/office/drawing/2014/main" id="{5482EC12-98FD-74C4-E34B-3FD006913710}"/>
                </a:ext>
              </a:extLst>
            </p:cNvPr>
            <p:cNvGrpSpPr>
              <a:grpSpLocks/>
            </p:cNvGrpSpPr>
            <p:nvPr/>
          </p:nvGrpSpPr>
          <p:grpSpPr bwMode="auto">
            <a:xfrm>
              <a:off x="432" y="1200"/>
              <a:ext cx="2976" cy="2544"/>
              <a:chOff x="432" y="1200"/>
              <a:chExt cx="2976" cy="2544"/>
            </a:xfrm>
          </p:grpSpPr>
          <p:sp>
            <p:nvSpPr>
              <p:cNvPr id="2054" name="Rectangle 6">
                <a:extLst>
                  <a:ext uri="{FF2B5EF4-FFF2-40B4-BE49-F238E27FC236}">
                    <a16:creationId xmlns:a16="http://schemas.microsoft.com/office/drawing/2014/main" id="{72C3AAF7-8F9C-EF74-2FB2-4B0821B3271A}"/>
                  </a:ext>
                </a:extLst>
              </p:cNvPr>
              <p:cNvSpPr>
                <a:spLocks noChangeArrowheads="1"/>
              </p:cNvSpPr>
              <p:nvPr/>
            </p:nvSpPr>
            <p:spPr bwMode="auto">
              <a:xfrm>
                <a:off x="2880" y="2016"/>
                <a:ext cx="528" cy="9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6AB886FF-0D14-BAD2-CDFE-11F4EE470854}"/>
                  </a:ext>
                </a:extLst>
              </p:cNvPr>
              <p:cNvSpPr>
                <a:spLocks noChangeArrowheads="1"/>
              </p:cNvSpPr>
              <p:nvPr/>
            </p:nvSpPr>
            <p:spPr bwMode="auto">
              <a:xfrm>
                <a:off x="432" y="2784"/>
                <a:ext cx="528" cy="96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a:extLst>
                  <a:ext uri="{FF2B5EF4-FFF2-40B4-BE49-F238E27FC236}">
                    <a16:creationId xmlns:a16="http://schemas.microsoft.com/office/drawing/2014/main" id="{B70AC092-D957-14CD-66D8-584CF5B111C5}"/>
                  </a:ext>
                </a:extLst>
              </p:cNvPr>
              <p:cNvSpPr>
                <a:spLocks noChangeArrowheads="1"/>
              </p:cNvSpPr>
              <p:nvPr/>
            </p:nvSpPr>
            <p:spPr bwMode="auto">
              <a:xfrm>
                <a:off x="432" y="1200"/>
                <a:ext cx="528" cy="960"/>
              </a:xfrm>
              <a:prstGeom prst="rect">
                <a:avLst/>
              </a:prstGeom>
              <a:solidFill>
                <a:srgbClr val="EDF2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7" name="Group 9">
                <a:extLst>
                  <a:ext uri="{FF2B5EF4-FFF2-40B4-BE49-F238E27FC236}">
                    <a16:creationId xmlns:a16="http://schemas.microsoft.com/office/drawing/2014/main" id="{AACB35FE-0EDE-575C-5051-014FFF1BB38F}"/>
                  </a:ext>
                </a:extLst>
              </p:cNvPr>
              <p:cNvGrpSpPr>
                <a:grpSpLocks/>
              </p:cNvGrpSpPr>
              <p:nvPr/>
            </p:nvGrpSpPr>
            <p:grpSpPr bwMode="auto">
              <a:xfrm>
                <a:off x="480" y="1776"/>
                <a:ext cx="432" cy="336"/>
                <a:chOff x="3360" y="1632"/>
                <a:chExt cx="2016" cy="2064"/>
              </a:xfrm>
            </p:grpSpPr>
            <p:sp>
              <p:nvSpPr>
                <p:cNvPr id="2058" name="Rectangle 10">
                  <a:extLst>
                    <a:ext uri="{FF2B5EF4-FFF2-40B4-BE49-F238E27FC236}">
                      <a16:creationId xmlns:a16="http://schemas.microsoft.com/office/drawing/2014/main" id="{E32F261E-69CC-BCE1-6D55-71A293E6B558}"/>
                    </a:ext>
                  </a:extLst>
                </p:cNvPr>
                <p:cNvSpPr>
                  <a:spLocks noChangeArrowheads="1"/>
                </p:cNvSpPr>
                <p:nvPr/>
              </p:nvSpPr>
              <p:spPr bwMode="auto">
                <a:xfrm>
                  <a:off x="3600" y="1728"/>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Rectangle 11">
                  <a:extLst>
                    <a:ext uri="{FF2B5EF4-FFF2-40B4-BE49-F238E27FC236}">
                      <a16:creationId xmlns:a16="http://schemas.microsoft.com/office/drawing/2014/main" id="{5889B68C-4828-EA7B-FE43-B86F22E1FAAE}"/>
                    </a:ext>
                  </a:extLst>
                </p:cNvPr>
                <p:cNvSpPr>
                  <a:spLocks noChangeArrowheads="1"/>
                </p:cNvSpPr>
                <p:nvPr/>
              </p:nvSpPr>
              <p:spPr bwMode="auto">
                <a:xfrm>
                  <a:off x="3360" y="312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a:extLst>
                    <a:ext uri="{FF2B5EF4-FFF2-40B4-BE49-F238E27FC236}">
                      <a16:creationId xmlns:a16="http://schemas.microsoft.com/office/drawing/2014/main" id="{3B08F17B-8461-6B97-FB5E-77BFFE3A7DF9}"/>
                    </a:ext>
                  </a:extLst>
                </p:cNvPr>
                <p:cNvSpPr>
                  <a:spLocks noChangeArrowheads="1"/>
                </p:cNvSpPr>
                <p:nvPr/>
              </p:nvSpPr>
              <p:spPr bwMode="auto">
                <a:xfrm>
                  <a:off x="4368" y="2784"/>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Rectangle 13">
                  <a:extLst>
                    <a:ext uri="{FF2B5EF4-FFF2-40B4-BE49-F238E27FC236}">
                      <a16:creationId xmlns:a16="http://schemas.microsoft.com/office/drawing/2014/main" id="{B627EF4E-4571-B4E1-F6E2-350A120227F8}"/>
                    </a:ext>
                  </a:extLst>
                </p:cNvPr>
                <p:cNvSpPr>
                  <a:spLocks noChangeArrowheads="1"/>
                </p:cNvSpPr>
                <p:nvPr/>
              </p:nvSpPr>
              <p:spPr bwMode="auto">
                <a:xfrm>
                  <a:off x="4800" y="1632"/>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62" name="AutoShape 14">
                  <a:extLst>
                    <a:ext uri="{FF2B5EF4-FFF2-40B4-BE49-F238E27FC236}">
                      <a16:creationId xmlns:a16="http://schemas.microsoft.com/office/drawing/2014/main" id="{5291338E-8519-BED1-23BA-E72B31F3AFD7}"/>
                    </a:ext>
                  </a:extLst>
                </p:cNvPr>
                <p:cNvCxnSpPr>
                  <a:cxnSpLocks noChangeShapeType="1"/>
                  <a:stCxn id="2059" idx="3"/>
                  <a:endCxn id="2060" idx="1"/>
                </p:cNvCxnSpPr>
                <p:nvPr/>
              </p:nvCxnSpPr>
              <p:spPr bwMode="auto">
                <a:xfrm flipV="1">
                  <a:off x="3936" y="3072"/>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AutoShape 15">
                  <a:extLst>
                    <a:ext uri="{FF2B5EF4-FFF2-40B4-BE49-F238E27FC236}">
                      <a16:creationId xmlns:a16="http://schemas.microsoft.com/office/drawing/2014/main" id="{C60BC840-BFDB-F38E-6F54-D8CD8AC0C02C}"/>
                    </a:ext>
                  </a:extLst>
                </p:cNvPr>
                <p:cNvCxnSpPr>
                  <a:cxnSpLocks noChangeShapeType="1"/>
                  <a:stCxn id="2061" idx="2"/>
                  <a:endCxn id="2060" idx="0"/>
                </p:cNvCxnSpPr>
                <p:nvPr/>
              </p:nvCxnSpPr>
              <p:spPr bwMode="auto">
                <a:xfrm rot="5400000">
                  <a:off x="4584" y="2280"/>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AutoShape 16">
                  <a:extLst>
                    <a:ext uri="{FF2B5EF4-FFF2-40B4-BE49-F238E27FC236}">
                      <a16:creationId xmlns:a16="http://schemas.microsoft.com/office/drawing/2014/main" id="{31A7AAF7-505B-5DDD-9E1F-E1179850F1B0}"/>
                    </a:ext>
                  </a:extLst>
                </p:cNvPr>
                <p:cNvCxnSpPr>
                  <a:cxnSpLocks noChangeShapeType="1"/>
                  <a:stCxn id="2058" idx="3"/>
                  <a:endCxn id="2061" idx="1"/>
                </p:cNvCxnSpPr>
                <p:nvPr/>
              </p:nvCxnSpPr>
              <p:spPr bwMode="auto">
                <a:xfrm flipV="1">
                  <a:off x="4176" y="1920"/>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AutoShape 17">
                  <a:extLst>
                    <a:ext uri="{FF2B5EF4-FFF2-40B4-BE49-F238E27FC236}">
                      <a16:creationId xmlns:a16="http://schemas.microsoft.com/office/drawing/2014/main" id="{957EF033-134E-3C78-4B23-0AEF818B1004}"/>
                    </a:ext>
                  </a:extLst>
                </p:cNvPr>
                <p:cNvCxnSpPr>
                  <a:cxnSpLocks noChangeShapeType="1"/>
                  <a:stCxn id="2060" idx="0"/>
                  <a:endCxn id="2058" idx="2"/>
                </p:cNvCxnSpPr>
                <p:nvPr/>
              </p:nvCxnSpPr>
              <p:spPr bwMode="auto">
                <a:xfrm rot="5400000" flipH="1">
                  <a:off x="4032" y="2160"/>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6" name="Group 18">
                <a:extLst>
                  <a:ext uri="{FF2B5EF4-FFF2-40B4-BE49-F238E27FC236}">
                    <a16:creationId xmlns:a16="http://schemas.microsoft.com/office/drawing/2014/main" id="{DEFC16A0-2483-1C92-28B6-BCC319C31165}"/>
                  </a:ext>
                </a:extLst>
              </p:cNvPr>
              <p:cNvGrpSpPr>
                <a:grpSpLocks/>
              </p:cNvGrpSpPr>
              <p:nvPr/>
            </p:nvGrpSpPr>
            <p:grpSpPr bwMode="auto">
              <a:xfrm rot="-5400000">
                <a:off x="528" y="2832"/>
                <a:ext cx="336" cy="432"/>
                <a:chOff x="528" y="2784"/>
                <a:chExt cx="2016" cy="2064"/>
              </a:xfrm>
            </p:grpSpPr>
            <p:sp>
              <p:nvSpPr>
                <p:cNvPr id="2067" name="Rectangle 19">
                  <a:extLst>
                    <a:ext uri="{FF2B5EF4-FFF2-40B4-BE49-F238E27FC236}">
                      <a16:creationId xmlns:a16="http://schemas.microsoft.com/office/drawing/2014/main" id="{E6D0F4EC-54CD-3AE2-0D59-607A60995786}"/>
                    </a:ext>
                  </a:extLst>
                </p:cNvPr>
                <p:cNvSpPr>
                  <a:spLocks noChangeArrowheads="1"/>
                </p:cNvSpPr>
                <p:nvPr/>
              </p:nvSpPr>
              <p:spPr bwMode="auto">
                <a:xfrm>
                  <a:off x="768" y="2880"/>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 name="Rectangle 20">
                  <a:extLst>
                    <a:ext uri="{FF2B5EF4-FFF2-40B4-BE49-F238E27FC236}">
                      <a16:creationId xmlns:a16="http://schemas.microsoft.com/office/drawing/2014/main" id="{CDB76147-B068-A141-30AC-DDDA83563783}"/>
                    </a:ext>
                  </a:extLst>
                </p:cNvPr>
                <p:cNvSpPr>
                  <a:spLocks noChangeArrowheads="1"/>
                </p:cNvSpPr>
                <p:nvPr/>
              </p:nvSpPr>
              <p:spPr bwMode="auto">
                <a:xfrm>
                  <a:off x="528" y="4272"/>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Rectangle 21">
                  <a:extLst>
                    <a:ext uri="{FF2B5EF4-FFF2-40B4-BE49-F238E27FC236}">
                      <a16:creationId xmlns:a16="http://schemas.microsoft.com/office/drawing/2014/main" id="{9C4F59E9-1256-82ED-828E-80306C8CFD8C}"/>
                    </a:ext>
                  </a:extLst>
                </p:cNvPr>
                <p:cNvSpPr>
                  <a:spLocks noChangeArrowheads="1"/>
                </p:cNvSpPr>
                <p:nvPr/>
              </p:nvSpPr>
              <p:spPr bwMode="auto">
                <a:xfrm>
                  <a:off x="1536" y="3936"/>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Rectangle 22">
                  <a:extLst>
                    <a:ext uri="{FF2B5EF4-FFF2-40B4-BE49-F238E27FC236}">
                      <a16:creationId xmlns:a16="http://schemas.microsoft.com/office/drawing/2014/main" id="{A932573C-8598-702E-7F9B-E0D0759760E2}"/>
                    </a:ext>
                  </a:extLst>
                </p:cNvPr>
                <p:cNvSpPr>
                  <a:spLocks noChangeArrowheads="1"/>
                </p:cNvSpPr>
                <p:nvPr/>
              </p:nvSpPr>
              <p:spPr bwMode="auto">
                <a:xfrm>
                  <a:off x="1968" y="2784"/>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1" name="AutoShape 23">
                  <a:extLst>
                    <a:ext uri="{FF2B5EF4-FFF2-40B4-BE49-F238E27FC236}">
                      <a16:creationId xmlns:a16="http://schemas.microsoft.com/office/drawing/2014/main" id="{10512D16-2A41-5F1C-88D0-65EDCD445257}"/>
                    </a:ext>
                  </a:extLst>
                </p:cNvPr>
                <p:cNvCxnSpPr>
                  <a:cxnSpLocks noChangeShapeType="1"/>
                  <a:stCxn id="2068" idx="3"/>
                  <a:endCxn id="2069" idx="1"/>
                </p:cNvCxnSpPr>
                <p:nvPr/>
              </p:nvCxnSpPr>
              <p:spPr bwMode="auto">
                <a:xfrm flipV="1">
                  <a:off x="1104" y="4224"/>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2" name="AutoShape 24">
                  <a:extLst>
                    <a:ext uri="{FF2B5EF4-FFF2-40B4-BE49-F238E27FC236}">
                      <a16:creationId xmlns:a16="http://schemas.microsoft.com/office/drawing/2014/main" id="{C0DD72D9-DDED-669B-0B12-CDAE96B635DD}"/>
                    </a:ext>
                  </a:extLst>
                </p:cNvPr>
                <p:cNvCxnSpPr>
                  <a:cxnSpLocks noChangeShapeType="1"/>
                  <a:stCxn id="2070" idx="2"/>
                  <a:endCxn id="2069" idx="0"/>
                </p:cNvCxnSpPr>
                <p:nvPr/>
              </p:nvCxnSpPr>
              <p:spPr bwMode="auto">
                <a:xfrm rot="5400000">
                  <a:off x="1752" y="3432"/>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a:extLst>
                    <a:ext uri="{FF2B5EF4-FFF2-40B4-BE49-F238E27FC236}">
                      <a16:creationId xmlns:a16="http://schemas.microsoft.com/office/drawing/2014/main" id="{686B0B52-8FFD-7067-5162-B940D7F43097}"/>
                    </a:ext>
                  </a:extLst>
                </p:cNvPr>
                <p:cNvCxnSpPr>
                  <a:cxnSpLocks noChangeShapeType="1"/>
                  <a:stCxn id="2067" idx="3"/>
                  <a:endCxn id="2070" idx="1"/>
                </p:cNvCxnSpPr>
                <p:nvPr/>
              </p:nvCxnSpPr>
              <p:spPr bwMode="auto">
                <a:xfrm flipV="1">
                  <a:off x="1344" y="3072"/>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a:extLst>
                    <a:ext uri="{FF2B5EF4-FFF2-40B4-BE49-F238E27FC236}">
                      <a16:creationId xmlns:a16="http://schemas.microsoft.com/office/drawing/2014/main" id="{ED30AC03-6640-E8C6-6FF1-A3C4C840C46F}"/>
                    </a:ext>
                  </a:extLst>
                </p:cNvPr>
                <p:cNvCxnSpPr>
                  <a:cxnSpLocks noChangeShapeType="1"/>
                  <a:stCxn id="2069" idx="0"/>
                  <a:endCxn id="2067" idx="2"/>
                </p:cNvCxnSpPr>
                <p:nvPr/>
              </p:nvCxnSpPr>
              <p:spPr bwMode="auto">
                <a:xfrm rot="5400000" flipH="1">
                  <a:off x="1200" y="3312"/>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75" name="Group 27">
                <a:extLst>
                  <a:ext uri="{FF2B5EF4-FFF2-40B4-BE49-F238E27FC236}">
                    <a16:creationId xmlns:a16="http://schemas.microsoft.com/office/drawing/2014/main" id="{BF05AB64-AD2A-DE42-6A27-C445FA79BF24}"/>
                  </a:ext>
                </a:extLst>
              </p:cNvPr>
              <p:cNvGrpSpPr>
                <a:grpSpLocks/>
              </p:cNvGrpSpPr>
              <p:nvPr/>
            </p:nvGrpSpPr>
            <p:grpSpPr bwMode="auto">
              <a:xfrm>
                <a:off x="2976" y="2591"/>
                <a:ext cx="288" cy="241"/>
                <a:chOff x="2112" y="2447"/>
                <a:chExt cx="361" cy="296"/>
              </a:xfrm>
            </p:grpSpPr>
            <p:sp>
              <p:nvSpPr>
                <p:cNvPr id="2076" name="Rectangle 28">
                  <a:extLst>
                    <a:ext uri="{FF2B5EF4-FFF2-40B4-BE49-F238E27FC236}">
                      <a16:creationId xmlns:a16="http://schemas.microsoft.com/office/drawing/2014/main" id="{E79979BB-4AC6-A167-8DB8-40D6937503C8}"/>
                    </a:ext>
                  </a:extLst>
                </p:cNvPr>
                <p:cNvSpPr>
                  <a:spLocks noChangeArrowheads="1"/>
                </p:cNvSpPr>
                <p:nvPr/>
              </p:nvSpPr>
              <p:spPr bwMode="auto">
                <a:xfrm rot="-5400000">
                  <a:off x="2125" y="26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6488CB3E-76D9-54D5-0499-B626EC57630F}"/>
                    </a:ext>
                  </a:extLst>
                </p:cNvPr>
                <p:cNvSpPr>
                  <a:spLocks noChangeArrowheads="1"/>
                </p:cNvSpPr>
                <p:nvPr/>
              </p:nvSpPr>
              <p:spPr bwMode="auto">
                <a:xfrm rot="-5400000">
                  <a:off x="2365" y="2531"/>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Rectangle 30">
                  <a:extLst>
                    <a:ext uri="{FF2B5EF4-FFF2-40B4-BE49-F238E27FC236}">
                      <a16:creationId xmlns:a16="http://schemas.microsoft.com/office/drawing/2014/main" id="{64A0E915-B779-123D-A745-6D2064F67107}"/>
                    </a:ext>
                  </a:extLst>
                </p:cNvPr>
                <p:cNvSpPr>
                  <a:spLocks noChangeArrowheads="1"/>
                </p:cNvSpPr>
                <p:nvPr/>
              </p:nvSpPr>
              <p:spPr bwMode="auto">
                <a:xfrm rot="-5400000">
                  <a:off x="2125" y="24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9" name="AutoShape 31">
                  <a:extLst>
                    <a:ext uri="{FF2B5EF4-FFF2-40B4-BE49-F238E27FC236}">
                      <a16:creationId xmlns:a16="http://schemas.microsoft.com/office/drawing/2014/main" id="{A4591721-3723-DE7B-8388-DA47CB7454DB}"/>
                    </a:ext>
                  </a:extLst>
                </p:cNvPr>
                <p:cNvCxnSpPr>
                  <a:cxnSpLocks noChangeShapeType="1"/>
                  <a:stCxn id="2078" idx="2"/>
                  <a:endCxn id="2077" idx="0"/>
                </p:cNvCxnSpPr>
                <p:nvPr/>
              </p:nvCxnSpPr>
              <p:spPr bwMode="auto">
                <a:xfrm>
                  <a:off x="2232" y="2495"/>
                  <a:ext cx="119" cy="98"/>
                </a:xfrm>
                <a:prstGeom prst="bentConnector3">
                  <a:avLst>
                    <a:gd name="adj1" fmla="val 5042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a:extLst>
                    <a:ext uri="{FF2B5EF4-FFF2-40B4-BE49-F238E27FC236}">
                      <a16:creationId xmlns:a16="http://schemas.microsoft.com/office/drawing/2014/main" id="{61F0BAD0-39F4-8808-B076-AD9FB0542935}"/>
                    </a:ext>
                  </a:extLst>
                </p:cNvPr>
                <p:cNvCxnSpPr>
                  <a:cxnSpLocks noChangeShapeType="1"/>
                  <a:stCxn id="2076" idx="3"/>
                  <a:endCxn id="2078" idx="1"/>
                </p:cNvCxnSpPr>
                <p:nvPr/>
              </p:nvCxnSpPr>
              <p:spPr bwMode="auto">
                <a:xfrm rot="16200000">
                  <a:off x="2119" y="2596"/>
                  <a:ext cx="10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a:extLst>
                    <a:ext uri="{FF2B5EF4-FFF2-40B4-BE49-F238E27FC236}">
                      <a16:creationId xmlns:a16="http://schemas.microsoft.com/office/drawing/2014/main" id="{ED009E10-DB33-5E98-55B5-1F4F7C5331D2}"/>
                    </a:ext>
                  </a:extLst>
                </p:cNvPr>
                <p:cNvCxnSpPr>
                  <a:cxnSpLocks noChangeShapeType="1"/>
                  <a:stCxn id="2077" idx="0"/>
                  <a:endCxn id="2076" idx="2"/>
                </p:cNvCxnSpPr>
                <p:nvPr/>
              </p:nvCxnSpPr>
              <p:spPr bwMode="auto">
                <a:xfrm rot="10800000" flipV="1">
                  <a:off x="2232" y="2593"/>
                  <a:ext cx="119" cy="102"/>
                </a:xfrm>
                <a:prstGeom prst="bentConnector3">
                  <a:avLst>
                    <a:gd name="adj1" fmla="val 4874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82" name="Oval 34">
                <a:extLst>
                  <a:ext uri="{FF2B5EF4-FFF2-40B4-BE49-F238E27FC236}">
                    <a16:creationId xmlns:a16="http://schemas.microsoft.com/office/drawing/2014/main" id="{751BD32E-FBA8-2729-14A9-E0B6236671BA}"/>
                  </a:ext>
                </a:extLst>
              </p:cNvPr>
              <p:cNvSpPr>
                <a:spLocks noChangeArrowheads="1"/>
              </p:cNvSpPr>
              <p:nvPr/>
            </p:nvSpPr>
            <p:spPr bwMode="auto">
              <a:xfrm>
                <a:off x="816" y="2832"/>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3" name="Oval 35">
                <a:extLst>
                  <a:ext uri="{FF2B5EF4-FFF2-40B4-BE49-F238E27FC236}">
                    <a16:creationId xmlns:a16="http://schemas.microsoft.com/office/drawing/2014/main" id="{02774831-7417-14E0-0AC2-63345DE26723}"/>
                  </a:ext>
                </a:extLst>
              </p:cNvPr>
              <p:cNvSpPr>
                <a:spLocks noChangeArrowheads="1"/>
              </p:cNvSpPr>
              <p:nvPr/>
            </p:nvSpPr>
            <p:spPr bwMode="auto">
              <a:xfrm>
                <a:off x="816" y="1248"/>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4" name="Oval 36">
                <a:extLst>
                  <a:ext uri="{FF2B5EF4-FFF2-40B4-BE49-F238E27FC236}">
                    <a16:creationId xmlns:a16="http://schemas.microsoft.com/office/drawing/2014/main" id="{11397624-DC96-F1B7-DD63-39D12EEEB733}"/>
                  </a:ext>
                </a:extLst>
              </p:cNvPr>
              <p:cNvSpPr>
                <a:spLocks noChangeArrowheads="1"/>
              </p:cNvSpPr>
              <p:nvPr/>
            </p:nvSpPr>
            <p:spPr bwMode="auto">
              <a:xfrm>
                <a:off x="3264" y="206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grpSp>
        <p:sp>
          <p:nvSpPr>
            <p:cNvPr id="2085" name="Text Box 37">
              <a:extLst>
                <a:ext uri="{FF2B5EF4-FFF2-40B4-BE49-F238E27FC236}">
                  <a16:creationId xmlns:a16="http://schemas.microsoft.com/office/drawing/2014/main" id="{6CD8E121-0F18-3A15-0922-BDEA9C85C92F}"/>
                </a:ext>
              </a:extLst>
            </p:cNvPr>
            <p:cNvSpPr txBox="1">
              <a:spLocks noChangeArrowheads="1"/>
            </p:cNvSpPr>
            <p:nvPr/>
          </p:nvSpPr>
          <p:spPr bwMode="auto">
            <a:xfrm>
              <a:off x="3552" y="1152"/>
              <a:ext cx="186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(1)	Data Modeling and </a:t>
              </a:r>
              <a:br>
                <a:rPr lang="en-US" altLang="en-US" sz="2000"/>
              </a:br>
              <a:r>
                <a:rPr lang="en-US" altLang="en-US" sz="2000"/>
                <a:t>Data Documentation</a:t>
              </a:r>
              <a:br>
                <a:rPr lang="en-US" altLang="en-US" sz="2000"/>
              </a:br>
              <a:r>
                <a:rPr lang="en-US" altLang="en-US" i="1">
                  <a:solidFill>
                    <a:srgbClr val="0000FF"/>
                  </a:solidFill>
                </a:rPr>
                <a:t>- XML Document</a:t>
              </a:r>
            </a:p>
          </p:txBody>
        </p:sp>
      </p:grpSp>
      <p:grpSp>
        <p:nvGrpSpPr>
          <p:cNvPr id="2086" name="Group 38">
            <a:extLst>
              <a:ext uri="{FF2B5EF4-FFF2-40B4-BE49-F238E27FC236}">
                <a16:creationId xmlns:a16="http://schemas.microsoft.com/office/drawing/2014/main" id="{D17FEDE4-4C31-B055-7A47-62B6B065DFF1}"/>
              </a:ext>
            </a:extLst>
          </p:cNvPr>
          <p:cNvGrpSpPr>
            <a:grpSpLocks/>
          </p:cNvGrpSpPr>
          <p:nvPr/>
        </p:nvGrpSpPr>
        <p:grpSpPr bwMode="auto">
          <a:xfrm>
            <a:off x="6172200" y="3505200"/>
            <a:ext cx="647700" cy="514350"/>
            <a:chOff x="579" y="1095"/>
            <a:chExt cx="289" cy="250"/>
          </a:xfrm>
        </p:grpSpPr>
        <p:sp>
          <p:nvSpPr>
            <p:cNvPr id="2087" name="Freeform 39">
              <a:extLst>
                <a:ext uri="{FF2B5EF4-FFF2-40B4-BE49-F238E27FC236}">
                  <a16:creationId xmlns:a16="http://schemas.microsoft.com/office/drawing/2014/main" id="{E20B8264-A918-F684-334E-F16FBB22C2B2}"/>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40">
              <a:extLst>
                <a:ext uri="{FF2B5EF4-FFF2-40B4-BE49-F238E27FC236}">
                  <a16:creationId xmlns:a16="http://schemas.microsoft.com/office/drawing/2014/main" id="{93A56471-66AB-E108-F2A6-501A83AB0338}"/>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 name="Freeform 41">
              <a:extLst>
                <a:ext uri="{FF2B5EF4-FFF2-40B4-BE49-F238E27FC236}">
                  <a16:creationId xmlns:a16="http://schemas.microsoft.com/office/drawing/2014/main" id="{DD24F2AE-8C59-9970-7D6F-D3BA2B94E3ED}"/>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0" name="Freeform 42">
              <a:extLst>
                <a:ext uri="{FF2B5EF4-FFF2-40B4-BE49-F238E27FC236}">
                  <a16:creationId xmlns:a16="http://schemas.microsoft.com/office/drawing/2014/main" id="{444800C9-4CDE-6D04-5E7E-D99F5A5E7670}"/>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43">
              <a:extLst>
                <a:ext uri="{FF2B5EF4-FFF2-40B4-BE49-F238E27FC236}">
                  <a16:creationId xmlns:a16="http://schemas.microsoft.com/office/drawing/2014/main" id="{8FFEA5C8-335E-8E46-DC1B-7A7CAFA9A0C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44">
              <a:extLst>
                <a:ext uri="{FF2B5EF4-FFF2-40B4-BE49-F238E27FC236}">
                  <a16:creationId xmlns:a16="http://schemas.microsoft.com/office/drawing/2014/main" id="{B0C42B00-3428-4832-31BC-DCB03BD95B02}"/>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Line 45">
              <a:extLst>
                <a:ext uri="{FF2B5EF4-FFF2-40B4-BE49-F238E27FC236}">
                  <a16:creationId xmlns:a16="http://schemas.microsoft.com/office/drawing/2014/main" id="{57F97974-0334-7735-A3E2-990F1FC2B32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 name="Freeform 46">
              <a:extLst>
                <a:ext uri="{FF2B5EF4-FFF2-40B4-BE49-F238E27FC236}">
                  <a16:creationId xmlns:a16="http://schemas.microsoft.com/office/drawing/2014/main" id="{F8293F21-18AE-FDED-F690-7301C1958433}"/>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5" name="Freeform 47">
              <a:extLst>
                <a:ext uri="{FF2B5EF4-FFF2-40B4-BE49-F238E27FC236}">
                  <a16:creationId xmlns:a16="http://schemas.microsoft.com/office/drawing/2014/main" id="{EA0A3F77-9D30-4006-BAE2-0DB4FC879EB0}"/>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48">
              <a:extLst>
                <a:ext uri="{FF2B5EF4-FFF2-40B4-BE49-F238E27FC236}">
                  <a16:creationId xmlns:a16="http://schemas.microsoft.com/office/drawing/2014/main" id="{BF15C736-1F86-2373-EEE3-71C687390F20}"/>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49">
              <a:extLst>
                <a:ext uri="{FF2B5EF4-FFF2-40B4-BE49-F238E27FC236}">
                  <a16:creationId xmlns:a16="http://schemas.microsoft.com/office/drawing/2014/main" id="{C3F22A37-E944-A764-B554-E29E3F35C206}"/>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8" name="Freeform 50">
              <a:extLst>
                <a:ext uri="{FF2B5EF4-FFF2-40B4-BE49-F238E27FC236}">
                  <a16:creationId xmlns:a16="http://schemas.microsoft.com/office/drawing/2014/main" id="{E833C840-86BC-9447-DF7A-278D4FACD104}"/>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 name="Freeform 51">
              <a:extLst>
                <a:ext uri="{FF2B5EF4-FFF2-40B4-BE49-F238E27FC236}">
                  <a16:creationId xmlns:a16="http://schemas.microsoft.com/office/drawing/2014/main" id="{3E62EF72-0975-5FFE-2550-93F0FA91C16F}"/>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52">
              <a:extLst>
                <a:ext uri="{FF2B5EF4-FFF2-40B4-BE49-F238E27FC236}">
                  <a16:creationId xmlns:a16="http://schemas.microsoft.com/office/drawing/2014/main" id="{37D8DA62-D197-CA58-EEDD-2B2B6071BA78}"/>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1" name="Freeform 53">
              <a:extLst>
                <a:ext uri="{FF2B5EF4-FFF2-40B4-BE49-F238E27FC236}">
                  <a16:creationId xmlns:a16="http://schemas.microsoft.com/office/drawing/2014/main" id="{A314A985-288A-FC4F-622F-91C011FEB88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2" name="Freeform 54">
              <a:extLst>
                <a:ext uri="{FF2B5EF4-FFF2-40B4-BE49-F238E27FC236}">
                  <a16:creationId xmlns:a16="http://schemas.microsoft.com/office/drawing/2014/main" id="{3ADEC477-AB11-31D0-6F7A-7452E9DB7BEE}"/>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3" name="Freeform 55">
              <a:extLst>
                <a:ext uri="{FF2B5EF4-FFF2-40B4-BE49-F238E27FC236}">
                  <a16:creationId xmlns:a16="http://schemas.microsoft.com/office/drawing/2014/main" id="{D47505B7-B45D-E3CC-8FBC-9C6E4C4107BB}"/>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56">
              <a:extLst>
                <a:ext uri="{FF2B5EF4-FFF2-40B4-BE49-F238E27FC236}">
                  <a16:creationId xmlns:a16="http://schemas.microsoft.com/office/drawing/2014/main" id="{16DB7C80-F1A8-8B58-C10F-9EC62B541607}"/>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5" name="Freeform 57">
              <a:extLst>
                <a:ext uri="{FF2B5EF4-FFF2-40B4-BE49-F238E27FC236}">
                  <a16:creationId xmlns:a16="http://schemas.microsoft.com/office/drawing/2014/main" id="{BB13496F-34FB-CC0E-3795-B81205F295E5}"/>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6" name="Freeform 58">
              <a:extLst>
                <a:ext uri="{FF2B5EF4-FFF2-40B4-BE49-F238E27FC236}">
                  <a16:creationId xmlns:a16="http://schemas.microsoft.com/office/drawing/2014/main" id="{BD26C94A-A0FE-99D7-2A4D-D992F6039FA4}"/>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7" name="Freeform 59">
              <a:extLst>
                <a:ext uri="{FF2B5EF4-FFF2-40B4-BE49-F238E27FC236}">
                  <a16:creationId xmlns:a16="http://schemas.microsoft.com/office/drawing/2014/main" id="{8EBE07E7-0BAB-9701-2211-2946CFFEBD36}"/>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8" name="Freeform 60">
              <a:extLst>
                <a:ext uri="{FF2B5EF4-FFF2-40B4-BE49-F238E27FC236}">
                  <a16:creationId xmlns:a16="http://schemas.microsoft.com/office/drawing/2014/main" id="{79288CCC-8814-5B31-CDB5-90AE349531E7}"/>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 name="Line 61">
              <a:extLst>
                <a:ext uri="{FF2B5EF4-FFF2-40B4-BE49-F238E27FC236}">
                  <a16:creationId xmlns:a16="http://schemas.microsoft.com/office/drawing/2014/main" id="{A857130F-0B34-22D8-7553-57C5FFF57140}"/>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Freeform 62">
              <a:extLst>
                <a:ext uri="{FF2B5EF4-FFF2-40B4-BE49-F238E27FC236}">
                  <a16:creationId xmlns:a16="http://schemas.microsoft.com/office/drawing/2014/main" id="{38077AE8-4192-CD2D-EBF5-5144C7CEDD1D}"/>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1" name="Freeform 63">
              <a:extLst>
                <a:ext uri="{FF2B5EF4-FFF2-40B4-BE49-F238E27FC236}">
                  <a16:creationId xmlns:a16="http://schemas.microsoft.com/office/drawing/2014/main" id="{39FE4D2F-C557-A009-C599-FDF67E7FBAAF}"/>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2" name="Freeform 64">
              <a:extLst>
                <a:ext uri="{FF2B5EF4-FFF2-40B4-BE49-F238E27FC236}">
                  <a16:creationId xmlns:a16="http://schemas.microsoft.com/office/drawing/2014/main" id="{4E99F91B-B63B-29F0-0FEE-A1CCCA1573B3}"/>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3" name="Freeform 65">
              <a:extLst>
                <a:ext uri="{FF2B5EF4-FFF2-40B4-BE49-F238E27FC236}">
                  <a16:creationId xmlns:a16="http://schemas.microsoft.com/office/drawing/2014/main" id="{BAA99E45-9447-A97C-3002-0A5872411348}"/>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4" name="Freeform 66">
              <a:extLst>
                <a:ext uri="{FF2B5EF4-FFF2-40B4-BE49-F238E27FC236}">
                  <a16:creationId xmlns:a16="http://schemas.microsoft.com/office/drawing/2014/main" id="{F81C6CFB-607E-D5EA-C779-D549AE1353FA}"/>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5" name="Freeform 67">
              <a:extLst>
                <a:ext uri="{FF2B5EF4-FFF2-40B4-BE49-F238E27FC236}">
                  <a16:creationId xmlns:a16="http://schemas.microsoft.com/office/drawing/2014/main" id="{5D186EE2-7AF3-CEDC-AAB5-A35F0D00BEA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 name="Freeform 68">
              <a:extLst>
                <a:ext uri="{FF2B5EF4-FFF2-40B4-BE49-F238E27FC236}">
                  <a16:creationId xmlns:a16="http://schemas.microsoft.com/office/drawing/2014/main" id="{43D05C8D-8B0F-98D8-418D-7011BE21C87C}"/>
                </a:ext>
              </a:extLst>
            </p:cNvPr>
            <p:cNvSpPr>
              <a:spLocks/>
            </p:cNvSpPr>
            <p:nvPr/>
          </p:nvSpPr>
          <p:spPr bwMode="auto">
            <a:xfrm>
              <a:off x="596" y="1277"/>
              <a:ext cx="151" cy="68"/>
            </a:xfrm>
            <a:custGeom>
              <a:avLst/>
              <a:gdLst>
                <a:gd name="T0" fmla="*/ 138 w 151"/>
                <a:gd name="T1" fmla="*/ 68 h 68"/>
                <a:gd name="T2" fmla="*/ 151 w 151"/>
                <a:gd name="T3" fmla="*/ 67 h 68"/>
                <a:gd name="T4" fmla="*/ 151 w 151"/>
                <a:gd name="T5" fmla="*/ 51 h 68"/>
                <a:gd name="T6" fmla="*/ 151 w 151"/>
                <a:gd name="T7" fmla="*/ 39 h 68"/>
                <a:gd name="T8" fmla="*/ 144 w 151"/>
                <a:gd name="T9" fmla="*/ 32 h 68"/>
                <a:gd name="T10" fmla="*/ 136 w 151"/>
                <a:gd name="T11" fmla="*/ 28 h 68"/>
                <a:gd name="T12" fmla="*/ 118 w 151"/>
                <a:gd name="T13" fmla="*/ 21 h 68"/>
                <a:gd name="T14" fmla="*/ 92 w 151"/>
                <a:gd name="T15" fmla="*/ 15 h 68"/>
                <a:gd name="T16" fmla="*/ 87 w 151"/>
                <a:gd name="T17" fmla="*/ 14 h 68"/>
                <a:gd name="T18" fmla="*/ 82 w 151"/>
                <a:gd name="T19" fmla="*/ 15 h 68"/>
                <a:gd name="T20" fmla="*/ 82 w 151"/>
                <a:gd name="T21" fmla="*/ 14 h 68"/>
                <a:gd name="T22" fmla="*/ 81 w 151"/>
                <a:gd name="T23" fmla="*/ 13 h 68"/>
                <a:gd name="T24" fmla="*/ 78 w 151"/>
                <a:gd name="T25" fmla="*/ 13 h 68"/>
                <a:gd name="T26" fmla="*/ 77 w 151"/>
                <a:gd name="T27" fmla="*/ 13 h 68"/>
                <a:gd name="T28" fmla="*/ 75 w 151"/>
                <a:gd name="T29" fmla="*/ 10 h 68"/>
                <a:gd name="T30" fmla="*/ 73 w 151"/>
                <a:gd name="T31" fmla="*/ 10 h 68"/>
                <a:gd name="T32" fmla="*/ 71 w 151"/>
                <a:gd name="T33" fmla="*/ 8 h 68"/>
                <a:gd name="T34" fmla="*/ 69 w 151"/>
                <a:gd name="T35" fmla="*/ 8 h 68"/>
                <a:gd name="T36" fmla="*/ 69 w 151"/>
                <a:gd name="T37" fmla="*/ 5 h 68"/>
                <a:gd name="T38" fmla="*/ 67 w 151"/>
                <a:gd name="T39" fmla="*/ 0 h 68"/>
                <a:gd name="T40" fmla="*/ 4 w 151"/>
                <a:gd name="T41" fmla="*/ 1 h 68"/>
                <a:gd name="T42" fmla="*/ 4 w 151"/>
                <a:gd name="T43" fmla="*/ 8 h 68"/>
                <a:gd name="T44" fmla="*/ 2 w 151"/>
                <a:gd name="T45" fmla="*/ 14 h 68"/>
                <a:gd name="T46" fmla="*/ 2 w 151"/>
                <a:gd name="T47" fmla="*/ 17 h 68"/>
                <a:gd name="T48" fmla="*/ 2 w 151"/>
                <a:gd name="T49" fmla="*/ 23 h 68"/>
                <a:gd name="T50" fmla="*/ 0 w 151"/>
                <a:gd name="T51" fmla="*/ 32 h 68"/>
                <a:gd name="T52" fmla="*/ 2 w 151"/>
                <a:gd name="T53" fmla="*/ 36 h 68"/>
                <a:gd name="T54" fmla="*/ 2 w 151"/>
                <a:gd name="T55" fmla="*/ 41 h 68"/>
                <a:gd name="T56" fmla="*/ 6 w 151"/>
                <a:gd name="T57" fmla="*/ 45 h 68"/>
                <a:gd name="T58" fmla="*/ 9 w 151"/>
                <a:gd name="T59" fmla="*/ 46 h 68"/>
                <a:gd name="T60" fmla="*/ 14 w 151"/>
                <a:gd name="T61" fmla="*/ 47 h 68"/>
                <a:gd name="T62" fmla="*/ 18 w 151"/>
                <a:gd name="T63" fmla="*/ 49 h 68"/>
                <a:gd name="T64" fmla="*/ 21 w 151"/>
                <a:gd name="T65" fmla="*/ 54 h 68"/>
                <a:gd name="T66" fmla="*/ 25 w 151"/>
                <a:gd name="T67" fmla="*/ 55 h 68"/>
                <a:gd name="T68" fmla="*/ 29 w 151"/>
                <a:gd name="T69" fmla="*/ 58 h 68"/>
                <a:gd name="T70" fmla="*/ 35 w 151"/>
                <a:gd name="T71" fmla="*/ 60 h 68"/>
                <a:gd name="T72" fmla="*/ 44 w 151"/>
                <a:gd name="T73" fmla="*/ 61 h 68"/>
                <a:gd name="T74" fmla="*/ 54 w 151"/>
                <a:gd name="T75" fmla="*/ 61 h 68"/>
                <a:gd name="T76" fmla="*/ 59 w 151"/>
                <a:gd name="T77" fmla="*/ 61 h 68"/>
                <a:gd name="T78" fmla="*/ 64 w 151"/>
                <a:gd name="T79" fmla="*/ 60 h 68"/>
                <a:gd name="T80" fmla="*/ 69 w 151"/>
                <a:gd name="T81" fmla="*/ 62 h 68"/>
                <a:gd name="T82" fmla="*/ 77 w 151"/>
                <a:gd name="T83" fmla="*/ 61 h 68"/>
                <a:gd name="T84" fmla="*/ 109 w 151"/>
                <a:gd name="T85" fmla="*/ 67 h 68"/>
                <a:gd name="T86" fmla="*/ 123 w 151"/>
                <a:gd name="T87" fmla="*/ 68 h 68"/>
                <a:gd name="T88" fmla="*/ 138 w 151"/>
                <a:gd name="T8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7" name="Freeform 69">
              <a:extLst>
                <a:ext uri="{FF2B5EF4-FFF2-40B4-BE49-F238E27FC236}">
                  <a16:creationId xmlns:a16="http://schemas.microsoft.com/office/drawing/2014/main" id="{0C6CCFD7-176A-4EC3-3725-DA1E44795C25}"/>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8" name="Freeform 70">
              <a:extLst>
                <a:ext uri="{FF2B5EF4-FFF2-40B4-BE49-F238E27FC236}">
                  <a16:creationId xmlns:a16="http://schemas.microsoft.com/office/drawing/2014/main" id="{8E791F86-B2F0-B73C-AEFE-867D5C5F2178}"/>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9" name="Freeform 71">
              <a:extLst>
                <a:ext uri="{FF2B5EF4-FFF2-40B4-BE49-F238E27FC236}">
                  <a16:creationId xmlns:a16="http://schemas.microsoft.com/office/drawing/2014/main" id="{B5313F1C-45F3-FA8B-1940-CB5BC7AAA3D7}"/>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0" name="Freeform 72">
              <a:extLst>
                <a:ext uri="{FF2B5EF4-FFF2-40B4-BE49-F238E27FC236}">
                  <a16:creationId xmlns:a16="http://schemas.microsoft.com/office/drawing/2014/main" id="{34ECB369-FCAC-AAF2-E6EC-5ADE6C7BCF26}"/>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1" name="Freeform 73">
              <a:extLst>
                <a:ext uri="{FF2B5EF4-FFF2-40B4-BE49-F238E27FC236}">
                  <a16:creationId xmlns:a16="http://schemas.microsoft.com/office/drawing/2014/main" id="{7619B838-4E01-0B40-66E8-83E6C70BD66B}"/>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2" name="Freeform 74">
              <a:extLst>
                <a:ext uri="{FF2B5EF4-FFF2-40B4-BE49-F238E27FC236}">
                  <a16:creationId xmlns:a16="http://schemas.microsoft.com/office/drawing/2014/main" id="{5D5AD99A-E90D-3685-0D82-86C7890FA9C7}"/>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3" name="Freeform 75">
              <a:extLst>
                <a:ext uri="{FF2B5EF4-FFF2-40B4-BE49-F238E27FC236}">
                  <a16:creationId xmlns:a16="http://schemas.microsoft.com/office/drawing/2014/main" id="{DFF9F3E9-E3D2-EFD1-6A29-BFF489F7CC81}"/>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4" name="Freeform 76">
              <a:extLst>
                <a:ext uri="{FF2B5EF4-FFF2-40B4-BE49-F238E27FC236}">
                  <a16:creationId xmlns:a16="http://schemas.microsoft.com/office/drawing/2014/main" id="{0DCCECDF-201B-CE3A-6433-0B15F812B835}"/>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5" name="Freeform 77">
              <a:extLst>
                <a:ext uri="{FF2B5EF4-FFF2-40B4-BE49-F238E27FC236}">
                  <a16:creationId xmlns:a16="http://schemas.microsoft.com/office/drawing/2014/main" id="{52278BC2-08B8-F269-336C-0DB05408E773}"/>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6" name="Freeform 78">
              <a:extLst>
                <a:ext uri="{FF2B5EF4-FFF2-40B4-BE49-F238E27FC236}">
                  <a16:creationId xmlns:a16="http://schemas.microsoft.com/office/drawing/2014/main" id="{C81399A0-B667-BDC3-5A5A-F0C7E8318C23}"/>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7" name="Freeform 79">
              <a:extLst>
                <a:ext uri="{FF2B5EF4-FFF2-40B4-BE49-F238E27FC236}">
                  <a16:creationId xmlns:a16="http://schemas.microsoft.com/office/drawing/2014/main" id="{8458F222-40DB-54CA-A21F-D451B59817B8}"/>
                </a:ext>
              </a:extLst>
            </p:cNvPr>
            <p:cNvSpPr>
              <a:spLocks/>
            </p:cNvSpPr>
            <p:nvPr/>
          </p:nvSpPr>
          <p:spPr bwMode="auto">
            <a:xfrm>
              <a:off x="699" y="1221"/>
              <a:ext cx="50" cy="30"/>
            </a:xfrm>
            <a:custGeom>
              <a:avLst/>
              <a:gdLst>
                <a:gd name="T0" fmla="*/ 0 w 50"/>
                <a:gd name="T1" fmla="*/ 18 h 30"/>
                <a:gd name="T2" fmla="*/ 6 w 50"/>
                <a:gd name="T3" fmla="*/ 17 h 30"/>
                <a:gd name="T4" fmla="*/ 9 w 50"/>
                <a:gd name="T5" fmla="*/ 16 h 30"/>
                <a:gd name="T6" fmla="*/ 10 w 50"/>
                <a:gd name="T7" fmla="*/ 16 h 30"/>
                <a:gd name="T8" fmla="*/ 10 w 50"/>
                <a:gd name="T9" fmla="*/ 12 h 30"/>
                <a:gd name="T10" fmla="*/ 15 w 50"/>
                <a:gd name="T11" fmla="*/ 10 h 30"/>
                <a:gd name="T12" fmla="*/ 20 w 50"/>
                <a:gd name="T13" fmla="*/ 6 h 30"/>
                <a:gd name="T14" fmla="*/ 20 w 50"/>
                <a:gd name="T15" fmla="*/ 4 h 30"/>
                <a:gd name="T16" fmla="*/ 21 w 50"/>
                <a:gd name="T17" fmla="*/ 2 h 30"/>
                <a:gd name="T18" fmla="*/ 24 w 50"/>
                <a:gd name="T19" fmla="*/ 2 h 30"/>
                <a:gd name="T20" fmla="*/ 33 w 50"/>
                <a:gd name="T21" fmla="*/ 2 h 30"/>
                <a:gd name="T22" fmla="*/ 37 w 50"/>
                <a:gd name="T23" fmla="*/ 0 h 30"/>
                <a:gd name="T24" fmla="*/ 38 w 50"/>
                <a:gd name="T25" fmla="*/ 2 h 30"/>
                <a:gd name="T26" fmla="*/ 40 w 50"/>
                <a:gd name="T27" fmla="*/ 2 h 30"/>
                <a:gd name="T28" fmla="*/ 44 w 50"/>
                <a:gd name="T29" fmla="*/ 2 h 30"/>
                <a:gd name="T30" fmla="*/ 47 w 50"/>
                <a:gd name="T31" fmla="*/ 6 h 30"/>
                <a:gd name="T32" fmla="*/ 48 w 50"/>
                <a:gd name="T33" fmla="*/ 8 h 30"/>
                <a:gd name="T34" fmla="*/ 48 w 50"/>
                <a:gd name="T35" fmla="*/ 10 h 30"/>
                <a:gd name="T36" fmla="*/ 50 w 50"/>
                <a:gd name="T37" fmla="*/ 12 h 30"/>
                <a:gd name="T38" fmla="*/ 48 w 50"/>
                <a:gd name="T39" fmla="*/ 14 h 30"/>
                <a:gd name="T40" fmla="*/ 47 w 50"/>
                <a:gd name="T41" fmla="*/ 14 h 30"/>
                <a:gd name="T42" fmla="*/ 44 w 50"/>
                <a:gd name="T43" fmla="*/ 12 h 30"/>
                <a:gd name="T44" fmla="*/ 40 w 50"/>
                <a:gd name="T45" fmla="*/ 12 h 30"/>
                <a:gd name="T46" fmla="*/ 36 w 50"/>
                <a:gd name="T47" fmla="*/ 12 h 30"/>
                <a:gd name="T48" fmla="*/ 40 w 50"/>
                <a:gd name="T49" fmla="*/ 12 h 30"/>
                <a:gd name="T50" fmla="*/ 42 w 50"/>
                <a:gd name="T51" fmla="*/ 14 h 30"/>
                <a:gd name="T52" fmla="*/ 46 w 50"/>
                <a:gd name="T53" fmla="*/ 16 h 30"/>
                <a:gd name="T54" fmla="*/ 46 w 50"/>
                <a:gd name="T55" fmla="*/ 17 h 30"/>
                <a:gd name="T56" fmla="*/ 44 w 50"/>
                <a:gd name="T57" fmla="*/ 18 h 30"/>
                <a:gd name="T58" fmla="*/ 44 w 50"/>
                <a:gd name="T59" fmla="*/ 17 h 30"/>
                <a:gd name="T60" fmla="*/ 38 w 50"/>
                <a:gd name="T61" fmla="*/ 17 h 30"/>
                <a:gd name="T62" fmla="*/ 34 w 50"/>
                <a:gd name="T63" fmla="*/ 17 h 30"/>
                <a:gd name="T64" fmla="*/ 33 w 50"/>
                <a:gd name="T65" fmla="*/ 17 h 30"/>
                <a:gd name="T66" fmla="*/ 30 w 50"/>
                <a:gd name="T67" fmla="*/ 17 h 30"/>
                <a:gd name="T68" fmla="*/ 29 w 50"/>
                <a:gd name="T69" fmla="*/ 20 h 30"/>
                <a:gd name="T70" fmla="*/ 27 w 50"/>
                <a:gd name="T71" fmla="*/ 21 h 30"/>
                <a:gd name="T72" fmla="*/ 24 w 50"/>
                <a:gd name="T73" fmla="*/ 24 h 30"/>
                <a:gd name="T74" fmla="*/ 24 w 50"/>
                <a:gd name="T75" fmla="*/ 26 h 30"/>
                <a:gd name="T76" fmla="*/ 21 w 50"/>
                <a:gd name="T77" fmla="*/ 28 h 30"/>
                <a:gd name="T78" fmla="*/ 19 w 50"/>
                <a:gd name="T79" fmla="*/ 28 h 30"/>
                <a:gd name="T80" fmla="*/ 17 w 50"/>
                <a:gd name="T81" fmla="*/ 28 h 30"/>
                <a:gd name="T82" fmla="*/ 13 w 50"/>
                <a:gd name="T83" fmla="*/ 28 h 30"/>
                <a:gd name="T84" fmla="*/ 10 w 50"/>
                <a:gd name="T85" fmla="*/ 28 h 30"/>
                <a:gd name="T86" fmla="*/ 9 w 50"/>
                <a:gd name="T87" fmla="*/ 28 h 30"/>
                <a:gd name="T88" fmla="*/ 0 w 50"/>
                <a:gd name="T89" fmla="*/ 30 h 30"/>
                <a:gd name="T90" fmla="*/ 0 w 50"/>
                <a:gd name="T9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8" name="Freeform 80">
              <a:extLst>
                <a:ext uri="{FF2B5EF4-FFF2-40B4-BE49-F238E27FC236}">
                  <a16:creationId xmlns:a16="http://schemas.microsoft.com/office/drawing/2014/main" id="{D4264DE4-14F4-E8B6-D221-064D42A0BAD1}"/>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9" name="Freeform 81">
              <a:extLst>
                <a:ext uri="{FF2B5EF4-FFF2-40B4-BE49-F238E27FC236}">
                  <a16:creationId xmlns:a16="http://schemas.microsoft.com/office/drawing/2014/main" id="{2B494FD0-1082-D9E7-9542-C9315744FE3D}"/>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0" name="Freeform 82">
              <a:extLst>
                <a:ext uri="{FF2B5EF4-FFF2-40B4-BE49-F238E27FC236}">
                  <a16:creationId xmlns:a16="http://schemas.microsoft.com/office/drawing/2014/main" id="{DDC3AB9C-1CAB-D415-2DAA-8B738EEF11ED}"/>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1" name="Freeform 83">
              <a:extLst>
                <a:ext uri="{FF2B5EF4-FFF2-40B4-BE49-F238E27FC236}">
                  <a16:creationId xmlns:a16="http://schemas.microsoft.com/office/drawing/2014/main" id="{4DD7EFC5-02DC-3824-FDA7-4012AD04A651}"/>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2" name="Freeform 84">
              <a:extLst>
                <a:ext uri="{FF2B5EF4-FFF2-40B4-BE49-F238E27FC236}">
                  <a16:creationId xmlns:a16="http://schemas.microsoft.com/office/drawing/2014/main" id="{91F49AAF-5D7B-EC60-D8A6-1C18FC66BA20}"/>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3" name="Freeform 85">
              <a:extLst>
                <a:ext uri="{FF2B5EF4-FFF2-40B4-BE49-F238E27FC236}">
                  <a16:creationId xmlns:a16="http://schemas.microsoft.com/office/drawing/2014/main" id="{1E69F68C-01E5-48CC-2AF3-DE66CB60CF25}"/>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4" name="Freeform 86">
              <a:extLst>
                <a:ext uri="{FF2B5EF4-FFF2-40B4-BE49-F238E27FC236}">
                  <a16:creationId xmlns:a16="http://schemas.microsoft.com/office/drawing/2014/main" id="{FAD5C6D2-28A4-C396-9FE5-DB352FE02DFA}"/>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5" name="Freeform 87">
              <a:extLst>
                <a:ext uri="{FF2B5EF4-FFF2-40B4-BE49-F238E27FC236}">
                  <a16:creationId xmlns:a16="http://schemas.microsoft.com/office/drawing/2014/main" id="{B960AC25-273D-61B0-E9AD-B3EE8DC132FB}"/>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6" name="Freeform 88">
              <a:extLst>
                <a:ext uri="{FF2B5EF4-FFF2-40B4-BE49-F238E27FC236}">
                  <a16:creationId xmlns:a16="http://schemas.microsoft.com/office/drawing/2014/main" id="{46BB4E7F-DC3A-A938-1BE9-73E046D8D48F}"/>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7" name="Freeform 89">
              <a:extLst>
                <a:ext uri="{FF2B5EF4-FFF2-40B4-BE49-F238E27FC236}">
                  <a16:creationId xmlns:a16="http://schemas.microsoft.com/office/drawing/2014/main" id="{EEC339A9-FE91-D312-B8A5-9234A9B2B355}"/>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8" name="Freeform 90">
              <a:extLst>
                <a:ext uri="{FF2B5EF4-FFF2-40B4-BE49-F238E27FC236}">
                  <a16:creationId xmlns:a16="http://schemas.microsoft.com/office/drawing/2014/main" id="{B0CEB67B-3A39-43F9-5137-49982FCB819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9" name="Freeform 91">
              <a:extLst>
                <a:ext uri="{FF2B5EF4-FFF2-40B4-BE49-F238E27FC236}">
                  <a16:creationId xmlns:a16="http://schemas.microsoft.com/office/drawing/2014/main" id="{C82D730C-2A89-4438-C4E2-55DA498D6512}"/>
                </a:ext>
              </a:extLst>
            </p:cNvPr>
            <p:cNvSpPr>
              <a:spLocks/>
            </p:cNvSpPr>
            <p:nvPr/>
          </p:nvSpPr>
          <p:spPr bwMode="auto">
            <a:xfrm>
              <a:off x="619" y="1116"/>
              <a:ext cx="43" cy="49"/>
            </a:xfrm>
            <a:custGeom>
              <a:avLst/>
              <a:gdLst>
                <a:gd name="T0" fmla="*/ 28 w 43"/>
                <a:gd name="T1" fmla="*/ 2 h 49"/>
                <a:gd name="T2" fmla="*/ 32 w 43"/>
                <a:gd name="T3" fmla="*/ 4 h 49"/>
                <a:gd name="T4" fmla="*/ 36 w 43"/>
                <a:gd name="T5" fmla="*/ 8 h 49"/>
                <a:gd name="T6" fmla="*/ 37 w 43"/>
                <a:gd name="T7" fmla="*/ 12 h 49"/>
                <a:gd name="T8" fmla="*/ 37 w 43"/>
                <a:gd name="T9" fmla="*/ 13 h 49"/>
                <a:gd name="T10" fmla="*/ 37 w 43"/>
                <a:gd name="T11" fmla="*/ 16 h 49"/>
                <a:gd name="T12" fmla="*/ 37 w 43"/>
                <a:gd name="T13" fmla="*/ 19 h 49"/>
                <a:gd name="T14" fmla="*/ 38 w 43"/>
                <a:gd name="T15" fmla="*/ 22 h 49"/>
                <a:gd name="T16" fmla="*/ 41 w 43"/>
                <a:gd name="T17" fmla="*/ 26 h 49"/>
                <a:gd name="T18" fmla="*/ 43 w 43"/>
                <a:gd name="T19" fmla="*/ 29 h 49"/>
                <a:gd name="T20" fmla="*/ 43 w 43"/>
                <a:gd name="T21" fmla="*/ 31 h 49"/>
                <a:gd name="T22" fmla="*/ 41 w 43"/>
                <a:gd name="T23" fmla="*/ 31 h 49"/>
                <a:gd name="T24" fmla="*/ 40 w 43"/>
                <a:gd name="T25" fmla="*/ 31 h 49"/>
                <a:gd name="T26" fmla="*/ 38 w 43"/>
                <a:gd name="T27" fmla="*/ 32 h 49"/>
                <a:gd name="T28" fmla="*/ 38 w 43"/>
                <a:gd name="T29" fmla="*/ 34 h 49"/>
                <a:gd name="T30" fmla="*/ 40 w 43"/>
                <a:gd name="T31" fmla="*/ 36 h 49"/>
                <a:gd name="T32" fmla="*/ 38 w 43"/>
                <a:gd name="T33" fmla="*/ 38 h 49"/>
                <a:gd name="T34" fmla="*/ 38 w 43"/>
                <a:gd name="T35" fmla="*/ 40 h 49"/>
                <a:gd name="T36" fmla="*/ 37 w 43"/>
                <a:gd name="T37" fmla="*/ 41 h 49"/>
                <a:gd name="T38" fmla="*/ 37 w 43"/>
                <a:gd name="T39" fmla="*/ 44 h 49"/>
                <a:gd name="T40" fmla="*/ 36 w 43"/>
                <a:gd name="T41" fmla="*/ 44 h 49"/>
                <a:gd name="T42" fmla="*/ 32 w 43"/>
                <a:gd name="T43" fmla="*/ 44 h 49"/>
                <a:gd name="T44" fmla="*/ 32 w 43"/>
                <a:gd name="T45" fmla="*/ 44 h 49"/>
                <a:gd name="T46" fmla="*/ 27 w 43"/>
                <a:gd name="T47" fmla="*/ 44 h 49"/>
                <a:gd name="T48" fmla="*/ 27 w 43"/>
                <a:gd name="T49" fmla="*/ 49 h 49"/>
                <a:gd name="T50" fmla="*/ 4 w 43"/>
                <a:gd name="T51" fmla="*/ 43 h 49"/>
                <a:gd name="T52" fmla="*/ 7 w 43"/>
                <a:gd name="T53" fmla="*/ 38 h 49"/>
                <a:gd name="T54" fmla="*/ 5 w 43"/>
                <a:gd name="T55" fmla="*/ 34 h 49"/>
                <a:gd name="T56" fmla="*/ 0 w 43"/>
                <a:gd name="T57" fmla="*/ 28 h 49"/>
                <a:gd name="T58" fmla="*/ 0 w 43"/>
                <a:gd name="T59" fmla="*/ 10 h 49"/>
                <a:gd name="T60" fmla="*/ 3 w 43"/>
                <a:gd name="T61" fmla="*/ 6 h 49"/>
                <a:gd name="T62" fmla="*/ 9 w 43"/>
                <a:gd name="T63" fmla="*/ 3 h 49"/>
                <a:gd name="T64" fmla="*/ 14 w 43"/>
                <a:gd name="T65" fmla="*/ 0 h 49"/>
                <a:gd name="T66" fmla="*/ 23 w 43"/>
                <a:gd name="T67" fmla="*/ 2 h 49"/>
                <a:gd name="T68" fmla="*/ 28 w 43"/>
                <a:gd name="T6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49">
                  <a:moveTo>
                    <a:pt x="28" y="2"/>
                  </a:moveTo>
                  <a:lnTo>
                    <a:pt x="32" y="4"/>
                  </a:lnTo>
                  <a:lnTo>
                    <a:pt x="36" y="8"/>
                  </a:lnTo>
                  <a:lnTo>
                    <a:pt x="37" y="12"/>
                  </a:lnTo>
                  <a:lnTo>
                    <a:pt x="37" y="13"/>
                  </a:lnTo>
                  <a:lnTo>
                    <a:pt x="37" y="16"/>
                  </a:lnTo>
                  <a:lnTo>
                    <a:pt x="37" y="19"/>
                  </a:lnTo>
                  <a:lnTo>
                    <a:pt x="38" y="22"/>
                  </a:lnTo>
                  <a:lnTo>
                    <a:pt x="41" y="26"/>
                  </a:lnTo>
                  <a:lnTo>
                    <a:pt x="43" y="29"/>
                  </a:lnTo>
                  <a:lnTo>
                    <a:pt x="43" y="31"/>
                  </a:lnTo>
                  <a:lnTo>
                    <a:pt x="41" y="31"/>
                  </a:lnTo>
                  <a:lnTo>
                    <a:pt x="40" y="31"/>
                  </a:lnTo>
                  <a:lnTo>
                    <a:pt x="38" y="32"/>
                  </a:lnTo>
                  <a:lnTo>
                    <a:pt x="38" y="34"/>
                  </a:lnTo>
                  <a:lnTo>
                    <a:pt x="40" y="36"/>
                  </a:lnTo>
                  <a:lnTo>
                    <a:pt x="38" y="38"/>
                  </a:lnTo>
                  <a:lnTo>
                    <a:pt x="38" y="40"/>
                  </a:lnTo>
                  <a:lnTo>
                    <a:pt x="37" y="41"/>
                  </a:lnTo>
                  <a:lnTo>
                    <a:pt x="37" y="44"/>
                  </a:lnTo>
                  <a:lnTo>
                    <a:pt x="36" y="44"/>
                  </a:lnTo>
                  <a:lnTo>
                    <a:pt x="32" y="44"/>
                  </a:lnTo>
                  <a:lnTo>
                    <a:pt x="32" y="44"/>
                  </a:lnTo>
                  <a:lnTo>
                    <a:pt x="27" y="44"/>
                  </a:lnTo>
                  <a:lnTo>
                    <a:pt x="27" y="49"/>
                  </a:lnTo>
                  <a:lnTo>
                    <a:pt x="4" y="43"/>
                  </a:lnTo>
                  <a:lnTo>
                    <a:pt x="7" y="38"/>
                  </a:lnTo>
                  <a:lnTo>
                    <a:pt x="5" y="34"/>
                  </a:lnTo>
                  <a:lnTo>
                    <a:pt x="0" y="28"/>
                  </a:lnTo>
                  <a:lnTo>
                    <a:pt x="0" y="10"/>
                  </a:lnTo>
                  <a:lnTo>
                    <a:pt x="3" y="6"/>
                  </a:lnTo>
                  <a:lnTo>
                    <a:pt x="9" y="3"/>
                  </a:lnTo>
                  <a:lnTo>
                    <a:pt x="14" y="0"/>
                  </a:lnTo>
                  <a:lnTo>
                    <a:pt x="23" y="2"/>
                  </a:lnTo>
                  <a:lnTo>
                    <a:pt x="28" y="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0" name="Freeform 92">
              <a:extLst>
                <a:ext uri="{FF2B5EF4-FFF2-40B4-BE49-F238E27FC236}">
                  <a16:creationId xmlns:a16="http://schemas.microsoft.com/office/drawing/2014/main" id="{AAFF6C27-DA2D-EDA2-824E-3A74B4733D82}"/>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1" name="Freeform 93">
              <a:extLst>
                <a:ext uri="{FF2B5EF4-FFF2-40B4-BE49-F238E27FC236}">
                  <a16:creationId xmlns:a16="http://schemas.microsoft.com/office/drawing/2014/main" id="{9B548935-4780-EC7F-A56F-26CD4F11BC85}"/>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2" name="Freeform 94">
              <a:extLst>
                <a:ext uri="{FF2B5EF4-FFF2-40B4-BE49-F238E27FC236}">
                  <a16:creationId xmlns:a16="http://schemas.microsoft.com/office/drawing/2014/main" id="{D9ADB42F-AD6F-2668-9546-B800444B6447}"/>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3" name="Freeform 95">
              <a:extLst>
                <a:ext uri="{FF2B5EF4-FFF2-40B4-BE49-F238E27FC236}">
                  <a16:creationId xmlns:a16="http://schemas.microsoft.com/office/drawing/2014/main" id="{43539279-FA85-E2C8-AB48-5C0360A3847F}"/>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4" name="Freeform 96">
              <a:extLst>
                <a:ext uri="{FF2B5EF4-FFF2-40B4-BE49-F238E27FC236}">
                  <a16:creationId xmlns:a16="http://schemas.microsoft.com/office/drawing/2014/main" id="{320235B0-EF94-65C1-D484-B84A59D9C2C1}"/>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5" name="Freeform 97">
              <a:extLst>
                <a:ext uri="{FF2B5EF4-FFF2-40B4-BE49-F238E27FC236}">
                  <a16:creationId xmlns:a16="http://schemas.microsoft.com/office/drawing/2014/main" id="{A6C8CA6B-6315-7318-DCFE-809660BFE74B}"/>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6" name="Freeform 98">
              <a:extLst>
                <a:ext uri="{FF2B5EF4-FFF2-40B4-BE49-F238E27FC236}">
                  <a16:creationId xmlns:a16="http://schemas.microsoft.com/office/drawing/2014/main" id="{8AEF6EBD-8745-D774-C179-3404A8EB77EC}"/>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7" name="Freeform 99">
              <a:extLst>
                <a:ext uri="{FF2B5EF4-FFF2-40B4-BE49-F238E27FC236}">
                  <a16:creationId xmlns:a16="http://schemas.microsoft.com/office/drawing/2014/main" id="{A1C310A7-9664-0584-8B36-16245DB63311}"/>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8" name="Freeform 100">
              <a:extLst>
                <a:ext uri="{FF2B5EF4-FFF2-40B4-BE49-F238E27FC236}">
                  <a16:creationId xmlns:a16="http://schemas.microsoft.com/office/drawing/2014/main" id="{30519C57-429E-6B05-4E47-64DC09F27717}"/>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9" name="Freeform 101">
              <a:extLst>
                <a:ext uri="{FF2B5EF4-FFF2-40B4-BE49-F238E27FC236}">
                  <a16:creationId xmlns:a16="http://schemas.microsoft.com/office/drawing/2014/main" id="{B09AAF8C-F40A-8D1D-B602-746B2DAE288A}"/>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 name="Freeform 102">
              <a:extLst>
                <a:ext uri="{FF2B5EF4-FFF2-40B4-BE49-F238E27FC236}">
                  <a16:creationId xmlns:a16="http://schemas.microsoft.com/office/drawing/2014/main" id="{B77A2D56-D57D-1430-49D9-5B73FBFD8BB1}"/>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 name="Freeform 103">
              <a:extLst>
                <a:ext uri="{FF2B5EF4-FFF2-40B4-BE49-F238E27FC236}">
                  <a16:creationId xmlns:a16="http://schemas.microsoft.com/office/drawing/2014/main" id="{99E09370-5CED-E5A3-B201-C335B5A38C52}"/>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 name="Freeform 104">
              <a:extLst>
                <a:ext uri="{FF2B5EF4-FFF2-40B4-BE49-F238E27FC236}">
                  <a16:creationId xmlns:a16="http://schemas.microsoft.com/office/drawing/2014/main" id="{5C8FC406-03DD-BC7E-FCEC-FD8CF4444303}"/>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 name="Freeform 105">
              <a:extLst>
                <a:ext uri="{FF2B5EF4-FFF2-40B4-BE49-F238E27FC236}">
                  <a16:creationId xmlns:a16="http://schemas.microsoft.com/office/drawing/2014/main" id="{394E4387-E551-74E8-0542-8A801026CBC8}"/>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 name="Line 106">
              <a:extLst>
                <a:ext uri="{FF2B5EF4-FFF2-40B4-BE49-F238E27FC236}">
                  <a16:creationId xmlns:a16="http://schemas.microsoft.com/office/drawing/2014/main" id="{86EF3244-5FF5-9F60-855F-6191E7B7A3AC}"/>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Freeform 107">
              <a:extLst>
                <a:ext uri="{FF2B5EF4-FFF2-40B4-BE49-F238E27FC236}">
                  <a16:creationId xmlns:a16="http://schemas.microsoft.com/office/drawing/2014/main" id="{13534A18-3AF9-FE01-601A-3671AF913EE4}"/>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 name="Freeform 108">
              <a:extLst>
                <a:ext uri="{FF2B5EF4-FFF2-40B4-BE49-F238E27FC236}">
                  <a16:creationId xmlns:a16="http://schemas.microsoft.com/office/drawing/2014/main" id="{E93354A0-4AE2-FA80-6C16-B90989BACB7B}"/>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 name="Freeform 109">
              <a:extLst>
                <a:ext uri="{FF2B5EF4-FFF2-40B4-BE49-F238E27FC236}">
                  <a16:creationId xmlns:a16="http://schemas.microsoft.com/office/drawing/2014/main" id="{4C400CB2-F99C-C7A8-DE75-C7BCB7515A50}"/>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 name="Freeform 110">
              <a:extLst>
                <a:ext uri="{FF2B5EF4-FFF2-40B4-BE49-F238E27FC236}">
                  <a16:creationId xmlns:a16="http://schemas.microsoft.com/office/drawing/2014/main" id="{AE7CDD54-E43C-5D03-D608-6F4DDA52C399}"/>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 name="Freeform 111">
              <a:extLst>
                <a:ext uri="{FF2B5EF4-FFF2-40B4-BE49-F238E27FC236}">
                  <a16:creationId xmlns:a16="http://schemas.microsoft.com/office/drawing/2014/main" id="{E224169E-9C98-7BB5-0819-4DE7BFF8BB6F}"/>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0" name="Freeform 112">
              <a:extLst>
                <a:ext uri="{FF2B5EF4-FFF2-40B4-BE49-F238E27FC236}">
                  <a16:creationId xmlns:a16="http://schemas.microsoft.com/office/drawing/2014/main" id="{4CF1F9DE-49E9-30F1-7721-849799C2E0BA}"/>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 name="Freeform 113">
              <a:extLst>
                <a:ext uri="{FF2B5EF4-FFF2-40B4-BE49-F238E27FC236}">
                  <a16:creationId xmlns:a16="http://schemas.microsoft.com/office/drawing/2014/main" id="{4C8BACE7-266D-EE43-22CC-FFABF908230F}"/>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 name="Freeform 114">
              <a:extLst>
                <a:ext uri="{FF2B5EF4-FFF2-40B4-BE49-F238E27FC236}">
                  <a16:creationId xmlns:a16="http://schemas.microsoft.com/office/drawing/2014/main" id="{4E7292F3-2492-B6C7-1597-71307FC799EC}"/>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3" name="Freeform 115">
              <a:extLst>
                <a:ext uri="{FF2B5EF4-FFF2-40B4-BE49-F238E27FC236}">
                  <a16:creationId xmlns:a16="http://schemas.microsoft.com/office/drawing/2014/main" id="{11BD96B6-E465-7001-3BF0-F55197B6FBB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4" name="Freeform 116">
              <a:extLst>
                <a:ext uri="{FF2B5EF4-FFF2-40B4-BE49-F238E27FC236}">
                  <a16:creationId xmlns:a16="http://schemas.microsoft.com/office/drawing/2014/main" id="{411A29B8-9BAA-0F79-E2BF-73CB3B3844E3}"/>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 name="Freeform 117">
              <a:extLst>
                <a:ext uri="{FF2B5EF4-FFF2-40B4-BE49-F238E27FC236}">
                  <a16:creationId xmlns:a16="http://schemas.microsoft.com/office/drawing/2014/main" id="{2C9B5763-75E8-23D3-94CA-0F8EC23945BD}"/>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 name="Freeform 118">
              <a:extLst>
                <a:ext uri="{FF2B5EF4-FFF2-40B4-BE49-F238E27FC236}">
                  <a16:creationId xmlns:a16="http://schemas.microsoft.com/office/drawing/2014/main" id="{CDE7C9F2-D2A9-4751-D80F-C4222FFBC55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7" name="Freeform 119">
              <a:extLst>
                <a:ext uri="{FF2B5EF4-FFF2-40B4-BE49-F238E27FC236}">
                  <a16:creationId xmlns:a16="http://schemas.microsoft.com/office/drawing/2014/main" id="{6D233268-FE7E-0F4F-E23F-EA4C3DC93B2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8" name="Line 120">
              <a:extLst>
                <a:ext uri="{FF2B5EF4-FFF2-40B4-BE49-F238E27FC236}">
                  <a16:creationId xmlns:a16="http://schemas.microsoft.com/office/drawing/2014/main" id="{2D9B9465-B9BC-D071-EBC1-9267D3D4FFC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Freeform 121">
              <a:extLst>
                <a:ext uri="{FF2B5EF4-FFF2-40B4-BE49-F238E27FC236}">
                  <a16:creationId xmlns:a16="http://schemas.microsoft.com/office/drawing/2014/main" id="{48A2D1DF-7313-BBC1-4170-8984ABC79CEA}"/>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0" name="Freeform 122">
              <a:extLst>
                <a:ext uri="{FF2B5EF4-FFF2-40B4-BE49-F238E27FC236}">
                  <a16:creationId xmlns:a16="http://schemas.microsoft.com/office/drawing/2014/main" id="{EAE6148D-E09F-A310-CF91-187A71683FB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1" name="Freeform 123">
              <a:extLst>
                <a:ext uri="{FF2B5EF4-FFF2-40B4-BE49-F238E27FC236}">
                  <a16:creationId xmlns:a16="http://schemas.microsoft.com/office/drawing/2014/main" id="{3EA97BC5-6078-C476-4955-2C179A64E1AF}"/>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2" name="Freeform 124">
              <a:extLst>
                <a:ext uri="{FF2B5EF4-FFF2-40B4-BE49-F238E27FC236}">
                  <a16:creationId xmlns:a16="http://schemas.microsoft.com/office/drawing/2014/main" id="{EB966DD8-5BC2-2DD3-60AB-ABFE8630045C}"/>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3" name="Freeform 125">
              <a:extLst>
                <a:ext uri="{FF2B5EF4-FFF2-40B4-BE49-F238E27FC236}">
                  <a16:creationId xmlns:a16="http://schemas.microsoft.com/office/drawing/2014/main" id="{F105132F-3F88-C2A9-7F08-A2A5A60E53CF}"/>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4" name="Freeform 126">
              <a:extLst>
                <a:ext uri="{FF2B5EF4-FFF2-40B4-BE49-F238E27FC236}">
                  <a16:creationId xmlns:a16="http://schemas.microsoft.com/office/drawing/2014/main" id="{7856E4D3-3975-98DF-2670-60CED08E8BD6}"/>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5" name="Freeform 127">
              <a:extLst>
                <a:ext uri="{FF2B5EF4-FFF2-40B4-BE49-F238E27FC236}">
                  <a16:creationId xmlns:a16="http://schemas.microsoft.com/office/drawing/2014/main" id="{887358EE-072B-384B-F9B0-6F90819E4A7B}"/>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6" name="Freeform 128">
              <a:extLst>
                <a:ext uri="{FF2B5EF4-FFF2-40B4-BE49-F238E27FC236}">
                  <a16:creationId xmlns:a16="http://schemas.microsoft.com/office/drawing/2014/main" id="{0440F77B-735E-8881-A710-C9F1499E0AD8}"/>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7" name="Freeform 129">
              <a:extLst>
                <a:ext uri="{FF2B5EF4-FFF2-40B4-BE49-F238E27FC236}">
                  <a16:creationId xmlns:a16="http://schemas.microsoft.com/office/drawing/2014/main" id="{6F0AF4B4-E5A4-1D0D-BDBD-309EE33C12ED}"/>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8" name="Freeform 130">
              <a:extLst>
                <a:ext uri="{FF2B5EF4-FFF2-40B4-BE49-F238E27FC236}">
                  <a16:creationId xmlns:a16="http://schemas.microsoft.com/office/drawing/2014/main" id="{0F540813-3AB7-D675-6D6A-244FC676C8E3}"/>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9" name="Freeform 131">
              <a:extLst>
                <a:ext uri="{FF2B5EF4-FFF2-40B4-BE49-F238E27FC236}">
                  <a16:creationId xmlns:a16="http://schemas.microsoft.com/office/drawing/2014/main" id="{5B5E33EA-3A28-2ECE-D13A-235FECCFC719}"/>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0" name="Freeform 132">
              <a:extLst>
                <a:ext uri="{FF2B5EF4-FFF2-40B4-BE49-F238E27FC236}">
                  <a16:creationId xmlns:a16="http://schemas.microsoft.com/office/drawing/2014/main" id="{AF8F3DE1-51B7-E351-FFA3-47DE53681E1E}"/>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1" name="Freeform 133">
              <a:extLst>
                <a:ext uri="{FF2B5EF4-FFF2-40B4-BE49-F238E27FC236}">
                  <a16:creationId xmlns:a16="http://schemas.microsoft.com/office/drawing/2014/main" id="{3A56E02B-0E98-71B0-EEBE-C44A003EF49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2" name="Freeform 134">
              <a:extLst>
                <a:ext uri="{FF2B5EF4-FFF2-40B4-BE49-F238E27FC236}">
                  <a16:creationId xmlns:a16="http://schemas.microsoft.com/office/drawing/2014/main" id="{1A4DC8AC-C85B-EFAE-DF19-4BFD3DF5EC7C}"/>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3" name="Freeform 135">
              <a:extLst>
                <a:ext uri="{FF2B5EF4-FFF2-40B4-BE49-F238E27FC236}">
                  <a16:creationId xmlns:a16="http://schemas.microsoft.com/office/drawing/2014/main" id="{1D0586B3-EB03-7A10-95C3-5E711823EB8A}"/>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4" name="Freeform 136">
              <a:extLst>
                <a:ext uri="{FF2B5EF4-FFF2-40B4-BE49-F238E27FC236}">
                  <a16:creationId xmlns:a16="http://schemas.microsoft.com/office/drawing/2014/main" id="{1A91FD95-2DE0-435F-2446-C88AF17FFDA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5" name="Freeform 137">
              <a:extLst>
                <a:ext uri="{FF2B5EF4-FFF2-40B4-BE49-F238E27FC236}">
                  <a16:creationId xmlns:a16="http://schemas.microsoft.com/office/drawing/2014/main" id="{05DC5360-52C3-53CA-6B54-6B3530CD607B}"/>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6" name="Freeform 138">
              <a:extLst>
                <a:ext uri="{FF2B5EF4-FFF2-40B4-BE49-F238E27FC236}">
                  <a16:creationId xmlns:a16="http://schemas.microsoft.com/office/drawing/2014/main" id="{1B74A2EB-B332-5948-87A1-16D8A339902B}"/>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7" name="Freeform 139">
              <a:extLst>
                <a:ext uri="{FF2B5EF4-FFF2-40B4-BE49-F238E27FC236}">
                  <a16:creationId xmlns:a16="http://schemas.microsoft.com/office/drawing/2014/main" id="{DA463FCE-E470-3D31-9BEC-E0A789DF5DC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8" name="Freeform 140">
              <a:extLst>
                <a:ext uri="{FF2B5EF4-FFF2-40B4-BE49-F238E27FC236}">
                  <a16:creationId xmlns:a16="http://schemas.microsoft.com/office/drawing/2014/main" id="{8F00ED6D-C910-3BDE-9E0E-5F6E0697352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9" name="Freeform 141">
              <a:extLst>
                <a:ext uri="{FF2B5EF4-FFF2-40B4-BE49-F238E27FC236}">
                  <a16:creationId xmlns:a16="http://schemas.microsoft.com/office/drawing/2014/main" id="{51F51171-ABDF-1BDA-5EF3-48F120FB70C6}"/>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0" name="Freeform 142">
              <a:extLst>
                <a:ext uri="{FF2B5EF4-FFF2-40B4-BE49-F238E27FC236}">
                  <a16:creationId xmlns:a16="http://schemas.microsoft.com/office/drawing/2014/main" id="{59AE8B6B-F5A2-DF12-0592-168A393C3313}"/>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1" name="Freeform 143">
              <a:extLst>
                <a:ext uri="{FF2B5EF4-FFF2-40B4-BE49-F238E27FC236}">
                  <a16:creationId xmlns:a16="http://schemas.microsoft.com/office/drawing/2014/main" id="{0FC66CF3-76DC-1E59-9B38-26ED7EF1D191}"/>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2" name="Freeform 144">
              <a:extLst>
                <a:ext uri="{FF2B5EF4-FFF2-40B4-BE49-F238E27FC236}">
                  <a16:creationId xmlns:a16="http://schemas.microsoft.com/office/drawing/2014/main" id="{950656CE-9610-EA67-B481-6FA76F684B20}"/>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3" name="Freeform 145">
              <a:extLst>
                <a:ext uri="{FF2B5EF4-FFF2-40B4-BE49-F238E27FC236}">
                  <a16:creationId xmlns:a16="http://schemas.microsoft.com/office/drawing/2014/main" id="{8157D89C-A125-D06C-6EF0-AD9F9C7FB56A}"/>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4" name="Freeform 146">
              <a:extLst>
                <a:ext uri="{FF2B5EF4-FFF2-40B4-BE49-F238E27FC236}">
                  <a16:creationId xmlns:a16="http://schemas.microsoft.com/office/drawing/2014/main" id="{FE6A60E2-A20B-2D8D-99D6-F9314D8BD5C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5" name="Freeform 147">
              <a:extLst>
                <a:ext uri="{FF2B5EF4-FFF2-40B4-BE49-F238E27FC236}">
                  <a16:creationId xmlns:a16="http://schemas.microsoft.com/office/drawing/2014/main" id="{7202D6EF-6309-B7F3-7075-B56D2AF43AC4}"/>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6" name="Freeform 148">
              <a:extLst>
                <a:ext uri="{FF2B5EF4-FFF2-40B4-BE49-F238E27FC236}">
                  <a16:creationId xmlns:a16="http://schemas.microsoft.com/office/drawing/2014/main" id="{282711DE-B8E8-072B-188E-06CFB29FA85B}"/>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7" name="Freeform 149">
              <a:extLst>
                <a:ext uri="{FF2B5EF4-FFF2-40B4-BE49-F238E27FC236}">
                  <a16:creationId xmlns:a16="http://schemas.microsoft.com/office/drawing/2014/main" id="{09A35BA8-3341-ACAB-F794-A12108B7F905}"/>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8" name="Freeform 150">
              <a:extLst>
                <a:ext uri="{FF2B5EF4-FFF2-40B4-BE49-F238E27FC236}">
                  <a16:creationId xmlns:a16="http://schemas.microsoft.com/office/drawing/2014/main" id="{979CBB59-ACA8-8F88-D94B-A2A6DC83B0DB}"/>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9" name="Freeform 151">
              <a:extLst>
                <a:ext uri="{FF2B5EF4-FFF2-40B4-BE49-F238E27FC236}">
                  <a16:creationId xmlns:a16="http://schemas.microsoft.com/office/drawing/2014/main" id="{C5F73376-4EE1-F47B-0E7D-C750D337D080}"/>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0" name="Freeform 152">
              <a:extLst>
                <a:ext uri="{FF2B5EF4-FFF2-40B4-BE49-F238E27FC236}">
                  <a16:creationId xmlns:a16="http://schemas.microsoft.com/office/drawing/2014/main" id="{43B26796-27ED-F46C-C0DE-5C80554E6C09}"/>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 name="T10" fmla="*/ 71 w 71"/>
                <a:gd name="T11" fmla="*/ 4 h 77"/>
                <a:gd name="T12" fmla="*/ 10 w 71"/>
                <a:gd name="T13" fmla="*/ 0 h 77"/>
                <a:gd name="T14" fmla="*/ 0 w 71"/>
                <a:gd name="T15" fmla="*/ 67 h 77"/>
                <a:gd name="T16" fmla="*/ 60 w 7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7">
                  <a:moveTo>
                    <a:pt x="60" y="77"/>
                  </a:moveTo>
                  <a:lnTo>
                    <a:pt x="71" y="4"/>
                  </a:lnTo>
                  <a:lnTo>
                    <a:pt x="10" y="0"/>
                  </a:lnTo>
                  <a:lnTo>
                    <a:pt x="0" y="67"/>
                  </a:lnTo>
                  <a:lnTo>
                    <a:pt x="60" y="77"/>
                  </a:ln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1" name="Freeform 153">
              <a:extLst>
                <a:ext uri="{FF2B5EF4-FFF2-40B4-BE49-F238E27FC236}">
                  <a16:creationId xmlns:a16="http://schemas.microsoft.com/office/drawing/2014/main" id="{33D8E681-F2E1-6E74-B3D6-02CBBF65A3DE}"/>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2" name="Freeform 154">
              <a:extLst>
                <a:ext uri="{FF2B5EF4-FFF2-40B4-BE49-F238E27FC236}">
                  <a16:creationId xmlns:a16="http://schemas.microsoft.com/office/drawing/2014/main" id="{83D57E11-0227-4BEA-368E-04BE9C345731}"/>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3" name="Freeform 155">
              <a:extLst>
                <a:ext uri="{FF2B5EF4-FFF2-40B4-BE49-F238E27FC236}">
                  <a16:creationId xmlns:a16="http://schemas.microsoft.com/office/drawing/2014/main" id="{4D86585D-AE99-35D5-3122-7B59A3FA0CDA}"/>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4" name="Freeform 156">
              <a:extLst>
                <a:ext uri="{FF2B5EF4-FFF2-40B4-BE49-F238E27FC236}">
                  <a16:creationId xmlns:a16="http://schemas.microsoft.com/office/drawing/2014/main" id="{8AC1BB93-51A3-7808-B582-58F36BDFF8DF}"/>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5" name="Freeform 157">
              <a:extLst>
                <a:ext uri="{FF2B5EF4-FFF2-40B4-BE49-F238E27FC236}">
                  <a16:creationId xmlns:a16="http://schemas.microsoft.com/office/drawing/2014/main" id="{268005E7-A8A1-C895-5E2C-0D90AFF6FF59}"/>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6" name="Freeform 158">
              <a:extLst>
                <a:ext uri="{FF2B5EF4-FFF2-40B4-BE49-F238E27FC236}">
                  <a16:creationId xmlns:a16="http://schemas.microsoft.com/office/drawing/2014/main" id="{0CA9D8DE-79CE-8AB6-63A3-057406D1629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7" name="Freeform 159">
              <a:extLst>
                <a:ext uri="{FF2B5EF4-FFF2-40B4-BE49-F238E27FC236}">
                  <a16:creationId xmlns:a16="http://schemas.microsoft.com/office/drawing/2014/main" id="{23483A78-F3E1-F4F5-B703-E599FBF53E1A}"/>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8" name="Freeform 160">
              <a:extLst>
                <a:ext uri="{FF2B5EF4-FFF2-40B4-BE49-F238E27FC236}">
                  <a16:creationId xmlns:a16="http://schemas.microsoft.com/office/drawing/2014/main" id="{1CCA4252-A490-7E64-DB56-0B384E9A3395}"/>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9" name="Freeform 161">
              <a:extLst>
                <a:ext uri="{FF2B5EF4-FFF2-40B4-BE49-F238E27FC236}">
                  <a16:creationId xmlns:a16="http://schemas.microsoft.com/office/drawing/2014/main" id="{F337177A-1620-DE8B-D2E1-D319AF1B3C83}"/>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0" name="Freeform 162">
              <a:extLst>
                <a:ext uri="{FF2B5EF4-FFF2-40B4-BE49-F238E27FC236}">
                  <a16:creationId xmlns:a16="http://schemas.microsoft.com/office/drawing/2014/main" id="{E661A8E8-A3DB-14A7-1C6C-F2A112B25151}"/>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1" name="Freeform 163">
              <a:extLst>
                <a:ext uri="{FF2B5EF4-FFF2-40B4-BE49-F238E27FC236}">
                  <a16:creationId xmlns:a16="http://schemas.microsoft.com/office/drawing/2014/main" id="{2A4289A5-0786-3DE1-96EC-BB96491EE5D5}"/>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2" name="Line 164">
              <a:extLst>
                <a:ext uri="{FF2B5EF4-FFF2-40B4-BE49-F238E27FC236}">
                  <a16:creationId xmlns:a16="http://schemas.microsoft.com/office/drawing/2014/main" id="{F1B54C7C-7CD9-8E1E-0900-029A3B73DDFC}"/>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3" name="Freeform 165">
              <a:extLst>
                <a:ext uri="{FF2B5EF4-FFF2-40B4-BE49-F238E27FC236}">
                  <a16:creationId xmlns:a16="http://schemas.microsoft.com/office/drawing/2014/main" id="{9409AA06-13D9-F151-4CA4-0CCB7FBBD088}"/>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4" name="Freeform 166">
              <a:extLst>
                <a:ext uri="{FF2B5EF4-FFF2-40B4-BE49-F238E27FC236}">
                  <a16:creationId xmlns:a16="http://schemas.microsoft.com/office/drawing/2014/main" id="{655C30E2-C8F0-D95B-73ED-5D816D0CFF15}"/>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5" name="Freeform 167">
              <a:extLst>
                <a:ext uri="{FF2B5EF4-FFF2-40B4-BE49-F238E27FC236}">
                  <a16:creationId xmlns:a16="http://schemas.microsoft.com/office/drawing/2014/main" id="{F0476BB5-35E7-0CA0-4CA6-6430E8197603}"/>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6" name="Freeform 168">
              <a:extLst>
                <a:ext uri="{FF2B5EF4-FFF2-40B4-BE49-F238E27FC236}">
                  <a16:creationId xmlns:a16="http://schemas.microsoft.com/office/drawing/2014/main" id="{6186F2C1-B1A5-9FED-4CC3-11972AB4B46E}"/>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7" name="Freeform 169">
              <a:extLst>
                <a:ext uri="{FF2B5EF4-FFF2-40B4-BE49-F238E27FC236}">
                  <a16:creationId xmlns:a16="http://schemas.microsoft.com/office/drawing/2014/main" id="{58FFD185-B293-3CF8-11E2-FF225EBBF49F}"/>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8" name="Freeform 170">
              <a:extLst>
                <a:ext uri="{FF2B5EF4-FFF2-40B4-BE49-F238E27FC236}">
                  <a16:creationId xmlns:a16="http://schemas.microsoft.com/office/drawing/2014/main" id="{EB605210-1FD6-FE19-6020-5F505FD84054}"/>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9" name="Freeform 171">
              <a:extLst>
                <a:ext uri="{FF2B5EF4-FFF2-40B4-BE49-F238E27FC236}">
                  <a16:creationId xmlns:a16="http://schemas.microsoft.com/office/drawing/2014/main" id="{49878C25-8897-9120-0D25-938ADC3262E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0" name="Freeform 172">
              <a:extLst>
                <a:ext uri="{FF2B5EF4-FFF2-40B4-BE49-F238E27FC236}">
                  <a16:creationId xmlns:a16="http://schemas.microsoft.com/office/drawing/2014/main" id="{CD8324E4-DC60-14AD-96BB-1DCB09C4AC07}"/>
                </a:ext>
              </a:extLst>
            </p:cNvPr>
            <p:cNvSpPr>
              <a:spLocks/>
            </p:cNvSpPr>
            <p:nvPr/>
          </p:nvSpPr>
          <p:spPr bwMode="auto">
            <a:xfrm>
              <a:off x="596" y="1277"/>
              <a:ext cx="151" cy="68"/>
            </a:xfrm>
            <a:custGeom>
              <a:avLst/>
              <a:gdLst>
                <a:gd name="T0" fmla="*/ 151 w 151"/>
                <a:gd name="T1" fmla="*/ 67 h 68"/>
                <a:gd name="T2" fmla="*/ 151 w 151"/>
                <a:gd name="T3" fmla="*/ 39 h 68"/>
                <a:gd name="T4" fmla="*/ 136 w 151"/>
                <a:gd name="T5" fmla="*/ 28 h 68"/>
                <a:gd name="T6" fmla="*/ 92 w 151"/>
                <a:gd name="T7" fmla="*/ 15 h 68"/>
                <a:gd name="T8" fmla="*/ 82 w 151"/>
                <a:gd name="T9" fmla="*/ 15 h 68"/>
                <a:gd name="T10" fmla="*/ 81 w 151"/>
                <a:gd name="T11" fmla="*/ 13 h 68"/>
                <a:gd name="T12" fmla="*/ 77 w 151"/>
                <a:gd name="T13" fmla="*/ 13 h 68"/>
                <a:gd name="T14" fmla="*/ 73 w 151"/>
                <a:gd name="T15" fmla="*/ 10 h 68"/>
                <a:gd name="T16" fmla="*/ 69 w 151"/>
                <a:gd name="T17" fmla="*/ 8 h 68"/>
                <a:gd name="T18" fmla="*/ 67 w 151"/>
                <a:gd name="T19" fmla="*/ 0 h 68"/>
                <a:gd name="T20" fmla="*/ 4 w 151"/>
                <a:gd name="T21" fmla="*/ 8 h 68"/>
                <a:gd name="T22" fmla="*/ 2 w 151"/>
                <a:gd name="T23" fmla="*/ 17 h 68"/>
                <a:gd name="T24" fmla="*/ 0 w 151"/>
                <a:gd name="T25" fmla="*/ 32 h 68"/>
                <a:gd name="T26" fmla="*/ 2 w 151"/>
                <a:gd name="T27" fmla="*/ 41 h 68"/>
                <a:gd name="T28" fmla="*/ 9 w 151"/>
                <a:gd name="T29" fmla="*/ 46 h 68"/>
                <a:gd name="T30" fmla="*/ 18 w 151"/>
                <a:gd name="T31" fmla="*/ 49 h 68"/>
                <a:gd name="T32" fmla="*/ 25 w 151"/>
                <a:gd name="T33" fmla="*/ 55 h 68"/>
                <a:gd name="T34" fmla="*/ 35 w 151"/>
                <a:gd name="T35" fmla="*/ 60 h 68"/>
                <a:gd name="T36" fmla="*/ 54 w 151"/>
                <a:gd name="T37" fmla="*/ 61 h 68"/>
                <a:gd name="T38" fmla="*/ 64 w 151"/>
                <a:gd name="T39" fmla="*/ 60 h 68"/>
                <a:gd name="T40" fmla="*/ 77 w 151"/>
                <a:gd name="T41" fmla="*/ 61 h 68"/>
                <a:gd name="T42" fmla="*/ 123 w 151"/>
                <a:gd name="T43" fmla="*/ 68 h 68"/>
                <a:gd name="T44" fmla="*/ 151 w 151"/>
                <a:gd name="T45" fmla="*/ 67 h 68"/>
                <a:gd name="T46" fmla="*/ 151 w 151"/>
                <a:gd name="T47" fmla="*/ 39 h 68"/>
                <a:gd name="T48" fmla="*/ 136 w 151"/>
                <a:gd name="T49" fmla="*/ 28 h 68"/>
                <a:gd name="T50" fmla="*/ 92 w 151"/>
                <a:gd name="T51" fmla="*/ 15 h 68"/>
                <a:gd name="T52" fmla="*/ 82 w 151"/>
                <a:gd name="T53" fmla="*/ 15 h 68"/>
                <a:gd name="T54" fmla="*/ 81 w 151"/>
                <a:gd name="T55" fmla="*/ 13 h 68"/>
                <a:gd name="T56" fmla="*/ 77 w 151"/>
                <a:gd name="T57" fmla="*/ 13 h 68"/>
                <a:gd name="T58" fmla="*/ 73 w 151"/>
                <a:gd name="T59" fmla="*/ 10 h 68"/>
                <a:gd name="T60" fmla="*/ 69 w 151"/>
                <a:gd name="T61" fmla="*/ 8 h 68"/>
                <a:gd name="T62" fmla="*/ 67 w 151"/>
                <a:gd name="T63" fmla="*/ 0 h 68"/>
                <a:gd name="T64" fmla="*/ 4 w 151"/>
                <a:gd name="T65" fmla="*/ 8 h 68"/>
                <a:gd name="T66" fmla="*/ 2 w 151"/>
                <a:gd name="T67" fmla="*/ 17 h 68"/>
                <a:gd name="T68" fmla="*/ 0 w 151"/>
                <a:gd name="T69" fmla="*/ 32 h 68"/>
                <a:gd name="T70" fmla="*/ 2 w 151"/>
                <a:gd name="T71" fmla="*/ 41 h 68"/>
                <a:gd name="T72" fmla="*/ 9 w 151"/>
                <a:gd name="T73" fmla="*/ 46 h 68"/>
                <a:gd name="T74" fmla="*/ 18 w 151"/>
                <a:gd name="T75" fmla="*/ 49 h 68"/>
                <a:gd name="T76" fmla="*/ 25 w 151"/>
                <a:gd name="T77" fmla="*/ 55 h 68"/>
                <a:gd name="T78" fmla="*/ 35 w 151"/>
                <a:gd name="T79" fmla="*/ 60 h 68"/>
                <a:gd name="T80" fmla="*/ 54 w 151"/>
                <a:gd name="T81" fmla="*/ 61 h 68"/>
                <a:gd name="T82" fmla="*/ 64 w 151"/>
                <a:gd name="T83" fmla="*/ 60 h 68"/>
                <a:gd name="T84" fmla="*/ 77 w 151"/>
                <a:gd name="T85" fmla="*/ 61 h 68"/>
                <a:gd name="T86" fmla="*/ 123 w 151"/>
                <a:gd name="T8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1" name="Freeform 173">
              <a:extLst>
                <a:ext uri="{FF2B5EF4-FFF2-40B4-BE49-F238E27FC236}">
                  <a16:creationId xmlns:a16="http://schemas.microsoft.com/office/drawing/2014/main" id="{798E5473-D705-AF5A-64BF-EFCEE2BB9C8D}"/>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2" name="Freeform 174">
              <a:extLst>
                <a:ext uri="{FF2B5EF4-FFF2-40B4-BE49-F238E27FC236}">
                  <a16:creationId xmlns:a16="http://schemas.microsoft.com/office/drawing/2014/main" id="{54F1D959-6720-A1F6-66FC-C449F26F47AD}"/>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3" name="Freeform 175">
              <a:extLst>
                <a:ext uri="{FF2B5EF4-FFF2-40B4-BE49-F238E27FC236}">
                  <a16:creationId xmlns:a16="http://schemas.microsoft.com/office/drawing/2014/main" id="{2944201F-0BE8-A31F-0222-F35209783B01}"/>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4" name="Freeform 176">
              <a:extLst>
                <a:ext uri="{FF2B5EF4-FFF2-40B4-BE49-F238E27FC236}">
                  <a16:creationId xmlns:a16="http://schemas.microsoft.com/office/drawing/2014/main" id="{4D8D6534-2F8B-AD58-9B1D-D5C665C64A59}"/>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5" name="Freeform 177">
              <a:extLst>
                <a:ext uri="{FF2B5EF4-FFF2-40B4-BE49-F238E27FC236}">
                  <a16:creationId xmlns:a16="http://schemas.microsoft.com/office/drawing/2014/main" id="{A8FDD663-DBF2-FA4D-B5F1-33AABF880071}"/>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6" name="Freeform 178">
              <a:extLst>
                <a:ext uri="{FF2B5EF4-FFF2-40B4-BE49-F238E27FC236}">
                  <a16:creationId xmlns:a16="http://schemas.microsoft.com/office/drawing/2014/main" id="{5F1006B8-4700-54E9-EDE4-4ED24E1F2B84}"/>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7" name="Freeform 179">
              <a:extLst>
                <a:ext uri="{FF2B5EF4-FFF2-40B4-BE49-F238E27FC236}">
                  <a16:creationId xmlns:a16="http://schemas.microsoft.com/office/drawing/2014/main" id="{5D161751-EC12-A237-D0F0-E60AB2E43BCA}"/>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8" name="Freeform 180">
              <a:extLst>
                <a:ext uri="{FF2B5EF4-FFF2-40B4-BE49-F238E27FC236}">
                  <a16:creationId xmlns:a16="http://schemas.microsoft.com/office/drawing/2014/main" id="{D4A0DCCD-761D-BDD0-D247-DD27493E507C}"/>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9" name="Freeform 181">
              <a:extLst>
                <a:ext uri="{FF2B5EF4-FFF2-40B4-BE49-F238E27FC236}">
                  <a16:creationId xmlns:a16="http://schemas.microsoft.com/office/drawing/2014/main" id="{4DC34238-87D5-C9DD-5715-57AC685328C2}"/>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0" name="Freeform 182">
              <a:extLst>
                <a:ext uri="{FF2B5EF4-FFF2-40B4-BE49-F238E27FC236}">
                  <a16:creationId xmlns:a16="http://schemas.microsoft.com/office/drawing/2014/main" id="{B3DF35AA-49E8-1FB7-C26A-968CA25411F4}"/>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1" name="Freeform 183">
              <a:extLst>
                <a:ext uri="{FF2B5EF4-FFF2-40B4-BE49-F238E27FC236}">
                  <a16:creationId xmlns:a16="http://schemas.microsoft.com/office/drawing/2014/main" id="{47378A68-9E70-E812-AAA4-B133FCC59542}"/>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2" name="Freeform 184">
              <a:extLst>
                <a:ext uri="{FF2B5EF4-FFF2-40B4-BE49-F238E27FC236}">
                  <a16:creationId xmlns:a16="http://schemas.microsoft.com/office/drawing/2014/main" id="{1C0F7F95-FC6D-BD57-CD9E-C1F9FF4A3438}"/>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3" name="Freeform 185">
              <a:extLst>
                <a:ext uri="{FF2B5EF4-FFF2-40B4-BE49-F238E27FC236}">
                  <a16:creationId xmlns:a16="http://schemas.microsoft.com/office/drawing/2014/main" id="{71346CC5-62B0-077B-982F-60B3AE28B664}"/>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4" name="Freeform 186">
              <a:extLst>
                <a:ext uri="{FF2B5EF4-FFF2-40B4-BE49-F238E27FC236}">
                  <a16:creationId xmlns:a16="http://schemas.microsoft.com/office/drawing/2014/main" id="{E5368E81-55FD-B403-2CBA-2298B63F3F58}"/>
                </a:ext>
              </a:extLst>
            </p:cNvPr>
            <p:cNvSpPr>
              <a:spLocks/>
            </p:cNvSpPr>
            <p:nvPr/>
          </p:nvSpPr>
          <p:spPr bwMode="auto">
            <a:xfrm>
              <a:off x="699" y="1221"/>
              <a:ext cx="50" cy="30"/>
            </a:xfrm>
            <a:custGeom>
              <a:avLst/>
              <a:gdLst>
                <a:gd name="T0" fmla="*/ 6 w 50"/>
                <a:gd name="T1" fmla="*/ 17 h 30"/>
                <a:gd name="T2" fmla="*/ 10 w 50"/>
                <a:gd name="T3" fmla="*/ 16 h 30"/>
                <a:gd name="T4" fmla="*/ 15 w 50"/>
                <a:gd name="T5" fmla="*/ 10 h 30"/>
                <a:gd name="T6" fmla="*/ 20 w 50"/>
                <a:gd name="T7" fmla="*/ 4 h 30"/>
                <a:gd name="T8" fmla="*/ 24 w 50"/>
                <a:gd name="T9" fmla="*/ 2 h 30"/>
                <a:gd name="T10" fmla="*/ 37 w 50"/>
                <a:gd name="T11" fmla="*/ 0 h 30"/>
                <a:gd name="T12" fmla="*/ 40 w 50"/>
                <a:gd name="T13" fmla="*/ 2 h 30"/>
                <a:gd name="T14" fmla="*/ 47 w 50"/>
                <a:gd name="T15" fmla="*/ 6 h 30"/>
                <a:gd name="T16" fmla="*/ 48 w 50"/>
                <a:gd name="T17" fmla="*/ 10 h 30"/>
                <a:gd name="T18" fmla="*/ 48 w 50"/>
                <a:gd name="T19" fmla="*/ 14 h 30"/>
                <a:gd name="T20" fmla="*/ 44 w 50"/>
                <a:gd name="T21" fmla="*/ 12 h 30"/>
                <a:gd name="T22" fmla="*/ 36 w 50"/>
                <a:gd name="T23" fmla="*/ 12 h 30"/>
                <a:gd name="T24" fmla="*/ 42 w 50"/>
                <a:gd name="T25" fmla="*/ 14 h 30"/>
                <a:gd name="T26" fmla="*/ 46 w 50"/>
                <a:gd name="T27" fmla="*/ 17 h 30"/>
                <a:gd name="T28" fmla="*/ 44 w 50"/>
                <a:gd name="T29" fmla="*/ 17 h 30"/>
                <a:gd name="T30" fmla="*/ 34 w 50"/>
                <a:gd name="T31" fmla="*/ 17 h 30"/>
                <a:gd name="T32" fmla="*/ 30 w 50"/>
                <a:gd name="T33" fmla="*/ 17 h 30"/>
                <a:gd name="T34" fmla="*/ 27 w 50"/>
                <a:gd name="T35" fmla="*/ 21 h 30"/>
                <a:gd name="T36" fmla="*/ 24 w 50"/>
                <a:gd name="T37" fmla="*/ 26 h 30"/>
                <a:gd name="T38" fmla="*/ 19 w 50"/>
                <a:gd name="T39" fmla="*/ 28 h 30"/>
                <a:gd name="T40" fmla="*/ 13 w 50"/>
                <a:gd name="T41" fmla="*/ 28 h 30"/>
                <a:gd name="T42" fmla="*/ 9 w 50"/>
                <a:gd name="T43" fmla="*/ 28 h 30"/>
                <a:gd name="T44" fmla="*/ 0 w 50"/>
                <a:gd name="T45" fmla="*/ 18 h 30"/>
                <a:gd name="T46" fmla="*/ 9 w 50"/>
                <a:gd name="T47" fmla="*/ 16 h 30"/>
                <a:gd name="T48" fmla="*/ 10 w 50"/>
                <a:gd name="T49" fmla="*/ 12 h 30"/>
                <a:gd name="T50" fmla="*/ 20 w 50"/>
                <a:gd name="T51" fmla="*/ 6 h 30"/>
                <a:gd name="T52" fmla="*/ 21 w 50"/>
                <a:gd name="T53" fmla="*/ 2 h 30"/>
                <a:gd name="T54" fmla="*/ 33 w 50"/>
                <a:gd name="T55" fmla="*/ 2 h 30"/>
                <a:gd name="T56" fmla="*/ 38 w 50"/>
                <a:gd name="T57" fmla="*/ 2 h 30"/>
                <a:gd name="T58" fmla="*/ 44 w 50"/>
                <a:gd name="T59" fmla="*/ 2 h 30"/>
                <a:gd name="T60" fmla="*/ 48 w 50"/>
                <a:gd name="T61" fmla="*/ 8 h 30"/>
                <a:gd name="T62" fmla="*/ 50 w 50"/>
                <a:gd name="T63" fmla="*/ 12 h 30"/>
                <a:gd name="T64" fmla="*/ 47 w 50"/>
                <a:gd name="T65" fmla="*/ 14 h 30"/>
                <a:gd name="T66" fmla="*/ 40 w 50"/>
                <a:gd name="T67" fmla="*/ 12 h 30"/>
                <a:gd name="T68" fmla="*/ 40 w 50"/>
                <a:gd name="T69" fmla="*/ 12 h 30"/>
                <a:gd name="T70" fmla="*/ 46 w 50"/>
                <a:gd name="T71" fmla="*/ 16 h 30"/>
                <a:gd name="T72" fmla="*/ 44 w 50"/>
                <a:gd name="T73" fmla="*/ 18 h 30"/>
                <a:gd name="T74" fmla="*/ 38 w 50"/>
                <a:gd name="T75" fmla="*/ 17 h 30"/>
                <a:gd name="T76" fmla="*/ 33 w 50"/>
                <a:gd name="T77" fmla="*/ 17 h 30"/>
                <a:gd name="T78" fmla="*/ 29 w 50"/>
                <a:gd name="T79" fmla="*/ 20 h 30"/>
                <a:gd name="T80" fmla="*/ 24 w 50"/>
                <a:gd name="T81" fmla="*/ 24 h 30"/>
                <a:gd name="T82" fmla="*/ 21 w 50"/>
                <a:gd name="T83" fmla="*/ 28 h 30"/>
                <a:gd name="T84" fmla="*/ 17 w 50"/>
                <a:gd name="T85" fmla="*/ 28 h 30"/>
                <a:gd name="T86" fmla="*/ 10 w 50"/>
                <a:gd name="T87" fmla="*/ 28 h 30"/>
                <a:gd name="T88" fmla="*/ 0 w 50"/>
                <a:gd name="T8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5" name="Freeform 187">
              <a:extLst>
                <a:ext uri="{FF2B5EF4-FFF2-40B4-BE49-F238E27FC236}">
                  <a16:creationId xmlns:a16="http://schemas.microsoft.com/office/drawing/2014/main" id="{C4A8099B-4648-07ED-5A8F-83C6EED38998}"/>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6" name="Freeform 188">
              <a:extLst>
                <a:ext uri="{FF2B5EF4-FFF2-40B4-BE49-F238E27FC236}">
                  <a16:creationId xmlns:a16="http://schemas.microsoft.com/office/drawing/2014/main" id="{61B487ED-5AE9-FA5E-EE60-46E872B22848}"/>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7" name="Freeform 189">
              <a:extLst>
                <a:ext uri="{FF2B5EF4-FFF2-40B4-BE49-F238E27FC236}">
                  <a16:creationId xmlns:a16="http://schemas.microsoft.com/office/drawing/2014/main" id="{BADE3847-7389-C7B9-7DEF-FAF8DF21E56E}"/>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8" name="Freeform 190">
              <a:extLst>
                <a:ext uri="{FF2B5EF4-FFF2-40B4-BE49-F238E27FC236}">
                  <a16:creationId xmlns:a16="http://schemas.microsoft.com/office/drawing/2014/main" id="{D06113C7-6D79-F990-2257-DED8D912CB1F}"/>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9" name="Freeform 191">
              <a:extLst>
                <a:ext uri="{FF2B5EF4-FFF2-40B4-BE49-F238E27FC236}">
                  <a16:creationId xmlns:a16="http://schemas.microsoft.com/office/drawing/2014/main" id="{52BA3955-4BF3-B5D7-8097-0CEEF8C797E0}"/>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0" name="Freeform 192">
              <a:extLst>
                <a:ext uri="{FF2B5EF4-FFF2-40B4-BE49-F238E27FC236}">
                  <a16:creationId xmlns:a16="http://schemas.microsoft.com/office/drawing/2014/main" id="{24BF4CA0-D666-6338-B99D-F0023C7D2064}"/>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1" name="Freeform 193">
              <a:extLst>
                <a:ext uri="{FF2B5EF4-FFF2-40B4-BE49-F238E27FC236}">
                  <a16:creationId xmlns:a16="http://schemas.microsoft.com/office/drawing/2014/main" id="{49AA915F-2049-E174-42A6-6E550793DFAF}"/>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2" name="Freeform 194">
              <a:extLst>
                <a:ext uri="{FF2B5EF4-FFF2-40B4-BE49-F238E27FC236}">
                  <a16:creationId xmlns:a16="http://schemas.microsoft.com/office/drawing/2014/main" id="{A4B6F06F-172C-53C8-C274-3AAE4F8AD876}"/>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3" name="Freeform 195">
              <a:extLst>
                <a:ext uri="{FF2B5EF4-FFF2-40B4-BE49-F238E27FC236}">
                  <a16:creationId xmlns:a16="http://schemas.microsoft.com/office/drawing/2014/main" id="{7D1BE373-D1BD-9058-8630-44CFB5117C7A}"/>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4" name="Freeform 196">
              <a:extLst>
                <a:ext uri="{FF2B5EF4-FFF2-40B4-BE49-F238E27FC236}">
                  <a16:creationId xmlns:a16="http://schemas.microsoft.com/office/drawing/2014/main" id="{A6BE6553-2AC7-701B-AC30-F6F33332FEED}"/>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5" name="Freeform 197">
              <a:extLst>
                <a:ext uri="{FF2B5EF4-FFF2-40B4-BE49-F238E27FC236}">
                  <a16:creationId xmlns:a16="http://schemas.microsoft.com/office/drawing/2014/main" id="{B562E900-E823-3541-9B7B-96EAE930BFD8}"/>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6" name="Freeform 198">
              <a:extLst>
                <a:ext uri="{FF2B5EF4-FFF2-40B4-BE49-F238E27FC236}">
                  <a16:creationId xmlns:a16="http://schemas.microsoft.com/office/drawing/2014/main" id="{0888A5FD-0A0E-5735-4CAF-26ED16E96A42}"/>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 name="T48" fmla="*/ 23 w 63"/>
                <a:gd name="T49" fmla="*/ 13 h 86"/>
                <a:gd name="T50" fmla="*/ 17 w 63"/>
                <a:gd name="T51" fmla="*/ 9 h 86"/>
                <a:gd name="T52" fmla="*/ 13 w 63"/>
                <a:gd name="T53" fmla="*/ 7 h 86"/>
                <a:gd name="T54" fmla="*/ 13 w 63"/>
                <a:gd name="T55" fmla="*/ 4 h 86"/>
                <a:gd name="T56" fmla="*/ 13 w 63"/>
                <a:gd name="T57" fmla="*/ 2 h 86"/>
                <a:gd name="T58" fmla="*/ 6 w 63"/>
                <a:gd name="T59" fmla="*/ 0 h 86"/>
                <a:gd name="T60" fmla="*/ 0 w 63"/>
                <a:gd name="T61" fmla="*/ 0 h 86"/>
                <a:gd name="T62" fmla="*/ 8 w 63"/>
                <a:gd name="T63" fmla="*/ 67 h 86"/>
                <a:gd name="T64" fmla="*/ 13 w 63"/>
                <a:gd name="T65" fmla="*/ 73 h 86"/>
                <a:gd name="T66" fmla="*/ 19 w 63"/>
                <a:gd name="T67" fmla="*/ 79 h 86"/>
                <a:gd name="T68" fmla="*/ 28 w 63"/>
                <a:gd name="T69" fmla="*/ 85 h 86"/>
                <a:gd name="T70" fmla="*/ 38 w 63"/>
                <a:gd name="T71" fmla="*/ 85 h 86"/>
                <a:gd name="T72" fmla="*/ 52 w 63"/>
                <a:gd name="T73" fmla="*/ 86 h 86"/>
                <a:gd name="T74" fmla="*/ 61 w 63"/>
                <a:gd name="T75" fmla="*/ 85 h 86"/>
                <a:gd name="T76" fmla="*/ 63 w 63"/>
                <a:gd name="T77" fmla="*/ 81 h 86"/>
                <a:gd name="T78" fmla="*/ 63 w 63"/>
                <a:gd name="T79" fmla="*/ 73 h 86"/>
                <a:gd name="T80" fmla="*/ 57 w 63"/>
                <a:gd name="T81" fmla="*/ 55 h 86"/>
                <a:gd name="T82" fmla="*/ 51 w 63"/>
                <a:gd name="T83" fmla="*/ 36 h 86"/>
                <a:gd name="T84" fmla="*/ 49 w 63"/>
                <a:gd name="T85" fmla="*/ 23 h 86"/>
                <a:gd name="T86" fmla="*/ 49 w 63"/>
                <a:gd name="T87" fmla="*/ 20 h 86"/>
                <a:gd name="T88" fmla="*/ 45 w 63"/>
                <a:gd name="T89" fmla="*/ 14 h 86"/>
                <a:gd name="T90" fmla="*/ 40 w 63"/>
                <a:gd name="T91" fmla="*/ 14 h 86"/>
                <a:gd name="T92" fmla="*/ 35 w 63"/>
                <a:gd name="T93"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7" name="Freeform 199">
              <a:extLst>
                <a:ext uri="{FF2B5EF4-FFF2-40B4-BE49-F238E27FC236}">
                  <a16:creationId xmlns:a16="http://schemas.microsoft.com/office/drawing/2014/main" id="{3A675525-E2DF-0752-F986-7F64897D8AD3}"/>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8" name="Freeform 200">
              <a:extLst>
                <a:ext uri="{FF2B5EF4-FFF2-40B4-BE49-F238E27FC236}">
                  <a16:creationId xmlns:a16="http://schemas.microsoft.com/office/drawing/2014/main" id="{7F889FEE-121C-FFD8-AD8C-26AFC047B3FA}"/>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9" name="Freeform 201">
              <a:extLst>
                <a:ext uri="{FF2B5EF4-FFF2-40B4-BE49-F238E27FC236}">
                  <a16:creationId xmlns:a16="http://schemas.microsoft.com/office/drawing/2014/main" id="{3FA48FD1-92A1-C7B0-4709-94A9662F2DB1}"/>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0" name="Freeform 202">
              <a:extLst>
                <a:ext uri="{FF2B5EF4-FFF2-40B4-BE49-F238E27FC236}">
                  <a16:creationId xmlns:a16="http://schemas.microsoft.com/office/drawing/2014/main" id="{AC871813-CB80-D3A4-1E62-064CD875A92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251" name="Picture 203">
            <a:extLst>
              <a:ext uri="{FF2B5EF4-FFF2-40B4-BE49-F238E27FC236}">
                <a16:creationId xmlns:a16="http://schemas.microsoft.com/office/drawing/2014/main" id="{E66B18BA-4077-CFE5-9E94-156D4FA5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488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2" name="Group 204">
            <a:extLst>
              <a:ext uri="{FF2B5EF4-FFF2-40B4-BE49-F238E27FC236}">
                <a16:creationId xmlns:a16="http://schemas.microsoft.com/office/drawing/2014/main" id="{774208D1-863A-1726-710C-D483FBE8A0E5}"/>
              </a:ext>
            </a:extLst>
          </p:cNvPr>
          <p:cNvGrpSpPr>
            <a:grpSpLocks/>
          </p:cNvGrpSpPr>
          <p:nvPr/>
        </p:nvGrpSpPr>
        <p:grpSpPr bwMode="auto">
          <a:xfrm>
            <a:off x="2355850" y="2133600"/>
            <a:ext cx="387350" cy="584200"/>
            <a:chOff x="1887" y="3144"/>
            <a:chExt cx="173" cy="284"/>
          </a:xfrm>
        </p:grpSpPr>
        <p:sp>
          <p:nvSpPr>
            <p:cNvPr id="2253" name="Freeform 205">
              <a:extLst>
                <a:ext uri="{FF2B5EF4-FFF2-40B4-BE49-F238E27FC236}">
                  <a16:creationId xmlns:a16="http://schemas.microsoft.com/office/drawing/2014/main" id="{11B1C135-C8FB-CBA9-35B0-DA14507CC560}"/>
                </a:ext>
              </a:extLst>
            </p:cNvPr>
            <p:cNvSpPr>
              <a:spLocks/>
            </p:cNvSpPr>
            <p:nvPr/>
          </p:nvSpPr>
          <p:spPr bwMode="auto">
            <a:xfrm>
              <a:off x="1938" y="3163"/>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 name="Freeform 206">
              <a:extLst>
                <a:ext uri="{FF2B5EF4-FFF2-40B4-BE49-F238E27FC236}">
                  <a16:creationId xmlns:a16="http://schemas.microsoft.com/office/drawing/2014/main" id="{5D734528-0495-0506-3DF3-4D90683D6D6E}"/>
                </a:ext>
              </a:extLst>
            </p:cNvPr>
            <p:cNvSpPr>
              <a:spLocks/>
            </p:cNvSpPr>
            <p:nvPr/>
          </p:nvSpPr>
          <p:spPr bwMode="auto">
            <a:xfrm>
              <a:off x="1937" y="3162"/>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 name="Freeform 207">
              <a:extLst>
                <a:ext uri="{FF2B5EF4-FFF2-40B4-BE49-F238E27FC236}">
                  <a16:creationId xmlns:a16="http://schemas.microsoft.com/office/drawing/2014/main" id="{A3CA207E-44F2-1083-A0C9-DF2EF0713AD8}"/>
                </a:ext>
              </a:extLst>
            </p:cNvPr>
            <p:cNvSpPr>
              <a:spLocks/>
            </p:cNvSpPr>
            <p:nvPr/>
          </p:nvSpPr>
          <p:spPr bwMode="auto">
            <a:xfrm>
              <a:off x="1938" y="3163"/>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 name="Freeform 208">
              <a:extLst>
                <a:ext uri="{FF2B5EF4-FFF2-40B4-BE49-F238E27FC236}">
                  <a16:creationId xmlns:a16="http://schemas.microsoft.com/office/drawing/2014/main" id="{EEBA7F1E-849E-8C18-CF62-91EE7A5EF822}"/>
                </a:ext>
              </a:extLst>
            </p:cNvPr>
            <p:cNvSpPr>
              <a:spLocks/>
            </p:cNvSpPr>
            <p:nvPr/>
          </p:nvSpPr>
          <p:spPr bwMode="auto">
            <a:xfrm>
              <a:off x="1937" y="3162"/>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 name="Freeform 209">
              <a:extLst>
                <a:ext uri="{FF2B5EF4-FFF2-40B4-BE49-F238E27FC236}">
                  <a16:creationId xmlns:a16="http://schemas.microsoft.com/office/drawing/2014/main" id="{C4764797-5043-68B6-97EA-5C3E17AD9DE7}"/>
                </a:ext>
              </a:extLst>
            </p:cNvPr>
            <p:cNvSpPr>
              <a:spLocks/>
            </p:cNvSpPr>
            <p:nvPr/>
          </p:nvSpPr>
          <p:spPr bwMode="auto">
            <a:xfrm>
              <a:off x="1887" y="3145"/>
              <a:ext cx="51" cy="274"/>
            </a:xfrm>
            <a:custGeom>
              <a:avLst/>
              <a:gdLst>
                <a:gd name="T0" fmla="*/ 0 w 51"/>
                <a:gd name="T1" fmla="*/ 0 h 274"/>
                <a:gd name="T2" fmla="*/ 51 w 51"/>
                <a:gd name="T3" fmla="*/ 18 h 274"/>
                <a:gd name="T4" fmla="*/ 51 w 51"/>
                <a:gd name="T5" fmla="*/ 274 h 274"/>
                <a:gd name="T6" fmla="*/ 0 w 51"/>
                <a:gd name="T7" fmla="*/ 208 h 274"/>
                <a:gd name="T8" fmla="*/ 0 w 51"/>
                <a:gd name="T9" fmla="*/ 0 h 274"/>
              </a:gdLst>
              <a:ahLst/>
              <a:cxnLst>
                <a:cxn ang="0">
                  <a:pos x="T0" y="T1"/>
                </a:cxn>
                <a:cxn ang="0">
                  <a:pos x="T2" y="T3"/>
                </a:cxn>
                <a:cxn ang="0">
                  <a:pos x="T4" y="T5"/>
                </a:cxn>
                <a:cxn ang="0">
                  <a:pos x="T6" y="T7"/>
                </a:cxn>
                <a:cxn ang="0">
                  <a:pos x="T8" y="T9"/>
                </a:cxn>
              </a:cxnLst>
              <a:rect l="0" t="0" r="r" b="b"/>
              <a:pathLst>
                <a:path w="51" h="274">
                  <a:moveTo>
                    <a:pt x="0" y="0"/>
                  </a:moveTo>
                  <a:lnTo>
                    <a:pt x="51" y="18"/>
                  </a:lnTo>
                  <a:lnTo>
                    <a:pt x="51" y="274"/>
                  </a:lnTo>
                  <a:lnTo>
                    <a:pt x="0" y="208"/>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 name="Freeform 210">
              <a:extLst>
                <a:ext uri="{FF2B5EF4-FFF2-40B4-BE49-F238E27FC236}">
                  <a16:creationId xmlns:a16="http://schemas.microsoft.com/office/drawing/2014/main" id="{3E019E59-DDC5-BBDE-42D7-7940522FF08F}"/>
                </a:ext>
              </a:extLst>
            </p:cNvPr>
            <p:cNvSpPr>
              <a:spLocks/>
            </p:cNvSpPr>
            <p:nvPr/>
          </p:nvSpPr>
          <p:spPr bwMode="auto">
            <a:xfrm>
              <a:off x="1887" y="3144"/>
              <a:ext cx="50" cy="274"/>
            </a:xfrm>
            <a:custGeom>
              <a:avLst/>
              <a:gdLst>
                <a:gd name="T0" fmla="*/ 0 w 50"/>
                <a:gd name="T1" fmla="*/ 0 h 274"/>
                <a:gd name="T2" fmla="*/ 50 w 50"/>
                <a:gd name="T3" fmla="*/ 18 h 274"/>
                <a:gd name="T4" fmla="*/ 50 w 50"/>
                <a:gd name="T5" fmla="*/ 274 h 274"/>
                <a:gd name="T6" fmla="*/ 0 w 50"/>
                <a:gd name="T7" fmla="*/ 208 h 274"/>
                <a:gd name="T8" fmla="*/ 0 w 50"/>
                <a:gd name="T9" fmla="*/ 0 h 274"/>
              </a:gdLst>
              <a:ahLst/>
              <a:cxnLst>
                <a:cxn ang="0">
                  <a:pos x="T0" y="T1"/>
                </a:cxn>
                <a:cxn ang="0">
                  <a:pos x="T2" y="T3"/>
                </a:cxn>
                <a:cxn ang="0">
                  <a:pos x="T4" y="T5"/>
                </a:cxn>
                <a:cxn ang="0">
                  <a:pos x="T6" y="T7"/>
                </a:cxn>
                <a:cxn ang="0">
                  <a:pos x="T8" y="T9"/>
                </a:cxn>
              </a:cxnLst>
              <a:rect l="0" t="0" r="r" b="b"/>
              <a:pathLst>
                <a:path w="50" h="274">
                  <a:moveTo>
                    <a:pt x="0" y="0"/>
                  </a:moveTo>
                  <a:lnTo>
                    <a:pt x="50" y="18"/>
                  </a:lnTo>
                  <a:lnTo>
                    <a:pt x="50" y="274"/>
                  </a:lnTo>
                  <a:lnTo>
                    <a:pt x="0" y="208"/>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 name="Freeform 211">
              <a:extLst>
                <a:ext uri="{FF2B5EF4-FFF2-40B4-BE49-F238E27FC236}">
                  <a16:creationId xmlns:a16="http://schemas.microsoft.com/office/drawing/2014/main" id="{258210CF-89E5-C770-FEC4-779C012FAB14}"/>
                </a:ext>
              </a:extLst>
            </p:cNvPr>
            <p:cNvSpPr>
              <a:spLocks/>
            </p:cNvSpPr>
            <p:nvPr/>
          </p:nvSpPr>
          <p:spPr bwMode="auto">
            <a:xfrm>
              <a:off x="1887" y="3144"/>
              <a:ext cx="164" cy="19"/>
            </a:xfrm>
            <a:custGeom>
              <a:avLst/>
              <a:gdLst>
                <a:gd name="T0" fmla="*/ 51 w 164"/>
                <a:gd name="T1" fmla="*/ 19 h 19"/>
                <a:gd name="T2" fmla="*/ 164 w 164"/>
                <a:gd name="T3" fmla="*/ 19 h 19"/>
                <a:gd name="T4" fmla="*/ 86 w 164"/>
                <a:gd name="T5" fmla="*/ 0 h 19"/>
                <a:gd name="T6" fmla="*/ 0 w 164"/>
                <a:gd name="T7" fmla="*/ 0 h 19"/>
                <a:gd name="T8" fmla="*/ 51 w 164"/>
                <a:gd name="T9" fmla="*/ 19 h 19"/>
              </a:gdLst>
              <a:ahLst/>
              <a:cxnLst>
                <a:cxn ang="0">
                  <a:pos x="T0" y="T1"/>
                </a:cxn>
                <a:cxn ang="0">
                  <a:pos x="T2" y="T3"/>
                </a:cxn>
                <a:cxn ang="0">
                  <a:pos x="T4" y="T5"/>
                </a:cxn>
                <a:cxn ang="0">
                  <a:pos x="T6" y="T7"/>
                </a:cxn>
                <a:cxn ang="0">
                  <a:pos x="T8" y="T9"/>
                </a:cxn>
              </a:cxnLst>
              <a:rect l="0" t="0" r="r" b="b"/>
              <a:pathLst>
                <a:path w="164" h="19">
                  <a:moveTo>
                    <a:pt x="51" y="19"/>
                  </a:moveTo>
                  <a:lnTo>
                    <a:pt x="164" y="19"/>
                  </a:lnTo>
                  <a:lnTo>
                    <a:pt x="86" y="0"/>
                  </a:lnTo>
                  <a:lnTo>
                    <a:pt x="0" y="0"/>
                  </a:lnTo>
                  <a:lnTo>
                    <a:pt x="51"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 name="Freeform 212">
              <a:extLst>
                <a:ext uri="{FF2B5EF4-FFF2-40B4-BE49-F238E27FC236}">
                  <a16:creationId xmlns:a16="http://schemas.microsoft.com/office/drawing/2014/main" id="{13C38B34-DCC5-0E84-F974-AEF45516149E}"/>
                </a:ext>
              </a:extLst>
            </p:cNvPr>
            <p:cNvSpPr>
              <a:spLocks/>
            </p:cNvSpPr>
            <p:nvPr/>
          </p:nvSpPr>
          <p:spPr bwMode="auto">
            <a:xfrm>
              <a:off x="1887" y="3144"/>
              <a:ext cx="163" cy="18"/>
            </a:xfrm>
            <a:custGeom>
              <a:avLst/>
              <a:gdLst>
                <a:gd name="T0" fmla="*/ 50 w 163"/>
                <a:gd name="T1" fmla="*/ 18 h 18"/>
                <a:gd name="T2" fmla="*/ 163 w 163"/>
                <a:gd name="T3" fmla="*/ 18 h 18"/>
                <a:gd name="T4" fmla="*/ 85 w 163"/>
                <a:gd name="T5" fmla="*/ 0 h 18"/>
                <a:gd name="T6" fmla="*/ 0 w 163"/>
                <a:gd name="T7" fmla="*/ 0 h 18"/>
                <a:gd name="T8" fmla="*/ 50 w 163"/>
                <a:gd name="T9" fmla="*/ 18 h 18"/>
              </a:gdLst>
              <a:ahLst/>
              <a:cxnLst>
                <a:cxn ang="0">
                  <a:pos x="T0" y="T1"/>
                </a:cxn>
                <a:cxn ang="0">
                  <a:pos x="T2" y="T3"/>
                </a:cxn>
                <a:cxn ang="0">
                  <a:pos x="T4" y="T5"/>
                </a:cxn>
                <a:cxn ang="0">
                  <a:pos x="T6" y="T7"/>
                </a:cxn>
                <a:cxn ang="0">
                  <a:pos x="T8" y="T9"/>
                </a:cxn>
              </a:cxnLst>
              <a:rect l="0" t="0" r="r" b="b"/>
              <a:pathLst>
                <a:path w="163" h="18">
                  <a:moveTo>
                    <a:pt x="50" y="18"/>
                  </a:moveTo>
                  <a:lnTo>
                    <a:pt x="163" y="18"/>
                  </a:lnTo>
                  <a:lnTo>
                    <a:pt x="85" y="0"/>
                  </a:lnTo>
                  <a:lnTo>
                    <a:pt x="0" y="0"/>
                  </a:lnTo>
                  <a:lnTo>
                    <a:pt x="50" y="18"/>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 name="Rectangle 213">
              <a:extLst>
                <a:ext uri="{FF2B5EF4-FFF2-40B4-BE49-F238E27FC236}">
                  <a16:creationId xmlns:a16="http://schemas.microsoft.com/office/drawing/2014/main" id="{548DA1A2-E0F2-8171-E0A8-66BBA4758D0A}"/>
                </a:ext>
              </a:extLst>
            </p:cNvPr>
            <p:cNvSpPr>
              <a:spLocks noChangeArrowheads="1"/>
            </p:cNvSpPr>
            <p:nvPr/>
          </p:nvSpPr>
          <p:spPr bwMode="auto">
            <a:xfrm>
              <a:off x="1944" y="3262"/>
              <a:ext cx="107" cy="1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14">
              <a:extLst>
                <a:ext uri="{FF2B5EF4-FFF2-40B4-BE49-F238E27FC236}">
                  <a16:creationId xmlns:a16="http://schemas.microsoft.com/office/drawing/2014/main" id="{F6520764-D115-F255-8F3A-3CFFDEECD3AB}"/>
                </a:ext>
              </a:extLst>
            </p:cNvPr>
            <p:cNvSpPr>
              <a:spLocks noChangeArrowheads="1"/>
            </p:cNvSpPr>
            <p:nvPr/>
          </p:nvSpPr>
          <p:spPr bwMode="auto">
            <a:xfrm>
              <a:off x="1943" y="3261"/>
              <a:ext cx="107" cy="166"/>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 name="Freeform 215">
              <a:extLst>
                <a:ext uri="{FF2B5EF4-FFF2-40B4-BE49-F238E27FC236}">
                  <a16:creationId xmlns:a16="http://schemas.microsoft.com/office/drawing/2014/main" id="{9618DABF-ABB7-91A4-96E9-4456CDE09757}"/>
                </a:ext>
              </a:extLst>
            </p:cNvPr>
            <p:cNvSpPr>
              <a:spLocks/>
            </p:cNvSpPr>
            <p:nvPr/>
          </p:nvSpPr>
          <p:spPr bwMode="auto">
            <a:xfrm>
              <a:off x="1945" y="3168"/>
              <a:ext cx="114" cy="84"/>
            </a:xfrm>
            <a:custGeom>
              <a:avLst/>
              <a:gdLst>
                <a:gd name="T0" fmla="*/ 0 w 114"/>
                <a:gd name="T1" fmla="*/ 0 h 84"/>
                <a:gd name="T2" fmla="*/ 110 w 114"/>
                <a:gd name="T3" fmla="*/ 0 h 84"/>
                <a:gd name="T4" fmla="*/ 114 w 114"/>
                <a:gd name="T5" fmla="*/ 84 h 84"/>
                <a:gd name="T6" fmla="*/ 5 w 114"/>
                <a:gd name="T7" fmla="*/ 84 h 84"/>
                <a:gd name="T8" fmla="*/ 0 w 114"/>
                <a:gd name="T9" fmla="*/ 0 h 84"/>
              </a:gdLst>
              <a:ahLst/>
              <a:cxnLst>
                <a:cxn ang="0">
                  <a:pos x="T0" y="T1"/>
                </a:cxn>
                <a:cxn ang="0">
                  <a:pos x="T2" y="T3"/>
                </a:cxn>
                <a:cxn ang="0">
                  <a:pos x="T4" y="T5"/>
                </a:cxn>
                <a:cxn ang="0">
                  <a:pos x="T6" y="T7"/>
                </a:cxn>
                <a:cxn ang="0">
                  <a:pos x="T8" y="T9"/>
                </a:cxn>
              </a:cxnLst>
              <a:rect l="0" t="0" r="r" b="b"/>
              <a:pathLst>
                <a:path w="114" h="84">
                  <a:moveTo>
                    <a:pt x="0" y="0"/>
                  </a:moveTo>
                  <a:lnTo>
                    <a:pt x="110" y="0"/>
                  </a:lnTo>
                  <a:lnTo>
                    <a:pt x="114" y="84"/>
                  </a:lnTo>
                  <a:lnTo>
                    <a:pt x="5" y="8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 name="Freeform 216">
              <a:extLst>
                <a:ext uri="{FF2B5EF4-FFF2-40B4-BE49-F238E27FC236}">
                  <a16:creationId xmlns:a16="http://schemas.microsoft.com/office/drawing/2014/main" id="{FD90800E-C22A-F3F3-D556-26AE84AEFB8D}"/>
                </a:ext>
              </a:extLst>
            </p:cNvPr>
            <p:cNvSpPr>
              <a:spLocks/>
            </p:cNvSpPr>
            <p:nvPr/>
          </p:nvSpPr>
          <p:spPr bwMode="auto">
            <a:xfrm>
              <a:off x="1944" y="3167"/>
              <a:ext cx="115" cy="84"/>
            </a:xfrm>
            <a:custGeom>
              <a:avLst/>
              <a:gdLst>
                <a:gd name="T0" fmla="*/ 0 w 115"/>
                <a:gd name="T1" fmla="*/ 0 h 84"/>
                <a:gd name="T2" fmla="*/ 110 w 115"/>
                <a:gd name="T3" fmla="*/ 0 h 84"/>
                <a:gd name="T4" fmla="*/ 115 w 115"/>
                <a:gd name="T5" fmla="*/ 84 h 84"/>
                <a:gd name="T6" fmla="*/ 5 w 115"/>
                <a:gd name="T7" fmla="*/ 84 h 84"/>
                <a:gd name="T8" fmla="*/ 0 w 115"/>
                <a:gd name="T9" fmla="*/ 0 h 84"/>
              </a:gdLst>
              <a:ahLst/>
              <a:cxnLst>
                <a:cxn ang="0">
                  <a:pos x="T0" y="T1"/>
                </a:cxn>
                <a:cxn ang="0">
                  <a:pos x="T2" y="T3"/>
                </a:cxn>
                <a:cxn ang="0">
                  <a:pos x="T4" y="T5"/>
                </a:cxn>
                <a:cxn ang="0">
                  <a:pos x="T6" y="T7"/>
                </a:cxn>
                <a:cxn ang="0">
                  <a:pos x="T8" y="T9"/>
                </a:cxn>
              </a:cxnLst>
              <a:rect l="0" t="0" r="r" b="b"/>
              <a:pathLst>
                <a:path w="115" h="84">
                  <a:moveTo>
                    <a:pt x="0" y="0"/>
                  </a:moveTo>
                  <a:lnTo>
                    <a:pt x="110" y="0"/>
                  </a:lnTo>
                  <a:lnTo>
                    <a:pt x="115" y="84"/>
                  </a:lnTo>
                  <a:lnTo>
                    <a:pt x="5" y="84"/>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5" name="Freeform 217">
              <a:extLst>
                <a:ext uri="{FF2B5EF4-FFF2-40B4-BE49-F238E27FC236}">
                  <a16:creationId xmlns:a16="http://schemas.microsoft.com/office/drawing/2014/main" id="{1756CB0F-9FF8-DAA8-5A20-B94C57E620FE}"/>
                </a:ext>
              </a:extLst>
            </p:cNvPr>
            <p:cNvSpPr>
              <a:spLocks/>
            </p:cNvSpPr>
            <p:nvPr/>
          </p:nvSpPr>
          <p:spPr bwMode="auto">
            <a:xfrm>
              <a:off x="1944" y="3252"/>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 name="Freeform 218">
              <a:extLst>
                <a:ext uri="{FF2B5EF4-FFF2-40B4-BE49-F238E27FC236}">
                  <a16:creationId xmlns:a16="http://schemas.microsoft.com/office/drawing/2014/main" id="{5ED5408A-1237-7F6B-B5A7-DF8303614483}"/>
                </a:ext>
              </a:extLst>
            </p:cNvPr>
            <p:cNvSpPr>
              <a:spLocks/>
            </p:cNvSpPr>
            <p:nvPr/>
          </p:nvSpPr>
          <p:spPr bwMode="auto">
            <a:xfrm>
              <a:off x="1943" y="3251"/>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7" name="Freeform 219">
              <a:extLst>
                <a:ext uri="{FF2B5EF4-FFF2-40B4-BE49-F238E27FC236}">
                  <a16:creationId xmlns:a16="http://schemas.microsoft.com/office/drawing/2014/main" id="{4020BABD-E941-3872-BAB8-84F89791B441}"/>
                </a:ext>
              </a:extLst>
            </p:cNvPr>
            <p:cNvSpPr>
              <a:spLocks/>
            </p:cNvSpPr>
            <p:nvPr/>
          </p:nvSpPr>
          <p:spPr bwMode="auto">
            <a:xfrm>
              <a:off x="1945" y="3162"/>
              <a:ext cx="9" cy="265"/>
            </a:xfrm>
            <a:custGeom>
              <a:avLst/>
              <a:gdLst>
                <a:gd name="T0" fmla="*/ 0 w 9"/>
                <a:gd name="T1" fmla="*/ 0 h 265"/>
                <a:gd name="T2" fmla="*/ 5 w 9"/>
                <a:gd name="T3" fmla="*/ 5 h 265"/>
                <a:gd name="T4" fmla="*/ 9 w 9"/>
                <a:gd name="T5" fmla="*/ 90 h 265"/>
                <a:gd name="T6" fmla="*/ 4 w 9"/>
                <a:gd name="T7" fmla="*/ 99 h 265"/>
                <a:gd name="T8" fmla="*/ 4 w 9"/>
                <a:gd name="T9" fmla="*/ 265 h 265"/>
              </a:gdLst>
              <a:ahLst/>
              <a:cxnLst>
                <a:cxn ang="0">
                  <a:pos x="T0" y="T1"/>
                </a:cxn>
                <a:cxn ang="0">
                  <a:pos x="T2" y="T3"/>
                </a:cxn>
                <a:cxn ang="0">
                  <a:pos x="T4" y="T5"/>
                </a:cxn>
                <a:cxn ang="0">
                  <a:pos x="T6" y="T7"/>
                </a:cxn>
                <a:cxn ang="0">
                  <a:pos x="T8" y="T9"/>
                </a:cxn>
              </a:cxnLst>
              <a:rect l="0" t="0" r="r" b="b"/>
              <a:pathLst>
                <a:path w="9" h="265">
                  <a:moveTo>
                    <a:pt x="0" y="0"/>
                  </a:moveTo>
                  <a:lnTo>
                    <a:pt x="5" y="5"/>
                  </a:lnTo>
                  <a:lnTo>
                    <a:pt x="9" y="90"/>
                  </a:lnTo>
                  <a:lnTo>
                    <a:pt x="4" y="99"/>
                  </a:lnTo>
                  <a:lnTo>
                    <a:pt x="4" y="26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 name="Freeform 220">
              <a:extLst>
                <a:ext uri="{FF2B5EF4-FFF2-40B4-BE49-F238E27FC236}">
                  <a16:creationId xmlns:a16="http://schemas.microsoft.com/office/drawing/2014/main" id="{338E2A02-B9EF-2817-B7EA-35BA51F8A03D}"/>
                </a:ext>
              </a:extLst>
            </p:cNvPr>
            <p:cNvSpPr>
              <a:spLocks/>
            </p:cNvSpPr>
            <p:nvPr/>
          </p:nvSpPr>
          <p:spPr bwMode="auto">
            <a:xfrm>
              <a:off x="1948" y="3163"/>
              <a:ext cx="9" cy="264"/>
            </a:xfrm>
            <a:custGeom>
              <a:avLst/>
              <a:gdLst>
                <a:gd name="T0" fmla="*/ 0 w 9"/>
                <a:gd name="T1" fmla="*/ 0 h 264"/>
                <a:gd name="T2" fmla="*/ 5 w 9"/>
                <a:gd name="T3" fmla="*/ 4 h 264"/>
                <a:gd name="T4" fmla="*/ 9 w 9"/>
                <a:gd name="T5" fmla="*/ 89 h 264"/>
                <a:gd name="T6" fmla="*/ 4 w 9"/>
                <a:gd name="T7" fmla="*/ 99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4"/>
                  </a:lnTo>
                  <a:lnTo>
                    <a:pt x="9" y="89"/>
                  </a:lnTo>
                  <a:lnTo>
                    <a:pt x="4" y="99"/>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9" name="Freeform 221">
              <a:extLst>
                <a:ext uri="{FF2B5EF4-FFF2-40B4-BE49-F238E27FC236}">
                  <a16:creationId xmlns:a16="http://schemas.microsoft.com/office/drawing/2014/main" id="{EA091F78-26F3-BDA9-72BC-9BD04AFE036E}"/>
                </a:ext>
              </a:extLst>
            </p:cNvPr>
            <p:cNvSpPr>
              <a:spLocks/>
            </p:cNvSpPr>
            <p:nvPr/>
          </p:nvSpPr>
          <p:spPr bwMode="auto">
            <a:xfrm>
              <a:off x="1951" y="3163"/>
              <a:ext cx="10" cy="264"/>
            </a:xfrm>
            <a:custGeom>
              <a:avLst/>
              <a:gdLst>
                <a:gd name="T0" fmla="*/ 0 w 10"/>
                <a:gd name="T1" fmla="*/ 0 h 264"/>
                <a:gd name="T2" fmla="*/ 5 w 10"/>
                <a:gd name="T3" fmla="*/ 4 h 264"/>
                <a:gd name="T4" fmla="*/ 10 w 10"/>
                <a:gd name="T5" fmla="*/ 88 h 264"/>
                <a:gd name="T6" fmla="*/ 4 w 10"/>
                <a:gd name="T7" fmla="*/ 98 h 264"/>
                <a:gd name="T8" fmla="*/ 4 w 10"/>
                <a:gd name="T9" fmla="*/ 264 h 264"/>
              </a:gdLst>
              <a:ahLst/>
              <a:cxnLst>
                <a:cxn ang="0">
                  <a:pos x="T0" y="T1"/>
                </a:cxn>
                <a:cxn ang="0">
                  <a:pos x="T2" y="T3"/>
                </a:cxn>
                <a:cxn ang="0">
                  <a:pos x="T4" y="T5"/>
                </a:cxn>
                <a:cxn ang="0">
                  <a:pos x="T6" y="T7"/>
                </a:cxn>
                <a:cxn ang="0">
                  <a:pos x="T8" y="T9"/>
                </a:cxn>
              </a:cxnLst>
              <a:rect l="0" t="0" r="r" b="b"/>
              <a:pathLst>
                <a:path w="10" h="264">
                  <a:moveTo>
                    <a:pt x="0" y="0"/>
                  </a:moveTo>
                  <a:lnTo>
                    <a:pt x="5" y="4"/>
                  </a:lnTo>
                  <a:lnTo>
                    <a:pt x="10"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0" name="Freeform 222">
              <a:extLst>
                <a:ext uri="{FF2B5EF4-FFF2-40B4-BE49-F238E27FC236}">
                  <a16:creationId xmlns:a16="http://schemas.microsoft.com/office/drawing/2014/main" id="{6637F16C-77AD-DC3D-5CB2-E40B04D0A71A}"/>
                </a:ext>
              </a:extLst>
            </p:cNvPr>
            <p:cNvSpPr>
              <a:spLocks/>
            </p:cNvSpPr>
            <p:nvPr/>
          </p:nvSpPr>
          <p:spPr bwMode="auto">
            <a:xfrm>
              <a:off x="1955" y="3163"/>
              <a:ext cx="9" cy="264"/>
            </a:xfrm>
            <a:custGeom>
              <a:avLst/>
              <a:gdLst>
                <a:gd name="T0" fmla="*/ 0 w 9"/>
                <a:gd name="T1" fmla="*/ 0 h 264"/>
                <a:gd name="T2" fmla="*/ 4 w 9"/>
                <a:gd name="T3" fmla="*/ 4 h 264"/>
                <a:gd name="T4" fmla="*/ 9 w 9"/>
                <a:gd name="T5" fmla="*/ 88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4"/>
                  </a:lnTo>
                  <a:lnTo>
                    <a:pt x="9"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1" name="Freeform 223">
              <a:extLst>
                <a:ext uri="{FF2B5EF4-FFF2-40B4-BE49-F238E27FC236}">
                  <a16:creationId xmlns:a16="http://schemas.microsoft.com/office/drawing/2014/main" id="{A72ACC10-5E13-73A4-277C-AB75CD502460}"/>
                </a:ext>
              </a:extLst>
            </p:cNvPr>
            <p:cNvSpPr>
              <a:spLocks/>
            </p:cNvSpPr>
            <p:nvPr/>
          </p:nvSpPr>
          <p:spPr bwMode="auto">
            <a:xfrm>
              <a:off x="1958" y="3162"/>
              <a:ext cx="9" cy="264"/>
            </a:xfrm>
            <a:custGeom>
              <a:avLst/>
              <a:gdLst>
                <a:gd name="T0" fmla="*/ 0 w 9"/>
                <a:gd name="T1" fmla="*/ 0 h 264"/>
                <a:gd name="T2" fmla="*/ 5 w 9"/>
                <a:gd name="T3" fmla="*/ 6 h 264"/>
                <a:gd name="T4" fmla="*/ 9 w 9"/>
                <a:gd name="T5" fmla="*/ 89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6"/>
                  </a:lnTo>
                  <a:lnTo>
                    <a:pt x="9" y="89"/>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 name="Freeform 224">
              <a:extLst>
                <a:ext uri="{FF2B5EF4-FFF2-40B4-BE49-F238E27FC236}">
                  <a16:creationId xmlns:a16="http://schemas.microsoft.com/office/drawing/2014/main" id="{C650E834-FDDF-7896-BB21-1536323F828E}"/>
                </a:ext>
              </a:extLst>
            </p:cNvPr>
            <p:cNvSpPr>
              <a:spLocks/>
            </p:cNvSpPr>
            <p:nvPr/>
          </p:nvSpPr>
          <p:spPr bwMode="auto">
            <a:xfrm>
              <a:off x="1962" y="3163"/>
              <a:ext cx="8" cy="263"/>
            </a:xfrm>
            <a:custGeom>
              <a:avLst/>
              <a:gdLst>
                <a:gd name="T0" fmla="*/ 0 w 8"/>
                <a:gd name="T1" fmla="*/ 0 h 263"/>
                <a:gd name="T2" fmla="*/ 4 w 8"/>
                <a:gd name="T3" fmla="*/ 4 h 263"/>
                <a:gd name="T4" fmla="*/ 8 w 8"/>
                <a:gd name="T5" fmla="*/ 88 h 263"/>
                <a:gd name="T6" fmla="*/ 3 w 8"/>
                <a:gd name="T7" fmla="*/ 98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8"/>
                  </a:lnTo>
                  <a:lnTo>
                    <a:pt x="3" y="98"/>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3" name="Freeform 225">
              <a:extLst>
                <a:ext uri="{FF2B5EF4-FFF2-40B4-BE49-F238E27FC236}">
                  <a16:creationId xmlns:a16="http://schemas.microsoft.com/office/drawing/2014/main" id="{1D00B295-25A8-D141-A095-66318F970635}"/>
                </a:ext>
              </a:extLst>
            </p:cNvPr>
            <p:cNvSpPr>
              <a:spLocks/>
            </p:cNvSpPr>
            <p:nvPr/>
          </p:nvSpPr>
          <p:spPr bwMode="auto">
            <a:xfrm>
              <a:off x="1965" y="3163"/>
              <a:ext cx="9" cy="264"/>
            </a:xfrm>
            <a:custGeom>
              <a:avLst/>
              <a:gdLst>
                <a:gd name="T0" fmla="*/ 0 w 9"/>
                <a:gd name="T1" fmla="*/ 0 h 264"/>
                <a:gd name="T2" fmla="*/ 4 w 9"/>
                <a:gd name="T3" fmla="*/ 5 h 264"/>
                <a:gd name="T4" fmla="*/ 9 w 9"/>
                <a:gd name="T5" fmla="*/ 87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5"/>
                  </a:lnTo>
                  <a:lnTo>
                    <a:pt x="9" y="87"/>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4" name="Freeform 226">
              <a:extLst>
                <a:ext uri="{FF2B5EF4-FFF2-40B4-BE49-F238E27FC236}">
                  <a16:creationId xmlns:a16="http://schemas.microsoft.com/office/drawing/2014/main" id="{304D5471-5898-61A6-5C70-E0911E039C37}"/>
                </a:ext>
              </a:extLst>
            </p:cNvPr>
            <p:cNvSpPr>
              <a:spLocks/>
            </p:cNvSpPr>
            <p:nvPr/>
          </p:nvSpPr>
          <p:spPr bwMode="auto">
            <a:xfrm>
              <a:off x="1969" y="3163"/>
              <a:ext cx="8" cy="263"/>
            </a:xfrm>
            <a:custGeom>
              <a:avLst/>
              <a:gdLst>
                <a:gd name="T0" fmla="*/ 0 w 8"/>
                <a:gd name="T1" fmla="*/ 0 h 263"/>
                <a:gd name="T2" fmla="*/ 4 w 8"/>
                <a:gd name="T3" fmla="*/ 4 h 263"/>
                <a:gd name="T4" fmla="*/ 8 w 8"/>
                <a:gd name="T5" fmla="*/ 87 h 263"/>
                <a:gd name="T6" fmla="*/ 3 w 8"/>
                <a:gd name="T7" fmla="*/ 97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7"/>
                  </a:lnTo>
                  <a:lnTo>
                    <a:pt x="3" y="97"/>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5" name="Rectangle 227">
              <a:extLst>
                <a:ext uri="{FF2B5EF4-FFF2-40B4-BE49-F238E27FC236}">
                  <a16:creationId xmlns:a16="http://schemas.microsoft.com/office/drawing/2014/main" id="{4F4253AB-0CB2-B40A-2DBE-B9C2AC9F2365}"/>
                </a:ext>
              </a:extLst>
            </p:cNvPr>
            <p:cNvSpPr>
              <a:spLocks noChangeArrowheads="1"/>
            </p:cNvSpPr>
            <p:nvPr/>
          </p:nvSpPr>
          <p:spPr bwMode="auto">
            <a:xfrm>
              <a:off x="1977" y="3283"/>
              <a:ext cx="70" cy="132"/>
            </a:xfrm>
            <a:prstGeom prst="rect">
              <a:avLst/>
            </a:prstGeom>
            <a:solidFill>
              <a:srgbClr val="C0C0C0"/>
            </a:solidFill>
            <a:ln w="3175">
              <a:solidFill>
                <a:srgbClr val="808080"/>
              </a:solidFill>
              <a:miter lim="800000"/>
              <a:headEnd/>
              <a:tailEnd/>
            </a:ln>
          </p:spPr>
          <p:txBody>
            <a:bodyPr/>
            <a:lstStyle/>
            <a:p>
              <a:endParaRPr lang="en-US"/>
            </a:p>
          </p:txBody>
        </p:sp>
        <p:sp>
          <p:nvSpPr>
            <p:cNvPr id="2276" name="Rectangle 228">
              <a:extLst>
                <a:ext uri="{FF2B5EF4-FFF2-40B4-BE49-F238E27FC236}">
                  <a16:creationId xmlns:a16="http://schemas.microsoft.com/office/drawing/2014/main" id="{F4E61B0B-8E28-374F-2475-14EDE7C1AEDD}"/>
                </a:ext>
              </a:extLst>
            </p:cNvPr>
            <p:cNvSpPr>
              <a:spLocks noChangeArrowheads="1"/>
            </p:cNvSpPr>
            <p:nvPr/>
          </p:nvSpPr>
          <p:spPr bwMode="auto">
            <a:xfrm>
              <a:off x="1977" y="3308"/>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7" name="Rectangle 229">
              <a:extLst>
                <a:ext uri="{FF2B5EF4-FFF2-40B4-BE49-F238E27FC236}">
                  <a16:creationId xmlns:a16="http://schemas.microsoft.com/office/drawing/2014/main" id="{B0BDA571-C0D0-88E4-AF5D-CB1E6F9C54C7}"/>
                </a:ext>
              </a:extLst>
            </p:cNvPr>
            <p:cNvSpPr>
              <a:spLocks noChangeArrowheads="1"/>
            </p:cNvSpPr>
            <p:nvPr/>
          </p:nvSpPr>
          <p:spPr bwMode="auto">
            <a:xfrm>
              <a:off x="1977" y="3334"/>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8" name="Rectangle 230">
              <a:extLst>
                <a:ext uri="{FF2B5EF4-FFF2-40B4-BE49-F238E27FC236}">
                  <a16:creationId xmlns:a16="http://schemas.microsoft.com/office/drawing/2014/main" id="{B95CDF98-358A-01EC-103B-3ACB1FCE05FA}"/>
                </a:ext>
              </a:extLst>
            </p:cNvPr>
            <p:cNvSpPr>
              <a:spLocks noChangeArrowheads="1"/>
            </p:cNvSpPr>
            <p:nvPr/>
          </p:nvSpPr>
          <p:spPr bwMode="auto">
            <a:xfrm>
              <a:off x="1977" y="3360"/>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9" name="Rectangle 231">
              <a:extLst>
                <a:ext uri="{FF2B5EF4-FFF2-40B4-BE49-F238E27FC236}">
                  <a16:creationId xmlns:a16="http://schemas.microsoft.com/office/drawing/2014/main" id="{2E37FB39-CDBF-BAD9-C86B-AC50018B7104}"/>
                </a:ext>
              </a:extLst>
            </p:cNvPr>
            <p:cNvSpPr>
              <a:spLocks noChangeArrowheads="1"/>
            </p:cNvSpPr>
            <p:nvPr/>
          </p:nvSpPr>
          <p:spPr bwMode="auto">
            <a:xfrm>
              <a:off x="1988" y="3313"/>
              <a:ext cx="48" cy="17"/>
            </a:xfrm>
            <a:prstGeom prst="rect">
              <a:avLst/>
            </a:prstGeom>
            <a:solidFill>
              <a:srgbClr val="C0C0C0"/>
            </a:solidFill>
            <a:ln w="3175">
              <a:solidFill>
                <a:srgbClr val="808080"/>
              </a:solidFill>
              <a:miter lim="800000"/>
              <a:headEnd/>
              <a:tailEnd/>
            </a:ln>
          </p:spPr>
          <p:txBody>
            <a:bodyPr/>
            <a:lstStyle/>
            <a:p>
              <a:endParaRPr lang="en-US"/>
            </a:p>
          </p:txBody>
        </p:sp>
        <p:sp>
          <p:nvSpPr>
            <p:cNvPr id="2280" name="Rectangle 232">
              <a:extLst>
                <a:ext uri="{FF2B5EF4-FFF2-40B4-BE49-F238E27FC236}">
                  <a16:creationId xmlns:a16="http://schemas.microsoft.com/office/drawing/2014/main" id="{D98FBFC7-95A9-1084-D303-E7E0A2CA23D6}"/>
                </a:ext>
              </a:extLst>
            </p:cNvPr>
            <p:cNvSpPr>
              <a:spLocks noChangeArrowheads="1"/>
            </p:cNvSpPr>
            <p:nvPr/>
          </p:nvSpPr>
          <p:spPr bwMode="auto">
            <a:xfrm>
              <a:off x="1988" y="3339"/>
              <a:ext cx="48" cy="18"/>
            </a:xfrm>
            <a:prstGeom prst="rect">
              <a:avLst/>
            </a:prstGeom>
            <a:solidFill>
              <a:srgbClr val="C0C0C0"/>
            </a:solidFill>
            <a:ln w="3175">
              <a:solidFill>
                <a:srgbClr val="808080"/>
              </a:solidFill>
              <a:miter lim="800000"/>
              <a:headEnd/>
              <a:tailEnd/>
            </a:ln>
          </p:spPr>
          <p:txBody>
            <a:bodyPr/>
            <a:lstStyle/>
            <a:p>
              <a:endParaRPr lang="en-US"/>
            </a:p>
          </p:txBody>
        </p:sp>
        <p:sp>
          <p:nvSpPr>
            <p:cNvPr id="2281" name="Freeform 233">
              <a:extLst>
                <a:ext uri="{FF2B5EF4-FFF2-40B4-BE49-F238E27FC236}">
                  <a16:creationId xmlns:a16="http://schemas.microsoft.com/office/drawing/2014/main" id="{C26EFD01-3426-8941-B43C-E0A8208304CF}"/>
                </a:ext>
              </a:extLst>
            </p:cNvPr>
            <p:cNvSpPr>
              <a:spLocks/>
            </p:cNvSpPr>
            <p:nvPr/>
          </p:nvSpPr>
          <p:spPr bwMode="auto">
            <a:xfrm>
              <a:off x="2020" y="3286"/>
              <a:ext cx="3" cy="17"/>
            </a:xfrm>
            <a:custGeom>
              <a:avLst/>
              <a:gdLst>
                <a:gd name="T0" fmla="*/ 3 w 3"/>
                <a:gd name="T1" fmla="*/ 0 h 17"/>
                <a:gd name="T2" fmla="*/ 3 w 3"/>
                <a:gd name="T3" fmla="*/ 17 h 17"/>
                <a:gd name="T4" fmla="*/ 0 w 3"/>
                <a:gd name="T5" fmla="*/ 8 h 17"/>
                <a:gd name="T6" fmla="*/ 3 w 3"/>
                <a:gd name="T7" fmla="*/ 0 h 17"/>
              </a:gdLst>
              <a:ahLst/>
              <a:cxnLst>
                <a:cxn ang="0">
                  <a:pos x="T0" y="T1"/>
                </a:cxn>
                <a:cxn ang="0">
                  <a:pos x="T2" y="T3"/>
                </a:cxn>
                <a:cxn ang="0">
                  <a:pos x="T4" y="T5"/>
                </a:cxn>
                <a:cxn ang="0">
                  <a:pos x="T6" y="T7"/>
                </a:cxn>
              </a:cxnLst>
              <a:rect l="0" t="0" r="r" b="b"/>
              <a:pathLst>
                <a:path w="3" h="17">
                  <a:moveTo>
                    <a:pt x="3" y="0"/>
                  </a:moveTo>
                  <a:lnTo>
                    <a:pt x="3" y="17"/>
                  </a:lnTo>
                  <a:lnTo>
                    <a:pt x="0" y="8"/>
                  </a:lnTo>
                  <a:lnTo>
                    <a:pt x="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2" name="Rectangle 234">
              <a:extLst>
                <a:ext uri="{FF2B5EF4-FFF2-40B4-BE49-F238E27FC236}">
                  <a16:creationId xmlns:a16="http://schemas.microsoft.com/office/drawing/2014/main" id="{DBBAB516-6B41-7DA5-1D57-41114A89D954}"/>
                </a:ext>
              </a:extLst>
            </p:cNvPr>
            <p:cNvSpPr>
              <a:spLocks noChangeArrowheads="1"/>
            </p:cNvSpPr>
            <p:nvPr/>
          </p:nvSpPr>
          <p:spPr bwMode="auto">
            <a:xfrm>
              <a:off x="1977" y="3283"/>
              <a:ext cx="70" cy="27"/>
            </a:xfrm>
            <a:prstGeom prst="rect">
              <a:avLst/>
            </a:prstGeom>
            <a:solidFill>
              <a:srgbClr val="A0A0A0"/>
            </a:solidFill>
            <a:ln w="3175">
              <a:solidFill>
                <a:srgbClr val="808080"/>
              </a:solidFill>
              <a:miter lim="800000"/>
              <a:headEnd/>
              <a:tailEnd/>
            </a:ln>
          </p:spPr>
          <p:txBody>
            <a:bodyPr/>
            <a:lstStyle/>
            <a:p>
              <a:endParaRPr lang="en-US"/>
            </a:p>
          </p:txBody>
        </p:sp>
        <p:sp>
          <p:nvSpPr>
            <p:cNvPr id="2283" name="Rectangle 235">
              <a:extLst>
                <a:ext uri="{FF2B5EF4-FFF2-40B4-BE49-F238E27FC236}">
                  <a16:creationId xmlns:a16="http://schemas.microsoft.com/office/drawing/2014/main" id="{B3BA8373-AA2D-A116-33A8-A53178FAAF3F}"/>
                </a:ext>
              </a:extLst>
            </p:cNvPr>
            <p:cNvSpPr>
              <a:spLocks noChangeArrowheads="1"/>
            </p:cNvSpPr>
            <p:nvPr/>
          </p:nvSpPr>
          <p:spPr bwMode="auto">
            <a:xfrm>
              <a:off x="1983" y="3287"/>
              <a:ext cx="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Freeform 236">
              <a:extLst>
                <a:ext uri="{FF2B5EF4-FFF2-40B4-BE49-F238E27FC236}">
                  <a16:creationId xmlns:a16="http://schemas.microsoft.com/office/drawing/2014/main" id="{5DA46D51-43B6-DD00-0F52-F1361DE616A7}"/>
                </a:ext>
              </a:extLst>
            </p:cNvPr>
            <p:cNvSpPr>
              <a:spLocks/>
            </p:cNvSpPr>
            <p:nvPr/>
          </p:nvSpPr>
          <p:spPr bwMode="auto">
            <a:xfrm>
              <a:off x="2009" y="3286"/>
              <a:ext cx="14" cy="8"/>
            </a:xfrm>
            <a:custGeom>
              <a:avLst/>
              <a:gdLst>
                <a:gd name="T0" fmla="*/ 14 w 14"/>
                <a:gd name="T1" fmla="*/ 0 h 8"/>
                <a:gd name="T2" fmla="*/ 1 w 14"/>
                <a:gd name="T3" fmla="*/ 0 h 8"/>
                <a:gd name="T4" fmla="*/ 0 w 14"/>
                <a:gd name="T5" fmla="*/ 8 h 8"/>
                <a:gd name="T6" fmla="*/ 13 w 14"/>
                <a:gd name="T7" fmla="*/ 8 h 8"/>
                <a:gd name="T8" fmla="*/ 14 w 14"/>
                <a:gd name="T9" fmla="*/ 0 h 8"/>
              </a:gdLst>
              <a:ahLst/>
              <a:cxnLst>
                <a:cxn ang="0">
                  <a:pos x="T0" y="T1"/>
                </a:cxn>
                <a:cxn ang="0">
                  <a:pos x="T2" y="T3"/>
                </a:cxn>
                <a:cxn ang="0">
                  <a:pos x="T4" y="T5"/>
                </a:cxn>
                <a:cxn ang="0">
                  <a:pos x="T6" y="T7"/>
                </a:cxn>
                <a:cxn ang="0">
                  <a:pos x="T8" y="T9"/>
                </a:cxn>
              </a:cxnLst>
              <a:rect l="0" t="0" r="r" b="b"/>
              <a:pathLst>
                <a:path w="14" h="8">
                  <a:moveTo>
                    <a:pt x="14" y="0"/>
                  </a:moveTo>
                  <a:lnTo>
                    <a:pt x="1" y="0"/>
                  </a:lnTo>
                  <a:lnTo>
                    <a:pt x="0" y="8"/>
                  </a:lnTo>
                  <a:lnTo>
                    <a:pt x="13" y="8"/>
                  </a:lnTo>
                  <a:lnTo>
                    <a:pt x="1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5" name="Freeform 237">
              <a:extLst>
                <a:ext uri="{FF2B5EF4-FFF2-40B4-BE49-F238E27FC236}">
                  <a16:creationId xmlns:a16="http://schemas.microsoft.com/office/drawing/2014/main" id="{E02DDDF0-CBF9-BAD3-BDF8-CB374DE5FC87}"/>
                </a:ext>
              </a:extLst>
            </p:cNvPr>
            <p:cNvSpPr>
              <a:spLocks/>
            </p:cNvSpPr>
            <p:nvPr/>
          </p:nvSpPr>
          <p:spPr bwMode="auto">
            <a:xfrm>
              <a:off x="2009" y="3296"/>
              <a:ext cx="32" cy="7"/>
            </a:xfrm>
            <a:custGeom>
              <a:avLst/>
              <a:gdLst>
                <a:gd name="T0" fmla="*/ 32 w 32"/>
                <a:gd name="T1" fmla="*/ 7 h 7"/>
                <a:gd name="T2" fmla="*/ 1 w 32"/>
                <a:gd name="T3" fmla="*/ 7 h 7"/>
                <a:gd name="T4" fmla="*/ 0 w 32"/>
                <a:gd name="T5" fmla="*/ 0 h 7"/>
                <a:gd name="T6" fmla="*/ 31 w 32"/>
                <a:gd name="T7" fmla="*/ 0 h 7"/>
                <a:gd name="T8" fmla="*/ 32 w 32"/>
                <a:gd name="T9" fmla="*/ 7 h 7"/>
              </a:gdLst>
              <a:ahLst/>
              <a:cxnLst>
                <a:cxn ang="0">
                  <a:pos x="T0" y="T1"/>
                </a:cxn>
                <a:cxn ang="0">
                  <a:pos x="T2" y="T3"/>
                </a:cxn>
                <a:cxn ang="0">
                  <a:pos x="T4" y="T5"/>
                </a:cxn>
                <a:cxn ang="0">
                  <a:pos x="T6" y="T7"/>
                </a:cxn>
                <a:cxn ang="0">
                  <a:pos x="T8" y="T9"/>
                </a:cxn>
              </a:cxnLst>
              <a:rect l="0" t="0" r="r" b="b"/>
              <a:pathLst>
                <a:path w="32" h="7">
                  <a:moveTo>
                    <a:pt x="32" y="7"/>
                  </a:moveTo>
                  <a:lnTo>
                    <a:pt x="1" y="7"/>
                  </a:lnTo>
                  <a:lnTo>
                    <a:pt x="0" y="0"/>
                  </a:lnTo>
                  <a:lnTo>
                    <a:pt x="31" y="0"/>
                  </a:lnTo>
                  <a:lnTo>
                    <a:pt x="3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6" name="Freeform 238">
              <a:extLst>
                <a:ext uri="{FF2B5EF4-FFF2-40B4-BE49-F238E27FC236}">
                  <a16:creationId xmlns:a16="http://schemas.microsoft.com/office/drawing/2014/main" id="{F945351D-0E1F-79AF-1179-E42D2F61D7B1}"/>
                </a:ext>
              </a:extLst>
            </p:cNvPr>
            <p:cNvSpPr>
              <a:spLocks/>
            </p:cNvSpPr>
            <p:nvPr/>
          </p:nvSpPr>
          <p:spPr bwMode="auto">
            <a:xfrm>
              <a:off x="2023" y="3289"/>
              <a:ext cx="18" cy="5"/>
            </a:xfrm>
            <a:custGeom>
              <a:avLst/>
              <a:gdLst>
                <a:gd name="T0" fmla="*/ 18 w 18"/>
                <a:gd name="T1" fmla="*/ 0 h 5"/>
                <a:gd name="T2" fmla="*/ 0 w 18"/>
                <a:gd name="T3" fmla="*/ 0 h 5"/>
                <a:gd name="T4" fmla="*/ 0 w 18"/>
                <a:gd name="T5" fmla="*/ 5 h 5"/>
                <a:gd name="T6" fmla="*/ 17 w 18"/>
                <a:gd name="T7" fmla="*/ 5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lnTo>
                    <a:pt x="0" y="0"/>
                  </a:lnTo>
                  <a:lnTo>
                    <a:pt x="0" y="5"/>
                  </a:lnTo>
                  <a:lnTo>
                    <a:pt x="17" y="5"/>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7" name="Freeform 239">
              <a:extLst>
                <a:ext uri="{FF2B5EF4-FFF2-40B4-BE49-F238E27FC236}">
                  <a16:creationId xmlns:a16="http://schemas.microsoft.com/office/drawing/2014/main" id="{840D5C11-4B7A-B71B-6401-2AAD60F5100B}"/>
                </a:ext>
              </a:extLst>
            </p:cNvPr>
            <p:cNvSpPr>
              <a:spLocks/>
            </p:cNvSpPr>
            <p:nvPr/>
          </p:nvSpPr>
          <p:spPr bwMode="auto">
            <a:xfrm>
              <a:off x="2040" y="3289"/>
              <a:ext cx="1" cy="14"/>
            </a:xfrm>
            <a:custGeom>
              <a:avLst/>
              <a:gdLst>
                <a:gd name="T0" fmla="*/ 1 w 1"/>
                <a:gd name="T1" fmla="*/ 0 h 14"/>
                <a:gd name="T2" fmla="*/ 1 w 1"/>
                <a:gd name="T3" fmla="*/ 14 h 14"/>
                <a:gd name="T4" fmla="*/ 0 w 1"/>
                <a:gd name="T5" fmla="*/ 5 h 14"/>
                <a:gd name="T6" fmla="*/ 1 w 1"/>
                <a:gd name="T7" fmla="*/ 0 h 14"/>
              </a:gdLst>
              <a:ahLst/>
              <a:cxnLst>
                <a:cxn ang="0">
                  <a:pos x="T0" y="T1"/>
                </a:cxn>
                <a:cxn ang="0">
                  <a:pos x="T2" y="T3"/>
                </a:cxn>
                <a:cxn ang="0">
                  <a:pos x="T4" y="T5"/>
                </a:cxn>
                <a:cxn ang="0">
                  <a:pos x="T6" y="T7"/>
                </a:cxn>
              </a:cxnLst>
              <a:rect l="0" t="0" r="r" b="b"/>
              <a:pathLst>
                <a:path w="1" h="14">
                  <a:moveTo>
                    <a:pt x="1" y="0"/>
                  </a:moveTo>
                  <a:lnTo>
                    <a:pt x="1" y="14"/>
                  </a:lnTo>
                  <a:lnTo>
                    <a:pt x="0" y="5"/>
                  </a:lnTo>
                  <a:lnTo>
                    <a:pt x="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8" name="Oval 240">
              <a:extLst>
                <a:ext uri="{FF2B5EF4-FFF2-40B4-BE49-F238E27FC236}">
                  <a16:creationId xmlns:a16="http://schemas.microsoft.com/office/drawing/2014/main" id="{913734EB-11A7-6122-C89D-7739169225DA}"/>
                </a:ext>
              </a:extLst>
            </p:cNvPr>
            <p:cNvSpPr>
              <a:spLocks noChangeArrowheads="1"/>
            </p:cNvSpPr>
            <p:nvPr/>
          </p:nvSpPr>
          <p:spPr bwMode="auto">
            <a:xfrm>
              <a:off x="2023" y="3296"/>
              <a:ext cx="7" cy="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9" name="Freeform 241">
              <a:extLst>
                <a:ext uri="{FF2B5EF4-FFF2-40B4-BE49-F238E27FC236}">
                  <a16:creationId xmlns:a16="http://schemas.microsoft.com/office/drawing/2014/main" id="{89478BF2-4B7B-3327-C1D3-FA5180B616F1}"/>
                </a:ext>
              </a:extLst>
            </p:cNvPr>
            <p:cNvSpPr>
              <a:spLocks/>
            </p:cNvSpPr>
            <p:nvPr/>
          </p:nvSpPr>
          <p:spPr bwMode="auto">
            <a:xfrm>
              <a:off x="2023" y="3296"/>
              <a:ext cx="7" cy="7"/>
            </a:xfrm>
            <a:custGeom>
              <a:avLst/>
              <a:gdLst>
                <a:gd name="T0" fmla="*/ 4 w 7"/>
                <a:gd name="T1" fmla="*/ 1 h 7"/>
                <a:gd name="T2" fmla="*/ 5 w 7"/>
                <a:gd name="T3" fmla="*/ 1 h 7"/>
                <a:gd name="T4" fmla="*/ 5 w 7"/>
                <a:gd name="T5" fmla="*/ 2 h 7"/>
                <a:gd name="T6" fmla="*/ 6 w 7"/>
                <a:gd name="T7" fmla="*/ 2 h 7"/>
                <a:gd name="T8" fmla="*/ 6 w 7"/>
                <a:gd name="T9" fmla="*/ 2 h 7"/>
                <a:gd name="T10" fmla="*/ 6 w 7"/>
                <a:gd name="T11" fmla="*/ 3 h 7"/>
                <a:gd name="T12" fmla="*/ 6 w 7"/>
                <a:gd name="T13" fmla="*/ 5 h 7"/>
                <a:gd name="T14" fmla="*/ 5 w 7"/>
                <a:gd name="T15" fmla="*/ 5 h 7"/>
                <a:gd name="T16" fmla="*/ 5 w 7"/>
                <a:gd name="T17" fmla="*/ 5 h 7"/>
                <a:gd name="T18" fmla="*/ 4 w 7"/>
                <a:gd name="T19" fmla="*/ 6 h 7"/>
                <a:gd name="T20" fmla="*/ 4 w 7"/>
                <a:gd name="T21" fmla="*/ 6 h 7"/>
                <a:gd name="T22" fmla="*/ 3 w 7"/>
                <a:gd name="T23" fmla="*/ 6 h 7"/>
                <a:gd name="T24" fmla="*/ 3 w 7"/>
                <a:gd name="T25" fmla="*/ 5 h 7"/>
                <a:gd name="T26" fmla="*/ 2 w 7"/>
                <a:gd name="T27" fmla="*/ 5 h 7"/>
                <a:gd name="T28" fmla="*/ 1 w 7"/>
                <a:gd name="T29" fmla="*/ 5 h 7"/>
                <a:gd name="T30" fmla="*/ 1 w 7"/>
                <a:gd name="T31" fmla="*/ 3 h 7"/>
                <a:gd name="T32" fmla="*/ 1 w 7"/>
                <a:gd name="T33" fmla="*/ 2 h 7"/>
                <a:gd name="T34" fmla="*/ 1 w 7"/>
                <a:gd name="T35" fmla="*/ 2 h 7"/>
                <a:gd name="T36" fmla="*/ 2 w 7"/>
                <a:gd name="T37" fmla="*/ 2 h 7"/>
                <a:gd name="T38" fmla="*/ 3 w 7"/>
                <a:gd name="T39" fmla="*/ 1 h 7"/>
                <a:gd name="T40" fmla="*/ 3 w 7"/>
                <a:gd name="T41" fmla="*/ 1 h 7"/>
                <a:gd name="T42" fmla="*/ 4 w 7"/>
                <a:gd name="T43" fmla="*/ 0 h 7"/>
                <a:gd name="T44" fmla="*/ 4 w 7"/>
                <a:gd name="T45" fmla="*/ 0 h 7"/>
                <a:gd name="T46" fmla="*/ 5 w 7"/>
                <a:gd name="T47" fmla="*/ 1 h 7"/>
                <a:gd name="T48" fmla="*/ 6 w 7"/>
                <a:gd name="T49" fmla="*/ 1 h 7"/>
                <a:gd name="T50" fmla="*/ 7 w 7"/>
                <a:gd name="T51" fmla="*/ 2 h 7"/>
                <a:gd name="T52" fmla="*/ 7 w 7"/>
                <a:gd name="T53" fmla="*/ 3 h 7"/>
                <a:gd name="T54" fmla="*/ 7 w 7"/>
                <a:gd name="T55" fmla="*/ 4 h 7"/>
                <a:gd name="T56" fmla="*/ 7 w 7"/>
                <a:gd name="T57" fmla="*/ 5 h 7"/>
                <a:gd name="T58" fmla="*/ 6 w 7"/>
                <a:gd name="T59" fmla="*/ 6 h 7"/>
                <a:gd name="T60" fmla="*/ 5 w 7"/>
                <a:gd name="T61" fmla="*/ 7 h 7"/>
                <a:gd name="T62" fmla="*/ 4 w 7"/>
                <a:gd name="T63" fmla="*/ 7 h 7"/>
                <a:gd name="T64" fmla="*/ 4 w 7"/>
                <a:gd name="T65" fmla="*/ 7 h 7"/>
                <a:gd name="T66" fmla="*/ 2 w 7"/>
                <a:gd name="T67" fmla="*/ 7 h 7"/>
                <a:gd name="T68" fmla="*/ 1 w 7"/>
                <a:gd name="T69" fmla="*/ 6 h 7"/>
                <a:gd name="T70" fmla="*/ 1 w 7"/>
                <a:gd name="T71" fmla="*/ 5 h 7"/>
                <a:gd name="T72" fmla="*/ 0 w 7"/>
                <a:gd name="T73" fmla="*/ 4 h 7"/>
                <a:gd name="T74" fmla="*/ 0 w 7"/>
                <a:gd name="T75" fmla="*/ 3 h 7"/>
                <a:gd name="T76" fmla="*/ 0 w 7"/>
                <a:gd name="T77" fmla="*/ 2 h 7"/>
                <a:gd name="T78" fmla="*/ 1 w 7"/>
                <a:gd name="T79" fmla="*/ 2 h 7"/>
                <a:gd name="T80" fmla="*/ 1 w 7"/>
                <a:gd name="T81" fmla="*/ 1 h 7"/>
                <a:gd name="T82" fmla="*/ 2 w 7"/>
                <a:gd name="T83" fmla="*/ 0 h 7"/>
                <a:gd name="T84" fmla="*/ 4 w 7"/>
                <a:gd name="T8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7">
                  <a:moveTo>
                    <a:pt x="4" y="1"/>
                  </a:moveTo>
                  <a:lnTo>
                    <a:pt x="4" y="1"/>
                  </a:lnTo>
                  <a:lnTo>
                    <a:pt x="4" y="1"/>
                  </a:lnTo>
                  <a:lnTo>
                    <a:pt x="4" y="1"/>
                  </a:lnTo>
                  <a:lnTo>
                    <a:pt x="5" y="1"/>
                  </a:lnTo>
                  <a:lnTo>
                    <a:pt x="5" y="1"/>
                  </a:lnTo>
                  <a:lnTo>
                    <a:pt x="5" y="2"/>
                  </a:lnTo>
                  <a:lnTo>
                    <a:pt x="5" y="2"/>
                  </a:lnTo>
                  <a:lnTo>
                    <a:pt x="5" y="2"/>
                  </a:lnTo>
                  <a:lnTo>
                    <a:pt x="5" y="2"/>
                  </a:lnTo>
                  <a:lnTo>
                    <a:pt x="5" y="2"/>
                  </a:lnTo>
                  <a:lnTo>
                    <a:pt x="6" y="2"/>
                  </a:lnTo>
                  <a:lnTo>
                    <a:pt x="6" y="2"/>
                  </a:lnTo>
                  <a:lnTo>
                    <a:pt x="6" y="2"/>
                  </a:lnTo>
                  <a:lnTo>
                    <a:pt x="6" y="2"/>
                  </a:lnTo>
                  <a:lnTo>
                    <a:pt x="6" y="3"/>
                  </a:lnTo>
                  <a:lnTo>
                    <a:pt x="6" y="3"/>
                  </a:lnTo>
                  <a:lnTo>
                    <a:pt x="6" y="3"/>
                  </a:lnTo>
                  <a:lnTo>
                    <a:pt x="6" y="4"/>
                  </a:lnTo>
                  <a:lnTo>
                    <a:pt x="6" y="4"/>
                  </a:lnTo>
                  <a:lnTo>
                    <a:pt x="6" y="5"/>
                  </a:lnTo>
                  <a:lnTo>
                    <a:pt x="6" y="5"/>
                  </a:lnTo>
                  <a:lnTo>
                    <a:pt x="5" y="5"/>
                  </a:lnTo>
                  <a:lnTo>
                    <a:pt x="5" y="5"/>
                  </a:lnTo>
                  <a:lnTo>
                    <a:pt x="5" y="5"/>
                  </a:lnTo>
                  <a:lnTo>
                    <a:pt x="5" y="5"/>
                  </a:lnTo>
                  <a:lnTo>
                    <a:pt x="5" y="5"/>
                  </a:lnTo>
                  <a:lnTo>
                    <a:pt x="5" y="6"/>
                  </a:lnTo>
                  <a:lnTo>
                    <a:pt x="5" y="6"/>
                  </a:lnTo>
                  <a:lnTo>
                    <a:pt x="4" y="6"/>
                  </a:lnTo>
                  <a:lnTo>
                    <a:pt x="4" y="6"/>
                  </a:lnTo>
                  <a:lnTo>
                    <a:pt x="4" y="6"/>
                  </a:lnTo>
                  <a:lnTo>
                    <a:pt x="4" y="6"/>
                  </a:lnTo>
                  <a:lnTo>
                    <a:pt x="4" y="6"/>
                  </a:lnTo>
                  <a:lnTo>
                    <a:pt x="3" y="6"/>
                  </a:lnTo>
                  <a:lnTo>
                    <a:pt x="3" y="6"/>
                  </a:lnTo>
                  <a:lnTo>
                    <a:pt x="3" y="6"/>
                  </a:lnTo>
                  <a:lnTo>
                    <a:pt x="3" y="6"/>
                  </a:lnTo>
                  <a:lnTo>
                    <a:pt x="3" y="5"/>
                  </a:lnTo>
                  <a:lnTo>
                    <a:pt x="2" y="5"/>
                  </a:lnTo>
                  <a:lnTo>
                    <a:pt x="2" y="5"/>
                  </a:lnTo>
                  <a:lnTo>
                    <a:pt x="2" y="5"/>
                  </a:lnTo>
                  <a:lnTo>
                    <a:pt x="2" y="5"/>
                  </a:lnTo>
                  <a:lnTo>
                    <a:pt x="1" y="5"/>
                  </a:lnTo>
                  <a:lnTo>
                    <a:pt x="1" y="5"/>
                  </a:lnTo>
                  <a:lnTo>
                    <a:pt x="1" y="4"/>
                  </a:lnTo>
                  <a:lnTo>
                    <a:pt x="1" y="4"/>
                  </a:lnTo>
                  <a:lnTo>
                    <a:pt x="1" y="3"/>
                  </a:lnTo>
                  <a:lnTo>
                    <a:pt x="1" y="3"/>
                  </a:lnTo>
                  <a:lnTo>
                    <a:pt x="1" y="3"/>
                  </a:lnTo>
                  <a:lnTo>
                    <a:pt x="1" y="2"/>
                  </a:lnTo>
                  <a:lnTo>
                    <a:pt x="1" y="2"/>
                  </a:lnTo>
                  <a:lnTo>
                    <a:pt x="1" y="2"/>
                  </a:lnTo>
                  <a:lnTo>
                    <a:pt x="1" y="2"/>
                  </a:lnTo>
                  <a:lnTo>
                    <a:pt x="2" y="2"/>
                  </a:lnTo>
                  <a:lnTo>
                    <a:pt x="2" y="2"/>
                  </a:lnTo>
                  <a:lnTo>
                    <a:pt x="2" y="2"/>
                  </a:lnTo>
                  <a:lnTo>
                    <a:pt x="2" y="2"/>
                  </a:lnTo>
                  <a:lnTo>
                    <a:pt x="3" y="2"/>
                  </a:lnTo>
                  <a:lnTo>
                    <a:pt x="3" y="1"/>
                  </a:lnTo>
                  <a:lnTo>
                    <a:pt x="3" y="1"/>
                  </a:lnTo>
                  <a:lnTo>
                    <a:pt x="3" y="1"/>
                  </a:lnTo>
                  <a:lnTo>
                    <a:pt x="3" y="1"/>
                  </a:lnTo>
                  <a:lnTo>
                    <a:pt x="4" y="1"/>
                  </a:lnTo>
                  <a:lnTo>
                    <a:pt x="4" y="1"/>
                  </a:lnTo>
                  <a:lnTo>
                    <a:pt x="4" y="0"/>
                  </a:lnTo>
                  <a:lnTo>
                    <a:pt x="4" y="0"/>
                  </a:lnTo>
                  <a:lnTo>
                    <a:pt x="4" y="0"/>
                  </a:lnTo>
                  <a:lnTo>
                    <a:pt x="4" y="0"/>
                  </a:lnTo>
                  <a:lnTo>
                    <a:pt x="5" y="0"/>
                  </a:lnTo>
                  <a:lnTo>
                    <a:pt x="5" y="0"/>
                  </a:lnTo>
                  <a:lnTo>
                    <a:pt x="5" y="1"/>
                  </a:lnTo>
                  <a:lnTo>
                    <a:pt x="6" y="1"/>
                  </a:lnTo>
                  <a:lnTo>
                    <a:pt x="6" y="1"/>
                  </a:lnTo>
                  <a:lnTo>
                    <a:pt x="6" y="1"/>
                  </a:lnTo>
                  <a:lnTo>
                    <a:pt x="6" y="2"/>
                  </a:lnTo>
                  <a:lnTo>
                    <a:pt x="7" y="2"/>
                  </a:lnTo>
                  <a:lnTo>
                    <a:pt x="7" y="2"/>
                  </a:lnTo>
                  <a:lnTo>
                    <a:pt x="7" y="2"/>
                  </a:lnTo>
                  <a:lnTo>
                    <a:pt x="7" y="2"/>
                  </a:lnTo>
                  <a:lnTo>
                    <a:pt x="7" y="3"/>
                  </a:lnTo>
                  <a:lnTo>
                    <a:pt x="7" y="3"/>
                  </a:lnTo>
                  <a:lnTo>
                    <a:pt x="7" y="3"/>
                  </a:lnTo>
                  <a:lnTo>
                    <a:pt x="7" y="4"/>
                  </a:lnTo>
                  <a:lnTo>
                    <a:pt x="7" y="4"/>
                  </a:lnTo>
                  <a:lnTo>
                    <a:pt x="7" y="5"/>
                  </a:lnTo>
                  <a:lnTo>
                    <a:pt x="7" y="5"/>
                  </a:lnTo>
                  <a:lnTo>
                    <a:pt x="6" y="5"/>
                  </a:lnTo>
                  <a:lnTo>
                    <a:pt x="6" y="6"/>
                  </a:lnTo>
                  <a:lnTo>
                    <a:pt x="6" y="6"/>
                  </a:lnTo>
                  <a:lnTo>
                    <a:pt x="6" y="6"/>
                  </a:lnTo>
                  <a:lnTo>
                    <a:pt x="5" y="6"/>
                  </a:lnTo>
                  <a:lnTo>
                    <a:pt x="5" y="7"/>
                  </a:lnTo>
                  <a:lnTo>
                    <a:pt x="5" y="7"/>
                  </a:lnTo>
                  <a:lnTo>
                    <a:pt x="4" y="7"/>
                  </a:lnTo>
                  <a:lnTo>
                    <a:pt x="4" y="7"/>
                  </a:lnTo>
                  <a:lnTo>
                    <a:pt x="4" y="7"/>
                  </a:lnTo>
                  <a:lnTo>
                    <a:pt x="4" y="7"/>
                  </a:lnTo>
                  <a:lnTo>
                    <a:pt x="4" y="7"/>
                  </a:lnTo>
                  <a:lnTo>
                    <a:pt x="3" y="7"/>
                  </a:lnTo>
                  <a:lnTo>
                    <a:pt x="3" y="7"/>
                  </a:lnTo>
                  <a:lnTo>
                    <a:pt x="2" y="7"/>
                  </a:lnTo>
                  <a:lnTo>
                    <a:pt x="2" y="7"/>
                  </a:lnTo>
                  <a:lnTo>
                    <a:pt x="2" y="6"/>
                  </a:lnTo>
                  <a:lnTo>
                    <a:pt x="1" y="6"/>
                  </a:lnTo>
                  <a:lnTo>
                    <a:pt x="1" y="6"/>
                  </a:lnTo>
                  <a:lnTo>
                    <a:pt x="1" y="6"/>
                  </a:lnTo>
                  <a:lnTo>
                    <a:pt x="1" y="5"/>
                  </a:lnTo>
                  <a:lnTo>
                    <a:pt x="0" y="5"/>
                  </a:lnTo>
                  <a:lnTo>
                    <a:pt x="0" y="5"/>
                  </a:lnTo>
                  <a:lnTo>
                    <a:pt x="0" y="4"/>
                  </a:lnTo>
                  <a:lnTo>
                    <a:pt x="0" y="4"/>
                  </a:lnTo>
                  <a:lnTo>
                    <a:pt x="0" y="3"/>
                  </a:lnTo>
                  <a:lnTo>
                    <a:pt x="0" y="3"/>
                  </a:lnTo>
                  <a:lnTo>
                    <a:pt x="0" y="3"/>
                  </a:lnTo>
                  <a:lnTo>
                    <a:pt x="0" y="2"/>
                  </a:lnTo>
                  <a:lnTo>
                    <a:pt x="0" y="2"/>
                  </a:lnTo>
                  <a:lnTo>
                    <a:pt x="0" y="2"/>
                  </a:lnTo>
                  <a:lnTo>
                    <a:pt x="0" y="2"/>
                  </a:lnTo>
                  <a:lnTo>
                    <a:pt x="1" y="2"/>
                  </a:lnTo>
                  <a:lnTo>
                    <a:pt x="1" y="1"/>
                  </a:lnTo>
                  <a:lnTo>
                    <a:pt x="1" y="1"/>
                  </a:lnTo>
                  <a:lnTo>
                    <a:pt x="1" y="1"/>
                  </a:lnTo>
                  <a:lnTo>
                    <a:pt x="2" y="1"/>
                  </a:lnTo>
                  <a:lnTo>
                    <a:pt x="2" y="0"/>
                  </a:lnTo>
                  <a:lnTo>
                    <a:pt x="2" y="0"/>
                  </a:lnTo>
                  <a:lnTo>
                    <a:pt x="3" y="0"/>
                  </a:lnTo>
                  <a:lnTo>
                    <a:pt x="3" y="0"/>
                  </a:lnTo>
                  <a:lnTo>
                    <a:pt x="4" y="0"/>
                  </a:lnTo>
                  <a:lnTo>
                    <a:pt x="4" y="0"/>
                  </a:lnTo>
                  <a:lnTo>
                    <a:pt x="4"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0" name="Freeform 242">
              <a:extLst>
                <a:ext uri="{FF2B5EF4-FFF2-40B4-BE49-F238E27FC236}">
                  <a16:creationId xmlns:a16="http://schemas.microsoft.com/office/drawing/2014/main" id="{AF6D4CE2-EF88-4D5B-484D-DD2FFAB748F2}"/>
                </a:ext>
              </a:extLst>
            </p:cNvPr>
            <p:cNvSpPr>
              <a:spLocks/>
            </p:cNvSpPr>
            <p:nvPr/>
          </p:nvSpPr>
          <p:spPr bwMode="auto">
            <a:xfrm>
              <a:off x="2022" y="3285"/>
              <a:ext cx="6" cy="20"/>
            </a:xfrm>
            <a:custGeom>
              <a:avLst/>
              <a:gdLst>
                <a:gd name="T0" fmla="*/ 5 w 6"/>
                <a:gd name="T1" fmla="*/ 0 h 20"/>
                <a:gd name="T2" fmla="*/ 3 w 6"/>
                <a:gd name="T3" fmla="*/ 0 h 20"/>
                <a:gd name="T4" fmla="*/ 1 w 6"/>
                <a:gd name="T5" fmla="*/ 1 h 20"/>
                <a:gd name="T6" fmla="*/ 1 w 6"/>
                <a:gd name="T7" fmla="*/ 4 h 20"/>
                <a:gd name="T8" fmla="*/ 0 w 6"/>
                <a:gd name="T9" fmla="*/ 8 h 20"/>
                <a:gd name="T10" fmla="*/ 1 w 6"/>
                <a:gd name="T11" fmla="*/ 20 h 20"/>
                <a:gd name="T12" fmla="*/ 3 w 6"/>
                <a:gd name="T13" fmla="*/ 20 h 20"/>
                <a:gd name="T14" fmla="*/ 3 w 6"/>
                <a:gd name="T15" fmla="*/ 9 h 20"/>
                <a:gd name="T16" fmla="*/ 5 w 6"/>
                <a:gd name="T17" fmla="*/ 5 h 20"/>
                <a:gd name="T18" fmla="*/ 6 w 6"/>
                <a:gd name="T19" fmla="*/ 4 h 20"/>
                <a:gd name="T20" fmla="*/ 6 w 6"/>
                <a:gd name="T21" fmla="*/ 1 h 20"/>
                <a:gd name="T22" fmla="*/ 5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5" y="0"/>
                  </a:moveTo>
                  <a:lnTo>
                    <a:pt x="3" y="0"/>
                  </a:lnTo>
                  <a:lnTo>
                    <a:pt x="1" y="1"/>
                  </a:lnTo>
                  <a:lnTo>
                    <a:pt x="1" y="4"/>
                  </a:lnTo>
                  <a:lnTo>
                    <a:pt x="0" y="8"/>
                  </a:lnTo>
                  <a:lnTo>
                    <a:pt x="1" y="20"/>
                  </a:lnTo>
                  <a:lnTo>
                    <a:pt x="3" y="20"/>
                  </a:lnTo>
                  <a:lnTo>
                    <a:pt x="3" y="9"/>
                  </a:lnTo>
                  <a:lnTo>
                    <a:pt x="5" y="5"/>
                  </a:lnTo>
                  <a:lnTo>
                    <a:pt x="6" y="4"/>
                  </a:lnTo>
                  <a:lnTo>
                    <a:pt x="6" y="1"/>
                  </a:lnTo>
                  <a:lnTo>
                    <a:pt x="5"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1" name="Freeform 243">
              <a:extLst>
                <a:ext uri="{FF2B5EF4-FFF2-40B4-BE49-F238E27FC236}">
                  <a16:creationId xmlns:a16="http://schemas.microsoft.com/office/drawing/2014/main" id="{8BFDF803-F3EC-73E2-CD62-D8BF17D0CD5D}"/>
                </a:ext>
              </a:extLst>
            </p:cNvPr>
            <p:cNvSpPr>
              <a:spLocks/>
            </p:cNvSpPr>
            <p:nvPr/>
          </p:nvSpPr>
          <p:spPr bwMode="auto">
            <a:xfrm>
              <a:off x="2023" y="3285"/>
              <a:ext cx="6" cy="20"/>
            </a:xfrm>
            <a:custGeom>
              <a:avLst/>
              <a:gdLst>
                <a:gd name="T0" fmla="*/ 4 w 6"/>
                <a:gd name="T1" fmla="*/ 0 h 20"/>
                <a:gd name="T2" fmla="*/ 2 w 6"/>
                <a:gd name="T3" fmla="*/ 0 h 20"/>
                <a:gd name="T4" fmla="*/ 0 w 6"/>
                <a:gd name="T5" fmla="*/ 1 h 20"/>
                <a:gd name="T6" fmla="*/ 0 w 6"/>
                <a:gd name="T7" fmla="*/ 4 h 20"/>
                <a:gd name="T8" fmla="*/ 0 w 6"/>
                <a:gd name="T9" fmla="*/ 8 h 20"/>
                <a:gd name="T10" fmla="*/ 1 w 6"/>
                <a:gd name="T11" fmla="*/ 20 h 20"/>
                <a:gd name="T12" fmla="*/ 2 w 6"/>
                <a:gd name="T13" fmla="*/ 20 h 20"/>
                <a:gd name="T14" fmla="*/ 2 w 6"/>
                <a:gd name="T15" fmla="*/ 9 h 20"/>
                <a:gd name="T16" fmla="*/ 5 w 6"/>
                <a:gd name="T17" fmla="*/ 5 h 20"/>
                <a:gd name="T18" fmla="*/ 6 w 6"/>
                <a:gd name="T19" fmla="*/ 3 h 20"/>
                <a:gd name="T20" fmla="*/ 5 w 6"/>
                <a:gd name="T21" fmla="*/ 1 h 20"/>
                <a:gd name="T22" fmla="*/ 4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4" y="0"/>
                  </a:moveTo>
                  <a:lnTo>
                    <a:pt x="2" y="0"/>
                  </a:lnTo>
                  <a:lnTo>
                    <a:pt x="0" y="1"/>
                  </a:lnTo>
                  <a:lnTo>
                    <a:pt x="0" y="4"/>
                  </a:lnTo>
                  <a:lnTo>
                    <a:pt x="0" y="8"/>
                  </a:lnTo>
                  <a:lnTo>
                    <a:pt x="1" y="20"/>
                  </a:lnTo>
                  <a:lnTo>
                    <a:pt x="2" y="20"/>
                  </a:lnTo>
                  <a:lnTo>
                    <a:pt x="2" y="9"/>
                  </a:lnTo>
                  <a:lnTo>
                    <a:pt x="5" y="5"/>
                  </a:lnTo>
                  <a:lnTo>
                    <a:pt x="6" y="3"/>
                  </a:lnTo>
                  <a:lnTo>
                    <a:pt x="5" y="1"/>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2" name="Rectangle 244">
              <a:extLst>
                <a:ext uri="{FF2B5EF4-FFF2-40B4-BE49-F238E27FC236}">
                  <a16:creationId xmlns:a16="http://schemas.microsoft.com/office/drawing/2014/main" id="{3FB1566B-C89F-A21D-FD86-71B66F024A78}"/>
                </a:ext>
              </a:extLst>
            </p:cNvPr>
            <p:cNvSpPr>
              <a:spLocks noChangeArrowheads="1"/>
            </p:cNvSpPr>
            <p:nvPr/>
          </p:nvSpPr>
          <p:spPr bwMode="auto">
            <a:xfrm>
              <a:off x="1991" y="3318"/>
              <a:ext cx="41"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Freeform 245">
              <a:extLst>
                <a:ext uri="{FF2B5EF4-FFF2-40B4-BE49-F238E27FC236}">
                  <a16:creationId xmlns:a16="http://schemas.microsoft.com/office/drawing/2014/main" id="{C3CEE3E0-3A65-EB7F-A155-B4F34D651658}"/>
                </a:ext>
              </a:extLst>
            </p:cNvPr>
            <p:cNvSpPr>
              <a:spLocks/>
            </p:cNvSpPr>
            <p:nvPr/>
          </p:nvSpPr>
          <p:spPr bwMode="auto">
            <a:xfrm>
              <a:off x="2003" y="3323"/>
              <a:ext cx="18" cy="3"/>
            </a:xfrm>
            <a:custGeom>
              <a:avLst/>
              <a:gdLst>
                <a:gd name="T0" fmla="*/ 1 w 18"/>
                <a:gd name="T1" fmla="*/ 3 h 3"/>
                <a:gd name="T2" fmla="*/ 0 w 18"/>
                <a:gd name="T3" fmla="*/ 0 h 3"/>
                <a:gd name="T4" fmla="*/ 17 w 18"/>
                <a:gd name="T5" fmla="*/ 0 h 3"/>
                <a:gd name="T6" fmla="*/ 18 w 18"/>
                <a:gd name="T7" fmla="*/ 3 h 3"/>
              </a:gdLst>
              <a:ahLst/>
              <a:cxnLst>
                <a:cxn ang="0">
                  <a:pos x="T0" y="T1"/>
                </a:cxn>
                <a:cxn ang="0">
                  <a:pos x="T2" y="T3"/>
                </a:cxn>
                <a:cxn ang="0">
                  <a:pos x="T4" y="T5"/>
                </a:cxn>
                <a:cxn ang="0">
                  <a:pos x="T6" y="T7"/>
                </a:cxn>
              </a:cxnLst>
              <a:rect l="0" t="0" r="r" b="b"/>
              <a:pathLst>
                <a:path w="18" h="3">
                  <a:moveTo>
                    <a:pt x="1" y="3"/>
                  </a:moveTo>
                  <a:lnTo>
                    <a:pt x="0" y="0"/>
                  </a:lnTo>
                  <a:lnTo>
                    <a:pt x="17" y="0"/>
                  </a:lnTo>
                  <a:lnTo>
                    <a:pt x="18" y="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4" name="Freeform 246">
              <a:extLst>
                <a:ext uri="{FF2B5EF4-FFF2-40B4-BE49-F238E27FC236}">
                  <a16:creationId xmlns:a16="http://schemas.microsoft.com/office/drawing/2014/main" id="{0B3D179A-2CFD-0C1B-E370-A886DB4D2D47}"/>
                </a:ext>
              </a:extLst>
            </p:cNvPr>
            <p:cNvSpPr>
              <a:spLocks/>
            </p:cNvSpPr>
            <p:nvPr/>
          </p:nvSpPr>
          <p:spPr bwMode="auto">
            <a:xfrm>
              <a:off x="1955" y="3181"/>
              <a:ext cx="16" cy="20"/>
            </a:xfrm>
            <a:custGeom>
              <a:avLst/>
              <a:gdLst>
                <a:gd name="T0" fmla="*/ 14 w 16"/>
                <a:gd name="T1" fmla="*/ 0 h 20"/>
                <a:gd name="T2" fmla="*/ 0 w 16"/>
                <a:gd name="T3" fmla="*/ 0 h 20"/>
                <a:gd name="T4" fmla="*/ 1 w 16"/>
                <a:gd name="T5" fmla="*/ 20 h 20"/>
                <a:gd name="T6" fmla="*/ 16 w 16"/>
                <a:gd name="T7" fmla="*/ 20 h 20"/>
                <a:gd name="T8" fmla="*/ 14 w 16"/>
                <a:gd name="T9" fmla="*/ 0 h 20"/>
              </a:gdLst>
              <a:ahLst/>
              <a:cxnLst>
                <a:cxn ang="0">
                  <a:pos x="T0" y="T1"/>
                </a:cxn>
                <a:cxn ang="0">
                  <a:pos x="T2" y="T3"/>
                </a:cxn>
                <a:cxn ang="0">
                  <a:pos x="T4" y="T5"/>
                </a:cxn>
                <a:cxn ang="0">
                  <a:pos x="T6" y="T7"/>
                </a:cxn>
                <a:cxn ang="0">
                  <a:pos x="T8" y="T9"/>
                </a:cxn>
              </a:cxnLst>
              <a:rect l="0" t="0" r="r" b="b"/>
              <a:pathLst>
                <a:path w="16" h="20">
                  <a:moveTo>
                    <a:pt x="14" y="0"/>
                  </a:moveTo>
                  <a:lnTo>
                    <a:pt x="0" y="0"/>
                  </a:lnTo>
                  <a:lnTo>
                    <a:pt x="1" y="20"/>
                  </a:lnTo>
                  <a:lnTo>
                    <a:pt x="16" y="20"/>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5" name="Freeform 247">
              <a:extLst>
                <a:ext uri="{FF2B5EF4-FFF2-40B4-BE49-F238E27FC236}">
                  <a16:creationId xmlns:a16="http://schemas.microsoft.com/office/drawing/2014/main" id="{3CE289F5-B1A5-18A0-263C-9F53A2EAB280}"/>
                </a:ext>
              </a:extLst>
            </p:cNvPr>
            <p:cNvSpPr>
              <a:spLocks/>
            </p:cNvSpPr>
            <p:nvPr/>
          </p:nvSpPr>
          <p:spPr bwMode="auto">
            <a:xfrm>
              <a:off x="1954" y="3180"/>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6" name="Freeform 248">
              <a:extLst>
                <a:ext uri="{FF2B5EF4-FFF2-40B4-BE49-F238E27FC236}">
                  <a16:creationId xmlns:a16="http://schemas.microsoft.com/office/drawing/2014/main" id="{6480A09B-8560-4A2E-A029-826DDEF3F641}"/>
                </a:ext>
              </a:extLst>
            </p:cNvPr>
            <p:cNvSpPr>
              <a:spLocks/>
            </p:cNvSpPr>
            <p:nvPr/>
          </p:nvSpPr>
          <p:spPr bwMode="auto">
            <a:xfrm>
              <a:off x="1957" y="3215"/>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7" name="Freeform 249">
              <a:extLst>
                <a:ext uri="{FF2B5EF4-FFF2-40B4-BE49-F238E27FC236}">
                  <a16:creationId xmlns:a16="http://schemas.microsoft.com/office/drawing/2014/main" id="{ED32236B-FEA7-504A-5ACC-6B7B693495C2}"/>
                </a:ext>
              </a:extLst>
            </p:cNvPr>
            <p:cNvSpPr>
              <a:spLocks/>
            </p:cNvSpPr>
            <p:nvPr/>
          </p:nvSpPr>
          <p:spPr bwMode="auto">
            <a:xfrm>
              <a:off x="1956" y="3214"/>
              <a:ext cx="17" cy="21"/>
            </a:xfrm>
            <a:custGeom>
              <a:avLst/>
              <a:gdLst>
                <a:gd name="T0" fmla="*/ 15 w 17"/>
                <a:gd name="T1" fmla="*/ 0 h 21"/>
                <a:gd name="T2" fmla="*/ 0 w 17"/>
                <a:gd name="T3" fmla="*/ 0 h 21"/>
                <a:gd name="T4" fmla="*/ 1 w 17"/>
                <a:gd name="T5" fmla="*/ 21 h 21"/>
                <a:gd name="T6" fmla="*/ 17 w 17"/>
                <a:gd name="T7" fmla="*/ 21 h 21"/>
                <a:gd name="T8" fmla="*/ 15 w 17"/>
                <a:gd name="T9" fmla="*/ 0 h 21"/>
              </a:gdLst>
              <a:ahLst/>
              <a:cxnLst>
                <a:cxn ang="0">
                  <a:pos x="T0" y="T1"/>
                </a:cxn>
                <a:cxn ang="0">
                  <a:pos x="T2" y="T3"/>
                </a:cxn>
                <a:cxn ang="0">
                  <a:pos x="T4" y="T5"/>
                </a:cxn>
                <a:cxn ang="0">
                  <a:pos x="T6" y="T7"/>
                </a:cxn>
                <a:cxn ang="0">
                  <a:pos x="T8" y="T9"/>
                </a:cxn>
              </a:cxnLst>
              <a:rect l="0" t="0" r="r" b="b"/>
              <a:pathLst>
                <a:path w="17" h="21">
                  <a:moveTo>
                    <a:pt x="15" y="0"/>
                  </a:moveTo>
                  <a:lnTo>
                    <a:pt x="0" y="0"/>
                  </a:lnTo>
                  <a:lnTo>
                    <a:pt x="1" y="21"/>
                  </a:lnTo>
                  <a:lnTo>
                    <a:pt x="17" y="21"/>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8" name="Rectangle 250">
              <a:extLst>
                <a:ext uri="{FF2B5EF4-FFF2-40B4-BE49-F238E27FC236}">
                  <a16:creationId xmlns:a16="http://schemas.microsoft.com/office/drawing/2014/main" id="{CDCF39E9-C5B0-F8CB-3536-CCD585E229EB}"/>
                </a:ext>
              </a:extLst>
            </p:cNvPr>
            <p:cNvSpPr>
              <a:spLocks noChangeArrowheads="1"/>
            </p:cNvSpPr>
            <p:nvPr/>
          </p:nvSpPr>
          <p:spPr bwMode="auto">
            <a:xfrm>
              <a:off x="1980" y="3212"/>
              <a:ext cx="71" cy="23"/>
            </a:xfrm>
            <a:prstGeom prst="rect">
              <a:avLst/>
            </a:prstGeom>
            <a:solidFill>
              <a:srgbClr val="606060"/>
            </a:solidFill>
            <a:ln w="3175">
              <a:solidFill>
                <a:srgbClr val="808080"/>
              </a:solidFill>
              <a:miter lim="800000"/>
              <a:headEnd/>
              <a:tailEnd/>
            </a:ln>
          </p:spPr>
          <p:txBody>
            <a:bodyPr/>
            <a:lstStyle/>
            <a:p>
              <a:endParaRPr lang="en-US"/>
            </a:p>
          </p:txBody>
        </p:sp>
        <p:sp>
          <p:nvSpPr>
            <p:cNvPr id="2299" name="Rectangle 251">
              <a:extLst>
                <a:ext uri="{FF2B5EF4-FFF2-40B4-BE49-F238E27FC236}">
                  <a16:creationId xmlns:a16="http://schemas.microsoft.com/office/drawing/2014/main" id="{9B330DB1-07E9-155E-BA0D-E4575894DED7}"/>
                </a:ext>
              </a:extLst>
            </p:cNvPr>
            <p:cNvSpPr>
              <a:spLocks noChangeArrowheads="1"/>
            </p:cNvSpPr>
            <p:nvPr/>
          </p:nvSpPr>
          <p:spPr bwMode="auto">
            <a:xfrm>
              <a:off x="1994" y="3217"/>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52">
              <a:extLst>
                <a:ext uri="{FF2B5EF4-FFF2-40B4-BE49-F238E27FC236}">
                  <a16:creationId xmlns:a16="http://schemas.microsoft.com/office/drawing/2014/main" id="{CD2B5868-7B97-9168-E474-37C6D93F812F}"/>
                </a:ext>
              </a:extLst>
            </p:cNvPr>
            <p:cNvSpPr>
              <a:spLocks noChangeArrowheads="1"/>
            </p:cNvSpPr>
            <p:nvPr/>
          </p:nvSpPr>
          <p:spPr bwMode="auto">
            <a:xfrm>
              <a:off x="1994" y="3226"/>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53">
              <a:extLst>
                <a:ext uri="{FF2B5EF4-FFF2-40B4-BE49-F238E27FC236}">
                  <a16:creationId xmlns:a16="http://schemas.microsoft.com/office/drawing/2014/main" id="{1C4DB655-0B74-FC44-D783-39244680E8B2}"/>
                </a:ext>
              </a:extLst>
            </p:cNvPr>
            <p:cNvSpPr>
              <a:spLocks noChangeArrowheads="1"/>
            </p:cNvSpPr>
            <p:nvPr/>
          </p:nvSpPr>
          <p:spPr bwMode="auto">
            <a:xfrm>
              <a:off x="2010" y="3221"/>
              <a:ext cx="9"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Oval 254">
              <a:extLst>
                <a:ext uri="{FF2B5EF4-FFF2-40B4-BE49-F238E27FC236}">
                  <a16:creationId xmlns:a16="http://schemas.microsoft.com/office/drawing/2014/main" id="{0B1BBAA7-609B-1FB2-0AB2-CA4579521766}"/>
                </a:ext>
              </a:extLst>
            </p:cNvPr>
            <p:cNvSpPr>
              <a:spLocks noChangeArrowheads="1"/>
            </p:cNvSpPr>
            <p:nvPr/>
          </p:nvSpPr>
          <p:spPr bwMode="auto">
            <a:xfrm>
              <a:off x="1985" y="3221"/>
              <a:ext cx="6" cy="8"/>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03" name="Group 255">
            <a:extLst>
              <a:ext uri="{FF2B5EF4-FFF2-40B4-BE49-F238E27FC236}">
                <a16:creationId xmlns:a16="http://schemas.microsoft.com/office/drawing/2014/main" id="{AF18A7D3-94CA-007C-529F-769A1C75EFB1}"/>
              </a:ext>
            </a:extLst>
          </p:cNvPr>
          <p:cNvGrpSpPr>
            <a:grpSpLocks/>
          </p:cNvGrpSpPr>
          <p:nvPr/>
        </p:nvGrpSpPr>
        <p:grpSpPr bwMode="auto">
          <a:xfrm>
            <a:off x="4419601" y="1752600"/>
            <a:ext cx="5599113" cy="1619250"/>
            <a:chOff x="1824" y="1104"/>
            <a:chExt cx="3527" cy="1020"/>
          </a:xfrm>
        </p:grpSpPr>
        <p:sp>
          <p:nvSpPr>
            <p:cNvPr id="2304" name="Text Box 256">
              <a:extLst>
                <a:ext uri="{FF2B5EF4-FFF2-40B4-BE49-F238E27FC236}">
                  <a16:creationId xmlns:a16="http://schemas.microsoft.com/office/drawing/2014/main" id="{2B6CE649-D8B4-7D7E-1A79-2AF2EF1F43A9}"/>
                </a:ext>
              </a:extLst>
            </p:cNvPr>
            <p:cNvSpPr txBox="1">
              <a:spLocks noChangeArrowheads="1"/>
            </p:cNvSpPr>
            <p:nvPr/>
          </p:nvSpPr>
          <p:spPr bwMode="auto">
            <a:xfrm>
              <a:off x="3552" y="1874"/>
              <a:ext cx="17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(2)	Data Administration</a:t>
              </a:r>
              <a:endParaRPr lang="en-US" altLang="en-US" i="1">
                <a:solidFill>
                  <a:schemeClr val="hlink"/>
                </a:solidFill>
              </a:endParaRPr>
            </a:p>
          </p:txBody>
        </p:sp>
        <p:grpSp>
          <p:nvGrpSpPr>
            <p:cNvPr id="2305" name="Group 257">
              <a:extLst>
                <a:ext uri="{FF2B5EF4-FFF2-40B4-BE49-F238E27FC236}">
                  <a16:creationId xmlns:a16="http://schemas.microsoft.com/office/drawing/2014/main" id="{36E0B366-59A8-A4E0-AF96-2869576B97BA}"/>
                </a:ext>
              </a:extLst>
            </p:cNvPr>
            <p:cNvGrpSpPr>
              <a:grpSpLocks/>
            </p:cNvGrpSpPr>
            <p:nvPr/>
          </p:nvGrpSpPr>
          <p:grpSpPr bwMode="auto">
            <a:xfrm>
              <a:off x="1824" y="1104"/>
              <a:ext cx="480" cy="384"/>
              <a:chOff x="1968" y="1104"/>
              <a:chExt cx="480" cy="384"/>
            </a:xfrm>
          </p:grpSpPr>
          <p:sp>
            <p:nvSpPr>
              <p:cNvPr id="2306" name="Document">
                <a:extLst>
                  <a:ext uri="{FF2B5EF4-FFF2-40B4-BE49-F238E27FC236}">
                    <a16:creationId xmlns:a16="http://schemas.microsoft.com/office/drawing/2014/main" id="{B1A8AE3F-13A3-F9B6-7C77-03D0C9F2189D}"/>
                  </a:ext>
                </a:extLst>
              </p:cNvPr>
              <p:cNvSpPr>
                <a:spLocks noEditPoints="1" noChangeArrowheads="1"/>
              </p:cNvSpPr>
              <p:nvPr/>
            </p:nvSpPr>
            <p:spPr bwMode="auto">
              <a:xfrm>
                <a:off x="1968" y="1152"/>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7" name="Document">
                <a:extLst>
                  <a:ext uri="{FF2B5EF4-FFF2-40B4-BE49-F238E27FC236}">
                    <a16:creationId xmlns:a16="http://schemas.microsoft.com/office/drawing/2014/main" id="{9EE7D460-62BB-3D9A-75E3-FB017715892F}"/>
                  </a:ext>
                </a:extLst>
              </p:cNvPr>
              <p:cNvSpPr>
                <a:spLocks noEditPoints="1" noChangeArrowheads="1"/>
              </p:cNvSpPr>
              <p:nvPr/>
            </p:nvSpPr>
            <p:spPr bwMode="auto">
              <a:xfrm>
                <a:off x="2064" y="12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8" name="Document">
                <a:extLst>
                  <a:ext uri="{FF2B5EF4-FFF2-40B4-BE49-F238E27FC236}">
                    <a16:creationId xmlns:a16="http://schemas.microsoft.com/office/drawing/2014/main" id="{B2CE9652-C3B7-CAA3-42DD-A7058F706519}"/>
                  </a:ext>
                </a:extLst>
              </p:cNvPr>
              <p:cNvSpPr>
                <a:spLocks noEditPoints="1" noChangeArrowheads="1"/>
              </p:cNvSpPr>
              <p:nvPr/>
            </p:nvSpPr>
            <p:spPr bwMode="auto">
              <a:xfrm>
                <a:off x="2160" y="124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9" name="Oval 261">
                <a:extLst>
                  <a:ext uri="{FF2B5EF4-FFF2-40B4-BE49-F238E27FC236}">
                    <a16:creationId xmlns:a16="http://schemas.microsoft.com/office/drawing/2014/main" id="{7413D434-9C6F-2B8F-237A-C96D6EB4623B}"/>
                  </a:ext>
                </a:extLst>
              </p:cNvPr>
              <p:cNvSpPr>
                <a:spLocks noChangeArrowheads="1"/>
              </p:cNvSpPr>
              <p:nvPr/>
            </p:nvSpPr>
            <p:spPr bwMode="auto">
              <a:xfrm>
                <a:off x="2352" y="11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2</a:t>
                </a:r>
              </a:p>
            </p:txBody>
          </p:sp>
          <p:sp>
            <p:nvSpPr>
              <p:cNvPr id="2310" name="Text Box 262">
                <a:extLst>
                  <a:ext uri="{FF2B5EF4-FFF2-40B4-BE49-F238E27FC236}">
                    <a16:creationId xmlns:a16="http://schemas.microsoft.com/office/drawing/2014/main" id="{9926C05A-9683-CB45-CA9B-4ABA16B5E0BF}"/>
                  </a:ext>
                </a:extLst>
              </p:cNvPr>
              <p:cNvSpPr txBox="1">
                <a:spLocks noChangeArrowheads="1"/>
              </p:cNvSpPr>
              <p:nvPr/>
            </p:nvSpPr>
            <p:spPr bwMode="auto">
              <a:xfrm>
                <a:off x="2169" y="1248"/>
                <a:ext cx="26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000"/>
                  <a:t>XML</a:t>
                </a:r>
              </a:p>
            </p:txBody>
          </p:sp>
        </p:grpSp>
      </p:grpSp>
      <p:grpSp>
        <p:nvGrpSpPr>
          <p:cNvPr id="2311" name="Group 263">
            <a:extLst>
              <a:ext uri="{FF2B5EF4-FFF2-40B4-BE49-F238E27FC236}">
                <a16:creationId xmlns:a16="http://schemas.microsoft.com/office/drawing/2014/main" id="{140845FD-744A-C66F-74C6-6B2280627439}"/>
              </a:ext>
            </a:extLst>
          </p:cNvPr>
          <p:cNvGrpSpPr>
            <a:grpSpLocks/>
          </p:cNvGrpSpPr>
          <p:nvPr/>
        </p:nvGrpSpPr>
        <p:grpSpPr bwMode="auto">
          <a:xfrm>
            <a:off x="4114801" y="2676526"/>
            <a:ext cx="5776913" cy="2085975"/>
            <a:chOff x="1632" y="1686"/>
            <a:chExt cx="3639" cy="1314"/>
          </a:xfrm>
        </p:grpSpPr>
        <p:sp>
          <p:nvSpPr>
            <p:cNvPr id="2312" name="Text Box 264">
              <a:extLst>
                <a:ext uri="{FF2B5EF4-FFF2-40B4-BE49-F238E27FC236}">
                  <a16:creationId xmlns:a16="http://schemas.microsoft.com/office/drawing/2014/main" id="{1AAAFBD6-D990-A0DD-080F-1FD8C8DA538D}"/>
                </a:ext>
              </a:extLst>
            </p:cNvPr>
            <p:cNvSpPr txBox="1">
              <a:spLocks noChangeArrowheads="1"/>
            </p:cNvSpPr>
            <p:nvPr/>
          </p:nvSpPr>
          <p:spPr bwMode="auto">
            <a:xfrm>
              <a:off x="3552" y="2231"/>
              <a:ext cx="171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1027113"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buFontTx/>
                <a:buAutoNum type="arabicParenBoth" startAt="3"/>
              </a:pPr>
              <a:r>
                <a:rPr lang="en-US" altLang="en-US" sz="2000"/>
                <a:t>Data Management</a:t>
              </a:r>
              <a:br>
                <a:rPr lang="en-US" altLang="en-US" sz="2000"/>
              </a:br>
              <a:r>
                <a:rPr lang="en-US" altLang="en-US" i="1">
                  <a:solidFill>
                    <a:srgbClr val="0000FF"/>
                  </a:solidFill>
                </a:rPr>
                <a:t>- Mapping to CRM</a:t>
              </a:r>
              <a:br>
                <a:rPr lang="en-US" altLang="en-US" i="1">
                  <a:solidFill>
                    <a:srgbClr val="0000FF"/>
                  </a:solidFill>
                </a:rPr>
              </a:br>
              <a:r>
                <a:rPr lang="en-US" altLang="en-US" i="1">
                  <a:solidFill>
                    <a:srgbClr val="0000FF"/>
                  </a:solidFill>
                </a:rPr>
                <a:t>- Extending CRM</a:t>
              </a:r>
              <a:br>
                <a:rPr lang="en-US" altLang="en-US" i="1">
                  <a:solidFill>
                    <a:srgbClr val="0000FF"/>
                  </a:solidFill>
                </a:rPr>
              </a:br>
              <a:r>
                <a:rPr lang="en-US" altLang="en-US" i="1">
                  <a:solidFill>
                    <a:srgbClr val="0000FF"/>
                  </a:solidFill>
                </a:rPr>
                <a:t>- Enhancing CRM</a:t>
              </a:r>
            </a:p>
          </p:txBody>
        </p:sp>
        <p:grpSp>
          <p:nvGrpSpPr>
            <p:cNvPr id="2313" name="Group 265">
              <a:extLst>
                <a:ext uri="{FF2B5EF4-FFF2-40B4-BE49-F238E27FC236}">
                  <a16:creationId xmlns:a16="http://schemas.microsoft.com/office/drawing/2014/main" id="{3E1212AB-B9C6-E29A-1900-5BB17FAFF550}"/>
                </a:ext>
              </a:extLst>
            </p:cNvPr>
            <p:cNvGrpSpPr>
              <a:grpSpLocks/>
            </p:cNvGrpSpPr>
            <p:nvPr/>
          </p:nvGrpSpPr>
          <p:grpSpPr bwMode="auto">
            <a:xfrm>
              <a:off x="1632" y="1686"/>
              <a:ext cx="864" cy="1036"/>
              <a:chOff x="1680" y="1680"/>
              <a:chExt cx="864" cy="1036"/>
            </a:xfrm>
          </p:grpSpPr>
          <p:graphicFrame>
            <p:nvGraphicFramePr>
              <p:cNvPr id="2314" name="Object 266">
                <a:hlinkClick r:id="" action="ppaction://ole?verb=0"/>
                <a:extLst>
                  <a:ext uri="{FF2B5EF4-FFF2-40B4-BE49-F238E27FC236}">
                    <a16:creationId xmlns:a16="http://schemas.microsoft.com/office/drawing/2014/main" id="{4473995E-7F6A-A751-B732-63557843C575}"/>
                  </a:ext>
                </a:extLst>
              </p:cNvPr>
              <p:cNvGraphicFramePr>
                <a:graphicFrameLocks/>
              </p:cNvGraphicFramePr>
              <p:nvPr/>
            </p:nvGraphicFramePr>
            <p:xfrm>
              <a:off x="2064" y="1680"/>
              <a:ext cx="480" cy="316"/>
            </p:xfrm>
            <a:graphic>
              <a:graphicData uri="http://schemas.openxmlformats.org/presentationml/2006/ole">
                <mc:AlternateContent xmlns:mc="http://schemas.openxmlformats.org/markup-compatibility/2006">
                  <mc:Choice xmlns:v="urn:schemas-microsoft-com:vml" Requires="v">
                    <p:oleObj name="Clip" r:id="rId4" imgW="1306440" imgH="796680" progId="MS_ClipArt_Gallery.2">
                      <p:embed/>
                    </p:oleObj>
                  </mc:Choice>
                  <mc:Fallback>
                    <p:oleObj name="Clip" r:id="rId4" imgW="1306440" imgH="796680" progId="MS_ClipArt_Gallery.2">
                      <p:embed/>
                      <p:pic>
                        <p:nvPicPr>
                          <p:cNvPr id="2314" name="Object 266">
                            <a:hlinkClick r:id="" action="ppaction://ole?verb=0"/>
                            <a:extLst>
                              <a:ext uri="{FF2B5EF4-FFF2-40B4-BE49-F238E27FC236}">
                                <a16:creationId xmlns:a16="http://schemas.microsoft.com/office/drawing/2014/main" id="{4473995E-7F6A-A751-B732-63557843C5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680"/>
                            <a:ext cx="4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5" name="Group 267">
                <a:extLst>
                  <a:ext uri="{FF2B5EF4-FFF2-40B4-BE49-F238E27FC236}">
                    <a16:creationId xmlns:a16="http://schemas.microsoft.com/office/drawing/2014/main" id="{9B639504-62E6-F8F0-A865-17B6A64E1642}"/>
                  </a:ext>
                </a:extLst>
              </p:cNvPr>
              <p:cNvGrpSpPr>
                <a:grpSpLocks/>
              </p:cNvGrpSpPr>
              <p:nvPr/>
            </p:nvGrpSpPr>
            <p:grpSpPr bwMode="auto">
              <a:xfrm>
                <a:off x="2256" y="2064"/>
                <a:ext cx="241" cy="480"/>
                <a:chOff x="2688" y="1200"/>
                <a:chExt cx="241" cy="480"/>
              </a:xfrm>
            </p:grpSpPr>
            <p:sp>
              <p:nvSpPr>
                <p:cNvPr id="2316" name="Document">
                  <a:extLst>
                    <a:ext uri="{FF2B5EF4-FFF2-40B4-BE49-F238E27FC236}">
                      <a16:creationId xmlns:a16="http://schemas.microsoft.com/office/drawing/2014/main" id="{BE43955B-0F6B-AE0E-0796-C70D9DC02711}"/>
                    </a:ext>
                  </a:extLst>
                </p:cNvPr>
                <p:cNvSpPr>
                  <a:spLocks noEditPoints="1" noChangeArrowheads="1"/>
                </p:cNvSpPr>
                <p:nvPr/>
              </p:nvSpPr>
              <p:spPr bwMode="auto">
                <a:xfrm>
                  <a:off x="2688" y="120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7" name="Text Box 269">
                  <a:extLst>
                    <a:ext uri="{FF2B5EF4-FFF2-40B4-BE49-F238E27FC236}">
                      <a16:creationId xmlns:a16="http://schemas.microsoft.com/office/drawing/2014/main" id="{E4D160F3-DCEE-B0BD-11A8-F24F7E1CE14F}"/>
                    </a:ext>
                  </a:extLst>
                </p:cNvPr>
                <p:cNvSpPr txBox="1">
                  <a:spLocks noChangeArrowheads="1"/>
                </p:cNvSpPr>
                <p:nvPr/>
              </p:nvSpPr>
              <p:spPr bwMode="auto">
                <a:xfrm rot="5400000">
                  <a:off x="2626" y="1351"/>
                  <a:ext cx="4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200"/>
                    <a:t>C2IEDM</a:t>
                  </a:r>
                </a:p>
              </p:txBody>
            </p:sp>
          </p:grpSp>
          <p:sp>
            <p:nvSpPr>
              <p:cNvPr id="2318" name="Document">
                <a:extLst>
                  <a:ext uri="{FF2B5EF4-FFF2-40B4-BE49-F238E27FC236}">
                    <a16:creationId xmlns:a16="http://schemas.microsoft.com/office/drawing/2014/main" id="{F110B003-A49C-6F99-2C9C-A2904CDB75BE}"/>
                  </a:ext>
                </a:extLst>
              </p:cNvPr>
              <p:cNvSpPr>
                <a:spLocks noEditPoints="1" noChangeArrowheads="1"/>
              </p:cNvSpPr>
              <p:nvPr/>
            </p:nvSpPr>
            <p:spPr bwMode="auto">
              <a:xfrm>
                <a:off x="1680" y="19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9" name="Document">
                <a:extLst>
                  <a:ext uri="{FF2B5EF4-FFF2-40B4-BE49-F238E27FC236}">
                    <a16:creationId xmlns:a16="http://schemas.microsoft.com/office/drawing/2014/main" id="{13050944-B8EB-B982-103E-A167655FDB96}"/>
                  </a:ext>
                </a:extLst>
              </p:cNvPr>
              <p:cNvSpPr>
                <a:spLocks noEditPoints="1" noChangeArrowheads="1"/>
              </p:cNvSpPr>
              <p:nvPr/>
            </p:nvSpPr>
            <p:spPr bwMode="auto">
              <a:xfrm>
                <a:off x="1680" y="218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20" name="Document">
                <a:extLst>
                  <a:ext uri="{FF2B5EF4-FFF2-40B4-BE49-F238E27FC236}">
                    <a16:creationId xmlns:a16="http://schemas.microsoft.com/office/drawing/2014/main" id="{D0145B34-6B2C-DEDD-1662-8A48D9572736}"/>
                  </a:ext>
                </a:extLst>
              </p:cNvPr>
              <p:cNvSpPr>
                <a:spLocks noEditPoints="1" noChangeArrowheads="1"/>
              </p:cNvSpPr>
              <p:nvPr/>
            </p:nvSpPr>
            <p:spPr bwMode="auto">
              <a:xfrm>
                <a:off x="1680" y="2476"/>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cxnSp>
            <p:nvCxnSpPr>
              <p:cNvPr id="2321" name="AutoShape 273">
                <a:extLst>
                  <a:ext uri="{FF2B5EF4-FFF2-40B4-BE49-F238E27FC236}">
                    <a16:creationId xmlns:a16="http://schemas.microsoft.com/office/drawing/2014/main" id="{C2EBCC74-2619-A1B7-E018-35B4F1773416}"/>
                  </a:ext>
                </a:extLst>
              </p:cNvPr>
              <p:cNvCxnSpPr>
                <a:cxnSpLocks noChangeShapeType="1"/>
                <a:stCxn id="2318" idx="3"/>
                <a:endCxn id="2316" idx="1"/>
              </p:cNvCxnSpPr>
              <p:nvPr/>
            </p:nvCxnSpPr>
            <p:spPr bwMode="auto">
              <a:xfrm>
                <a:off x="1921" y="2018"/>
                <a:ext cx="336" cy="287"/>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2" name="AutoShape 274">
                <a:extLst>
                  <a:ext uri="{FF2B5EF4-FFF2-40B4-BE49-F238E27FC236}">
                    <a16:creationId xmlns:a16="http://schemas.microsoft.com/office/drawing/2014/main" id="{B9EC8A7A-174E-FFAD-9EF7-11E0C698FD92}"/>
                  </a:ext>
                </a:extLst>
              </p:cNvPr>
              <p:cNvCxnSpPr>
                <a:cxnSpLocks noChangeShapeType="1"/>
                <a:stCxn id="2319" idx="3"/>
                <a:endCxn id="2316" idx="1"/>
              </p:cNvCxnSpPr>
              <p:nvPr/>
            </p:nvCxnSpPr>
            <p:spPr bwMode="auto">
              <a:xfrm flipV="1">
                <a:off x="1921" y="2305"/>
                <a:ext cx="336" cy="1"/>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3" name="AutoShape 275">
                <a:extLst>
                  <a:ext uri="{FF2B5EF4-FFF2-40B4-BE49-F238E27FC236}">
                    <a16:creationId xmlns:a16="http://schemas.microsoft.com/office/drawing/2014/main" id="{4C98ED8D-BABD-CE57-C459-01C08366827D}"/>
                  </a:ext>
                </a:extLst>
              </p:cNvPr>
              <p:cNvCxnSpPr>
                <a:cxnSpLocks noChangeShapeType="1"/>
                <a:stCxn id="2320" idx="3"/>
                <a:endCxn id="2316" idx="1"/>
              </p:cNvCxnSpPr>
              <p:nvPr/>
            </p:nvCxnSpPr>
            <p:spPr bwMode="auto">
              <a:xfrm flipV="1">
                <a:off x="1921" y="2305"/>
                <a:ext cx="336" cy="289"/>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 name="Oval 276">
                <a:extLst>
                  <a:ext uri="{FF2B5EF4-FFF2-40B4-BE49-F238E27FC236}">
                    <a16:creationId xmlns:a16="http://schemas.microsoft.com/office/drawing/2014/main" id="{AE3F0154-E886-E934-F81C-A7E1E2DA1930}"/>
                  </a:ext>
                </a:extLst>
              </p:cNvPr>
              <p:cNvSpPr>
                <a:spLocks noChangeArrowheads="1"/>
              </p:cNvSpPr>
              <p:nvPr/>
            </p:nvSpPr>
            <p:spPr bwMode="auto">
              <a:xfrm>
                <a:off x="2160" y="254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3</a:t>
                </a:r>
              </a:p>
            </p:txBody>
          </p:sp>
        </p:grpSp>
      </p:grpSp>
      <p:grpSp>
        <p:nvGrpSpPr>
          <p:cNvPr id="2325" name="Group 277">
            <a:extLst>
              <a:ext uri="{FF2B5EF4-FFF2-40B4-BE49-F238E27FC236}">
                <a16:creationId xmlns:a16="http://schemas.microsoft.com/office/drawing/2014/main" id="{CC527C0E-9DC4-C3ED-84F7-F8ECCF18A65C}"/>
              </a:ext>
            </a:extLst>
          </p:cNvPr>
          <p:cNvGrpSpPr>
            <a:grpSpLocks/>
          </p:cNvGrpSpPr>
          <p:nvPr/>
        </p:nvGrpSpPr>
        <p:grpSpPr bwMode="auto">
          <a:xfrm>
            <a:off x="4229100" y="5500688"/>
            <a:ext cx="5886450" cy="823912"/>
            <a:chOff x="1704" y="3465"/>
            <a:chExt cx="3708" cy="519"/>
          </a:xfrm>
        </p:grpSpPr>
        <p:sp>
          <p:nvSpPr>
            <p:cNvPr id="2326" name="Text Box 278">
              <a:extLst>
                <a:ext uri="{FF2B5EF4-FFF2-40B4-BE49-F238E27FC236}">
                  <a16:creationId xmlns:a16="http://schemas.microsoft.com/office/drawing/2014/main" id="{B75A3FC8-DE3D-9A20-C577-B79B84D560C1}"/>
                </a:ext>
              </a:extLst>
            </p:cNvPr>
            <p:cNvSpPr txBox="1">
              <a:spLocks noChangeArrowheads="1"/>
            </p:cNvSpPr>
            <p:nvPr/>
          </p:nvSpPr>
          <p:spPr bwMode="auto">
            <a:xfrm>
              <a:off x="3552" y="3465"/>
              <a:ext cx="18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(5)	Data Transformation</a:t>
              </a:r>
              <a:br>
                <a:rPr lang="en-US" altLang="en-US" sz="2000"/>
              </a:br>
              <a:r>
                <a:rPr lang="en-US" altLang="en-US" i="1">
                  <a:solidFill>
                    <a:srgbClr val="0000FF"/>
                  </a:solidFill>
                </a:rPr>
                <a:t>- Generate XSLT </a:t>
              </a:r>
              <a:r>
                <a:rPr lang="en-US" altLang="en-US">
                  <a:solidFill>
                    <a:srgbClr val="0000FF"/>
                  </a:solidFill>
                </a:rPr>
                <a:t>(+)</a:t>
              </a:r>
            </a:p>
          </p:txBody>
        </p:sp>
        <p:grpSp>
          <p:nvGrpSpPr>
            <p:cNvPr id="2327" name="Group 279">
              <a:extLst>
                <a:ext uri="{FF2B5EF4-FFF2-40B4-BE49-F238E27FC236}">
                  <a16:creationId xmlns:a16="http://schemas.microsoft.com/office/drawing/2014/main" id="{5D33856C-89AC-79D2-3995-78682226CB6B}"/>
                </a:ext>
              </a:extLst>
            </p:cNvPr>
            <p:cNvGrpSpPr>
              <a:grpSpLocks/>
            </p:cNvGrpSpPr>
            <p:nvPr/>
          </p:nvGrpSpPr>
          <p:grpSpPr bwMode="auto">
            <a:xfrm>
              <a:off x="1704" y="3600"/>
              <a:ext cx="720" cy="384"/>
              <a:chOff x="1632" y="3504"/>
              <a:chExt cx="720" cy="384"/>
            </a:xfrm>
          </p:grpSpPr>
          <p:sp>
            <p:nvSpPr>
              <p:cNvPr id="2328" name="Rectangle 280">
                <a:extLst>
                  <a:ext uri="{FF2B5EF4-FFF2-40B4-BE49-F238E27FC236}">
                    <a16:creationId xmlns:a16="http://schemas.microsoft.com/office/drawing/2014/main" id="{1B494BBC-2FA3-F578-AF80-92C87301E986}"/>
                  </a:ext>
                </a:extLst>
              </p:cNvPr>
              <p:cNvSpPr>
                <a:spLocks noChangeArrowheads="1"/>
              </p:cNvSpPr>
              <p:nvPr/>
            </p:nvSpPr>
            <p:spPr bwMode="auto">
              <a:xfrm>
                <a:off x="1632" y="3504"/>
                <a:ext cx="528" cy="192"/>
              </a:xfrm>
              <a:prstGeom prst="rect">
                <a:avLst/>
              </a:prstGeom>
              <a:solidFill>
                <a:srgbClr val="E5E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29" name="Rectangle 281">
                <a:extLst>
                  <a:ext uri="{FF2B5EF4-FFF2-40B4-BE49-F238E27FC236}">
                    <a16:creationId xmlns:a16="http://schemas.microsoft.com/office/drawing/2014/main" id="{F47F9158-B69C-A83A-7AA9-403D8DD3389C}"/>
                  </a:ext>
                </a:extLst>
              </p:cNvPr>
              <p:cNvSpPr>
                <a:spLocks noChangeArrowheads="1"/>
              </p:cNvSpPr>
              <p:nvPr/>
            </p:nvSpPr>
            <p:spPr bwMode="auto">
              <a:xfrm>
                <a:off x="1728" y="3600"/>
                <a:ext cx="528" cy="19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30" name="Rectangle 282">
                <a:extLst>
                  <a:ext uri="{FF2B5EF4-FFF2-40B4-BE49-F238E27FC236}">
                    <a16:creationId xmlns:a16="http://schemas.microsoft.com/office/drawing/2014/main" id="{D82CAC87-DE9A-5776-591D-7FED3805EC2C}"/>
                  </a:ext>
                </a:extLst>
              </p:cNvPr>
              <p:cNvSpPr>
                <a:spLocks noChangeArrowheads="1"/>
              </p:cNvSpPr>
              <p:nvPr/>
            </p:nvSpPr>
            <p:spPr bwMode="auto">
              <a:xfrm>
                <a:off x="1824" y="3696"/>
                <a:ext cx="528" cy="192"/>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 (+)</a:t>
                </a:r>
              </a:p>
            </p:txBody>
          </p:sp>
          <p:sp>
            <p:nvSpPr>
              <p:cNvPr id="2331" name="Oval 283">
                <a:extLst>
                  <a:ext uri="{FF2B5EF4-FFF2-40B4-BE49-F238E27FC236}">
                    <a16:creationId xmlns:a16="http://schemas.microsoft.com/office/drawing/2014/main" id="{7F09A042-DCFF-A30E-CEFF-42A9CF50C72B}"/>
                  </a:ext>
                </a:extLst>
              </p:cNvPr>
              <p:cNvSpPr>
                <a:spLocks noChangeArrowheads="1"/>
              </p:cNvSpPr>
              <p:nvPr/>
            </p:nvSpPr>
            <p:spPr bwMode="auto">
              <a:xfrm>
                <a:off x="2256" y="35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5</a:t>
                </a:r>
              </a:p>
            </p:txBody>
          </p:sp>
        </p:grpSp>
      </p:grpSp>
      <p:grpSp>
        <p:nvGrpSpPr>
          <p:cNvPr id="2332" name="Group 284">
            <a:extLst>
              <a:ext uri="{FF2B5EF4-FFF2-40B4-BE49-F238E27FC236}">
                <a16:creationId xmlns:a16="http://schemas.microsoft.com/office/drawing/2014/main" id="{AD86FE70-D2B3-FB9D-E9AF-FD9D78096A84}"/>
              </a:ext>
            </a:extLst>
          </p:cNvPr>
          <p:cNvGrpSpPr>
            <a:grpSpLocks/>
          </p:cNvGrpSpPr>
          <p:nvPr/>
        </p:nvGrpSpPr>
        <p:grpSpPr bwMode="auto">
          <a:xfrm>
            <a:off x="3886200" y="4637088"/>
            <a:ext cx="5653088" cy="762000"/>
            <a:chOff x="1488" y="2921"/>
            <a:chExt cx="3561" cy="480"/>
          </a:xfrm>
        </p:grpSpPr>
        <p:sp>
          <p:nvSpPr>
            <p:cNvPr id="2333" name="Text Box 285">
              <a:extLst>
                <a:ext uri="{FF2B5EF4-FFF2-40B4-BE49-F238E27FC236}">
                  <a16:creationId xmlns:a16="http://schemas.microsoft.com/office/drawing/2014/main" id="{35547912-31A3-D09D-800A-FD749BD1F665}"/>
                </a:ext>
              </a:extLst>
            </p:cNvPr>
            <p:cNvSpPr txBox="1">
              <a:spLocks noChangeArrowheads="1"/>
            </p:cNvSpPr>
            <p:nvPr/>
          </p:nvSpPr>
          <p:spPr bwMode="auto">
            <a:xfrm>
              <a:off x="3552" y="3107"/>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(4)	Data Alignment</a:t>
              </a:r>
            </a:p>
          </p:txBody>
        </p:sp>
        <p:grpSp>
          <p:nvGrpSpPr>
            <p:cNvPr id="2334" name="Group 286">
              <a:extLst>
                <a:ext uri="{FF2B5EF4-FFF2-40B4-BE49-F238E27FC236}">
                  <a16:creationId xmlns:a16="http://schemas.microsoft.com/office/drawing/2014/main" id="{A3142BEF-251B-7535-BBBD-BE9EC200E303}"/>
                </a:ext>
              </a:extLst>
            </p:cNvPr>
            <p:cNvGrpSpPr>
              <a:grpSpLocks/>
            </p:cNvGrpSpPr>
            <p:nvPr/>
          </p:nvGrpSpPr>
          <p:grpSpPr bwMode="auto">
            <a:xfrm>
              <a:off x="1488" y="2921"/>
              <a:ext cx="1152" cy="480"/>
              <a:chOff x="1488" y="2880"/>
              <a:chExt cx="1152" cy="480"/>
            </a:xfrm>
          </p:grpSpPr>
          <p:sp>
            <p:nvSpPr>
              <p:cNvPr id="2335" name="Oval 287">
                <a:extLst>
                  <a:ext uri="{FF2B5EF4-FFF2-40B4-BE49-F238E27FC236}">
                    <a16:creationId xmlns:a16="http://schemas.microsoft.com/office/drawing/2014/main" id="{5C0F8317-9B54-716F-B26F-3E6576EF2804}"/>
                  </a:ext>
                </a:extLst>
              </p:cNvPr>
              <p:cNvSpPr>
                <a:spLocks noChangeArrowheads="1"/>
              </p:cNvSpPr>
              <p:nvPr/>
            </p:nvSpPr>
            <p:spPr bwMode="auto">
              <a:xfrm>
                <a:off x="2400" y="2880"/>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4</a:t>
                </a:r>
              </a:p>
            </p:txBody>
          </p:sp>
          <p:sp>
            <p:nvSpPr>
              <p:cNvPr id="2336" name="Document">
                <a:extLst>
                  <a:ext uri="{FF2B5EF4-FFF2-40B4-BE49-F238E27FC236}">
                    <a16:creationId xmlns:a16="http://schemas.microsoft.com/office/drawing/2014/main" id="{60098B2E-2896-6428-5579-803AEB35EB5C}"/>
                  </a:ext>
                </a:extLst>
              </p:cNvPr>
              <p:cNvSpPr>
                <a:spLocks noEditPoints="1" noChangeArrowheads="1"/>
              </p:cNvSpPr>
              <p:nvPr/>
            </p:nvSpPr>
            <p:spPr bwMode="auto">
              <a:xfrm>
                <a:off x="1488"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7" name="Document">
                <a:extLst>
                  <a:ext uri="{FF2B5EF4-FFF2-40B4-BE49-F238E27FC236}">
                    <a16:creationId xmlns:a16="http://schemas.microsoft.com/office/drawing/2014/main" id="{0EE86CAE-40E7-6774-8B36-3A8051C00AF5}"/>
                  </a:ext>
                </a:extLst>
              </p:cNvPr>
              <p:cNvSpPr>
                <a:spLocks noEditPoints="1" noChangeArrowheads="1"/>
              </p:cNvSpPr>
              <p:nvPr/>
            </p:nvSpPr>
            <p:spPr bwMode="auto">
              <a:xfrm>
                <a:off x="1776"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8" name="Document">
                <a:extLst>
                  <a:ext uri="{FF2B5EF4-FFF2-40B4-BE49-F238E27FC236}">
                    <a16:creationId xmlns:a16="http://schemas.microsoft.com/office/drawing/2014/main" id="{C1EF0308-5886-020B-79FE-21E8018AF45E}"/>
                  </a:ext>
                </a:extLst>
              </p:cNvPr>
              <p:cNvSpPr>
                <a:spLocks noEditPoints="1" noChangeArrowheads="1"/>
              </p:cNvSpPr>
              <p:nvPr/>
            </p:nvSpPr>
            <p:spPr bwMode="auto">
              <a:xfrm>
                <a:off x="2112"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9" name="Document">
                <a:extLst>
                  <a:ext uri="{FF2B5EF4-FFF2-40B4-BE49-F238E27FC236}">
                    <a16:creationId xmlns:a16="http://schemas.microsoft.com/office/drawing/2014/main" id="{E90E5791-EBE1-12FD-8034-081E10217996}"/>
                  </a:ext>
                </a:extLst>
              </p:cNvPr>
              <p:cNvSpPr>
                <a:spLocks noEditPoints="1" noChangeArrowheads="1"/>
              </p:cNvSpPr>
              <p:nvPr/>
            </p:nvSpPr>
            <p:spPr bwMode="auto">
              <a:xfrm>
                <a:off x="2400"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40" name="Rectangle 292">
                <a:extLst>
                  <a:ext uri="{FF2B5EF4-FFF2-40B4-BE49-F238E27FC236}">
                    <a16:creationId xmlns:a16="http://schemas.microsoft.com/office/drawing/2014/main" id="{DC76B7D2-F5AE-BEFE-48EF-22FD4BC8DC5F}"/>
                  </a:ext>
                </a:extLst>
              </p:cNvPr>
              <p:cNvSpPr>
                <a:spLocks noChangeArrowheads="1"/>
              </p:cNvSpPr>
              <p:nvPr/>
            </p:nvSpPr>
            <p:spPr bwMode="auto">
              <a:xfrm>
                <a:off x="1776" y="288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1" name="Rectangle 293">
                <a:extLst>
                  <a:ext uri="{FF2B5EF4-FFF2-40B4-BE49-F238E27FC236}">
                    <a16:creationId xmlns:a16="http://schemas.microsoft.com/office/drawing/2014/main" id="{213881DF-7583-7AEE-2C90-A14D5AB108F9}"/>
                  </a:ext>
                </a:extLst>
              </p:cNvPr>
              <p:cNvSpPr>
                <a:spLocks noChangeArrowheads="1"/>
              </p:cNvSpPr>
              <p:nvPr/>
            </p:nvSpPr>
            <p:spPr bwMode="auto">
              <a:xfrm>
                <a:off x="1776" y="3024"/>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 name="Rectangle 294">
                <a:extLst>
                  <a:ext uri="{FF2B5EF4-FFF2-40B4-BE49-F238E27FC236}">
                    <a16:creationId xmlns:a16="http://schemas.microsoft.com/office/drawing/2014/main" id="{B4157604-2B7B-6985-E985-58428DE8BC57}"/>
                  </a:ext>
                </a:extLst>
              </p:cNvPr>
              <p:cNvSpPr>
                <a:spLocks noChangeArrowheads="1"/>
              </p:cNvSpPr>
              <p:nvPr/>
            </p:nvSpPr>
            <p:spPr bwMode="auto">
              <a:xfrm>
                <a:off x="1776" y="312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3" name="Rectangle 295">
                <a:extLst>
                  <a:ext uri="{FF2B5EF4-FFF2-40B4-BE49-F238E27FC236}">
                    <a16:creationId xmlns:a16="http://schemas.microsoft.com/office/drawing/2014/main" id="{2255190C-8598-3A1B-0E26-3F5DA36A97DC}"/>
                  </a:ext>
                </a:extLst>
              </p:cNvPr>
              <p:cNvSpPr>
                <a:spLocks noChangeArrowheads="1"/>
              </p:cNvSpPr>
              <p:nvPr/>
            </p:nvSpPr>
            <p:spPr bwMode="auto">
              <a:xfrm>
                <a:off x="1836" y="3267"/>
                <a:ext cx="180" cy="60"/>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4" name="Rectangle 296">
                <a:extLst>
                  <a:ext uri="{FF2B5EF4-FFF2-40B4-BE49-F238E27FC236}">
                    <a16:creationId xmlns:a16="http://schemas.microsoft.com/office/drawing/2014/main" id="{A5FB0D69-A7F6-A4EF-1FD1-970A306F3E4C}"/>
                  </a:ext>
                </a:extLst>
              </p:cNvPr>
              <p:cNvSpPr>
                <a:spLocks noChangeArrowheads="1"/>
              </p:cNvSpPr>
              <p:nvPr/>
            </p:nvSpPr>
            <p:spPr bwMode="auto">
              <a:xfrm>
                <a:off x="2109" y="2880"/>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 name="Rectangle 297">
                <a:extLst>
                  <a:ext uri="{FF2B5EF4-FFF2-40B4-BE49-F238E27FC236}">
                    <a16:creationId xmlns:a16="http://schemas.microsoft.com/office/drawing/2014/main" id="{17CF0C76-9D21-BD9B-5CAE-473DBC274846}"/>
                  </a:ext>
                </a:extLst>
              </p:cNvPr>
              <p:cNvSpPr>
                <a:spLocks noChangeArrowheads="1"/>
              </p:cNvSpPr>
              <p:nvPr/>
            </p:nvSpPr>
            <p:spPr bwMode="auto">
              <a:xfrm>
                <a:off x="2109" y="3024"/>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6" name="Rectangle 298">
                <a:extLst>
                  <a:ext uri="{FF2B5EF4-FFF2-40B4-BE49-F238E27FC236}">
                    <a16:creationId xmlns:a16="http://schemas.microsoft.com/office/drawing/2014/main" id="{EBC56610-B60B-F69A-520C-28D243FF197F}"/>
                  </a:ext>
                </a:extLst>
              </p:cNvPr>
              <p:cNvSpPr>
                <a:spLocks noChangeArrowheads="1"/>
              </p:cNvSpPr>
              <p:nvPr/>
            </p:nvSpPr>
            <p:spPr bwMode="auto">
              <a:xfrm>
                <a:off x="2109" y="3192"/>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7" name="Rectangle 299">
                <a:extLst>
                  <a:ext uri="{FF2B5EF4-FFF2-40B4-BE49-F238E27FC236}">
                    <a16:creationId xmlns:a16="http://schemas.microsoft.com/office/drawing/2014/main" id="{B3C9D8FF-5D2B-8618-1448-967D0D4A813D}"/>
                  </a:ext>
                </a:extLst>
              </p:cNvPr>
              <p:cNvSpPr>
                <a:spLocks noChangeArrowheads="1"/>
              </p:cNvSpPr>
              <p:nvPr/>
            </p:nvSpPr>
            <p:spPr bwMode="auto">
              <a:xfrm>
                <a:off x="2169" y="3267"/>
                <a:ext cx="180" cy="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8" name="AutoShape 300">
                <a:extLst>
                  <a:ext uri="{FF2B5EF4-FFF2-40B4-BE49-F238E27FC236}">
                    <a16:creationId xmlns:a16="http://schemas.microsoft.com/office/drawing/2014/main" id="{A85E8186-4565-F29D-2864-9E5671B384D0}"/>
                  </a:ext>
                </a:extLst>
              </p:cNvPr>
              <p:cNvCxnSpPr>
                <a:cxnSpLocks noChangeShapeType="1"/>
                <a:stCxn id="2340" idx="3"/>
                <a:endCxn id="2344" idx="1"/>
              </p:cNvCxnSpPr>
              <p:nvPr/>
            </p:nvCxnSpPr>
            <p:spPr bwMode="auto">
              <a:xfrm>
                <a:off x="2016" y="2904"/>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9" name="AutoShape 301">
                <a:extLst>
                  <a:ext uri="{FF2B5EF4-FFF2-40B4-BE49-F238E27FC236}">
                    <a16:creationId xmlns:a16="http://schemas.microsoft.com/office/drawing/2014/main" id="{24CD1E6C-3906-AC73-9D2B-B9C44A1207C8}"/>
                  </a:ext>
                </a:extLst>
              </p:cNvPr>
              <p:cNvCxnSpPr>
                <a:cxnSpLocks noChangeShapeType="1"/>
                <a:stCxn id="2341" idx="3"/>
                <a:endCxn id="2345" idx="1"/>
              </p:cNvCxnSpPr>
              <p:nvPr/>
            </p:nvCxnSpPr>
            <p:spPr bwMode="auto">
              <a:xfrm>
                <a:off x="2016" y="3048"/>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0" name="AutoShape 302">
                <a:extLst>
                  <a:ext uri="{FF2B5EF4-FFF2-40B4-BE49-F238E27FC236}">
                    <a16:creationId xmlns:a16="http://schemas.microsoft.com/office/drawing/2014/main" id="{25FE1042-671F-57E7-D0C3-EA1F66A96769}"/>
                  </a:ext>
                </a:extLst>
              </p:cNvPr>
              <p:cNvCxnSpPr>
                <a:cxnSpLocks noChangeShapeType="1"/>
                <a:stCxn id="2343" idx="3"/>
                <a:endCxn id="2347" idx="1"/>
              </p:cNvCxnSpPr>
              <p:nvPr/>
            </p:nvCxnSpPr>
            <p:spPr bwMode="auto">
              <a:xfrm>
                <a:off x="2016" y="3297"/>
                <a:ext cx="15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1" name="Oval 303">
                <a:extLst>
                  <a:ext uri="{FF2B5EF4-FFF2-40B4-BE49-F238E27FC236}">
                    <a16:creationId xmlns:a16="http://schemas.microsoft.com/office/drawing/2014/main" id="{7CA2791C-0CD9-F2CC-B002-DD7F1BD8C163}"/>
                  </a:ext>
                </a:extLst>
              </p:cNvPr>
              <p:cNvSpPr>
                <a:spLocks noChangeArrowheads="1"/>
              </p:cNvSpPr>
              <p:nvPr/>
            </p:nvSpPr>
            <p:spPr bwMode="auto">
              <a:xfrm>
                <a:off x="2022" y="3111"/>
                <a:ext cx="84" cy="141"/>
              </a:xfrm>
              <a:prstGeom prst="ellipse">
                <a:avLst/>
              </a:pr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solidFill>
                      <a:srgbClr val="FF0000"/>
                    </a:solidFill>
                  </a:rPr>
                  <a:t>!</a:t>
                </a:r>
              </a:p>
            </p:txBody>
          </p:sp>
        </p:grpSp>
      </p:grpSp>
      <p:sp>
        <p:nvSpPr>
          <p:cNvPr id="2352" name="Rectangle 304">
            <a:extLst>
              <a:ext uri="{FF2B5EF4-FFF2-40B4-BE49-F238E27FC236}">
                <a16:creationId xmlns:a16="http://schemas.microsoft.com/office/drawing/2014/main" id="{0E09135C-17B4-F7C6-9D50-7A829CAFDE75}"/>
              </a:ext>
            </a:extLst>
          </p:cNvPr>
          <p:cNvSpPr>
            <a:spLocks noGrp="1" noChangeArrowheads="1"/>
          </p:cNvSpPr>
          <p:nvPr>
            <p:ph type="title"/>
          </p:nvPr>
        </p:nvSpPr>
        <p:spPr/>
        <p:txBody>
          <a:bodyPr/>
          <a:lstStyle/>
          <a:p>
            <a:r>
              <a:rPr lang="en-US" altLang="en-US" sz="2800" b="1" dirty="0">
                <a:solidFill>
                  <a:srgbClr val="0000FF"/>
                </a:solidFill>
              </a:rPr>
              <a:t>Model Based Data Engineering</a:t>
            </a:r>
            <a:br>
              <a:rPr lang="en-US" altLang="en-US" sz="2800" b="1" dirty="0">
                <a:solidFill>
                  <a:srgbClr val="0000FF"/>
                </a:solidFill>
              </a:rPr>
            </a:br>
            <a:r>
              <a:rPr lang="en-US" altLang="en-US" sz="2800" b="1" dirty="0">
                <a:solidFill>
                  <a:srgbClr val="0000FF"/>
                </a:solidFill>
              </a:rPr>
              <a:t>Based on a Common Reference Model (CRM)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41DBBA-22DF-70E0-4EC9-A667010D5B33}"/>
              </a:ext>
            </a:extLst>
          </p:cNvPr>
          <p:cNvSpPr/>
          <p:nvPr/>
        </p:nvSpPr>
        <p:spPr>
          <a:xfrm>
            <a:off x="3905250" y="1476375"/>
            <a:ext cx="4000500" cy="4286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48CA0D-F069-AFFE-BFA4-5B459C7382E2}"/>
              </a:ext>
            </a:extLst>
          </p:cNvPr>
          <p:cNvSpPr/>
          <p:nvPr/>
        </p:nvSpPr>
        <p:spPr>
          <a:xfrm>
            <a:off x="4314825" y="1952625"/>
            <a:ext cx="3181350" cy="337185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79BE0E0-FD75-EAAD-6B67-F384DDBE9F08}"/>
              </a:ext>
            </a:extLst>
          </p:cNvPr>
          <p:cNvSpPr/>
          <p:nvPr/>
        </p:nvSpPr>
        <p:spPr>
          <a:xfrm>
            <a:off x="4705350" y="2486025"/>
            <a:ext cx="2381250" cy="2362200"/>
          </a:xfrm>
          <a:prstGeom prst="ellipse">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5DFEC84-4EE8-6E5A-9B37-7DA361E42DAE}"/>
              </a:ext>
            </a:extLst>
          </p:cNvPr>
          <p:cNvSpPr/>
          <p:nvPr/>
        </p:nvSpPr>
        <p:spPr>
          <a:xfrm>
            <a:off x="3333750" y="3100388"/>
            <a:ext cx="5324475"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NATO SRM</a:t>
            </a:r>
          </a:p>
        </p:txBody>
      </p:sp>
    </p:spTree>
    <p:extLst>
      <p:ext uri="{BB962C8B-B14F-4D97-AF65-F5344CB8AC3E}">
        <p14:creationId xmlns:p14="http://schemas.microsoft.com/office/powerpoint/2010/main" val="300260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 from Aug 12 discussion</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Tree>
    <p:extLst>
      <p:ext uri="{BB962C8B-B14F-4D97-AF65-F5344CB8AC3E}">
        <p14:creationId xmlns:p14="http://schemas.microsoft.com/office/powerpoint/2010/main" val="187381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Tree>
    <p:extLst>
      <p:ext uri="{BB962C8B-B14F-4D97-AF65-F5344CB8AC3E}">
        <p14:creationId xmlns:p14="http://schemas.microsoft.com/office/powerpoint/2010/main" val="1051102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r>
              <a:rPr lang="en-US" dirty="0"/>
              <a:t>Determine requirements</a:t>
            </a:r>
          </a:p>
          <a:p>
            <a:endParaRPr lang="en-US" dirty="0"/>
          </a:p>
        </p:txBody>
      </p:sp>
    </p:spTree>
    <p:extLst>
      <p:ext uri="{BB962C8B-B14F-4D97-AF65-F5344CB8AC3E}">
        <p14:creationId xmlns:p14="http://schemas.microsoft.com/office/powerpoint/2010/main" val="1469827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C3-758F-F824-858A-7722C4DEC73A}"/>
              </a:ext>
            </a:extLst>
          </p:cNvPr>
          <p:cNvSpPr>
            <a:spLocks noGrp="1"/>
          </p:cNvSpPr>
          <p:nvPr>
            <p:ph type="title"/>
          </p:nvPr>
        </p:nvSpPr>
        <p:spPr/>
        <p:txBody>
          <a:bodyPr/>
          <a:lstStyle/>
          <a:p>
            <a:r>
              <a:rPr lang="en-US" dirty="0"/>
              <a:t>SRM – One or Many</a:t>
            </a:r>
          </a:p>
        </p:txBody>
      </p:sp>
      <p:sp>
        <p:nvSpPr>
          <p:cNvPr id="3" name="Content Placeholder 2">
            <a:extLst>
              <a:ext uri="{FF2B5EF4-FFF2-40B4-BE49-F238E27FC236}">
                <a16:creationId xmlns:a16="http://schemas.microsoft.com/office/drawing/2014/main" id="{A34E067C-078C-7380-7778-7C707A166406}"/>
              </a:ext>
            </a:extLst>
          </p:cNvPr>
          <p:cNvSpPr>
            <a:spLocks noGrp="1"/>
          </p:cNvSpPr>
          <p:nvPr>
            <p:ph idx="1"/>
          </p:nvPr>
        </p:nvSpPr>
        <p:spPr/>
        <p:txBody>
          <a:bodyPr>
            <a:normAutofit/>
          </a:bodyPr>
          <a:lstStyle/>
          <a:p>
            <a:r>
              <a:rPr lang="en-US" sz="2000" dirty="0"/>
              <a:t>As the NCDF Data Lake will accept inputs from many heterogeneous systems, and then have data requested by many heterogeneous systems, the mechanism (API) and data model for that mechanism need to have some </a:t>
            </a:r>
          </a:p>
        </p:txBody>
      </p:sp>
    </p:spTree>
    <p:extLst>
      <p:ext uri="{BB962C8B-B14F-4D97-AF65-F5344CB8AC3E}">
        <p14:creationId xmlns:p14="http://schemas.microsoft.com/office/powerpoint/2010/main" val="72663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8C1-5908-DCBB-4709-8FC5E213AD86}"/>
              </a:ext>
            </a:extLst>
          </p:cNvPr>
          <p:cNvSpPr>
            <a:spLocks noGrp="1"/>
          </p:cNvSpPr>
          <p:nvPr>
            <p:ph type="title"/>
          </p:nvPr>
        </p:nvSpPr>
        <p:spPr/>
        <p:txBody>
          <a:bodyPr/>
          <a:lstStyle/>
          <a:p>
            <a:r>
              <a:rPr lang="en-US" dirty="0"/>
              <a:t>Agreements made re: SRM</a:t>
            </a:r>
          </a:p>
        </p:txBody>
      </p:sp>
      <p:sp>
        <p:nvSpPr>
          <p:cNvPr id="3" name="Content Placeholder 2">
            <a:extLst>
              <a:ext uri="{FF2B5EF4-FFF2-40B4-BE49-F238E27FC236}">
                <a16:creationId xmlns:a16="http://schemas.microsoft.com/office/drawing/2014/main" id="{F2B02467-9B4C-94BF-F56B-A5F150E53EDA}"/>
              </a:ext>
            </a:extLst>
          </p:cNvPr>
          <p:cNvSpPr>
            <a:spLocks noGrp="1"/>
          </p:cNvSpPr>
          <p:nvPr>
            <p:ph idx="1"/>
          </p:nvPr>
        </p:nvSpPr>
        <p:spPr/>
        <p:txBody>
          <a:bodyPr>
            <a:normAutofit/>
          </a:bodyPr>
          <a:lstStyle/>
          <a:p>
            <a:r>
              <a:rPr lang="en-US" sz="2000" dirty="0"/>
              <a:t>See separate slide from Mark Dotson, capturing the agreements made regarding the SRM and multiple SRMs – agreements made at the July DM </a:t>
            </a:r>
            <a:r>
              <a:rPr lang="en-US" sz="2000" dirty="0" err="1"/>
              <a:t>CaT</a:t>
            </a:r>
            <a:r>
              <a:rPr lang="en-US" sz="2000" dirty="0"/>
              <a:t> meeting.</a:t>
            </a:r>
          </a:p>
        </p:txBody>
      </p:sp>
    </p:spTree>
    <p:extLst>
      <p:ext uri="{BB962C8B-B14F-4D97-AF65-F5344CB8AC3E}">
        <p14:creationId xmlns:p14="http://schemas.microsoft.com/office/powerpoint/2010/main" val="254542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lstStyle/>
          <a:p>
            <a:r>
              <a:rPr lang="en-US" dirty="0"/>
              <a:t>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t>Establish requirements for an SRM</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Tree>
    <p:extLst>
      <p:ext uri="{BB962C8B-B14F-4D97-AF65-F5344CB8AC3E}">
        <p14:creationId xmlns:p14="http://schemas.microsoft.com/office/powerpoint/2010/main" val="117688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67-7A3B-6735-ABCB-6F2A4DDF86BB}"/>
              </a:ext>
            </a:extLst>
          </p:cNvPr>
          <p:cNvSpPr>
            <a:spLocks noGrp="1"/>
          </p:cNvSpPr>
          <p:nvPr>
            <p:ph type="title"/>
          </p:nvPr>
        </p:nvSpPr>
        <p:spPr/>
        <p:txBody>
          <a:bodyPr/>
          <a:lstStyle/>
          <a:p>
            <a:r>
              <a:rPr lang="en-US" dirty="0"/>
              <a:t>Action Items – re: SRM small group discussions</a:t>
            </a:r>
          </a:p>
        </p:txBody>
      </p:sp>
      <p:sp>
        <p:nvSpPr>
          <p:cNvPr id="3" name="Content Placeholder 2">
            <a:extLst>
              <a:ext uri="{FF2B5EF4-FFF2-40B4-BE49-F238E27FC236}">
                <a16:creationId xmlns:a16="http://schemas.microsoft.com/office/drawing/2014/main" id="{CD28670B-AB2C-8284-F44C-BB9B903B43A9}"/>
              </a:ext>
            </a:extLst>
          </p:cNvPr>
          <p:cNvSpPr>
            <a:spLocks noGrp="1"/>
          </p:cNvSpPr>
          <p:nvPr>
            <p:ph idx="1"/>
          </p:nvPr>
        </p:nvSpPr>
        <p:spPr/>
        <p:txBody>
          <a:bodyPr>
            <a:normAutofit/>
          </a:bodyPr>
          <a:lstStyle/>
          <a:p>
            <a:r>
              <a:rPr lang="en-US" sz="2000" dirty="0"/>
              <a:t>Action item – For August, schedule continuing small group discussion on SRM topics, schedule for Mondays or Fridays</a:t>
            </a:r>
          </a:p>
          <a:p>
            <a:r>
              <a:rPr lang="en-US" sz="2000" dirty="0"/>
              <a:t>Action item – Begin generation of a draft statement (perhaps with graphic depiction) about what is functionally required, what the implications of different scenarios are, what it will mean for use, architecture, and required actions by systems outside the boundary of the NCDF Data Lake</a:t>
            </a:r>
          </a:p>
          <a:p>
            <a:r>
              <a:rPr lang="en-US" sz="2000" dirty="0"/>
              <a:t>Decided – to continue small group conversations regarding the SRM and Multiple SRM situation</a:t>
            </a:r>
          </a:p>
          <a:p>
            <a:r>
              <a:rPr lang="en-US" sz="2000" dirty="0"/>
              <a:t>From August 12 – Establish a statement on Requirements and a Starting Point for SRM work</a:t>
            </a:r>
          </a:p>
          <a:p>
            <a:endParaRPr lang="en-US" sz="2000" dirty="0"/>
          </a:p>
          <a:p>
            <a:endParaRPr lang="en-US" sz="2000" dirty="0"/>
          </a:p>
        </p:txBody>
      </p:sp>
    </p:spTree>
    <p:extLst>
      <p:ext uri="{BB962C8B-B14F-4D97-AF65-F5344CB8AC3E}">
        <p14:creationId xmlns:p14="http://schemas.microsoft.com/office/powerpoint/2010/main" val="2415905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DD0D08-0058-3AA2-3D38-2AE2E28C94C8}"/>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6" name="Oval 5">
            <a:extLst>
              <a:ext uri="{FF2B5EF4-FFF2-40B4-BE49-F238E27FC236}">
                <a16:creationId xmlns:a16="http://schemas.microsoft.com/office/drawing/2014/main" id="{11E27B74-18D8-9A95-C972-5B2360086EAE}"/>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7" name="Oval 6">
            <a:extLst>
              <a:ext uri="{FF2B5EF4-FFF2-40B4-BE49-F238E27FC236}">
                <a16:creationId xmlns:a16="http://schemas.microsoft.com/office/drawing/2014/main" id="{27107BFA-423D-9D78-3541-99290B89F9B0}"/>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8" name="Oval 7">
            <a:extLst>
              <a:ext uri="{FF2B5EF4-FFF2-40B4-BE49-F238E27FC236}">
                <a16:creationId xmlns:a16="http://schemas.microsoft.com/office/drawing/2014/main" id="{56856295-B511-102F-C04B-43174E4F0EDC}"/>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9" name="Oval 8">
            <a:extLst>
              <a:ext uri="{FF2B5EF4-FFF2-40B4-BE49-F238E27FC236}">
                <a16:creationId xmlns:a16="http://schemas.microsoft.com/office/drawing/2014/main" id="{F2AA05D4-48CF-18F6-B382-801CAFDC5746}"/>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1" name="Straight Arrow Connector 10">
            <a:extLst>
              <a:ext uri="{FF2B5EF4-FFF2-40B4-BE49-F238E27FC236}">
                <a16:creationId xmlns:a16="http://schemas.microsoft.com/office/drawing/2014/main" id="{EC147904-27F4-A0BF-86F4-CAB070DFDDD5}"/>
              </a:ext>
            </a:extLst>
          </p:cNvPr>
          <p:cNvCxnSpPr/>
          <p:nvPr/>
        </p:nvCxnSpPr>
        <p:spPr>
          <a:xfrm>
            <a:off x="6250075" y="1840522"/>
            <a:ext cx="612949" cy="146538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2A5EB27-EC75-B26B-4CD4-77B141221752}"/>
              </a:ext>
            </a:extLst>
          </p:cNvPr>
          <p:cNvCxnSpPr>
            <a:cxnSpLocks/>
          </p:cNvCxnSpPr>
          <p:nvPr/>
        </p:nvCxnSpPr>
        <p:spPr>
          <a:xfrm flipH="1">
            <a:off x="5042598" y="1840522"/>
            <a:ext cx="777072" cy="13285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07D053-463A-9ADD-5F39-825364DCA9C9}"/>
              </a:ext>
            </a:extLst>
          </p:cNvPr>
          <p:cNvCxnSpPr>
            <a:cxnSpLocks/>
          </p:cNvCxnSpPr>
          <p:nvPr/>
        </p:nvCxnSpPr>
        <p:spPr>
          <a:xfrm flipH="1">
            <a:off x="5707464" y="3943507"/>
            <a:ext cx="664868"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0DBB666-E899-898F-8A1A-AB868BDFB681}"/>
              </a:ext>
            </a:extLst>
          </p:cNvPr>
          <p:cNvCxnSpPr>
            <a:cxnSpLocks/>
          </p:cNvCxnSpPr>
          <p:nvPr/>
        </p:nvCxnSpPr>
        <p:spPr>
          <a:xfrm flipH="1">
            <a:off x="7882932" y="2855403"/>
            <a:ext cx="296564" cy="57412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A4FB255-CCB7-0D1A-3C19-1C3F46050BE2}"/>
              </a:ext>
            </a:extLst>
          </p:cNvPr>
          <p:cNvCxnSpPr>
            <a:cxnSpLocks/>
          </p:cNvCxnSpPr>
          <p:nvPr/>
        </p:nvCxnSpPr>
        <p:spPr>
          <a:xfrm>
            <a:off x="6945085" y="1373353"/>
            <a:ext cx="821052"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7454141-65CB-E8AB-BEA6-79E2EC277B3A}"/>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9661D0D-4FA2-9FE0-1871-CE79D740AB03}"/>
              </a:ext>
            </a:extLst>
          </p:cNvPr>
          <p:cNvCxnSpPr>
            <a:cxnSpLocks/>
          </p:cNvCxnSpPr>
          <p:nvPr/>
        </p:nvCxnSpPr>
        <p:spPr>
          <a:xfrm>
            <a:off x="3871127" y="2794613"/>
            <a:ext cx="550986" cy="63187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16C28F8-6B8F-515F-9E38-49409CFFCCFD}"/>
              </a:ext>
            </a:extLst>
          </p:cNvPr>
          <p:cNvCxnSpPr>
            <a:cxnSpLocks/>
          </p:cNvCxnSpPr>
          <p:nvPr/>
        </p:nvCxnSpPr>
        <p:spPr>
          <a:xfrm flipH="1" flipV="1">
            <a:off x="4638986" y="2287673"/>
            <a:ext cx="2605876" cy="2310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2787A1B-7117-4FDA-BCFF-4464CD120F61}"/>
              </a:ext>
            </a:extLst>
          </p:cNvPr>
          <p:cNvCxnSpPr>
            <a:cxnSpLocks/>
          </p:cNvCxnSpPr>
          <p:nvPr/>
        </p:nvCxnSpPr>
        <p:spPr>
          <a:xfrm flipH="1">
            <a:off x="5258638" y="2520459"/>
            <a:ext cx="1942393" cy="93753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F471462-AB76-72C2-C9A0-213F17AE2E0C}"/>
              </a:ext>
            </a:extLst>
          </p:cNvPr>
          <p:cNvCxnSpPr>
            <a:cxnSpLocks/>
          </p:cNvCxnSpPr>
          <p:nvPr/>
        </p:nvCxnSpPr>
        <p:spPr>
          <a:xfrm>
            <a:off x="4635252" y="2504803"/>
            <a:ext cx="2071186" cy="90995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7BC8CBD5-3C2A-D224-1EFF-8E53C8F68771}"/>
              </a:ext>
            </a:extLst>
          </p:cNvPr>
          <p:cNvGrpSpPr/>
          <p:nvPr/>
        </p:nvGrpSpPr>
        <p:grpSpPr>
          <a:xfrm>
            <a:off x="9757775" y="613775"/>
            <a:ext cx="756938" cy="691287"/>
            <a:chOff x="9757775" y="613775"/>
            <a:chExt cx="756938" cy="691287"/>
          </a:xfrm>
        </p:grpSpPr>
        <p:sp>
          <p:nvSpPr>
            <p:cNvPr id="31" name="TextBox 30">
              <a:extLst>
                <a:ext uri="{FF2B5EF4-FFF2-40B4-BE49-F238E27FC236}">
                  <a16:creationId xmlns:a16="http://schemas.microsoft.com/office/drawing/2014/main" id="{62CF44B8-D517-4E3A-F64D-B211B1A1A4DC}"/>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32" name="TextBox 31">
              <a:extLst>
                <a:ext uri="{FF2B5EF4-FFF2-40B4-BE49-F238E27FC236}">
                  <a16:creationId xmlns:a16="http://schemas.microsoft.com/office/drawing/2014/main" id="{D458AAEE-5ED6-C0FA-B3CF-75EDD2C75E67}"/>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34" name="Straight Connector 33">
              <a:extLst>
                <a:ext uri="{FF2B5EF4-FFF2-40B4-BE49-F238E27FC236}">
                  <a16:creationId xmlns:a16="http://schemas.microsoft.com/office/drawing/2014/main" id="{28A4CC7F-B3FE-6983-31E3-47A56C32DEA8}"/>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B6066AD0-E5C6-32F6-19BD-395C0647EE8F}"/>
              </a:ext>
            </a:extLst>
          </p:cNvPr>
          <p:cNvSpPr txBox="1"/>
          <p:nvPr/>
        </p:nvSpPr>
        <p:spPr>
          <a:xfrm>
            <a:off x="9679912" y="1874128"/>
            <a:ext cx="2227854" cy="646331"/>
          </a:xfrm>
          <a:prstGeom prst="rect">
            <a:avLst/>
          </a:prstGeom>
          <a:noFill/>
        </p:spPr>
        <p:txBody>
          <a:bodyPr wrap="none" rtlCol="0">
            <a:spAutoFit/>
          </a:bodyPr>
          <a:lstStyle/>
          <a:p>
            <a:r>
              <a:rPr lang="en-US" dirty="0"/>
              <a:t>10 connections</a:t>
            </a:r>
          </a:p>
          <a:p>
            <a:r>
              <a:rPr lang="en-US" dirty="0"/>
              <a:t>Each with 2 mappings</a:t>
            </a:r>
          </a:p>
        </p:txBody>
      </p:sp>
    </p:spTree>
    <p:extLst>
      <p:ext uri="{BB962C8B-B14F-4D97-AF65-F5344CB8AC3E}">
        <p14:creationId xmlns:p14="http://schemas.microsoft.com/office/powerpoint/2010/main" val="2175832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28142F-9881-0F49-0321-95E84A7EA56A}"/>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0872FBA8-820F-F390-D624-DD81DB86E742}"/>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3E69D037-B4B1-F3AE-86AC-9D6BB5756C22}"/>
              </a:ext>
            </a:extLst>
          </p:cNvPr>
          <p:cNvSpPr/>
          <p:nvPr/>
        </p:nvSpPr>
        <p:spPr>
          <a:xfrm>
            <a:off x="732692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A29B3C7-C83A-D110-8ED8-407E26AB5E6D}"/>
              </a:ext>
            </a:extLst>
          </p:cNvPr>
          <p:cNvSpPr/>
          <p:nvPr/>
        </p:nvSpPr>
        <p:spPr>
          <a:xfrm>
            <a:off x="4877879" y="4261255"/>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B8A319AC-9D80-DD28-82B8-3363FEA5A600}"/>
              </a:ext>
            </a:extLst>
          </p:cNvPr>
          <p:cNvSpPr/>
          <p:nvPr/>
        </p:nvSpPr>
        <p:spPr>
          <a:xfrm>
            <a:off x="2589401" y="33669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14" name="Oval 13">
            <a:extLst>
              <a:ext uri="{FF2B5EF4-FFF2-40B4-BE49-F238E27FC236}">
                <a16:creationId xmlns:a16="http://schemas.microsoft.com/office/drawing/2014/main" id="{F715EA59-0E92-C134-6321-3E60C7F97260}"/>
              </a:ext>
            </a:extLst>
          </p:cNvPr>
          <p:cNvSpPr/>
          <p:nvPr/>
        </p:nvSpPr>
        <p:spPr>
          <a:xfrm>
            <a:off x="2589401" y="1843618"/>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cxnSp>
        <p:nvCxnSpPr>
          <p:cNvPr id="15" name="Straight Arrow Connector 14">
            <a:extLst>
              <a:ext uri="{FF2B5EF4-FFF2-40B4-BE49-F238E27FC236}">
                <a16:creationId xmlns:a16="http://schemas.microsoft.com/office/drawing/2014/main" id="{D093E20A-ED45-A4FE-A6F6-EBECDFAA04E2}"/>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AEB49B-FA76-6BEB-188E-0113C1649F29}"/>
              </a:ext>
            </a:extLst>
          </p:cNvPr>
          <p:cNvCxnSpPr>
            <a:cxnSpLocks/>
          </p:cNvCxnSpPr>
          <p:nvPr/>
        </p:nvCxnSpPr>
        <p:spPr>
          <a:xfrm flipH="1">
            <a:off x="4284923" y="1702442"/>
            <a:ext cx="1089325" cy="172404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52E8FB4-1152-10D5-E0D6-AE573FA5E75E}"/>
              </a:ext>
            </a:extLst>
          </p:cNvPr>
          <p:cNvCxnSpPr>
            <a:cxnSpLocks/>
          </p:cNvCxnSpPr>
          <p:nvPr/>
        </p:nvCxnSpPr>
        <p:spPr>
          <a:xfrm flipH="1">
            <a:off x="5918479" y="1765385"/>
            <a:ext cx="61966" cy="23807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DF04DE-518E-E894-D5D6-B1E0FCD69AB8}"/>
              </a:ext>
            </a:extLst>
          </p:cNvPr>
          <p:cNvCxnSpPr>
            <a:cxnSpLocks/>
          </p:cNvCxnSpPr>
          <p:nvPr/>
        </p:nvCxnSpPr>
        <p:spPr>
          <a:xfrm>
            <a:off x="6223343" y="1775564"/>
            <a:ext cx="1354904" cy="165092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ECF1E21-E0AF-2B74-CB5D-D5E32C5F12C0}"/>
              </a:ext>
            </a:extLst>
          </p:cNvPr>
          <p:cNvCxnSpPr>
            <a:cxnSpLocks/>
          </p:cNvCxnSpPr>
          <p:nvPr/>
        </p:nvCxnSpPr>
        <p:spPr>
          <a:xfrm>
            <a:off x="6814236" y="1531800"/>
            <a:ext cx="764011" cy="25973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0DB5AEC-6BCD-87B8-18A3-9A045FE2B107}"/>
              </a:ext>
            </a:extLst>
          </p:cNvPr>
          <p:cNvCxnSpPr>
            <a:cxnSpLocks/>
          </p:cNvCxnSpPr>
          <p:nvPr/>
        </p:nvCxnSpPr>
        <p:spPr>
          <a:xfrm flipH="1">
            <a:off x="4549579" y="2370152"/>
            <a:ext cx="2646662"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0CA59A7-CF22-8FC0-E894-CB5B54B55D4A}"/>
              </a:ext>
            </a:extLst>
          </p:cNvPr>
          <p:cNvCxnSpPr>
            <a:cxnSpLocks/>
          </p:cNvCxnSpPr>
          <p:nvPr/>
        </p:nvCxnSpPr>
        <p:spPr>
          <a:xfrm flipH="1" flipV="1">
            <a:off x="4428666" y="2674505"/>
            <a:ext cx="2838663" cy="89818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79644F-7C96-7DA0-E879-159B9EEA5D78}"/>
              </a:ext>
            </a:extLst>
          </p:cNvPr>
          <p:cNvCxnSpPr>
            <a:cxnSpLocks/>
          </p:cNvCxnSpPr>
          <p:nvPr/>
        </p:nvCxnSpPr>
        <p:spPr>
          <a:xfrm flipH="1" flipV="1">
            <a:off x="4076041" y="2787536"/>
            <a:ext cx="1531520" cy="135857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774832-0633-E757-AE1D-0BECDAAA9D7D}"/>
              </a:ext>
            </a:extLst>
          </p:cNvPr>
          <p:cNvCxnSpPr>
            <a:cxnSpLocks/>
          </p:cNvCxnSpPr>
          <p:nvPr/>
        </p:nvCxnSpPr>
        <p:spPr>
          <a:xfrm flipH="1">
            <a:off x="3498810" y="2850168"/>
            <a:ext cx="19555"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FE3AA30-049B-3127-38B7-E108259EE569}"/>
              </a:ext>
            </a:extLst>
          </p:cNvPr>
          <p:cNvCxnSpPr>
            <a:cxnSpLocks/>
          </p:cNvCxnSpPr>
          <p:nvPr/>
        </p:nvCxnSpPr>
        <p:spPr>
          <a:xfrm>
            <a:off x="4320203" y="4258362"/>
            <a:ext cx="653731" cy="2134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E5175EA-65B4-AC31-7CC9-C7D35145C81D}"/>
              </a:ext>
            </a:extLst>
          </p:cNvPr>
          <p:cNvCxnSpPr>
            <a:cxnSpLocks/>
          </p:cNvCxnSpPr>
          <p:nvPr/>
        </p:nvCxnSpPr>
        <p:spPr>
          <a:xfrm flipH="1">
            <a:off x="6782945" y="4188903"/>
            <a:ext cx="682567" cy="3724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4A811D2-7336-3ADF-5C91-B2D4D1567334}"/>
              </a:ext>
            </a:extLst>
          </p:cNvPr>
          <p:cNvCxnSpPr>
            <a:cxnSpLocks/>
          </p:cNvCxnSpPr>
          <p:nvPr/>
        </p:nvCxnSpPr>
        <p:spPr>
          <a:xfrm flipH="1">
            <a:off x="8176928" y="2847071"/>
            <a:ext cx="94540" cy="4705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DD8177-971C-D2B4-EE3A-A21D4248E08F}"/>
              </a:ext>
            </a:extLst>
          </p:cNvPr>
          <p:cNvCxnSpPr>
            <a:cxnSpLocks/>
          </p:cNvCxnSpPr>
          <p:nvPr/>
        </p:nvCxnSpPr>
        <p:spPr>
          <a:xfrm flipH="1">
            <a:off x="4492274" y="2596745"/>
            <a:ext cx="2814450" cy="9720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34EAF5B-11DC-EF5C-28BA-3771E9E5D5D9}"/>
              </a:ext>
            </a:extLst>
          </p:cNvPr>
          <p:cNvCxnSpPr>
            <a:cxnSpLocks/>
          </p:cNvCxnSpPr>
          <p:nvPr/>
        </p:nvCxnSpPr>
        <p:spPr>
          <a:xfrm flipH="1" flipV="1">
            <a:off x="4622234" y="3795400"/>
            <a:ext cx="2645095" cy="1870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3768627-0CB4-40B2-7265-3FC7852A8163}"/>
              </a:ext>
            </a:extLst>
          </p:cNvPr>
          <p:cNvCxnSpPr>
            <a:cxnSpLocks/>
          </p:cNvCxnSpPr>
          <p:nvPr/>
        </p:nvCxnSpPr>
        <p:spPr>
          <a:xfrm flipV="1">
            <a:off x="6320412" y="2671409"/>
            <a:ext cx="1254590" cy="153966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48" name="Group 47">
            <a:extLst>
              <a:ext uri="{FF2B5EF4-FFF2-40B4-BE49-F238E27FC236}">
                <a16:creationId xmlns:a16="http://schemas.microsoft.com/office/drawing/2014/main" id="{534ACBBD-9FC7-3B56-B904-587EF66086EE}"/>
              </a:ext>
            </a:extLst>
          </p:cNvPr>
          <p:cNvGrpSpPr/>
          <p:nvPr/>
        </p:nvGrpSpPr>
        <p:grpSpPr>
          <a:xfrm>
            <a:off x="9757775" y="613775"/>
            <a:ext cx="756938" cy="691287"/>
            <a:chOff x="9757775" y="613775"/>
            <a:chExt cx="756938" cy="691287"/>
          </a:xfrm>
        </p:grpSpPr>
        <p:sp>
          <p:nvSpPr>
            <p:cNvPr id="49" name="TextBox 48">
              <a:extLst>
                <a:ext uri="{FF2B5EF4-FFF2-40B4-BE49-F238E27FC236}">
                  <a16:creationId xmlns:a16="http://schemas.microsoft.com/office/drawing/2014/main" id="{AA2F1241-E7E2-FEAA-2350-44EF43D3F380}"/>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50" name="TextBox 49">
              <a:extLst>
                <a:ext uri="{FF2B5EF4-FFF2-40B4-BE49-F238E27FC236}">
                  <a16:creationId xmlns:a16="http://schemas.microsoft.com/office/drawing/2014/main" id="{9B45DF0C-F8FF-60F6-18AC-6401A37D05BF}"/>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51" name="Straight Connector 50">
              <a:extLst>
                <a:ext uri="{FF2B5EF4-FFF2-40B4-BE49-F238E27FC236}">
                  <a16:creationId xmlns:a16="http://schemas.microsoft.com/office/drawing/2014/main" id="{2A3B6774-0B0B-B6B5-BDB2-75208D9999FC}"/>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52" name="TextBox 51">
            <a:extLst>
              <a:ext uri="{FF2B5EF4-FFF2-40B4-BE49-F238E27FC236}">
                <a16:creationId xmlns:a16="http://schemas.microsoft.com/office/drawing/2014/main" id="{3AF0BB67-A670-CE2D-701F-DFAAF6E7C471}"/>
              </a:ext>
            </a:extLst>
          </p:cNvPr>
          <p:cNvSpPr txBox="1"/>
          <p:nvPr/>
        </p:nvSpPr>
        <p:spPr>
          <a:xfrm>
            <a:off x="9757775" y="1840522"/>
            <a:ext cx="2227854" cy="646331"/>
          </a:xfrm>
          <a:prstGeom prst="rect">
            <a:avLst/>
          </a:prstGeom>
          <a:noFill/>
        </p:spPr>
        <p:txBody>
          <a:bodyPr wrap="none" rtlCol="0">
            <a:spAutoFit/>
          </a:bodyPr>
          <a:lstStyle/>
          <a:p>
            <a:r>
              <a:rPr lang="en-US" dirty="0"/>
              <a:t>15 connections</a:t>
            </a:r>
          </a:p>
          <a:p>
            <a:r>
              <a:rPr lang="en-US" dirty="0"/>
              <a:t>Each with 2 mappings</a:t>
            </a:r>
          </a:p>
        </p:txBody>
      </p:sp>
    </p:spTree>
    <p:extLst>
      <p:ext uri="{BB962C8B-B14F-4D97-AF65-F5344CB8AC3E}">
        <p14:creationId xmlns:p14="http://schemas.microsoft.com/office/powerpoint/2010/main" val="3435713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234674" cy="459977"/>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flipH="1">
            <a:off x="4973934" y="3080655"/>
            <a:ext cx="324576" cy="27475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572C1A4-4573-8891-C11F-F4740D60D057}"/>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2" name="TextBox 21">
            <a:extLst>
              <a:ext uri="{FF2B5EF4-FFF2-40B4-BE49-F238E27FC236}">
                <a16:creationId xmlns:a16="http://schemas.microsoft.com/office/drawing/2014/main" id="{A5EA435B-3713-8E8B-E861-06D8DB63C832}"/>
              </a:ext>
            </a:extLst>
          </p:cNvPr>
          <p:cNvSpPr txBox="1"/>
          <p:nvPr/>
        </p:nvSpPr>
        <p:spPr>
          <a:xfrm>
            <a:off x="9920614" y="1840522"/>
            <a:ext cx="1990930" cy="646331"/>
          </a:xfrm>
          <a:prstGeom prst="rect">
            <a:avLst/>
          </a:prstGeom>
          <a:noFill/>
        </p:spPr>
        <p:txBody>
          <a:bodyPr wrap="none" rtlCol="0">
            <a:spAutoFit/>
          </a:bodyPr>
          <a:lstStyle/>
          <a:p>
            <a:r>
              <a:rPr lang="en-US" dirty="0"/>
              <a:t>5 connections each</a:t>
            </a:r>
          </a:p>
          <a:p>
            <a:r>
              <a:rPr lang="en-US" dirty="0"/>
              <a:t>with 2 mappings</a:t>
            </a:r>
          </a:p>
        </p:txBody>
      </p:sp>
    </p:spTree>
    <p:extLst>
      <p:ext uri="{BB962C8B-B14F-4D97-AF65-F5344CB8AC3E}">
        <p14:creationId xmlns:p14="http://schemas.microsoft.com/office/powerpoint/2010/main" val="493325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7326923" y="322887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5008266" y="37673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894304" cy="3458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a:off x="5989660" y="3125420"/>
            <a:ext cx="13392" cy="55060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4B1995CC-038A-AB76-4150-A7616788BBDD}"/>
              </a:ext>
            </a:extLst>
          </p:cNvPr>
          <p:cNvSpPr/>
          <p:nvPr/>
        </p:nvSpPr>
        <p:spPr>
          <a:xfrm>
            <a:off x="2733096" y="3256608"/>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7" name="Straight Arrow Connector 16">
            <a:extLst>
              <a:ext uri="{FF2B5EF4-FFF2-40B4-BE49-F238E27FC236}">
                <a16:creationId xmlns:a16="http://schemas.microsoft.com/office/drawing/2014/main" id="{019DC5AE-9451-AF44-BF85-F29299DF4181}"/>
              </a:ext>
            </a:extLst>
          </p:cNvPr>
          <p:cNvCxnSpPr>
            <a:cxnSpLocks/>
          </p:cNvCxnSpPr>
          <p:nvPr/>
        </p:nvCxnSpPr>
        <p:spPr>
          <a:xfrm flipH="1">
            <a:off x="4529191" y="2989200"/>
            <a:ext cx="540648" cy="36621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9D5413D-995E-395F-2A0A-7ABF75C3C743}"/>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0" name="TextBox 19">
            <a:extLst>
              <a:ext uri="{FF2B5EF4-FFF2-40B4-BE49-F238E27FC236}">
                <a16:creationId xmlns:a16="http://schemas.microsoft.com/office/drawing/2014/main" id="{5B35925B-690E-7A5D-62A4-F04A5C546F19}"/>
              </a:ext>
            </a:extLst>
          </p:cNvPr>
          <p:cNvSpPr txBox="1"/>
          <p:nvPr/>
        </p:nvSpPr>
        <p:spPr>
          <a:xfrm>
            <a:off x="9920614" y="1840522"/>
            <a:ext cx="1990930" cy="646331"/>
          </a:xfrm>
          <a:prstGeom prst="rect">
            <a:avLst/>
          </a:prstGeom>
          <a:noFill/>
        </p:spPr>
        <p:txBody>
          <a:bodyPr wrap="none" rtlCol="0">
            <a:spAutoFit/>
          </a:bodyPr>
          <a:lstStyle/>
          <a:p>
            <a:r>
              <a:rPr lang="en-US" dirty="0"/>
              <a:t>6 connections each</a:t>
            </a:r>
          </a:p>
          <a:p>
            <a:r>
              <a:rPr lang="en-US" dirty="0"/>
              <a:t>with 2 mappings</a:t>
            </a:r>
          </a:p>
        </p:txBody>
      </p:sp>
    </p:spTree>
    <p:extLst>
      <p:ext uri="{BB962C8B-B14F-4D97-AF65-F5344CB8AC3E}">
        <p14:creationId xmlns:p14="http://schemas.microsoft.com/office/powerpoint/2010/main" val="422598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MIM/STANAG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Tree>
    <p:extLst>
      <p:ext uri="{BB962C8B-B14F-4D97-AF65-F5344CB8AC3E}">
        <p14:creationId xmlns:p14="http://schemas.microsoft.com/office/powerpoint/2010/main" val="333213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B636-E067-97A0-3774-93FA25667C98}"/>
              </a:ext>
            </a:extLst>
          </p:cNvPr>
          <p:cNvSpPr>
            <a:spLocks noGrp="1"/>
          </p:cNvSpPr>
          <p:nvPr>
            <p:ph type="title"/>
          </p:nvPr>
        </p:nvSpPr>
        <p:spPr>
          <a:xfrm>
            <a:off x="838200" y="365125"/>
            <a:ext cx="10515600" cy="775417"/>
          </a:xfrm>
        </p:spPr>
        <p:txBody>
          <a:bodyPr/>
          <a:lstStyle/>
          <a:p>
            <a:r>
              <a:rPr lang="en-US" dirty="0"/>
              <a:t>Definitions</a:t>
            </a:r>
          </a:p>
        </p:txBody>
      </p:sp>
      <p:sp>
        <p:nvSpPr>
          <p:cNvPr id="3" name="Content Placeholder 2">
            <a:extLst>
              <a:ext uri="{FF2B5EF4-FFF2-40B4-BE49-F238E27FC236}">
                <a16:creationId xmlns:a16="http://schemas.microsoft.com/office/drawing/2014/main" id="{F9DAA9C9-0BA7-416B-80B2-4C002A210DC7}"/>
              </a:ext>
            </a:extLst>
          </p:cNvPr>
          <p:cNvSpPr>
            <a:spLocks noGrp="1"/>
          </p:cNvSpPr>
          <p:nvPr>
            <p:ph idx="1"/>
          </p:nvPr>
        </p:nvSpPr>
        <p:spPr>
          <a:xfrm>
            <a:off x="838200" y="1248697"/>
            <a:ext cx="10515600" cy="4928266"/>
          </a:xfrm>
        </p:spPr>
        <p:txBody>
          <a:bodyPr>
            <a:normAutofit/>
          </a:bodyPr>
          <a:lstStyle/>
          <a:p>
            <a:r>
              <a:rPr lang="en-US" sz="2000" dirty="0"/>
              <a:t>Community of Interest - </a:t>
            </a:r>
            <a:r>
              <a:rPr lang="en-US" sz="1200" dirty="0">
                <a:hlinkClick r:id="rId2"/>
              </a:rPr>
              <a:t>https://en.wikipedia.org/wiki/Community_of_interest</a:t>
            </a:r>
            <a:r>
              <a:rPr lang="en-US" sz="1200" dirty="0"/>
              <a:t> </a:t>
            </a:r>
            <a:endParaRPr lang="en-US" sz="2000" dirty="0"/>
          </a:p>
          <a:p>
            <a:r>
              <a:rPr lang="en-US" sz="2000" dirty="0"/>
              <a:t>Semantic Reference Model – (EU Study on SRMs…)</a:t>
            </a:r>
          </a:p>
          <a:p>
            <a:pPr lvl="1"/>
            <a:r>
              <a:rPr lang="en-US" sz="1800" dirty="0"/>
              <a:t>NATO SRM, NCDF SRM, COI SRM</a:t>
            </a:r>
          </a:p>
          <a:p>
            <a:r>
              <a:rPr lang="en-US" sz="2000" dirty="0"/>
              <a:t>Semantic Reference Environment – come up with strawman definition for discussion on Friday</a:t>
            </a:r>
          </a:p>
          <a:p>
            <a:r>
              <a:rPr lang="en-US" sz="2000" dirty="0"/>
              <a:t>Exchange Mechanism (API, service, </a:t>
            </a:r>
            <a:r>
              <a:rPr lang="en-US" sz="2000" dirty="0" err="1"/>
              <a:t>etc</a:t>
            </a:r>
            <a:r>
              <a:rPr lang="en-US" sz="2000" dirty="0"/>
              <a:t>) – no particular type.</a:t>
            </a:r>
          </a:p>
          <a:p>
            <a:r>
              <a:rPr lang="en-US" sz="2000" dirty="0"/>
              <a:t>IER – Information Exchange Requirement – see APP15 and STANAG 2519</a:t>
            </a:r>
          </a:p>
          <a:p>
            <a:r>
              <a:rPr lang="en-US" sz="2000" dirty="0"/>
              <a:t>IES – Information Exchange Specification – defined by OMG, as an example</a:t>
            </a:r>
          </a:p>
          <a:p>
            <a:r>
              <a:rPr lang="en-US" sz="2000" dirty="0"/>
              <a:t>Ontology – NIST may have good versions</a:t>
            </a:r>
          </a:p>
          <a:p>
            <a:endParaRPr lang="en-US" sz="2000" dirty="0"/>
          </a:p>
          <a:p>
            <a:endParaRPr lang="en-US" sz="2000" dirty="0"/>
          </a:p>
        </p:txBody>
      </p:sp>
    </p:spTree>
    <p:extLst>
      <p:ext uri="{BB962C8B-B14F-4D97-AF65-F5344CB8AC3E}">
        <p14:creationId xmlns:p14="http://schemas.microsoft.com/office/powerpoint/2010/main" val="93735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80E17C-1037-8383-006E-99059900BD41}"/>
              </a:ext>
            </a:extLst>
          </p:cNvPr>
          <p:cNvSpPr/>
          <p:nvPr/>
        </p:nvSpPr>
        <p:spPr>
          <a:xfrm>
            <a:off x="3886200" y="1817914"/>
            <a:ext cx="4876800" cy="31786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D8A19A59-A2AD-EF06-7241-E1847892B503}"/>
              </a:ext>
            </a:extLst>
          </p:cNvPr>
          <p:cNvSpPr/>
          <p:nvPr/>
        </p:nvSpPr>
        <p:spPr>
          <a:xfrm>
            <a:off x="5225143" y="2797629"/>
            <a:ext cx="2198914" cy="1415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LAKE API and/or Services</a:t>
            </a:r>
          </a:p>
        </p:txBody>
      </p:sp>
      <p:sp>
        <p:nvSpPr>
          <p:cNvPr id="6" name="TextBox 5">
            <a:extLst>
              <a:ext uri="{FF2B5EF4-FFF2-40B4-BE49-F238E27FC236}">
                <a16:creationId xmlns:a16="http://schemas.microsoft.com/office/drawing/2014/main" id="{5DCFBC1E-614C-58A8-34E0-1A6127F8D249}"/>
              </a:ext>
            </a:extLst>
          </p:cNvPr>
          <p:cNvSpPr txBox="1"/>
          <p:nvPr/>
        </p:nvSpPr>
        <p:spPr>
          <a:xfrm>
            <a:off x="5943600" y="4350212"/>
            <a:ext cx="2705228" cy="646331"/>
          </a:xfrm>
          <a:prstGeom prst="rect">
            <a:avLst/>
          </a:prstGeom>
          <a:noFill/>
        </p:spPr>
        <p:txBody>
          <a:bodyPr wrap="none" rtlCol="0">
            <a:spAutoFit/>
          </a:bodyPr>
          <a:lstStyle/>
          <a:p>
            <a:r>
              <a:rPr lang="en-US" dirty="0"/>
              <a:t>NCDF Data Lake </a:t>
            </a:r>
          </a:p>
          <a:p>
            <a:r>
              <a:rPr lang="en-US" dirty="0"/>
              <a:t>Semantic Reference Model</a:t>
            </a:r>
          </a:p>
        </p:txBody>
      </p:sp>
      <p:sp>
        <p:nvSpPr>
          <p:cNvPr id="7" name="Oval 6">
            <a:extLst>
              <a:ext uri="{FF2B5EF4-FFF2-40B4-BE49-F238E27FC236}">
                <a16:creationId xmlns:a16="http://schemas.microsoft.com/office/drawing/2014/main" id="{0790672F-93B7-1775-1A73-300C51AADB51}"/>
              </a:ext>
            </a:extLst>
          </p:cNvPr>
          <p:cNvSpPr/>
          <p:nvPr/>
        </p:nvSpPr>
        <p:spPr>
          <a:xfrm>
            <a:off x="8942614" y="2356756"/>
            <a:ext cx="2318658" cy="21009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LAND</a:t>
            </a:r>
          </a:p>
          <a:p>
            <a:pPr algn="ctr"/>
            <a:r>
              <a:rPr lang="en-US" dirty="0"/>
              <a:t>COI</a:t>
            </a:r>
          </a:p>
        </p:txBody>
      </p:sp>
      <p:sp>
        <p:nvSpPr>
          <p:cNvPr id="8" name="Oval 7">
            <a:extLst>
              <a:ext uri="{FF2B5EF4-FFF2-40B4-BE49-F238E27FC236}">
                <a16:creationId xmlns:a16="http://schemas.microsoft.com/office/drawing/2014/main" id="{0040119D-C2EA-D584-FFE7-FCB428454231}"/>
              </a:ext>
            </a:extLst>
          </p:cNvPr>
          <p:cNvSpPr/>
          <p:nvPr/>
        </p:nvSpPr>
        <p:spPr>
          <a:xfrm>
            <a:off x="1387928" y="3804558"/>
            <a:ext cx="2318658" cy="21009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a:t>
            </a:r>
          </a:p>
        </p:txBody>
      </p:sp>
      <p:sp>
        <p:nvSpPr>
          <p:cNvPr id="9" name="Oval 8">
            <a:extLst>
              <a:ext uri="{FF2B5EF4-FFF2-40B4-BE49-F238E27FC236}">
                <a16:creationId xmlns:a16="http://schemas.microsoft.com/office/drawing/2014/main" id="{FFE8A62A-9433-221A-FC8B-0A1015D0F04D}"/>
              </a:ext>
            </a:extLst>
          </p:cNvPr>
          <p:cNvSpPr/>
          <p:nvPr/>
        </p:nvSpPr>
        <p:spPr>
          <a:xfrm>
            <a:off x="1387928" y="952500"/>
            <a:ext cx="2318658" cy="21009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a:t>
            </a:r>
          </a:p>
        </p:txBody>
      </p:sp>
      <p:sp>
        <p:nvSpPr>
          <p:cNvPr id="10" name="Oval 9">
            <a:extLst>
              <a:ext uri="{FF2B5EF4-FFF2-40B4-BE49-F238E27FC236}">
                <a16:creationId xmlns:a16="http://schemas.microsoft.com/office/drawing/2014/main" id="{D13876F0-F551-09D3-36DA-FD86A51245F1}"/>
              </a:ext>
            </a:extLst>
          </p:cNvPr>
          <p:cNvSpPr/>
          <p:nvPr/>
        </p:nvSpPr>
        <p:spPr>
          <a:xfrm>
            <a:off x="5260586" y="5133984"/>
            <a:ext cx="2318658" cy="21009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Logistics</a:t>
            </a:r>
          </a:p>
          <a:p>
            <a:pPr algn="ctr"/>
            <a:r>
              <a:rPr lang="en-US" dirty="0"/>
              <a:t>COI</a:t>
            </a:r>
          </a:p>
        </p:txBody>
      </p:sp>
      <p:sp>
        <p:nvSpPr>
          <p:cNvPr id="11" name="Oval 10">
            <a:extLst>
              <a:ext uri="{FF2B5EF4-FFF2-40B4-BE49-F238E27FC236}">
                <a16:creationId xmlns:a16="http://schemas.microsoft.com/office/drawing/2014/main" id="{229FD7C6-E652-1EBE-7D8D-C6E37B306C9F}"/>
              </a:ext>
            </a:extLst>
          </p:cNvPr>
          <p:cNvSpPr/>
          <p:nvPr/>
        </p:nvSpPr>
        <p:spPr>
          <a:xfrm>
            <a:off x="5374820" y="-422506"/>
            <a:ext cx="2318658" cy="21009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a:t>
            </a:r>
          </a:p>
        </p:txBody>
      </p:sp>
    </p:spTree>
    <p:extLst>
      <p:ext uri="{BB962C8B-B14F-4D97-AF65-F5344CB8AC3E}">
        <p14:creationId xmlns:p14="http://schemas.microsoft.com/office/powerpoint/2010/main" val="173655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2A3-0E20-AF2C-5C3E-14ED1E220A24}"/>
              </a:ext>
            </a:extLst>
          </p:cNvPr>
          <p:cNvSpPr>
            <a:spLocks noGrp="1"/>
          </p:cNvSpPr>
          <p:nvPr>
            <p:ph type="title"/>
          </p:nvPr>
        </p:nvSpPr>
        <p:spPr/>
        <p:txBody>
          <a:bodyPr/>
          <a:lstStyle/>
          <a:p>
            <a:r>
              <a:rPr lang="en-US" dirty="0"/>
              <a:t>References (from SRM vision paper)</a:t>
            </a:r>
          </a:p>
        </p:txBody>
      </p:sp>
      <p:sp>
        <p:nvSpPr>
          <p:cNvPr id="3" name="Content Placeholder 2">
            <a:extLst>
              <a:ext uri="{FF2B5EF4-FFF2-40B4-BE49-F238E27FC236}">
                <a16:creationId xmlns:a16="http://schemas.microsoft.com/office/drawing/2014/main" id="{5648153C-A508-3B27-BED7-285A05796CF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AC/322-D(2015)0001-COR1-FINAL, NATO Core Data Framework – a Vision for Data Interoperability, 13 March 2015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APP-15 Edition A Version 3 (Covered by STANAG 2519 Edition 1), NATO Information Exchange Requirement Specification Process, 5 June 2020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ADatP-3 Database  (  NATO Source for APP-11 Edition D Version 1 (Covered by STANAG 7149 Edition 6) – NATO Message Catalogue, 23 November 2015)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AAP-03 Directive for the Production, Maintenance and Management of NATO Standardization Documents, Edition K Version 1, 28 February 2018</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MIP Information Model as a SRM in NATO (Covered by STANAG 5643 Ratification Draft (RD) 2)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STANAG 5653 NCDF Study Draft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U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AC/322(CP/1)N(2019)01 09 (INV), Bi-SC MTF Development, Information Sharing and Transformation Strategy (MTF DISTS)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pPr>
            <a:r>
              <a:rPr lang="en-GB" sz="1800" dirty="0">
                <a:effectLst/>
                <a:latin typeface="Arial" panose="020B0604020202020204" pitchFamily="34" charset="0"/>
                <a:ea typeface="Calibri" panose="020F0502020204030204" pitchFamily="34" charset="0"/>
                <a:cs typeface="Times New Roman" panose="02020603050405020304" pitchFamily="18" charset="0"/>
              </a:rPr>
              <a:t>C3 Standards Engineering Procedures (C3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StEPs</a:t>
            </a:r>
            <a:r>
              <a:rPr lang="en-GB" sz="1800" dirty="0">
                <a:effectLst/>
                <a:latin typeface="Arial" panose="020B0604020202020204" pitchFamily="34" charset="0"/>
                <a:ea typeface="Calibri" panose="020F0502020204030204" pitchFamily="34" charset="0"/>
                <a:cs typeface="Times New Roman" panose="02020603050405020304" pitchFamily="18" charset="0"/>
              </a:rPr>
              <a:t>), NATO Information Exchange Specification Development Process (Draft)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dirty="0"/>
          </a:p>
        </p:txBody>
      </p:sp>
    </p:spTree>
    <p:extLst>
      <p:ext uri="{BB962C8B-B14F-4D97-AF65-F5344CB8AC3E}">
        <p14:creationId xmlns:p14="http://schemas.microsoft.com/office/powerpoint/2010/main" val="40182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9370-C218-E3E4-2CF7-7DD9BB3CD257}"/>
              </a:ext>
            </a:extLst>
          </p:cNvPr>
          <p:cNvSpPr>
            <a:spLocks noGrp="1"/>
          </p:cNvSpPr>
          <p:nvPr>
            <p:ph type="title"/>
          </p:nvPr>
        </p:nvSpPr>
        <p:spPr>
          <a:xfrm>
            <a:off x="838200" y="365126"/>
            <a:ext cx="10515600" cy="1060904"/>
          </a:xfrm>
        </p:spPr>
        <p:txBody>
          <a:bodyPr/>
          <a:lstStyle/>
          <a:p>
            <a:r>
              <a:rPr lang="en-US" dirty="0"/>
              <a:t>Semantic Reference Model Definition</a:t>
            </a:r>
          </a:p>
        </p:txBody>
      </p:sp>
      <p:sp>
        <p:nvSpPr>
          <p:cNvPr id="3" name="Content Placeholder 2">
            <a:extLst>
              <a:ext uri="{FF2B5EF4-FFF2-40B4-BE49-F238E27FC236}">
                <a16:creationId xmlns:a16="http://schemas.microsoft.com/office/drawing/2014/main" id="{2D3996FF-0574-ECEC-A8AC-4DB5241A0D6D}"/>
              </a:ext>
            </a:extLst>
          </p:cNvPr>
          <p:cNvSpPr>
            <a:spLocks noGrp="1"/>
          </p:cNvSpPr>
          <p:nvPr>
            <p:ph idx="1"/>
          </p:nvPr>
        </p:nvSpPr>
        <p:spPr/>
        <p:txBody>
          <a:bodyPr>
            <a:normAutofit/>
          </a:bodyPr>
          <a:lstStyle/>
          <a:p>
            <a:r>
              <a:rPr lang="en-US" sz="1800" dirty="0"/>
              <a:t>Related – Semantic Data Model?  </a:t>
            </a:r>
            <a:r>
              <a:rPr lang="en-US" sz="1800" dirty="0">
                <a:solidFill>
                  <a:schemeClr val="accent1"/>
                </a:solidFill>
              </a:rPr>
              <a:t>A data model (database and description) that makes explicit the semantic meaning of the data items addressed, and their relationships</a:t>
            </a:r>
            <a:r>
              <a:rPr lang="en-US" sz="1800" dirty="0"/>
              <a:t>.</a:t>
            </a:r>
          </a:p>
          <a:p>
            <a:r>
              <a:rPr lang="en-US" sz="1800" dirty="0"/>
              <a:t>A conceptual model – see </a:t>
            </a:r>
            <a:r>
              <a:rPr lang="en-US" sz="1800" dirty="0">
                <a:hlinkClick r:id="rId2"/>
              </a:rPr>
              <a:t>https://en.wikipedia.org/wiki/Semantic_data_model</a:t>
            </a:r>
            <a:r>
              <a:rPr lang="en-US" sz="1800" dirty="0"/>
              <a:t> for history of how a semantic model plays into the IDEF family of models</a:t>
            </a:r>
          </a:p>
          <a:p>
            <a:r>
              <a:rPr lang="en-US" sz="1800" dirty="0"/>
              <a:t>The OMG Ontology Definition Metamodel refers to the ontology and other semantic describing models it addresses as a “meta-object facility” -  to describe the meaning of objects (for instance, in an exchange environment?)</a:t>
            </a:r>
          </a:p>
          <a:p>
            <a:pPr lvl="1"/>
            <a:r>
              <a:rPr lang="en-US" sz="1400" dirty="0"/>
              <a:t>MOF – model for describing a model</a:t>
            </a:r>
          </a:p>
          <a:p>
            <a:endParaRPr lang="en-US" sz="1800" dirty="0"/>
          </a:p>
          <a:p>
            <a:endParaRPr lang="en-US" sz="1800" dirty="0"/>
          </a:p>
        </p:txBody>
      </p:sp>
    </p:spTree>
    <p:extLst>
      <p:ext uri="{BB962C8B-B14F-4D97-AF65-F5344CB8AC3E}">
        <p14:creationId xmlns:p14="http://schemas.microsoft.com/office/powerpoint/2010/main" val="369131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339C-93FC-582E-EFF2-7060A0EAC034}"/>
              </a:ext>
            </a:extLst>
          </p:cNvPr>
          <p:cNvSpPr>
            <a:spLocks noGrp="1"/>
          </p:cNvSpPr>
          <p:nvPr>
            <p:ph type="title"/>
          </p:nvPr>
        </p:nvSpPr>
        <p:spPr>
          <a:xfrm>
            <a:off x="838200" y="365125"/>
            <a:ext cx="10515600" cy="843189"/>
          </a:xfrm>
        </p:spPr>
        <p:txBody>
          <a:bodyPr/>
          <a:lstStyle/>
          <a:p>
            <a:r>
              <a:rPr lang="en-US" dirty="0"/>
              <a:t>Semantic Reference Environment</a:t>
            </a:r>
          </a:p>
        </p:txBody>
      </p:sp>
      <p:sp>
        <p:nvSpPr>
          <p:cNvPr id="3" name="Content Placeholder 2">
            <a:extLst>
              <a:ext uri="{FF2B5EF4-FFF2-40B4-BE49-F238E27FC236}">
                <a16:creationId xmlns:a16="http://schemas.microsoft.com/office/drawing/2014/main" id="{D0C7C146-FA62-9114-B465-FA6C1ECA0ECD}"/>
              </a:ext>
            </a:extLst>
          </p:cNvPr>
          <p:cNvSpPr>
            <a:spLocks noGrp="1"/>
          </p:cNvSpPr>
          <p:nvPr>
            <p:ph idx="1"/>
          </p:nvPr>
        </p:nvSpPr>
        <p:spPr>
          <a:xfrm>
            <a:off x="838200" y="1393371"/>
            <a:ext cx="10515600" cy="4783592"/>
          </a:xfrm>
        </p:spPr>
        <p:txBody>
          <a:bodyPr>
            <a:normAutofit/>
          </a:bodyPr>
          <a:lstStyle/>
          <a:p>
            <a:r>
              <a:rPr lang="en-US" sz="2000" dirty="0"/>
              <a:t>Requires governance</a:t>
            </a:r>
          </a:p>
          <a:p>
            <a:r>
              <a:rPr lang="en-US" sz="2000" dirty="0"/>
              <a:t>Community present their SRM, to be included (details TBD)</a:t>
            </a:r>
          </a:p>
          <a:p>
            <a:r>
              <a:rPr lang="en-US" sz="2000" dirty="0"/>
              <a:t>Requires a Core model for facilitation of interoperability between communities</a:t>
            </a:r>
          </a:p>
          <a:p>
            <a:r>
              <a:rPr lang="en-US" sz="2000" dirty="0"/>
              <a:t>IER Rationalization Process – see APP15</a:t>
            </a:r>
          </a:p>
          <a:p>
            <a:endParaRPr lang="en-US" sz="2000" dirty="0"/>
          </a:p>
          <a:p>
            <a:endParaRPr lang="en-US" sz="2000" dirty="0"/>
          </a:p>
        </p:txBody>
      </p:sp>
    </p:spTree>
    <p:extLst>
      <p:ext uri="{BB962C8B-B14F-4D97-AF65-F5344CB8AC3E}">
        <p14:creationId xmlns:p14="http://schemas.microsoft.com/office/powerpoint/2010/main" val="53926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AAE-0D4B-759C-9EF7-B3F3D1421AE5}"/>
              </a:ext>
            </a:extLst>
          </p:cNvPr>
          <p:cNvSpPr>
            <a:spLocks noGrp="1"/>
          </p:cNvSpPr>
          <p:nvPr>
            <p:ph type="title"/>
          </p:nvPr>
        </p:nvSpPr>
        <p:spPr>
          <a:xfrm>
            <a:off x="838200" y="365125"/>
            <a:ext cx="10515600" cy="594099"/>
          </a:xfrm>
        </p:spPr>
        <p:txBody>
          <a:bodyPr>
            <a:normAutofit fontScale="90000"/>
          </a:bodyPr>
          <a:lstStyle/>
          <a:p>
            <a:r>
              <a:rPr lang="en-US" dirty="0"/>
              <a:t>Action Items</a:t>
            </a:r>
          </a:p>
        </p:txBody>
      </p:sp>
      <p:sp>
        <p:nvSpPr>
          <p:cNvPr id="3" name="Content Placeholder 2">
            <a:extLst>
              <a:ext uri="{FF2B5EF4-FFF2-40B4-BE49-F238E27FC236}">
                <a16:creationId xmlns:a16="http://schemas.microsoft.com/office/drawing/2014/main" id="{8C28857A-03CE-BF36-9D0E-48C235ECABAF}"/>
              </a:ext>
            </a:extLst>
          </p:cNvPr>
          <p:cNvSpPr>
            <a:spLocks noGrp="1"/>
          </p:cNvSpPr>
          <p:nvPr>
            <p:ph idx="1"/>
          </p:nvPr>
        </p:nvSpPr>
        <p:spPr>
          <a:xfrm>
            <a:off x="838200" y="1371600"/>
            <a:ext cx="10515600" cy="4805363"/>
          </a:xfrm>
        </p:spPr>
        <p:txBody>
          <a:bodyPr/>
          <a:lstStyle/>
          <a:p>
            <a:pPr marL="514350" indent="-514350">
              <a:buFont typeface="+mj-lt"/>
              <a:buAutoNum type="arabicPeriod"/>
            </a:pPr>
            <a:r>
              <a:rPr lang="en-US" dirty="0"/>
              <a:t>Present to DM </a:t>
            </a:r>
            <a:r>
              <a:rPr lang="en-US" dirty="0" err="1"/>
              <a:t>CaT</a:t>
            </a:r>
            <a:r>
              <a:rPr lang="en-US" dirty="0"/>
              <a:t> the final version of our Statement on Multiple SRMs</a:t>
            </a:r>
          </a:p>
          <a:p>
            <a:pPr marL="971550" lvl="1" indent="-514350">
              <a:buFont typeface="+mj-lt"/>
              <a:buAutoNum type="arabicPeriod"/>
            </a:pPr>
            <a:r>
              <a:rPr lang="en-US" dirty="0"/>
              <a:t>Receive any last feedback</a:t>
            </a:r>
          </a:p>
          <a:p>
            <a:pPr marL="514350" indent="-514350">
              <a:buFont typeface="+mj-lt"/>
              <a:buAutoNum type="arabicPeriod"/>
            </a:pPr>
            <a:r>
              <a:rPr lang="en-US" dirty="0"/>
              <a:t>Present to DM </a:t>
            </a:r>
            <a:r>
              <a:rPr lang="en-US" dirty="0" err="1"/>
              <a:t>CaT</a:t>
            </a:r>
            <a:r>
              <a:rPr lang="en-US" dirty="0"/>
              <a:t> the recommendation that we receive authority to develop (or explore requirements for) an Ontology</a:t>
            </a:r>
          </a:p>
          <a:p>
            <a:pPr marL="514350" indent="-514350">
              <a:buFont typeface="+mj-lt"/>
              <a:buAutoNum type="arabicPeriod"/>
            </a:pPr>
            <a:r>
              <a:rPr lang="en-US" dirty="0"/>
              <a:t>Standardize the invite list between competing meeting invitations</a:t>
            </a:r>
          </a:p>
          <a:p>
            <a:pPr marL="514350" indent="-514350">
              <a:buFont typeface="+mj-lt"/>
              <a:buAutoNum type="arabicPeriod"/>
            </a:pPr>
            <a:endParaRPr lang="en-US" dirty="0"/>
          </a:p>
        </p:txBody>
      </p:sp>
    </p:spTree>
    <p:extLst>
      <p:ext uri="{BB962C8B-B14F-4D97-AF65-F5344CB8AC3E}">
        <p14:creationId xmlns:p14="http://schemas.microsoft.com/office/powerpoint/2010/main" val="253193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22778</TotalTime>
  <Words>2258</Words>
  <Application>Microsoft Office PowerPoint</Application>
  <PresentationFormat>Widescreen</PresentationFormat>
  <Paragraphs>218</Paragraphs>
  <Slides>24</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Calibri Light</vt:lpstr>
      <vt:lpstr>Calibri,Helvetica,sans-serif</vt:lpstr>
      <vt:lpstr>Calibri,sans-serif</vt:lpstr>
      <vt:lpstr>Times New Roman,serif</vt:lpstr>
      <vt:lpstr>Office Theme</vt:lpstr>
      <vt:lpstr>Clip</vt:lpstr>
      <vt:lpstr>Architecture Plan for Multiple SRM Scenarios</vt:lpstr>
      <vt:lpstr>Agenda (ongoing)</vt:lpstr>
      <vt:lpstr>PowerPoint Presentation</vt:lpstr>
      <vt:lpstr>Definitions</vt:lpstr>
      <vt:lpstr>PowerPoint Presentation</vt:lpstr>
      <vt:lpstr>References (from SRM vision paper)</vt:lpstr>
      <vt:lpstr>Semantic Reference Model Definition</vt:lpstr>
      <vt:lpstr>Semantic Reference Environment</vt:lpstr>
      <vt:lpstr>Action Items</vt:lpstr>
      <vt:lpstr>Backup</vt:lpstr>
      <vt:lpstr>Discussions on Definition, SRM</vt:lpstr>
      <vt:lpstr>To Do</vt:lpstr>
      <vt:lpstr>Model Based Data Engineering Based on a Common Reference Model (CRM)</vt:lpstr>
      <vt:lpstr>PowerPoint Presentation</vt:lpstr>
      <vt:lpstr>Comments from Aug 12 discussion</vt:lpstr>
      <vt:lpstr>PowerPoint Presentation</vt:lpstr>
      <vt:lpstr>TO do (action items from August 12)</vt:lpstr>
      <vt:lpstr>SRM – One or Many</vt:lpstr>
      <vt:lpstr>Agreements made re: SRM</vt:lpstr>
      <vt:lpstr>Action Items – re: SRM small group discussions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Plan for Multiple SRM Scenarios</dc:title>
  <dc:creator>Charles Turnitsa</dc:creator>
  <cp:lastModifiedBy>Charles Turnitsa</cp:lastModifiedBy>
  <cp:revision>9</cp:revision>
  <dcterms:created xsi:type="dcterms:W3CDTF">2022-07-29T13:27:48Z</dcterms:created>
  <dcterms:modified xsi:type="dcterms:W3CDTF">2022-09-12T01:28:06Z</dcterms:modified>
</cp:coreProperties>
</file>