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7" r:id="rId3"/>
    <p:sldId id="276" r:id="rId4"/>
    <p:sldId id="266" r:id="rId5"/>
    <p:sldId id="281" r:id="rId6"/>
    <p:sldId id="261" r:id="rId7"/>
    <p:sldId id="277" r:id="rId8"/>
    <p:sldId id="279" r:id="rId9"/>
    <p:sldId id="280" r:id="rId10"/>
    <p:sldId id="278" r:id="rId11"/>
    <p:sldId id="268" r:id="rId12"/>
    <p:sldId id="270" r:id="rId13"/>
    <p:sldId id="271" r:id="rId14"/>
    <p:sldId id="269" r:id="rId15"/>
    <p:sldId id="263" r:id="rId16"/>
    <p:sldId id="262" r:id="rId17"/>
    <p:sldId id="265" r:id="rId18"/>
    <p:sldId id="257" r:id="rId19"/>
    <p:sldId id="258" r:id="rId20"/>
    <p:sldId id="259" r:id="rId21"/>
    <p:sldId id="272"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64982" autoAdjust="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a:t>
            </a:r>
            <a:r>
              <a:rPr lang="en-US"/>
              <a:t>Semantic Fabric…</a:t>
            </a:r>
            <a:endParaRPr lang="en-US" dirty="0"/>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4</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the STF – Semantic Transformation Framework</a:t>
            </a:r>
          </a:p>
          <a:p>
            <a:endParaRPr lang="en-US" dirty="0"/>
          </a:p>
          <a:p>
            <a:r>
              <a:rPr lang="en-US" dirty="0"/>
              <a:t>Possibility to correlate the data with something else – such as other BSOs</a:t>
            </a:r>
          </a:p>
          <a:p>
            <a:endParaRPr lang="en-US" dirty="0"/>
          </a:p>
          <a:p>
            <a:r>
              <a:rPr lang="en-US" dirty="0"/>
              <a:t>Search for all casualties in an area for a medical system – search across BSOs from other domains</a:t>
            </a:r>
          </a:p>
          <a:p>
            <a:endParaRPr lang="en-US" dirty="0"/>
          </a:p>
          <a:p>
            <a:r>
              <a:rPr lang="en-US" dirty="0"/>
              <a:t>Problem exists at different points in the life of the Data Lake:</a:t>
            </a:r>
          </a:p>
          <a:p>
            <a:pPr marL="228600" indent="-228600">
              <a:buAutoNum type="arabicPeriod"/>
            </a:pPr>
            <a:r>
              <a:rPr lang="en-US" dirty="0"/>
              <a:t>During design, and introduction of new systems</a:t>
            </a:r>
          </a:p>
          <a:p>
            <a:pPr marL="228600" indent="-228600">
              <a:buAutoNum type="arabicPeriod"/>
            </a:pPr>
            <a:r>
              <a:rPr lang="en-US" dirty="0"/>
              <a:t>During operations</a:t>
            </a:r>
          </a:p>
          <a:p>
            <a:pPr marL="228600" indent="-228600">
              <a:buAutoNum type="arabicPeriod"/>
            </a:pPr>
            <a:endParaRPr lang="en-US" dirty="0"/>
          </a:p>
          <a:p>
            <a:pPr marL="0" indent="0">
              <a:buNone/>
            </a:pPr>
            <a:r>
              <a:rPr lang="en-US" dirty="0"/>
              <a:t>Second use case – for Unstructured Data</a:t>
            </a:r>
          </a:p>
          <a:p>
            <a:pPr marL="0" indent="0">
              <a:buNone/>
            </a:pPr>
            <a:endParaRPr lang="en-US" dirty="0"/>
          </a:p>
          <a:p>
            <a:pPr marL="0" indent="0">
              <a:buNone/>
            </a:pPr>
            <a:r>
              <a:rPr lang="en-US" dirty="0" err="1"/>
              <a:t>Lanzo</a:t>
            </a:r>
            <a:r>
              <a:rPr lang="en-US" dirty="0"/>
              <a:t> – MIP model – high level ontology</a:t>
            </a:r>
          </a:p>
          <a:p>
            <a:pPr marL="0" indent="0">
              <a:buNone/>
            </a:pPr>
            <a:endParaRPr lang="en-US" dirty="0"/>
          </a:p>
          <a:p>
            <a:pPr marL="0" indent="0">
              <a:buNone/>
            </a:pPr>
            <a:r>
              <a:rPr lang="en-US" dirty="0"/>
              <a:t>Aircraft vs Material – two communities talking about the same thing, in two different ways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5</a:t>
            </a:fld>
            <a:endParaRPr lang="en-US"/>
          </a:p>
        </p:txBody>
      </p:sp>
    </p:spTree>
    <p:extLst>
      <p:ext uri="{BB962C8B-B14F-4D97-AF65-F5344CB8AC3E}">
        <p14:creationId xmlns:p14="http://schemas.microsoft.com/office/powerpoint/2010/main" val="248660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 Phil – H is part of the STF which will be killed off (Standards Transformation Framework) – will lose funding</a:t>
            </a:r>
          </a:p>
          <a:p>
            <a:r>
              <a:rPr lang="en-US" dirty="0"/>
              <a:t>MIP 4 – MIM 5.1</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7</a:t>
            </a:fld>
            <a:endParaRPr lang="en-US"/>
          </a:p>
        </p:txBody>
      </p:sp>
    </p:spTree>
    <p:extLst>
      <p:ext uri="{BB962C8B-B14F-4D97-AF65-F5344CB8AC3E}">
        <p14:creationId xmlns:p14="http://schemas.microsoft.com/office/powerpoint/2010/main" val="293042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13</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16</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1BFA720F-B5FC-4161-872E-A2768801844B}" type="datetime1">
              <a:rPr lang="en-US" smtClean="0"/>
              <a:t>9/23/2022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r>
              <a:rPr lang="en-US"/>
              <a:t>September 16 2022 meeting</a:t>
            </a:r>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9A4AFA2E-EBDF-47D8-815E-45293F5B0997}" type="datetime1">
              <a:rPr lang="en-US" smtClean="0"/>
              <a:t>9/23/2022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r>
              <a:rPr lang="en-US"/>
              <a:t>September 16 2022 meeting</a:t>
            </a:r>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A6DD0EF1-EEA5-4798-8F45-B7A1211A8884}" type="datetime1">
              <a:rPr lang="en-US" smtClean="0"/>
              <a:t>9/23/2022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r>
              <a:rPr lang="en-US"/>
              <a:t>September 16 2022 meeting</a:t>
            </a:r>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9CFCC846-4229-42BB-8507-5CDA290951C9}" type="datetime1">
              <a:rPr lang="en-US" smtClean="0"/>
              <a:t>9/23/2022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r>
              <a:rPr lang="en-US"/>
              <a:t>September 16 2022 meeting</a:t>
            </a:r>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EC730D6D-DB4F-4266-9146-A076767CBD35}" type="datetime1">
              <a:rPr lang="en-US" smtClean="0"/>
              <a:t>9/23/2022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r>
              <a:rPr lang="en-US"/>
              <a:t>September 16 2022 meeting</a:t>
            </a:r>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9F15A367-CBFF-4E14-A7AF-E3E8933BAF3F}" type="datetime1">
              <a:rPr lang="en-US" smtClean="0"/>
              <a:t>9/23/2022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r>
              <a:rPr lang="en-US"/>
              <a:t>September 16 2022 meeting</a:t>
            </a:r>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D1F4A03E-4B12-4B42-9D95-E1D7C9BDB97D}" type="datetime1">
              <a:rPr lang="en-US" smtClean="0"/>
              <a:t>9/23/2022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r>
              <a:rPr lang="en-US"/>
              <a:t>September 16 2022 meeting</a:t>
            </a:r>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69B2B3C2-4B8A-44FB-B7B5-27F8FFC60CD4}" type="datetime1">
              <a:rPr lang="en-US" smtClean="0"/>
              <a:t>9/23/2022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r>
              <a:rPr lang="en-US"/>
              <a:t>September 16 2022 meeting</a:t>
            </a:r>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E55BE00D-86EC-4BC2-8BE4-1DC6DCC8FE09}" type="datetime1">
              <a:rPr lang="en-US" smtClean="0"/>
              <a:t>9/23/2022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r>
              <a:rPr lang="en-US"/>
              <a:t>September 16 2022 meeting</a:t>
            </a:r>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C2B30528-2C8A-477B-88D7-0D7C8780F327}" type="datetime1">
              <a:rPr lang="en-US" smtClean="0"/>
              <a:t>9/23/2022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r>
              <a:rPr lang="en-US"/>
              <a:t>September 16 2022 meeting</a:t>
            </a:r>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04FB1455-BFBD-4999-9DC0-F5B85CA1D58A}" type="datetime1">
              <a:rPr lang="en-US" smtClean="0"/>
              <a:t>9/23/2022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r>
              <a:rPr lang="en-US"/>
              <a:t>September 16 2022 meeting</a:t>
            </a:r>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ED175-97B2-45AE-81D0-3C7759ADCD1A}" type="datetime1">
              <a:rPr lang="en-US" smtClean="0"/>
              <a:t>9/23/2022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September 16 2022 meeting</a:t>
            </a:r>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ommunity_of_intere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Semantic_data_mod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2022 September 16 meeting</a:t>
            </a:r>
          </a:p>
          <a:p>
            <a:endParaRPr lang="en-US" dirty="0"/>
          </a:p>
          <a:p>
            <a:r>
              <a:rPr lang="en-US" dirty="0"/>
              <a:t>Chuck Turnitsa, NATO NCDF Data Lake Architecture TT Lead</a:t>
            </a:r>
          </a:p>
        </p:txBody>
      </p:sp>
      <p:sp>
        <p:nvSpPr>
          <p:cNvPr id="4" name="Footer Placeholder 3">
            <a:extLst>
              <a:ext uri="{FF2B5EF4-FFF2-40B4-BE49-F238E27FC236}">
                <a16:creationId xmlns:a16="http://schemas.microsoft.com/office/drawing/2014/main" id="{1EF4A68F-5BB1-6858-08C9-2400C689113B}"/>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AAE-0D4B-759C-9EF7-B3F3D1421AE5}"/>
              </a:ext>
            </a:extLst>
          </p:cNvPr>
          <p:cNvSpPr>
            <a:spLocks noGrp="1"/>
          </p:cNvSpPr>
          <p:nvPr>
            <p:ph type="title"/>
          </p:nvPr>
        </p:nvSpPr>
        <p:spPr>
          <a:xfrm>
            <a:off x="838200" y="365125"/>
            <a:ext cx="10515600" cy="594099"/>
          </a:xfrm>
        </p:spPr>
        <p:txBody>
          <a:bodyPr>
            <a:normAutofit fontScale="90000"/>
          </a:bodyPr>
          <a:lstStyle/>
          <a:p>
            <a:r>
              <a:rPr lang="en-US" dirty="0"/>
              <a:t>Action Items</a:t>
            </a:r>
          </a:p>
        </p:txBody>
      </p:sp>
      <p:sp>
        <p:nvSpPr>
          <p:cNvPr id="3" name="Content Placeholder 2">
            <a:extLst>
              <a:ext uri="{FF2B5EF4-FFF2-40B4-BE49-F238E27FC236}">
                <a16:creationId xmlns:a16="http://schemas.microsoft.com/office/drawing/2014/main" id="{8C28857A-03CE-BF36-9D0E-48C235ECABAF}"/>
              </a:ext>
            </a:extLst>
          </p:cNvPr>
          <p:cNvSpPr>
            <a:spLocks noGrp="1"/>
          </p:cNvSpPr>
          <p:nvPr>
            <p:ph idx="1"/>
          </p:nvPr>
        </p:nvSpPr>
        <p:spPr>
          <a:xfrm>
            <a:off x="838200" y="1371600"/>
            <a:ext cx="10515600" cy="4805363"/>
          </a:xfrm>
        </p:spPr>
        <p:txBody>
          <a:bodyPr/>
          <a:lstStyle/>
          <a:p>
            <a:pPr marL="514350" indent="-514350">
              <a:buFont typeface="+mj-lt"/>
              <a:buAutoNum type="arabicPeriod"/>
            </a:pPr>
            <a:r>
              <a:rPr lang="en-US" dirty="0"/>
              <a:t>Present to DM </a:t>
            </a:r>
            <a:r>
              <a:rPr lang="en-US" dirty="0" err="1"/>
              <a:t>CaT</a:t>
            </a:r>
            <a:r>
              <a:rPr lang="en-US" dirty="0"/>
              <a:t> the final version of our Statement on Multiple SRMs</a:t>
            </a:r>
          </a:p>
          <a:p>
            <a:pPr marL="971550" lvl="1" indent="-514350">
              <a:buFont typeface="+mj-lt"/>
              <a:buAutoNum type="arabicPeriod"/>
            </a:pPr>
            <a:r>
              <a:rPr lang="en-US" dirty="0"/>
              <a:t>Receive any last feedback</a:t>
            </a:r>
          </a:p>
          <a:p>
            <a:pPr marL="514350" indent="-514350">
              <a:buFont typeface="+mj-lt"/>
              <a:buAutoNum type="arabicPeriod"/>
            </a:pPr>
            <a:r>
              <a:rPr lang="en-US" dirty="0"/>
              <a:t>Present to DM </a:t>
            </a:r>
            <a:r>
              <a:rPr lang="en-US" dirty="0" err="1"/>
              <a:t>CaT</a:t>
            </a:r>
            <a:r>
              <a:rPr lang="en-US" dirty="0"/>
              <a:t> the recommendation that we receive authority to develop (or explore requirements for) an Ontology</a:t>
            </a:r>
          </a:p>
          <a:p>
            <a:pPr marL="514350" indent="-514350">
              <a:buFont typeface="+mj-lt"/>
              <a:buAutoNum type="arabicPeriod"/>
            </a:pPr>
            <a:r>
              <a:rPr lang="en-US" dirty="0"/>
              <a:t>Standardize the invite list between competing meeting invitations</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37FFB08F-AD85-D776-95CE-7F4E8EE51324}"/>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25319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
        <p:nvSpPr>
          <p:cNvPr id="4" name="Footer Placeholder 3">
            <a:extLst>
              <a:ext uri="{FF2B5EF4-FFF2-40B4-BE49-F238E27FC236}">
                <a16:creationId xmlns:a16="http://schemas.microsoft.com/office/drawing/2014/main" id="{A40F1628-056F-5727-F7DE-D8536E2B59CE}"/>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242570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
        <p:nvSpPr>
          <p:cNvPr id="4" name="Footer Placeholder 3">
            <a:extLst>
              <a:ext uri="{FF2B5EF4-FFF2-40B4-BE49-F238E27FC236}">
                <a16:creationId xmlns:a16="http://schemas.microsoft.com/office/drawing/2014/main" id="{EAFDC786-B7CC-0DCE-D044-542DCFE8FFBC}"/>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154949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
        <p:nvSpPr>
          <p:cNvPr id="2" name="Footer Placeholder 1">
            <a:extLst>
              <a:ext uri="{FF2B5EF4-FFF2-40B4-BE49-F238E27FC236}">
                <a16:creationId xmlns:a16="http://schemas.microsoft.com/office/drawing/2014/main" id="{967F6B18-9B87-7FC4-15C7-2A0F71D8126D}"/>
              </a:ext>
            </a:extLst>
          </p:cNvPr>
          <p:cNvSpPr>
            <a:spLocks noGrp="1"/>
          </p:cNvSpPr>
          <p:nvPr>
            <p:ph type="ftr" sz="quarter" idx="11"/>
          </p:nvPr>
        </p:nvSpPr>
        <p:spPr/>
        <p:txBody>
          <a:bodyPr/>
          <a:lstStyle/>
          <a:p>
            <a:r>
              <a:rPr lang="en-US"/>
              <a:t>September 16 2022 meeting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
        <p:nvSpPr>
          <p:cNvPr id="2" name="Footer Placeholder 1">
            <a:extLst>
              <a:ext uri="{FF2B5EF4-FFF2-40B4-BE49-F238E27FC236}">
                <a16:creationId xmlns:a16="http://schemas.microsoft.com/office/drawing/2014/main" id="{5E142DD0-1D60-2F72-A2D3-8E7D29E75859}"/>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300260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
        <p:nvSpPr>
          <p:cNvPr id="4" name="Footer Placeholder 3">
            <a:extLst>
              <a:ext uri="{FF2B5EF4-FFF2-40B4-BE49-F238E27FC236}">
                <a16:creationId xmlns:a16="http://schemas.microsoft.com/office/drawing/2014/main" id="{15DE9BCA-6153-9C62-F119-61277A7DCFCA}"/>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187381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Footer Placeholder 1">
            <a:extLst>
              <a:ext uri="{FF2B5EF4-FFF2-40B4-BE49-F238E27FC236}">
                <a16:creationId xmlns:a16="http://schemas.microsoft.com/office/drawing/2014/main" id="{F16100C7-7B0E-D3A1-C90E-C05FB9CFEBE2}"/>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1051102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
        <p:nvSpPr>
          <p:cNvPr id="4" name="Footer Placeholder 3">
            <a:extLst>
              <a:ext uri="{FF2B5EF4-FFF2-40B4-BE49-F238E27FC236}">
                <a16:creationId xmlns:a16="http://schemas.microsoft.com/office/drawing/2014/main" id="{8560D2F6-AE76-8CDB-BCE4-F4D2675BECF5}"/>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1469827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
        <p:nvSpPr>
          <p:cNvPr id="4" name="Footer Placeholder 3">
            <a:extLst>
              <a:ext uri="{FF2B5EF4-FFF2-40B4-BE49-F238E27FC236}">
                <a16:creationId xmlns:a16="http://schemas.microsoft.com/office/drawing/2014/main" id="{0C01C740-77D0-C23B-0676-8E4CAAF06BD7}"/>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72663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
        <p:nvSpPr>
          <p:cNvPr id="4" name="Footer Placeholder 3">
            <a:extLst>
              <a:ext uri="{FF2B5EF4-FFF2-40B4-BE49-F238E27FC236}">
                <a16:creationId xmlns:a16="http://schemas.microsoft.com/office/drawing/2014/main" id="{09D2E60E-9341-FAED-14CC-05F051320A88}"/>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254542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lstStyle/>
          <a:p>
            <a:r>
              <a:rPr lang="en-US"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EF4EB64C-F5DF-1434-DE92-2F223BDEFC46}"/>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117688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
        <p:nvSpPr>
          <p:cNvPr id="4" name="Footer Placeholder 3">
            <a:extLst>
              <a:ext uri="{FF2B5EF4-FFF2-40B4-BE49-F238E27FC236}">
                <a16:creationId xmlns:a16="http://schemas.microsoft.com/office/drawing/2014/main" id="{8C951347-DC1A-A0FB-9046-2C4F21569B76}"/>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2415905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
        <p:nvSpPr>
          <p:cNvPr id="2" name="Footer Placeholder 1">
            <a:extLst>
              <a:ext uri="{FF2B5EF4-FFF2-40B4-BE49-F238E27FC236}">
                <a16:creationId xmlns:a16="http://schemas.microsoft.com/office/drawing/2014/main" id="{95D1DCC4-738E-0297-8BAC-B4FF3AADA398}"/>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217583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
        <p:nvSpPr>
          <p:cNvPr id="2" name="Footer Placeholder 1">
            <a:extLst>
              <a:ext uri="{FF2B5EF4-FFF2-40B4-BE49-F238E27FC236}">
                <a16:creationId xmlns:a16="http://schemas.microsoft.com/office/drawing/2014/main" id="{886C3DF2-E77B-40BF-DE9A-959C935767DD}"/>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3435713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
        <p:nvSpPr>
          <p:cNvPr id="2" name="Footer Placeholder 1">
            <a:extLst>
              <a:ext uri="{FF2B5EF4-FFF2-40B4-BE49-F238E27FC236}">
                <a16:creationId xmlns:a16="http://schemas.microsoft.com/office/drawing/2014/main" id="{DDE3EF65-FEBD-E7AE-865E-22B099636587}"/>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493325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
        <p:nvSpPr>
          <p:cNvPr id="2" name="Footer Placeholder 1">
            <a:extLst>
              <a:ext uri="{FF2B5EF4-FFF2-40B4-BE49-F238E27FC236}">
                <a16:creationId xmlns:a16="http://schemas.microsoft.com/office/drawing/2014/main" id="{BA0DD3BF-E189-448F-8298-0C40CC0584F7}"/>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422598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636-E067-97A0-3774-93FA25667C98}"/>
              </a:ext>
            </a:extLst>
          </p:cNvPr>
          <p:cNvSpPr>
            <a:spLocks noGrp="1"/>
          </p:cNvSpPr>
          <p:nvPr>
            <p:ph type="title"/>
          </p:nvPr>
        </p:nvSpPr>
        <p:spPr>
          <a:xfrm>
            <a:off x="838200" y="365125"/>
            <a:ext cx="10515600" cy="775417"/>
          </a:xfrm>
        </p:spPr>
        <p:txBody>
          <a:bodyPr/>
          <a:lstStyle/>
          <a:p>
            <a:r>
              <a:rPr lang="en-US" dirty="0"/>
              <a:t>Definitions</a:t>
            </a:r>
          </a:p>
        </p:txBody>
      </p:sp>
      <p:sp>
        <p:nvSpPr>
          <p:cNvPr id="3" name="Content Placeholder 2">
            <a:extLst>
              <a:ext uri="{FF2B5EF4-FFF2-40B4-BE49-F238E27FC236}">
                <a16:creationId xmlns:a16="http://schemas.microsoft.com/office/drawing/2014/main" id="{F9DAA9C9-0BA7-416B-80B2-4C002A210DC7}"/>
              </a:ext>
            </a:extLst>
          </p:cNvPr>
          <p:cNvSpPr>
            <a:spLocks noGrp="1"/>
          </p:cNvSpPr>
          <p:nvPr>
            <p:ph idx="1"/>
          </p:nvPr>
        </p:nvSpPr>
        <p:spPr>
          <a:xfrm>
            <a:off x="838200" y="1248697"/>
            <a:ext cx="10515600" cy="4928266"/>
          </a:xfrm>
        </p:spPr>
        <p:txBody>
          <a:bodyPr>
            <a:normAutofit/>
          </a:bodyPr>
          <a:lstStyle/>
          <a:p>
            <a:r>
              <a:rPr lang="en-US" sz="2000" dirty="0"/>
              <a:t>Community of Interest - </a:t>
            </a:r>
            <a:r>
              <a:rPr lang="en-US" sz="1200" dirty="0">
                <a:hlinkClick r:id="rId2"/>
              </a:rPr>
              <a:t>https://en.wikipedia.org/wiki/Community_of_interest</a:t>
            </a:r>
            <a:r>
              <a:rPr lang="en-US" sz="1200" dirty="0"/>
              <a:t> </a:t>
            </a:r>
            <a:endParaRPr lang="en-US" sz="2000" dirty="0"/>
          </a:p>
          <a:p>
            <a:r>
              <a:rPr lang="en-US" sz="2000" dirty="0"/>
              <a:t>Semantic Reference Model – (EU Study on SRMs…)</a:t>
            </a:r>
          </a:p>
          <a:p>
            <a:pPr lvl="1"/>
            <a:r>
              <a:rPr lang="en-US" sz="1800" dirty="0"/>
              <a:t>NATO SRM, NCDF SRM, COI SRM</a:t>
            </a:r>
          </a:p>
          <a:p>
            <a:r>
              <a:rPr lang="en-US" sz="2000" dirty="0"/>
              <a:t>Semantic Reference Environment – come up with strawman definition for discussion on Friday</a:t>
            </a:r>
          </a:p>
          <a:p>
            <a:r>
              <a:rPr lang="en-US" sz="2000" dirty="0"/>
              <a:t>Exchange Mechanism (API, service, </a:t>
            </a:r>
            <a:r>
              <a:rPr lang="en-US" sz="2000" dirty="0" err="1"/>
              <a:t>etc</a:t>
            </a:r>
            <a:r>
              <a:rPr lang="en-US" sz="2000" dirty="0"/>
              <a:t>) – no particular type.</a:t>
            </a:r>
          </a:p>
          <a:p>
            <a:r>
              <a:rPr lang="en-US" sz="2000" dirty="0"/>
              <a:t>IER – Information Exchange Requirement – see APP15 and STANAG 2519</a:t>
            </a:r>
          </a:p>
          <a:p>
            <a:r>
              <a:rPr lang="en-US" sz="2000" dirty="0"/>
              <a:t>IES – Information Exchange Specification – defined by OMG, as an example</a:t>
            </a:r>
          </a:p>
          <a:p>
            <a:r>
              <a:rPr lang="en-US" sz="2000" dirty="0"/>
              <a:t>Ontology – NIST may have good versions</a:t>
            </a:r>
          </a:p>
          <a:p>
            <a:endParaRPr lang="en-US" sz="2000" dirty="0"/>
          </a:p>
          <a:p>
            <a:endParaRPr lang="en-US" sz="2000" dirty="0"/>
          </a:p>
        </p:txBody>
      </p:sp>
      <p:sp>
        <p:nvSpPr>
          <p:cNvPr id="4" name="Footer Placeholder 3">
            <a:extLst>
              <a:ext uri="{FF2B5EF4-FFF2-40B4-BE49-F238E27FC236}">
                <a16:creationId xmlns:a16="http://schemas.microsoft.com/office/drawing/2014/main" id="{641FE210-9DB8-D8AA-E2E4-5E7A98D4F284}"/>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93735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
        <p:nvSpPr>
          <p:cNvPr id="3" name="Footer Placeholder 2">
            <a:extLst>
              <a:ext uri="{FF2B5EF4-FFF2-40B4-BE49-F238E27FC236}">
                <a16:creationId xmlns:a16="http://schemas.microsoft.com/office/drawing/2014/main" id="{88A573CC-D798-398E-4388-116A18F673F8}"/>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333213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80E17C-1037-8383-006E-99059900BD41}"/>
              </a:ext>
            </a:extLst>
          </p:cNvPr>
          <p:cNvSpPr/>
          <p:nvPr/>
        </p:nvSpPr>
        <p:spPr>
          <a:xfrm>
            <a:off x="3953344" y="2024743"/>
            <a:ext cx="2863838" cy="297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D8A19A59-A2AD-EF06-7241-E1847892B503}"/>
              </a:ext>
            </a:extLst>
          </p:cNvPr>
          <p:cNvSpPr/>
          <p:nvPr/>
        </p:nvSpPr>
        <p:spPr>
          <a:xfrm>
            <a:off x="4176501" y="2889709"/>
            <a:ext cx="2198914" cy="1323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LAKE API and/or Services</a:t>
            </a:r>
          </a:p>
        </p:txBody>
      </p:sp>
      <p:sp>
        <p:nvSpPr>
          <p:cNvPr id="6" name="TextBox 5">
            <a:extLst>
              <a:ext uri="{FF2B5EF4-FFF2-40B4-BE49-F238E27FC236}">
                <a16:creationId xmlns:a16="http://schemas.microsoft.com/office/drawing/2014/main" id="{5DCFBC1E-614C-58A8-34E0-1A6127F8D249}"/>
              </a:ext>
            </a:extLst>
          </p:cNvPr>
          <p:cNvSpPr txBox="1"/>
          <p:nvPr/>
        </p:nvSpPr>
        <p:spPr>
          <a:xfrm>
            <a:off x="3967781" y="4350211"/>
            <a:ext cx="2459776" cy="369332"/>
          </a:xfrm>
          <a:prstGeom prst="rect">
            <a:avLst/>
          </a:prstGeom>
          <a:noFill/>
        </p:spPr>
        <p:txBody>
          <a:bodyPr wrap="none" rtlCol="0">
            <a:spAutoFit/>
          </a:bodyPr>
          <a:lstStyle/>
          <a:p>
            <a:r>
              <a:rPr lang="en-US" dirty="0"/>
              <a:t>NCDF Data Lake SRM (3)</a:t>
            </a:r>
          </a:p>
        </p:txBody>
      </p:sp>
      <p:sp>
        <p:nvSpPr>
          <p:cNvPr id="8" name="Oval 7">
            <a:extLst>
              <a:ext uri="{FF2B5EF4-FFF2-40B4-BE49-F238E27FC236}">
                <a16:creationId xmlns:a16="http://schemas.microsoft.com/office/drawing/2014/main" id="{0040119D-C2EA-D584-FFE7-FCB428454231}"/>
              </a:ext>
            </a:extLst>
          </p:cNvPr>
          <p:cNvSpPr/>
          <p:nvPr/>
        </p:nvSpPr>
        <p:spPr>
          <a:xfrm>
            <a:off x="898071" y="3946071"/>
            <a:ext cx="2318658" cy="210094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Maritime</a:t>
            </a:r>
          </a:p>
          <a:p>
            <a:pPr algn="ctr"/>
            <a:r>
              <a:rPr lang="en-US" dirty="0"/>
              <a:t>COI</a:t>
            </a:r>
          </a:p>
        </p:txBody>
      </p:sp>
      <p:sp>
        <p:nvSpPr>
          <p:cNvPr id="9" name="Oval 8">
            <a:extLst>
              <a:ext uri="{FF2B5EF4-FFF2-40B4-BE49-F238E27FC236}">
                <a16:creationId xmlns:a16="http://schemas.microsoft.com/office/drawing/2014/main" id="{FFE8A62A-9433-221A-FC8B-0A1015D0F04D}"/>
              </a:ext>
            </a:extLst>
          </p:cNvPr>
          <p:cNvSpPr/>
          <p:nvPr/>
        </p:nvSpPr>
        <p:spPr>
          <a:xfrm>
            <a:off x="745671" y="974271"/>
            <a:ext cx="2318658" cy="210094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CBRN</a:t>
            </a:r>
          </a:p>
          <a:p>
            <a:pPr algn="ctr"/>
            <a:r>
              <a:rPr lang="en-US" dirty="0"/>
              <a:t>COI</a:t>
            </a:r>
          </a:p>
        </p:txBody>
      </p:sp>
      <p:cxnSp>
        <p:nvCxnSpPr>
          <p:cNvPr id="3" name="Straight Arrow Connector 2">
            <a:extLst>
              <a:ext uri="{FF2B5EF4-FFF2-40B4-BE49-F238E27FC236}">
                <a16:creationId xmlns:a16="http://schemas.microsoft.com/office/drawing/2014/main" id="{CB38E476-AF75-FED3-7014-7C360F0E7E1E}"/>
              </a:ext>
            </a:extLst>
          </p:cNvPr>
          <p:cNvCxnSpPr>
            <a:cxnSpLocks/>
            <a:stCxn id="9" idx="6"/>
            <a:endCxn id="5" idx="1"/>
          </p:cNvCxnSpPr>
          <p:nvPr/>
        </p:nvCxnSpPr>
        <p:spPr>
          <a:xfrm>
            <a:off x="3064329" y="2024743"/>
            <a:ext cx="1434195" cy="105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361527-0ED4-CFFA-208F-CA0C41F9EF79}"/>
              </a:ext>
            </a:extLst>
          </p:cNvPr>
          <p:cNvCxnSpPr>
            <a:cxnSpLocks/>
            <a:stCxn id="5" idx="3"/>
            <a:endCxn id="8" idx="6"/>
          </p:cNvCxnSpPr>
          <p:nvPr/>
        </p:nvCxnSpPr>
        <p:spPr>
          <a:xfrm flipH="1">
            <a:off x="3216729" y="4019012"/>
            <a:ext cx="1281795" cy="97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EBF88C-18CE-C853-2393-488F137DBA97}"/>
              </a:ext>
            </a:extLst>
          </p:cNvPr>
          <p:cNvSpPr txBox="1"/>
          <p:nvPr/>
        </p:nvSpPr>
        <p:spPr>
          <a:xfrm>
            <a:off x="7304314" y="843677"/>
            <a:ext cx="4669972" cy="3231654"/>
          </a:xfrm>
          <a:prstGeom prst="rect">
            <a:avLst/>
          </a:prstGeom>
          <a:noFill/>
          <a:ln>
            <a:solidFill>
              <a:schemeClr val="tx1"/>
            </a:solidFill>
          </a:ln>
        </p:spPr>
        <p:txBody>
          <a:bodyPr wrap="square" rtlCol="0">
            <a:spAutoFit/>
          </a:bodyPr>
          <a:lstStyle/>
          <a:p>
            <a:r>
              <a:rPr lang="en-US" dirty="0"/>
              <a:t>Multi SRM Use Case 1:</a:t>
            </a:r>
          </a:p>
          <a:p>
            <a:endParaRPr lang="en-US" dirty="0"/>
          </a:p>
          <a:p>
            <a:pPr marL="342900" indent="-342900">
              <a:buAutoNum type="arabicPeriod"/>
            </a:pPr>
            <a:r>
              <a:rPr lang="en-US" sz="1400" dirty="0"/>
              <a:t>A system from the CBRN community, has a report on a dangerous plume in an area overlapping a maritime seaway.</a:t>
            </a:r>
          </a:p>
          <a:p>
            <a:pPr marL="342900" indent="-342900">
              <a:buAutoNum type="arabicPeriod"/>
            </a:pPr>
            <a:r>
              <a:rPr lang="en-US" sz="1400" dirty="0"/>
              <a:t>The message is transformed into NCDF Data Lake format, along with NCMS metadata, and any additional required NCDF metadata, and is stored in an appropriate Data Lake node.</a:t>
            </a:r>
          </a:p>
          <a:p>
            <a:pPr marL="342900" indent="-342900">
              <a:buAutoNum type="arabicPeriod"/>
            </a:pPr>
            <a:r>
              <a:rPr lang="en-US" sz="1400" dirty="0"/>
              <a:t>A system from the Maritime COI, does a search of the Data Lake for any BSOs in a search area covering the maritime seaway, they discover the record created by the CBRN system.</a:t>
            </a:r>
          </a:p>
          <a:p>
            <a:pPr marL="342900" indent="-342900">
              <a:buAutoNum type="arabicPeriod"/>
            </a:pPr>
            <a:r>
              <a:rPr lang="en-US" sz="1400" dirty="0"/>
              <a:t>The Maritime system retrieves the record.</a:t>
            </a:r>
          </a:p>
        </p:txBody>
      </p:sp>
      <p:sp>
        <p:nvSpPr>
          <p:cNvPr id="21" name="TextBox 20">
            <a:extLst>
              <a:ext uri="{FF2B5EF4-FFF2-40B4-BE49-F238E27FC236}">
                <a16:creationId xmlns:a16="http://schemas.microsoft.com/office/drawing/2014/main" id="{32035E69-4C31-037D-720C-EA2D1C6C9497}"/>
              </a:ext>
            </a:extLst>
          </p:cNvPr>
          <p:cNvSpPr txBox="1"/>
          <p:nvPr/>
        </p:nvSpPr>
        <p:spPr>
          <a:xfrm>
            <a:off x="7077946" y="4800587"/>
            <a:ext cx="4896340" cy="1231106"/>
          </a:xfrm>
          <a:prstGeom prst="rect">
            <a:avLst/>
          </a:prstGeom>
          <a:noFill/>
          <a:ln>
            <a:solidFill>
              <a:schemeClr val="tx1"/>
            </a:solidFill>
          </a:ln>
        </p:spPr>
        <p:txBody>
          <a:bodyPr wrap="square" rtlCol="0">
            <a:spAutoFit/>
          </a:bodyPr>
          <a:lstStyle/>
          <a:p>
            <a:r>
              <a:rPr lang="en-US" dirty="0"/>
              <a:t>Alternate Scenarios:</a:t>
            </a:r>
          </a:p>
          <a:p>
            <a:pPr marL="342900" indent="-342900">
              <a:buAutoNum type="arabicPeriod"/>
            </a:pPr>
            <a:r>
              <a:rPr lang="en-US" sz="1400" dirty="0"/>
              <a:t>The report contains Human Readable information, or imagery. Nice, but not the crucial part</a:t>
            </a:r>
          </a:p>
          <a:p>
            <a:pPr marL="342900" indent="-342900">
              <a:buAutoNum type="arabicPeriod"/>
            </a:pPr>
            <a:r>
              <a:rPr lang="en-US" sz="1400" dirty="0"/>
              <a:t>The report contains data that is intended for a system. (system to system interoperability). This is the main focus.</a:t>
            </a:r>
          </a:p>
        </p:txBody>
      </p:sp>
      <p:sp>
        <p:nvSpPr>
          <p:cNvPr id="23" name="TextBox 22">
            <a:extLst>
              <a:ext uri="{FF2B5EF4-FFF2-40B4-BE49-F238E27FC236}">
                <a16:creationId xmlns:a16="http://schemas.microsoft.com/office/drawing/2014/main" id="{60E244BA-0881-CDC1-C43A-69CD4BEC7B99}"/>
              </a:ext>
            </a:extLst>
          </p:cNvPr>
          <p:cNvSpPr txBox="1"/>
          <p:nvPr/>
        </p:nvSpPr>
        <p:spPr>
          <a:xfrm>
            <a:off x="396555" y="627526"/>
            <a:ext cx="4090928" cy="369332"/>
          </a:xfrm>
          <a:prstGeom prst="rect">
            <a:avLst/>
          </a:prstGeom>
          <a:noFill/>
        </p:spPr>
        <p:txBody>
          <a:bodyPr wrap="none" rtlCol="0">
            <a:spAutoFit/>
          </a:bodyPr>
          <a:lstStyle/>
          <a:p>
            <a:r>
              <a:rPr lang="en-US" dirty="0"/>
              <a:t>Systems here employ a CBRN COI SRM (1)</a:t>
            </a:r>
          </a:p>
        </p:txBody>
      </p:sp>
      <p:sp>
        <p:nvSpPr>
          <p:cNvPr id="24" name="TextBox 23">
            <a:extLst>
              <a:ext uri="{FF2B5EF4-FFF2-40B4-BE49-F238E27FC236}">
                <a16:creationId xmlns:a16="http://schemas.microsoft.com/office/drawing/2014/main" id="{9521A63D-A506-5AA5-F9E5-1A187EC3F1BF}"/>
              </a:ext>
            </a:extLst>
          </p:cNvPr>
          <p:cNvSpPr txBox="1"/>
          <p:nvPr/>
        </p:nvSpPr>
        <p:spPr>
          <a:xfrm>
            <a:off x="222629" y="6049198"/>
            <a:ext cx="4432367" cy="369332"/>
          </a:xfrm>
          <a:prstGeom prst="rect">
            <a:avLst/>
          </a:prstGeom>
          <a:noFill/>
        </p:spPr>
        <p:txBody>
          <a:bodyPr wrap="none" rtlCol="0">
            <a:spAutoFit/>
          </a:bodyPr>
          <a:lstStyle/>
          <a:p>
            <a:r>
              <a:rPr lang="en-US" dirty="0"/>
              <a:t>Systems here employ a Maritime COI SRM (2)</a:t>
            </a:r>
          </a:p>
        </p:txBody>
      </p:sp>
      <p:sp>
        <p:nvSpPr>
          <p:cNvPr id="2" name="Footer Placeholder 1">
            <a:extLst>
              <a:ext uri="{FF2B5EF4-FFF2-40B4-BE49-F238E27FC236}">
                <a16:creationId xmlns:a16="http://schemas.microsoft.com/office/drawing/2014/main" id="{62F9CC46-B182-6065-F6CD-DA86DE1C7313}"/>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173655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
        <p:nvSpPr>
          <p:cNvPr id="4" name="Footer Placeholder 3">
            <a:extLst>
              <a:ext uri="{FF2B5EF4-FFF2-40B4-BE49-F238E27FC236}">
                <a16:creationId xmlns:a16="http://schemas.microsoft.com/office/drawing/2014/main" id="{31426DD9-C422-1C4A-2537-04D307EE565D}"/>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310259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2A3-0E20-AF2C-5C3E-14ED1E220A24}"/>
              </a:ext>
            </a:extLst>
          </p:cNvPr>
          <p:cNvSpPr>
            <a:spLocks noGrp="1"/>
          </p:cNvSpPr>
          <p:nvPr>
            <p:ph type="title"/>
          </p:nvPr>
        </p:nvSpPr>
        <p:spPr/>
        <p:txBody>
          <a:bodyPr/>
          <a:lstStyle/>
          <a:p>
            <a:r>
              <a:rPr lang="en-US" dirty="0"/>
              <a:t>References (from SRM vision paper)</a:t>
            </a:r>
          </a:p>
        </p:txBody>
      </p:sp>
      <p:sp>
        <p:nvSpPr>
          <p:cNvPr id="3" name="Content Placeholder 2">
            <a:extLst>
              <a:ext uri="{FF2B5EF4-FFF2-40B4-BE49-F238E27FC236}">
                <a16:creationId xmlns:a16="http://schemas.microsoft.com/office/drawing/2014/main" id="{5648153C-A508-3B27-BED7-285A05796CF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AC/322-D(2015)0001-COR1-FINAL, NATO Core Data Framework – a Vision for Data Interoperability, 13 March 2015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APP-15 Edition A Version 3 (Covered by STANAG 2519 Edition 1), NATO Information Exchange Requirement Specification Process, 5 June 2020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ADatP-3 Database  (  NATO Source for APP-11 Edition D Version 1 (Covered by STANAG 7149 Edition 6) – NATO Message Catalogue, 23 November 2015)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AAP-03 Directive for the Production, Maintenance and Management of NATO Standardization Documents, Edition K Version 1, 28 February 2018</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MIP Information Model as a SRM in NATO (Covered by STANAG 5643 Ratification Draft (RD) 2)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STANAG 5653 NCDF Study Draft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AC/322(CP/1)N(2019)01 09 (INV), Bi-SC MTF Development, Information Sharing and Transformation Strategy (MTF DISTS)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C3 Standards Engineering Procedures (C3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StEPs</a:t>
            </a:r>
            <a:r>
              <a:rPr lang="en-GB" sz="1800" dirty="0">
                <a:effectLst/>
                <a:latin typeface="Arial" panose="020B0604020202020204" pitchFamily="34" charset="0"/>
                <a:ea typeface="Calibri" panose="020F0502020204030204" pitchFamily="34" charset="0"/>
                <a:cs typeface="Times New Roman" panose="02020603050405020304" pitchFamily="18" charset="0"/>
              </a:rPr>
              <a:t>), NATO Information Exchange Specification Development Process (Draft)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dirty="0"/>
          </a:p>
        </p:txBody>
      </p:sp>
      <p:sp>
        <p:nvSpPr>
          <p:cNvPr id="4" name="Footer Placeholder 3">
            <a:extLst>
              <a:ext uri="{FF2B5EF4-FFF2-40B4-BE49-F238E27FC236}">
                <a16:creationId xmlns:a16="http://schemas.microsoft.com/office/drawing/2014/main" id="{3665A368-FC90-3FAF-9259-C90B2C1CFA55}"/>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40182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9370-C218-E3E4-2CF7-7DD9BB3CD257}"/>
              </a:ext>
            </a:extLst>
          </p:cNvPr>
          <p:cNvSpPr>
            <a:spLocks noGrp="1"/>
          </p:cNvSpPr>
          <p:nvPr>
            <p:ph type="title"/>
          </p:nvPr>
        </p:nvSpPr>
        <p:spPr>
          <a:xfrm>
            <a:off x="838200" y="365126"/>
            <a:ext cx="10515600" cy="1060904"/>
          </a:xfrm>
        </p:spPr>
        <p:txBody>
          <a:bodyPr/>
          <a:lstStyle/>
          <a:p>
            <a:r>
              <a:rPr lang="en-US" dirty="0"/>
              <a:t>Semantic Reference Model Definition</a:t>
            </a:r>
          </a:p>
        </p:txBody>
      </p:sp>
      <p:sp>
        <p:nvSpPr>
          <p:cNvPr id="3" name="Content Placeholder 2">
            <a:extLst>
              <a:ext uri="{FF2B5EF4-FFF2-40B4-BE49-F238E27FC236}">
                <a16:creationId xmlns:a16="http://schemas.microsoft.com/office/drawing/2014/main" id="{2D3996FF-0574-ECEC-A8AC-4DB5241A0D6D}"/>
              </a:ext>
            </a:extLst>
          </p:cNvPr>
          <p:cNvSpPr>
            <a:spLocks noGrp="1"/>
          </p:cNvSpPr>
          <p:nvPr>
            <p:ph idx="1"/>
          </p:nvPr>
        </p:nvSpPr>
        <p:spPr/>
        <p:txBody>
          <a:bodyPr>
            <a:normAutofit/>
          </a:bodyPr>
          <a:lstStyle/>
          <a:p>
            <a:r>
              <a:rPr lang="en-US" sz="1800" dirty="0"/>
              <a:t>Related – Semantic Data Model?  </a:t>
            </a:r>
            <a:r>
              <a:rPr lang="en-US" sz="1800" dirty="0">
                <a:solidFill>
                  <a:schemeClr val="accent1"/>
                </a:solidFill>
              </a:rPr>
              <a:t>A data model (database and description) that makes explicit the semantic meaning of the data items addressed, and their relationships</a:t>
            </a:r>
            <a:r>
              <a:rPr lang="en-US" sz="1800" dirty="0"/>
              <a:t>.</a:t>
            </a:r>
          </a:p>
          <a:p>
            <a:r>
              <a:rPr lang="en-US" sz="1800" dirty="0"/>
              <a:t>A conceptual model – see </a:t>
            </a:r>
            <a:r>
              <a:rPr lang="en-US" sz="1800" dirty="0">
                <a:hlinkClick r:id="rId2"/>
              </a:rPr>
              <a:t>https://en.wikipedia.org/wiki/Semantic_data_model</a:t>
            </a:r>
            <a:r>
              <a:rPr lang="en-US" sz="1800" dirty="0"/>
              <a:t> for history of how a semantic model plays into the IDEF family of models</a:t>
            </a:r>
          </a:p>
          <a:p>
            <a:r>
              <a:rPr lang="en-US" sz="1800" dirty="0"/>
              <a:t>The OMG Ontology Definition Metamodel refers to the ontology and other semantic describing models it addresses as a “meta-object facility” -  to describe the meaning of objects (for instance, in an exchange environment?)</a:t>
            </a:r>
          </a:p>
          <a:p>
            <a:pPr lvl="1"/>
            <a:r>
              <a:rPr lang="en-US" sz="1400" dirty="0"/>
              <a:t>MOF – model for describing a model</a:t>
            </a:r>
          </a:p>
          <a:p>
            <a:endParaRPr lang="en-US" sz="1800" dirty="0"/>
          </a:p>
          <a:p>
            <a:endParaRPr lang="en-US" sz="1800" dirty="0"/>
          </a:p>
        </p:txBody>
      </p:sp>
      <p:sp>
        <p:nvSpPr>
          <p:cNvPr id="4" name="Footer Placeholder 3">
            <a:extLst>
              <a:ext uri="{FF2B5EF4-FFF2-40B4-BE49-F238E27FC236}">
                <a16:creationId xmlns:a16="http://schemas.microsoft.com/office/drawing/2014/main" id="{7DC2A1E6-BC62-8435-654C-41EAB60FF266}"/>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369131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9C-93FC-582E-EFF2-7060A0EAC034}"/>
              </a:ext>
            </a:extLst>
          </p:cNvPr>
          <p:cNvSpPr>
            <a:spLocks noGrp="1"/>
          </p:cNvSpPr>
          <p:nvPr>
            <p:ph type="title"/>
          </p:nvPr>
        </p:nvSpPr>
        <p:spPr>
          <a:xfrm>
            <a:off x="838200" y="365125"/>
            <a:ext cx="10515600" cy="843189"/>
          </a:xfrm>
        </p:spPr>
        <p:txBody>
          <a:bodyPr/>
          <a:lstStyle/>
          <a:p>
            <a:r>
              <a:rPr lang="en-US" dirty="0"/>
              <a:t>Semantic Reference Environment</a:t>
            </a:r>
          </a:p>
        </p:txBody>
      </p:sp>
      <p:sp>
        <p:nvSpPr>
          <p:cNvPr id="3" name="Content Placeholder 2">
            <a:extLst>
              <a:ext uri="{FF2B5EF4-FFF2-40B4-BE49-F238E27FC236}">
                <a16:creationId xmlns:a16="http://schemas.microsoft.com/office/drawing/2014/main" id="{D0C7C146-FA62-9114-B465-FA6C1ECA0ECD}"/>
              </a:ext>
            </a:extLst>
          </p:cNvPr>
          <p:cNvSpPr>
            <a:spLocks noGrp="1"/>
          </p:cNvSpPr>
          <p:nvPr>
            <p:ph idx="1"/>
          </p:nvPr>
        </p:nvSpPr>
        <p:spPr>
          <a:xfrm>
            <a:off x="838200" y="1393371"/>
            <a:ext cx="10515600" cy="4783592"/>
          </a:xfrm>
        </p:spPr>
        <p:txBody>
          <a:bodyPr>
            <a:normAutofit/>
          </a:bodyPr>
          <a:lstStyle/>
          <a:p>
            <a:r>
              <a:rPr lang="en-US" sz="2000" dirty="0"/>
              <a:t>Requires governance</a:t>
            </a:r>
          </a:p>
          <a:p>
            <a:r>
              <a:rPr lang="en-US" sz="2000" dirty="0"/>
              <a:t>Community present their SRM, to be included (details TBD)</a:t>
            </a:r>
          </a:p>
          <a:p>
            <a:r>
              <a:rPr lang="en-US" sz="2000" dirty="0"/>
              <a:t>Requires a Core model for facilitation of interoperability between communities</a:t>
            </a:r>
          </a:p>
          <a:p>
            <a:r>
              <a:rPr lang="en-US" sz="2000" dirty="0"/>
              <a:t>IER Rationalization Process – see APP15</a:t>
            </a:r>
          </a:p>
          <a:p>
            <a:endParaRPr lang="en-US" sz="2000" dirty="0"/>
          </a:p>
          <a:p>
            <a:endParaRPr lang="en-US" sz="2000" dirty="0"/>
          </a:p>
        </p:txBody>
      </p:sp>
      <p:sp>
        <p:nvSpPr>
          <p:cNvPr id="4" name="Footer Placeholder 3">
            <a:extLst>
              <a:ext uri="{FF2B5EF4-FFF2-40B4-BE49-F238E27FC236}">
                <a16:creationId xmlns:a16="http://schemas.microsoft.com/office/drawing/2014/main" id="{6B191619-C703-508B-798E-6BCED3DD3AC6}"/>
              </a:ext>
            </a:extLst>
          </p:cNvPr>
          <p:cNvSpPr>
            <a:spLocks noGrp="1"/>
          </p:cNvSpPr>
          <p:nvPr>
            <p:ph type="ftr" sz="quarter" idx="11"/>
          </p:nvPr>
        </p:nvSpPr>
        <p:spPr/>
        <p:txBody>
          <a:bodyPr/>
          <a:lstStyle/>
          <a:p>
            <a:r>
              <a:rPr lang="en-US"/>
              <a:t>September 16 2022 meeting</a:t>
            </a:r>
          </a:p>
        </p:txBody>
      </p:sp>
    </p:spTree>
    <p:extLst>
      <p:ext uri="{BB962C8B-B14F-4D97-AF65-F5344CB8AC3E}">
        <p14:creationId xmlns:p14="http://schemas.microsoft.com/office/powerpoint/2010/main" val="539267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24338</TotalTime>
  <Words>2650</Words>
  <Application>Microsoft Office PowerPoint</Application>
  <PresentationFormat>Widescreen</PresentationFormat>
  <Paragraphs>267</Paragraphs>
  <Slides>24</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Calibri Light</vt:lpstr>
      <vt:lpstr>Calibri,Helvetica,sans-serif</vt:lpstr>
      <vt:lpstr>Calibri,sans-serif</vt:lpstr>
      <vt:lpstr>Times New Roman,serif</vt:lpstr>
      <vt:lpstr>Office Theme</vt:lpstr>
      <vt:lpstr>Clip</vt:lpstr>
      <vt:lpstr>Architecture Plan for Multiple SRM Scenarios</vt:lpstr>
      <vt:lpstr>Agenda (ongoing)</vt:lpstr>
      <vt:lpstr>Definitions</vt:lpstr>
      <vt:lpstr>PowerPoint Presentation</vt:lpstr>
      <vt:lpstr>PowerPoint Presentation</vt:lpstr>
      <vt:lpstr>Backup</vt:lpstr>
      <vt:lpstr>References (from SRM vision paper)</vt:lpstr>
      <vt:lpstr>Semantic Reference Model Definition</vt:lpstr>
      <vt:lpstr>Semantic Reference Environment</vt:lpstr>
      <vt:lpstr>Action Items</vt:lpstr>
      <vt:lpstr>Discussions on Definition, SRM</vt:lpstr>
      <vt:lpstr>To Do</vt:lpstr>
      <vt:lpstr>Model Based Data Engineering Based on a Common Reference Model (CRM)</vt:lpstr>
      <vt:lpstr>PowerPoint Presentation</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12</cp:revision>
  <dcterms:created xsi:type="dcterms:W3CDTF">2022-07-29T13:27:48Z</dcterms:created>
  <dcterms:modified xsi:type="dcterms:W3CDTF">2022-09-23T12:45:12Z</dcterms:modified>
</cp:coreProperties>
</file>