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3" r:id="rId3"/>
    <p:sldId id="300" r:id="rId4"/>
    <p:sldId id="460" r:id="rId5"/>
    <p:sldId id="301" r:id="rId6"/>
    <p:sldId id="302" r:id="rId7"/>
    <p:sldId id="456" r:id="rId8"/>
    <p:sldId id="459" r:id="rId9"/>
    <p:sldId id="261" r:id="rId10"/>
    <p:sldId id="291" r:id="rId11"/>
    <p:sldId id="281" r:id="rId12"/>
    <p:sldId id="287" r:id="rId13"/>
    <p:sldId id="288" r:id="rId14"/>
    <p:sldId id="299" r:id="rId15"/>
    <p:sldId id="289" r:id="rId16"/>
    <p:sldId id="282" r:id="rId17"/>
    <p:sldId id="267" r:id="rId18"/>
    <p:sldId id="284" r:id="rId19"/>
    <p:sldId id="286" r:id="rId20"/>
    <p:sldId id="285" r:id="rId21"/>
    <p:sldId id="276" r:id="rId22"/>
    <p:sldId id="277" r:id="rId23"/>
    <p:sldId id="279" r:id="rId24"/>
    <p:sldId id="280" r:id="rId25"/>
    <p:sldId id="278" r:id="rId26"/>
    <p:sldId id="268" r:id="rId27"/>
    <p:sldId id="270" r:id="rId28"/>
    <p:sldId id="271" r:id="rId29"/>
    <p:sldId id="269" r:id="rId30"/>
    <p:sldId id="263" r:id="rId31"/>
    <p:sldId id="262" r:id="rId32"/>
    <p:sldId id="265" r:id="rId33"/>
    <p:sldId id="257" r:id="rId34"/>
    <p:sldId id="258" r:id="rId35"/>
    <p:sldId id="259" r:id="rId36"/>
    <p:sldId id="272" r:id="rId37"/>
    <p:sldId id="273" r:id="rId38"/>
    <p:sldId id="274" r:id="rId39"/>
    <p:sldId id="275"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144" autoAdjust="0"/>
  </p:normalViewPr>
  <p:slideViewPr>
    <p:cSldViewPr snapToGrid="0">
      <p:cViewPr varScale="1">
        <p:scale>
          <a:sx n="80" d="100"/>
          <a:sy n="80"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08659-EE02-4D03-BEC5-19B0EDC5039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8AF86F2-C087-41D3-97C2-BADFEEA1D667}">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SRM1</a:t>
          </a:r>
        </a:p>
      </dgm:t>
    </dgm:pt>
    <dgm:pt modelId="{7EE84487-3951-4A7A-B987-387BF134A58C}" type="parTrans" cxnId="{5AC10621-70CA-42E4-9D06-EE9678FA9037}">
      <dgm:prSet/>
      <dgm:spPr/>
      <dgm:t>
        <a:bodyPr/>
        <a:lstStyle/>
        <a:p>
          <a:endParaRPr lang="en-US"/>
        </a:p>
      </dgm:t>
    </dgm:pt>
    <dgm:pt modelId="{B3059957-A5F6-48F6-ACAD-1111BED9C9D1}" type="sibTrans" cxnId="{5AC10621-70CA-42E4-9D06-EE9678FA9037}">
      <dgm:prSet/>
      <dgm:spPr/>
      <dgm:t>
        <a:bodyPr/>
        <a:lstStyle/>
        <a:p>
          <a:endParaRPr lang="en-US"/>
        </a:p>
      </dgm:t>
    </dgm:pt>
    <dgm:pt modelId="{9E3529D3-932D-4C97-830D-260663A1DC6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t>SRM2</a:t>
          </a:r>
        </a:p>
      </dgm:t>
    </dgm:pt>
    <dgm:pt modelId="{EE4D85B2-1D4C-43A2-BCF3-9F8614C883CE}" type="parTrans" cxnId="{67FCD348-DBEB-4F9F-A18C-70B7EBAE76AA}">
      <dgm:prSet/>
      <dgm:spPr/>
      <dgm:t>
        <a:bodyPr/>
        <a:lstStyle/>
        <a:p>
          <a:endParaRPr lang="en-US"/>
        </a:p>
      </dgm:t>
    </dgm:pt>
    <dgm:pt modelId="{46BBB794-DA5B-4C51-84D5-1EA4E850E6DA}" type="sibTrans" cxnId="{67FCD348-DBEB-4F9F-A18C-70B7EBAE76AA}">
      <dgm:prSet/>
      <dgm:spPr/>
      <dgm:t>
        <a:bodyPr/>
        <a:lstStyle/>
        <a:p>
          <a:endParaRPr lang="en-US"/>
        </a:p>
      </dgm:t>
    </dgm:pt>
    <dgm:pt modelId="{AD3FF3A8-9407-400F-956A-CC26A5E0CC0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SRM3</a:t>
          </a:r>
        </a:p>
      </dgm:t>
    </dgm:pt>
    <dgm:pt modelId="{102AC4C3-DC3C-4114-8A2F-5732C08C24CC}" type="parTrans" cxnId="{D24AAE17-6854-4CFE-B731-ED8B93577EA5}">
      <dgm:prSet/>
      <dgm:spPr/>
      <dgm:t>
        <a:bodyPr/>
        <a:lstStyle/>
        <a:p>
          <a:endParaRPr lang="en-US"/>
        </a:p>
      </dgm:t>
    </dgm:pt>
    <dgm:pt modelId="{A059C284-CBE2-475C-A40C-E07AB3E8CF1C}" type="sibTrans" cxnId="{D24AAE17-6854-4CFE-B731-ED8B93577EA5}">
      <dgm:prSet/>
      <dgm:spPr/>
      <dgm:t>
        <a:bodyPr/>
        <a:lstStyle/>
        <a:p>
          <a:endParaRPr lang="en-US"/>
        </a:p>
      </dgm:t>
    </dgm:pt>
    <dgm:pt modelId="{2E0AD51C-C46C-4453-97D7-F34D7AB0F276}">
      <dgm:prSet phldrT="[Text]"/>
      <dgm:spPr/>
      <dgm:t>
        <a:bodyPr/>
        <a:lstStyle/>
        <a:p>
          <a:r>
            <a:rPr lang="en-US" dirty="0"/>
            <a:t>Resulting NCDF SRM</a:t>
          </a:r>
        </a:p>
      </dgm:t>
    </dgm:pt>
    <dgm:pt modelId="{0AB22C48-77E1-49E4-B567-F09EAAB9A775}" type="parTrans" cxnId="{905B7428-E61D-46AC-AEE6-8F1DD0FF2766}">
      <dgm:prSet/>
      <dgm:spPr/>
      <dgm:t>
        <a:bodyPr/>
        <a:lstStyle/>
        <a:p>
          <a:endParaRPr lang="en-US"/>
        </a:p>
      </dgm:t>
    </dgm:pt>
    <dgm:pt modelId="{1AD6AA38-5417-4313-87D1-99E174CF6740}" type="sibTrans" cxnId="{905B7428-E61D-46AC-AEE6-8F1DD0FF2766}">
      <dgm:prSet/>
      <dgm:spPr/>
      <dgm:t>
        <a:bodyPr/>
        <a:lstStyle/>
        <a:p>
          <a:endParaRPr lang="en-US"/>
        </a:p>
      </dgm:t>
    </dgm:pt>
    <dgm:pt modelId="{586CA9FC-8A40-4A13-BA12-296987888B6B}" type="pres">
      <dgm:prSet presAssocID="{E8908659-EE02-4D03-BEC5-19B0EDC50392}" presName="Name0" presStyleCnt="0">
        <dgm:presLayoutVars>
          <dgm:chMax val="4"/>
          <dgm:resizeHandles val="exact"/>
        </dgm:presLayoutVars>
      </dgm:prSet>
      <dgm:spPr/>
    </dgm:pt>
    <dgm:pt modelId="{69E82661-49AC-4779-AFCA-82D9D4CF9F14}" type="pres">
      <dgm:prSet presAssocID="{E8908659-EE02-4D03-BEC5-19B0EDC50392}" presName="ellipse" presStyleLbl="trBgShp" presStyleIdx="0" presStyleCnt="1"/>
      <dgm:spPr/>
    </dgm:pt>
    <dgm:pt modelId="{7AC0564A-5CEF-4B15-899C-462EF3041AA9}" type="pres">
      <dgm:prSet presAssocID="{E8908659-EE02-4D03-BEC5-19B0EDC50392}" presName="arrow1" presStyleLbl="fgShp" presStyleIdx="0" presStyleCnt="1"/>
      <dgm:spPr/>
    </dgm:pt>
    <dgm:pt modelId="{4C5CB3C2-FD1E-4637-8059-038DC8BA6B64}" type="pres">
      <dgm:prSet presAssocID="{E8908659-EE02-4D03-BEC5-19B0EDC50392}" presName="rectangle" presStyleLbl="revTx" presStyleIdx="0" presStyleCnt="1">
        <dgm:presLayoutVars>
          <dgm:bulletEnabled val="1"/>
        </dgm:presLayoutVars>
      </dgm:prSet>
      <dgm:spPr/>
    </dgm:pt>
    <dgm:pt modelId="{88C1D80C-A89D-4BAB-9F24-4777F19DFA0E}" type="pres">
      <dgm:prSet presAssocID="{9E3529D3-932D-4C97-830D-260663A1DC6C}" presName="item1" presStyleLbl="node1" presStyleIdx="0" presStyleCnt="3">
        <dgm:presLayoutVars>
          <dgm:bulletEnabled val="1"/>
        </dgm:presLayoutVars>
      </dgm:prSet>
      <dgm:spPr/>
    </dgm:pt>
    <dgm:pt modelId="{40D5B69C-8203-4314-BEF1-08BB28EF0E25}" type="pres">
      <dgm:prSet presAssocID="{AD3FF3A8-9407-400F-956A-CC26A5E0CC0C}" presName="item2" presStyleLbl="node1" presStyleIdx="1" presStyleCnt="3">
        <dgm:presLayoutVars>
          <dgm:bulletEnabled val="1"/>
        </dgm:presLayoutVars>
      </dgm:prSet>
      <dgm:spPr/>
    </dgm:pt>
    <dgm:pt modelId="{64D28EB2-7FB2-4051-AE90-5B78CC6B76BA}" type="pres">
      <dgm:prSet presAssocID="{2E0AD51C-C46C-4453-97D7-F34D7AB0F276}" presName="item3" presStyleLbl="node1" presStyleIdx="2" presStyleCnt="3">
        <dgm:presLayoutVars>
          <dgm:bulletEnabled val="1"/>
        </dgm:presLayoutVars>
      </dgm:prSet>
      <dgm:spPr/>
    </dgm:pt>
    <dgm:pt modelId="{1AF70897-E759-406F-8858-BCBD88AA7211}" type="pres">
      <dgm:prSet presAssocID="{E8908659-EE02-4D03-BEC5-19B0EDC50392}" presName="funnel" presStyleLbl="trAlignAcc1" presStyleIdx="0" presStyleCnt="1" custLinFactNeighborX="1088" custLinFactNeighborY="-1675"/>
      <dgm:spPr/>
    </dgm:pt>
  </dgm:ptLst>
  <dgm:cxnLst>
    <dgm:cxn modelId="{D24AAE17-6854-4CFE-B731-ED8B93577EA5}" srcId="{E8908659-EE02-4D03-BEC5-19B0EDC50392}" destId="{AD3FF3A8-9407-400F-956A-CC26A5E0CC0C}" srcOrd="2" destOrd="0" parTransId="{102AC4C3-DC3C-4114-8A2F-5732C08C24CC}" sibTransId="{A059C284-CBE2-475C-A40C-E07AB3E8CF1C}"/>
    <dgm:cxn modelId="{5AC10621-70CA-42E4-9D06-EE9678FA9037}" srcId="{E8908659-EE02-4D03-BEC5-19B0EDC50392}" destId="{48AF86F2-C087-41D3-97C2-BADFEEA1D667}" srcOrd="0" destOrd="0" parTransId="{7EE84487-3951-4A7A-B987-387BF134A58C}" sibTransId="{B3059957-A5F6-48F6-ACAD-1111BED9C9D1}"/>
    <dgm:cxn modelId="{905B7428-E61D-46AC-AEE6-8F1DD0FF2766}" srcId="{E8908659-EE02-4D03-BEC5-19B0EDC50392}" destId="{2E0AD51C-C46C-4453-97D7-F34D7AB0F276}" srcOrd="3" destOrd="0" parTransId="{0AB22C48-77E1-49E4-B567-F09EAAB9A775}" sibTransId="{1AD6AA38-5417-4313-87D1-99E174CF6740}"/>
    <dgm:cxn modelId="{5A6E905E-03AA-47F4-B210-ECC007DF308C}" type="presOf" srcId="{AD3FF3A8-9407-400F-956A-CC26A5E0CC0C}" destId="{88C1D80C-A89D-4BAB-9F24-4777F19DFA0E}" srcOrd="0" destOrd="0" presId="urn:microsoft.com/office/officeart/2005/8/layout/funnel1"/>
    <dgm:cxn modelId="{67FCD348-DBEB-4F9F-A18C-70B7EBAE76AA}" srcId="{E8908659-EE02-4D03-BEC5-19B0EDC50392}" destId="{9E3529D3-932D-4C97-830D-260663A1DC6C}" srcOrd="1" destOrd="0" parTransId="{EE4D85B2-1D4C-43A2-BCF3-9F8614C883CE}" sibTransId="{46BBB794-DA5B-4C51-84D5-1EA4E850E6DA}"/>
    <dgm:cxn modelId="{70694250-0F8E-4777-B801-936C746D219B}" type="presOf" srcId="{E8908659-EE02-4D03-BEC5-19B0EDC50392}" destId="{586CA9FC-8A40-4A13-BA12-296987888B6B}" srcOrd="0" destOrd="0" presId="urn:microsoft.com/office/officeart/2005/8/layout/funnel1"/>
    <dgm:cxn modelId="{3737678A-9199-44B6-93BD-9452F96CC8DA}" type="presOf" srcId="{48AF86F2-C087-41D3-97C2-BADFEEA1D667}" destId="{64D28EB2-7FB2-4051-AE90-5B78CC6B76BA}" srcOrd="0" destOrd="0" presId="urn:microsoft.com/office/officeart/2005/8/layout/funnel1"/>
    <dgm:cxn modelId="{A4E878B3-08F8-4EBE-A32D-A034E6910D04}" type="presOf" srcId="{9E3529D3-932D-4C97-830D-260663A1DC6C}" destId="{40D5B69C-8203-4314-BEF1-08BB28EF0E25}" srcOrd="0" destOrd="0" presId="urn:microsoft.com/office/officeart/2005/8/layout/funnel1"/>
    <dgm:cxn modelId="{BC86D8BE-B24E-4839-BEFB-2A1695E9A84B}" type="presOf" srcId="{2E0AD51C-C46C-4453-97D7-F34D7AB0F276}" destId="{4C5CB3C2-FD1E-4637-8059-038DC8BA6B64}" srcOrd="0" destOrd="0" presId="urn:microsoft.com/office/officeart/2005/8/layout/funnel1"/>
    <dgm:cxn modelId="{0AC52DE3-62A9-4BB8-BB4E-F0935211CB5D}" type="presParOf" srcId="{586CA9FC-8A40-4A13-BA12-296987888B6B}" destId="{69E82661-49AC-4779-AFCA-82D9D4CF9F14}" srcOrd="0" destOrd="0" presId="urn:microsoft.com/office/officeart/2005/8/layout/funnel1"/>
    <dgm:cxn modelId="{05279672-89FD-409B-B65D-BCB8CBD18E46}" type="presParOf" srcId="{586CA9FC-8A40-4A13-BA12-296987888B6B}" destId="{7AC0564A-5CEF-4B15-899C-462EF3041AA9}" srcOrd="1" destOrd="0" presId="urn:microsoft.com/office/officeart/2005/8/layout/funnel1"/>
    <dgm:cxn modelId="{B2257C9F-CCB0-409C-BE44-4824E9D01752}" type="presParOf" srcId="{586CA9FC-8A40-4A13-BA12-296987888B6B}" destId="{4C5CB3C2-FD1E-4637-8059-038DC8BA6B64}" srcOrd="2" destOrd="0" presId="urn:microsoft.com/office/officeart/2005/8/layout/funnel1"/>
    <dgm:cxn modelId="{663C6033-F238-46A8-84E0-4D4447168FD1}" type="presParOf" srcId="{586CA9FC-8A40-4A13-BA12-296987888B6B}" destId="{88C1D80C-A89D-4BAB-9F24-4777F19DFA0E}" srcOrd="3" destOrd="0" presId="urn:microsoft.com/office/officeart/2005/8/layout/funnel1"/>
    <dgm:cxn modelId="{8AB66BEA-15D1-47FC-99A3-B6051E0E68AF}" type="presParOf" srcId="{586CA9FC-8A40-4A13-BA12-296987888B6B}" destId="{40D5B69C-8203-4314-BEF1-08BB28EF0E25}" srcOrd="4" destOrd="0" presId="urn:microsoft.com/office/officeart/2005/8/layout/funnel1"/>
    <dgm:cxn modelId="{341CEB91-0006-4873-B5EA-0FBDEDEB4150}" type="presParOf" srcId="{586CA9FC-8A40-4A13-BA12-296987888B6B}" destId="{64D28EB2-7FB2-4051-AE90-5B78CC6B76BA}" srcOrd="5" destOrd="0" presId="urn:microsoft.com/office/officeart/2005/8/layout/funnel1"/>
    <dgm:cxn modelId="{5E7019CE-06FC-4A38-B039-F794F181BC2E}" type="presParOf" srcId="{586CA9FC-8A40-4A13-BA12-296987888B6B}" destId="{1AF70897-E759-406F-8858-BCBD88AA721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82661-49AC-4779-AFCA-82D9D4CF9F14}">
      <dsp:nvSpPr>
        <dsp:cNvPr id="0" name=""/>
        <dsp:cNvSpPr/>
      </dsp:nvSpPr>
      <dsp:spPr>
        <a:xfrm>
          <a:off x="1388541" y="149071"/>
          <a:ext cx="2958496" cy="10274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0564A-5CEF-4B15-899C-462EF3041AA9}">
      <dsp:nvSpPr>
        <dsp:cNvPr id="0" name=""/>
        <dsp:cNvSpPr/>
      </dsp:nvSpPr>
      <dsp:spPr>
        <a:xfrm>
          <a:off x="2585700" y="2664940"/>
          <a:ext cx="573352" cy="36694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5CB3C2-FD1E-4637-8059-038DC8BA6B64}">
      <dsp:nvSpPr>
        <dsp:cNvPr id="0" name=""/>
        <dsp:cNvSpPr/>
      </dsp:nvSpPr>
      <dsp:spPr>
        <a:xfrm>
          <a:off x="1496332" y="2958496"/>
          <a:ext cx="2752089" cy="688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Resulting NCDF SRM</a:t>
          </a:r>
        </a:p>
      </dsp:txBody>
      <dsp:txXfrm>
        <a:off x="1496332" y="2958496"/>
        <a:ext cx="2752089" cy="688022"/>
      </dsp:txXfrm>
    </dsp:sp>
    <dsp:sp modelId="{88C1D80C-A89D-4BAB-9F24-4777F19DFA0E}">
      <dsp:nvSpPr>
        <dsp:cNvPr id="0" name=""/>
        <dsp:cNvSpPr/>
      </dsp:nvSpPr>
      <dsp:spPr>
        <a:xfrm>
          <a:off x="2464150" y="1255870"/>
          <a:ext cx="1032033" cy="1032033"/>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SRM3</a:t>
          </a:r>
        </a:p>
      </dsp:txBody>
      <dsp:txXfrm>
        <a:off x="2615288" y="1407008"/>
        <a:ext cx="729757" cy="729757"/>
      </dsp:txXfrm>
    </dsp:sp>
    <dsp:sp modelId="{40D5B69C-8203-4314-BEF1-08BB28EF0E25}">
      <dsp:nvSpPr>
        <dsp:cNvPr id="0" name=""/>
        <dsp:cNvSpPr/>
      </dsp:nvSpPr>
      <dsp:spPr>
        <a:xfrm>
          <a:off x="1725672" y="481615"/>
          <a:ext cx="1032033" cy="1032033"/>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SRM2</a:t>
          </a:r>
        </a:p>
      </dsp:txBody>
      <dsp:txXfrm>
        <a:off x="1876810" y="632753"/>
        <a:ext cx="729757" cy="729757"/>
      </dsp:txXfrm>
    </dsp:sp>
    <dsp:sp modelId="{64D28EB2-7FB2-4051-AE90-5B78CC6B76BA}">
      <dsp:nvSpPr>
        <dsp:cNvPr id="0" name=""/>
        <dsp:cNvSpPr/>
      </dsp:nvSpPr>
      <dsp:spPr>
        <a:xfrm>
          <a:off x="2780640" y="232092"/>
          <a:ext cx="1032033" cy="1032033"/>
        </a:xfrm>
        <a:prstGeom prst="ellipse">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SRM1</a:t>
          </a:r>
        </a:p>
      </dsp:txBody>
      <dsp:txXfrm>
        <a:off x="2931778" y="383230"/>
        <a:ext cx="729757" cy="729757"/>
      </dsp:txXfrm>
    </dsp:sp>
    <dsp:sp modelId="{1AF70897-E759-406F-8858-BCBD88AA7211}">
      <dsp:nvSpPr>
        <dsp:cNvPr id="0" name=""/>
        <dsp:cNvSpPr/>
      </dsp:nvSpPr>
      <dsp:spPr>
        <a:xfrm>
          <a:off x="1301924" y="0"/>
          <a:ext cx="3210771" cy="2568617"/>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spiral 5 architecture done</a:t>
            </a:r>
          </a:p>
          <a:p>
            <a:pPr marL="228600" indent="-228600">
              <a:buAutoNum type="arabicPeriod"/>
            </a:pPr>
            <a:r>
              <a:rPr lang="en-US" dirty="0"/>
              <a:t>Distinguish between near term (CWIX) use case architecture, and long term “inside-the-lake” architecture</a:t>
            </a:r>
          </a:p>
          <a:p>
            <a:pPr marL="228600" indent="-228600">
              <a:buAutoNum type="arabicPeriod"/>
            </a:pPr>
            <a:r>
              <a:rPr lang="en-US" dirty="0"/>
              <a:t>Conceptual and Logical specifications/views will be useful if done in different versions, for near term, spiral 5, and future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8</a:t>
            </a:fld>
            <a:endParaRPr lang="en-US"/>
          </a:p>
        </p:txBody>
      </p:sp>
    </p:spTree>
    <p:extLst>
      <p:ext uri="{BB962C8B-B14F-4D97-AF65-F5344CB8AC3E}">
        <p14:creationId xmlns:p14="http://schemas.microsoft.com/office/powerpoint/2010/main" val="139511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10</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11</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Scott Renner – This is a great idea, but the idea of the Repository will be useful to other communities beyond the NCDF architecture group</a:t>
            </a:r>
          </a:p>
          <a:p>
            <a:pPr marL="228600" indent="-228600">
              <a:buAutoNum type="arabicPeriod"/>
            </a:pPr>
            <a:r>
              <a:rPr lang="en-US" dirty="0"/>
              <a:t>Mark Dotson – Change the focus/name from NCDF SR Repository (or environment) to NATO SR Repository (or Environment)</a:t>
            </a:r>
          </a:p>
          <a:p>
            <a:pPr marL="228600" indent="-228600">
              <a:buAutoNum type="arabicPeriod"/>
            </a:pPr>
            <a:r>
              <a:rPr lang="en-US" dirty="0"/>
              <a:t>Scott – An NCDF interoperability supporting IEPD could serve as the basis for systems exposing their Semantics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13</a:t>
            </a:fld>
            <a:endParaRPr lang="en-US"/>
          </a:p>
        </p:txBody>
      </p:sp>
    </p:spTree>
    <p:extLst>
      <p:ext uri="{BB962C8B-B14F-4D97-AF65-F5344CB8AC3E}">
        <p14:creationId xmlns:p14="http://schemas.microsoft.com/office/powerpoint/2010/main" val="334186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Want to make sure the NCDF SRM is not a summation of whole community SRMs</a:t>
            </a:r>
          </a:p>
          <a:p>
            <a:pPr marL="228600" indent="-228600">
              <a:buAutoNum type="arabicPeriod"/>
            </a:pPr>
            <a:r>
              <a:rPr lang="en-US" dirty="0"/>
              <a:t>Make clear that combining two or more SRM approaches to make a third NCDF SRM will involve work</a:t>
            </a:r>
          </a:p>
          <a:p>
            <a:pPr marL="228600" indent="-228600">
              <a:buAutoNum type="arabicPeriod"/>
            </a:pPr>
            <a:r>
              <a:rPr lang="en-US" dirty="0"/>
              <a:t>Hold to the principle that it is required in order to make a functional NCDF SRM</a:t>
            </a:r>
          </a:p>
        </p:txBody>
      </p:sp>
      <p:sp>
        <p:nvSpPr>
          <p:cNvPr id="4" name="Slide Number Placeholder 3"/>
          <p:cNvSpPr>
            <a:spLocks noGrp="1"/>
          </p:cNvSpPr>
          <p:nvPr>
            <p:ph type="sldNum" sz="quarter" idx="5"/>
          </p:nvPr>
        </p:nvSpPr>
        <p:spPr/>
        <p:txBody>
          <a:bodyPr/>
          <a:lstStyle/>
          <a:p>
            <a:fld id="{5830A3F5-7546-43D0-97E1-9D051AEBD769}" type="slidenum">
              <a:rPr lang="en-US" smtClean="0"/>
              <a:t>15</a:t>
            </a:fld>
            <a:endParaRPr lang="en-US"/>
          </a:p>
        </p:txBody>
      </p:sp>
    </p:spTree>
    <p:extLst>
      <p:ext uri="{BB962C8B-B14F-4D97-AF65-F5344CB8AC3E}">
        <p14:creationId xmlns:p14="http://schemas.microsoft.com/office/powerpoint/2010/main" val="233783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Rytis</a:t>
            </a:r>
            <a:r>
              <a:rPr lang="en-US" dirty="0"/>
              <a:t> – good diagram, however need use case elaboration to cover search, retrieval, etc.  Full BSO must be searchable, or discoverable</a:t>
            </a:r>
          </a:p>
          <a:p>
            <a:r>
              <a:rPr lang="en-US" dirty="0"/>
              <a:t>Nico – Will the BSO have data in it that can be queried and be findable? This means that there is the concept of an extended BSO, or record with additional info outside the </a:t>
            </a:r>
            <a:r>
              <a:rPr lang="en-US" dirty="0" err="1"/>
              <a:t>DataLake</a:t>
            </a:r>
            <a:r>
              <a:rPr lang="en-US" dirty="0"/>
              <a:t> core SRM…</a:t>
            </a:r>
          </a:p>
          <a:p>
            <a:r>
              <a:rPr lang="en-US" dirty="0"/>
              <a:t>            Example – a Medical data package (BSO) has items in it that are unique to the Medical COI (and Medical COI SRM). Should these be searchable?</a:t>
            </a:r>
          </a:p>
          <a:p>
            <a:r>
              <a:rPr lang="en-US" dirty="0"/>
              <a:t>Searching for extra information – first, is it in the </a:t>
            </a:r>
            <a:r>
              <a:rPr lang="en-US" dirty="0" err="1"/>
              <a:t>datalake</a:t>
            </a:r>
            <a:r>
              <a:rPr lang="en-US" dirty="0"/>
              <a:t> and searchable by free text?  Or searchable by key/</a:t>
            </a:r>
            <a:r>
              <a:rPr lang="en-US" dirty="0" err="1"/>
              <a:t>value,pairs</a:t>
            </a:r>
            <a:endParaRPr lang="en-US" dirty="0"/>
          </a:p>
          <a:p>
            <a:r>
              <a:rPr lang="en-US" dirty="0"/>
              <a:t>Scenario – Do the tags in an XML schema have semantic value?  Where is it recorded? Is the Schema extensible by each user?</a:t>
            </a:r>
          </a:p>
          <a:p>
            <a:r>
              <a:rPr lang="en-US" dirty="0"/>
              <a:t>Question – Triples vs XML schema</a:t>
            </a:r>
          </a:p>
          <a:p>
            <a:r>
              <a:rPr lang="en-US" dirty="0"/>
              <a:t>Vincenzo – Describe the problem, more than the solution. Be aware of not relying, yet, on a particular technical solution.</a:t>
            </a:r>
          </a:p>
          <a:p>
            <a:r>
              <a:rPr lang="en-US" dirty="0"/>
              <a:t>Pam – What about different cultures (languages)? </a:t>
            </a:r>
          </a:p>
          <a:p>
            <a:r>
              <a:rPr lang="en-US" dirty="0"/>
              <a:t>           Answer (Nico) – MIM has British English, some German implementation, some Spanish implementation… COI to COI alignment within a single language might be required first, then address different languages</a:t>
            </a:r>
          </a:p>
          <a:p>
            <a:endParaRPr lang="en-US" dirty="0"/>
          </a:p>
          <a:p>
            <a:r>
              <a:rPr lang="en-US" dirty="0"/>
              <a:t>Nico – </a:t>
            </a:r>
            <a:r>
              <a:rPr lang="en-US" dirty="0" err="1"/>
              <a:t>UseCase</a:t>
            </a:r>
            <a:r>
              <a:rPr lang="en-US" dirty="0"/>
              <a:t> 1 – Linkback (Medical system does a lossy transformation, or the transformation service; stores information in lake, including linkback to original format; receiver can then link back to lossless record)</a:t>
            </a:r>
          </a:p>
          <a:p>
            <a:r>
              <a:rPr lang="en-US" dirty="0"/>
              <a:t>           </a:t>
            </a:r>
            <a:r>
              <a:rPr lang="en-US" dirty="0" err="1"/>
              <a:t>UseCase</a:t>
            </a:r>
            <a:r>
              <a:rPr lang="en-US" dirty="0"/>
              <a:t> 2 – Medical system does lossy transformation, but then through use of additional (extension) metadata includes the extra (loss) information, to make it query findable</a:t>
            </a:r>
          </a:p>
          <a:p>
            <a:r>
              <a:rPr lang="en-US" dirty="0"/>
              <a:t>               </a:t>
            </a:r>
            <a:r>
              <a:rPr lang="en-US" dirty="0" err="1"/>
              <a:t>UseCase</a:t>
            </a:r>
            <a:r>
              <a:rPr lang="en-US" dirty="0"/>
              <a:t> 2a – A system that understands the Medical record may query the lake for Medical system specific information, and retrieve the matching BSOs</a:t>
            </a:r>
          </a:p>
          <a:p>
            <a:r>
              <a:rPr lang="en-US" dirty="0"/>
              <a:t>               </a:t>
            </a:r>
            <a:r>
              <a:rPr lang="en-US" dirty="0" err="1"/>
              <a:t>UseCase</a:t>
            </a:r>
            <a:r>
              <a:rPr lang="en-US" dirty="0"/>
              <a:t> 2b – A system that does not understand the Medical record is able to query (and validate) the common BSO portions</a:t>
            </a:r>
          </a:p>
          <a:p>
            <a:endParaRPr lang="en-US" dirty="0"/>
          </a:p>
          <a:p>
            <a:r>
              <a:rPr lang="en-US" dirty="0"/>
              <a:t>Vincenzo – We should not mix the Multiple SRM problem with the Transformation problem.  The governance over the transformation, is different than governance over a multiple SRM environment.</a:t>
            </a:r>
          </a:p>
          <a:p>
            <a:r>
              <a:rPr lang="en-US" dirty="0"/>
              <a:t>                  1. Knowing a COI SRM does not mean I know how to do Transformation.</a:t>
            </a:r>
          </a:p>
          <a:p>
            <a:r>
              <a:rPr lang="en-US" dirty="0"/>
              <a:t>                  2. Each system from a COI may do transformation differently</a:t>
            </a:r>
          </a:p>
          <a:p>
            <a:endParaRPr lang="en-US" dirty="0"/>
          </a:p>
          <a:p>
            <a:r>
              <a:rPr lang="en-US" dirty="0" err="1"/>
              <a:t>Rytis</a:t>
            </a:r>
            <a:r>
              <a:rPr lang="en-US" dirty="0"/>
              <a:t> – Transformation service, </a:t>
            </a:r>
            <a:r>
              <a:rPr lang="en-US" dirty="0" err="1"/>
              <a:t>etc</a:t>
            </a:r>
            <a:r>
              <a:rPr lang="en-US" dirty="0"/>
              <a:t>, will be part of a support package that may include SRM information as well</a:t>
            </a:r>
          </a:p>
          <a:p>
            <a:endParaRPr lang="en-US" dirty="0"/>
          </a:p>
          <a:p>
            <a:r>
              <a:rPr lang="en-US" dirty="0"/>
              <a:t>Question – Is it clear what the real problem is, that we are trying to solve?</a:t>
            </a:r>
          </a:p>
          <a:p>
            <a:endParaRPr lang="en-US" dirty="0"/>
          </a:p>
          <a:p>
            <a:r>
              <a:rPr lang="en-US" dirty="0"/>
              <a:t>Action Item – Refer to the DM </a:t>
            </a:r>
            <a:r>
              <a:rPr lang="en-US" dirty="0" err="1"/>
              <a:t>CaT</a:t>
            </a:r>
            <a:r>
              <a:rPr lang="en-US" dirty="0"/>
              <a:t> to clarify what specific Multiple-SRM problems need to be addressed?</a:t>
            </a:r>
          </a:p>
          <a:p>
            <a:endParaRPr lang="en-US" dirty="0"/>
          </a:p>
          <a:p>
            <a:r>
              <a:rPr lang="en-US" dirty="0"/>
              <a:t>Daniel – Previous hard tie to the MIM…we are moving away from that as the only possible model – define a </a:t>
            </a:r>
            <a:r>
              <a:rPr lang="en-US" dirty="0" err="1"/>
              <a:t>DataLake</a:t>
            </a:r>
            <a:r>
              <a:rPr lang="en-US" dirty="0"/>
              <a:t> SRM</a:t>
            </a:r>
          </a:p>
          <a:p>
            <a:endParaRPr lang="en-US" dirty="0"/>
          </a:p>
          <a:p>
            <a:r>
              <a:rPr lang="en-US" dirty="0"/>
              <a:t>Nico – Understanding of how we got here – There is a governance problem for a single SRM…</a:t>
            </a:r>
          </a:p>
          <a:p>
            <a:endParaRPr lang="en-US" dirty="0"/>
          </a:p>
          <a:p>
            <a:r>
              <a:rPr lang="en-US" dirty="0"/>
              <a:t>Action Item – Refer to the DM </a:t>
            </a:r>
            <a:r>
              <a:rPr lang="en-US" dirty="0" err="1"/>
              <a:t>CaT</a:t>
            </a:r>
            <a:r>
              <a:rPr lang="en-US" dirty="0"/>
              <a:t> to clarify what specific Multiple-SRM problems need to be addressed?</a:t>
            </a:r>
          </a:p>
          <a:p>
            <a:r>
              <a:rPr lang="en-US" dirty="0"/>
              <a:t>Action Item – ontology question (from Phil)</a:t>
            </a:r>
          </a:p>
          <a:p>
            <a:r>
              <a:rPr lang="en-US" dirty="0"/>
              <a:t>Action Item – proposed statements for Multiple SRM Statement</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16</a:t>
            </a:fld>
            <a:endParaRPr lang="en-US"/>
          </a:p>
        </p:txBody>
      </p:sp>
    </p:spTree>
    <p:extLst>
      <p:ext uri="{BB962C8B-B14F-4D97-AF65-F5344CB8AC3E}">
        <p14:creationId xmlns:p14="http://schemas.microsoft.com/office/powerpoint/2010/main" val="394403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22</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28</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31</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25B3EF5C-C673-46B1-A196-95C901F4D3A7}" type="datetime1">
              <a:rPr lang="en-US" smtClean="0"/>
              <a:t>11/4/2022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November 04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48A7FB60-669A-435C-B93A-95E56E7313ED}" type="datetime1">
              <a:rPr lang="en-US" smtClean="0"/>
              <a:t>11/4/2022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November 04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39DF99C7-72DE-4D08-9915-5D12B02E6CEC}" type="datetime1">
              <a:rPr lang="en-US" smtClean="0"/>
              <a:t>11/4/2022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November 04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B3EA3959-6529-4B1A-B8E5-C6566FAF1A55}" type="datetime1">
              <a:rPr lang="en-US" smtClean="0"/>
              <a:t>11/4/2022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November 04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603251E0-C430-46BF-A501-DA7705DFE7B6}" type="datetime1">
              <a:rPr lang="en-US" smtClean="0"/>
              <a:t>11/4/2022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November 04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ADEDC466-AE09-40A0-9B53-ADA17B36953C}" type="datetime1">
              <a:rPr lang="en-US" smtClean="0"/>
              <a:t>11/4/2022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November 04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0321C937-7936-484B-85BC-9C3E315F6BBF}" type="datetime1">
              <a:rPr lang="en-US" smtClean="0"/>
              <a:t>11/4/2022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November 04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163C0850-0D0D-4A23-8837-F0C318376620}" type="datetime1">
              <a:rPr lang="en-US" smtClean="0"/>
              <a:t>11/4/2022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November 04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5176F4FD-977D-404A-AB78-620A65E14E5E}" type="datetime1">
              <a:rPr lang="en-US" smtClean="0"/>
              <a:t>11/4/2022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November 04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66563B08-0747-45D6-81BA-1E85AA503FE7}" type="datetime1">
              <a:rPr lang="en-US" smtClean="0"/>
              <a:t>11/4/2022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November 04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137B49AE-1362-42DD-8D55-AEEC53569776}" type="datetime1">
              <a:rPr lang="en-US" smtClean="0"/>
              <a:t>11/4/2022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November 04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00953-0173-4ABC-958B-F70AD8A56804}" type="datetime1">
              <a:rPr lang="en-US" smtClean="0"/>
              <a:t>11/4/2022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November 04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November 04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3EAA7C98-5A76-94FB-ECBF-BA5E53BB2F2A}"/>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58225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grpSp>
        <p:nvGrpSpPr>
          <p:cNvPr id="7" name="Group 6">
            <a:extLst>
              <a:ext uri="{FF2B5EF4-FFF2-40B4-BE49-F238E27FC236}">
                <a16:creationId xmlns:a16="http://schemas.microsoft.com/office/drawing/2014/main" id="{DB3A4D81-63DD-493C-B6AC-7941084B2DB4}"/>
              </a:ext>
            </a:extLst>
          </p:cNvPr>
          <p:cNvGrpSpPr/>
          <p:nvPr/>
        </p:nvGrpSpPr>
        <p:grpSpPr>
          <a:xfrm>
            <a:off x="222629" y="627526"/>
            <a:ext cx="6594553" cy="5791004"/>
            <a:chOff x="222629" y="627526"/>
            <a:chExt cx="6594553" cy="5791004"/>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gr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73655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3FDD-DD0C-35C6-8098-AABDA55FE52F}"/>
              </a:ext>
            </a:extLst>
          </p:cNvPr>
          <p:cNvSpPr>
            <a:spLocks noGrp="1"/>
          </p:cNvSpPr>
          <p:nvPr>
            <p:ph type="title"/>
          </p:nvPr>
        </p:nvSpPr>
        <p:spPr>
          <a:xfrm>
            <a:off x="838200" y="365125"/>
            <a:ext cx="10515600" cy="653778"/>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id="{359F626D-E9E9-B338-9740-DD9FE4ACC393}"/>
              </a:ext>
            </a:extLst>
          </p:cNvPr>
          <p:cNvSpPr>
            <a:spLocks noGrp="1"/>
          </p:cNvSpPr>
          <p:nvPr>
            <p:ph idx="1"/>
          </p:nvPr>
        </p:nvSpPr>
        <p:spPr>
          <a:xfrm>
            <a:off x="838200" y="1199626"/>
            <a:ext cx="10515600" cy="4977337"/>
          </a:xfrm>
        </p:spPr>
        <p:txBody>
          <a:bodyPr>
            <a:normAutofit fontScale="92500" lnSpcReduction="20000"/>
          </a:bodyPr>
          <a:lstStyle/>
          <a:p>
            <a:r>
              <a:rPr lang="en-US" dirty="0"/>
              <a:t>Definitions</a:t>
            </a:r>
          </a:p>
          <a:p>
            <a:pPr lvl="1"/>
            <a:r>
              <a:rPr lang="en-US" dirty="0"/>
              <a:t>Multi SRM Solution</a:t>
            </a:r>
          </a:p>
          <a:p>
            <a:pPr lvl="1"/>
            <a:r>
              <a:rPr lang="en-US" dirty="0"/>
              <a:t>Multi SRM Environment</a:t>
            </a:r>
          </a:p>
          <a:p>
            <a:pPr marL="457200" lvl="1" indent="0">
              <a:buNone/>
            </a:pPr>
            <a:endParaRPr lang="en-US" dirty="0"/>
          </a:p>
          <a:p>
            <a:r>
              <a:rPr lang="en-US" dirty="0"/>
              <a:t>Action Items (guidance from DM-</a:t>
            </a:r>
            <a:r>
              <a:rPr lang="en-US" dirty="0" err="1"/>
              <a:t>CaT</a:t>
            </a:r>
            <a:r>
              <a:rPr lang="en-US" dirty="0"/>
              <a:t>)</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r>
              <a:rPr lang="en-US" dirty="0"/>
              <a:t>Action Item – increase tempo of Arch. TT meetings (which day is best?)</a:t>
            </a:r>
          </a:p>
          <a:p>
            <a:endParaRPr lang="en-US" dirty="0"/>
          </a:p>
          <a:p>
            <a:r>
              <a:rPr lang="en-US" dirty="0"/>
              <a:t>Presentation to DM-</a:t>
            </a:r>
            <a:r>
              <a:rPr lang="en-US" dirty="0" err="1"/>
              <a:t>CaT</a:t>
            </a:r>
            <a:endParaRPr lang="en-US" dirty="0"/>
          </a:p>
          <a:p>
            <a:pPr lvl="1"/>
            <a:r>
              <a:rPr lang="en-US" dirty="0"/>
              <a:t>Long Term Architecture Plans</a:t>
            </a:r>
          </a:p>
          <a:p>
            <a:pPr lvl="1"/>
            <a:r>
              <a:rPr lang="en-US" dirty="0"/>
              <a:t>CWIX-23 Plans</a:t>
            </a:r>
          </a:p>
          <a:p>
            <a:pPr lvl="1"/>
            <a:r>
              <a:rPr lang="en-US" dirty="0"/>
              <a:t>Multi-SRM Work</a:t>
            </a:r>
          </a:p>
        </p:txBody>
      </p:sp>
      <p:sp>
        <p:nvSpPr>
          <p:cNvPr id="4" name="Footer Placeholder 3">
            <a:extLst>
              <a:ext uri="{FF2B5EF4-FFF2-40B4-BE49-F238E27FC236}">
                <a16:creationId xmlns:a16="http://schemas.microsoft.com/office/drawing/2014/main" id="{48C6135C-2925-33BA-AAFD-8099E5034F67}"/>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72615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476F-FCCB-1767-DE41-B49E729E2046}"/>
              </a:ext>
            </a:extLst>
          </p:cNvPr>
          <p:cNvSpPr>
            <a:spLocks noGrp="1"/>
          </p:cNvSpPr>
          <p:nvPr>
            <p:ph type="title"/>
          </p:nvPr>
        </p:nvSpPr>
        <p:spPr>
          <a:xfrm>
            <a:off x="838199" y="291090"/>
            <a:ext cx="10515599" cy="586775"/>
          </a:xfrm>
        </p:spPr>
        <p:txBody>
          <a:bodyPr vert="horz" lIns="91440" tIns="45720" rIns="91440" bIns="45720" rtlCol="0" anchor="b">
            <a:normAutofit/>
          </a:bodyPr>
          <a:lstStyle/>
          <a:p>
            <a:r>
              <a:rPr lang="en-US" sz="3200" kern="1200" dirty="0">
                <a:solidFill>
                  <a:schemeClr val="tx1"/>
                </a:solidFill>
                <a:latin typeface="+mj-lt"/>
                <a:ea typeface="+mj-ea"/>
                <a:cs typeface="+mj-cs"/>
              </a:rPr>
              <a:t>Multi-SRM Environment</a:t>
            </a:r>
          </a:p>
        </p:txBody>
      </p:sp>
      <p:pic>
        <p:nvPicPr>
          <p:cNvPr id="5" name="Grafik 4">
            <a:extLst>
              <a:ext uri="{FF2B5EF4-FFF2-40B4-BE49-F238E27FC236}">
                <a16:creationId xmlns:a16="http://schemas.microsoft.com/office/drawing/2014/main" id="{09328BD7-BA3E-4FAF-B653-3FD32987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3" y="801843"/>
            <a:ext cx="7894659" cy="4440746"/>
          </a:xfrm>
          <a:prstGeom prst="rect">
            <a:avLst/>
          </a:prstGeom>
        </p:spPr>
      </p:pic>
      <p:sp>
        <p:nvSpPr>
          <p:cNvPr id="4" name="Footer Placeholder 3">
            <a:extLst>
              <a:ext uri="{FF2B5EF4-FFF2-40B4-BE49-F238E27FC236}">
                <a16:creationId xmlns:a16="http://schemas.microsoft.com/office/drawing/2014/main" id="{5B818ADA-30B0-58EC-CF57-8DCBBFC9AF9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November 04 2022 Meeting</a:t>
            </a:r>
          </a:p>
        </p:txBody>
      </p:sp>
      <p:sp>
        <p:nvSpPr>
          <p:cNvPr id="6" name="TextBox 5">
            <a:extLst>
              <a:ext uri="{FF2B5EF4-FFF2-40B4-BE49-F238E27FC236}">
                <a16:creationId xmlns:a16="http://schemas.microsoft.com/office/drawing/2014/main" id="{F3A501B2-5AA7-26C5-9D93-8F35F36D3789}"/>
              </a:ext>
            </a:extLst>
          </p:cNvPr>
          <p:cNvSpPr txBox="1"/>
          <p:nvPr/>
        </p:nvSpPr>
        <p:spPr>
          <a:xfrm>
            <a:off x="7740204" y="1223778"/>
            <a:ext cx="4254018" cy="2308324"/>
          </a:xfrm>
          <a:prstGeom prst="rect">
            <a:avLst/>
          </a:prstGeom>
          <a:noFill/>
        </p:spPr>
        <p:txBody>
          <a:bodyPr wrap="square" rtlCol="0">
            <a:spAutoFit/>
          </a:bodyPr>
          <a:lstStyle/>
          <a:p>
            <a:r>
              <a:rPr lang="en-US" dirty="0"/>
              <a:t>Implications</a:t>
            </a:r>
          </a:p>
          <a:p>
            <a:endParaRPr lang="en-US" dirty="0"/>
          </a:p>
          <a:p>
            <a:pPr marL="342900" indent="-342900">
              <a:buAutoNum type="arabicPeriod"/>
            </a:pPr>
            <a:r>
              <a:rPr lang="en-US" dirty="0"/>
              <a:t>As per our statement, each Community will manage their own SRM</a:t>
            </a:r>
          </a:p>
          <a:p>
            <a:pPr marL="342900" indent="-342900">
              <a:buAutoNum type="arabicPeriod"/>
            </a:pPr>
            <a:r>
              <a:rPr lang="en-US" dirty="0"/>
              <a:t>There is a Common Cross-Community SRM (the NCDF SRM)</a:t>
            </a:r>
          </a:p>
          <a:p>
            <a:pPr marL="342900" indent="-342900">
              <a:buAutoNum type="arabicPeriod"/>
            </a:pP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4833F335-9BFD-318A-E9FB-401DB3CC7D9A}"/>
              </a:ext>
            </a:extLst>
          </p:cNvPr>
          <p:cNvSpPr txBox="1"/>
          <p:nvPr/>
        </p:nvSpPr>
        <p:spPr>
          <a:xfrm>
            <a:off x="7740204" y="3835784"/>
            <a:ext cx="4223537" cy="2308324"/>
          </a:xfrm>
          <a:prstGeom prst="rect">
            <a:avLst/>
          </a:prstGeom>
          <a:noFill/>
        </p:spPr>
        <p:txBody>
          <a:bodyPr wrap="square" rtlCol="0">
            <a:spAutoFit/>
          </a:bodyPr>
          <a:lstStyle/>
          <a:p>
            <a:r>
              <a:rPr lang="en-US" dirty="0"/>
              <a:t>Questions</a:t>
            </a:r>
          </a:p>
          <a:p>
            <a:endParaRPr lang="en-US" dirty="0"/>
          </a:p>
          <a:p>
            <a:pPr marL="342900" indent="-342900">
              <a:buAutoNum type="arabicPeriod"/>
            </a:pPr>
            <a:r>
              <a:rPr lang="en-US" dirty="0"/>
              <a:t>Will there be an overall archive or repository of SRMs</a:t>
            </a:r>
          </a:p>
          <a:p>
            <a:pPr marL="342900" indent="-342900">
              <a:buAutoNum type="arabicPeriod"/>
            </a:pPr>
            <a:r>
              <a:rPr lang="en-US" dirty="0"/>
              <a:t>What other Semantic supporting documents should be covered? (ref: Phil’s question vis Ontology Concerns)</a:t>
            </a:r>
          </a:p>
          <a:p>
            <a:pPr marL="342900" indent="-342900">
              <a:buAutoNum type="arabicPeriod"/>
            </a:pPr>
            <a:endParaRPr lang="en-US" dirty="0"/>
          </a:p>
        </p:txBody>
      </p:sp>
    </p:spTree>
    <p:extLst>
      <p:ext uri="{BB962C8B-B14F-4D97-AF65-F5344CB8AC3E}">
        <p14:creationId xmlns:p14="http://schemas.microsoft.com/office/powerpoint/2010/main" val="310464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265C663-909F-2492-6584-B6C5615222DE}"/>
              </a:ext>
            </a:extLst>
          </p:cNvPr>
          <p:cNvSpPr/>
          <p:nvPr/>
        </p:nvSpPr>
        <p:spPr>
          <a:xfrm>
            <a:off x="1962539" y="867748"/>
            <a:ext cx="8472196" cy="1887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4347A21-B934-EC48-8AE0-EB2D100416E4}"/>
              </a:ext>
            </a:extLst>
          </p:cNvPr>
          <p:cNvGrpSpPr/>
          <p:nvPr/>
        </p:nvGrpSpPr>
        <p:grpSpPr>
          <a:xfrm>
            <a:off x="2408213" y="1381014"/>
            <a:ext cx="1866122" cy="4170782"/>
            <a:chOff x="2802294" y="1474238"/>
            <a:chExt cx="1866122" cy="4170782"/>
          </a:xfrm>
        </p:grpSpPr>
        <p:sp>
          <p:nvSpPr>
            <p:cNvPr id="4" name="Rectangle 3">
              <a:extLst>
                <a:ext uri="{FF2B5EF4-FFF2-40B4-BE49-F238E27FC236}">
                  <a16:creationId xmlns:a16="http://schemas.microsoft.com/office/drawing/2014/main" id="{ED1B7C26-B406-5920-23E1-B1ABFDF407FC}"/>
                </a:ext>
              </a:extLst>
            </p:cNvPr>
            <p:cNvSpPr/>
            <p:nvPr/>
          </p:nvSpPr>
          <p:spPr>
            <a:xfrm>
              <a:off x="2802294" y="1474238"/>
              <a:ext cx="1866122" cy="989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B907586-8B69-81BC-83D4-C9A480BEB017}"/>
                </a:ext>
              </a:extLst>
            </p:cNvPr>
            <p:cNvSpPr/>
            <p:nvPr/>
          </p:nvSpPr>
          <p:spPr>
            <a:xfrm>
              <a:off x="2802294" y="2463282"/>
              <a:ext cx="1866122" cy="31817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6" name="TextBox 5">
            <a:extLst>
              <a:ext uri="{FF2B5EF4-FFF2-40B4-BE49-F238E27FC236}">
                <a16:creationId xmlns:a16="http://schemas.microsoft.com/office/drawing/2014/main" id="{39F4D35C-7332-C3CF-1A98-627DE7679898}"/>
              </a:ext>
            </a:extLst>
          </p:cNvPr>
          <p:cNvSpPr txBox="1"/>
          <p:nvPr/>
        </p:nvSpPr>
        <p:spPr>
          <a:xfrm>
            <a:off x="2615683" y="410547"/>
            <a:ext cx="1170129" cy="369332"/>
          </a:xfrm>
          <a:prstGeom prst="rect">
            <a:avLst/>
          </a:prstGeom>
          <a:noFill/>
        </p:spPr>
        <p:txBody>
          <a:bodyPr wrap="none" rtlCol="0">
            <a:spAutoFit/>
          </a:bodyPr>
          <a:lstStyle/>
          <a:p>
            <a:r>
              <a:rPr lang="en-US" dirty="0"/>
              <a:t>Air System</a:t>
            </a:r>
          </a:p>
        </p:txBody>
      </p:sp>
      <p:grpSp>
        <p:nvGrpSpPr>
          <p:cNvPr id="16" name="Group 15">
            <a:extLst>
              <a:ext uri="{FF2B5EF4-FFF2-40B4-BE49-F238E27FC236}">
                <a16:creationId xmlns:a16="http://schemas.microsoft.com/office/drawing/2014/main" id="{A1459ABD-B46E-3493-BA30-FC2A3ADDD057}"/>
              </a:ext>
            </a:extLst>
          </p:cNvPr>
          <p:cNvGrpSpPr/>
          <p:nvPr/>
        </p:nvGrpSpPr>
        <p:grpSpPr>
          <a:xfrm>
            <a:off x="4986756" y="1429469"/>
            <a:ext cx="1866122" cy="4170782"/>
            <a:chOff x="5371323" y="1474238"/>
            <a:chExt cx="1866122" cy="4170782"/>
          </a:xfrm>
        </p:grpSpPr>
        <p:sp>
          <p:nvSpPr>
            <p:cNvPr id="7" name="Rectangle 6">
              <a:extLst>
                <a:ext uri="{FF2B5EF4-FFF2-40B4-BE49-F238E27FC236}">
                  <a16:creationId xmlns:a16="http://schemas.microsoft.com/office/drawing/2014/main" id="{15A6F9E1-83BF-A18D-2924-B29D85C936F4}"/>
                </a:ext>
              </a:extLst>
            </p:cNvPr>
            <p:cNvSpPr/>
            <p:nvPr/>
          </p:nvSpPr>
          <p:spPr>
            <a:xfrm>
              <a:off x="5371323" y="1474238"/>
              <a:ext cx="1866122" cy="9890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D8F6380-0054-0B90-5E04-1CE24D6B4738}"/>
                </a:ext>
              </a:extLst>
            </p:cNvPr>
            <p:cNvSpPr/>
            <p:nvPr/>
          </p:nvSpPr>
          <p:spPr>
            <a:xfrm>
              <a:off x="5371323" y="2463282"/>
              <a:ext cx="1866122" cy="31817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E8831B95-E6B0-3546-1FC9-0F0C7A6F30C8}"/>
              </a:ext>
            </a:extLst>
          </p:cNvPr>
          <p:cNvSpPr txBox="1"/>
          <p:nvPr/>
        </p:nvSpPr>
        <p:spPr>
          <a:xfrm>
            <a:off x="5184712" y="410547"/>
            <a:ext cx="1356077" cy="369332"/>
          </a:xfrm>
          <a:prstGeom prst="rect">
            <a:avLst/>
          </a:prstGeom>
          <a:noFill/>
        </p:spPr>
        <p:txBody>
          <a:bodyPr wrap="none" rtlCol="0">
            <a:spAutoFit/>
          </a:bodyPr>
          <a:lstStyle/>
          <a:p>
            <a:r>
              <a:rPr lang="en-US" dirty="0"/>
              <a:t>Land System</a:t>
            </a:r>
          </a:p>
        </p:txBody>
      </p:sp>
      <p:grpSp>
        <p:nvGrpSpPr>
          <p:cNvPr id="17" name="Group 16">
            <a:extLst>
              <a:ext uri="{FF2B5EF4-FFF2-40B4-BE49-F238E27FC236}">
                <a16:creationId xmlns:a16="http://schemas.microsoft.com/office/drawing/2014/main" id="{DD168779-0A72-EBFF-FA10-55522DF72B4E}"/>
              </a:ext>
            </a:extLst>
          </p:cNvPr>
          <p:cNvGrpSpPr/>
          <p:nvPr/>
        </p:nvGrpSpPr>
        <p:grpSpPr>
          <a:xfrm>
            <a:off x="7565299" y="1474238"/>
            <a:ext cx="1866122" cy="4170782"/>
            <a:chOff x="7890590" y="1474238"/>
            <a:chExt cx="1866122" cy="4170782"/>
          </a:xfrm>
        </p:grpSpPr>
        <p:sp>
          <p:nvSpPr>
            <p:cNvPr id="10" name="Rectangle 9">
              <a:extLst>
                <a:ext uri="{FF2B5EF4-FFF2-40B4-BE49-F238E27FC236}">
                  <a16:creationId xmlns:a16="http://schemas.microsoft.com/office/drawing/2014/main" id="{367838B7-E201-391C-D087-89C050DE237E}"/>
                </a:ext>
              </a:extLst>
            </p:cNvPr>
            <p:cNvSpPr/>
            <p:nvPr/>
          </p:nvSpPr>
          <p:spPr>
            <a:xfrm>
              <a:off x="7890590" y="1474238"/>
              <a:ext cx="1866122" cy="9890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BBC288E-B314-305B-6BB7-0CF5470BE32D}"/>
                </a:ext>
              </a:extLst>
            </p:cNvPr>
            <p:cNvSpPr/>
            <p:nvPr/>
          </p:nvSpPr>
          <p:spPr>
            <a:xfrm>
              <a:off x="7890590" y="2463282"/>
              <a:ext cx="1866122" cy="31817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4260AEF2-A2CC-26C4-CCBF-AACE71BEE902}"/>
              </a:ext>
            </a:extLst>
          </p:cNvPr>
          <p:cNvSpPr txBox="1"/>
          <p:nvPr/>
        </p:nvSpPr>
        <p:spPr>
          <a:xfrm>
            <a:off x="7703979" y="410547"/>
            <a:ext cx="1232645" cy="369332"/>
          </a:xfrm>
          <a:prstGeom prst="rect">
            <a:avLst/>
          </a:prstGeom>
          <a:noFill/>
        </p:spPr>
        <p:txBody>
          <a:bodyPr wrap="none" rtlCol="0">
            <a:spAutoFit/>
          </a:bodyPr>
          <a:lstStyle/>
          <a:p>
            <a:r>
              <a:rPr lang="en-US" dirty="0"/>
              <a:t>Log System</a:t>
            </a:r>
          </a:p>
        </p:txBody>
      </p:sp>
      <p:sp>
        <p:nvSpPr>
          <p:cNvPr id="14" name="TextBox 13">
            <a:extLst>
              <a:ext uri="{FF2B5EF4-FFF2-40B4-BE49-F238E27FC236}">
                <a16:creationId xmlns:a16="http://schemas.microsoft.com/office/drawing/2014/main" id="{2D286FB4-7B9F-3C11-CB20-549DE3C09160}"/>
              </a:ext>
            </a:extLst>
          </p:cNvPr>
          <p:cNvSpPr txBox="1"/>
          <p:nvPr/>
        </p:nvSpPr>
        <p:spPr>
          <a:xfrm>
            <a:off x="2001660" y="5990253"/>
            <a:ext cx="4408964" cy="369332"/>
          </a:xfrm>
          <a:prstGeom prst="rect">
            <a:avLst/>
          </a:prstGeom>
          <a:noFill/>
        </p:spPr>
        <p:txBody>
          <a:bodyPr wrap="none" rtlCol="0">
            <a:spAutoFit/>
          </a:bodyPr>
          <a:lstStyle/>
          <a:p>
            <a:r>
              <a:rPr lang="en-US" dirty="0"/>
              <a:t>Data Lake View     vs     Data Warehouse View</a:t>
            </a:r>
          </a:p>
        </p:txBody>
      </p:sp>
      <p:sp>
        <p:nvSpPr>
          <p:cNvPr id="15" name="TextBox 14">
            <a:extLst>
              <a:ext uri="{FF2B5EF4-FFF2-40B4-BE49-F238E27FC236}">
                <a16:creationId xmlns:a16="http://schemas.microsoft.com/office/drawing/2014/main" id="{447222B0-8E10-F1A1-F309-16F04DA7D0AF}"/>
              </a:ext>
            </a:extLst>
          </p:cNvPr>
          <p:cNvSpPr txBox="1"/>
          <p:nvPr/>
        </p:nvSpPr>
        <p:spPr>
          <a:xfrm rot="16200000">
            <a:off x="596265" y="1761395"/>
            <a:ext cx="2460417" cy="369332"/>
          </a:xfrm>
          <a:prstGeom prst="rect">
            <a:avLst/>
          </a:prstGeom>
          <a:noFill/>
        </p:spPr>
        <p:txBody>
          <a:bodyPr wrap="none" rtlCol="0">
            <a:spAutoFit/>
          </a:bodyPr>
          <a:lstStyle/>
          <a:p>
            <a:r>
              <a:rPr lang="en-US" dirty="0" err="1"/>
              <a:t>DataLake</a:t>
            </a:r>
            <a:r>
              <a:rPr lang="en-US" dirty="0"/>
              <a:t> Cross COI SRM</a:t>
            </a:r>
          </a:p>
        </p:txBody>
      </p:sp>
      <p:sp>
        <p:nvSpPr>
          <p:cNvPr id="2" name="Footer Placeholder 1">
            <a:extLst>
              <a:ext uri="{FF2B5EF4-FFF2-40B4-BE49-F238E27FC236}">
                <a16:creationId xmlns:a16="http://schemas.microsoft.com/office/drawing/2014/main" id="{B0D7BEDD-36B2-B2B1-E430-841F0FC856C2}"/>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344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657-731C-A758-F62C-E4C3F82631B5}"/>
              </a:ext>
            </a:extLst>
          </p:cNvPr>
          <p:cNvSpPr>
            <a:spLocks noGrp="1"/>
          </p:cNvSpPr>
          <p:nvPr>
            <p:ph type="title"/>
          </p:nvPr>
        </p:nvSpPr>
        <p:spPr>
          <a:xfrm>
            <a:off x="838200" y="365125"/>
            <a:ext cx="10515600" cy="797469"/>
          </a:xfrm>
        </p:spPr>
        <p:txBody>
          <a:bodyPr>
            <a:normAutofit/>
          </a:bodyPr>
          <a:lstStyle/>
          <a:p>
            <a:r>
              <a:rPr lang="en-US" sz="3200" dirty="0"/>
              <a:t>Development of a Cross-Community SRM (NCDF SRM)</a:t>
            </a:r>
          </a:p>
        </p:txBody>
      </p:sp>
      <p:sp>
        <p:nvSpPr>
          <p:cNvPr id="3" name="Footer Placeholder 2">
            <a:extLst>
              <a:ext uri="{FF2B5EF4-FFF2-40B4-BE49-F238E27FC236}">
                <a16:creationId xmlns:a16="http://schemas.microsoft.com/office/drawing/2014/main" id="{BB8924A0-8383-C77E-D8AB-02E4042CF0FC}"/>
              </a:ext>
            </a:extLst>
          </p:cNvPr>
          <p:cNvSpPr>
            <a:spLocks noGrp="1"/>
          </p:cNvSpPr>
          <p:nvPr>
            <p:ph type="ftr" sz="quarter" idx="11"/>
          </p:nvPr>
        </p:nvSpPr>
        <p:spPr/>
        <p:txBody>
          <a:bodyPr/>
          <a:lstStyle/>
          <a:p>
            <a:r>
              <a:rPr lang="en-US"/>
              <a:t>November 04 2022 Meeting</a:t>
            </a:r>
          </a:p>
        </p:txBody>
      </p:sp>
      <p:sp>
        <p:nvSpPr>
          <p:cNvPr id="4" name="TextBox 3">
            <a:extLst>
              <a:ext uri="{FF2B5EF4-FFF2-40B4-BE49-F238E27FC236}">
                <a16:creationId xmlns:a16="http://schemas.microsoft.com/office/drawing/2014/main" id="{4C618989-F120-518A-B3C1-19F32B61F56D}"/>
              </a:ext>
            </a:extLst>
          </p:cNvPr>
          <p:cNvSpPr txBox="1"/>
          <p:nvPr/>
        </p:nvSpPr>
        <p:spPr>
          <a:xfrm>
            <a:off x="312058" y="1936074"/>
            <a:ext cx="5744754" cy="2031325"/>
          </a:xfrm>
          <a:prstGeom prst="rect">
            <a:avLst/>
          </a:prstGeom>
          <a:noFill/>
        </p:spPr>
        <p:txBody>
          <a:bodyPr wrap="square" rtlCol="0">
            <a:spAutoFit/>
          </a:bodyPr>
          <a:lstStyle/>
          <a:p>
            <a:pPr marL="342900" indent="-342900">
              <a:buFont typeface="+mj-lt"/>
              <a:buAutoNum type="arabicPeriod"/>
            </a:pPr>
            <a:r>
              <a:rPr lang="en-US" dirty="0"/>
              <a:t>This gets to Vincenzo’s assertion, during our last meeting, that an overarching SRM should be a goal of our investigation</a:t>
            </a:r>
          </a:p>
          <a:p>
            <a:pPr marL="342900" indent="-342900">
              <a:buFont typeface="+mj-lt"/>
              <a:buAutoNum type="arabicPeriod"/>
            </a:pPr>
            <a:r>
              <a:rPr lang="en-US" dirty="0"/>
              <a:t>This will become the NCDF (NATO?) Cross-Community SRM, but need not have it’s roots only in one existing SRM</a:t>
            </a:r>
          </a:p>
          <a:p>
            <a:pPr marL="342900" indent="-342900">
              <a:buFont typeface="+mj-lt"/>
              <a:buAutoNum type="arabicPeriod"/>
            </a:pPr>
            <a:r>
              <a:rPr lang="en-US" dirty="0"/>
              <a:t>Can be grafted on to, and evolve with time</a:t>
            </a:r>
          </a:p>
        </p:txBody>
      </p:sp>
      <p:graphicFrame>
        <p:nvGraphicFramePr>
          <p:cNvPr id="5" name="Diagram 4">
            <a:extLst>
              <a:ext uri="{FF2B5EF4-FFF2-40B4-BE49-F238E27FC236}">
                <a16:creationId xmlns:a16="http://schemas.microsoft.com/office/drawing/2014/main" id="{E491A828-7403-001D-7AF3-219F338084C1}"/>
              </a:ext>
            </a:extLst>
          </p:cNvPr>
          <p:cNvGraphicFramePr/>
          <p:nvPr>
            <p:extLst>
              <p:ext uri="{D42A27DB-BD31-4B8C-83A1-F6EECF244321}">
                <p14:modId xmlns:p14="http://schemas.microsoft.com/office/powerpoint/2010/main" val="826385371"/>
              </p:ext>
            </p:extLst>
          </p:nvPr>
        </p:nvGraphicFramePr>
        <p:xfrm>
          <a:off x="5609046" y="1594273"/>
          <a:ext cx="5744754" cy="366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4E160CE-6F97-5D87-ECCD-77BF8585B295}"/>
              </a:ext>
            </a:extLst>
          </p:cNvPr>
          <p:cNvSpPr/>
          <p:nvPr/>
        </p:nvSpPr>
        <p:spPr>
          <a:xfrm>
            <a:off x="6992257" y="5080830"/>
            <a:ext cx="2978332" cy="122914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NCDF SRM</a:t>
            </a:r>
          </a:p>
        </p:txBody>
      </p:sp>
    </p:spTree>
    <p:extLst>
      <p:ext uri="{BB962C8B-B14F-4D97-AF65-F5344CB8AC3E}">
        <p14:creationId xmlns:p14="http://schemas.microsoft.com/office/powerpoint/2010/main" val="131651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D53-C594-6A85-1EB7-AFE5CBBA312A}"/>
              </a:ext>
            </a:extLst>
          </p:cNvPr>
          <p:cNvSpPr>
            <a:spLocks noGrp="1"/>
          </p:cNvSpPr>
          <p:nvPr>
            <p:ph type="title"/>
          </p:nvPr>
        </p:nvSpPr>
        <p:spPr>
          <a:xfrm>
            <a:off x="838200" y="136525"/>
            <a:ext cx="10515600" cy="1194589"/>
          </a:xfrm>
        </p:spPr>
        <p:txBody>
          <a:bodyPr>
            <a:normAutofit/>
          </a:bodyPr>
          <a:lstStyle/>
          <a:p>
            <a:r>
              <a:rPr lang="en-US" sz="3200" dirty="0"/>
              <a:t>Timeline based use case scenarios </a:t>
            </a:r>
            <a:br>
              <a:rPr lang="en-US" sz="3200" dirty="0"/>
            </a:br>
            <a:r>
              <a:rPr lang="en-US" sz="3200" dirty="0"/>
              <a:t>(case 1, insert through transformation services)</a:t>
            </a:r>
          </a:p>
        </p:txBody>
      </p:sp>
      <p:sp>
        <p:nvSpPr>
          <p:cNvPr id="4" name="Footer Placeholder 3">
            <a:extLst>
              <a:ext uri="{FF2B5EF4-FFF2-40B4-BE49-F238E27FC236}">
                <a16:creationId xmlns:a16="http://schemas.microsoft.com/office/drawing/2014/main" id="{3306BF6A-8D3D-748E-F184-0D6D879E70C6}"/>
              </a:ext>
            </a:extLst>
          </p:cNvPr>
          <p:cNvSpPr>
            <a:spLocks noGrp="1"/>
          </p:cNvSpPr>
          <p:nvPr>
            <p:ph type="ftr" sz="quarter" idx="11"/>
          </p:nvPr>
        </p:nvSpPr>
        <p:spPr/>
        <p:txBody>
          <a:bodyPr/>
          <a:lstStyle/>
          <a:p>
            <a:r>
              <a:rPr lang="en-US"/>
              <a:t>November 04 2022 Meeting</a:t>
            </a:r>
          </a:p>
        </p:txBody>
      </p:sp>
      <p:sp>
        <p:nvSpPr>
          <p:cNvPr id="28" name="TextBox 27">
            <a:extLst>
              <a:ext uri="{FF2B5EF4-FFF2-40B4-BE49-F238E27FC236}">
                <a16:creationId xmlns:a16="http://schemas.microsoft.com/office/drawing/2014/main" id="{50D0E4AD-A63B-F483-1C9A-F95509ED05E5}"/>
              </a:ext>
            </a:extLst>
          </p:cNvPr>
          <p:cNvSpPr txBox="1"/>
          <p:nvPr/>
        </p:nvSpPr>
        <p:spPr>
          <a:xfrm>
            <a:off x="723900" y="4673600"/>
            <a:ext cx="10833030" cy="1200329"/>
          </a:xfrm>
          <a:prstGeom prst="rect">
            <a:avLst/>
          </a:prstGeom>
          <a:noFill/>
        </p:spPr>
        <p:txBody>
          <a:bodyPr wrap="none" rtlCol="0">
            <a:spAutoFit/>
          </a:bodyPr>
          <a:lstStyle/>
          <a:p>
            <a:pPr marL="342900" indent="-342900">
              <a:buAutoNum type="arabicPeriod"/>
            </a:pPr>
            <a:r>
              <a:rPr lang="en-US" dirty="0"/>
              <a:t>COI message, produced, based on community’s own SRM</a:t>
            </a:r>
          </a:p>
          <a:p>
            <a:pPr marL="342900" indent="-342900">
              <a:buAutoNum type="arabicPeriod"/>
            </a:pPr>
            <a:r>
              <a:rPr lang="en-US" dirty="0"/>
              <a:t>Transformation Service (outside of </a:t>
            </a:r>
            <a:r>
              <a:rPr lang="en-US" dirty="0" err="1"/>
              <a:t>datalake</a:t>
            </a:r>
            <a:r>
              <a:rPr lang="en-US" dirty="0"/>
              <a:t>?) must be aware of both, Community SRM, and </a:t>
            </a:r>
            <a:r>
              <a:rPr lang="en-US" dirty="0" err="1"/>
              <a:t>DataLake</a:t>
            </a:r>
            <a:r>
              <a:rPr lang="en-US" dirty="0"/>
              <a:t> SRM</a:t>
            </a:r>
          </a:p>
          <a:p>
            <a:pPr marL="342900" indent="-342900">
              <a:buAutoNum type="arabicPeriod"/>
            </a:pPr>
            <a:r>
              <a:rPr lang="en-US" dirty="0"/>
              <a:t>Transformed Message passes through </a:t>
            </a:r>
            <a:r>
              <a:rPr lang="en-US" dirty="0" err="1"/>
              <a:t>DataLake</a:t>
            </a:r>
            <a:r>
              <a:rPr lang="en-US" dirty="0"/>
              <a:t> API, however by this point it is expressed in </a:t>
            </a:r>
            <a:r>
              <a:rPr lang="en-US" dirty="0" err="1"/>
              <a:t>DataLake</a:t>
            </a:r>
            <a:r>
              <a:rPr lang="en-US" dirty="0"/>
              <a:t> SRM</a:t>
            </a:r>
          </a:p>
          <a:p>
            <a:pPr marL="342900" indent="-342900">
              <a:buAutoNum type="arabicPeriod"/>
            </a:pPr>
            <a:r>
              <a:rPr lang="en-US" dirty="0"/>
              <a:t>BSO is stored in the </a:t>
            </a:r>
            <a:r>
              <a:rPr lang="en-US" dirty="0" err="1"/>
              <a:t>DataLake</a:t>
            </a:r>
            <a:r>
              <a:rPr lang="en-US" dirty="0"/>
              <a:t>, and is searchable by means of API and other methods that speak </a:t>
            </a:r>
            <a:r>
              <a:rPr lang="en-US" dirty="0" err="1"/>
              <a:t>DataLake</a:t>
            </a:r>
            <a:r>
              <a:rPr lang="en-US" dirty="0"/>
              <a:t> SRM</a:t>
            </a:r>
          </a:p>
        </p:txBody>
      </p:sp>
      <p:grpSp>
        <p:nvGrpSpPr>
          <p:cNvPr id="3" name="Group 2">
            <a:extLst>
              <a:ext uri="{FF2B5EF4-FFF2-40B4-BE49-F238E27FC236}">
                <a16:creationId xmlns:a16="http://schemas.microsoft.com/office/drawing/2014/main" id="{895AB16B-641F-BD84-3574-0D2C95578BA7}"/>
              </a:ext>
            </a:extLst>
          </p:cNvPr>
          <p:cNvGrpSpPr/>
          <p:nvPr/>
        </p:nvGrpSpPr>
        <p:grpSpPr>
          <a:xfrm>
            <a:off x="463514" y="1690688"/>
            <a:ext cx="11353801" cy="2627312"/>
            <a:chOff x="463514" y="1690688"/>
            <a:chExt cx="11353801" cy="2627312"/>
          </a:xfrm>
        </p:grpSpPr>
        <p:sp>
          <p:nvSpPr>
            <p:cNvPr id="5" name="Oval 4">
              <a:extLst>
                <a:ext uri="{FF2B5EF4-FFF2-40B4-BE49-F238E27FC236}">
                  <a16:creationId xmlns:a16="http://schemas.microsoft.com/office/drawing/2014/main" id="{0A408932-00A2-E40D-4FEC-2577C329A52E}"/>
                </a:ext>
              </a:extLst>
            </p:cNvPr>
            <p:cNvSpPr/>
            <p:nvPr/>
          </p:nvSpPr>
          <p:spPr>
            <a:xfrm>
              <a:off x="596898" y="1993897"/>
              <a:ext cx="2235200" cy="10541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Medical System</a:t>
              </a:r>
            </a:p>
            <a:p>
              <a:pPr algn="ctr"/>
              <a:r>
                <a:rPr lang="en-US" sz="1400" dirty="0"/>
                <a:t>CC-133 MEDICS 1.0</a:t>
              </a:r>
            </a:p>
          </p:txBody>
        </p:sp>
        <p:sp>
          <p:nvSpPr>
            <p:cNvPr id="6" name="Rectangle 5">
              <a:extLst>
                <a:ext uri="{FF2B5EF4-FFF2-40B4-BE49-F238E27FC236}">
                  <a16:creationId xmlns:a16="http://schemas.microsoft.com/office/drawing/2014/main" id="{14622EF1-F92F-D49E-44A3-41FD89231A19}"/>
                </a:ext>
              </a:extLst>
            </p:cNvPr>
            <p:cNvSpPr/>
            <p:nvPr/>
          </p:nvSpPr>
          <p:spPr>
            <a:xfrm>
              <a:off x="6400802" y="1858166"/>
              <a:ext cx="22352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NCDF </a:t>
              </a:r>
              <a:r>
                <a:rPr lang="en-US" sz="1400" dirty="0" err="1"/>
                <a:t>DataLake</a:t>
              </a:r>
              <a:endParaRPr lang="en-US" sz="1400" dirty="0"/>
            </a:p>
          </p:txBody>
        </p:sp>
        <p:sp>
          <p:nvSpPr>
            <p:cNvPr id="7" name="Flowchart: Multidocument 6">
              <a:extLst>
                <a:ext uri="{FF2B5EF4-FFF2-40B4-BE49-F238E27FC236}">
                  <a16:creationId xmlns:a16="http://schemas.microsoft.com/office/drawing/2014/main" id="{3EE8F11F-BC77-9B23-D38A-1722A22CD134}"/>
                </a:ext>
              </a:extLst>
            </p:cNvPr>
            <p:cNvSpPr/>
            <p:nvPr/>
          </p:nvSpPr>
          <p:spPr>
            <a:xfrm>
              <a:off x="9893300" y="1858166"/>
              <a:ext cx="1765300" cy="1325563"/>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BSO</a:t>
              </a:r>
            </a:p>
            <a:p>
              <a:pPr algn="ctr"/>
              <a:r>
                <a:rPr lang="en-US" sz="1400" dirty="0"/>
                <a:t>Stored in Data</a:t>
              </a:r>
            </a:p>
            <a:p>
              <a:pPr algn="ctr"/>
              <a:r>
                <a:rPr lang="en-US" sz="1400" dirty="0"/>
                <a:t>Lake</a:t>
              </a:r>
            </a:p>
          </p:txBody>
        </p:sp>
        <p:cxnSp>
          <p:nvCxnSpPr>
            <p:cNvPr id="11" name="Straight Arrow Connector 10">
              <a:extLst>
                <a:ext uri="{FF2B5EF4-FFF2-40B4-BE49-F238E27FC236}">
                  <a16:creationId xmlns:a16="http://schemas.microsoft.com/office/drawing/2014/main" id="{B52758BE-7219-1C8B-EC67-C7DFD389E933}"/>
                </a:ext>
              </a:extLst>
            </p:cNvPr>
            <p:cNvCxnSpPr>
              <a:stCxn id="6" idx="3"/>
              <a:endCxn id="7" idx="1"/>
            </p:cNvCxnSpPr>
            <p:nvPr/>
          </p:nvCxnSpPr>
          <p:spPr>
            <a:xfrm>
              <a:off x="8636002" y="2520948"/>
              <a:ext cx="125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786F14-650B-5386-737C-0FA826F44B70}"/>
                </a:ext>
              </a:extLst>
            </p:cNvPr>
            <p:cNvSpPr/>
            <p:nvPr/>
          </p:nvSpPr>
          <p:spPr>
            <a:xfrm>
              <a:off x="3670300" y="1858171"/>
              <a:ext cx="1689100" cy="13255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NCIA-CC-026</a:t>
              </a:r>
              <a:br>
                <a:rPr lang="en-US" sz="1400" dirty="0"/>
              </a:br>
              <a:r>
                <a:rPr lang="en-US" sz="1400" dirty="0"/>
                <a:t>INT-CORE</a:t>
              </a:r>
            </a:p>
            <a:p>
              <a:pPr algn="ctr"/>
              <a:r>
                <a:rPr lang="en-US" sz="1400" dirty="0"/>
                <a:t>Trans Serv</a:t>
              </a:r>
            </a:p>
          </p:txBody>
        </p:sp>
        <p:cxnSp>
          <p:nvCxnSpPr>
            <p:cNvPr id="19" name="Straight Arrow Connector 18">
              <a:extLst>
                <a:ext uri="{FF2B5EF4-FFF2-40B4-BE49-F238E27FC236}">
                  <a16:creationId xmlns:a16="http://schemas.microsoft.com/office/drawing/2014/main" id="{460C216B-4AD0-738B-40A8-587554475380}"/>
                </a:ext>
              </a:extLst>
            </p:cNvPr>
            <p:cNvCxnSpPr>
              <a:stCxn id="14" idx="3"/>
              <a:endCxn id="6" idx="1"/>
            </p:cNvCxnSpPr>
            <p:nvPr/>
          </p:nvCxnSpPr>
          <p:spPr>
            <a:xfrm flipV="1">
              <a:off x="5359400" y="2520948"/>
              <a:ext cx="104140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767730-0361-E6FD-462F-4402D32828A5}"/>
                </a:ext>
              </a:extLst>
            </p:cNvPr>
            <p:cNvCxnSpPr>
              <a:stCxn id="5" idx="6"/>
              <a:endCxn id="14" idx="1"/>
            </p:cNvCxnSpPr>
            <p:nvPr/>
          </p:nvCxnSpPr>
          <p:spPr>
            <a:xfrm>
              <a:off x="2832098" y="2520947"/>
              <a:ext cx="83820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069656-2D82-A3DF-EA0E-1EB90C9986CE}"/>
                </a:ext>
              </a:extLst>
            </p:cNvPr>
            <p:cNvCxnSpPr>
              <a:cxnSpLocks/>
            </p:cNvCxnSpPr>
            <p:nvPr/>
          </p:nvCxnSpPr>
          <p:spPr>
            <a:xfrm flipV="1">
              <a:off x="5880101" y="1690688"/>
              <a:ext cx="0" cy="262731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9DD44122-B779-8B2D-35CC-DD36E3C35BBA}"/>
                </a:ext>
              </a:extLst>
            </p:cNvPr>
            <p:cNvSpPr/>
            <p:nvPr/>
          </p:nvSpPr>
          <p:spPr>
            <a:xfrm>
              <a:off x="137160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1</a:t>
              </a:r>
            </a:p>
          </p:txBody>
        </p:sp>
        <p:sp>
          <p:nvSpPr>
            <p:cNvPr id="25" name="Oval 24">
              <a:extLst>
                <a:ext uri="{FF2B5EF4-FFF2-40B4-BE49-F238E27FC236}">
                  <a16:creationId xmlns:a16="http://schemas.microsoft.com/office/drawing/2014/main" id="{1FD54379-D7AE-20B5-6815-747961670FF7}"/>
                </a:ext>
              </a:extLst>
            </p:cNvPr>
            <p:cNvSpPr/>
            <p:nvPr/>
          </p:nvSpPr>
          <p:spPr>
            <a:xfrm>
              <a:off x="415925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2</a:t>
              </a:r>
            </a:p>
          </p:txBody>
        </p:sp>
        <p:sp>
          <p:nvSpPr>
            <p:cNvPr id="26" name="Oval 25">
              <a:extLst>
                <a:ext uri="{FF2B5EF4-FFF2-40B4-BE49-F238E27FC236}">
                  <a16:creationId xmlns:a16="http://schemas.microsoft.com/office/drawing/2014/main" id="{25B09496-C138-6E80-CA93-23F96E726A5D}"/>
                </a:ext>
              </a:extLst>
            </p:cNvPr>
            <p:cNvSpPr/>
            <p:nvPr/>
          </p:nvSpPr>
          <p:spPr>
            <a:xfrm>
              <a:off x="7162802"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3</a:t>
              </a:r>
            </a:p>
          </p:txBody>
        </p:sp>
        <p:sp>
          <p:nvSpPr>
            <p:cNvPr id="27" name="Oval 26">
              <a:extLst>
                <a:ext uri="{FF2B5EF4-FFF2-40B4-BE49-F238E27FC236}">
                  <a16:creationId xmlns:a16="http://schemas.microsoft.com/office/drawing/2014/main" id="{06D25185-9A3B-0BFF-FF60-A2A79E740904}"/>
                </a:ext>
              </a:extLst>
            </p:cNvPr>
            <p:cNvSpPr/>
            <p:nvPr/>
          </p:nvSpPr>
          <p:spPr>
            <a:xfrm>
              <a:off x="10363200"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4</a:t>
              </a:r>
            </a:p>
          </p:txBody>
        </p:sp>
        <p:sp>
          <p:nvSpPr>
            <p:cNvPr id="32" name="Arrow: Left-Right 31">
              <a:extLst>
                <a:ext uri="{FF2B5EF4-FFF2-40B4-BE49-F238E27FC236}">
                  <a16:creationId xmlns:a16="http://schemas.microsoft.com/office/drawing/2014/main" id="{152494F4-99F8-2C5A-71FE-0F99167D4D56}"/>
                </a:ext>
              </a:extLst>
            </p:cNvPr>
            <p:cNvSpPr/>
            <p:nvPr/>
          </p:nvSpPr>
          <p:spPr>
            <a:xfrm>
              <a:off x="463514" y="3801086"/>
              <a:ext cx="11353801" cy="400051"/>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Timeline of Operations</a:t>
              </a:r>
            </a:p>
          </p:txBody>
        </p:sp>
      </p:grpSp>
    </p:spTree>
    <p:extLst>
      <p:ext uri="{BB962C8B-B14F-4D97-AF65-F5344CB8AC3E}">
        <p14:creationId xmlns:p14="http://schemas.microsoft.com/office/powerpoint/2010/main" val="169155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highlight>
                  <a:srgbClr val="FFFF00"/>
                </a:highlight>
              </a:rPr>
              <a:t>Establish requirements for an SRM</a:t>
            </a:r>
          </a:p>
          <a:p>
            <a:pPr lvl="1"/>
            <a:r>
              <a:rPr lang="en-US" dirty="0">
                <a:highlight>
                  <a:srgbClr val="FFFF00"/>
                </a:highlight>
              </a:rPr>
              <a:t>Use Cases</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17688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A50A-E5B5-C533-7C4F-1D333FA00946}"/>
              </a:ext>
            </a:extLst>
          </p:cNvPr>
          <p:cNvSpPr>
            <a:spLocks noGrp="1"/>
          </p:cNvSpPr>
          <p:nvPr>
            <p:ph type="title"/>
          </p:nvPr>
        </p:nvSpPr>
        <p:spPr>
          <a:xfrm>
            <a:off x="838200" y="365125"/>
            <a:ext cx="10515600" cy="729967"/>
          </a:xfrm>
        </p:spPr>
        <p:txBody>
          <a:bodyPr>
            <a:normAutofit/>
          </a:bodyPr>
          <a:lstStyle/>
          <a:p>
            <a:r>
              <a:rPr lang="en-US" sz="3200" dirty="0"/>
              <a:t>Objective (from DM </a:t>
            </a:r>
            <a:r>
              <a:rPr lang="en-US" sz="3200" dirty="0" err="1"/>
              <a:t>CaT</a:t>
            </a:r>
            <a:r>
              <a:rPr lang="en-US" sz="3200" dirty="0"/>
              <a:t>)</a:t>
            </a:r>
          </a:p>
        </p:txBody>
      </p:sp>
      <p:sp>
        <p:nvSpPr>
          <p:cNvPr id="3" name="Content Placeholder 2">
            <a:extLst>
              <a:ext uri="{FF2B5EF4-FFF2-40B4-BE49-F238E27FC236}">
                <a16:creationId xmlns:a16="http://schemas.microsoft.com/office/drawing/2014/main" id="{3FFB6B41-3E08-E41A-97AE-E7E3A8EB671C}"/>
              </a:ext>
            </a:extLst>
          </p:cNvPr>
          <p:cNvSpPr>
            <a:spLocks noGrp="1"/>
          </p:cNvSpPr>
          <p:nvPr>
            <p:ph idx="1"/>
          </p:nvPr>
        </p:nvSpPr>
        <p:spPr>
          <a:xfrm>
            <a:off x="838200" y="1340285"/>
            <a:ext cx="10515600" cy="4561105"/>
          </a:xfrm>
        </p:spPr>
        <p:txBody>
          <a:bodyPr>
            <a:normAutofit fontScale="92500" lnSpcReduction="20000"/>
          </a:bodyPr>
          <a:lstStyle/>
          <a:p>
            <a:r>
              <a:rPr lang="en-US" dirty="0"/>
              <a:t>Here is what we are doing…</a:t>
            </a:r>
          </a:p>
          <a:p>
            <a:endParaRPr lang="en-US" dirty="0"/>
          </a:p>
          <a:p>
            <a:r>
              <a:rPr lang="en-US" dirty="0"/>
              <a:t>This grew from the Draft MIM STANAG – and how the US broke silence (being worked through) – partially for the MIP to rephrase the STANAG statements about the MIM being a single NATO model</a:t>
            </a:r>
          </a:p>
          <a:p>
            <a:r>
              <a:rPr lang="en-US" dirty="0"/>
              <a:t>Governance issues – get SRM vision paper</a:t>
            </a:r>
          </a:p>
          <a:p>
            <a:r>
              <a:rPr lang="en-US" dirty="0"/>
              <a:t>On DM </a:t>
            </a:r>
            <a:r>
              <a:rPr lang="en-US" dirty="0" err="1"/>
              <a:t>CaT</a:t>
            </a:r>
            <a:r>
              <a:rPr lang="en-US" dirty="0"/>
              <a:t> website – under meetings, 2022 number three, get it from Chuck Chipman – read paper, originally from MIM STANAG tiger team.  Discusses how NATO will handle SRMs going forward</a:t>
            </a:r>
          </a:p>
          <a:p>
            <a:endParaRPr lang="en-US" dirty="0"/>
          </a:p>
          <a:p>
            <a:r>
              <a:rPr lang="en-US" dirty="0"/>
              <a:t>Steer the SRM Vision Paper to support the idea of multiple SRMs within NATO, and how can they be made to work together more smoothly (is that our group, or another)?</a:t>
            </a:r>
          </a:p>
          <a:p>
            <a:endParaRPr lang="en-US" dirty="0"/>
          </a:p>
        </p:txBody>
      </p:sp>
      <p:sp>
        <p:nvSpPr>
          <p:cNvPr id="4" name="Footer Placeholder 3">
            <a:extLst>
              <a:ext uri="{FF2B5EF4-FFF2-40B4-BE49-F238E27FC236}">
                <a16:creationId xmlns:a16="http://schemas.microsoft.com/office/drawing/2014/main" id="{2824C26D-3075-4384-D849-C08D4A51C2BE}"/>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63498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C1A-6088-450A-1AA5-B2A3C16CDDE4}"/>
              </a:ext>
            </a:extLst>
          </p:cNvPr>
          <p:cNvSpPr>
            <a:spLocks noGrp="1"/>
          </p:cNvSpPr>
          <p:nvPr>
            <p:ph type="title"/>
          </p:nvPr>
        </p:nvSpPr>
        <p:spPr>
          <a:xfrm>
            <a:off x="838200" y="365126"/>
            <a:ext cx="10515600" cy="653778"/>
          </a:xfrm>
        </p:spPr>
        <p:txBody>
          <a:bodyPr>
            <a:normAutofit/>
          </a:bodyPr>
          <a:lstStyle/>
          <a:p>
            <a:r>
              <a:rPr lang="en-US" sz="3200" dirty="0"/>
              <a:t>Requirements for how to approach the objective</a:t>
            </a:r>
          </a:p>
        </p:txBody>
      </p:sp>
      <p:sp>
        <p:nvSpPr>
          <p:cNvPr id="3" name="Content Placeholder 2">
            <a:extLst>
              <a:ext uri="{FF2B5EF4-FFF2-40B4-BE49-F238E27FC236}">
                <a16:creationId xmlns:a16="http://schemas.microsoft.com/office/drawing/2014/main" id="{62C753A8-7C30-2B9E-593F-95C3CE65019E}"/>
              </a:ext>
            </a:extLst>
          </p:cNvPr>
          <p:cNvSpPr>
            <a:spLocks noGrp="1"/>
          </p:cNvSpPr>
          <p:nvPr>
            <p:ph idx="1"/>
          </p:nvPr>
        </p:nvSpPr>
        <p:spPr>
          <a:xfrm>
            <a:off x="838200" y="1371600"/>
            <a:ext cx="10515600" cy="4805363"/>
          </a:xfrm>
        </p:spPr>
        <p:txBody>
          <a:bodyPr/>
          <a:lstStyle/>
          <a:p>
            <a:r>
              <a:rPr lang="en-US" dirty="0"/>
              <a:t>Ways to deal with the objectives (former slide)</a:t>
            </a:r>
          </a:p>
        </p:txBody>
      </p:sp>
      <p:sp>
        <p:nvSpPr>
          <p:cNvPr id="4" name="Footer Placeholder 3">
            <a:extLst>
              <a:ext uri="{FF2B5EF4-FFF2-40B4-BE49-F238E27FC236}">
                <a16:creationId xmlns:a16="http://schemas.microsoft.com/office/drawing/2014/main" id="{42C15D44-B5A0-B701-F6A3-B021981AC8C3}"/>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54692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726C-E93A-955B-1DDA-D2E9B444C712}"/>
              </a:ext>
            </a:extLst>
          </p:cNvPr>
          <p:cNvSpPr>
            <a:spLocks noGrp="1"/>
          </p:cNvSpPr>
          <p:nvPr>
            <p:ph type="title"/>
          </p:nvPr>
        </p:nvSpPr>
        <p:spPr>
          <a:xfrm>
            <a:off x="838200" y="365125"/>
            <a:ext cx="10515600" cy="887478"/>
          </a:xfrm>
        </p:spPr>
        <p:txBody>
          <a:bodyPr>
            <a:normAutofit/>
          </a:bodyPr>
          <a:lstStyle/>
          <a:p>
            <a:r>
              <a:rPr lang="en-US" sz="3200" dirty="0"/>
              <a:t>Agenda – Nov 04</a:t>
            </a:r>
          </a:p>
        </p:txBody>
      </p:sp>
      <p:sp>
        <p:nvSpPr>
          <p:cNvPr id="3" name="Content Placeholder 2">
            <a:extLst>
              <a:ext uri="{FF2B5EF4-FFF2-40B4-BE49-F238E27FC236}">
                <a16:creationId xmlns:a16="http://schemas.microsoft.com/office/drawing/2014/main" id="{030C16F1-F65C-85F1-D26D-4EA1F4A8695E}"/>
              </a:ext>
            </a:extLst>
          </p:cNvPr>
          <p:cNvSpPr>
            <a:spLocks noGrp="1"/>
          </p:cNvSpPr>
          <p:nvPr>
            <p:ph idx="1"/>
          </p:nvPr>
        </p:nvSpPr>
        <p:spPr>
          <a:xfrm>
            <a:off x="838200" y="1422400"/>
            <a:ext cx="11061526" cy="4754563"/>
          </a:xfrm>
        </p:spPr>
        <p:txBody>
          <a:bodyPr/>
          <a:lstStyle/>
          <a:p>
            <a:r>
              <a:rPr lang="en-US" dirty="0"/>
              <a:t>Architecture to represent multiple SRM experimentation at CWIX 2023</a:t>
            </a:r>
          </a:p>
          <a:p>
            <a:pPr lvl="1"/>
            <a:r>
              <a:rPr lang="en-US" dirty="0"/>
              <a:t>Scope of experiment</a:t>
            </a:r>
          </a:p>
          <a:p>
            <a:pPr lvl="1"/>
            <a:r>
              <a:rPr lang="en-US" dirty="0"/>
              <a:t>How does it affect the architecture</a:t>
            </a:r>
          </a:p>
          <a:p>
            <a:pPr lvl="1"/>
            <a:r>
              <a:rPr lang="en-US" dirty="0"/>
              <a:t>What artifacts need to be developed</a:t>
            </a:r>
          </a:p>
          <a:p>
            <a:pPr lvl="1"/>
            <a:endParaRPr lang="en-US" dirty="0"/>
          </a:p>
        </p:txBody>
      </p:sp>
      <p:sp>
        <p:nvSpPr>
          <p:cNvPr id="4" name="Footer Placeholder 3">
            <a:extLst>
              <a:ext uri="{FF2B5EF4-FFF2-40B4-BE49-F238E27FC236}">
                <a16:creationId xmlns:a16="http://schemas.microsoft.com/office/drawing/2014/main" id="{065AA3B5-9D94-E18A-DB74-43684A498BE6}"/>
              </a:ext>
            </a:extLst>
          </p:cNvPr>
          <p:cNvSpPr>
            <a:spLocks noGrp="1"/>
          </p:cNvSpPr>
          <p:nvPr>
            <p:ph type="ftr" sz="quarter" idx="11"/>
          </p:nvPr>
        </p:nvSpPr>
        <p:spPr/>
        <p:txBody>
          <a:bodyPr/>
          <a:lstStyle/>
          <a:p>
            <a:r>
              <a:rPr lang="en-US" dirty="0"/>
              <a:t>November 04 2022 Meeting</a:t>
            </a:r>
          </a:p>
        </p:txBody>
      </p:sp>
    </p:spTree>
    <p:extLst>
      <p:ext uri="{BB962C8B-B14F-4D97-AF65-F5344CB8AC3E}">
        <p14:creationId xmlns:p14="http://schemas.microsoft.com/office/powerpoint/2010/main" val="2881546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ADEE-D769-F5DA-07F8-968B8210CD67}"/>
              </a:ext>
            </a:extLst>
          </p:cNvPr>
          <p:cNvSpPr>
            <a:spLocks noGrp="1"/>
          </p:cNvSpPr>
          <p:nvPr>
            <p:ph type="title"/>
          </p:nvPr>
        </p:nvSpPr>
        <p:spPr>
          <a:xfrm>
            <a:off x="838200" y="365125"/>
            <a:ext cx="10515600" cy="774743"/>
          </a:xfrm>
        </p:spPr>
        <p:txBody>
          <a:bodyPr>
            <a:normAutofit/>
          </a:bodyPr>
          <a:lstStyle/>
          <a:p>
            <a:r>
              <a:rPr lang="en-US" sz="3200" dirty="0" err="1"/>
              <a:t>DataLake</a:t>
            </a:r>
            <a:r>
              <a:rPr lang="en-US" sz="3200" dirty="0"/>
              <a:t> itself</a:t>
            </a:r>
          </a:p>
        </p:txBody>
      </p:sp>
      <p:sp>
        <p:nvSpPr>
          <p:cNvPr id="3" name="Content Placeholder 2">
            <a:extLst>
              <a:ext uri="{FF2B5EF4-FFF2-40B4-BE49-F238E27FC236}">
                <a16:creationId xmlns:a16="http://schemas.microsoft.com/office/drawing/2014/main" id="{E0273E25-B161-B7DF-7DDC-D9CA3EA98E71}"/>
              </a:ext>
            </a:extLst>
          </p:cNvPr>
          <p:cNvSpPr>
            <a:spLocks noGrp="1"/>
          </p:cNvSpPr>
          <p:nvPr>
            <p:ph idx="1"/>
          </p:nvPr>
        </p:nvSpPr>
        <p:spPr>
          <a:xfrm>
            <a:off x="838200" y="1340285"/>
            <a:ext cx="10515600" cy="4836678"/>
          </a:xfrm>
        </p:spPr>
        <p:txBody>
          <a:bodyPr/>
          <a:lstStyle/>
          <a:p>
            <a:r>
              <a:rPr lang="en-US" dirty="0"/>
              <a:t>How to design an NCDF </a:t>
            </a:r>
            <a:r>
              <a:rPr lang="en-US" dirty="0" err="1"/>
              <a:t>DataLake</a:t>
            </a:r>
            <a:r>
              <a:rPr lang="en-US" dirty="0"/>
              <a:t> – to support cross COI information sharing.  Accommodate semantics from multiple models.</a:t>
            </a:r>
          </a:p>
          <a:p>
            <a:r>
              <a:rPr lang="en-US" dirty="0"/>
              <a:t>Based on NATO NCDF model (or SRM) belongs to multiple communities (not just the Land Community)</a:t>
            </a:r>
          </a:p>
          <a:p>
            <a:r>
              <a:rPr lang="en-US" dirty="0"/>
              <a:t>NCDF need semantic concepts from multiple communities</a:t>
            </a:r>
          </a:p>
          <a:p>
            <a:pPr lvl="1"/>
            <a:r>
              <a:rPr lang="en-US" dirty="0"/>
              <a:t>Ver 1 – includes Semantics from MIM and at least one other model</a:t>
            </a:r>
          </a:p>
          <a:p>
            <a:pPr lvl="1"/>
            <a:r>
              <a:rPr lang="en-US" dirty="0"/>
              <a:t>The NCDF STANAG should describe governance of how multiple models can influence the NCDF model</a:t>
            </a:r>
          </a:p>
          <a:p>
            <a:pPr lvl="1"/>
            <a:r>
              <a:rPr lang="en-US" dirty="0"/>
              <a:t>Include concepts from the MTF community.</a:t>
            </a:r>
          </a:p>
        </p:txBody>
      </p:sp>
      <p:sp>
        <p:nvSpPr>
          <p:cNvPr id="4" name="Footer Placeholder 3">
            <a:extLst>
              <a:ext uri="{FF2B5EF4-FFF2-40B4-BE49-F238E27FC236}">
                <a16:creationId xmlns:a16="http://schemas.microsoft.com/office/drawing/2014/main" id="{030130AC-AEAD-5DCE-811A-0214CAB51571}"/>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0074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93735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401825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369131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539267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5319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425701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549497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November 04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300260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DF05-9D3B-F656-5C46-DB7F7AF5BC75}"/>
              </a:ext>
            </a:extLst>
          </p:cNvPr>
          <p:cNvSpPr>
            <a:spLocks noGrp="1"/>
          </p:cNvSpPr>
          <p:nvPr>
            <p:ph type="title"/>
          </p:nvPr>
        </p:nvSpPr>
        <p:spPr>
          <a:xfrm>
            <a:off x="838200" y="365125"/>
            <a:ext cx="10515600" cy="597401"/>
          </a:xfrm>
        </p:spPr>
        <p:txBody>
          <a:bodyPr>
            <a:normAutofit/>
          </a:bodyPr>
          <a:lstStyle/>
          <a:p>
            <a:r>
              <a:rPr lang="en-US" sz="3600" dirty="0"/>
              <a:t>Scope of Experiment</a:t>
            </a:r>
          </a:p>
        </p:txBody>
      </p:sp>
      <p:sp>
        <p:nvSpPr>
          <p:cNvPr id="3" name="Content Placeholder 2">
            <a:extLst>
              <a:ext uri="{FF2B5EF4-FFF2-40B4-BE49-F238E27FC236}">
                <a16:creationId xmlns:a16="http://schemas.microsoft.com/office/drawing/2014/main" id="{3CF4927E-E469-52C5-BB2D-B3F528408F8E}"/>
              </a:ext>
            </a:extLst>
          </p:cNvPr>
          <p:cNvSpPr>
            <a:spLocks noGrp="1"/>
          </p:cNvSpPr>
          <p:nvPr>
            <p:ph idx="1"/>
          </p:nvPr>
        </p:nvSpPr>
        <p:spPr>
          <a:xfrm>
            <a:off x="838200" y="1311442"/>
            <a:ext cx="10515600" cy="4865521"/>
          </a:xfrm>
        </p:spPr>
        <p:txBody>
          <a:bodyPr>
            <a:normAutofit/>
          </a:bodyPr>
          <a:lstStyle/>
          <a:p>
            <a:r>
              <a:rPr lang="en-US" sz="2000" dirty="0"/>
              <a:t>Do we have two different “versions” of the API services?</a:t>
            </a:r>
          </a:p>
          <a:p>
            <a:pPr lvl="1"/>
            <a:r>
              <a:rPr lang="en-US" sz="1800" dirty="0"/>
              <a:t>These can be the same software</a:t>
            </a:r>
          </a:p>
          <a:p>
            <a:pPr lvl="1"/>
            <a:r>
              <a:rPr lang="en-US" sz="1800" dirty="0"/>
              <a:t>Who will develop? NCIA?</a:t>
            </a:r>
          </a:p>
          <a:p>
            <a:pPr lvl="1"/>
            <a:r>
              <a:rPr lang="en-US" sz="1800" dirty="0"/>
              <a:t>Will have to differentiate message checking and handling based on different SRMs?</a:t>
            </a:r>
          </a:p>
          <a:p>
            <a:pPr lvl="1"/>
            <a:endParaRPr lang="en-US" sz="1800" dirty="0"/>
          </a:p>
          <a:p>
            <a:r>
              <a:rPr lang="en-US" sz="2000" dirty="0"/>
              <a:t>Do we develop a small, proof of concept blended SRM?</a:t>
            </a:r>
          </a:p>
          <a:p>
            <a:pPr lvl="1"/>
            <a:r>
              <a:rPr lang="en-US" sz="1800" dirty="0"/>
              <a:t>A blend of MIM elements and something else?</a:t>
            </a:r>
          </a:p>
          <a:p>
            <a:pPr lvl="1"/>
            <a:r>
              <a:rPr lang="en-US" sz="1800" dirty="0"/>
              <a:t>An extension to NCMF meta data?</a:t>
            </a:r>
          </a:p>
          <a:p>
            <a:pPr lvl="1"/>
            <a:endParaRPr lang="en-US" sz="1800" dirty="0"/>
          </a:p>
          <a:p>
            <a:r>
              <a:rPr lang="en-US" sz="2200" dirty="0"/>
              <a:t>Two types of CWIX experimentation/testing – </a:t>
            </a:r>
          </a:p>
          <a:p>
            <a:pPr lvl="1"/>
            <a:r>
              <a:rPr lang="en-US" sz="1800" dirty="0"/>
              <a:t>First, FMN Spiral 5 work, similar to last year, based on existing MIM based SRM</a:t>
            </a:r>
          </a:p>
          <a:p>
            <a:pPr lvl="1"/>
            <a:r>
              <a:rPr lang="en-US" sz="1800" dirty="0"/>
              <a:t>Second, new experimentation with a different SRM – to establish this work – may be blend of two other models</a:t>
            </a:r>
          </a:p>
        </p:txBody>
      </p:sp>
      <p:sp>
        <p:nvSpPr>
          <p:cNvPr id="4" name="Footer Placeholder 3">
            <a:extLst>
              <a:ext uri="{FF2B5EF4-FFF2-40B4-BE49-F238E27FC236}">
                <a16:creationId xmlns:a16="http://schemas.microsoft.com/office/drawing/2014/main" id="{12FE17B7-E4C5-3E6E-2662-CCE4E31E132C}"/>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365372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87381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05110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1469827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72663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545421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415905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175832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3435713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49332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422598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C7F4-C331-3A9E-3B77-8661DB99C610}"/>
              </a:ext>
            </a:extLst>
          </p:cNvPr>
          <p:cNvSpPr>
            <a:spLocks noGrp="1"/>
          </p:cNvSpPr>
          <p:nvPr>
            <p:ph type="title"/>
          </p:nvPr>
        </p:nvSpPr>
        <p:spPr>
          <a:xfrm>
            <a:off x="838200" y="365126"/>
            <a:ext cx="10515600" cy="708932"/>
          </a:xfrm>
        </p:spPr>
        <p:txBody>
          <a:bodyPr/>
          <a:lstStyle/>
          <a:p>
            <a:r>
              <a:rPr lang="en-US" dirty="0"/>
              <a:t>Cyber experiment</a:t>
            </a:r>
          </a:p>
        </p:txBody>
      </p:sp>
      <p:sp>
        <p:nvSpPr>
          <p:cNvPr id="3" name="Content Placeholder 2">
            <a:extLst>
              <a:ext uri="{FF2B5EF4-FFF2-40B4-BE49-F238E27FC236}">
                <a16:creationId xmlns:a16="http://schemas.microsoft.com/office/drawing/2014/main" id="{E3D624EA-A098-EA86-9D96-E8827587ABB0}"/>
              </a:ext>
            </a:extLst>
          </p:cNvPr>
          <p:cNvSpPr>
            <a:spLocks noGrp="1"/>
          </p:cNvSpPr>
          <p:nvPr>
            <p:ph idx="1"/>
          </p:nvPr>
        </p:nvSpPr>
        <p:spPr>
          <a:xfrm>
            <a:off x="838200" y="1291771"/>
            <a:ext cx="10515600" cy="4885192"/>
          </a:xfrm>
        </p:spPr>
        <p:txBody>
          <a:bodyPr>
            <a:normAutofit/>
          </a:bodyPr>
          <a:lstStyle/>
          <a:p>
            <a:r>
              <a:rPr lang="en-US" sz="2000" dirty="0"/>
              <a:t>Chuck Chipman – working on six different messages, for the CWIX experiment</a:t>
            </a:r>
          </a:p>
          <a:p>
            <a:r>
              <a:rPr lang="en-US" sz="2000" dirty="0"/>
              <a:t>Based, mostly but not entirely, on MTF</a:t>
            </a:r>
          </a:p>
          <a:p>
            <a:pPr lvl="1"/>
            <a:r>
              <a:rPr lang="en-US" sz="1800" dirty="0"/>
              <a:t>Have sets, and fields</a:t>
            </a:r>
          </a:p>
          <a:p>
            <a:pPr lvl="1"/>
            <a:r>
              <a:rPr lang="en-US" sz="1800" dirty="0"/>
              <a:t>New sets – cyber based</a:t>
            </a:r>
          </a:p>
          <a:p>
            <a:r>
              <a:rPr lang="en-US" sz="2200" dirty="0"/>
              <a:t>Making these messages NCDF conformant</a:t>
            </a:r>
          </a:p>
          <a:p>
            <a:r>
              <a:rPr lang="en-US" sz="2200" dirty="0"/>
              <a:t>Experimental SRM – that is conformant with the NCDF format (Naming Design Rules NDR)</a:t>
            </a:r>
          </a:p>
          <a:p>
            <a:endParaRPr lang="en-US" sz="2200" dirty="0"/>
          </a:p>
          <a:p>
            <a:r>
              <a:rPr lang="en-US" sz="2200" dirty="0"/>
              <a:t>Three SRMs – one based on MTF, one on CYBER, one on NCDF core (MIM)</a:t>
            </a:r>
          </a:p>
          <a:p>
            <a:pPr lvl="1"/>
            <a:endParaRPr lang="en-US" sz="1800" dirty="0"/>
          </a:p>
        </p:txBody>
      </p:sp>
      <p:sp>
        <p:nvSpPr>
          <p:cNvPr id="4" name="Footer Placeholder 3">
            <a:extLst>
              <a:ext uri="{FF2B5EF4-FFF2-40B4-BE49-F238E27FC236}">
                <a16:creationId xmlns:a16="http://schemas.microsoft.com/office/drawing/2014/main" id="{2495A40D-436A-ED36-1281-E58D0879DF0F}"/>
              </a:ext>
            </a:extLst>
          </p:cNvPr>
          <p:cNvSpPr>
            <a:spLocks noGrp="1"/>
          </p:cNvSpPr>
          <p:nvPr>
            <p:ph type="ftr" sz="quarter" idx="11"/>
          </p:nvPr>
        </p:nvSpPr>
        <p:spPr/>
        <p:txBody>
          <a:bodyPr/>
          <a:lstStyle/>
          <a:p>
            <a:r>
              <a:rPr lang="en-US"/>
              <a:t>November 04 2022 Meeting</a:t>
            </a:r>
            <a:endParaRPr lang="en-US" dirty="0"/>
          </a:p>
        </p:txBody>
      </p:sp>
    </p:spTree>
    <p:extLst>
      <p:ext uri="{BB962C8B-B14F-4D97-AF65-F5344CB8AC3E}">
        <p14:creationId xmlns:p14="http://schemas.microsoft.com/office/powerpoint/2010/main" val="3031292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C7E5A4-2026-6F57-D8A0-4530E6ADDA95}"/>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53036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AC18-B0AE-B245-70D0-D959781B8E83}"/>
              </a:ext>
            </a:extLst>
          </p:cNvPr>
          <p:cNvSpPr>
            <a:spLocks noGrp="1"/>
          </p:cNvSpPr>
          <p:nvPr>
            <p:ph type="title"/>
          </p:nvPr>
        </p:nvSpPr>
        <p:spPr/>
        <p:txBody>
          <a:bodyPr/>
          <a:lstStyle/>
          <a:p>
            <a:r>
              <a:rPr lang="en-US" dirty="0"/>
              <a:t>Changes to Architecture</a:t>
            </a:r>
          </a:p>
        </p:txBody>
      </p:sp>
      <p:sp>
        <p:nvSpPr>
          <p:cNvPr id="3" name="Content Placeholder 2">
            <a:extLst>
              <a:ext uri="{FF2B5EF4-FFF2-40B4-BE49-F238E27FC236}">
                <a16:creationId xmlns:a16="http://schemas.microsoft.com/office/drawing/2014/main" id="{F731D8A4-26B5-5D41-B778-40918B5BD1FF}"/>
              </a:ext>
            </a:extLst>
          </p:cNvPr>
          <p:cNvSpPr>
            <a:spLocks noGrp="1"/>
          </p:cNvSpPr>
          <p:nvPr>
            <p:ph idx="1"/>
          </p:nvPr>
        </p:nvSpPr>
        <p:spPr/>
        <p:txBody>
          <a:bodyPr>
            <a:normAutofit fontScale="92500" lnSpcReduction="20000"/>
          </a:bodyPr>
          <a:lstStyle/>
          <a:p>
            <a:r>
              <a:rPr lang="en-US" dirty="0"/>
              <a:t>Will this change the architecture?</a:t>
            </a:r>
          </a:p>
          <a:p>
            <a:pPr lvl="1"/>
            <a:r>
              <a:rPr lang="en-US" dirty="0"/>
              <a:t>Multiple software packages to react to an incoming message?</a:t>
            </a:r>
          </a:p>
          <a:p>
            <a:pPr lvl="1"/>
            <a:r>
              <a:rPr lang="en-US" dirty="0"/>
              <a:t>Differences in how the data lake handles messages internally?</a:t>
            </a:r>
          </a:p>
          <a:p>
            <a:pPr lvl="2"/>
            <a:r>
              <a:rPr lang="en-US" dirty="0"/>
              <a:t>One type stored in one spot; one type stored somewhere else?</a:t>
            </a:r>
          </a:p>
          <a:p>
            <a:pPr lvl="2"/>
            <a:endParaRPr lang="en-US" dirty="0"/>
          </a:p>
          <a:p>
            <a:r>
              <a:rPr lang="en-US" dirty="0"/>
              <a:t>External changes (i.e., access to data lake)</a:t>
            </a:r>
          </a:p>
          <a:p>
            <a:r>
              <a:rPr lang="en-US" dirty="0"/>
              <a:t>Internal changes (i.e., changes to services and internal software, data store, etc.)</a:t>
            </a:r>
          </a:p>
          <a:p>
            <a:endParaRPr lang="en-US" dirty="0"/>
          </a:p>
          <a:p>
            <a:r>
              <a:rPr lang="en-US" dirty="0"/>
              <a:t>Test cases – for the Multi-SRM experimentation, will they be variants or shadow versions of the main test cases, or will they be a separate set of test cases…</a:t>
            </a:r>
          </a:p>
          <a:p>
            <a:pPr lvl="1"/>
            <a:endParaRPr lang="en-US" dirty="0"/>
          </a:p>
        </p:txBody>
      </p:sp>
      <p:sp>
        <p:nvSpPr>
          <p:cNvPr id="4" name="Footer Placeholder 3">
            <a:extLst>
              <a:ext uri="{FF2B5EF4-FFF2-40B4-BE49-F238E27FC236}">
                <a16:creationId xmlns:a16="http://schemas.microsoft.com/office/drawing/2014/main" id="{A9D8D061-AFE4-36C2-3014-883762D2004B}"/>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36421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AF51-AD91-E765-4CAA-9E0B10188F2F}"/>
              </a:ext>
            </a:extLst>
          </p:cNvPr>
          <p:cNvSpPr>
            <a:spLocks noGrp="1"/>
          </p:cNvSpPr>
          <p:nvPr>
            <p:ph type="title"/>
          </p:nvPr>
        </p:nvSpPr>
        <p:spPr>
          <a:xfrm>
            <a:off x="838200" y="365125"/>
            <a:ext cx="10515600" cy="765843"/>
          </a:xfrm>
        </p:spPr>
        <p:txBody>
          <a:bodyPr/>
          <a:lstStyle/>
          <a:p>
            <a:r>
              <a:rPr lang="en-US" dirty="0"/>
              <a:t>What artifacts will need to be developed?</a:t>
            </a:r>
          </a:p>
        </p:txBody>
      </p:sp>
      <p:sp>
        <p:nvSpPr>
          <p:cNvPr id="3" name="Content Placeholder 2">
            <a:extLst>
              <a:ext uri="{FF2B5EF4-FFF2-40B4-BE49-F238E27FC236}">
                <a16:creationId xmlns:a16="http://schemas.microsoft.com/office/drawing/2014/main" id="{11B2457C-EFF5-4A8F-5C06-459E9B00E92C}"/>
              </a:ext>
            </a:extLst>
          </p:cNvPr>
          <p:cNvSpPr>
            <a:spLocks noGrp="1"/>
          </p:cNvSpPr>
          <p:nvPr>
            <p:ph idx="1"/>
          </p:nvPr>
        </p:nvSpPr>
        <p:spPr/>
        <p:txBody>
          <a:bodyPr/>
          <a:lstStyle/>
          <a:p>
            <a:r>
              <a:rPr lang="en-US" dirty="0"/>
              <a:t>Various NAF artifacts are already planned for CWIX 2023, for the regular Architecture TT task</a:t>
            </a:r>
          </a:p>
          <a:p>
            <a:endParaRPr lang="en-US" dirty="0"/>
          </a:p>
          <a:p>
            <a:r>
              <a:rPr lang="en-US" dirty="0"/>
              <a:t>Will there need to be variants for the Multi-SRM work? </a:t>
            </a:r>
          </a:p>
          <a:p>
            <a:endParaRPr lang="en-US" dirty="0"/>
          </a:p>
          <a:p>
            <a:r>
              <a:rPr lang="en-US" dirty="0"/>
              <a:t>New artifacts?</a:t>
            </a:r>
          </a:p>
        </p:txBody>
      </p:sp>
      <p:sp>
        <p:nvSpPr>
          <p:cNvPr id="4" name="Footer Placeholder 3">
            <a:extLst>
              <a:ext uri="{FF2B5EF4-FFF2-40B4-BE49-F238E27FC236}">
                <a16:creationId xmlns:a16="http://schemas.microsoft.com/office/drawing/2014/main" id="{5054AF38-7B4C-E33B-1725-25A2515272A7}"/>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258980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endParaRPr lang="en-US" sz="1800" dirty="0"/>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endParaRPr lang="en-US" sz="1800" dirty="0"/>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endParaRPr lang="en-US" sz="1800" dirty="0"/>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endParaRPr lang="en-US" sz="1800" dirty="0"/>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0" name="Group 39">
            <a:extLst>
              <a:ext uri="{FF2B5EF4-FFF2-40B4-BE49-F238E27FC236}">
                <a16:creationId xmlns:a16="http://schemas.microsoft.com/office/drawing/2014/main" id="{AB75A904-7EB5-41D4-CCC8-2B9B95278BA1}"/>
              </a:ext>
            </a:extLst>
          </p:cNvPr>
          <p:cNvGrpSpPr/>
          <p:nvPr/>
        </p:nvGrpSpPr>
        <p:grpSpPr>
          <a:xfrm>
            <a:off x="8272612" y="2140861"/>
            <a:ext cx="382031" cy="314619"/>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0844072" y="3567370"/>
            <a:ext cx="382031" cy="314619"/>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6" name="Group 45">
            <a:extLst>
              <a:ext uri="{FF2B5EF4-FFF2-40B4-BE49-F238E27FC236}">
                <a16:creationId xmlns:a16="http://schemas.microsoft.com/office/drawing/2014/main" id="{4AFB49BC-20B5-B658-019F-32093A45CBCD}"/>
              </a:ext>
            </a:extLst>
          </p:cNvPr>
          <p:cNvGrpSpPr/>
          <p:nvPr/>
        </p:nvGrpSpPr>
        <p:grpSpPr>
          <a:xfrm>
            <a:off x="6689181" y="2131464"/>
            <a:ext cx="391953" cy="347982"/>
            <a:chOff x="8077200" y="1809750"/>
            <a:chExt cx="514350" cy="476250"/>
          </a:xfrm>
          <a:solidFill>
            <a:srgbClr val="CC00CC"/>
          </a:solidFill>
        </p:grpSpPr>
        <p:sp>
          <p:nvSpPr>
            <p:cNvPr id="47" name="Oval 46">
              <a:extLst>
                <a:ext uri="{FF2B5EF4-FFF2-40B4-BE49-F238E27FC236}">
                  <a16:creationId xmlns:a16="http://schemas.microsoft.com/office/drawing/2014/main" id="{5E2F17B0-3B62-74C8-4C56-74EA3032C499}"/>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48" name="TextBox 47">
              <a:extLst>
                <a:ext uri="{FF2B5EF4-FFF2-40B4-BE49-F238E27FC236}">
                  <a16:creationId xmlns:a16="http://schemas.microsoft.com/office/drawing/2014/main" id="{E3C8823C-3FE4-46F5-1BCA-74440B6ACDA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49" name="Group 48">
            <a:extLst>
              <a:ext uri="{FF2B5EF4-FFF2-40B4-BE49-F238E27FC236}">
                <a16:creationId xmlns:a16="http://schemas.microsoft.com/office/drawing/2014/main" id="{A1D57EC0-2C73-C3DE-FEA0-8D6FB78BD946}"/>
              </a:ext>
            </a:extLst>
          </p:cNvPr>
          <p:cNvGrpSpPr/>
          <p:nvPr/>
        </p:nvGrpSpPr>
        <p:grpSpPr>
          <a:xfrm>
            <a:off x="9052080" y="4342823"/>
            <a:ext cx="391953" cy="347982"/>
            <a:chOff x="8077200" y="1809750"/>
            <a:chExt cx="514350" cy="476250"/>
          </a:xfrm>
          <a:solidFill>
            <a:srgbClr val="CC00CC"/>
          </a:solidFill>
        </p:grpSpPr>
        <p:sp>
          <p:nvSpPr>
            <p:cNvPr id="50" name="Oval 49">
              <a:extLst>
                <a:ext uri="{FF2B5EF4-FFF2-40B4-BE49-F238E27FC236}">
                  <a16:creationId xmlns:a16="http://schemas.microsoft.com/office/drawing/2014/main" id="{51970560-8B9A-BC6C-04E2-F3821EB1E5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1F437240-4A29-A1F2-D867-73884D326825}"/>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2" name="Group 51">
            <a:extLst>
              <a:ext uri="{FF2B5EF4-FFF2-40B4-BE49-F238E27FC236}">
                <a16:creationId xmlns:a16="http://schemas.microsoft.com/office/drawing/2014/main" id="{BDFB0D92-EB98-8F79-278B-49268FAF7781}"/>
              </a:ext>
            </a:extLst>
          </p:cNvPr>
          <p:cNvGrpSpPr/>
          <p:nvPr/>
        </p:nvGrpSpPr>
        <p:grpSpPr>
          <a:xfrm>
            <a:off x="9363144" y="3496912"/>
            <a:ext cx="391953" cy="347982"/>
            <a:chOff x="8077200" y="1809750"/>
            <a:chExt cx="514350" cy="476250"/>
          </a:xfrm>
          <a:solidFill>
            <a:srgbClr val="CC00CC"/>
          </a:solidFill>
        </p:grpSpPr>
        <p:sp>
          <p:nvSpPr>
            <p:cNvPr id="53" name="Oval 52">
              <a:extLst>
                <a:ext uri="{FF2B5EF4-FFF2-40B4-BE49-F238E27FC236}">
                  <a16:creationId xmlns:a16="http://schemas.microsoft.com/office/drawing/2014/main" id="{0666A11B-B7C2-3254-FB3A-7F8B93FC5E80}"/>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4" name="TextBox 53">
              <a:extLst>
                <a:ext uri="{FF2B5EF4-FFF2-40B4-BE49-F238E27FC236}">
                  <a16:creationId xmlns:a16="http://schemas.microsoft.com/office/drawing/2014/main" id="{DCB94384-B645-0933-260B-0BB9B33AF579}"/>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5" name="Group 54">
            <a:extLst>
              <a:ext uri="{FF2B5EF4-FFF2-40B4-BE49-F238E27FC236}">
                <a16:creationId xmlns:a16="http://schemas.microsoft.com/office/drawing/2014/main" id="{EEBA9823-5A70-B4D1-ECBC-ED5E59FCC25A}"/>
              </a:ext>
            </a:extLst>
          </p:cNvPr>
          <p:cNvGrpSpPr/>
          <p:nvPr/>
        </p:nvGrpSpPr>
        <p:grpSpPr>
          <a:xfrm>
            <a:off x="8463628" y="2857335"/>
            <a:ext cx="391953" cy="347982"/>
            <a:chOff x="8077200" y="1809750"/>
            <a:chExt cx="514350" cy="476250"/>
          </a:xfrm>
          <a:solidFill>
            <a:srgbClr val="CC00CC"/>
          </a:solidFill>
        </p:grpSpPr>
        <p:sp>
          <p:nvSpPr>
            <p:cNvPr id="56" name="Oval 55">
              <a:extLst>
                <a:ext uri="{FF2B5EF4-FFF2-40B4-BE49-F238E27FC236}">
                  <a16:creationId xmlns:a16="http://schemas.microsoft.com/office/drawing/2014/main" id="{B09AF034-4C7D-2F13-7AFA-F1BECD72E8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7" name="TextBox 56">
              <a:extLst>
                <a:ext uri="{FF2B5EF4-FFF2-40B4-BE49-F238E27FC236}">
                  <a16:creationId xmlns:a16="http://schemas.microsoft.com/office/drawing/2014/main" id="{6FE86C25-49E5-2759-3A81-09DD68EA7A2A}"/>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8" name="Group 57">
            <a:extLst>
              <a:ext uri="{FF2B5EF4-FFF2-40B4-BE49-F238E27FC236}">
                <a16:creationId xmlns:a16="http://schemas.microsoft.com/office/drawing/2014/main" id="{7609A5A3-1F18-67A0-449E-D327FA540579}"/>
              </a:ext>
            </a:extLst>
          </p:cNvPr>
          <p:cNvGrpSpPr/>
          <p:nvPr/>
        </p:nvGrpSpPr>
        <p:grpSpPr>
          <a:xfrm>
            <a:off x="9357079" y="5261091"/>
            <a:ext cx="391953" cy="347982"/>
            <a:chOff x="8077200" y="1809750"/>
            <a:chExt cx="514350" cy="476250"/>
          </a:xfrm>
          <a:solidFill>
            <a:srgbClr val="CC00CC"/>
          </a:solidFill>
        </p:grpSpPr>
        <p:sp>
          <p:nvSpPr>
            <p:cNvPr id="59" name="Oval 58">
              <a:extLst>
                <a:ext uri="{FF2B5EF4-FFF2-40B4-BE49-F238E27FC236}">
                  <a16:creationId xmlns:a16="http://schemas.microsoft.com/office/drawing/2014/main" id="{E919445B-40EC-8B35-FF5F-8EB7FC862381}"/>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0" name="TextBox 59">
              <a:extLst>
                <a:ext uri="{FF2B5EF4-FFF2-40B4-BE49-F238E27FC236}">
                  <a16:creationId xmlns:a16="http://schemas.microsoft.com/office/drawing/2014/main" id="{B19614D1-8F6A-16E8-3B3C-B1A7EEFDBC5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61" name="Group 60">
            <a:extLst>
              <a:ext uri="{FF2B5EF4-FFF2-40B4-BE49-F238E27FC236}">
                <a16:creationId xmlns:a16="http://schemas.microsoft.com/office/drawing/2014/main" id="{441E7502-2620-5FCA-1DDA-17CC181D9AB9}"/>
              </a:ext>
            </a:extLst>
          </p:cNvPr>
          <p:cNvGrpSpPr/>
          <p:nvPr/>
        </p:nvGrpSpPr>
        <p:grpSpPr>
          <a:xfrm>
            <a:off x="7220975" y="2148146"/>
            <a:ext cx="397866" cy="314618"/>
            <a:chOff x="8063841" y="2740819"/>
            <a:chExt cx="535670" cy="476250"/>
          </a:xfrm>
          <a:solidFill>
            <a:srgbClr val="92D050"/>
          </a:solidFill>
        </p:grpSpPr>
        <p:sp>
          <p:nvSpPr>
            <p:cNvPr id="62" name="Oval 61">
              <a:extLst>
                <a:ext uri="{FF2B5EF4-FFF2-40B4-BE49-F238E27FC236}">
                  <a16:creationId xmlns:a16="http://schemas.microsoft.com/office/drawing/2014/main" id="{09E25687-86B6-5E24-7D05-3E15890CC257}"/>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3" name="TextBox 62">
              <a:extLst>
                <a:ext uri="{FF2B5EF4-FFF2-40B4-BE49-F238E27FC236}">
                  <a16:creationId xmlns:a16="http://schemas.microsoft.com/office/drawing/2014/main" id="{AAEDFEF4-7057-33FC-12EC-B76F56EBB02C}"/>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4" name="Group 63">
            <a:extLst>
              <a:ext uri="{FF2B5EF4-FFF2-40B4-BE49-F238E27FC236}">
                <a16:creationId xmlns:a16="http://schemas.microsoft.com/office/drawing/2014/main" id="{9C40AC0D-68E0-A507-BB9D-58BA839D1032}"/>
              </a:ext>
            </a:extLst>
          </p:cNvPr>
          <p:cNvGrpSpPr/>
          <p:nvPr/>
        </p:nvGrpSpPr>
        <p:grpSpPr>
          <a:xfrm>
            <a:off x="9854816" y="3508397"/>
            <a:ext cx="397866" cy="314618"/>
            <a:chOff x="8063841" y="2740819"/>
            <a:chExt cx="535670" cy="476250"/>
          </a:xfrm>
          <a:solidFill>
            <a:srgbClr val="92D050"/>
          </a:solidFill>
        </p:grpSpPr>
        <p:sp>
          <p:nvSpPr>
            <p:cNvPr id="65" name="Oval 64">
              <a:extLst>
                <a:ext uri="{FF2B5EF4-FFF2-40B4-BE49-F238E27FC236}">
                  <a16:creationId xmlns:a16="http://schemas.microsoft.com/office/drawing/2014/main" id="{E2D06445-24CD-620F-DEE5-3365D96171BD}"/>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6" name="TextBox 65">
              <a:extLst>
                <a:ext uri="{FF2B5EF4-FFF2-40B4-BE49-F238E27FC236}">
                  <a16:creationId xmlns:a16="http://schemas.microsoft.com/office/drawing/2014/main" id="{98702307-879F-AB65-E32F-4F071584C547}"/>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7" name="Group 66">
            <a:extLst>
              <a:ext uri="{FF2B5EF4-FFF2-40B4-BE49-F238E27FC236}">
                <a16:creationId xmlns:a16="http://schemas.microsoft.com/office/drawing/2014/main" id="{5B0D9DCC-8A75-6C2D-EA84-D28C851C92F9}"/>
              </a:ext>
            </a:extLst>
          </p:cNvPr>
          <p:cNvGrpSpPr/>
          <p:nvPr/>
        </p:nvGrpSpPr>
        <p:grpSpPr>
          <a:xfrm>
            <a:off x="9901156" y="5277773"/>
            <a:ext cx="397866" cy="314618"/>
            <a:chOff x="8063841" y="2740819"/>
            <a:chExt cx="535670" cy="476250"/>
          </a:xfrm>
          <a:solidFill>
            <a:srgbClr val="92D050"/>
          </a:solidFill>
        </p:grpSpPr>
        <p:sp>
          <p:nvSpPr>
            <p:cNvPr id="68" name="Oval 67">
              <a:extLst>
                <a:ext uri="{FF2B5EF4-FFF2-40B4-BE49-F238E27FC236}">
                  <a16:creationId xmlns:a16="http://schemas.microsoft.com/office/drawing/2014/main" id="{36B236F5-3956-038A-04F3-D5E808AA71CF}"/>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9" name="TextBox 68">
              <a:extLst>
                <a:ext uri="{FF2B5EF4-FFF2-40B4-BE49-F238E27FC236}">
                  <a16:creationId xmlns:a16="http://schemas.microsoft.com/office/drawing/2014/main" id="{2F4F87CA-86C9-CAC8-B1FB-F1ED06ACC526}"/>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70" name="Group 69">
            <a:extLst>
              <a:ext uri="{FF2B5EF4-FFF2-40B4-BE49-F238E27FC236}">
                <a16:creationId xmlns:a16="http://schemas.microsoft.com/office/drawing/2014/main" id="{F1CC98CB-3A4F-4A07-F2BF-8D5257F96D72}"/>
              </a:ext>
            </a:extLst>
          </p:cNvPr>
          <p:cNvGrpSpPr/>
          <p:nvPr/>
        </p:nvGrpSpPr>
        <p:grpSpPr>
          <a:xfrm>
            <a:off x="9419924" y="2821049"/>
            <a:ext cx="391952" cy="347982"/>
            <a:chOff x="8077200" y="4402937"/>
            <a:chExt cx="628516" cy="476250"/>
          </a:xfrm>
          <a:solidFill>
            <a:srgbClr val="FFC000"/>
          </a:solidFill>
        </p:grpSpPr>
        <p:sp>
          <p:nvSpPr>
            <p:cNvPr id="71" name="Oval 70">
              <a:extLst>
                <a:ext uri="{FF2B5EF4-FFF2-40B4-BE49-F238E27FC236}">
                  <a16:creationId xmlns:a16="http://schemas.microsoft.com/office/drawing/2014/main" id="{092BC354-4149-8C47-D95E-C10B3546CAC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2" name="TextBox 71">
              <a:extLst>
                <a:ext uri="{FF2B5EF4-FFF2-40B4-BE49-F238E27FC236}">
                  <a16:creationId xmlns:a16="http://schemas.microsoft.com/office/drawing/2014/main" id="{8A43651D-BEA4-5502-C7AB-C769B0A1789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6" name="Group 75">
            <a:extLst>
              <a:ext uri="{FF2B5EF4-FFF2-40B4-BE49-F238E27FC236}">
                <a16:creationId xmlns:a16="http://schemas.microsoft.com/office/drawing/2014/main" id="{274BFA6C-2C68-73FA-0B9B-1717FFD3F637}"/>
              </a:ext>
            </a:extLst>
          </p:cNvPr>
          <p:cNvGrpSpPr/>
          <p:nvPr/>
        </p:nvGrpSpPr>
        <p:grpSpPr>
          <a:xfrm>
            <a:off x="10352400" y="3550689"/>
            <a:ext cx="391952" cy="347982"/>
            <a:chOff x="8077200" y="4402937"/>
            <a:chExt cx="628516" cy="476250"/>
          </a:xfrm>
          <a:solidFill>
            <a:srgbClr val="FFC000"/>
          </a:solidFill>
        </p:grpSpPr>
        <p:sp>
          <p:nvSpPr>
            <p:cNvPr id="77" name="Oval 76">
              <a:extLst>
                <a:ext uri="{FF2B5EF4-FFF2-40B4-BE49-F238E27FC236}">
                  <a16:creationId xmlns:a16="http://schemas.microsoft.com/office/drawing/2014/main" id="{3DFD5AA4-EC7F-87D9-CB9F-7D0D8B7B40E3}"/>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8" name="TextBox 77">
              <a:extLst>
                <a:ext uri="{FF2B5EF4-FFF2-40B4-BE49-F238E27FC236}">
                  <a16:creationId xmlns:a16="http://schemas.microsoft.com/office/drawing/2014/main" id="{950CF4D2-6E80-36D1-5066-BD8D67F980C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9" name="Group 78">
            <a:extLst>
              <a:ext uri="{FF2B5EF4-FFF2-40B4-BE49-F238E27FC236}">
                <a16:creationId xmlns:a16="http://schemas.microsoft.com/office/drawing/2014/main" id="{FEFC969A-9E35-D56A-0022-8F8F9D475F14}"/>
              </a:ext>
            </a:extLst>
          </p:cNvPr>
          <p:cNvGrpSpPr/>
          <p:nvPr/>
        </p:nvGrpSpPr>
        <p:grpSpPr>
          <a:xfrm>
            <a:off x="10062510" y="4397707"/>
            <a:ext cx="391952" cy="347982"/>
            <a:chOff x="8077200" y="4402937"/>
            <a:chExt cx="628516" cy="476250"/>
          </a:xfrm>
          <a:solidFill>
            <a:srgbClr val="FFC000"/>
          </a:solidFill>
        </p:grpSpPr>
        <p:sp>
          <p:nvSpPr>
            <p:cNvPr id="80" name="Oval 79">
              <a:extLst>
                <a:ext uri="{FF2B5EF4-FFF2-40B4-BE49-F238E27FC236}">
                  <a16:creationId xmlns:a16="http://schemas.microsoft.com/office/drawing/2014/main" id="{D42FCEC6-1156-01D2-B6DE-EBC18141A0B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1" name="TextBox 80">
              <a:extLst>
                <a:ext uri="{FF2B5EF4-FFF2-40B4-BE49-F238E27FC236}">
                  <a16:creationId xmlns:a16="http://schemas.microsoft.com/office/drawing/2014/main" id="{67A9689D-0F2A-5A1B-993B-6E5D11FE0309}"/>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82" name="Group 81">
            <a:extLst>
              <a:ext uri="{FF2B5EF4-FFF2-40B4-BE49-F238E27FC236}">
                <a16:creationId xmlns:a16="http://schemas.microsoft.com/office/drawing/2014/main" id="{EE7FFB8E-284E-BCB1-518D-EBD8B3405F27}"/>
              </a:ext>
            </a:extLst>
          </p:cNvPr>
          <p:cNvGrpSpPr/>
          <p:nvPr/>
        </p:nvGrpSpPr>
        <p:grpSpPr>
          <a:xfrm>
            <a:off x="10416889" y="5277774"/>
            <a:ext cx="391952" cy="347982"/>
            <a:chOff x="8077200" y="4402937"/>
            <a:chExt cx="628516" cy="476250"/>
          </a:xfrm>
          <a:solidFill>
            <a:srgbClr val="FFC000"/>
          </a:solidFill>
        </p:grpSpPr>
        <p:sp>
          <p:nvSpPr>
            <p:cNvPr id="83" name="Oval 82">
              <a:extLst>
                <a:ext uri="{FF2B5EF4-FFF2-40B4-BE49-F238E27FC236}">
                  <a16:creationId xmlns:a16="http://schemas.microsoft.com/office/drawing/2014/main" id="{537B27FF-64EA-EA87-4BA7-B1CE204D0896}"/>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4" name="TextBox 83">
              <a:extLst>
                <a:ext uri="{FF2B5EF4-FFF2-40B4-BE49-F238E27FC236}">
                  <a16:creationId xmlns:a16="http://schemas.microsoft.com/office/drawing/2014/main" id="{AE69E211-FB69-A2D1-4AB4-A9C6BCA5ABC5}"/>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sp>
        <p:nvSpPr>
          <p:cNvPr id="85" name="Footer Placeholder 84">
            <a:extLst>
              <a:ext uri="{FF2B5EF4-FFF2-40B4-BE49-F238E27FC236}">
                <a16:creationId xmlns:a16="http://schemas.microsoft.com/office/drawing/2014/main" id="{340CDC32-4DDB-0AE1-C0FF-B37D4CE38B6E}"/>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52854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D037C-9EC6-C411-FA27-75733F7388A1}"/>
              </a:ext>
            </a:extLst>
          </p:cNvPr>
          <p:cNvSpPr>
            <a:spLocks noGrp="1"/>
          </p:cNvSpPr>
          <p:nvPr>
            <p:ph type="ftr" sz="quarter" idx="11"/>
          </p:nvPr>
        </p:nvSpPr>
        <p:spPr/>
        <p:txBody>
          <a:bodyPr/>
          <a:lstStyle/>
          <a:p>
            <a:r>
              <a:rPr lang="en-US"/>
              <a:t>November 04 2022 Meeting</a:t>
            </a:r>
          </a:p>
        </p:txBody>
      </p:sp>
      <p:pic>
        <p:nvPicPr>
          <p:cNvPr id="6" name="Picture 5" descr="Table&#10;&#10;Description automatically generated">
            <a:extLst>
              <a:ext uri="{FF2B5EF4-FFF2-40B4-BE49-F238E27FC236}">
                <a16:creationId xmlns:a16="http://schemas.microsoft.com/office/drawing/2014/main" id="{C3519EE0-67DD-99B4-3B48-915878E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75" y="0"/>
            <a:ext cx="9986050" cy="6858000"/>
          </a:xfrm>
          <a:prstGeom prst="rect">
            <a:avLst/>
          </a:prstGeom>
        </p:spPr>
      </p:pic>
      <p:sp>
        <p:nvSpPr>
          <p:cNvPr id="7" name="Oval 6">
            <a:extLst>
              <a:ext uri="{FF2B5EF4-FFF2-40B4-BE49-F238E27FC236}">
                <a16:creationId xmlns:a16="http://schemas.microsoft.com/office/drawing/2014/main" id="{70979083-B1A8-6A36-340A-76E68CE37033}"/>
              </a:ext>
            </a:extLst>
          </p:cNvPr>
          <p:cNvSpPr/>
          <p:nvPr/>
        </p:nvSpPr>
        <p:spPr>
          <a:xfrm>
            <a:off x="1918010" y="210758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87DC9-555E-42BB-0D0C-843241CCF151}"/>
              </a:ext>
            </a:extLst>
          </p:cNvPr>
          <p:cNvSpPr/>
          <p:nvPr/>
        </p:nvSpPr>
        <p:spPr>
          <a:xfrm>
            <a:off x="5200683"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3E1192-2A43-1343-CFA4-533A2DDF02BE}"/>
              </a:ext>
            </a:extLst>
          </p:cNvPr>
          <p:cNvSpPr/>
          <p:nvPr/>
        </p:nvSpPr>
        <p:spPr>
          <a:xfrm>
            <a:off x="4248864"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DC07F2-9837-5210-154E-B1E0A39CA800}"/>
              </a:ext>
            </a:extLst>
          </p:cNvPr>
          <p:cNvSpPr/>
          <p:nvPr/>
        </p:nvSpPr>
        <p:spPr>
          <a:xfrm>
            <a:off x="1918010" y="631902"/>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716C-C90E-66DD-1A3C-21DDCDC9EC04}"/>
              </a:ext>
            </a:extLst>
          </p:cNvPr>
          <p:cNvSpPr/>
          <p:nvPr/>
        </p:nvSpPr>
        <p:spPr>
          <a:xfrm>
            <a:off x="2917903" y="631901"/>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C3C5EF-A823-6ED9-EB94-20FCC5D01F01}"/>
              </a:ext>
            </a:extLst>
          </p:cNvPr>
          <p:cNvSpPr/>
          <p:nvPr/>
        </p:nvSpPr>
        <p:spPr>
          <a:xfrm>
            <a:off x="10039815" y="62926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20C1BB-76AA-267D-AFEA-444FD5C47B80}"/>
              </a:ext>
            </a:extLst>
          </p:cNvPr>
          <p:cNvSpPr/>
          <p:nvPr/>
        </p:nvSpPr>
        <p:spPr>
          <a:xfrm>
            <a:off x="4212440" y="629267"/>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40CB10-442A-4539-41E1-4F52E6968179}"/>
              </a:ext>
            </a:extLst>
          </p:cNvPr>
          <p:cNvSpPr/>
          <p:nvPr/>
        </p:nvSpPr>
        <p:spPr>
          <a:xfrm>
            <a:off x="8008070" y="3178175"/>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3984EE-37F8-88AB-C3B2-53B6B6F5EDB8}"/>
              </a:ext>
            </a:extLst>
          </p:cNvPr>
          <p:cNvSpPr/>
          <p:nvPr/>
        </p:nvSpPr>
        <p:spPr>
          <a:xfrm>
            <a:off x="2884823" y="317623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DCD2E5D-98E0-6A75-5199-55CAA3D4FCF1}"/>
              </a:ext>
            </a:extLst>
          </p:cNvPr>
          <p:cNvSpPr/>
          <p:nvPr/>
        </p:nvSpPr>
        <p:spPr>
          <a:xfrm>
            <a:off x="2884823" y="5657385"/>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97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November 04 2022 Meeting</a:t>
            </a:r>
          </a:p>
        </p:txBody>
      </p:sp>
    </p:spTree>
    <p:extLst>
      <p:ext uri="{BB962C8B-B14F-4D97-AF65-F5344CB8AC3E}">
        <p14:creationId xmlns:p14="http://schemas.microsoft.com/office/powerpoint/2010/main" val="310259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31389</TotalTime>
  <Words>4581</Words>
  <Application>Microsoft Office PowerPoint</Application>
  <PresentationFormat>Widescreen</PresentationFormat>
  <Paragraphs>478</Paragraphs>
  <Slides>40</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 – Nov 04</vt:lpstr>
      <vt:lpstr>Scope of Experiment</vt:lpstr>
      <vt:lpstr>Cyber experiment</vt:lpstr>
      <vt:lpstr>Changes to Architecture</vt:lpstr>
      <vt:lpstr>What artifacts will need to be developed?</vt:lpstr>
      <vt:lpstr>Overall Architecture goals for CWIX 2023</vt:lpstr>
      <vt:lpstr>PowerPoint Presentation</vt:lpstr>
      <vt:lpstr>Backup</vt:lpstr>
      <vt:lpstr>PowerPoint Presentation</vt:lpstr>
      <vt:lpstr>PowerPoint Presentation</vt:lpstr>
      <vt:lpstr>Agenda</vt:lpstr>
      <vt:lpstr>Multi-SRM Environment</vt:lpstr>
      <vt:lpstr>PowerPoint Presentation</vt:lpstr>
      <vt:lpstr>Development of a Cross-Community SRM (NCDF SRM)</vt:lpstr>
      <vt:lpstr>Timeline based use case scenarios  (case 1, insert through transformation services)</vt:lpstr>
      <vt:lpstr>Agenda (ongoing)</vt:lpstr>
      <vt:lpstr>Objective (from DM CaT)</vt:lpstr>
      <vt:lpstr>Requirements for how to approach the objective</vt:lpstr>
      <vt:lpstr>DataLake itself</vt:lpstr>
      <vt:lpstr>Definitions</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21</cp:revision>
  <dcterms:created xsi:type="dcterms:W3CDTF">2022-07-29T13:27:48Z</dcterms:created>
  <dcterms:modified xsi:type="dcterms:W3CDTF">2022-11-04T14:21:18Z</dcterms:modified>
</cp:coreProperties>
</file>