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26"/>
  </p:notesMasterIdLst>
  <p:handoutMasterIdLst>
    <p:handoutMasterId r:id="rId27"/>
  </p:handoutMasterIdLst>
  <p:sldIdLst>
    <p:sldId id="560" r:id="rId2"/>
    <p:sldId id="674" r:id="rId3"/>
    <p:sldId id="673" r:id="rId4"/>
    <p:sldId id="630" r:id="rId5"/>
    <p:sldId id="657" r:id="rId6"/>
    <p:sldId id="645" r:id="rId7"/>
    <p:sldId id="651" r:id="rId8"/>
    <p:sldId id="670" r:id="rId9"/>
    <p:sldId id="652" r:id="rId10"/>
    <p:sldId id="653" r:id="rId11"/>
    <p:sldId id="654" r:id="rId12"/>
    <p:sldId id="614" r:id="rId13"/>
    <p:sldId id="584" r:id="rId14"/>
    <p:sldId id="669" r:id="rId15"/>
    <p:sldId id="598" r:id="rId16"/>
    <p:sldId id="603" r:id="rId17"/>
    <p:sldId id="639" r:id="rId18"/>
    <p:sldId id="633" r:id="rId19"/>
    <p:sldId id="671" r:id="rId20"/>
    <p:sldId id="672" r:id="rId21"/>
    <p:sldId id="641" r:id="rId22"/>
    <p:sldId id="642" r:id="rId23"/>
    <p:sldId id="640" r:id="rId24"/>
    <p:sldId id="607" r:id="rId25"/>
  </p:sldIdLst>
  <p:sldSz cx="9144000" cy="6858000" type="screen4x3"/>
  <p:notesSz cx="6797675" cy="992822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2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aging" initials="S" lastIdx="2" clrIdx="0">
    <p:extLst>
      <p:ext uri="{19B8F6BF-5375-455C-9EA6-DF929625EA0E}">
        <p15:presenceInfo xmlns:p15="http://schemas.microsoft.com/office/powerpoint/2012/main" userId="Staging" providerId="None"/>
      </p:ext>
    </p:extLst>
  </p:cmAuthor>
  <p:cmAuthor id="2" name="Zijlstra Folkert" initials="ZF" lastIdx="1" clrIdx="1">
    <p:extLst>
      <p:ext uri="{19B8F6BF-5375-455C-9EA6-DF929625EA0E}">
        <p15:presenceInfo xmlns:p15="http://schemas.microsoft.com/office/powerpoint/2012/main" userId="Zijlstra Folker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AADC"/>
    <a:srgbClr val="002060"/>
    <a:srgbClr val="66FFFF"/>
    <a:srgbClr val="CCFF99"/>
    <a:srgbClr val="CCFFFF"/>
    <a:srgbClr val="66CCFF"/>
    <a:srgbClr val="FFFF99"/>
    <a:srgbClr val="EAEDF6"/>
    <a:srgbClr val="FF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13" autoAdjust="0"/>
    <p:restoredTop sz="94485" autoAdjust="0"/>
  </p:normalViewPr>
  <p:slideViewPr>
    <p:cSldViewPr>
      <p:cViewPr varScale="1">
        <p:scale>
          <a:sx n="107" d="100"/>
          <a:sy n="107" d="100"/>
        </p:scale>
        <p:origin x="78" y="354"/>
      </p:cViewPr>
      <p:guideLst>
        <p:guide orient="horz" pos="2160"/>
        <p:guide pos="29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199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95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84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98" y="0"/>
            <a:ext cx="294495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84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495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84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098" y="9429750"/>
            <a:ext cx="294495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2D4B437-A2B5-4E45-B374-BEEFD36029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8047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95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098" y="0"/>
            <a:ext cx="294495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606" y="4716464"/>
            <a:ext cx="5438464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495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098" y="9429750"/>
            <a:ext cx="294495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57BC759-7E54-41E5-A7AD-94B7ABD9B86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24058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2"/>
          <p:cNvSpPr>
            <a:spLocks noGrp="1"/>
          </p:cNvSpPr>
          <p:nvPr>
            <p:ph type="body" idx="3"/>
          </p:nvPr>
        </p:nvSpPr>
        <p:spPr>
          <a:xfrm>
            <a:off x="679606" y="4716464"/>
            <a:ext cx="5438464" cy="4467225"/>
          </a:xfrm>
        </p:spPr>
        <p:txBody>
          <a:bodyPr/>
          <a:lstStyle/>
          <a:p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52173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7BC759-7E54-41E5-A7AD-94B7ABD9B863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  <p:sp>
        <p:nvSpPr>
          <p:cNvPr id="5" name="Notes Placeholder 2"/>
          <p:cNvSpPr>
            <a:spLocks noGrp="1"/>
          </p:cNvSpPr>
          <p:nvPr>
            <p:ph type="body" idx="3"/>
          </p:nvPr>
        </p:nvSpPr>
        <p:spPr>
          <a:xfrm>
            <a:off x="679606" y="4716464"/>
            <a:ext cx="5438464" cy="4467225"/>
          </a:xfrm>
        </p:spPr>
        <p:txBody>
          <a:bodyPr/>
          <a:lstStyle/>
          <a:p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4193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7BC759-7E54-41E5-A7AD-94B7ABD9B863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  <p:sp>
        <p:nvSpPr>
          <p:cNvPr id="5" name="Notes Placeholder 2"/>
          <p:cNvSpPr>
            <a:spLocks noGrp="1"/>
          </p:cNvSpPr>
          <p:nvPr>
            <p:ph type="body" idx="3"/>
          </p:nvPr>
        </p:nvSpPr>
        <p:spPr>
          <a:xfrm>
            <a:off x="679606" y="4716464"/>
            <a:ext cx="5438464" cy="4467225"/>
          </a:xfrm>
        </p:spPr>
        <p:txBody>
          <a:bodyPr/>
          <a:lstStyle/>
          <a:p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89759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7BC759-7E54-41E5-A7AD-94B7ABD9B863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  <p:sp>
        <p:nvSpPr>
          <p:cNvPr id="5" name="Notes Placeholder 2"/>
          <p:cNvSpPr>
            <a:spLocks noGrp="1"/>
          </p:cNvSpPr>
          <p:nvPr>
            <p:ph type="body" idx="3"/>
          </p:nvPr>
        </p:nvSpPr>
        <p:spPr>
          <a:xfrm>
            <a:off x="679606" y="4716464"/>
            <a:ext cx="5438464" cy="4467225"/>
          </a:xfrm>
        </p:spPr>
        <p:txBody>
          <a:bodyPr/>
          <a:lstStyle/>
          <a:p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0221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7BC759-7E54-41E5-A7AD-94B7ABD9B863}" type="slidenum">
              <a:rPr lang="en-GB" smtClean="0"/>
              <a:pPr>
                <a:defRPr/>
              </a:pPr>
              <a:t>14</a:t>
            </a:fld>
            <a:endParaRPr lang="en-GB" dirty="0"/>
          </a:p>
        </p:txBody>
      </p:sp>
      <p:sp>
        <p:nvSpPr>
          <p:cNvPr id="5" name="Notes Placeholder 2"/>
          <p:cNvSpPr>
            <a:spLocks noGrp="1"/>
          </p:cNvSpPr>
          <p:nvPr>
            <p:ph type="body" idx="3"/>
          </p:nvPr>
        </p:nvSpPr>
        <p:spPr>
          <a:xfrm>
            <a:off x="679606" y="4716464"/>
            <a:ext cx="5438464" cy="4467225"/>
          </a:xfrm>
        </p:spPr>
        <p:txBody>
          <a:bodyPr/>
          <a:lstStyle/>
          <a:p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5090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7BC759-7E54-41E5-A7AD-94B7ABD9B863}" type="slidenum">
              <a:rPr lang="en-GB" smtClean="0"/>
              <a:pPr>
                <a:defRPr/>
              </a:pPr>
              <a:t>15</a:t>
            </a:fld>
            <a:endParaRPr lang="en-GB" dirty="0"/>
          </a:p>
        </p:txBody>
      </p:sp>
      <p:sp>
        <p:nvSpPr>
          <p:cNvPr id="5" name="Notes Placeholder 2"/>
          <p:cNvSpPr>
            <a:spLocks noGrp="1"/>
          </p:cNvSpPr>
          <p:nvPr>
            <p:ph type="body" idx="3"/>
          </p:nvPr>
        </p:nvSpPr>
        <p:spPr>
          <a:xfrm>
            <a:off x="679606" y="4716464"/>
            <a:ext cx="5438464" cy="4467225"/>
          </a:xfrm>
        </p:spPr>
        <p:txBody>
          <a:bodyPr/>
          <a:lstStyle/>
          <a:p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53454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7BC759-7E54-41E5-A7AD-94B7ABD9B863}" type="slidenum">
              <a:rPr lang="en-GB" smtClean="0"/>
              <a:pPr>
                <a:defRPr/>
              </a:pPr>
              <a:t>16</a:t>
            </a:fld>
            <a:endParaRPr lang="en-GB" dirty="0"/>
          </a:p>
        </p:txBody>
      </p:sp>
      <p:sp>
        <p:nvSpPr>
          <p:cNvPr id="5" name="Notes Placeholder 2"/>
          <p:cNvSpPr>
            <a:spLocks noGrp="1"/>
          </p:cNvSpPr>
          <p:nvPr>
            <p:ph type="body" idx="3"/>
          </p:nvPr>
        </p:nvSpPr>
        <p:spPr>
          <a:xfrm>
            <a:off x="679606" y="4716464"/>
            <a:ext cx="5438464" cy="4467225"/>
          </a:xfrm>
        </p:spPr>
        <p:txBody>
          <a:bodyPr/>
          <a:lstStyle/>
          <a:p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066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383" y="2379"/>
            <a:ext cx="9144000" cy="1195200"/>
          </a:xfrm>
          <a:prstGeom prst="rect">
            <a:avLst/>
          </a:prstGeom>
          <a:solidFill>
            <a:srgbClr val="EAE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11560" y="15205"/>
            <a:ext cx="7886700" cy="11815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00000"/>
              </a:lnSpc>
              <a:defRPr sz="3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1582" y="648893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400" baseline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DB6E6061-A72F-467D-8B00-670F455A61A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-1407" y="-1"/>
            <a:ext cx="9145407" cy="3552498"/>
            <a:chOff x="-1407" y="-1"/>
            <a:chExt cx="9145407" cy="3552498"/>
          </a:xfrm>
        </p:grpSpPr>
        <p:grpSp>
          <p:nvGrpSpPr>
            <p:cNvPr id="7" name="Group 6"/>
            <p:cNvGrpSpPr/>
            <p:nvPr/>
          </p:nvGrpSpPr>
          <p:grpSpPr>
            <a:xfrm>
              <a:off x="0" y="1323473"/>
              <a:ext cx="9144000" cy="2229024"/>
              <a:chOff x="0" y="1323473"/>
              <a:chExt cx="9144000" cy="2229024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0" y="1323473"/>
                <a:ext cx="9144000" cy="2225842"/>
                <a:chOff x="0" y="2141621"/>
                <a:chExt cx="9144000" cy="2225842"/>
              </a:xfrm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0" y="2141621"/>
                  <a:ext cx="9144000" cy="2225842"/>
                </a:xfrm>
                <a:prstGeom prst="rect">
                  <a:avLst/>
                </a:prstGeom>
                <a:solidFill>
                  <a:srgbClr val="EAEDF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14" name="Picture 1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025623" y="2177714"/>
                  <a:ext cx="2999740" cy="2153654"/>
                </a:xfrm>
                <a:prstGeom prst="rect">
                  <a:avLst/>
                </a:prstGeom>
                <a:solidFill>
                  <a:srgbClr val="EAEDF6"/>
                </a:solidFill>
              </p:spPr>
            </p:pic>
            <p:sp>
              <p:nvSpPr>
                <p:cNvPr id="15" name="Rectangle 14"/>
                <p:cNvSpPr/>
                <p:nvPr/>
              </p:nvSpPr>
              <p:spPr>
                <a:xfrm>
                  <a:off x="1" y="2213809"/>
                  <a:ext cx="5787188" cy="2141622"/>
                </a:xfrm>
                <a:prstGeom prst="rect">
                  <a:avLst/>
                </a:prstGeom>
                <a:solidFill>
                  <a:srgbClr val="EAEDF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2800" b="1" kern="1700" spc="100" dirty="0">
                      <a:solidFill>
                        <a:srgbClr val="27568B"/>
                      </a:solidFill>
                    </a:rPr>
                    <a:t>NATO  STANDARDIZATION  OFFICE                                                                </a:t>
                  </a:r>
                  <a:endParaRPr lang="en-US" sz="2800" b="1" kern="1700" spc="100" dirty="0">
                    <a:solidFill>
                      <a:srgbClr val="27568B"/>
                    </a:solidFill>
                  </a:endParaRPr>
                </a:p>
              </p:txBody>
            </p:sp>
          </p:grpSp>
          <p:pic>
            <p:nvPicPr>
              <p:cNvPr id="12" name="Picture 11" descr="new NSO Logo_sans.png"/>
              <p:cNvPicPr>
                <a:picLocks noChangeAspect="1"/>
              </p:cNvPicPr>
              <p:nvPr/>
            </p:nvPicPr>
            <p:blipFill rotWithShape="1">
              <a:blip r:embed="rId3" cstate="print"/>
              <a:srcRect t="13424" b="15647"/>
              <a:stretch/>
            </p:blipFill>
            <p:spPr>
              <a:xfrm>
                <a:off x="5931245" y="1323833"/>
                <a:ext cx="3142114" cy="2228664"/>
              </a:xfrm>
              <a:prstGeom prst="rect">
                <a:avLst/>
              </a:prstGeom>
            </p:spPr>
          </p:pic>
        </p:grpSp>
        <p:sp>
          <p:nvSpPr>
            <p:cNvPr id="8" name="TextBox 7"/>
            <p:cNvSpPr txBox="1"/>
            <p:nvPr/>
          </p:nvSpPr>
          <p:spPr>
            <a:xfrm>
              <a:off x="-1407" y="-1"/>
              <a:ext cx="9143999" cy="134753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 anchorCtr="0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3200" b="1" dirty="0">
                <a:solidFill>
                  <a:srgbClr val="002060"/>
                </a:solidFill>
                <a:latin typeface="+mn-lt"/>
              </a:endParaRPr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0" y="3551995"/>
            <a:ext cx="827584" cy="33060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5775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1582" y="648893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400" baseline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DB6E6061-A72F-467D-8B00-670F455A61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28650" y="1556792"/>
            <a:ext cx="8263830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320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  <a:lvl2pPr>
              <a:defRPr sz="3200">
                <a:solidFill>
                  <a:schemeClr val="accent5">
                    <a:lumMod val="50000"/>
                  </a:schemeClr>
                </a:solidFill>
                <a:latin typeface="+mj-lt"/>
              </a:defRPr>
            </a:lvl2pPr>
            <a:lvl3pPr>
              <a:defRPr sz="3200">
                <a:solidFill>
                  <a:schemeClr val="accent5">
                    <a:lumMod val="50000"/>
                  </a:schemeClr>
                </a:solidFill>
                <a:latin typeface="+mj-lt"/>
              </a:defRPr>
            </a:lvl3pPr>
            <a:lvl4pPr>
              <a:defRPr sz="3200">
                <a:solidFill>
                  <a:schemeClr val="accent5">
                    <a:lumMod val="50000"/>
                  </a:schemeClr>
                </a:solidFill>
                <a:latin typeface="+mj-lt"/>
              </a:defRPr>
            </a:lvl4pPr>
            <a:lvl5pPr>
              <a:defRPr sz="3200">
                <a:solidFill>
                  <a:schemeClr val="accent5">
                    <a:lumMod val="50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1965325" y="2689"/>
            <a:ext cx="7178675" cy="972000"/>
          </a:xfrm>
          <a:prstGeom prst="rect">
            <a:avLst/>
          </a:prstGeom>
          <a:solidFill>
            <a:srgbClr val="EAEDF6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7" name="Picture 6" descr="NATO_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438"/>
            <a:ext cx="1971903" cy="9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1225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11560" y="15205"/>
            <a:ext cx="8537422" cy="11815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00000"/>
              </a:lnSpc>
              <a:defRPr sz="3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7091582" y="6488936"/>
            <a:ext cx="2057400" cy="365125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 baseline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r"/>
            <a:fld id="{DB6E6061-A72F-467D-8B00-670F455A61A8}" type="slidenum">
              <a:rPr lang="en-US" sz="1400" smtClean="0"/>
              <a:pPr algn="r"/>
              <a:t>‹#›</a:t>
            </a:fld>
            <a:endParaRPr lang="en-US" sz="1400" dirty="0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628650" y="1556792"/>
            <a:ext cx="8263830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320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  <a:lvl2pPr>
              <a:defRPr sz="3200">
                <a:solidFill>
                  <a:schemeClr val="accent5">
                    <a:lumMod val="50000"/>
                  </a:schemeClr>
                </a:solidFill>
                <a:latin typeface="+mj-lt"/>
              </a:defRPr>
            </a:lvl2pPr>
            <a:lvl3pPr>
              <a:defRPr sz="3200">
                <a:solidFill>
                  <a:schemeClr val="accent5">
                    <a:lumMod val="50000"/>
                  </a:schemeClr>
                </a:solidFill>
                <a:latin typeface="+mj-lt"/>
              </a:defRPr>
            </a:lvl3pPr>
            <a:lvl4pPr>
              <a:defRPr sz="3200">
                <a:solidFill>
                  <a:schemeClr val="accent5">
                    <a:lumMod val="50000"/>
                  </a:schemeClr>
                </a:solidFill>
                <a:latin typeface="+mj-lt"/>
              </a:defRPr>
            </a:lvl4pPr>
            <a:lvl5pPr>
              <a:defRPr sz="3200">
                <a:solidFill>
                  <a:schemeClr val="accent5">
                    <a:lumMod val="50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156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1" y="-2"/>
            <a:ext cx="617917" cy="6855889"/>
            <a:chOff x="1" y="-2"/>
            <a:chExt cx="617917" cy="6855889"/>
          </a:xfrm>
        </p:grpSpPr>
        <p:sp>
          <p:nvSpPr>
            <p:cNvPr id="14" name="Rectangle 13"/>
            <p:cNvSpPr/>
            <p:nvPr userDrawn="1"/>
          </p:nvSpPr>
          <p:spPr>
            <a:xfrm rot="16200000">
              <a:off x="-3118985" y="3118984"/>
              <a:ext cx="6855889" cy="617917"/>
            </a:xfrm>
            <a:prstGeom prst="rect">
              <a:avLst/>
            </a:prstGeom>
            <a:solidFill>
              <a:srgbClr val="EAED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400" dirty="0">
                <a:solidFill>
                  <a:prstClr val="white"/>
                </a:solidFill>
              </a:endParaRPr>
            </a:p>
          </p:txBody>
        </p:sp>
        <p:pic>
          <p:nvPicPr>
            <p:cNvPr id="15" name="Picture 14" descr="new NSO Logo_sans.png"/>
            <p:cNvPicPr>
              <a:picLocks noChangeAspect="1"/>
            </p:cNvPicPr>
            <p:nvPr userDrawn="1"/>
          </p:nvPicPr>
          <p:blipFill rotWithShape="1">
            <a:blip r:embed="rId5" cstate="print"/>
            <a:srcRect t="13424" b="15647"/>
            <a:stretch/>
          </p:blipFill>
          <p:spPr>
            <a:xfrm>
              <a:off x="8852" y="6417349"/>
              <a:ext cx="609066" cy="432000"/>
            </a:xfrm>
            <a:prstGeom prst="rect">
              <a:avLst/>
            </a:prstGeom>
          </p:spPr>
        </p:pic>
      </p:grp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1582" y="6488936"/>
            <a:ext cx="2057400" cy="365125"/>
          </a:xfrm>
          <a:prstGeom prst="rect">
            <a:avLst/>
          </a:prstGeom>
        </p:spPr>
        <p:txBody>
          <a:bodyPr anchor="b"/>
          <a:lstStyle>
            <a:lvl1pPr algn="r">
              <a:defRPr sz="1400" baseline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DB6E6061-A72F-467D-8B00-670F455A61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3543300" y="6499711"/>
            <a:ext cx="2057400" cy="365125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 baseline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- NATO UNCLASSIFIED</a:t>
            </a:r>
            <a:r>
              <a:rPr lang="en-US" sz="1400" baseline="0" dirty="0">
                <a:solidFill>
                  <a:schemeClr val="accent1">
                    <a:lumMod val="50000"/>
                  </a:schemeClr>
                </a:solidFill>
              </a:rPr>
              <a:t> -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098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12" r:id="rId2"/>
    <p:sldLayoutId id="2147483698" r:id="rId3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terminology@nso.nato.in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"/>
          <p:cNvSpPr txBox="1">
            <a:spLocks/>
          </p:cNvSpPr>
          <p:nvPr/>
        </p:nvSpPr>
        <p:spPr bwMode="auto">
          <a:xfrm>
            <a:off x="755576" y="0"/>
            <a:ext cx="7093024" cy="11967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>
            <a:lvl1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81D58"/>
                </a:solidFill>
                <a:latin typeface="+mj-lt"/>
                <a:ea typeface="+mj-ea"/>
                <a:cs typeface="+mj-cs"/>
              </a:defRPr>
            </a:lvl1pPr>
            <a:lvl2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81D58"/>
                </a:solidFill>
                <a:latin typeface="Arial" pitchFamily="34" charset="0"/>
              </a:defRPr>
            </a:lvl2pPr>
            <a:lvl3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81D58"/>
                </a:solidFill>
                <a:latin typeface="Arial" pitchFamily="34" charset="0"/>
              </a:defRPr>
            </a:lvl3pPr>
            <a:lvl4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81D58"/>
                </a:solidFill>
                <a:latin typeface="Arial" pitchFamily="34" charset="0"/>
              </a:defRPr>
            </a:lvl4pPr>
            <a:lvl5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81D58"/>
                </a:solidFill>
                <a:latin typeface="Arial" pitchFamily="34" charset="0"/>
              </a:defRPr>
            </a:lvl5pPr>
            <a:lvl6pPr marL="4572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81D58"/>
                </a:solidFill>
                <a:latin typeface="Arial" pitchFamily="34" charset="0"/>
              </a:defRPr>
            </a:lvl6pPr>
            <a:lvl7pPr marL="9144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81D58"/>
                </a:solidFill>
                <a:latin typeface="Arial" pitchFamily="34" charset="0"/>
              </a:defRPr>
            </a:lvl7pPr>
            <a:lvl8pPr marL="13716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81D58"/>
                </a:solidFill>
                <a:latin typeface="Arial" pitchFamily="34" charset="0"/>
              </a:defRPr>
            </a:lvl8pPr>
            <a:lvl9pPr marL="18288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81D58"/>
                </a:solidFill>
                <a:latin typeface="Arial" pitchFamily="34" charset="0"/>
              </a:defRPr>
            </a:lvl9pPr>
          </a:lstStyle>
          <a:p>
            <a:pPr defTabSz="914400" eaLnBrk="1" hangingPunct="1"/>
            <a:endParaRPr lang="en-US" altLang="sv-SE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3645024"/>
            <a:ext cx="71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3200" b="1" dirty="0">
                <a:solidFill>
                  <a:srgbClr val="001A6E"/>
                </a:solidFill>
                <a:latin typeface="+mn-lt"/>
              </a:rPr>
              <a:t>NATO Terminology Programme</a:t>
            </a:r>
            <a:endParaRPr lang="en-US" sz="3200" b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5949280"/>
            <a:ext cx="239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2060"/>
                </a:solidFill>
                <a:latin typeface="+mn-lt"/>
              </a:rPr>
              <a:t>Brussels, September 2022.</a:t>
            </a:r>
            <a:endParaRPr lang="en-US" sz="16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11960" y="536450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buFontTx/>
              <a:buNone/>
            </a:pPr>
            <a:endParaRPr lang="en-US" altLang="en-US" dirty="0">
              <a:solidFill>
                <a:srgbClr val="001A6E"/>
              </a:solidFill>
              <a:latin typeface="+mn-lt"/>
            </a:endParaRPr>
          </a:p>
          <a:p>
            <a:pPr algn="r">
              <a:buFontTx/>
              <a:buNone/>
            </a:pPr>
            <a:r>
              <a:rPr lang="en-US" altLang="en-US" dirty="0">
                <a:solidFill>
                  <a:srgbClr val="001A6E"/>
                </a:solidFill>
                <a:latin typeface="+mn-lt"/>
              </a:rPr>
              <a:t>NATO Terminology Office</a:t>
            </a:r>
          </a:p>
          <a:p>
            <a:pPr algn="r">
              <a:buFontTx/>
              <a:buNone/>
            </a:pPr>
            <a:r>
              <a:rPr lang="en-US" altLang="en-US" dirty="0">
                <a:solidFill>
                  <a:srgbClr val="001A6E"/>
                </a:solidFill>
                <a:latin typeface="+mn-lt"/>
              </a:rPr>
              <a:t>terminology@nso.nato.int</a:t>
            </a:r>
          </a:p>
        </p:txBody>
      </p:sp>
    </p:spTree>
    <p:extLst>
      <p:ext uri="{BB962C8B-B14F-4D97-AF65-F5344CB8AC3E}">
        <p14:creationId xmlns:p14="http://schemas.microsoft.com/office/powerpoint/2010/main" val="48848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>
                <a:latin typeface="+mn-lt"/>
              </a:rPr>
              <a:t>The same terms and definitions </a:t>
            </a:r>
          </a:p>
          <a:p>
            <a:pPr marL="0" indent="0" algn="ctr">
              <a:buNone/>
            </a:pPr>
            <a:r>
              <a:rPr lang="en-US" sz="4800" dirty="0">
                <a:latin typeface="+mn-lt"/>
              </a:rPr>
              <a:t>of the same concepts</a:t>
            </a:r>
          </a:p>
          <a:p>
            <a:pPr marL="0" indent="0" algn="ctr">
              <a:buNone/>
            </a:pPr>
            <a:r>
              <a:rPr lang="en-US" sz="4800" dirty="0">
                <a:latin typeface="+mn-lt"/>
              </a:rPr>
              <a:t>in </a:t>
            </a:r>
            <a:r>
              <a:rPr lang="en-US" sz="4800" i="1" dirty="0">
                <a:latin typeface="+mn-lt"/>
              </a:rPr>
              <a:t>all</a:t>
            </a:r>
            <a:r>
              <a:rPr lang="en-US" sz="4800" dirty="0">
                <a:latin typeface="+mn-lt"/>
              </a:rPr>
              <a:t> NATO documents.</a:t>
            </a:r>
          </a:p>
        </p:txBody>
      </p:sp>
    </p:spTree>
    <p:extLst>
      <p:ext uri="{BB962C8B-B14F-4D97-AF65-F5344CB8AC3E}">
        <p14:creationId xmlns:p14="http://schemas.microsoft.com/office/powerpoint/2010/main" val="1058348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>
                <a:latin typeface="+mn-lt"/>
              </a:rPr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3689276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+mn-lt"/>
              </a:rPr>
              <a:t>Agenda</a:t>
            </a:r>
          </a:p>
          <a:p>
            <a:endParaRPr lang="en-US" dirty="0">
              <a:latin typeface="+mn-lt"/>
            </a:endParaRPr>
          </a:p>
          <a:p>
            <a:r>
              <a:rPr lang="en-US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</a:rPr>
              <a:t>Background</a:t>
            </a:r>
          </a:p>
          <a:p>
            <a:r>
              <a:rPr lang="en-US" altLang="en-US" dirty="0">
                <a:solidFill>
                  <a:srgbClr val="001A6E"/>
                </a:solidFill>
                <a:latin typeface="+mn-lt"/>
              </a:rPr>
              <a:t>Terminology Process</a:t>
            </a:r>
            <a:endParaRPr lang="en-US" altLang="en-US" dirty="0">
              <a:solidFill>
                <a:schemeClr val="accent5">
                  <a:lumMod val="60000"/>
                  <a:lumOff val="40000"/>
                </a:schemeClr>
              </a:solidFill>
              <a:latin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5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>
                <a:latin typeface="+mn-lt"/>
              </a:rPr>
              <a:t>Terminology Process</a:t>
            </a:r>
          </a:p>
          <a:p>
            <a:pPr marL="0" indent="0" algn="ctr">
              <a:buNone/>
            </a:pPr>
            <a:r>
              <a:rPr lang="en-US" sz="4800" dirty="0">
                <a:latin typeface="+mn-lt"/>
              </a:rPr>
              <a:t>in 4 steps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80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560" y="116632"/>
            <a:ext cx="8352928" cy="7694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3600" dirty="0">
                <a:solidFill>
                  <a:srgbClr val="002060"/>
                </a:solidFill>
                <a:latin typeface="+mn-lt"/>
              </a:rPr>
              <a:t>Terminology process</a:t>
            </a:r>
          </a:p>
          <a:p>
            <a:endParaRPr lang="en-GB" altLang="en-US" dirty="0">
              <a:solidFill>
                <a:srgbClr val="002060"/>
              </a:solidFill>
              <a:latin typeface="+mn-lt"/>
            </a:endParaRPr>
          </a:p>
          <a:p>
            <a:pPr marL="87313">
              <a:lnSpc>
                <a:spcPct val="80000"/>
              </a:lnSpc>
              <a:buFontTx/>
              <a:buNone/>
            </a:pPr>
            <a:r>
              <a:rPr lang="en-US" altLang="en-US" sz="2000" b="1" i="1" dirty="0">
                <a:solidFill>
                  <a:srgbClr val="002060"/>
                </a:solidFill>
                <a:latin typeface="+mn-lt"/>
              </a:rPr>
              <a:t>I.	Preparation and Submission</a:t>
            </a:r>
          </a:p>
          <a:p>
            <a:pPr marL="271463" indent="-1841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9999FF"/>
                </a:solidFill>
                <a:latin typeface="+mn-lt"/>
              </a:rPr>
              <a:t>Write your document, using NATO Agreed terminology.</a:t>
            </a:r>
          </a:p>
          <a:p>
            <a:pPr marL="90488" indent="-3175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9999FF"/>
                </a:solidFill>
                <a:latin typeface="+mn-lt"/>
              </a:rPr>
              <a:t>  Check the rest of the terminology in your document against the NATO Agreed terminology in database: are there terms/definitions to be added, modified or cancelled? On the basis of this, prepare proposals for addition, modification, cancellation or revalidation.</a:t>
            </a:r>
          </a:p>
          <a:p>
            <a:pPr marL="90488" indent="-3175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9999FF"/>
                </a:solidFill>
                <a:latin typeface="+mn-lt"/>
              </a:rPr>
              <a:t>  If so, prepare proposals in accordance </a:t>
            </a:r>
            <a:r>
              <a:rPr lang="en-US" altLang="en-US" sz="2000">
                <a:solidFill>
                  <a:srgbClr val="9999FF"/>
                </a:solidFill>
                <a:latin typeface="+mn-lt"/>
              </a:rPr>
              <a:t>with AAP-77 NATO Terminology Manual</a:t>
            </a:r>
            <a:r>
              <a:rPr lang="en-US" altLang="en-US" sz="2000" dirty="0">
                <a:solidFill>
                  <a:srgbClr val="9999FF"/>
                </a:solidFill>
                <a:latin typeface="+mn-lt"/>
              </a:rPr>
              <a:t>.</a:t>
            </a:r>
          </a:p>
          <a:p>
            <a:pPr marL="90488" indent="-3175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9999FF"/>
                </a:solidFill>
                <a:latin typeface="+mn-lt"/>
              </a:rPr>
              <a:t>  Submit to </a:t>
            </a:r>
            <a:r>
              <a:rPr lang="en-US" altLang="en-US" sz="2000" dirty="0">
                <a:solidFill>
                  <a:srgbClr val="9999FF"/>
                </a:solidFill>
                <a:latin typeface="+mn-lt"/>
                <a:hlinkClick r:id="rId3"/>
              </a:rPr>
              <a:t>terminology@nso.nato.int</a:t>
            </a:r>
            <a:r>
              <a:rPr lang="en-US" altLang="en-US" sz="2000" dirty="0">
                <a:solidFill>
                  <a:srgbClr val="9999FF"/>
                </a:solidFill>
                <a:latin typeface="+mn-lt"/>
              </a:rPr>
              <a:t> </a:t>
            </a:r>
          </a:p>
          <a:p>
            <a:pPr marL="87313">
              <a:lnSpc>
                <a:spcPct val="80000"/>
              </a:lnSpc>
              <a:buFontTx/>
              <a:buNone/>
            </a:pPr>
            <a:r>
              <a:rPr lang="en-US" altLang="en-US" sz="2000" b="1" i="1" dirty="0">
                <a:solidFill>
                  <a:srgbClr val="002060"/>
                </a:solidFill>
                <a:latin typeface="+mn-lt"/>
              </a:rPr>
              <a:t> </a:t>
            </a:r>
          </a:p>
          <a:p>
            <a:pPr marL="87313">
              <a:lnSpc>
                <a:spcPct val="80000"/>
              </a:lnSpc>
              <a:buFontTx/>
              <a:buNone/>
            </a:pPr>
            <a:r>
              <a:rPr lang="en-US" altLang="en-US" sz="2000" b="1" i="1" dirty="0">
                <a:solidFill>
                  <a:srgbClr val="002060"/>
                </a:solidFill>
                <a:latin typeface="+mn-lt"/>
              </a:rPr>
              <a:t>II.	Quality Assurance</a:t>
            </a:r>
          </a:p>
          <a:p>
            <a:pPr marL="87313">
              <a:lnSpc>
                <a:spcPct val="80000"/>
              </a:lnSpc>
            </a:pPr>
            <a:r>
              <a:rPr lang="en-US" altLang="en-US" sz="2000" dirty="0">
                <a:solidFill>
                  <a:srgbClr val="9999FF"/>
                </a:solidFill>
                <a:latin typeface="+mn-lt"/>
              </a:rPr>
              <a:t>NTO checks your proposal and may propose changes.</a:t>
            </a:r>
          </a:p>
          <a:p>
            <a:pPr marL="87313">
              <a:lnSpc>
                <a:spcPct val="80000"/>
              </a:lnSpc>
              <a:buFontTx/>
              <a:buNone/>
            </a:pPr>
            <a:endParaRPr lang="en-US" altLang="en-US" sz="2000" b="1" i="1" dirty="0">
              <a:solidFill>
                <a:srgbClr val="002060"/>
              </a:solidFill>
              <a:latin typeface="+mn-lt"/>
            </a:endParaRPr>
          </a:p>
          <a:p>
            <a:pPr marL="87313">
              <a:lnSpc>
                <a:spcPct val="80000"/>
              </a:lnSpc>
              <a:buFontTx/>
              <a:buNone/>
            </a:pPr>
            <a:r>
              <a:rPr lang="en-US" altLang="en-US" sz="2000" b="1" i="1" dirty="0">
                <a:solidFill>
                  <a:srgbClr val="002060"/>
                </a:solidFill>
                <a:latin typeface="+mn-lt"/>
              </a:rPr>
              <a:t>III.	Approval </a:t>
            </a:r>
          </a:p>
          <a:p>
            <a:pPr marL="90488" indent="-3175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9999FF"/>
                </a:solidFill>
                <a:latin typeface="+mn-lt"/>
              </a:rPr>
              <a:t>  When you are happy with the substance and NTO is happy with the form, the NTO will submit the terminology to the appropriate committee and request approval.</a:t>
            </a:r>
          </a:p>
          <a:p>
            <a:pPr marL="90488" indent="-3175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9999FF"/>
                </a:solidFill>
                <a:latin typeface="+mn-lt"/>
              </a:rPr>
              <a:t>  If approved by consensus, the terminology becomes ‘NATO Agreed’ terminology (compulsory throughout NATO).</a:t>
            </a:r>
          </a:p>
          <a:p>
            <a:pPr marL="87313">
              <a:lnSpc>
                <a:spcPct val="80000"/>
              </a:lnSpc>
              <a:buFontTx/>
              <a:buNone/>
            </a:pPr>
            <a:endParaRPr lang="en-US" altLang="en-US" sz="2000" dirty="0">
              <a:solidFill>
                <a:srgbClr val="002060"/>
              </a:solidFill>
              <a:latin typeface="+mn-lt"/>
            </a:endParaRPr>
          </a:p>
          <a:p>
            <a:pPr marL="87313">
              <a:lnSpc>
                <a:spcPct val="80000"/>
              </a:lnSpc>
              <a:buFontTx/>
              <a:buNone/>
            </a:pPr>
            <a:r>
              <a:rPr lang="en-US" altLang="en-US" sz="2000" b="1" i="1" dirty="0">
                <a:solidFill>
                  <a:srgbClr val="002060"/>
                </a:solidFill>
                <a:latin typeface="+mn-lt"/>
              </a:rPr>
              <a:t>IV. 	Promulgation </a:t>
            </a:r>
          </a:p>
          <a:p>
            <a:pPr marL="90488" indent="-3175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9999FF"/>
                </a:solidFill>
                <a:latin typeface="+mn-lt"/>
              </a:rPr>
              <a:t>  NTO updates NATOTerm – this constitutes the promulgation. </a:t>
            </a:r>
          </a:p>
          <a:p>
            <a:pPr marL="90488" indent="-3175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9999FF"/>
                </a:solidFill>
                <a:latin typeface="+mn-lt"/>
              </a:rPr>
              <a:t>  NATO Agreed terminology is compulsory throughout NATO.</a:t>
            </a:r>
          </a:p>
          <a:p>
            <a:endParaRPr lang="en-GB" altLang="en-US" sz="3600" dirty="0">
              <a:solidFill>
                <a:srgbClr val="001A6E"/>
              </a:solidFill>
              <a:latin typeface="+mn-lt"/>
            </a:endParaRPr>
          </a:p>
          <a:p>
            <a:endParaRPr lang="en-GB" altLang="en-US" sz="3600" i="1" dirty="0">
              <a:solidFill>
                <a:srgbClr val="001A6E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610738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39752" y="1556792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en-US" sz="5400" dirty="0">
                <a:solidFill>
                  <a:srgbClr val="001A6E"/>
                </a:solidFill>
                <a:latin typeface="+mn-lt"/>
              </a:rPr>
              <a:t>Terminology </a:t>
            </a:r>
          </a:p>
          <a:p>
            <a:pPr algn="ctr"/>
            <a:r>
              <a:rPr lang="en-US" altLang="en-US" sz="5400" dirty="0">
                <a:solidFill>
                  <a:srgbClr val="001A6E"/>
                </a:solidFill>
                <a:latin typeface="+mn-lt"/>
              </a:rPr>
              <a:t>is now </a:t>
            </a:r>
          </a:p>
          <a:p>
            <a:pPr algn="ctr"/>
            <a:r>
              <a:rPr lang="en-US" altLang="en-US" sz="5400" i="1" dirty="0">
                <a:solidFill>
                  <a:srgbClr val="001A6E"/>
                </a:solidFill>
                <a:latin typeface="Garamond" panose="02020404030301010803" pitchFamily="18" charset="0"/>
              </a:rPr>
              <a:t>‘</a:t>
            </a:r>
            <a:r>
              <a:rPr lang="en-US" altLang="en-US" sz="5400" dirty="0">
                <a:solidFill>
                  <a:srgbClr val="001A6E"/>
                </a:solidFill>
                <a:latin typeface="Garamond" panose="02020404030301010803" pitchFamily="18" charset="0"/>
              </a:rPr>
              <a:t>NATO Agreed’</a:t>
            </a:r>
          </a:p>
        </p:txBody>
      </p:sp>
    </p:spTree>
    <p:extLst>
      <p:ext uri="{BB962C8B-B14F-4D97-AF65-F5344CB8AC3E}">
        <p14:creationId xmlns:p14="http://schemas.microsoft.com/office/powerpoint/2010/main" val="87362207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260648"/>
            <a:ext cx="63367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rgbClr val="002060"/>
                </a:solidFill>
                <a:latin typeface="+mj-lt"/>
              </a:rPr>
              <a:t>NATOTerm - TermOTAN</a:t>
            </a:r>
          </a:p>
        </p:txBody>
      </p:sp>
      <p:pic>
        <p:nvPicPr>
          <p:cNvPr id="4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9002" y="1268760"/>
            <a:ext cx="8515350" cy="5040559"/>
          </a:xfrm>
          <a:prstGeom prst="rect">
            <a:avLst/>
          </a:prstGeom>
          <a:effectLst>
            <a:glow rad="127000">
              <a:schemeClr val="bg1">
                <a:alpha val="2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46411066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5454" y="548680"/>
            <a:ext cx="7992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1">
                    <a:lumMod val="50000"/>
                  </a:schemeClr>
                </a:solidFill>
                <a:latin typeface="+mn-lt"/>
                <a:ea typeface="+mj-ea"/>
                <a:cs typeface="+mj-cs"/>
              </a:rPr>
              <a:t>NATOTerm enables the terminology from one document to be </a:t>
            </a:r>
            <a:r>
              <a:rPr lang="en-GB" sz="2800" u="sng" dirty="0">
                <a:solidFill>
                  <a:schemeClr val="accent1">
                    <a:lumMod val="50000"/>
                  </a:schemeClr>
                </a:solidFill>
                <a:latin typeface="+mn-lt"/>
                <a:ea typeface="+mj-ea"/>
                <a:cs typeface="+mj-cs"/>
              </a:rPr>
              <a:t>shared</a:t>
            </a:r>
            <a:r>
              <a:rPr lang="en-GB" sz="2800" dirty="0">
                <a:solidFill>
                  <a:schemeClr val="accent1">
                    <a:lumMod val="50000"/>
                  </a:schemeClr>
                </a:solidFill>
                <a:latin typeface="+mn-lt"/>
                <a:ea typeface="+mj-ea"/>
                <a:cs typeface="+mj-cs"/>
              </a:rPr>
              <a:t>...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772816"/>
            <a:ext cx="7200800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870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9186" y="652871"/>
            <a:ext cx="6261206" cy="749499"/>
          </a:xfrm>
        </p:spPr>
        <p:txBody>
          <a:bodyPr>
            <a:normAutofit/>
          </a:bodyPr>
          <a:lstStyle/>
          <a:p>
            <a:pPr algn="l"/>
            <a:r>
              <a:rPr lang="en-GB" sz="2800" dirty="0">
                <a:latin typeface="+mn-lt"/>
              </a:rPr>
              <a:t>... and </a:t>
            </a:r>
            <a:r>
              <a:rPr lang="en-GB" sz="2800" u="sng" dirty="0">
                <a:latin typeface="+mn-lt"/>
              </a:rPr>
              <a:t>reused</a:t>
            </a:r>
            <a:r>
              <a:rPr lang="en-GB" sz="2800" dirty="0">
                <a:latin typeface="+mn-lt"/>
              </a:rPr>
              <a:t> in other NATO documents: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039" y="1844824"/>
            <a:ext cx="3248967" cy="3248967"/>
          </a:xfrm>
        </p:spPr>
      </p:pic>
    </p:spTree>
    <p:extLst>
      <p:ext uri="{BB962C8B-B14F-4D97-AF65-F5344CB8AC3E}">
        <p14:creationId xmlns:p14="http://schemas.microsoft.com/office/powerpoint/2010/main" val="3892935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>
                <a:latin typeface="+mn-lt"/>
              </a:rPr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2055736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+mn-lt"/>
              </a:rPr>
              <a:t>Agenda</a:t>
            </a:r>
          </a:p>
          <a:p>
            <a:endParaRPr lang="en-US" dirty="0">
              <a:latin typeface="+mn-lt"/>
            </a:endParaRPr>
          </a:p>
          <a:p>
            <a:r>
              <a:rPr lang="en-US" altLang="en-US" dirty="0">
                <a:solidFill>
                  <a:srgbClr val="002060"/>
                </a:solidFill>
                <a:latin typeface="+mn-lt"/>
              </a:rPr>
              <a:t>Background</a:t>
            </a:r>
          </a:p>
          <a:p>
            <a:r>
              <a:rPr lang="en-US" altLang="en-US" dirty="0">
                <a:solidFill>
                  <a:srgbClr val="001A6E"/>
                </a:solidFill>
                <a:latin typeface="+mn-lt"/>
              </a:rPr>
              <a:t>Terminology Process</a:t>
            </a:r>
            <a:endParaRPr lang="en-US" altLang="en-US" dirty="0">
              <a:solidFill>
                <a:schemeClr val="accent5">
                  <a:lumMod val="60000"/>
                  <a:lumOff val="40000"/>
                </a:schemeClr>
              </a:solidFill>
              <a:latin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6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2564904"/>
            <a:ext cx="8263830" cy="864096"/>
          </a:xfrm>
          <a:effectLst>
            <a:reflection stA="45000" endPos="65000" dir="5400000" sy="-100000" algn="bl" rotWithShape="0"/>
          </a:effectLst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Data referencing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2147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11560" y="1700808"/>
            <a:ext cx="820891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rgbClr val="002060"/>
                </a:solidFill>
                <a:latin typeface="+mn-lt"/>
              </a:rPr>
              <a:t>In this way, the terminology for </a:t>
            </a:r>
          </a:p>
          <a:p>
            <a:pPr algn="ctr"/>
            <a:r>
              <a:rPr lang="en-GB" sz="2800" dirty="0">
                <a:solidFill>
                  <a:srgbClr val="002060"/>
                </a:solidFill>
                <a:latin typeface="+mn-lt"/>
              </a:rPr>
              <a:t>a given concept</a:t>
            </a:r>
          </a:p>
          <a:p>
            <a:pPr algn="ctr"/>
            <a:r>
              <a:rPr lang="en-GB" sz="2800" dirty="0">
                <a:solidFill>
                  <a:srgbClr val="002060"/>
                </a:solidFill>
                <a:latin typeface="+mn-lt"/>
              </a:rPr>
              <a:t>is the same</a:t>
            </a:r>
          </a:p>
          <a:p>
            <a:pPr algn="ctr"/>
            <a:r>
              <a:rPr lang="en-GB" sz="2800" dirty="0">
                <a:solidFill>
                  <a:srgbClr val="002060"/>
                </a:solidFill>
                <a:latin typeface="+mn-lt"/>
              </a:rPr>
              <a:t>from one NATO document to another...</a:t>
            </a:r>
          </a:p>
          <a:p>
            <a:pPr algn="ctr"/>
            <a:endParaRPr lang="en-GB" sz="2800" dirty="0">
              <a:solidFill>
                <a:srgbClr val="002060"/>
              </a:solidFill>
              <a:latin typeface="+mn-lt"/>
            </a:endParaRPr>
          </a:p>
          <a:p>
            <a:pPr algn="ctr"/>
            <a:r>
              <a:rPr lang="en-GB" sz="2800" dirty="0">
                <a:solidFill>
                  <a:srgbClr val="002060"/>
                </a:solidFill>
                <a:latin typeface="+mn-lt"/>
              </a:rPr>
              <a:t>...and is thus </a:t>
            </a:r>
            <a:r>
              <a:rPr lang="en-GB" sz="2800" u="sng" dirty="0">
                <a:solidFill>
                  <a:srgbClr val="002060"/>
                </a:solidFill>
                <a:latin typeface="+mn-lt"/>
              </a:rPr>
              <a:t>standardized</a:t>
            </a:r>
            <a:r>
              <a:rPr lang="en-GB" sz="2800" dirty="0">
                <a:solidFill>
                  <a:srgbClr val="002060"/>
                </a:solidFill>
                <a:latin typeface="+mn-lt"/>
              </a:rPr>
              <a:t>!</a:t>
            </a:r>
          </a:p>
          <a:p>
            <a:endParaRPr lang="en-GB" sz="28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3289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83568" y="1268760"/>
            <a:ext cx="82089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800" dirty="0">
              <a:solidFill>
                <a:srgbClr val="002060"/>
              </a:solidFill>
              <a:latin typeface="+mn-lt"/>
            </a:endParaRPr>
          </a:p>
          <a:p>
            <a:r>
              <a:rPr lang="en-GB" sz="2800" dirty="0">
                <a:solidFill>
                  <a:srgbClr val="002060"/>
                </a:solidFill>
                <a:latin typeface="+mn-lt"/>
              </a:rPr>
              <a:t>Therefore the ‘NATO Agreed’ meaning is the </a:t>
            </a:r>
            <a:r>
              <a:rPr lang="en-GB" sz="2800" u="sng" dirty="0">
                <a:solidFill>
                  <a:srgbClr val="002060"/>
                </a:solidFill>
                <a:latin typeface="+mn-lt"/>
              </a:rPr>
              <a:t>common</a:t>
            </a:r>
            <a:r>
              <a:rPr lang="en-GB" sz="2800" dirty="0">
                <a:solidFill>
                  <a:srgbClr val="002060"/>
                </a:solidFill>
                <a:latin typeface="+mn-lt"/>
              </a:rPr>
              <a:t> meaning, or </a:t>
            </a:r>
            <a:r>
              <a:rPr lang="en-GB" sz="2800" i="1" dirty="0">
                <a:solidFill>
                  <a:srgbClr val="002060"/>
                </a:solidFill>
                <a:latin typeface="+mn-lt"/>
              </a:rPr>
              <a:t>the common sense</a:t>
            </a:r>
            <a:r>
              <a:rPr lang="en-GB" sz="2800" dirty="0">
                <a:solidFill>
                  <a:srgbClr val="002060"/>
                </a:solidFill>
                <a:latin typeface="+mn-lt"/>
              </a:rPr>
              <a:t>.</a:t>
            </a:r>
          </a:p>
          <a:p>
            <a:endParaRPr lang="en-GB" sz="2800" dirty="0">
              <a:solidFill>
                <a:srgbClr val="002060"/>
              </a:solidFill>
              <a:latin typeface="+mn-lt"/>
            </a:endParaRPr>
          </a:p>
          <a:p>
            <a:r>
              <a:rPr lang="en-GB" sz="2800" dirty="0">
                <a:solidFill>
                  <a:srgbClr val="002060"/>
                </a:solidFill>
                <a:latin typeface="+mn-lt"/>
              </a:rPr>
              <a:t>It is also the </a:t>
            </a:r>
            <a:r>
              <a:rPr lang="en-GB" sz="2800" b="1" u="sng" dirty="0">
                <a:solidFill>
                  <a:srgbClr val="002060"/>
                </a:solidFill>
                <a:latin typeface="+mn-lt"/>
              </a:rPr>
              <a:t>official</a:t>
            </a:r>
            <a:r>
              <a:rPr lang="en-GB" sz="2800" dirty="0">
                <a:solidFill>
                  <a:srgbClr val="002060"/>
                </a:solidFill>
                <a:latin typeface="+mn-lt"/>
              </a:rPr>
              <a:t> meaning, i.e. the </a:t>
            </a:r>
            <a:r>
              <a:rPr lang="en-GB" sz="2800" u="sng" dirty="0">
                <a:solidFill>
                  <a:srgbClr val="002060"/>
                </a:solidFill>
                <a:latin typeface="+mn-lt"/>
              </a:rPr>
              <a:t>correct</a:t>
            </a:r>
            <a:r>
              <a:rPr lang="en-GB" sz="2800" dirty="0">
                <a:solidFill>
                  <a:srgbClr val="002060"/>
                </a:solidFill>
                <a:latin typeface="+mn-lt"/>
              </a:rPr>
              <a:t> meaning, or </a:t>
            </a:r>
            <a:r>
              <a:rPr lang="en-GB" sz="2800" i="1" dirty="0">
                <a:solidFill>
                  <a:srgbClr val="002060"/>
                </a:solidFill>
                <a:latin typeface="+mn-lt"/>
              </a:rPr>
              <a:t>le bon </a:t>
            </a:r>
            <a:r>
              <a:rPr lang="en-GB" sz="2800" i="1" dirty="0" err="1">
                <a:solidFill>
                  <a:srgbClr val="002060"/>
                </a:solidFill>
                <a:latin typeface="+mn-lt"/>
              </a:rPr>
              <a:t>sens</a:t>
            </a:r>
            <a:r>
              <a:rPr lang="en-GB" sz="2800" dirty="0" err="1">
                <a:solidFill>
                  <a:srgbClr val="002060"/>
                </a:solidFill>
                <a:latin typeface="+mn-lt"/>
              </a:rPr>
              <a:t>.</a:t>
            </a:r>
            <a:endParaRPr lang="en-GB" sz="28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94099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908720"/>
            <a:ext cx="8515350" cy="5040559"/>
          </a:xfrm>
          <a:prstGeom prst="rect">
            <a:avLst/>
          </a:prstGeom>
          <a:effectLst>
            <a:glow rad="127000">
              <a:schemeClr val="bg1">
                <a:alpha val="25000"/>
              </a:schemeClr>
            </a:glow>
          </a:effectLst>
        </p:spPr>
      </p:pic>
      <p:sp>
        <p:nvSpPr>
          <p:cNvPr id="10" name="TextBox 9"/>
          <p:cNvSpPr txBox="1"/>
          <p:nvPr/>
        </p:nvSpPr>
        <p:spPr>
          <a:xfrm>
            <a:off x="1115616" y="2348880"/>
            <a:ext cx="712879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NATO</a:t>
            </a:r>
            <a:r>
              <a:rPr lang="fr-BE" sz="40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Term</a:t>
            </a:r>
            <a:r>
              <a:rPr lang="fr-BE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.</a:t>
            </a:r>
            <a:r>
              <a:rPr lang="fr-BE" sz="4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 </a:t>
            </a:r>
            <a:r>
              <a:rPr lang="fr-BE" sz="3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Common sense.</a:t>
            </a:r>
            <a:r>
              <a:rPr lang="fr-BE" sz="4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GB" sz="40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BE" sz="40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Term</a:t>
            </a:r>
            <a:r>
              <a:rPr lang="fr-BE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OTAN.</a:t>
            </a:r>
            <a:r>
              <a:rPr lang="fr-BE" sz="4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 </a:t>
            </a:r>
            <a:r>
              <a:rPr lang="fr-BE" sz="3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bon sens.</a:t>
            </a:r>
            <a:endParaRPr lang="en-GB" sz="36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624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3" presetClass="emph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 override="childStyle">
                                        <p:cTn id="17" dur="2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" presetID="3" presetClass="emph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 override="childStyle">
                                        <p:cTn id="19" dur="2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206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206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80170" y="2348880"/>
            <a:ext cx="8263830" cy="1728192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algn="ctr">
              <a:buFontTx/>
              <a:buNone/>
            </a:pPr>
            <a:r>
              <a:rPr lang="en-US" altLang="en-US" sz="4800" dirty="0">
                <a:solidFill>
                  <a:srgbClr val="001A6E"/>
                </a:solidFill>
                <a:latin typeface="Brush Script MT" panose="03060802040406070304" pitchFamily="66" charset="0"/>
              </a:rPr>
              <a:t>Thank you for your attention!</a:t>
            </a:r>
          </a:p>
        </p:txBody>
      </p:sp>
      <p:sp>
        <p:nvSpPr>
          <p:cNvPr id="3" name="Rectangle 2"/>
          <p:cNvSpPr/>
          <p:nvPr/>
        </p:nvSpPr>
        <p:spPr>
          <a:xfrm>
            <a:off x="4067944" y="544522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buFontTx/>
              <a:buNone/>
            </a:pPr>
            <a:r>
              <a:rPr lang="en-US" altLang="en-US" dirty="0">
                <a:solidFill>
                  <a:srgbClr val="001A6E"/>
                </a:solidFill>
                <a:latin typeface="+mn-lt"/>
              </a:rPr>
              <a:t>NATO Terminology Office</a:t>
            </a:r>
          </a:p>
          <a:p>
            <a:pPr algn="r">
              <a:buFontTx/>
              <a:buNone/>
            </a:pPr>
            <a:r>
              <a:rPr lang="en-US" altLang="en-US" dirty="0">
                <a:solidFill>
                  <a:srgbClr val="001A6E"/>
                </a:solidFill>
                <a:latin typeface="+mn-lt"/>
              </a:rPr>
              <a:t>terminology@nso.nato.int</a:t>
            </a:r>
          </a:p>
        </p:txBody>
      </p:sp>
    </p:spTree>
    <p:extLst>
      <p:ext uri="{BB962C8B-B14F-4D97-AF65-F5344CB8AC3E}">
        <p14:creationId xmlns:p14="http://schemas.microsoft.com/office/powerpoint/2010/main" val="65857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+mn-lt"/>
              </a:rPr>
              <a:t>Agenda</a:t>
            </a:r>
          </a:p>
          <a:p>
            <a:endParaRPr lang="en-US" dirty="0">
              <a:latin typeface="+mn-lt"/>
            </a:endParaRPr>
          </a:p>
          <a:p>
            <a:r>
              <a:rPr lang="en-US" altLang="en-US" dirty="0">
                <a:solidFill>
                  <a:srgbClr val="002060"/>
                </a:solidFill>
                <a:latin typeface="+mn-lt"/>
              </a:rPr>
              <a:t>Background</a:t>
            </a:r>
          </a:p>
          <a:p>
            <a:r>
              <a:rPr lang="en-US" altLang="en-US" dirty="0">
                <a:solidFill>
                  <a:srgbClr val="8FAADC"/>
                </a:solidFill>
                <a:latin typeface="+mn-lt"/>
              </a:rPr>
              <a:t>Terminology Process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41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10" descr="interoperability3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560" y="0"/>
            <a:ext cx="8532440" cy="6858000"/>
          </a:xfrm>
        </p:spPr>
      </p:pic>
      <p:sp>
        <p:nvSpPr>
          <p:cNvPr id="8" name="TextBox 7"/>
          <p:cNvSpPr txBox="1"/>
          <p:nvPr/>
        </p:nvSpPr>
        <p:spPr>
          <a:xfrm>
            <a:off x="1451161" y="2636912"/>
            <a:ext cx="6853238" cy="1200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interoperability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51161" y="4005064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ability to act together coherently, effectively and efficiently to achieve Allied tactical, operational and strategic objectives.</a:t>
            </a:r>
          </a:p>
        </p:txBody>
      </p:sp>
    </p:spTree>
    <p:extLst>
      <p:ext uri="{BB962C8B-B14F-4D97-AF65-F5344CB8AC3E}">
        <p14:creationId xmlns:p14="http://schemas.microsoft.com/office/powerpoint/2010/main" val="16795660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732362" y="2706403"/>
            <a:ext cx="1279798" cy="914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200" dirty="0">
                <a:solidFill>
                  <a:srgbClr val="FFFFFF"/>
                </a:solidFill>
              </a:rPr>
              <a:t>Command  &amp; Control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1763688" y="4182120"/>
            <a:ext cx="1371600" cy="914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200" dirty="0">
                <a:solidFill>
                  <a:srgbClr val="FFFFFF"/>
                </a:solidFill>
              </a:rPr>
              <a:t>Civil Emergency Planning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971800" y="4680676"/>
            <a:ext cx="1143000" cy="95282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200">
                <a:solidFill>
                  <a:srgbClr val="FFFFFF"/>
                </a:solidFill>
              </a:rPr>
              <a:t>Fire Support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2838140" y="3068960"/>
            <a:ext cx="1193800" cy="889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1200" dirty="0">
              <a:solidFill>
                <a:srgbClr val="FFFFFF"/>
              </a:solidFill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200" dirty="0">
                <a:solidFill>
                  <a:srgbClr val="FFFFFF"/>
                </a:solidFill>
              </a:rPr>
              <a:t>Logistics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786212" y="3804159"/>
            <a:ext cx="1536700" cy="914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12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200" dirty="0">
                <a:solidFill>
                  <a:srgbClr val="FFFFFF"/>
                </a:solidFill>
              </a:rPr>
              <a:t>Engineers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4884207" y="3414708"/>
            <a:ext cx="914400" cy="660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200" dirty="0">
                <a:solidFill>
                  <a:srgbClr val="FFFFFF"/>
                </a:solidFill>
              </a:rPr>
              <a:t>X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5420262" y="4639320"/>
            <a:ext cx="914400" cy="660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20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2298700" y="2476500"/>
            <a:ext cx="914400" cy="660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200" dirty="0">
                <a:solidFill>
                  <a:srgbClr val="FFFFFF"/>
                </a:solidFill>
              </a:rPr>
              <a:t>Z</a:t>
            </a: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1921047" y="3482593"/>
            <a:ext cx="1193800" cy="6971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200" dirty="0">
                <a:solidFill>
                  <a:srgbClr val="FFFFFF"/>
                </a:solidFill>
              </a:rPr>
              <a:t>Chemical Warfare</a:t>
            </a: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2371019" y="3410185"/>
            <a:ext cx="1536700" cy="914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12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200" dirty="0">
                <a:solidFill>
                  <a:srgbClr val="FFFFFF"/>
                </a:solidFill>
              </a:rPr>
              <a:t>Intelligence</a:t>
            </a: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3948088" y="4567751"/>
            <a:ext cx="1536700" cy="914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12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200" dirty="0">
                <a:solidFill>
                  <a:srgbClr val="FFFFFF"/>
                </a:solidFill>
              </a:rPr>
              <a:t>Special Ops</a:t>
            </a: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5359902" y="3653351"/>
            <a:ext cx="1332997" cy="914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200" dirty="0">
                <a:solidFill>
                  <a:srgbClr val="FFFFFF"/>
                </a:solidFill>
              </a:rPr>
              <a:t>Anti Submarine Warfare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6225369" y="4332813"/>
            <a:ext cx="1226740" cy="96690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200" dirty="0">
                <a:solidFill>
                  <a:srgbClr val="FFFFFF"/>
                </a:solidFill>
              </a:rPr>
              <a:t>Combat Service Support</a:t>
            </a: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6074275" y="2920204"/>
            <a:ext cx="1377833" cy="914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200" dirty="0">
                <a:solidFill>
                  <a:srgbClr val="FFFFFF"/>
                </a:solidFill>
              </a:rPr>
              <a:t>Crisis</a:t>
            </a: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200" dirty="0">
                <a:solidFill>
                  <a:srgbClr val="FFFFFF"/>
                </a:solidFill>
              </a:rPr>
              <a:t>Response </a:t>
            </a: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200" dirty="0">
                <a:solidFill>
                  <a:srgbClr val="FFFFFF"/>
                </a:solidFill>
              </a:rPr>
              <a:t>Operations</a:t>
            </a: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3695700" y="2540000"/>
            <a:ext cx="1181100" cy="914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200" dirty="0">
                <a:solidFill>
                  <a:srgbClr val="FFFFFF"/>
                </a:solidFill>
              </a:rPr>
              <a:t>Air and Missile Defence</a:t>
            </a:r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3735843" y="3425356"/>
            <a:ext cx="1081403" cy="914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12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200" dirty="0">
                <a:solidFill>
                  <a:srgbClr val="FFFFFF"/>
                </a:solidFill>
              </a:rPr>
              <a:t>Training</a:t>
            </a:r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2692179" y="4003484"/>
            <a:ext cx="1813097" cy="77914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12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200" dirty="0">
                <a:solidFill>
                  <a:srgbClr val="FFFFFF"/>
                </a:solidFill>
              </a:rPr>
              <a:t>Standardization</a:t>
            </a:r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4616616" y="4158618"/>
            <a:ext cx="1248490" cy="77914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12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200" dirty="0">
                <a:solidFill>
                  <a:srgbClr val="FFFFFF"/>
                </a:solidFill>
              </a:rPr>
              <a:t>Medicine</a:t>
            </a:r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4061958" y="3666969"/>
            <a:ext cx="1398788" cy="101038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12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200" dirty="0">
                <a:solidFill>
                  <a:srgbClr val="FFFFFF"/>
                </a:solidFill>
              </a:rPr>
              <a:t>Host Nation Support</a:t>
            </a: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5433767" y="3085031"/>
            <a:ext cx="1398788" cy="101038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12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200" dirty="0">
                <a:solidFill>
                  <a:srgbClr val="FFFFFF"/>
                </a:solidFill>
              </a:rPr>
              <a:t>Munition </a:t>
            </a: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200" dirty="0">
                <a:solidFill>
                  <a:srgbClr val="FFFFFF"/>
                </a:solidFill>
              </a:rPr>
              <a:t>Safety</a:t>
            </a:r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2383721" y="2830819"/>
            <a:ext cx="1398788" cy="101038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12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200" dirty="0">
                <a:solidFill>
                  <a:srgbClr val="FFFFFF"/>
                </a:solidFill>
              </a:rPr>
              <a:t>Electronic </a:t>
            </a:r>
            <a:r>
              <a:rPr lang="en-US" altLang="en-US" sz="1200" dirty="0" err="1">
                <a:solidFill>
                  <a:srgbClr val="FFFFFF"/>
                </a:solidFill>
              </a:rPr>
              <a:t>Warfere</a:t>
            </a:r>
            <a:endParaRPr lang="en-US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3746780" y="2936640"/>
            <a:ext cx="1398788" cy="101038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12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200" dirty="0">
                <a:solidFill>
                  <a:srgbClr val="FFFFFF"/>
                </a:solidFill>
              </a:rPr>
              <a:t>AAP-06</a:t>
            </a: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1009650" y="1607059"/>
            <a:ext cx="7734300" cy="43942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4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</a:rPr>
              <a:t>NATO Terminology Programme</a:t>
            </a:r>
          </a:p>
        </p:txBody>
      </p:sp>
    </p:spTree>
    <p:extLst>
      <p:ext uri="{BB962C8B-B14F-4D97-AF65-F5344CB8AC3E}">
        <p14:creationId xmlns:p14="http://schemas.microsoft.com/office/powerpoint/2010/main" val="1664501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 txBox="1">
            <a:spLocks/>
          </p:cNvSpPr>
          <p:nvPr/>
        </p:nvSpPr>
        <p:spPr>
          <a:xfrm>
            <a:off x="899592" y="18661"/>
            <a:ext cx="7632848" cy="1313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1009650" y="1607059"/>
            <a:ext cx="7734300" cy="43942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 algn="ctr">
            <a:noFill/>
            <a:round/>
            <a:headEnd/>
            <a:tailEnd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4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aramond" panose="02020404030301010803" pitchFamily="18" charset="0"/>
              </a:rPr>
              <a:t>NATO</a:t>
            </a:r>
            <a:r>
              <a:rPr kumimoji="0" lang="en-US" altLang="en-US" sz="40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aramond" panose="02020404030301010803" pitchFamily="18" charset="0"/>
              </a:rPr>
              <a:t>Term</a:t>
            </a:r>
          </a:p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4000" i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Term</a:t>
            </a:r>
            <a:r>
              <a:rPr lang="en-US" altLang="en-US" sz="40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OTAN</a:t>
            </a:r>
            <a:endParaRPr kumimoji="0" lang="en-US" altLang="en-US" sz="4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04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>
                <a:latin typeface="+mn-lt"/>
              </a:rPr>
              <a:t>……so</a:t>
            </a:r>
          </a:p>
          <a:p>
            <a:pPr marL="0" indent="0" algn="ctr">
              <a:buNone/>
            </a:pPr>
            <a:r>
              <a:rPr lang="en-US" sz="4800" dirty="0">
                <a:latin typeface="+mn-lt"/>
              </a:rPr>
              <a:t>NATO standardizes </a:t>
            </a:r>
          </a:p>
          <a:p>
            <a:pPr marL="0" indent="0" algn="ctr">
              <a:buNone/>
            </a:pPr>
            <a:r>
              <a:rPr lang="en-US" sz="4800" dirty="0">
                <a:latin typeface="+mn-lt"/>
              </a:rPr>
              <a:t>its terminology!</a:t>
            </a:r>
          </a:p>
        </p:txBody>
      </p:sp>
    </p:spTree>
    <p:extLst>
      <p:ext uri="{BB962C8B-B14F-4D97-AF65-F5344CB8AC3E}">
        <p14:creationId xmlns:p14="http://schemas.microsoft.com/office/powerpoint/2010/main" val="448609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+mn-lt"/>
              </a:rPr>
              <a:t>Documents</a:t>
            </a:r>
            <a:endParaRPr lang="en-GB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PO(2015)0193 NATO Terminology Directive:</a:t>
            </a:r>
          </a:p>
          <a:p>
            <a:pPr marL="457200" lvl="1" indent="0">
              <a:buNone/>
            </a:pPr>
            <a:r>
              <a:rPr lang="en-US" sz="2000" i="1" dirty="0"/>
              <a:t>Procedures, actors, responsibilities</a:t>
            </a:r>
          </a:p>
          <a:p>
            <a:r>
              <a:rPr lang="en-US" dirty="0"/>
              <a:t>AAP-77 NATO Terminology Manual</a:t>
            </a:r>
          </a:p>
          <a:p>
            <a:pPr marL="457200" lvl="1" indent="0">
              <a:buNone/>
            </a:pPr>
            <a:r>
              <a:rPr lang="en-US" sz="2000" i="1" dirty="0"/>
              <a:t>How to write terminology – based on ISO standards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0032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>
                <a:latin typeface="+mn-lt"/>
              </a:rPr>
              <a:t>What does this mean?</a:t>
            </a:r>
          </a:p>
        </p:txBody>
      </p:sp>
    </p:spTree>
    <p:extLst>
      <p:ext uri="{BB962C8B-B14F-4D97-AF65-F5344CB8AC3E}">
        <p14:creationId xmlns:p14="http://schemas.microsoft.com/office/powerpoint/2010/main" val="427457681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70315_NSO" id="{0356F1C7-B5DE-4D85-8398-E8809CEAA8F8}" vid="{268F0278-B1BF-4464-BE20-77CE7E750A7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170315_NSO</Template>
  <TotalTime>15903</TotalTime>
  <Words>466</Words>
  <Application>Microsoft Office PowerPoint</Application>
  <PresentationFormat>On-screen Show (4:3)</PresentationFormat>
  <Paragraphs>125</Paragraphs>
  <Slides>24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Brush Script MT</vt:lpstr>
      <vt:lpstr>Calibri</vt:lpstr>
      <vt:lpstr>Calibri Light</vt:lpstr>
      <vt:lpstr>Garamond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Documents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... and reused in other NATO documents: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Staging</dc:creator>
  <cp:lastModifiedBy>Charles Turnitsa</cp:lastModifiedBy>
  <cp:revision>165</cp:revision>
  <cp:lastPrinted>2017-01-18T14:48:18Z</cp:lastPrinted>
  <dcterms:created xsi:type="dcterms:W3CDTF">2017-04-12T07:14:12Z</dcterms:created>
  <dcterms:modified xsi:type="dcterms:W3CDTF">2022-09-12T01:28:34Z</dcterms:modified>
</cp:coreProperties>
</file>