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20" autoAdjust="0"/>
    <p:restoredTop sz="92786" autoAdjust="0"/>
  </p:normalViewPr>
  <p:slideViewPr>
    <p:cSldViewPr snapToGrid="0">
      <p:cViewPr varScale="1">
        <p:scale>
          <a:sx n="100" d="100"/>
          <a:sy n="100" d="100"/>
        </p:scale>
        <p:origin x="1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BBE38-1505-404F-B441-C257EDE0A271}" type="datetimeFigureOut">
              <a:rPr lang="en-US" smtClean="0"/>
              <a:t>8/12/2022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4FB4A-913A-4A8B-96D6-4E121BE34E20}" type="slidenum">
              <a:rPr lang="en-US" smtClean="0"/>
              <a:t>‹#›</a:t>
            </a:fld>
            <a:endParaRPr lang="en-US"/>
          </a:p>
        </p:txBody>
      </p:sp>
    </p:spTree>
    <p:extLst>
      <p:ext uri="{BB962C8B-B14F-4D97-AF65-F5344CB8AC3E}">
        <p14:creationId xmlns:p14="http://schemas.microsoft.com/office/powerpoint/2010/main" val="412099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p:txBody>
      </p:sp>
      <p:sp>
        <p:nvSpPr>
          <p:cNvPr id="4" name="Slide Number Placeholder 3"/>
          <p:cNvSpPr>
            <a:spLocks noGrp="1"/>
          </p:cNvSpPr>
          <p:nvPr>
            <p:ph type="sldNum" sz="quarter" idx="5"/>
          </p:nvPr>
        </p:nvSpPr>
        <p:spPr/>
        <p:txBody>
          <a:bodyPr/>
          <a:lstStyle/>
          <a:p>
            <a:fld id="{D034FB4A-913A-4A8B-96D6-4E121BE34E20}" type="slidenum">
              <a:rPr lang="en-US" smtClean="0"/>
              <a:t>1</a:t>
            </a:fld>
            <a:endParaRPr lang="en-US"/>
          </a:p>
        </p:txBody>
      </p:sp>
    </p:spTree>
    <p:extLst>
      <p:ext uri="{BB962C8B-B14F-4D97-AF65-F5344CB8AC3E}">
        <p14:creationId xmlns:p14="http://schemas.microsoft.com/office/powerpoint/2010/main" val="285805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322A74-DB5A-40E1-B8EB-C63FD65FA11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E4520-19C8-4FE0-9A6B-D8860B9DACA8}" type="slidenum">
              <a:rPr lang="en-US" smtClean="0"/>
              <a:t>‹#›</a:t>
            </a:fld>
            <a:endParaRPr lang="en-US"/>
          </a:p>
        </p:txBody>
      </p:sp>
    </p:spTree>
    <p:extLst>
      <p:ext uri="{BB962C8B-B14F-4D97-AF65-F5344CB8AC3E}">
        <p14:creationId xmlns:p14="http://schemas.microsoft.com/office/powerpoint/2010/main" val="231256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22A74-DB5A-40E1-B8EB-C63FD65FA11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E4520-19C8-4FE0-9A6B-D8860B9DACA8}" type="slidenum">
              <a:rPr lang="en-US" smtClean="0"/>
              <a:t>‹#›</a:t>
            </a:fld>
            <a:endParaRPr lang="en-US"/>
          </a:p>
        </p:txBody>
      </p:sp>
    </p:spTree>
    <p:extLst>
      <p:ext uri="{BB962C8B-B14F-4D97-AF65-F5344CB8AC3E}">
        <p14:creationId xmlns:p14="http://schemas.microsoft.com/office/powerpoint/2010/main" val="89988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22A74-DB5A-40E1-B8EB-C63FD65FA11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E4520-19C8-4FE0-9A6B-D8860B9DACA8}" type="slidenum">
              <a:rPr lang="en-US" smtClean="0"/>
              <a:t>‹#›</a:t>
            </a:fld>
            <a:endParaRPr lang="en-US"/>
          </a:p>
        </p:txBody>
      </p:sp>
    </p:spTree>
    <p:extLst>
      <p:ext uri="{BB962C8B-B14F-4D97-AF65-F5344CB8AC3E}">
        <p14:creationId xmlns:p14="http://schemas.microsoft.com/office/powerpoint/2010/main" val="418043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22A74-DB5A-40E1-B8EB-C63FD65FA11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E4520-19C8-4FE0-9A6B-D8860B9DACA8}" type="slidenum">
              <a:rPr lang="en-US" smtClean="0"/>
              <a:t>‹#›</a:t>
            </a:fld>
            <a:endParaRPr lang="en-US"/>
          </a:p>
        </p:txBody>
      </p:sp>
    </p:spTree>
    <p:extLst>
      <p:ext uri="{BB962C8B-B14F-4D97-AF65-F5344CB8AC3E}">
        <p14:creationId xmlns:p14="http://schemas.microsoft.com/office/powerpoint/2010/main" val="266575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322A74-DB5A-40E1-B8EB-C63FD65FA11B}"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E4520-19C8-4FE0-9A6B-D8860B9DACA8}" type="slidenum">
              <a:rPr lang="en-US" smtClean="0"/>
              <a:t>‹#›</a:t>
            </a:fld>
            <a:endParaRPr lang="en-US"/>
          </a:p>
        </p:txBody>
      </p:sp>
    </p:spTree>
    <p:extLst>
      <p:ext uri="{BB962C8B-B14F-4D97-AF65-F5344CB8AC3E}">
        <p14:creationId xmlns:p14="http://schemas.microsoft.com/office/powerpoint/2010/main" val="117293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322A74-DB5A-40E1-B8EB-C63FD65FA11B}"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E4520-19C8-4FE0-9A6B-D8860B9DACA8}" type="slidenum">
              <a:rPr lang="en-US" smtClean="0"/>
              <a:t>‹#›</a:t>
            </a:fld>
            <a:endParaRPr lang="en-US"/>
          </a:p>
        </p:txBody>
      </p:sp>
    </p:spTree>
    <p:extLst>
      <p:ext uri="{BB962C8B-B14F-4D97-AF65-F5344CB8AC3E}">
        <p14:creationId xmlns:p14="http://schemas.microsoft.com/office/powerpoint/2010/main" val="168790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322A74-DB5A-40E1-B8EB-C63FD65FA11B}" type="datetimeFigureOut">
              <a:rPr lang="en-US" smtClean="0"/>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E4520-19C8-4FE0-9A6B-D8860B9DACA8}" type="slidenum">
              <a:rPr lang="en-US" smtClean="0"/>
              <a:t>‹#›</a:t>
            </a:fld>
            <a:endParaRPr lang="en-US"/>
          </a:p>
        </p:txBody>
      </p:sp>
    </p:spTree>
    <p:extLst>
      <p:ext uri="{BB962C8B-B14F-4D97-AF65-F5344CB8AC3E}">
        <p14:creationId xmlns:p14="http://schemas.microsoft.com/office/powerpoint/2010/main" val="60261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322A74-DB5A-40E1-B8EB-C63FD65FA11B}" type="datetimeFigureOut">
              <a:rPr lang="en-US" smtClean="0"/>
              <a:t>8/12/2022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E4520-19C8-4FE0-9A6B-D8860B9DACA8}" type="slidenum">
              <a:rPr lang="en-US" smtClean="0"/>
              <a:t>‹#›</a:t>
            </a:fld>
            <a:endParaRPr lang="en-US"/>
          </a:p>
        </p:txBody>
      </p:sp>
    </p:spTree>
    <p:extLst>
      <p:ext uri="{BB962C8B-B14F-4D97-AF65-F5344CB8AC3E}">
        <p14:creationId xmlns:p14="http://schemas.microsoft.com/office/powerpoint/2010/main" val="278469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22A74-DB5A-40E1-B8EB-C63FD65FA11B}" type="datetimeFigureOut">
              <a:rPr lang="en-US" smtClean="0"/>
              <a:t>8/12/2022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E4520-19C8-4FE0-9A6B-D8860B9DACA8}" type="slidenum">
              <a:rPr lang="en-US" smtClean="0"/>
              <a:t>‹#›</a:t>
            </a:fld>
            <a:endParaRPr lang="en-US"/>
          </a:p>
        </p:txBody>
      </p:sp>
    </p:spTree>
    <p:extLst>
      <p:ext uri="{BB962C8B-B14F-4D97-AF65-F5344CB8AC3E}">
        <p14:creationId xmlns:p14="http://schemas.microsoft.com/office/powerpoint/2010/main" val="4119844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322A74-DB5A-40E1-B8EB-C63FD65FA11B}"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E4520-19C8-4FE0-9A6B-D8860B9DACA8}" type="slidenum">
              <a:rPr lang="en-US" smtClean="0"/>
              <a:t>‹#›</a:t>
            </a:fld>
            <a:endParaRPr lang="en-US"/>
          </a:p>
        </p:txBody>
      </p:sp>
    </p:spTree>
    <p:extLst>
      <p:ext uri="{BB962C8B-B14F-4D97-AF65-F5344CB8AC3E}">
        <p14:creationId xmlns:p14="http://schemas.microsoft.com/office/powerpoint/2010/main" val="249678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322A74-DB5A-40E1-B8EB-C63FD65FA11B}"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E4520-19C8-4FE0-9A6B-D8860B9DACA8}" type="slidenum">
              <a:rPr lang="en-US" smtClean="0"/>
              <a:t>‹#›</a:t>
            </a:fld>
            <a:endParaRPr lang="en-US"/>
          </a:p>
        </p:txBody>
      </p:sp>
    </p:spTree>
    <p:extLst>
      <p:ext uri="{BB962C8B-B14F-4D97-AF65-F5344CB8AC3E}">
        <p14:creationId xmlns:p14="http://schemas.microsoft.com/office/powerpoint/2010/main" val="294537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22A74-DB5A-40E1-B8EB-C63FD65FA11B}" type="datetimeFigureOut">
              <a:rPr lang="en-US" smtClean="0"/>
              <a:t>8/12/2022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E4520-19C8-4FE0-9A6B-D8860B9DACA8}" type="slidenum">
              <a:rPr lang="en-US" smtClean="0"/>
              <a:t>‹#›</a:t>
            </a:fld>
            <a:endParaRPr lang="en-US"/>
          </a:p>
        </p:txBody>
      </p:sp>
    </p:spTree>
    <p:extLst>
      <p:ext uri="{BB962C8B-B14F-4D97-AF65-F5344CB8AC3E}">
        <p14:creationId xmlns:p14="http://schemas.microsoft.com/office/powerpoint/2010/main" val="69816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68416" cy="584775"/>
          </a:xfrm>
          <a:prstGeom prst="rect">
            <a:avLst/>
          </a:prstGeom>
          <a:noFill/>
        </p:spPr>
        <p:txBody>
          <a:bodyPr wrap="none" rtlCol="0">
            <a:spAutoFit/>
          </a:bodyPr>
          <a:lstStyle/>
          <a:p>
            <a:r>
              <a:rPr lang="en-US" sz="3200" dirty="0"/>
              <a:t>NATO and NCDF Semantic Reference Model (SRM) Discussion</a:t>
            </a:r>
          </a:p>
        </p:txBody>
      </p:sp>
      <p:sp>
        <p:nvSpPr>
          <p:cNvPr id="5" name="TextBox 4"/>
          <p:cNvSpPr txBox="1"/>
          <p:nvPr/>
        </p:nvSpPr>
        <p:spPr>
          <a:xfrm>
            <a:off x="321733" y="829030"/>
            <a:ext cx="11548533" cy="5755422"/>
          </a:xfrm>
          <a:prstGeom prst="rect">
            <a:avLst/>
          </a:prstGeom>
          <a:noFill/>
        </p:spPr>
        <p:txBody>
          <a:bodyPr wrap="square" rtlCol="0">
            <a:spAutoFit/>
          </a:bodyPr>
          <a:lstStyle/>
          <a:p>
            <a:pPr marL="285750" indent="-285750">
              <a:buFont typeface="Arial" panose="020B0604020202020204" pitchFamily="34" charset="0"/>
              <a:buChar char="•"/>
            </a:pPr>
            <a:r>
              <a:rPr lang="en-US" sz="1600" dirty="0"/>
              <a:t>TBD – statement on Requirements and a Starting Point</a:t>
            </a:r>
          </a:p>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a:t>
            </a:r>
            <a:r>
              <a:rPr lang="en-US" sz="1600" dirty="0">
                <a:solidFill>
                  <a:schemeClr val="accent5"/>
                </a:solidFill>
              </a:rPr>
              <a:t>Dynamic</a:t>
            </a:r>
            <a:r>
              <a:rPr lang="en-US" sz="1600" dirty="0"/>
              <a:t> environment that includes semantics from multiple SRMs is needed—this will be hard, but necessary</a:t>
            </a:r>
          </a:p>
          <a:p>
            <a:pPr marL="285750" indent="-285750">
              <a:buFont typeface="Arial" panose="020B0604020202020204" pitchFamily="34" charset="0"/>
              <a:buChar char="•"/>
            </a:pPr>
            <a:r>
              <a:rPr lang="en-US" sz="1600" dirty="0"/>
              <a:t>STANAG 5643 will be </a:t>
            </a:r>
            <a:r>
              <a:rPr lang="en-US" sz="1600" strike="sngStrike" dirty="0"/>
              <a:t>bifurcated</a:t>
            </a:r>
            <a:r>
              <a:rPr lang="en-US" sz="1600" dirty="0">
                <a:solidFill>
                  <a:schemeClr val="accent5"/>
                </a:solidFill>
              </a:rPr>
              <a:t> independent</a:t>
            </a:r>
            <a:r>
              <a:rPr lang="en-US" sz="1600" dirty="0"/>
              <a:t> from the NATO/NCDF SRM effort—and be </a:t>
            </a:r>
            <a:r>
              <a:rPr lang="en-US" sz="1600" strike="sngStrike" dirty="0"/>
              <a:t>rewritten</a:t>
            </a:r>
            <a:r>
              <a:rPr lang="en-US" sz="1600" dirty="0"/>
              <a:t> </a:t>
            </a:r>
            <a:r>
              <a:rPr lang="en-US" sz="1600" strike="sngStrike" dirty="0"/>
              <a:t>and</a:t>
            </a:r>
            <a:r>
              <a:rPr lang="en-US" sz="1600" dirty="0"/>
              <a:t>  </a:t>
            </a:r>
            <a:r>
              <a:rPr lang="en-US" sz="1600" dirty="0">
                <a:solidFill>
                  <a:schemeClr val="accent5"/>
                </a:solidFill>
              </a:rPr>
              <a:t>referenced </a:t>
            </a:r>
            <a:r>
              <a:rPr lang="en-US" sz="1600" dirty="0"/>
              <a:t>as a COI SRM (for MIP/Land COI) </a:t>
            </a:r>
            <a:r>
              <a:rPr lang="en-US" sz="1600" dirty="0">
                <a:solidFill>
                  <a:schemeClr val="accent5"/>
                </a:solidFill>
              </a:rPr>
              <a:t>(i.e., the NATO/NCDF SRM effort will be separate from STANAG 5643)</a:t>
            </a:r>
          </a:p>
          <a:p>
            <a:pPr marL="742950" lvl="1" indent="-285750">
              <a:buFont typeface="Arial" panose="020B0604020202020204" pitchFamily="34" charset="0"/>
              <a:buChar char="•"/>
            </a:pPr>
            <a:r>
              <a:rPr lang="en-US" sz="1600" dirty="0">
                <a:solidFill>
                  <a:schemeClr val="accent5"/>
                </a:solidFill>
              </a:rPr>
              <a:t>Intent is that STANAG 5643 moves forward, independent from work here</a:t>
            </a:r>
          </a:p>
          <a:p>
            <a:pPr marL="742950" lvl="1" indent="-285750">
              <a:buFont typeface="Arial" panose="020B0604020202020204" pitchFamily="34" charset="0"/>
              <a:buChar char="•"/>
            </a:pPr>
            <a:r>
              <a:rPr lang="en-US" sz="1600" dirty="0">
                <a:solidFill>
                  <a:schemeClr val="accent5"/>
                </a:solidFill>
              </a:rPr>
              <a:t>Currently mentioned in the Service Instructions…</a:t>
            </a:r>
            <a:endParaRPr lang="en-US" sz="1600" dirty="0"/>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solidFill>
                  <a:schemeClr val="accent5"/>
                </a:solidFill>
              </a:rPr>
              <a:t>A goal of the NATO semantic environment is to facilitate cross-COI exchanges</a:t>
            </a:r>
          </a:p>
          <a:p>
            <a:pPr marL="742950" lvl="1" indent="-285750">
              <a:buFont typeface="Arial" panose="020B0604020202020204" pitchFamily="34" charset="0"/>
              <a:buChar char="•"/>
            </a:pPr>
            <a:r>
              <a:rPr lang="en-US" sz="1600" dirty="0">
                <a:solidFill>
                  <a:schemeClr val="accent5"/>
                </a:solidFill>
              </a:rPr>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a:t>
            </a:r>
            <a:r>
              <a:rPr lang="en-US" sz="1600" strike="sngStrike" dirty="0"/>
              <a:t>governed</a:t>
            </a:r>
            <a:r>
              <a:rPr lang="en-US" sz="1600" dirty="0"/>
              <a:t> independently governed by each COI</a:t>
            </a:r>
          </a:p>
          <a:p>
            <a:pPr marL="742950" lvl="1" indent="-285750">
              <a:buFont typeface="Arial" panose="020B0604020202020204" pitchFamily="34" charset="0"/>
              <a:buChar char="•"/>
            </a:pPr>
            <a:r>
              <a:rPr lang="en-US" sz="1600" dirty="0"/>
              <a:t>These will need to be harmonized…</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solidFill>
                  <a:schemeClr val="accent5"/>
                </a:solidFill>
              </a:rPr>
              <a:t>Models and standards may be managed elsewhere, but when they are brought into the NATO semantic environment, NATO will govern their inclusion.  Changes will need NATO to be aware of them, and handled, within the semantic environment.</a:t>
            </a:r>
          </a:p>
          <a:p>
            <a:pPr marL="285750" indent="-285750">
              <a:buFont typeface="Arial" panose="020B0604020202020204" pitchFamily="34" charset="0"/>
              <a:buChar char="•"/>
            </a:pPr>
            <a:r>
              <a:rPr lang="en-US" sz="1600" dirty="0"/>
              <a:t>It is envisioned that a NATO semantic environment will include a core set of semantics that facilitates cross-community exchanges </a:t>
            </a:r>
            <a:r>
              <a:rPr lang="en-US" sz="1600" dirty="0">
                <a:solidFill>
                  <a:schemeClr val="accent5"/>
                </a:solidFill>
              </a:rPr>
              <a:t>(does this need to be restated? Perhaps a perspective or amplification on the previous statement)</a:t>
            </a:r>
          </a:p>
          <a:p>
            <a:pPr marL="285750" indent="-285750">
              <a:buFont typeface="Arial" panose="020B0604020202020204" pitchFamily="34" charset="0"/>
              <a:buChar char="•"/>
            </a:pPr>
            <a:r>
              <a:rPr lang="en-US" sz="1600" dirty="0"/>
              <a:t>Format of an SRM – No requirement for a community to represent its SRM using any particular technology</a:t>
            </a:r>
          </a:p>
          <a:p>
            <a:pPr marL="742950" lvl="1" indent="-285750">
              <a:buFont typeface="Arial" panose="020B0604020202020204" pitchFamily="34" charset="0"/>
              <a:buChar char="•"/>
            </a:pPr>
            <a:r>
              <a:rPr lang="en-US" sz="1600" dirty="0"/>
              <a:t>Every SRM should provide schema for its exchanges</a:t>
            </a:r>
          </a:p>
          <a:p>
            <a:pPr marL="742950" lvl="1" indent="-285750">
              <a:buFont typeface="Arial" panose="020B0604020202020204" pitchFamily="34" charset="0"/>
              <a:buChar char="•"/>
            </a:pPr>
            <a:r>
              <a:rPr lang="en-US" sz="1600" dirty="0"/>
              <a:t>(may be a redundant statement on the above bullet…)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Tree>
    <p:extLst>
      <p:ext uri="{BB962C8B-B14F-4D97-AF65-F5344CB8AC3E}">
        <p14:creationId xmlns:p14="http://schemas.microsoft.com/office/powerpoint/2010/main" val="105110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FB63-FD9C-DB08-571A-D19D3C6A8088}"/>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F0BE5589-6C4D-E5DA-1C3F-8448353C3655}"/>
              </a:ext>
            </a:extLst>
          </p:cNvPr>
          <p:cNvSpPr>
            <a:spLocks noGrp="1"/>
          </p:cNvSpPr>
          <p:nvPr>
            <p:ph idx="1"/>
          </p:nvPr>
        </p:nvSpPr>
        <p:spPr/>
        <p:txBody>
          <a:bodyPr>
            <a:normAutofit/>
          </a:bodyPr>
          <a:lstStyle/>
          <a:p>
            <a:r>
              <a:rPr lang="en-US" sz="2000" dirty="0" err="1"/>
              <a:t>Lanzo</a:t>
            </a:r>
            <a:r>
              <a:rPr lang="en-US" sz="2000" dirty="0"/>
              <a:t> – we do need a common framework (purposely avoiding term Language).</a:t>
            </a:r>
          </a:p>
          <a:p>
            <a:r>
              <a:rPr lang="en-US" sz="2000" dirty="0"/>
              <a:t>Nico – language – used deliberately, using a vocabulary and a grammar </a:t>
            </a:r>
          </a:p>
          <a:p>
            <a:r>
              <a:rPr lang="en-US" sz="2000" dirty="0"/>
              <a:t>Scott – start with requirements; start with common understanding; </a:t>
            </a:r>
          </a:p>
          <a:p>
            <a:r>
              <a:rPr lang="en-US" sz="2000" dirty="0"/>
              <a:t>Nico – Interoperability – message level is simple matter of two systems or communities coming up with a well formed (and defined) interface to each other;  However we are talking about a different sort of interoperability</a:t>
            </a:r>
          </a:p>
          <a:p>
            <a:r>
              <a:rPr lang="en-US" sz="2000" dirty="0"/>
              <a:t>Need to discuss technical requirements… (philosophical?) and then operational…</a:t>
            </a:r>
          </a:p>
        </p:txBody>
      </p:sp>
    </p:spTree>
    <p:extLst>
      <p:ext uri="{BB962C8B-B14F-4D97-AF65-F5344CB8AC3E}">
        <p14:creationId xmlns:p14="http://schemas.microsoft.com/office/powerpoint/2010/main" val="187381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FC44-27B6-4164-1957-5CFD6D5C6047}"/>
              </a:ext>
            </a:extLst>
          </p:cNvPr>
          <p:cNvSpPr>
            <a:spLocks noGrp="1"/>
          </p:cNvSpPr>
          <p:nvPr>
            <p:ph type="title"/>
          </p:nvPr>
        </p:nvSpPr>
        <p:spPr/>
        <p:txBody>
          <a:bodyPr/>
          <a:lstStyle/>
          <a:p>
            <a:r>
              <a:rPr lang="en-US" dirty="0"/>
              <a:t>New notes/comments</a:t>
            </a:r>
          </a:p>
        </p:txBody>
      </p:sp>
      <p:sp>
        <p:nvSpPr>
          <p:cNvPr id="3" name="Content Placeholder 2">
            <a:extLst>
              <a:ext uri="{FF2B5EF4-FFF2-40B4-BE49-F238E27FC236}">
                <a16:creationId xmlns:a16="http://schemas.microsoft.com/office/drawing/2014/main" id="{5CC85176-09A4-DCAD-E9F7-5E7AECEB9871}"/>
              </a:ext>
            </a:extLst>
          </p:cNvPr>
          <p:cNvSpPr>
            <a:spLocks noGrp="1"/>
          </p:cNvSpPr>
          <p:nvPr>
            <p:ph idx="1"/>
          </p:nvPr>
        </p:nvSpPr>
        <p:spPr/>
        <p:txBody>
          <a:bodyPr/>
          <a:lstStyle/>
          <a:p>
            <a:r>
              <a:rPr lang="en-US" dirty="0"/>
              <a:t>Semantic environment – to cover the whole of semantic reference models used (</a:t>
            </a:r>
            <a:r>
              <a:rPr lang="en-US" dirty="0" err="1"/>
              <a:t>Fahri</a:t>
            </a:r>
            <a:r>
              <a:rPr lang="en-US" dirty="0"/>
              <a:t>)</a:t>
            </a:r>
          </a:p>
        </p:txBody>
      </p:sp>
    </p:spTree>
    <p:extLst>
      <p:ext uri="{BB962C8B-B14F-4D97-AF65-F5344CB8AC3E}">
        <p14:creationId xmlns:p14="http://schemas.microsoft.com/office/powerpoint/2010/main" val="173284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40F-C411-7D50-9468-632C8FF812DA}"/>
              </a:ext>
            </a:extLst>
          </p:cNvPr>
          <p:cNvSpPr>
            <a:spLocks noGrp="1"/>
          </p:cNvSpPr>
          <p:nvPr>
            <p:ph type="title"/>
          </p:nvPr>
        </p:nvSpPr>
        <p:spPr/>
        <p:txBody>
          <a:bodyPr/>
          <a:lstStyle/>
          <a:p>
            <a:r>
              <a:rPr lang="en-US" dirty="0"/>
              <a:t>TO do (action items from August 12)</a:t>
            </a:r>
          </a:p>
        </p:txBody>
      </p:sp>
      <p:sp>
        <p:nvSpPr>
          <p:cNvPr id="3" name="Content Placeholder 2">
            <a:extLst>
              <a:ext uri="{FF2B5EF4-FFF2-40B4-BE49-F238E27FC236}">
                <a16:creationId xmlns:a16="http://schemas.microsoft.com/office/drawing/2014/main" id="{8024FFF1-28E8-C535-9209-2D8FADB17744}"/>
              </a:ext>
            </a:extLst>
          </p:cNvPr>
          <p:cNvSpPr>
            <a:spLocks noGrp="1"/>
          </p:cNvSpPr>
          <p:nvPr>
            <p:ph idx="1"/>
          </p:nvPr>
        </p:nvSpPr>
        <p:spPr/>
        <p:txBody>
          <a:bodyPr/>
          <a:lstStyle/>
          <a:p>
            <a:r>
              <a:rPr lang="en-US" dirty="0"/>
              <a:t>Determine definitions</a:t>
            </a:r>
          </a:p>
          <a:p>
            <a:pPr lvl="1"/>
            <a:r>
              <a:rPr lang="en-US" dirty="0"/>
              <a:t>SRM</a:t>
            </a:r>
          </a:p>
          <a:p>
            <a:pPr lvl="1"/>
            <a:r>
              <a:rPr lang="en-US" dirty="0"/>
              <a:t>NATO SRM</a:t>
            </a:r>
          </a:p>
          <a:p>
            <a:pPr lvl="1"/>
            <a:r>
              <a:rPr lang="en-US" dirty="0"/>
              <a:t>Semantic Environment</a:t>
            </a:r>
          </a:p>
          <a:p>
            <a:pPr lvl="1"/>
            <a:r>
              <a:rPr lang="en-US" dirty="0"/>
              <a:t>More… ?</a:t>
            </a:r>
          </a:p>
          <a:p>
            <a:r>
              <a:rPr lang="en-US" dirty="0"/>
              <a:t>Determine requirements</a:t>
            </a:r>
          </a:p>
          <a:p>
            <a:endParaRPr lang="en-US" dirty="0"/>
          </a:p>
        </p:txBody>
      </p:sp>
    </p:spTree>
    <p:extLst>
      <p:ext uri="{BB962C8B-B14F-4D97-AF65-F5344CB8AC3E}">
        <p14:creationId xmlns:p14="http://schemas.microsoft.com/office/powerpoint/2010/main" val="146982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8683</TotalTime>
  <Words>576</Words>
  <Application>Microsoft Office PowerPoint</Application>
  <PresentationFormat>Widescreen</PresentationFormat>
  <Paragraphs>40</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comments</vt:lpstr>
      <vt:lpstr>New notes/comments</vt:lpstr>
      <vt:lpstr>TO do (action items from August 12)</vt:lpstr>
    </vt:vector>
  </TitlesOfParts>
  <Company>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Dotson, Mark R CTR JS J6 (US)</dc:creator>
  <cp:lastModifiedBy>Charles Turnitsa</cp:lastModifiedBy>
  <cp:revision>5</cp:revision>
  <dcterms:created xsi:type="dcterms:W3CDTF">2022-07-29T14:05:34Z</dcterms:created>
  <dcterms:modified xsi:type="dcterms:W3CDTF">2022-08-12T14:24:37Z</dcterms:modified>
</cp:coreProperties>
</file>