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65" r:id="rId3"/>
    <p:sldId id="469" r:id="rId4"/>
    <p:sldId id="462" r:id="rId5"/>
    <p:sldId id="463" r:id="rId6"/>
    <p:sldId id="466" r:id="rId7"/>
    <p:sldId id="467" r:id="rId8"/>
    <p:sldId id="464" r:id="rId9"/>
    <p:sldId id="468" r:id="rId10"/>
    <p:sldId id="453" r:id="rId11"/>
    <p:sldId id="443" r:id="rId12"/>
    <p:sldId id="449" r:id="rId13"/>
    <p:sldId id="455" r:id="rId14"/>
    <p:sldId id="265" r:id="rId15"/>
    <p:sldId id="460" r:id="rId16"/>
    <p:sldId id="461" r:id="rId17"/>
    <p:sldId id="269" r:id="rId18"/>
    <p:sldId id="457" r:id="rId19"/>
    <p:sldId id="268" r:id="rId20"/>
    <p:sldId id="458" r:id="rId21"/>
    <p:sldId id="270" r:id="rId22"/>
    <p:sldId id="452" r:id="rId23"/>
    <p:sldId id="451" r:id="rId24"/>
    <p:sldId id="267" r:id="rId25"/>
    <p:sldId id="266" r:id="rId26"/>
    <p:sldId id="454" r:id="rId27"/>
    <p:sldId id="444" r:id="rId28"/>
    <p:sldId id="445" r:id="rId29"/>
    <p:sldId id="448" r:id="rId30"/>
    <p:sldId id="446" r:id="rId31"/>
    <p:sldId id="447" r:id="rId32"/>
    <p:sldId id="257" r:id="rId33"/>
    <p:sldId id="442" r:id="rId34"/>
    <p:sldId id="258" r:id="rId35"/>
    <p:sldId id="437" r:id="rId36"/>
    <p:sldId id="263" r:id="rId37"/>
    <p:sldId id="259" r:id="rId38"/>
    <p:sldId id="438" r:id="rId39"/>
    <p:sldId id="261" r:id="rId40"/>
    <p:sldId id="439" r:id="rId41"/>
    <p:sldId id="260" r:id="rId42"/>
    <p:sldId id="441" r:id="rId43"/>
    <p:sldId id="26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4" autoAdjust="0"/>
    <p:restoredTop sz="84841" autoAdjust="0"/>
  </p:normalViewPr>
  <p:slideViewPr>
    <p:cSldViewPr snapToGrid="0">
      <p:cViewPr varScale="1">
        <p:scale>
          <a:sx n="78" d="100"/>
          <a:sy n="78" d="100"/>
        </p:scale>
        <p:origin x="1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9568B-ECBE-4BE6-9367-C02CCA32795B}" type="datetimeFigureOut">
              <a:rPr lang="en-US" smtClean="0"/>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C18E8-A0BD-4241-A385-52446A7BFFC4}" type="slidenum">
              <a:rPr lang="en-US" smtClean="0"/>
              <a:t>‹#›</a:t>
            </a:fld>
            <a:endParaRPr lang="en-US"/>
          </a:p>
        </p:txBody>
      </p:sp>
    </p:spTree>
    <p:extLst>
      <p:ext uri="{BB962C8B-B14F-4D97-AF65-F5344CB8AC3E}">
        <p14:creationId xmlns:p14="http://schemas.microsoft.com/office/powerpoint/2010/main" val="403922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a:t>
            </a:fld>
            <a:endParaRPr lang="en-US"/>
          </a:p>
        </p:txBody>
      </p:sp>
    </p:spTree>
    <p:extLst>
      <p:ext uri="{BB962C8B-B14F-4D97-AF65-F5344CB8AC3E}">
        <p14:creationId xmlns:p14="http://schemas.microsoft.com/office/powerpoint/2010/main" val="75343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34</a:t>
            </a:fld>
            <a:endParaRPr lang="en-US"/>
          </a:p>
        </p:txBody>
      </p:sp>
    </p:spTree>
    <p:extLst>
      <p:ext uri="{BB962C8B-B14F-4D97-AF65-F5344CB8AC3E}">
        <p14:creationId xmlns:p14="http://schemas.microsoft.com/office/powerpoint/2010/main" val="1215440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Everything was on Pink except: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Medical</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Logistics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DEU </a:t>
            </a:r>
            <a:r>
              <a:rPr lang="en-GB" sz="1200" kern="1200" dirty="0" err="1">
                <a:solidFill>
                  <a:schemeClr val="tx1"/>
                </a:solidFill>
                <a:effectLst/>
                <a:latin typeface="+mn-lt"/>
                <a:ea typeface="+mn-ea"/>
                <a:cs typeface="+mn-cs"/>
              </a:rPr>
              <a:t>DFSLw</a:t>
            </a:r>
            <a:r>
              <a:rPr lang="en-GB" sz="1200" kern="1200" dirty="0">
                <a:solidFill>
                  <a:schemeClr val="tx1"/>
                </a:solidFill>
                <a:effectLst/>
                <a:latin typeface="+mn-lt"/>
                <a:ea typeface="+mn-ea"/>
                <a:cs typeface="+mn-cs"/>
              </a:rPr>
              <a:t> (CC-150)</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was some ad-hoc patient tracking info moved from low-to-high via the diode.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 don’t think it justifies a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PROMIEN</a:t>
            </a:r>
            <a:r>
              <a:rPr lang="en-GB" sz="1200" kern="1200" baseline="0" dirty="0">
                <a:solidFill>
                  <a:schemeClr val="tx1"/>
                </a:solidFill>
                <a:effectLst/>
                <a:latin typeface="+mn-lt"/>
                <a:ea typeface="+mn-ea"/>
                <a:cs typeface="+mn-cs"/>
              </a:rPr>
              <a:t> (POL): CBRN Warning &amp; Reporting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SEALION (FIN):  Maritime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MENTOR (TUR):  CBRN planning &amp;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DCS SDS (CAN):  data centric security-secure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JASMINE BMS (POL):  Battlefield </a:t>
            </a:r>
            <a:r>
              <a:rPr lang="en-GB" sz="1200" kern="1200" baseline="0" dirty="0" err="1">
                <a:solidFill>
                  <a:schemeClr val="tx1"/>
                </a:solidFill>
                <a:effectLst/>
                <a:latin typeface="+mn-lt"/>
                <a:ea typeface="+mn-ea"/>
                <a:cs typeface="+mn-cs"/>
              </a:rPr>
              <a:t>Mgt</a:t>
            </a:r>
            <a:r>
              <a:rPr lang="en-GB" sz="1200" kern="1200" baseline="0" dirty="0">
                <a:solidFill>
                  <a:schemeClr val="tx1"/>
                </a:solidFill>
                <a:effectLst/>
                <a:latin typeface="+mn-lt"/>
                <a:ea typeface="+mn-ea"/>
                <a:cs typeface="+mn-cs"/>
              </a:rPr>
              <a:t> System (tactical C2; </a:t>
            </a:r>
            <a:r>
              <a:rPr lang="en-GB" sz="1200" kern="1200" baseline="0" dirty="0" err="1">
                <a:solidFill>
                  <a:schemeClr val="tx1"/>
                </a:solidFill>
                <a:effectLst/>
                <a:latin typeface="+mn-lt"/>
                <a:ea typeface="+mn-ea"/>
                <a:cs typeface="+mn-cs"/>
              </a:rPr>
              <a:t>Bn</a:t>
            </a:r>
            <a:r>
              <a:rPr lang="en-GB" sz="1200" kern="1200" baseline="0" dirty="0">
                <a:solidFill>
                  <a:schemeClr val="tx1"/>
                </a:solidFill>
                <a:effectLst/>
                <a:latin typeface="+mn-lt"/>
                <a:ea typeface="+mn-ea"/>
                <a:cs typeface="+mn-cs"/>
              </a:rPr>
              <a:t> and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EUCCIS (EU):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AIR C2IS (NATO):  set of Air C2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MEDICS (POL):  medical C2</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027051-D558-4E98-929E-BA4B8DFDB07C}" type="slidenum">
              <a:rPr lang="en-US" smtClean="0"/>
              <a:t>35</a:t>
            </a:fld>
            <a:endParaRPr lang="en-US" dirty="0"/>
          </a:p>
        </p:txBody>
      </p:sp>
    </p:spTree>
    <p:extLst>
      <p:ext uri="{BB962C8B-B14F-4D97-AF65-F5344CB8AC3E}">
        <p14:creationId xmlns:p14="http://schemas.microsoft.com/office/powerpoint/2010/main" val="251646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Instruction in Spiral 5 – distributed search… will help/inform Federated Search</a:t>
            </a:r>
          </a:p>
          <a:p>
            <a:endParaRPr lang="en-US" dirty="0"/>
          </a:p>
          <a:p>
            <a:r>
              <a:rPr lang="en-US" dirty="0"/>
              <a:t>Identifier – Is there a single data source per BSO?</a:t>
            </a:r>
          </a:p>
          <a:p>
            <a:r>
              <a:rPr lang="en-US" dirty="0"/>
              <a:t>  What about multiple users reporting on single object?</a:t>
            </a:r>
          </a:p>
          <a:p>
            <a:r>
              <a:rPr lang="en-US" dirty="0"/>
              <a:t>  What about single user reporting multiple records on single object?</a:t>
            </a:r>
          </a:p>
          <a:p>
            <a:endParaRPr lang="en-US" dirty="0"/>
          </a:p>
          <a:p>
            <a:r>
              <a:rPr lang="en-US" dirty="0"/>
              <a:t>Current assumption – single authoritative data source can report on and update a BSO</a:t>
            </a:r>
          </a:p>
          <a:p>
            <a:r>
              <a:rPr lang="en-US" dirty="0"/>
              <a:t>API Specification for Open Search or Elastic Search</a:t>
            </a:r>
          </a:p>
          <a:p>
            <a:endParaRPr lang="en-US" dirty="0"/>
          </a:p>
          <a:p>
            <a:r>
              <a:rPr lang="en-US" dirty="0"/>
              <a:t>Each node has its own external API implementation; do we need an API that will allow Data Lake Nodes to communicate with each other</a:t>
            </a:r>
          </a:p>
        </p:txBody>
      </p:sp>
      <p:sp>
        <p:nvSpPr>
          <p:cNvPr id="4" name="Slide Number Placeholder 3"/>
          <p:cNvSpPr>
            <a:spLocks noGrp="1"/>
          </p:cNvSpPr>
          <p:nvPr>
            <p:ph type="sldNum" sz="quarter" idx="5"/>
          </p:nvPr>
        </p:nvSpPr>
        <p:spPr/>
        <p:txBody>
          <a:bodyPr/>
          <a:lstStyle/>
          <a:p>
            <a:fld id="{2A3C18E8-A0BD-4241-A385-52446A7BFFC4}" type="slidenum">
              <a:rPr lang="en-US" smtClean="0"/>
              <a:t>37</a:t>
            </a:fld>
            <a:endParaRPr lang="en-US"/>
          </a:p>
        </p:txBody>
      </p:sp>
    </p:spTree>
    <p:extLst>
      <p:ext uri="{BB962C8B-B14F-4D97-AF65-F5344CB8AC3E}">
        <p14:creationId xmlns:p14="http://schemas.microsoft.com/office/powerpoint/2010/main" val="98692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41</a:t>
            </a:fld>
            <a:endParaRPr lang="en-US"/>
          </a:p>
        </p:txBody>
      </p:sp>
    </p:spTree>
    <p:extLst>
      <p:ext uri="{BB962C8B-B14F-4D97-AF65-F5344CB8AC3E}">
        <p14:creationId xmlns:p14="http://schemas.microsoft.com/office/powerpoint/2010/main" val="104550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Vincenzo – For Spiral 5, National Data Lakes will (at CWIX) communicate with core Data Lake, perhaps through a gateway</a:t>
            </a:r>
          </a:p>
          <a:p>
            <a:endParaRPr lang="en-US" dirty="0"/>
          </a:p>
          <a:p>
            <a:r>
              <a:rPr lang="en-US" dirty="0"/>
              <a:t>Security – Canadian DCS, also DISG from NCIA….</a:t>
            </a:r>
          </a:p>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8</a:t>
            </a:fld>
            <a:endParaRPr lang="en-US"/>
          </a:p>
        </p:txBody>
      </p:sp>
    </p:spTree>
    <p:extLst>
      <p:ext uri="{BB962C8B-B14F-4D97-AF65-F5344CB8AC3E}">
        <p14:creationId xmlns:p14="http://schemas.microsoft.com/office/powerpoint/2010/main" val="14165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NCDF Data Identifier – (example) may be more appropriately handled by NCDF TT vs Architecture TT</a:t>
            </a:r>
          </a:p>
          <a:p>
            <a:endParaRPr lang="en-US" dirty="0"/>
          </a:p>
          <a:p>
            <a:r>
              <a:rPr lang="en-US" dirty="0"/>
              <a:t>Data Management</a:t>
            </a:r>
          </a:p>
          <a:p>
            <a:endParaRPr lang="en-US" dirty="0"/>
          </a:p>
          <a:p>
            <a:r>
              <a:rPr lang="en-US" dirty="0"/>
              <a:t>Clarify of main scope of this group</a:t>
            </a:r>
          </a:p>
          <a:p>
            <a:r>
              <a:rPr lang="en-US" dirty="0"/>
              <a:t>Do we focus on this group</a:t>
            </a:r>
          </a:p>
        </p:txBody>
      </p:sp>
      <p:sp>
        <p:nvSpPr>
          <p:cNvPr id="4" name="Slide Number Placeholder 3"/>
          <p:cNvSpPr>
            <a:spLocks noGrp="1"/>
          </p:cNvSpPr>
          <p:nvPr>
            <p:ph type="sldNum" sz="quarter" idx="5"/>
          </p:nvPr>
        </p:nvSpPr>
        <p:spPr/>
        <p:txBody>
          <a:bodyPr/>
          <a:lstStyle/>
          <a:p>
            <a:fld id="{2A3C18E8-A0BD-4241-A385-52446A7BFFC4}" type="slidenum">
              <a:rPr lang="en-US" smtClean="0"/>
              <a:t>10</a:t>
            </a:fld>
            <a:endParaRPr lang="en-US"/>
          </a:p>
        </p:txBody>
      </p:sp>
    </p:spTree>
    <p:extLst>
      <p:ext uri="{BB962C8B-B14F-4D97-AF65-F5344CB8AC3E}">
        <p14:creationId xmlns:p14="http://schemas.microsoft.com/office/powerpoint/2010/main" val="228305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12</a:t>
            </a:fld>
            <a:endParaRPr lang="en-US"/>
          </a:p>
        </p:txBody>
      </p:sp>
    </p:spTree>
    <p:extLst>
      <p:ext uri="{BB962C8B-B14F-4D97-AF65-F5344CB8AC3E}">
        <p14:creationId xmlns:p14="http://schemas.microsoft.com/office/powerpoint/2010/main" val="3128559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spiral 5 architecture done</a:t>
            </a:r>
          </a:p>
          <a:p>
            <a:pPr marL="228600" indent="-228600">
              <a:buAutoNum type="arabicPeriod"/>
            </a:pPr>
            <a:r>
              <a:rPr lang="en-US" dirty="0"/>
              <a:t>Distinguish between near term (CWIX) use case architecture, and long term “inside-the-lake” architecture</a:t>
            </a:r>
          </a:p>
          <a:p>
            <a:pPr marL="228600" indent="-228600">
              <a:buAutoNum type="arabicPeriod"/>
            </a:pPr>
            <a:r>
              <a:rPr lang="en-US" dirty="0"/>
              <a:t>Conceptual and Logical specifications/views will be useful if done in different versions, for near term, spiral 5, and future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16</a:t>
            </a:fld>
            <a:endParaRPr lang="en-US"/>
          </a:p>
        </p:txBody>
      </p:sp>
    </p:spTree>
    <p:extLst>
      <p:ext uri="{BB962C8B-B14F-4D97-AF65-F5344CB8AC3E}">
        <p14:creationId xmlns:p14="http://schemas.microsoft.com/office/powerpoint/2010/main" val="139511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21</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25</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27</a:t>
            </a:fld>
            <a:endParaRPr lang="en-US"/>
          </a:p>
        </p:txBody>
      </p:sp>
    </p:spTree>
    <p:extLst>
      <p:ext uri="{BB962C8B-B14F-4D97-AF65-F5344CB8AC3E}">
        <p14:creationId xmlns:p14="http://schemas.microsoft.com/office/powerpoint/2010/main" val="407996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32</a:t>
            </a:fld>
            <a:endParaRPr lang="en-US"/>
          </a:p>
        </p:txBody>
      </p:sp>
    </p:spTree>
    <p:extLst>
      <p:ext uri="{BB962C8B-B14F-4D97-AF65-F5344CB8AC3E}">
        <p14:creationId xmlns:p14="http://schemas.microsoft.com/office/powerpoint/2010/main" val="181044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4FEB-E769-08CA-DC5D-6C3E45AC8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78A67-F475-7863-D526-8ADCE635B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F0DD4-7B6A-B1B4-6814-B5ECFFE056FA}"/>
              </a:ext>
            </a:extLst>
          </p:cNvPr>
          <p:cNvSpPr>
            <a:spLocks noGrp="1"/>
          </p:cNvSpPr>
          <p:nvPr>
            <p:ph type="dt" sz="half" idx="10"/>
          </p:nvPr>
        </p:nvSpPr>
        <p:spPr/>
        <p:txBody>
          <a:bodyPr/>
          <a:lstStyle/>
          <a:p>
            <a:fld id="{7656E405-6BD7-41A7-A6BD-7DF730243EF8}" type="datetime1">
              <a:rPr lang="en-US" smtClean="0"/>
              <a:t>1/20/2023</a:t>
            </a:fld>
            <a:endParaRPr lang="en-US"/>
          </a:p>
        </p:txBody>
      </p:sp>
      <p:sp>
        <p:nvSpPr>
          <p:cNvPr id="5" name="Footer Placeholder 4">
            <a:extLst>
              <a:ext uri="{FF2B5EF4-FFF2-40B4-BE49-F238E27FC236}">
                <a16:creationId xmlns:a16="http://schemas.microsoft.com/office/drawing/2014/main" id="{C8A56A70-638D-5581-1112-2AC13FBF47B6}"/>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98B33612-2140-C9F4-25D8-EDCC7445E2D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98437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D1BA-5C10-E9EE-65F2-5A7367866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D2470-9F61-1E31-9BC7-B8873E799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69A6-2B69-2701-6407-C5DCB14484F6}"/>
              </a:ext>
            </a:extLst>
          </p:cNvPr>
          <p:cNvSpPr>
            <a:spLocks noGrp="1"/>
          </p:cNvSpPr>
          <p:nvPr>
            <p:ph type="dt" sz="half" idx="10"/>
          </p:nvPr>
        </p:nvSpPr>
        <p:spPr/>
        <p:txBody>
          <a:bodyPr/>
          <a:lstStyle/>
          <a:p>
            <a:fld id="{0FB90160-E2A6-4F0D-87F5-4CD823263D1B}" type="datetime1">
              <a:rPr lang="en-US" smtClean="0"/>
              <a:t>1/20/2023</a:t>
            </a:fld>
            <a:endParaRPr lang="en-US"/>
          </a:p>
        </p:txBody>
      </p:sp>
      <p:sp>
        <p:nvSpPr>
          <p:cNvPr id="5" name="Footer Placeholder 4">
            <a:extLst>
              <a:ext uri="{FF2B5EF4-FFF2-40B4-BE49-F238E27FC236}">
                <a16:creationId xmlns:a16="http://schemas.microsoft.com/office/drawing/2014/main" id="{2BF53469-3203-EA75-3C56-0986848DD8EB}"/>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D0064A35-54F0-7B71-4714-ECAB5D00176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14613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85AE5-2520-3D19-C5B9-851BD9DB2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895F77-79D3-EED0-623E-63B5F40E5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872E-D778-8306-DB39-F04825FF8CD6}"/>
              </a:ext>
            </a:extLst>
          </p:cNvPr>
          <p:cNvSpPr>
            <a:spLocks noGrp="1"/>
          </p:cNvSpPr>
          <p:nvPr>
            <p:ph type="dt" sz="half" idx="10"/>
          </p:nvPr>
        </p:nvSpPr>
        <p:spPr/>
        <p:txBody>
          <a:bodyPr/>
          <a:lstStyle/>
          <a:p>
            <a:fld id="{0C54691B-40C9-4FD0-A071-654614DB1E91}" type="datetime1">
              <a:rPr lang="en-US" smtClean="0"/>
              <a:t>1/20/2023</a:t>
            </a:fld>
            <a:endParaRPr lang="en-US"/>
          </a:p>
        </p:txBody>
      </p:sp>
      <p:sp>
        <p:nvSpPr>
          <p:cNvPr id="5" name="Footer Placeholder 4">
            <a:extLst>
              <a:ext uri="{FF2B5EF4-FFF2-40B4-BE49-F238E27FC236}">
                <a16:creationId xmlns:a16="http://schemas.microsoft.com/office/drawing/2014/main" id="{BA5955E9-8593-7B08-5805-B9FAAAF92291}"/>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A7EB7E79-D003-5ECD-49DF-D4CF3306EE07}"/>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19495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4A0-0521-AC41-4247-272E5B7F2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89DD5-482C-630A-4F2F-A429BFC37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28A89-D073-539B-AB19-AED13BE6C65B}"/>
              </a:ext>
            </a:extLst>
          </p:cNvPr>
          <p:cNvSpPr>
            <a:spLocks noGrp="1"/>
          </p:cNvSpPr>
          <p:nvPr>
            <p:ph type="dt" sz="half" idx="10"/>
          </p:nvPr>
        </p:nvSpPr>
        <p:spPr/>
        <p:txBody>
          <a:bodyPr/>
          <a:lstStyle/>
          <a:p>
            <a:fld id="{534A4A3F-8C25-4CFD-91DC-24A6CDAA05FD}" type="datetime1">
              <a:rPr lang="en-US" smtClean="0"/>
              <a:t>1/20/2023</a:t>
            </a:fld>
            <a:endParaRPr lang="en-US"/>
          </a:p>
        </p:txBody>
      </p:sp>
      <p:sp>
        <p:nvSpPr>
          <p:cNvPr id="5" name="Footer Placeholder 4">
            <a:extLst>
              <a:ext uri="{FF2B5EF4-FFF2-40B4-BE49-F238E27FC236}">
                <a16:creationId xmlns:a16="http://schemas.microsoft.com/office/drawing/2014/main" id="{CE192485-FA9B-02B1-E4A0-80E615BC4E0D}"/>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6580DC86-0392-8D31-6A3B-22C23835C03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112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5277-AD08-CAFC-1673-22A3199B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2735-68B7-108F-72DC-65B3C76E1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4F831-9EDB-5083-757F-272731AA02E3}"/>
              </a:ext>
            </a:extLst>
          </p:cNvPr>
          <p:cNvSpPr>
            <a:spLocks noGrp="1"/>
          </p:cNvSpPr>
          <p:nvPr>
            <p:ph type="dt" sz="half" idx="10"/>
          </p:nvPr>
        </p:nvSpPr>
        <p:spPr/>
        <p:txBody>
          <a:bodyPr/>
          <a:lstStyle/>
          <a:p>
            <a:fld id="{55E2550B-17BD-4DF1-8BAA-347F2C74CB40}" type="datetime1">
              <a:rPr lang="en-US" smtClean="0"/>
              <a:t>1/20/2023</a:t>
            </a:fld>
            <a:endParaRPr lang="en-US"/>
          </a:p>
        </p:txBody>
      </p:sp>
      <p:sp>
        <p:nvSpPr>
          <p:cNvPr id="5" name="Footer Placeholder 4">
            <a:extLst>
              <a:ext uri="{FF2B5EF4-FFF2-40B4-BE49-F238E27FC236}">
                <a16:creationId xmlns:a16="http://schemas.microsoft.com/office/drawing/2014/main" id="{B0281370-03FF-6D39-3143-EE0758446A32}"/>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9CA093DC-D74D-35E1-8DA9-B0D959892838}"/>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99841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63F9-B700-F588-E30C-1E12E5EF2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229FB-AE3E-707B-60B7-9FEC429F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7323A-0BD0-6A00-A79D-012358748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F1FF2-E95B-702A-283C-AF0FFCF7CF0F}"/>
              </a:ext>
            </a:extLst>
          </p:cNvPr>
          <p:cNvSpPr>
            <a:spLocks noGrp="1"/>
          </p:cNvSpPr>
          <p:nvPr>
            <p:ph type="dt" sz="half" idx="10"/>
          </p:nvPr>
        </p:nvSpPr>
        <p:spPr/>
        <p:txBody>
          <a:bodyPr/>
          <a:lstStyle/>
          <a:p>
            <a:fld id="{F67980AE-E7C8-42BC-BB4A-562731A7D29D}" type="datetime1">
              <a:rPr lang="en-US" smtClean="0"/>
              <a:t>1/20/2023</a:t>
            </a:fld>
            <a:endParaRPr lang="en-US"/>
          </a:p>
        </p:txBody>
      </p:sp>
      <p:sp>
        <p:nvSpPr>
          <p:cNvPr id="6" name="Footer Placeholder 5">
            <a:extLst>
              <a:ext uri="{FF2B5EF4-FFF2-40B4-BE49-F238E27FC236}">
                <a16:creationId xmlns:a16="http://schemas.microsoft.com/office/drawing/2014/main" id="{5656ADBF-32DB-1AA1-EC05-C368E3381928}"/>
              </a:ext>
            </a:extLst>
          </p:cNvPr>
          <p:cNvSpPr>
            <a:spLocks noGrp="1"/>
          </p:cNvSpPr>
          <p:nvPr>
            <p:ph type="ftr" sz="quarter" idx="11"/>
          </p:nvPr>
        </p:nvSpPr>
        <p:spPr/>
        <p:txBody>
          <a:bodyPr/>
          <a:lstStyle/>
          <a:p>
            <a:r>
              <a:rPr lang="en-US"/>
              <a:t>Prep Meeting Jan 18 2023</a:t>
            </a:r>
          </a:p>
        </p:txBody>
      </p:sp>
      <p:sp>
        <p:nvSpPr>
          <p:cNvPr id="7" name="Slide Number Placeholder 6">
            <a:extLst>
              <a:ext uri="{FF2B5EF4-FFF2-40B4-BE49-F238E27FC236}">
                <a16:creationId xmlns:a16="http://schemas.microsoft.com/office/drawing/2014/main" id="{DD00BFBF-A007-951E-8E4D-A22ED0D9233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3888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3B38-1579-4F9C-A87F-3DCC0E5EA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870AA-BF7C-7842-4C9A-0F7CF7401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37646-659D-A500-AE40-9D21CFEF3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1D1E1-10DD-EACB-D131-5519F5174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BF038-8172-2285-A09B-F2EDE54DF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59658-6930-8320-97D5-27E878A0D37B}"/>
              </a:ext>
            </a:extLst>
          </p:cNvPr>
          <p:cNvSpPr>
            <a:spLocks noGrp="1"/>
          </p:cNvSpPr>
          <p:nvPr>
            <p:ph type="dt" sz="half" idx="10"/>
          </p:nvPr>
        </p:nvSpPr>
        <p:spPr/>
        <p:txBody>
          <a:bodyPr/>
          <a:lstStyle/>
          <a:p>
            <a:fld id="{130F6CAE-9307-49F0-B607-7083C34E0A57}" type="datetime1">
              <a:rPr lang="en-US" smtClean="0"/>
              <a:t>1/20/2023</a:t>
            </a:fld>
            <a:endParaRPr lang="en-US"/>
          </a:p>
        </p:txBody>
      </p:sp>
      <p:sp>
        <p:nvSpPr>
          <p:cNvPr id="8" name="Footer Placeholder 7">
            <a:extLst>
              <a:ext uri="{FF2B5EF4-FFF2-40B4-BE49-F238E27FC236}">
                <a16:creationId xmlns:a16="http://schemas.microsoft.com/office/drawing/2014/main" id="{0E49D854-08FA-D9FB-11DB-C4AD679FD42F}"/>
              </a:ext>
            </a:extLst>
          </p:cNvPr>
          <p:cNvSpPr>
            <a:spLocks noGrp="1"/>
          </p:cNvSpPr>
          <p:nvPr>
            <p:ph type="ftr" sz="quarter" idx="11"/>
          </p:nvPr>
        </p:nvSpPr>
        <p:spPr/>
        <p:txBody>
          <a:bodyPr/>
          <a:lstStyle/>
          <a:p>
            <a:r>
              <a:rPr lang="en-US"/>
              <a:t>Prep Meeting Jan 18 2023</a:t>
            </a:r>
          </a:p>
        </p:txBody>
      </p:sp>
      <p:sp>
        <p:nvSpPr>
          <p:cNvPr id="9" name="Slide Number Placeholder 8">
            <a:extLst>
              <a:ext uri="{FF2B5EF4-FFF2-40B4-BE49-F238E27FC236}">
                <a16:creationId xmlns:a16="http://schemas.microsoft.com/office/drawing/2014/main" id="{597BE876-3A00-F028-74F9-00BEFAD53984}"/>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34045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557B-5A56-6C7D-D9E4-1ACC77853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A4076-78ED-C7C5-84F1-EAE769C67F35}"/>
              </a:ext>
            </a:extLst>
          </p:cNvPr>
          <p:cNvSpPr>
            <a:spLocks noGrp="1"/>
          </p:cNvSpPr>
          <p:nvPr>
            <p:ph type="dt" sz="half" idx="10"/>
          </p:nvPr>
        </p:nvSpPr>
        <p:spPr/>
        <p:txBody>
          <a:bodyPr/>
          <a:lstStyle/>
          <a:p>
            <a:fld id="{D69A5518-2A6F-4856-B2F0-2097330D7089}" type="datetime1">
              <a:rPr lang="en-US" smtClean="0"/>
              <a:t>1/20/2023</a:t>
            </a:fld>
            <a:endParaRPr lang="en-US"/>
          </a:p>
        </p:txBody>
      </p:sp>
      <p:sp>
        <p:nvSpPr>
          <p:cNvPr id="4" name="Footer Placeholder 3">
            <a:extLst>
              <a:ext uri="{FF2B5EF4-FFF2-40B4-BE49-F238E27FC236}">
                <a16:creationId xmlns:a16="http://schemas.microsoft.com/office/drawing/2014/main" id="{47A31E2C-1DAE-DADE-2A3E-D794A09D75A9}"/>
              </a:ext>
            </a:extLst>
          </p:cNvPr>
          <p:cNvSpPr>
            <a:spLocks noGrp="1"/>
          </p:cNvSpPr>
          <p:nvPr>
            <p:ph type="ftr" sz="quarter" idx="11"/>
          </p:nvPr>
        </p:nvSpPr>
        <p:spPr/>
        <p:txBody>
          <a:bodyPr/>
          <a:lstStyle/>
          <a:p>
            <a:r>
              <a:rPr lang="en-US"/>
              <a:t>Prep Meeting Jan 18 2023</a:t>
            </a:r>
          </a:p>
        </p:txBody>
      </p:sp>
      <p:sp>
        <p:nvSpPr>
          <p:cNvPr id="5" name="Slide Number Placeholder 4">
            <a:extLst>
              <a:ext uri="{FF2B5EF4-FFF2-40B4-BE49-F238E27FC236}">
                <a16:creationId xmlns:a16="http://schemas.microsoft.com/office/drawing/2014/main" id="{DA79C2D8-A5B6-165B-D0DA-441FA5D6535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4120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54B37-BB87-AEC6-7E24-6B28EA004BA0}"/>
              </a:ext>
            </a:extLst>
          </p:cNvPr>
          <p:cNvSpPr>
            <a:spLocks noGrp="1"/>
          </p:cNvSpPr>
          <p:nvPr>
            <p:ph type="dt" sz="half" idx="10"/>
          </p:nvPr>
        </p:nvSpPr>
        <p:spPr/>
        <p:txBody>
          <a:bodyPr/>
          <a:lstStyle/>
          <a:p>
            <a:fld id="{1DC31545-822A-415F-9B2C-19C3631D436C}" type="datetime1">
              <a:rPr lang="en-US" smtClean="0"/>
              <a:t>1/20/2023</a:t>
            </a:fld>
            <a:endParaRPr lang="en-US"/>
          </a:p>
        </p:txBody>
      </p:sp>
      <p:sp>
        <p:nvSpPr>
          <p:cNvPr id="3" name="Footer Placeholder 2">
            <a:extLst>
              <a:ext uri="{FF2B5EF4-FFF2-40B4-BE49-F238E27FC236}">
                <a16:creationId xmlns:a16="http://schemas.microsoft.com/office/drawing/2014/main" id="{8D9F4F3D-C07B-B860-1FDD-EAAB0BE8055F}"/>
              </a:ext>
            </a:extLst>
          </p:cNvPr>
          <p:cNvSpPr>
            <a:spLocks noGrp="1"/>
          </p:cNvSpPr>
          <p:nvPr>
            <p:ph type="ftr" sz="quarter" idx="11"/>
          </p:nvPr>
        </p:nvSpPr>
        <p:spPr/>
        <p:txBody>
          <a:bodyPr/>
          <a:lstStyle/>
          <a:p>
            <a:r>
              <a:rPr lang="en-US"/>
              <a:t>Prep Meeting Jan 18 2023</a:t>
            </a:r>
          </a:p>
        </p:txBody>
      </p:sp>
      <p:sp>
        <p:nvSpPr>
          <p:cNvPr id="4" name="Slide Number Placeholder 3">
            <a:extLst>
              <a:ext uri="{FF2B5EF4-FFF2-40B4-BE49-F238E27FC236}">
                <a16:creationId xmlns:a16="http://schemas.microsoft.com/office/drawing/2014/main" id="{35BDD5EA-4F44-023C-AA9C-8F44BAA91D66}"/>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318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E390-3066-9C51-BAC6-3C468F014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A22C7-35F5-615D-50EA-341CF69CF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50251-8407-DE5D-2AFA-DD4728D4F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E662-5B50-B17A-BEEA-6D0F3BF1202D}"/>
              </a:ext>
            </a:extLst>
          </p:cNvPr>
          <p:cNvSpPr>
            <a:spLocks noGrp="1"/>
          </p:cNvSpPr>
          <p:nvPr>
            <p:ph type="dt" sz="half" idx="10"/>
          </p:nvPr>
        </p:nvSpPr>
        <p:spPr/>
        <p:txBody>
          <a:bodyPr/>
          <a:lstStyle/>
          <a:p>
            <a:fld id="{582C5A3E-0FBF-4CA8-9A9B-C56AF27D4CD1}" type="datetime1">
              <a:rPr lang="en-US" smtClean="0"/>
              <a:t>1/20/2023</a:t>
            </a:fld>
            <a:endParaRPr lang="en-US"/>
          </a:p>
        </p:txBody>
      </p:sp>
      <p:sp>
        <p:nvSpPr>
          <p:cNvPr id="6" name="Footer Placeholder 5">
            <a:extLst>
              <a:ext uri="{FF2B5EF4-FFF2-40B4-BE49-F238E27FC236}">
                <a16:creationId xmlns:a16="http://schemas.microsoft.com/office/drawing/2014/main" id="{B6A10683-E77E-AC86-ED5A-2BBBF8498151}"/>
              </a:ext>
            </a:extLst>
          </p:cNvPr>
          <p:cNvSpPr>
            <a:spLocks noGrp="1"/>
          </p:cNvSpPr>
          <p:nvPr>
            <p:ph type="ftr" sz="quarter" idx="11"/>
          </p:nvPr>
        </p:nvSpPr>
        <p:spPr/>
        <p:txBody>
          <a:bodyPr/>
          <a:lstStyle/>
          <a:p>
            <a:r>
              <a:rPr lang="en-US"/>
              <a:t>Prep Meeting Jan 18 2023</a:t>
            </a:r>
          </a:p>
        </p:txBody>
      </p:sp>
      <p:sp>
        <p:nvSpPr>
          <p:cNvPr id="7" name="Slide Number Placeholder 6">
            <a:extLst>
              <a:ext uri="{FF2B5EF4-FFF2-40B4-BE49-F238E27FC236}">
                <a16:creationId xmlns:a16="http://schemas.microsoft.com/office/drawing/2014/main" id="{744555B5-20C8-1647-6E5A-9DE636D5717D}"/>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91153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CC46-178C-E132-05A0-30D159C61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EF541-E98A-B0D8-5440-06210DC25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F288B-617F-66B6-12CC-87B1A6FE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4B021-F1FF-0809-1120-D7435B2671B0}"/>
              </a:ext>
            </a:extLst>
          </p:cNvPr>
          <p:cNvSpPr>
            <a:spLocks noGrp="1"/>
          </p:cNvSpPr>
          <p:nvPr>
            <p:ph type="dt" sz="half" idx="10"/>
          </p:nvPr>
        </p:nvSpPr>
        <p:spPr/>
        <p:txBody>
          <a:bodyPr/>
          <a:lstStyle/>
          <a:p>
            <a:fld id="{1345244A-1276-4CA7-A993-D962929AEB85}" type="datetime1">
              <a:rPr lang="en-US" smtClean="0"/>
              <a:t>1/20/2023</a:t>
            </a:fld>
            <a:endParaRPr lang="en-US"/>
          </a:p>
        </p:txBody>
      </p:sp>
      <p:sp>
        <p:nvSpPr>
          <p:cNvPr id="6" name="Footer Placeholder 5">
            <a:extLst>
              <a:ext uri="{FF2B5EF4-FFF2-40B4-BE49-F238E27FC236}">
                <a16:creationId xmlns:a16="http://schemas.microsoft.com/office/drawing/2014/main" id="{F037E48C-917E-FA05-D1B2-786007CADEFD}"/>
              </a:ext>
            </a:extLst>
          </p:cNvPr>
          <p:cNvSpPr>
            <a:spLocks noGrp="1"/>
          </p:cNvSpPr>
          <p:nvPr>
            <p:ph type="ftr" sz="quarter" idx="11"/>
          </p:nvPr>
        </p:nvSpPr>
        <p:spPr/>
        <p:txBody>
          <a:bodyPr/>
          <a:lstStyle/>
          <a:p>
            <a:r>
              <a:rPr lang="en-US"/>
              <a:t>Prep Meeting Jan 18 2023</a:t>
            </a:r>
          </a:p>
        </p:txBody>
      </p:sp>
      <p:sp>
        <p:nvSpPr>
          <p:cNvPr id="7" name="Slide Number Placeholder 6">
            <a:extLst>
              <a:ext uri="{FF2B5EF4-FFF2-40B4-BE49-F238E27FC236}">
                <a16:creationId xmlns:a16="http://schemas.microsoft.com/office/drawing/2014/main" id="{8E6F6860-B2D1-9FBE-6FED-D21629D40421}"/>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7482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E802F-82CE-746B-FA03-B2B981096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DCE83-3D07-7734-D0A1-6A79E1311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F2F88-1778-C36D-8D1E-C2789FC7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AD76B-F618-4551-9C1D-A0F10E1BC9F9}" type="datetime1">
              <a:rPr lang="en-US" smtClean="0"/>
              <a:t>1/20/2023</a:t>
            </a:fld>
            <a:endParaRPr lang="en-US"/>
          </a:p>
        </p:txBody>
      </p:sp>
      <p:sp>
        <p:nvSpPr>
          <p:cNvPr id="5" name="Footer Placeholder 4">
            <a:extLst>
              <a:ext uri="{FF2B5EF4-FFF2-40B4-BE49-F238E27FC236}">
                <a16:creationId xmlns:a16="http://schemas.microsoft.com/office/drawing/2014/main" id="{532BA088-187D-FEDD-D8C3-DE2E5BF80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 Meeting Jan 18 2023</a:t>
            </a:r>
          </a:p>
        </p:txBody>
      </p:sp>
      <p:sp>
        <p:nvSpPr>
          <p:cNvPr id="6" name="Slide Number Placeholder 5">
            <a:extLst>
              <a:ext uri="{FF2B5EF4-FFF2-40B4-BE49-F238E27FC236}">
                <a16:creationId xmlns:a16="http://schemas.microsoft.com/office/drawing/2014/main" id="{787C01F6-1F55-DC73-B6B1-1593EEFD8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9CD46-BF25-4B07-9F87-08B34043C1F5}" type="slidenum">
              <a:rPr lang="en-US" smtClean="0"/>
              <a:t>‹#›</a:t>
            </a:fld>
            <a:endParaRPr lang="en-US"/>
          </a:p>
        </p:txBody>
      </p:sp>
    </p:spTree>
    <p:extLst>
      <p:ext uri="{BB962C8B-B14F-4D97-AF65-F5344CB8AC3E}">
        <p14:creationId xmlns:p14="http://schemas.microsoft.com/office/powerpoint/2010/main" val="347699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9935-11B4-3302-B39E-472A50124BF3}"/>
              </a:ext>
            </a:extLst>
          </p:cNvPr>
          <p:cNvSpPr>
            <a:spLocks noGrp="1"/>
          </p:cNvSpPr>
          <p:nvPr>
            <p:ph type="ctrTitle"/>
          </p:nvPr>
        </p:nvSpPr>
        <p:spPr/>
        <p:txBody>
          <a:bodyPr/>
          <a:lstStyle/>
          <a:p>
            <a:r>
              <a:rPr lang="en-US" dirty="0"/>
              <a:t>NCDF Data Lake Architecture Tiger Team</a:t>
            </a:r>
          </a:p>
        </p:txBody>
      </p:sp>
      <p:sp>
        <p:nvSpPr>
          <p:cNvPr id="3" name="Subtitle 2">
            <a:extLst>
              <a:ext uri="{FF2B5EF4-FFF2-40B4-BE49-F238E27FC236}">
                <a16:creationId xmlns:a16="http://schemas.microsoft.com/office/drawing/2014/main" id="{091BB97F-7D47-CA4A-CBA5-D2C8050B8DE9}"/>
              </a:ext>
            </a:extLst>
          </p:cNvPr>
          <p:cNvSpPr>
            <a:spLocks noGrp="1"/>
          </p:cNvSpPr>
          <p:nvPr>
            <p:ph type="subTitle" idx="1"/>
          </p:nvPr>
        </p:nvSpPr>
        <p:spPr/>
        <p:txBody>
          <a:bodyPr>
            <a:normAutofit lnSpcReduction="10000"/>
          </a:bodyPr>
          <a:lstStyle/>
          <a:p>
            <a:r>
              <a:rPr lang="en-US" dirty="0"/>
              <a:t>Jan 20 Working Session</a:t>
            </a:r>
          </a:p>
          <a:p>
            <a:endParaRPr lang="en-US" dirty="0"/>
          </a:p>
          <a:p>
            <a:r>
              <a:rPr lang="en-US" dirty="0"/>
              <a:t>Chuck Turnitsa</a:t>
            </a:r>
          </a:p>
          <a:p>
            <a:r>
              <a:rPr lang="en-US" dirty="0"/>
              <a:t>GTRI</a:t>
            </a:r>
          </a:p>
        </p:txBody>
      </p:sp>
      <p:sp>
        <p:nvSpPr>
          <p:cNvPr id="4" name="Footer Placeholder 3">
            <a:extLst>
              <a:ext uri="{FF2B5EF4-FFF2-40B4-BE49-F238E27FC236}">
                <a16:creationId xmlns:a16="http://schemas.microsoft.com/office/drawing/2014/main" id="{06DF18BC-9FCE-7CC7-D65C-8946629A60F9}"/>
              </a:ext>
            </a:extLst>
          </p:cNvPr>
          <p:cNvSpPr>
            <a:spLocks noGrp="1"/>
          </p:cNvSpPr>
          <p:nvPr>
            <p:ph type="ftr" sz="quarter" idx="11"/>
          </p:nvPr>
        </p:nvSpPr>
        <p:spPr/>
        <p:txBody>
          <a:bodyPr/>
          <a:lstStyle/>
          <a:p>
            <a:r>
              <a:rPr lang="en-US"/>
              <a:t>Prep Meeting Jan 18 2023</a:t>
            </a:r>
            <a:endParaRPr lang="en-US" dirty="0"/>
          </a:p>
        </p:txBody>
      </p:sp>
    </p:spTree>
    <p:extLst>
      <p:ext uri="{BB962C8B-B14F-4D97-AF65-F5344CB8AC3E}">
        <p14:creationId xmlns:p14="http://schemas.microsoft.com/office/powerpoint/2010/main" val="99837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a:xfrm>
            <a:off x="838200" y="234650"/>
            <a:ext cx="10515600" cy="382006"/>
          </a:xfrm>
        </p:spPr>
        <p:txBody>
          <a:bodyPr>
            <a:normAutofit fontScale="90000"/>
          </a:bodyPr>
          <a:lstStyle/>
          <a:p>
            <a:r>
              <a:rPr lang="en-US" sz="3200"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322386898"/>
              </p:ext>
            </p:extLst>
          </p:nvPr>
        </p:nvGraphicFramePr>
        <p:xfrm>
          <a:off x="838200" y="724749"/>
          <a:ext cx="10515600" cy="5408501"/>
        </p:xfrm>
        <a:graphic>
          <a:graphicData uri="http://schemas.openxmlformats.org/drawingml/2006/table">
            <a:tbl>
              <a:tblPr firstRow="1" bandRow="1">
                <a:tableStyleId>{616DA210-FB5B-4158-B5E0-FEB733F419BA}</a:tableStyleId>
              </a:tblPr>
              <a:tblGrid>
                <a:gridCol w="1145345">
                  <a:extLst>
                    <a:ext uri="{9D8B030D-6E8A-4147-A177-3AD203B41FA5}">
                      <a16:colId xmlns:a16="http://schemas.microsoft.com/office/drawing/2014/main" val="734449321"/>
                    </a:ext>
                  </a:extLst>
                </a:gridCol>
                <a:gridCol w="1056217">
                  <a:extLst>
                    <a:ext uri="{9D8B030D-6E8A-4147-A177-3AD203B41FA5}">
                      <a16:colId xmlns:a16="http://schemas.microsoft.com/office/drawing/2014/main" val="1485900271"/>
                    </a:ext>
                  </a:extLst>
                </a:gridCol>
                <a:gridCol w="2730843">
                  <a:extLst>
                    <a:ext uri="{9D8B030D-6E8A-4147-A177-3AD203B41FA5}">
                      <a16:colId xmlns:a16="http://schemas.microsoft.com/office/drawing/2014/main" val="675906254"/>
                    </a:ext>
                  </a:extLst>
                </a:gridCol>
                <a:gridCol w="953580">
                  <a:extLst>
                    <a:ext uri="{9D8B030D-6E8A-4147-A177-3AD203B41FA5}">
                      <a16:colId xmlns:a16="http://schemas.microsoft.com/office/drawing/2014/main" val="669886913"/>
                    </a:ext>
                  </a:extLst>
                </a:gridCol>
                <a:gridCol w="1048215">
                  <a:extLst>
                    <a:ext uri="{9D8B030D-6E8A-4147-A177-3AD203B41FA5}">
                      <a16:colId xmlns:a16="http://schemas.microsoft.com/office/drawing/2014/main" val="2869748345"/>
                    </a:ext>
                  </a:extLst>
                </a:gridCol>
                <a:gridCol w="963827">
                  <a:extLst>
                    <a:ext uri="{9D8B030D-6E8A-4147-A177-3AD203B41FA5}">
                      <a16:colId xmlns:a16="http://schemas.microsoft.com/office/drawing/2014/main" val="1913522432"/>
                    </a:ext>
                  </a:extLst>
                </a:gridCol>
                <a:gridCol w="2617573">
                  <a:extLst>
                    <a:ext uri="{9D8B030D-6E8A-4147-A177-3AD203B41FA5}">
                      <a16:colId xmlns:a16="http://schemas.microsoft.com/office/drawing/2014/main" val="805074475"/>
                    </a:ext>
                  </a:extLst>
                </a:gridCol>
              </a:tblGrid>
              <a:tr h="362180">
                <a:tc>
                  <a:txBody>
                    <a:bodyPr/>
                    <a:lstStyle/>
                    <a:p>
                      <a:r>
                        <a:rPr lang="en-US" sz="1400" dirty="0"/>
                        <a:t>Open Date</a:t>
                      </a:r>
                    </a:p>
                  </a:txBody>
                  <a:tcPr/>
                </a:tc>
                <a:tc>
                  <a:txBody>
                    <a:bodyPr/>
                    <a:lstStyle/>
                    <a:p>
                      <a:r>
                        <a:rPr lang="en-US" sz="1400" dirty="0"/>
                        <a:t>Assignee</a:t>
                      </a:r>
                    </a:p>
                  </a:txBody>
                  <a:tcPr/>
                </a:tc>
                <a:tc>
                  <a:txBody>
                    <a:bodyPr/>
                    <a:lstStyle/>
                    <a:p>
                      <a:r>
                        <a:rPr lang="en-US" sz="1400" dirty="0"/>
                        <a:t>Topic</a:t>
                      </a:r>
                    </a:p>
                  </a:txBody>
                  <a:tcPr/>
                </a:tc>
                <a:tc>
                  <a:txBody>
                    <a:bodyPr/>
                    <a:lstStyle/>
                    <a:p>
                      <a:r>
                        <a:rPr lang="en-US" sz="1400" dirty="0"/>
                        <a:t>Status</a:t>
                      </a:r>
                    </a:p>
                  </a:txBody>
                  <a:tcPr/>
                </a:tc>
                <a:tc>
                  <a:txBody>
                    <a:bodyPr/>
                    <a:lstStyle/>
                    <a:p>
                      <a:r>
                        <a:rPr lang="en-US" sz="1400" dirty="0"/>
                        <a:t>Close Date</a:t>
                      </a:r>
                    </a:p>
                  </a:txBody>
                  <a:tcPr/>
                </a:tc>
                <a:tc>
                  <a:txBody>
                    <a:bodyPr/>
                    <a:lstStyle/>
                    <a:p>
                      <a:r>
                        <a:rPr lang="en-US" sz="1400" dirty="0"/>
                        <a:t>Priority</a:t>
                      </a:r>
                    </a:p>
                  </a:txBody>
                  <a:tcPr/>
                </a:tc>
                <a:tc>
                  <a:txBody>
                    <a:bodyPr/>
                    <a:lstStyle/>
                    <a:p>
                      <a:r>
                        <a:rPr lang="en-US" sz="1400" dirty="0"/>
                        <a:t>Architecture TT Responsibility</a:t>
                      </a:r>
                    </a:p>
                  </a:txBody>
                  <a:tcPr/>
                </a:tc>
                <a:extLst>
                  <a:ext uri="{0D108BD9-81ED-4DB2-BD59-A6C34878D82A}">
                    <a16:rowId xmlns:a16="http://schemas.microsoft.com/office/drawing/2014/main" val="4055500528"/>
                  </a:ext>
                </a:extLst>
              </a:tr>
              <a:tr h="307891">
                <a:tc>
                  <a:txBody>
                    <a:bodyPr/>
                    <a:lstStyle/>
                    <a:p>
                      <a:r>
                        <a:rPr lang="en-US" sz="1400" dirty="0"/>
                        <a:t>22/10/14</a:t>
                      </a:r>
                    </a:p>
                  </a:txBody>
                  <a:tcPr/>
                </a:tc>
                <a:tc>
                  <a:txBody>
                    <a:bodyPr/>
                    <a:lstStyle/>
                    <a:p>
                      <a:r>
                        <a:rPr lang="en-US" sz="1400" dirty="0"/>
                        <a:t>Lead</a:t>
                      </a:r>
                    </a:p>
                  </a:txBody>
                  <a:tcPr/>
                </a:tc>
                <a:tc>
                  <a:txBody>
                    <a:bodyPr/>
                    <a:lstStyle/>
                    <a:p>
                      <a:r>
                        <a:rPr lang="en-US" sz="1400" dirty="0"/>
                        <a:t>Prepare list/schedule of CWIX2023products</a:t>
                      </a:r>
                    </a:p>
                  </a:txBody>
                  <a:tcPr/>
                </a:tc>
                <a:tc>
                  <a:txBody>
                    <a:bodyPr/>
                    <a:lstStyle/>
                    <a:p>
                      <a:r>
                        <a:rPr lang="en-US" sz="1400" dirty="0"/>
                        <a:t>Open</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endParaRPr lang="en-US" sz="1400" dirty="0"/>
                    </a:p>
                  </a:txBody>
                  <a:tcPr/>
                </a:tc>
                <a:extLst>
                  <a:ext uri="{0D108BD9-81ED-4DB2-BD59-A6C34878D82A}">
                    <a16:rowId xmlns:a16="http://schemas.microsoft.com/office/drawing/2014/main" val="533824928"/>
                  </a:ext>
                </a:extLst>
              </a:tr>
              <a:tr h="307891">
                <a:tc>
                  <a:txBody>
                    <a:bodyPr/>
                    <a:lstStyle/>
                    <a:p>
                      <a:r>
                        <a:rPr lang="en-US" sz="1400" dirty="0"/>
                        <a:t>22/10/14</a:t>
                      </a:r>
                    </a:p>
                  </a:txBody>
                  <a:tcPr/>
                </a:tc>
                <a:tc>
                  <a:txBody>
                    <a:bodyPr/>
                    <a:lstStyle/>
                    <a:p>
                      <a:r>
                        <a:rPr lang="en-US" sz="1400" dirty="0"/>
                        <a:t>Lead</a:t>
                      </a:r>
                    </a:p>
                  </a:txBody>
                  <a:tcPr/>
                </a:tc>
                <a:tc>
                  <a:txBody>
                    <a:bodyPr/>
                    <a:lstStyle/>
                    <a:p>
                      <a:r>
                        <a:rPr lang="en-US" sz="1400" dirty="0"/>
                        <a:t>Review CWIX2023 objectives</a:t>
                      </a:r>
                    </a:p>
                  </a:txBody>
                  <a:tcPr/>
                </a:tc>
                <a:tc>
                  <a:txBody>
                    <a:bodyPr/>
                    <a:lstStyle/>
                    <a:p>
                      <a:r>
                        <a:rPr lang="en-US" sz="1400" dirty="0"/>
                        <a:t>Open</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endParaRPr lang="en-US" sz="1400" dirty="0"/>
                    </a:p>
                  </a:txBody>
                  <a:tcPr/>
                </a:tc>
                <a:extLst>
                  <a:ext uri="{0D108BD9-81ED-4DB2-BD59-A6C34878D82A}">
                    <a16:rowId xmlns:a16="http://schemas.microsoft.com/office/drawing/2014/main" val="2277596924"/>
                  </a:ext>
                </a:extLst>
              </a:tr>
              <a:tr h="307891">
                <a:tc>
                  <a:txBody>
                    <a:bodyPr/>
                    <a:lstStyle/>
                    <a:p>
                      <a:r>
                        <a:rPr lang="en-US" sz="1400" dirty="0"/>
                        <a:t>22/10/21</a:t>
                      </a:r>
                    </a:p>
                  </a:txBody>
                  <a:tcPr/>
                </a:tc>
                <a:tc>
                  <a:txBody>
                    <a:bodyPr/>
                    <a:lstStyle/>
                    <a:p>
                      <a:r>
                        <a:rPr lang="en-US" sz="1400" dirty="0"/>
                        <a:t>Team</a:t>
                      </a:r>
                    </a:p>
                  </a:txBody>
                  <a:tcPr/>
                </a:tc>
                <a:tc>
                  <a:txBody>
                    <a:bodyPr/>
                    <a:lstStyle/>
                    <a:p>
                      <a:r>
                        <a:rPr lang="en-US" sz="1400" dirty="0"/>
                        <a:t>Begin alternating schedule</a:t>
                      </a:r>
                    </a:p>
                  </a:txBody>
                  <a:tcPr/>
                </a:tc>
                <a:tc>
                  <a:txBody>
                    <a:bodyPr/>
                    <a:lstStyle/>
                    <a:p>
                      <a:r>
                        <a:rPr lang="en-US" sz="1400" dirty="0"/>
                        <a:t>Closed</a:t>
                      </a:r>
                    </a:p>
                  </a:txBody>
                  <a:tcPr/>
                </a:tc>
                <a:tc>
                  <a:txBody>
                    <a:bodyPr/>
                    <a:lstStyle/>
                    <a:p>
                      <a:r>
                        <a:rPr lang="en-US" sz="1400" dirty="0"/>
                        <a:t>22/10/21</a:t>
                      </a:r>
                    </a:p>
                  </a:txBody>
                  <a:tcPr/>
                </a:tc>
                <a:tc>
                  <a:txBody>
                    <a:bodyPr/>
                    <a:lstStyle/>
                    <a:p>
                      <a:r>
                        <a:rPr lang="en-US" sz="1400" dirty="0"/>
                        <a:t>1</a:t>
                      </a:r>
                    </a:p>
                  </a:txBody>
                  <a:tcPr/>
                </a:tc>
                <a:tc>
                  <a:txBody>
                    <a:bodyPr/>
                    <a:lstStyle/>
                    <a:p>
                      <a:r>
                        <a:rPr lang="en-US" sz="1400" dirty="0"/>
                        <a:t>Oct 21 – SRM week</a:t>
                      </a:r>
                    </a:p>
                  </a:txBody>
                  <a:tcPr/>
                </a:tc>
                <a:extLst>
                  <a:ext uri="{0D108BD9-81ED-4DB2-BD59-A6C34878D82A}">
                    <a16:rowId xmlns:a16="http://schemas.microsoft.com/office/drawing/2014/main" val="1896285545"/>
                  </a:ext>
                </a:extLst>
              </a:tr>
              <a:tr h="307891">
                <a:tc>
                  <a:txBody>
                    <a:bodyPr/>
                    <a:lstStyle/>
                    <a:p>
                      <a:r>
                        <a:rPr lang="en-US" sz="1400" dirty="0"/>
                        <a:t>22/10/07</a:t>
                      </a:r>
                    </a:p>
                  </a:txBody>
                  <a:tcPr/>
                </a:tc>
                <a:tc>
                  <a:txBody>
                    <a:bodyPr/>
                    <a:lstStyle/>
                    <a:p>
                      <a:r>
                        <a:rPr lang="en-US" sz="1400" dirty="0"/>
                        <a:t>Team</a:t>
                      </a:r>
                    </a:p>
                  </a:txBody>
                  <a:tcPr/>
                </a:tc>
                <a:tc>
                  <a:txBody>
                    <a:bodyPr/>
                    <a:lstStyle/>
                    <a:p>
                      <a:r>
                        <a:rPr lang="en-US" sz="1400" dirty="0"/>
                        <a:t>Adjust schedule to alternating weeks</a:t>
                      </a:r>
                    </a:p>
                  </a:txBody>
                  <a:tcPr/>
                </a:tc>
                <a:tc>
                  <a:txBody>
                    <a:bodyPr/>
                    <a:lstStyle/>
                    <a:p>
                      <a:r>
                        <a:rPr lang="en-US" sz="1400" dirty="0"/>
                        <a:t>Closed</a:t>
                      </a:r>
                    </a:p>
                  </a:txBody>
                  <a:tcPr/>
                </a:tc>
                <a:tc>
                  <a:txBody>
                    <a:bodyPr/>
                    <a:lstStyle/>
                    <a:p>
                      <a:r>
                        <a:rPr lang="en-US" sz="1400" dirty="0"/>
                        <a:t>22/10/14</a:t>
                      </a:r>
                    </a:p>
                  </a:txBody>
                  <a:tcPr/>
                </a:tc>
                <a:tc>
                  <a:txBody>
                    <a:bodyPr/>
                    <a:lstStyle/>
                    <a:p>
                      <a:r>
                        <a:rPr lang="en-US" sz="1400" dirty="0"/>
                        <a:t>1</a:t>
                      </a:r>
                    </a:p>
                  </a:txBody>
                  <a:tcPr/>
                </a:tc>
                <a:tc>
                  <a:txBody>
                    <a:bodyPr/>
                    <a:lstStyle/>
                    <a:p>
                      <a:r>
                        <a:rPr lang="en-US" sz="1400" dirty="0"/>
                        <a:t>Alternate focus between Architecture and SRM</a:t>
                      </a:r>
                    </a:p>
                  </a:txBody>
                  <a:tcPr/>
                </a:tc>
                <a:extLst>
                  <a:ext uri="{0D108BD9-81ED-4DB2-BD59-A6C34878D82A}">
                    <a16:rowId xmlns:a16="http://schemas.microsoft.com/office/drawing/2014/main" val="1384650456"/>
                  </a:ext>
                </a:extLst>
              </a:tr>
              <a:tr h="315309">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14702520"/>
                  </a:ext>
                </a:extLst>
              </a:tr>
              <a:tr h="307891">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strike="sngStrike" dirty="0">
                        <a:highlight>
                          <a:srgbClr val="00FF00"/>
                        </a:highlight>
                      </a:endParaRPr>
                    </a:p>
                  </a:txBody>
                  <a:tcPr/>
                </a:tc>
                <a:tc>
                  <a:txBody>
                    <a:bodyPr/>
                    <a:lstStyle/>
                    <a:p>
                      <a:endParaRPr lang="en-US" sz="1400" dirty="0"/>
                    </a:p>
                  </a:txBody>
                  <a:tcPr/>
                </a:tc>
                <a:extLst>
                  <a:ext uri="{0D108BD9-81ED-4DB2-BD59-A6C34878D82A}">
                    <a16:rowId xmlns:a16="http://schemas.microsoft.com/office/drawing/2014/main" val="1325261703"/>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Federated Search</a:t>
                      </a:r>
                    </a:p>
                  </a:txBody>
                  <a:tcPr/>
                </a:tc>
                <a:tc>
                  <a:txBody>
                    <a:bodyPr/>
                    <a:lstStyle/>
                    <a:p>
                      <a:r>
                        <a:rPr lang="en-US" sz="1400" dirty="0"/>
                        <a:t>Open</a:t>
                      </a:r>
                    </a:p>
                  </a:txBody>
                  <a:tcPr/>
                </a:tc>
                <a:tc>
                  <a:txBody>
                    <a:bodyPr/>
                    <a:lstStyle/>
                    <a:p>
                      <a:endParaRPr lang="en-US" sz="1400"/>
                    </a:p>
                  </a:txBody>
                  <a:tcPr/>
                </a:tc>
                <a:tc>
                  <a:txBody>
                    <a:bodyPr/>
                    <a:lstStyle/>
                    <a:p>
                      <a:r>
                        <a:rPr lang="en-US" sz="1400" strike="sngStrike" dirty="0"/>
                        <a:t>2</a:t>
                      </a:r>
                      <a:r>
                        <a:rPr lang="en-US" sz="1400" strike="noStrike" dirty="0"/>
                        <a:t> 3</a:t>
                      </a:r>
                      <a:endParaRPr lang="en-US" sz="1400" strike="sngStrike" dirty="0"/>
                    </a:p>
                  </a:txBody>
                  <a:tcPr/>
                </a:tc>
                <a:tc>
                  <a:txBody>
                    <a:bodyPr/>
                    <a:lstStyle/>
                    <a:p>
                      <a:r>
                        <a:rPr lang="en-US" sz="1400" dirty="0"/>
                        <a:t>Evaluate and document</a:t>
                      </a:r>
                    </a:p>
                  </a:txBody>
                  <a:tcPr/>
                </a:tc>
                <a:extLst>
                  <a:ext uri="{0D108BD9-81ED-4DB2-BD59-A6C34878D82A}">
                    <a16:rowId xmlns:a16="http://schemas.microsoft.com/office/drawing/2014/main" val="4101615016"/>
                  </a:ext>
                </a:extLst>
              </a:tr>
              <a:tr h="307891">
                <a:tc>
                  <a:txBody>
                    <a:bodyPr/>
                    <a:lstStyle/>
                    <a:p>
                      <a:r>
                        <a:rPr lang="en-US" sz="1400" dirty="0"/>
                        <a:t>22/07/12</a:t>
                      </a:r>
                    </a:p>
                  </a:txBody>
                  <a:tcPr/>
                </a:tc>
                <a:tc>
                  <a:txBody>
                    <a:bodyPr/>
                    <a:lstStyle/>
                    <a:p>
                      <a:r>
                        <a:rPr lang="en-US" sz="1400" dirty="0"/>
                        <a:t>Team </a:t>
                      </a:r>
                    </a:p>
                  </a:txBody>
                  <a:tcPr/>
                </a:tc>
                <a:tc>
                  <a:txBody>
                    <a:bodyPr/>
                    <a:lstStyle/>
                    <a:p>
                      <a:r>
                        <a:rPr lang="en-US" sz="1400" dirty="0"/>
                        <a:t>Open Search/Elastic Search</a:t>
                      </a:r>
                    </a:p>
                  </a:txBody>
                  <a:tcPr/>
                </a:tc>
                <a:tc>
                  <a:txBody>
                    <a:bodyPr/>
                    <a:lstStyle/>
                    <a:p>
                      <a:r>
                        <a:rPr lang="en-US" sz="1400" dirty="0"/>
                        <a:t>Open</a:t>
                      </a:r>
                    </a:p>
                  </a:txBody>
                  <a:tcPr/>
                </a:tc>
                <a:tc>
                  <a:txBody>
                    <a:bodyPr/>
                    <a:lstStyle/>
                    <a:p>
                      <a:endParaRPr lang="en-US" sz="1400"/>
                    </a:p>
                  </a:txBody>
                  <a:tcPr/>
                </a:tc>
                <a:tc>
                  <a:txBody>
                    <a:bodyPr/>
                    <a:lstStyle/>
                    <a:p>
                      <a:r>
                        <a:rPr lang="en-US" sz="1400" dirty="0"/>
                        <a:t>3</a:t>
                      </a:r>
                    </a:p>
                  </a:txBody>
                  <a:tcPr/>
                </a:tc>
                <a:tc>
                  <a:txBody>
                    <a:bodyPr/>
                    <a:lstStyle/>
                    <a:p>
                      <a:r>
                        <a:rPr lang="en-US" sz="1400" dirty="0"/>
                        <a:t>Evaluate and document</a:t>
                      </a:r>
                    </a:p>
                  </a:txBody>
                  <a:tcPr/>
                </a:tc>
                <a:extLst>
                  <a:ext uri="{0D108BD9-81ED-4DB2-BD59-A6C34878D82A}">
                    <a16:rowId xmlns:a16="http://schemas.microsoft.com/office/drawing/2014/main" val="837101239"/>
                  </a:ext>
                </a:extLst>
              </a:tr>
              <a:tr h="307891">
                <a:tc>
                  <a:txBody>
                    <a:bodyPr/>
                    <a:lstStyle/>
                    <a:p>
                      <a:r>
                        <a:rPr lang="en-US" sz="1400" dirty="0"/>
                        <a:t>22/08/09</a:t>
                      </a:r>
                    </a:p>
                  </a:txBody>
                  <a:tcPr/>
                </a:tc>
                <a:tc>
                  <a:txBody>
                    <a:bodyPr/>
                    <a:lstStyle/>
                    <a:p>
                      <a:r>
                        <a:rPr lang="en-US" sz="1400" dirty="0"/>
                        <a:t>Team</a:t>
                      </a:r>
                    </a:p>
                  </a:txBody>
                  <a:tcPr/>
                </a:tc>
                <a:tc>
                  <a:txBody>
                    <a:bodyPr/>
                    <a:lstStyle/>
                    <a:p>
                      <a:r>
                        <a:rPr lang="en-US" sz="1400" dirty="0"/>
                        <a:t>Form SRM </a:t>
                      </a:r>
                      <a:r>
                        <a:rPr lang="en-US" sz="1400" dirty="0" err="1"/>
                        <a:t>SubGroup</a:t>
                      </a:r>
                      <a:endParaRPr lang="en-US" sz="1400" dirty="0"/>
                    </a:p>
                  </a:txBody>
                  <a:tcPr/>
                </a:tc>
                <a:tc>
                  <a:txBody>
                    <a:bodyPr/>
                    <a:lstStyle/>
                    <a:p>
                      <a:r>
                        <a:rPr lang="en-US" sz="1400" dirty="0"/>
                        <a:t>Ongoing</a:t>
                      </a:r>
                    </a:p>
                  </a:txBody>
                  <a:tcPr/>
                </a:tc>
                <a:tc>
                  <a:txBody>
                    <a:bodyPr/>
                    <a:lstStyle/>
                    <a:p>
                      <a:endParaRPr lang="en-US" sz="1400" dirty="0"/>
                    </a:p>
                  </a:txBody>
                  <a:tcPr/>
                </a:tc>
                <a:tc>
                  <a:txBody>
                    <a:bodyPr/>
                    <a:lstStyle/>
                    <a:p>
                      <a:r>
                        <a:rPr lang="en-US" sz="1400" strike="sngStrike" baseline="0" dirty="0">
                          <a:highlight>
                            <a:srgbClr val="00FF00"/>
                          </a:highlight>
                        </a:rPr>
                        <a:t>1</a:t>
                      </a:r>
                      <a:r>
                        <a:rPr lang="en-US" sz="1400" strike="noStrike" baseline="0" dirty="0">
                          <a:highlight>
                            <a:srgbClr val="00FF00"/>
                          </a:highlight>
                        </a:rPr>
                        <a:t> 3</a:t>
                      </a:r>
                    </a:p>
                  </a:txBody>
                  <a:tcPr/>
                </a:tc>
                <a:tc>
                  <a:txBody>
                    <a:bodyPr/>
                    <a:lstStyle/>
                    <a:p>
                      <a:r>
                        <a:rPr lang="en-US" sz="1400" dirty="0"/>
                        <a:t>Manage Subgroup</a:t>
                      </a:r>
                    </a:p>
                  </a:txBody>
                  <a:tcPr/>
                </a:tc>
                <a:extLst>
                  <a:ext uri="{0D108BD9-81ED-4DB2-BD59-A6C34878D82A}">
                    <a16:rowId xmlns:a16="http://schemas.microsoft.com/office/drawing/2014/main" val="965278714"/>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Archiving</a:t>
                      </a:r>
                    </a:p>
                  </a:txBody>
                  <a:tcPr/>
                </a:tc>
                <a:tc>
                  <a:txBody>
                    <a:bodyPr/>
                    <a:lstStyle/>
                    <a:p>
                      <a:r>
                        <a:rPr lang="en-US" sz="1400" dirty="0"/>
                        <a:t>Open</a:t>
                      </a:r>
                    </a:p>
                  </a:txBody>
                  <a:tcPr/>
                </a:tc>
                <a:tc>
                  <a:txBody>
                    <a:bodyPr/>
                    <a:lstStyle/>
                    <a:p>
                      <a:endParaRPr lang="en-US" sz="1400"/>
                    </a:p>
                  </a:txBody>
                  <a:tcPr/>
                </a:tc>
                <a:tc>
                  <a:txBody>
                    <a:bodyPr/>
                    <a:lstStyle/>
                    <a:p>
                      <a:r>
                        <a:rPr lang="en-US" sz="1400" dirty="0"/>
                        <a:t>4</a:t>
                      </a:r>
                    </a:p>
                  </a:txBody>
                  <a:tcPr/>
                </a:tc>
                <a:tc>
                  <a:txBody>
                    <a:bodyPr/>
                    <a:lstStyle/>
                    <a:p>
                      <a:r>
                        <a:rPr lang="en-US" sz="1400" dirty="0"/>
                        <a:t>Describe and Advise</a:t>
                      </a:r>
                    </a:p>
                  </a:txBody>
                  <a:tcPr/>
                </a:tc>
                <a:extLst>
                  <a:ext uri="{0D108BD9-81ED-4DB2-BD59-A6C34878D82A}">
                    <a16:rowId xmlns:a16="http://schemas.microsoft.com/office/drawing/2014/main" val="3810353314"/>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NCDF Data Identifier</a:t>
                      </a:r>
                    </a:p>
                  </a:txBody>
                  <a:tcPr/>
                </a:tc>
                <a:tc>
                  <a:txBody>
                    <a:bodyPr/>
                    <a:lstStyle/>
                    <a:p>
                      <a:r>
                        <a:rPr lang="en-US" sz="1400" dirty="0"/>
                        <a:t>Open</a:t>
                      </a:r>
                    </a:p>
                  </a:txBody>
                  <a:tcPr/>
                </a:tc>
                <a:tc>
                  <a:txBody>
                    <a:bodyPr/>
                    <a:lstStyle/>
                    <a:p>
                      <a:endParaRPr lang="en-US" sz="1400"/>
                    </a:p>
                  </a:txBody>
                  <a:tcPr/>
                </a:tc>
                <a:tc>
                  <a:txBody>
                    <a:bodyPr/>
                    <a:lstStyle/>
                    <a:p>
                      <a:r>
                        <a:rPr lang="en-US" sz="1400" strike="sngStrike" dirty="0">
                          <a:highlight>
                            <a:srgbClr val="00FF00"/>
                          </a:highlight>
                        </a:rPr>
                        <a:t>1</a:t>
                      </a:r>
                      <a:r>
                        <a:rPr lang="en-US" sz="1400" strike="noStrike" dirty="0">
                          <a:highlight>
                            <a:srgbClr val="00FF00"/>
                          </a:highlight>
                        </a:rPr>
                        <a:t> 4</a:t>
                      </a:r>
                      <a:endParaRPr lang="en-US" sz="1400" strike="sngStrike" dirty="0">
                        <a:highlight>
                          <a:srgbClr val="00FF00"/>
                        </a:highlight>
                      </a:endParaRPr>
                    </a:p>
                  </a:txBody>
                  <a:tcPr/>
                </a:tc>
                <a:tc>
                  <a:txBody>
                    <a:bodyPr/>
                    <a:lstStyle/>
                    <a:p>
                      <a:r>
                        <a:rPr lang="en-US" sz="1400" dirty="0"/>
                        <a:t>Describe and advise</a:t>
                      </a:r>
                    </a:p>
                  </a:txBody>
                  <a:tcPr/>
                </a:tc>
                <a:extLst>
                  <a:ext uri="{0D108BD9-81ED-4DB2-BD59-A6C34878D82A}">
                    <a16:rowId xmlns:a16="http://schemas.microsoft.com/office/drawing/2014/main" val="3235677750"/>
                  </a:ext>
                </a:extLst>
              </a:tr>
              <a:tr h="307891">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0988891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93960976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884553712"/>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65187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CB6-88C3-D4B4-3AEC-C510600F8C41}"/>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D0AA402C-EC64-A6B9-453E-D8B8E4E9097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2DC4889-C891-6BEA-FCE9-3B4D89435B1C}"/>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64920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Review of NCDF Tiger Team</a:t>
            </a:r>
          </a:p>
          <a:p>
            <a:r>
              <a:rPr lang="en-US" sz="2000" dirty="0"/>
              <a:t>Search impacts on Architecture</a:t>
            </a:r>
          </a:p>
          <a:p>
            <a:pPr lvl="1"/>
            <a:r>
              <a:rPr lang="en-US" sz="1600" dirty="0"/>
              <a:t>Lake Diver</a:t>
            </a:r>
          </a:p>
          <a:p>
            <a:pPr lvl="2"/>
            <a:r>
              <a:rPr lang="en-US" sz="1400" dirty="0"/>
              <a:t>Touches a particular Node’s API, and then looks into that </a:t>
            </a:r>
            <a:r>
              <a:rPr lang="en-US" sz="1400" dirty="0" err="1"/>
              <a:t>DataLake</a:t>
            </a:r>
            <a:endParaRPr lang="en-US" sz="1400" dirty="0"/>
          </a:p>
          <a:p>
            <a:pPr lvl="1"/>
            <a:r>
              <a:rPr lang="en-US" sz="1600" dirty="0"/>
              <a:t>AI Tags</a:t>
            </a:r>
          </a:p>
          <a:p>
            <a:pPr lvl="2"/>
            <a:r>
              <a:rPr lang="en-US" sz="1400" dirty="0"/>
              <a:t>Use Case 0.1 – Images will be inserted into the </a:t>
            </a:r>
            <a:r>
              <a:rPr lang="en-US" sz="1400" dirty="0" err="1"/>
              <a:t>DataLake</a:t>
            </a:r>
            <a:r>
              <a:rPr lang="en-US" sz="1400" dirty="0"/>
              <a:t>… can an AI mechanism provide some tags to those images?</a:t>
            </a:r>
          </a:p>
          <a:p>
            <a:pPr lvl="2"/>
            <a:r>
              <a:rPr lang="en-US" sz="1400" dirty="0"/>
              <a:t>Proposed – to be then added to the BSO Metadata Card</a:t>
            </a:r>
          </a:p>
          <a:p>
            <a:r>
              <a:rPr lang="en-US" sz="2000" dirty="0"/>
              <a:t>CWIX 2023 Plans</a:t>
            </a:r>
          </a:p>
          <a:p>
            <a:pPr lvl="1"/>
            <a:r>
              <a:rPr lang="en-US" sz="1600" dirty="0" err="1"/>
              <a:t>DataLake</a:t>
            </a:r>
            <a:r>
              <a:rPr lang="en-US" sz="1600" dirty="0"/>
              <a:t> Gateway – federates (1 or more) nodes – adaptation of the API services (EXPLORATION OF FEDERATION)</a:t>
            </a:r>
          </a:p>
          <a:p>
            <a:pPr lvl="1"/>
            <a:r>
              <a:rPr lang="en-US" sz="1600" dirty="0"/>
              <a:t>Ex. Takes a query from the User, and then applies that to all known nodes (EXPLORATION OF FEDERATION)</a:t>
            </a:r>
          </a:p>
          <a:p>
            <a:pPr lvl="1"/>
            <a:r>
              <a:rPr lang="en-US" sz="1600" dirty="0"/>
              <a:t>Some exploration of Gateway functionality for CWIX 2023 – </a:t>
            </a:r>
            <a:r>
              <a:rPr lang="en-US" sz="1600" dirty="0">
                <a:highlight>
                  <a:srgbClr val="FFFF00"/>
                </a:highlight>
              </a:rPr>
              <a:t>to be captured in the architecture documents</a:t>
            </a:r>
          </a:p>
          <a:p>
            <a:r>
              <a:rPr lang="en-US" sz="2000" dirty="0"/>
              <a:t>Leadership of TT</a:t>
            </a:r>
          </a:p>
          <a:p>
            <a:r>
              <a:rPr lang="en-US" sz="2000" dirty="0"/>
              <a:t>Action Items</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94121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568712" y="596018"/>
            <a:ext cx="9285109" cy="585082"/>
          </a:xfrm>
        </p:spPr>
        <p:txBody>
          <a:bodyPr>
            <a:normAutofit/>
          </a:bodyPr>
          <a:lstStyle/>
          <a:p>
            <a:r>
              <a:rPr lang="en-US" sz="2400" dirty="0"/>
              <a:t>Architecture timeline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568712" y="1247775"/>
            <a:ext cx="9285108" cy="4854285"/>
          </a:xfrm>
        </p:spPr>
        <p:txBody>
          <a:bodyPr>
            <a:normAutofit/>
          </a:bodyPr>
          <a:lstStyle/>
          <a:p>
            <a:r>
              <a:rPr lang="en-US" sz="2000" dirty="0"/>
              <a:t>A number of planned products and efforts are on the calendar for the architecture TT to support the CWIX 2023 effort</a:t>
            </a:r>
          </a:p>
          <a:p>
            <a:endParaRPr lang="en-US" sz="2000" dirty="0"/>
          </a:p>
          <a:p>
            <a:r>
              <a:rPr lang="en-US" sz="2000" dirty="0"/>
              <a:t>Pre-IPC – Prepare a conceptual architecture for the CWIX 2023 NCDF Data Lake (this will be a target architecture, likely to change)</a:t>
            </a:r>
          </a:p>
          <a:p>
            <a:r>
              <a:rPr lang="en-US" sz="2000" dirty="0"/>
              <a:t>Pre-MPC – </a:t>
            </a:r>
            <a:r>
              <a:rPr lang="en-US" sz="2000" dirty="0" err="1"/>
              <a:t>Finalise</a:t>
            </a:r>
            <a:r>
              <a:rPr lang="en-US" sz="2000" dirty="0"/>
              <a:t> and firm up Architecture based on developments and national contributions</a:t>
            </a:r>
          </a:p>
          <a:p>
            <a:r>
              <a:rPr lang="en-US" sz="2000" dirty="0"/>
              <a:t>Pre-Execution – Prepare Architecture products and handouts for CWIX 2023</a:t>
            </a:r>
          </a:p>
        </p:txBody>
      </p:sp>
      <p:sp>
        <p:nvSpPr>
          <p:cNvPr id="4" name="Footer Placeholder 3">
            <a:extLst>
              <a:ext uri="{FF2B5EF4-FFF2-40B4-BE49-F238E27FC236}">
                <a16:creationId xmlns:a16="http://schemas.microsoft.com/office/drawing/2014/main" id="{8E9502C9-7BCB-054A-11DE-6D66834A0C9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78790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57922" y="596018"/>
            <a:ext cx="9195899" cy="585082"/>
          </a:xfrm>
        </p:spPr>
        <p:txBody>
          <a:bodyPr>
            <a:normAutofit/>
          </a:bodyPr>
          <a:lstStyle/>
          <a:p>
            <a:r>
              <a:rPr lang="en-US" sz="2400" dirty="0"/>
              <a:t>Architecture Products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57922" y="1247775"/>
            <a:ext cx="9195898" cy="4854285"/>
          </a:xfrm>
        </p:spPr>
        <p:txBody>
          <a:bodyPr>
            <a:normAutofit/>
          </a:bodyPr>
          <a:lstStyle/>
          <a:p>
            <a:r>
              <a:rPr lang="en-US" sz="2000" dirty="0"/>
              <a:t>System Diagrams for NCDF Software API/Services (with changes from CWIX 2022, highlighting 2023 experimentation and exploration goals)</a:t>
            </a:r>
          </a:p>
          <a:p>
            <a:r>
              <a:rPr lang="en-US" sz="2000" dirty="0"/>
              <a:t>Conceptual model, showing notional overall architecture of a federated, multi-node Data Lake environment</a:t>
            </a:r>
          </a:p>
          <a:p>
            <a:pPr lvl="1"/>
            <a:r>
              <a:rPr lang="en-US" sz="1800" dirty="0"/>
              <a:t>Data Provider Systems</a:t>
            </a:r>
          </a:p>
          <a:p>
            <a:pPr lvl="1"/>
            <a:r>
              <a:rPr lang="en-US" sz="1800" dirty="0"/>
              <a:t>Data Consumer Systems</a:t>
            </a:r>
          </a:p>
          <a:p>
            <a:pPr lvl="1"/>
            <a:r>
              <a:rPr lang="en-US" sz="1800" dirty="0"/>
              <a:t>Data Lake Services</a:t>
            </a:r>
          </a:p>
          <a:p>
            <a:pPr lvl="1"/>
            <a:r>
              <a:rPr lang="en-US" sz="1800" dirty="0"/>
              <a:t>Outside of Data Lake NCIA and other (such as Transformation)</a:t>
            </a:r>
          </a:p>
          <a:p>
            <a:r>
              <a:rPr lang="en-US" sz="2000" dirty="0"/>
              <a:t>Data flow diagrams – Logical (not physical) </a:t>
            </a:r>
          </a:p>
          <a:p>
            <a:r>
              <a:rPr lang="en-US" sz="2000" dirty="0"/>
              <a:t>Logical Network Diagrams for Multi-Node environment</a:t>
            </a:r>
          </a:p>
        </p:txBody>
      </p:sp>
      <p:grpSp>
        <p:nvGrpSpPr>
          <p:cNvPr id="9" name="Group 8">
            <a:extLst>
              <a:ext uri="{FF2B5EF4-FFF2-40B4-BE49-F238E27FC236}">
                <a16:creationId xmlns:a16="http://schemas.microsoft.com/office/drawing/2014/main" id="{32BE057B-EA8F-EED3-200A-ADBE2EE11F0F}"/>
              </a:ext>
            </a:extLst>
          </p:cNvPr>
          <p:cNvGrpSpPr/>
          <p:nvPr/>
        </p:nvGrpSpPr>
        <p:grpSpPr>
          <a:xfrm>
            <a:off x="9697297" y="1279922"/>
            <a:ext cx="514350" cy="476250"/>
            <a:chOff x="8077200" y="1809750"/>
            <a:chExt cx="514350" cy="476250"/>
          </a:xfrm>
          <a:solidFill>
            <a:srgbClr val="CC00CC"/>
          </a:solidFill>
        </p:grpSpPr>
        <p:sp>
          <p:nvSpPr>
            <p:cNvPr id="4" name="Oval 3">
              <a:extLst>
                <a:ext uri="{FF2B5EF4-FFF2-40B4-BE49-F238E27FC236}">
                  <a16:creationId xmlns:a16="http://schemas.microsoft.com/office/drawing/2014/main" id="{05CA6539-0722-3B03-1237-AECD4FAB132B}"/>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100" dirty="0"/>
            </a:p>
          </p:txBody>
        </p:sp>
        <p:sp>
          <p:nvSpPr>
            <p:cNvPr id="8" name="TextBox 7">
              <a:extLst>
                <a:ext uri="{FF2B5EF4-FFF2-40B4-BE49-F238E27FC236}">
                  <a16:creationId xmlns:a16="http://schemas.microsoft.com/office/drawing/2014/main" id="{54F2C860-1FB5-54E6-C231-E9E91FE8D6D8}"/>
                </a:ext>
              </a:extLst>
            </p:cNvPr>
            <p:cNvSpPr txBox="1"/>
            <p:nvPr/>
          </p:nvSpPr>
          <p:spPr>
            <a:xfrm>
              <a:off x="8119946" y="1861235"/>
              <a:ext cx="433132" cy="369332"/>
            </a:xfrm>
            <a:prstGeom prst="rect">
              <a:avLst/>
            </a:prstGeom>
            <a:noFill/>
          </p:spPr>
          <p:txBody>
            <a:bodyPr wrap="none" rtlCol="0">
              <a:spAutoFit/>
            </a:bodyPr>
            <a:lstStyle/>
            <a:p>
              <a:r>
                <a:rPr lang="en-US" dirty="0">
                  <a:solidFill>
                    <a:schemeClr val="bg1"/>
                  </a:solidFill>
                </a:rPr>
                <a:t>SD</a:t>
              </a:r>
            </a:p>
          </p:txBody>
        </p:sp>
      </p:grpSp>
      <p:grpSp>
        <p:nvGrpSpPr>
          <p:cNvPr id="11" name="Group 10">
            <a:extLst>
              <a:ext uri="{FF2B5EF4-FFF2-40B4-BE49-F238E27FC236}">
                <a16:creationId xmlns:a16="http://schemas.microsoft.com/office/drawing/2014/main" id="{CC802315-C57F-2B47-50A7-22B50F4BB14F}"/>
              </a:ext>
            </a:extLst>
          </p:cNvPr>
          <p:cNvGrpSpPr/>
          <p:nvPr/>
        </p:nvGrpSpPr>
        <p:grpSpPr>
          <a:xfrm>
            <a:off x="9680812" y="2061371"/>
            <a:ext cx="527709" cy="476250"/>
            <a:chOff x="8063841" y="2740819"/>
            <a:chExt cx="527709" cy="476250"/>
          </a:xfrm>
          <a:solidFill>
            <a:srgbClr val="92D050"/>
          </a:solidFill>
        </p:grpSpPr>
        <p:sp>
          <p:nvSpPr>
            <p:cNvPr id="5" name="Oval 4">
              <a:extLst>
                <a:ext uri="{FF2B5EF4-FFF2-40B4-BE49-F238E27FC236}">
                  <a16:creationId xmlns:a16="http://schemas.microsoft.com/office/drawing/2014/main" id="{10D0C8F8-985A-09DC-C75B-84A0B38DB17B}"/>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10" name="TextBox 9">
              <a:extLst>
                <a:ext uri="{FF2B5EF4-FFF2-40B4-BE49-F238E27FC236}">
                  <a16:creationId xmlns:a16="http://schemas.microsoft.com/office/drawing/2014/main" id="{F498CFD9-8B21-3986-3EB5-78317186DCE2}"/>
                </a:ext>
              </a:extLst>
            </p:cNvPr>
            <p:cNvSpPr txBox="1"/>
            <p:nvPr/>
          </p:nvSpPr>
          <p:spPr>
            <a:xfrm>
              <a:off x="8063841" y="2794278"/>
              <a:ext cx="505267" cy="369332"/>
            </a:xfrm>
            <a:prstGeom prst="rect">
              <a:avLst/>
            </a:prstGeom>
            <a:noFill/>
          </p:spPr>
          <p:txBody>
            <a:bodyPr wrap="none" rtlCol="0">
              <a:spAutoFit/>
            </a:bodyPr>
            <a:lstStyle/>
            <a:p>
              <a:r>
                <a:rPr lang="en-US" dirty="0">
                  <a:solidFill>
                    <a:schemeClr val="bg1"/>
                  </a:solidFill>
                </a:rPr>
                <a:t>CM</a:t>
              </a:r>
            </a:p>
          </p:txBody>
        </p:sp>
      </p:grpSp>
      <p:grpSp>
        <p:nvGrpSpPr>
          <p:cNvPr id="14" name="Group 13">
            <a:extLst>
              <a:ext uri="{FF2B5EF4-FFF2-40B4-BE49-F238E27FC236}">
                <a16:creationId xmlns:a16="http://schemas.microsoft.com/office/drawing/2014/main" id="{2F9E9A31-6255-69A6-72E7-B95C19B95112}"/>
              </a:ext>
            </a:extLst>
          </p:cNvPr>
          <p:cNvGrpSpPr/>
          <p:nvPr/>
        </p:nvGrpSpPr>
        <p:grpSpPr>
          <a:xfrm>
            <a:off x="9738904" y="3747292"/>
            <a:ext cx="514350" cy="476250"/>
            <a:chOff x="8077200" y="4402937"/>
            <a:chExt cx="514350" cy="476250"/>
          </a:xfrm>
          <a:solidFill>
            <a:schemeClr val="accent5">
              <a:lumMod val="75000"/>
            </a:schemeClr>
          </a:solidFill>
        </p:grpSpPr>
        <p:sp>
          <p:nvSpPr>
            <p:cNvPr id="6" name="Oval 5">
              <a:extLst>
                <a:ext uri="{FF2B5EF4-FFF2-40B4-BE49-F238E27FC236}">
                  <a16:creationId xmlns:a16="http://schemas.microsoft.com/office/drawing/2014/main" id="{E68E66C9-89EA-AC28-8462-EF5F86328E84}"/>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dirty="0"/>
            </a:p>
          </p:txBody>
        </p:sp>
        <p:sp>
          <p:nvSpPr>
            <p:cNvPr id="12" name="TextBox 11">
              <a:extLst>
                <a:ext uri="{FF2B5EF4-FFF2-40B4-BE49-F238E27FC236}">
                  <a16:creationId xmlns:a16="http://schemas.microsoft.com/office/drawing/2014/main" id="{5B2374A3-D5E6-1FCD-7BA6-FBB72FEAD02C}"/>
                </a:ext>
              </a:extLst>
            </p:cNvPr>
            <p:cNvSpPr txBox="1"/>
            <p:nvPr/>
          </p:nvSpPr>
          <p:spPr>
            <a:xfrm>
              <a:off x="8100176" y="4448168"/>
              <a:ext cx="433132" cy="369332"/>
            </a:xfrm>
            <a:prstGeom prst="rect">
              <a:avLst/>
            </a:prstGeom>
            <a:noFill/>
          </p:spPr>
          <p:txBody>
            <a:bodyPr wrap="none" rtlCol="0">
              <a:spAutoFit/>
            </a:bodyPr>
            <a:lstStyle/>
            <a:p>
              <a:r>
                <a:rPr lang="en-US" dirty="0">
                  <a:solidFill>
                    <a:schemeClr val="bg1"/>
                  </a:solidFill>
                </a:rPr>
                <a:t>DF</a:t>
              </a:r>
            </a:p>
          </p:txBody>
        </p:sp>
      </p:grpSp>
      <p:grpSp>
        <p:nvGrpSpPr>
          <p:cNvPr id="15" name="Group 14">
            <a:extLst>
              <a:ext uri="{FF2B5EF4-FFF2-40B4-BE49-F238E27FC236}">
                <a16:creationId xmlns:a16="http://schemas.microsoft.com/office/drawing/2014/main" id="{A90FEEE5-6185-FC3E-EF30-2D69EC105466}"/>
              </a:ext>
            </a:extLst>
          </p:cNvPr>
          <p:cNvGrpSpPr/>
          <p:nvPr/>
        </p:nvGrpSpPr>
        <p:grpSpPr>
          <a:xfrm>
            <a:off x="9721271" y="4320380"/>
            <a:ext cx="514350" cy="476250"/>
            <a:chOff x="8077200" y="5310191"/>
            <a:chExt cx="514350" cy="476250"/>
          </a:xfrm>
        </p:grpSpPr>
        <p:sp>
          <p:nvSpPr>
            <p:cNvPr id="7" name="Oval 6">
              <a:extLst>
                <a:ext uri="{FF2B5EF4-FFF2-40B4-BE49-F238E27FC236}">
                  <a16:creationId xmlns:a16="http://schemas.microsoft.com/office/drawing/2014/main" id="{3CAC1B4C-3B4E-947B-B128-35B0433BF4AD}"/>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TextBox 12">
              <a:extLst>
                <a:ext uri="{FF2B5EF4-FFF2-40B4-BE49-F238E27FC236}">
                  <a16:creationId xmlns:a16="http://schemas.microsoft.com/office/drawing/2014/main" id="{D25EDD75-2C10-807B-8ECF-63E7F2349AC1}"/>
                </a:ext>
              </a:extLst>
            </p:cNvPr>
            <p:cNvSpPr txBox="1"/>
            <p:nvPr/>
          </p:nvSpPr>
          <p:spPr>
            <a:xfrm>
              <a:off x="8077200" y="5363650"/>
              <a:ext cx="476412" cy="369332"/>
            </a:xfrm>
            <a:prstGeom prst="rect">
              <a:avLst/>
            </a:prstGeom>
            <a:noFill/>
          </p:spPr>
          <p:txBody>
            <a:bodyPr wrap="none" rtlCol="0">
              <a:spAutoFit/>
            </a:bodyPr>
            <a:lstStyle/>
            <a:p>
              <a:r>
                <a:rPr lang="en-US" dirty="0">
                  <a:solidFill>
                    <a:schemeClr val="bg1"/>
                  </a:solidFill>
                </a:rPr>
                <a:t>ND</a:t>
              </a:r>
            </a:p>
          </p:txBody>
        </p:sp>
      </p:grpSp>
      <p:sp>
        <p:nvSpPr>
          <p:cNvPr id="16" name="Footer Placeholder 15">
            <a:extLst>
              <a:ext uri="{FF2B5EF4-FFF2-40B4-BE49-F238E27FC236}">
                <a16:creationId xmlns:a16="http://schemas.microsoft.com/office/drawing/2014/main" id="{EC8FAC48-6EDD-F5B9-75E5-1B3F3B541F3F}"/>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19040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02166" y="596018"/>
            <a:ext cx="9251655" cy="585082"/>
          </a:xfrm>
        </p:spPr>
        <p:txBody>
          <a:bodyPr>
            <a:normAutofit/>
          </a:bodyPr>
          <a:lstStyle/>
          <a:p>
            <a:r>
              <a:rPr lang="en-US" sz="2400" dirty="0"/>
              <a:t>Overall Architecture goals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02166" y="1247775"/>
            <a:ext cx="9251654" cy="4854285"/>
          </a:xfrm>
        </p:spPr>
        <p:txBody>
          <a:bodyPr>
            <a:normAutofit/>
          </a:bodyPr>
          <a:lstStyle/>
          <a:p>
            <a:r>
              <a:rPr lang="en-US" sz="2000" dirty="0"/>
              <a:t>Cross-Community Communications remains overall goal for NCDF Data Lake Architecture</a:t>
            </a:r>
          </a:p>
          <a:p>
            <a:r>
              <a:rPr lang="en-US" sz="2000" dirty="0"/>
              <a:t>Support CWIX 2023 Objectives</a:t>
            </a:r>
          </a:p>
          <a:p>
            <a:pPr marL="800100" lvl="1" indent="-342900">
              <a:buFont typeface="+mj-lt"/>
              <a:buAutoNum type="arabicPeriod"/>
            </a:pPr>
            <a:r>
              <a:rPr lang="en-US" sz="1800" dirty="0"/>
              <a:t>FMN Sp5 Service Instructions for Federated Data Lake</a:t>
            </a:r>
          </a:p>
          <a:p>
            <a:pPr marL="800100" lvl="1" indent="-342900">
              <a:buFont typeface="+mj-lt"/>
              <a:buAutoNum type="arabicPeriod"/>
            </a:pPr>
            <a:endParaRPr lang="en-US" sz="1800" dirty="0"/>
          </a:p>
          <a:p>
            <a:pPr marL="800100" lvl="1" indent="-342900">
              <a:buFont typeface="+mj-lt"/>
              <a:buAutoNum type="arabicPeriod"/>
            </a:pPr>
            <a:r>
              <a:rPr lang="en-US" sz="1800" dirty="0"/>
              <a:t>Provision, Search and Retrieval using the NCDF Semantic Reference Model</a:t>
            </a:r>
          </a:p>
          <a:p>
            <a:pPr marL="800100" lvl="1" indent="-342900">
              <a:buFont typeface="+mj-lt"/>
              <a:buAutoNum type="arabicPeriod"/>
            </a:pPr>
            <a:endParaRPr lang="en-US" sz="1800" dirty="0"/>
          </a:p>
          <a:p>
            <a:pPr marL="800100" lvl="1" indent="-342900">
              <a:buFont typeface="+mj-lt"/>
              <a:buAutoNum type="arabicPeriod"/>
            </a:pPr>
            <a:r>
              <a:rPr lang="en-US" sz="1800" dirty="0"/>
              <a:t>Experiment with Federated Searching of BSOs provided to NCDF Data Lake, including Community Specific metadata</a:t>
            </a:r>
          </a:p>
          <a:p>
            <a:pPr marL="800100" lvl="1" indent="-342900">
              <a:buFont typeface="+mj-lt"/>
              <a:buAutoNum type="arabicPeriod"/>
            </a:pPr>
            <a:endParaRPr lang="en-US" sz="1800" dirty="0"/>
          </a:p>
          <a:p>
            <a:pPr marL="800100" lvl="1" indent="-342900">
              <a:buFont typeface="+mj-lt"/>
              <a:buAutoNum type="arabicPeriod"/>
            </a:pPr>
            <a:r>
              <a:rPr lang="en-US" sz="1800" dirty="0"/>
              <a:t>Experiment with retrieval of BSOs from NCDF Data Lake, in both NCDF and Native Formats</a:t>
            </a:r>
          </a:p>
          <a:p>
            <a:pPr marL="800100" lvl="1" indent="-342900">
              <a:buFont typeface="+mj-lt"/>
              <a:buAutoNum type="arabicPeriod"/>
            </a:pPr>
            <a:endParaRPr lang="en-US" sz="1800" dirty="0"/>
          </a:p>
          <a:p>
            <a:pPr marL="800100" lvl="1" indent="-342900">
              <a:buFont typeface="+mj-lt"/>
              <a:buAutoNum type="arabicPeriod"/>
            </a:pPr>
            <a:r>
              <a:rPr lang="en-US" sz="1800" dirty="0"/>
              <a:t>Experiment with the use of a Common SRM in querying and interpretation of results from NCDF Data Lake</a:t>
            </a:r>
          </a:p>
          <a:p>
            <a:pPr marL="800100" lvl="1" indent="-342900">
              <a:buFont typeface="+mj-lt"/>
              <a:buAutoNum type="arabicPeriod"/>
            </a:pPr>
            <a:endParaRPr lang="en-US" sz="1800" dirty="0"/>
          </a:p>
        </p:txBody>
      </p:sp>
      <p:grpSp>
        <p:nvGrpSpPr>
          <p:cNvPr id="40" name="Group 39">
            <a:extLst>
              <a:ext uri="{FF2B5EF4-FFF2-40B4-BE49-F238E27FC236}">
                <a16:creationId xmlns:a16="http://schemas.microsoft.com/office/drawing/2014/main" id="{AB75A904-7EB5-41D4-CCC8-2B9B95278BA1}"/>
              </a:ext>
            </a:extLst>
          </p:cNvPr>
          <p:cNvGrpSpPr/>
          <p:nvPr/>
        </p:nvGrpSpPr>
        <p:grpSpPr>
          <a:xfrm>
            <a:off x="8272612" y="2140861"/>
            <a:ext cx="382031" cy="314619"/>
            <a:chOff x="8077200" y="5310191"/>
            <a:chExt cx="514350" cy="476250"/>
          </a:xfrm>
        </p:grpSpPr>
        <p:sp>
          <p:nvSpPr>
            <p:cNvPr id="41" name="Oval 40">
              <a:extLst>
                <a:ext uri="{FF2B5EF4-FFF2-40B4-BE49-F238E27FC236}">
                  <a16:creationId xmlns:a16="http://schemas.microsoft.com/office/drawing/2014/main" id="{007AC728-AAC2-FF2E-57AD-E4CB5847B886}"/>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DA168CC7-C07D-F453-AFA8-B708010E9A17}"/>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3" name="Group 42">
            <a:extLst>
              <a:ext uri="{FF2B5EF4-FFF2-40B4-BE49-F238E27FC236}">
                <a16:creationId xmlns:a16="http://schemas.microsoft.com/office/drawing/2014/main" id="{DC6D1BC5-60AB-8A84-96CE-12CC12E9D41F}"/>
              </a:ext>
            </a:extLst>
          </p:cNvPr>
          <p:cNvGrpSpPr/>
          <p:nvPr/>
        </p:nvGrpSpPr>
        <p:grpSpPr>
          <a:xfrm>
            <a:off x="10844072" y="3567370"/>
            <a:ext cx="382031" cy="314619"/>
            <a:chOff x="8077200" y="5310191"/>
            <a:chExt cx="514350" cy="476250"/>
          </a:xfrm>
        </p:grpSpPr>
        <p:sp>
          <p:nvSpPr>
            <p:cNvPr id="44" name="Oval 43">
              <a:extLst>
                <a:ext uri="{FF2B5EF4-FFF2-40B4-BE49-F238E27FC236}">
                  <a16:creationId xmlns:a16="http://schemas.microsoft.com/office/drawing/2014/main" id="{74BA9304-B0C3-F586-3C48-B6CA0ED5DC81}"/>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5" name="TextBox 44">
              <a:extLst>
                <a:ext uri="{FF2B5EF4-FFF2-40B4-BE49-F238E27FC236}">
                  <a16:creationId xmlns:a16="http://schemas.microsoft.com/office/drawing/2014/main" id="{5DA21AD0-A793-66A7-4946-7DFB483F23BC}"/>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6" name="Group 45">
            <a:extLst>
              <a:ext uri="{FF2B5EF4-FFF2-40B4-BE49-F238E27FC236}">
                <a16:creationId xmlns:a16="http://schemas.microsoft.com/office/drawing/2014/main" id="{4AFB49BC-20B5-B658-019F-32093A45CBCD}"/>
              </a:ext>
            </a:extLst>
          </p:cNvPr>
          <p:cNvGrpSpPr/>
          <p:nvPr/>
        </p:nvGrpSpPr>
        <p:grpSpPr>
          <a:xfrm>
            <a:off x="6689181" y="2131464"/>
            <a:ext cx="391953" cy="347982"/>
            <a:chOff x="8077200" y="1809750"/>
            <a:chExt cx="514350" cy="476250"/>
          </a:xfrm>
          <a:solidFill>
            <a:srgbClr val="CC00CC"/>
          </a:solidFill>
        </p:grpSpPr>
        <p:sp>
          <p:nvSpPr>
            <p:cNvPr id="47" name="Oval 46">
              <a:extLst>
                <a:ext uri="{FF2B5EF4-FFF2-40B4-BE49-F238E27FC236}">
                  <a16:creationId xmlns:a16="http://schemas.microsoft.com/office/drawing/2014/main" id="{5E2F17B0-3B62-74C8-4C56-74EA3032C499}"/>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48" name="TextBox 47">
              <a:extLst>
                <a:ext uri="{FF2B5EF4-FFF2-40B4-BE49-F238E27FC236}">
                  <a16:creationId xmlns:a16="http://schemas.microsoft.com/office/drawing/2014/main" id="{E3C8823C-3FE4-46F5-1BCA-74440B6ACDA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49" name="Group 48">
            <a:extLst>
              <a:ext uri="{FF2B5EF4-FFF2-40B4-BE49-F238E27FC236}">
                <a16:creationId xmlns:a16="http://schemas.microsoft.com/office/drawing/2014/main" id="{A1D57EC0-2C73-C3DE-FEA0-8D6FB78BD946}"/>
              </a:ext>
            </a:extLst>
          </p:cNvPr>
          <p:cNvGrpSpPr/>
          <p:nvPr/>
        </p:nvGrpSpPr>
        <p:grpSpPr>
          <a:xfrm>
            <a:off x="9052080" y="4342823"/>
            <a:ext cx="391953" cy="347982"/>
            <a:chOff x="8077200" y="1809750"/>
            <a:chExt cx="514350" cy="476250"/>
          </a:xfrm>
          <a:solidFill>
            <a:srgbClr val="CC00CC"/>
          </a:solidFill>
        </p:grpSpPr>
        <p:sp>
          <p:nvSpPr>
            <p:cNvPr id="50" name="Oval 49">
              <a:extLst>
                <a:ext uri="{FF2B5EF4-FFF2-40B4-BE49-F238E27FC236}">
                  <a16:creationId xmlns:a16="http://schemas.microsoft.com/office/drawing/2014/main" id="{51970560-8B9A-BC6C-04E2-F3821EB1E5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1" name="TextBox 50">
              <a:extLst>
                <a:ext uri="{FF2B5EF4-FFF2-40B4-BE49-F238E27FC236}">
                  <a16:creationId xmlns:a16="http://schemas.microsoft.com/office/drawing/2014/main" id="{1F437240-4A29-A1F2-D867-73884D326825}"/>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2" name="Group 51">
            <a:extLst>
              <a:ext uri="{FF2B5EF4-FFF2-40B4-BE49-F238E27FC236}">
                <a16:creationId xmlns:a16="http://schemas.microsoft.com/office/drawing/2014/main" id="{BDFB0D92-EB98-8F79-278B-49268FAF7781}"/>
              </a:ext>
            </a:extLst>
          </p:cNvPr>
          <p:cNvGrpSpPr/>
          <p:nvPr/>
        </p:nvGrpSpPr>
        <p:grpSpPr>
          <a:xfrm>
            <a:off x="9363144" y="3496912"/>
            <a:ext cx="391953" cy="347982"/>
            <a:chOff x="8077200" y="1809750"/>
            <a:chExt cx="514350" cy="476250"/>
          </a:xfrm>
          <a:solidFill>
            <a:srgbClr val="CC00CC"/>
          </a:solidFill>
        </p:grpSpPr>
        <p:sp>
          <p:nvSpPr>
            <p:cNvPr id="53" name="Oval 52">
              <a:extLst>
                <a:ext uri="{FF2B5EF4-FFF2-40B4-BE49-F238E27FC236}">
                  <a16:creationId xmlns:a16="http://schemas.microsoft.com/office/drawing/2014/main" id="{0666A11B-B7C2-3254-FB3A-7F8B93FC5E80}"/>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4" name="TextBox 53">
              <a:extLst>
                <a:ext uri="{FF2B5EF4-FFF2-40B4-BE49-F238E27FC236}">
                  <a16:creationId xmlns:a16="http://schemas.microsoft.com/office/drawing/2014/main" id="{DCB94384-B645-0933-260B-0BB9B33AF579}"/>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5" name="Group 54">
            <a:extLst>
              <a:ext uri="{FF2B5EF4-FFF2-40B4-BE49-F238E27FC236}">
                <a16:creationId xmlns:a16="http://schemas.microsoft.com/office/drawing/2014/main" id="{EEBA9823-5A70-B4D1-ECBC-ED5E59FCC25A}"/>
              </a:ext>
            </a:extLst>
          </p:cNvPr>
          <p:cNvGrpSpPr/>
          <p:nvPr/>
        </p:nvGrpSpPr>
        <p:grpSpPr>
          <a:xfrm>
            <a:off x="8463628" y="2857335"/>
            <a:ext cx="391953" cy="347982"/>
            <a:chOff x="8077200" y="1809750"/>
            <a:chExt cx="514350" cy="476250"/>
          </a:xfrm>
          <a:solidFill>
            <a:srgbClr val="CC00CC"/>
          </a:solidFill>
        </p:grpSpPr>
        <p:sp>
          <p:nvSpPr>
            <p:cNvPr id="56" name="Oval 55">
              <a:extLst>
                <a:ext uri="{FF2B5EF4-FFF2-40B4-BE49-F238E27FC236}">
                  <a16:creationId xmlns:a16="http://schemas.microsoft.com/office/drawing/2014/main" id="{B09AF034-4C7D-2F13-7AFA-F1BECD72E8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7" name="TextBox 56">
              <a:extLst>
                <a:ext uri="{FF2B5EF4-FFF2-40B4-BE49-F238E27FC236}">
                  <a16:creationId xmlns:a16="http://schemas.microsoft.com/office/drawing/2014/main" id="{6FE86C25-49E5-2759-3A81-09DD68EA7A2A}"/>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8" name="Group 57">
            <a:extLst>
              <a:ext uri="{FF2B5EF4-FFF2-40B4-BE49-F238E27FC236}">
                <a16:creationId xmlns:a16="http://schemas.microsoft.com/office/drawing/2014/main" id="{7609A5A3-1F18-67A0-449E-D327FA540579}"/>
              </a:ext>
            </a:extLst>
          </p:cNvPr>
          <p:cNvGrpSpPr/>
          <p:nvPr/>
        </p:nvGrpSpPr>
        <p:grpSpPr>
          <a:xfrm>
            <a:off x="9357079" y="5261091"/>
            <a:ext cx="391953" cy="347982"/>
            <a:chOff x="8077200" y="1809750"/>
            <a:chExt cx="514350" cy="476250"/>
          </a:xfrm>
          <a:solidFill>
            <a:srgbClr val="CC00CC"/>
          </a:solidFill>
        </p:grpSpPr>
        <p:sp>
          <p:nvSpPr>
            <p:cNvPr id="59" name="Oval 58">
              <a:extLst>
                <a:ext uri="{FF2B5EF4-FFF2-40B4-BE49-F238E27FC236}">
                  <a16:creationId xmlns:a16="http://schemas.microsoft.com/office/drawing/2014/main" id="{E919445B-40EC-8B35-FF5F-8EB7FC862381}"/>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60" name="TextBox 59">
              <a:extLst>
                <a:ext uri="{FF2B5EF4-FFF2-40B4-BE49-F238E27FC236}">
                  <a16:creationId xmlns:a16="http://schemas.microsoft.com/office/drawing/2014/main" id="{B19614D1-8F6A-16E8-3B3C-B1A7EEFDBC5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61" name="Group 60">
            <a:extLst>
              <a:ext uri="{FF2B5EF4-FFF2-40B4-BE49-F238E27FC236}">
                <a16:creationId xmlns:a16="http://schemas.microsoft.com/office/drawing/2014/main" id="{441E7502-2620-5FCA-1DDA-17CC181D9AB9}"/>
              </a:ext>
            </a:extLst>
          </p:cNvPr>
          <p:cNvGrpSpPr/>
          <p:nvPr/>
        </p:nvGrpSpPr>
        <p:grpSpPr>
          <a:xfrm>
            <a:off x="7220975" y="2148146"/>
            <a:ext cx="397866" cy="314618"/>
            <a:chOff x="8063841" y="2740819"/>
            <a:chExt cx="535670" cy="476250"/>
          </a:xfrm>
          <a:solidFill>
            <a:srgbClr val="92D050"/>
          </a:solidFill>
        </p:grpSpPr>
        <p:sp>
          <p:nvSpPr>
            <p:cNvPr id="62" name="Oval 61">
              <a:extLst>
                <a:ext uri="{FF2B5EF4-FFF2-40B4-BE49-F238E27FC236}">
                  <a16:creationId xmlns:a16="http://schemas.microsoft.com/office/drawing/2014/main" id="{09E25687-86B6-5E24-7D05-3E15890CC257}"/>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3" name="TextBox 62">
              <a:extLst>
                <a:ext uri="{FF2B5EF4-FFF2-40B4-BE49-F238E27FC236}">
                  <a16:creationId xmlns:a16="http://schemas.microsoft.com/office/drawing/2014/main" id="{AAEDFEF4-7057-33FC-12EC-B76F56EBB02C}"/>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4" name="Group 63">
            <a:extLst>
              <a:ext uri="{FF2B5EF4-FFF2-40B4-BE49-F238E27FC236}">
                <a16:creationId xmlns:a16="http://schemas.microsoft.com/office/drawing/2014/main" id="{9C40AC0D-68E0-A507-BB9D-58BA839D1032}"/>
              </a:ext>
            </a:extLst>
          </p:cNvPr>
          <p:cNvGrpSpPr/>
          <p:nvPr/>
        </p:nvGrpSpPr>
        <p:grpSpPr>
          <a:xfrm>
            <a:off x="9854816" y="3508397"/>
            <a:ext cx="397866" cy="314618"/>
            <a:chOff x="8063841" y="2740819"/>
            <a:chExt cx="535670" cy="476250"/>
          </a:xfrm>
          <a:solidFill>
            <a:srgbClr val="92D050"/>
          </a:solidFill>
        </p:grpSpPr>
        <p:sp>
          <p:nvSpPr>
            <p:cNvPr id="65" name="Oval 64">
              <a:extLst>
                <a:ext uri="{FF2B5EF4-FFF2-40B4-BE49-F238E27FC236}">
                  <a16:creationId xmlns:a16="http://schemas.microsoft.com/office/drawing/2014/main" id="{E2D06445-24CD-620F-DEE5-3365D96171BD}"/>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6" name="TextBox 65">
              <a:extLst>
                <a:ext uri="{FF2B5EF4-FFF2-40B4-BE49-F238E27FC236}">
                  <a16:creationId xmlns:a16="http://schemas.microsoft.com/office/drawing/2014/main" id="{98702307-879F-AB65-E32F-4F071584C547}"/>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7" name="Group 66">
            <a:extLst>
              <a:ext uri="{FF2B5EF4-FFF2-40B4-BE49-F238E27FC236}">
                <a16:creationId xmlns:a16="http://schemas.microsoft.com/office/drawing/2014/main" id="{5B0D9DCC-8A75-6C2D-EA84-D28C851C92F9}"/>
              </a:ext>
            </a:extLst>
          </p:cNvPr>
          <p:cNvGrpSpPr/>
          <p:nvPr/>
        </p:nvGrpSpPr>
        <p:grpSpPr>
          <a:xfrm>
            <a:off x="9901156" y="5277773"/>
            <a:ext cx="397866" cy="314618"/>
            <a:chOff x="8063841" y="2740819"/>
            <a:chExt cx="535670" cy="476250"/>
          </a:xfrm>
          <a:solidFill>
            <a:srgbClr val="92D050"/>
          </a:solidFill>
        </p:grpSpPr>
        <p:sp>
          <p:nvSpPr>
            <p:cNvPr id="68" name="Oval 67">
              <a:extLst>
                <a:ext uri="{FF2B5EF4-FFF2-40B4-BE49-F238E27FC236}">
                  <a16:creationId xmlns:a16="http://schemas.microsoft.com/office/drawing/2014/main" id="{36B236F5-3956-038A-04F3-D5E808AA71CF}"/>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9" name="TextBox 68">
              <a:extLst>
                <a:ext uri="{FF2B5EF4-FFF2-40B4-BE49-F238E27FC236}">
                  <a16:creationId xmlns:a16="http://schemas.microsoft.com/office/drawing/2014/main" id="{2F4F87CA-86C9-CAC8-B1FB-F1ED06ACC526}"/>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70" name="Group 69">
            <a:extLst>
              <a:ext uri="{FF2B5EF4-FFF2-40B4-BE49-F238E27FC236}">
                <a16:creationId xmlns:a16="http://schemas.microsoft.com/office/drawing/2014/main" id="{F1CC98CB-3A4F-4A07-F2BF-8D5257F96D72}"/>
              </a:ext>
            </a:extLst>
          </p:cNvPr>
          <p:cNvGrpSpPr/>
          <p:nvPr/>
        </p:nvGrpSpPr>
        <p:grpSpPr>
          <a:xfrm>
            <a:off x="9419924" y="2821049"/>
            <a:ext cx="391952" cy="347982"/>
            <a:chOff x="8077200" y="4402937"/>
            <a:chExt cx="628516" cy="476250"/>
          </a:xfrm>
          <a:solidFill>
            <a:srgbClr val="FFC000"/>
          </a:solidFill>
        </p:grpSpPr>
        <p:sp>
          <p:nvSpPr>
            <p:cNvPr id="71" name="Oval 70">
              <a:extLst>
                <a:ext uri="{FF2B5EF4-FFF2-40B4-BE49-F238E27FC236}">
                  <a16:creationId xmlns:a16="http://schemas.microsoft.com/office/drawing/2014/main" id="{092BC354-4149-8C47-D95E-C10B3546CAC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2" name="TextBox 71">
              <a:extLst>
                <a:ext uri="{FF2B5EF4-FFF2-40B4-BE49-F238E27FC236}">
                  <a16:creationId xmlns:a16="http://schemas.microsoft.com/office/drawing/2014/main" id="{8A43651D-BEA4-5502-C7AB-C769B0A1789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6" name="Group 75">
            <a:extLst>
              <a:ext uri="{FF2B5EF4-FFF2-40B4-BE49-F238E27FC236}">
                <a16:creationId xmlns:a16="http://schemas.microsoft.com/office/drawing/2014/main" id="{274BFA6C-2C68-73FA-0B9B-1717FFD3F637}"/>
              </a:ext>
            </a:extLst>
          </p:cNvPr>
          <p:cNvGrpSpPr/>
          <p:nvPr/>
        </p:nvGrpSpPr>
        <p:grpSpPr>
          <a:xfrm>
            <a:off x="10352400" y="3550689"/>
            <a:ext cx="391952" cy="347982"/>
            <a:chOff x="8077200" y="4402937"/>
            <a:chExt cx="628516" cy="476250"/>
          </a:xfrm>
          <a:solidFill>
            <a:srgbClr val="FFC000"/>
          </a:solidFill>
        </p:grpSpPr>
        <p:sp>
          <p:nvSpPr>
            <p:cNvPr id="77" name="Oval 76">
              <a:extLst>
                <a:ext uri="{FF2B5EF4-FFF2-40B4-BE49-F238E27FC236}">
                  <a16:creationId xmlns:a16="http://schemas.microsoft.com/office/drawing/2014/main" id="{3DFD5AA4-EC7F-87D9-CB9F-7D0D8B7B40E3}"/>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8" name="TextBox 77">
              <a:extLst>
                <a:ext uri="{FF2B5EF4-FFF2-40B4-BE49-F238E27FC236}">
                  <a16:creationId xmlns:a16="http://schemas.microsoft.com/office/drawing/2014/main" id="{950CF4D2-6E80-36D1-5066-BD8D67F980C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9" name="Group 78">
            <a:extLst>
              <a:ext uri="{FF2B5EF4-FFF2-40B4-BE49-F238E27FC236}">
                <a16:creationId xmlns:a16="http://schemas.microsoft.com/office/drawing/2014/main" id="{FEFC969A-9E35-D56A-0022-8F8F9D475F14}"/>
              </a:ext>
            </a:extLst>
          </p:cNvPr>
          <p:cNvGrpSpPr/>
          <p:nvPr/>
        </p:nvGrpSpPr>
        <p:grpSpPr>
          <a:xfrm>
            <a:off x="10062510" y="4397707"/>
            <a:ext cx="391952" cy="347982"/>
            <a:chOff x="8077200" y="4402937"/>
            <a:chExt cx="628516" cy="476250"/>
          </a:xfrm>
          <a:solidFill>
            <a:srgbClr val="FFC000"/>
          </a:solidFill>
        </p:grpSpPr>
        <p:sp>
          <p:nvSpPr>
            <p:cNvPr id="80" name="Oval 79">
              <a:extLst>
                <a:ext uri="{FF2B5EF4-FFF2-40B4-BE49-F238E27FC236}">
                  <a16:creationId xmlns:a16="http://schemas.microsoft.com/office/drawing/2014/main" id="{D42FCEC6-1156-01D2-B6DE-EBC18141A0B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1" name="TextBox 80">
              <a:extLst>
                <a:ext uri="{FF2B5EF4-FFF2-40B4-BE49-F238E27FC236}">
                  <a16:creationId xmlns:a16="http://schemas.microsoft.com/office/drawing/2014/main" id="{67A9689D-0F2A-5A1B-993B-6E5D11FE0309}"/>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82" name="Group 81">
            <a:extLst>
              <a:ext uri="{FF2B5EF4-FFF2-40B4-BE49-F238E27FC236}">
                <a16:creationId xmlns:a16="http://schemas.microsoft.com/office/drawing/2014/main" id="{EE7FFB8E-284E-BCB1-518D-EBD8B3405F27}"/>
              </a:ext>
            </a:extLst>
          </p:cNvPr>
          <p:cNvGrpSpPr/>
          <p:nvPr/>
        </p:nvGrpSpPr>
        <p:grpSpPr>
          <a:xfrm>
            <a:off x="10416889" y="5277774"/>
            <a:ext cx="391952" cy="347982"/>
            <a:chOff x="8077200" y="4402937"/>
            <a:chExt cx="628516" cy="476250"/>
          </a:xfrm>
          <a:solidFill>
            <a:srgbClr val="FFC000"/>
          </a:solidFill>
        </p:grpSpPr>
        <p:sp>
          <p:nvSpPr>
            <p:cNvPr id="83" name="Oval 82">
              <a:extLst>
                <a:ext uri="{FF2B5EF4-FFF2-40B4-BE49-F238E27FC236}">
                  <a16:creationId xmlns:a16="http://schemas.microsoft.com/office/drawing/2014/main" id="{537B27FF-64EA-EA87-4BA7-B1CE204D0896}"/>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4" name="TextBox 83">
              <a:extLst>
                <a:ext uri="{FF2B5EF4-FFF2-40B4-BE49-F238E27FC236}">
                  <a16:creationId xmlns:a16="http://schemas.microsoft.com/office/drawing/2014/main" id="{AE69E211-FB69-A2D1-4AB4-A9C6BCA5ABC5}"/>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sp>
        <p:nvSpPr>
          <p:cNvPr id="85" name="Footer Placeholder 84">
            <a:extLst>
              <a:ext uri="{FF2B5EF4-FFF2-40B4-BE49-F238E27FC236}">
                <a16:creationId xmlns:a16="http://schemas.microsoft.com/office/drawing/2014/main" id="{340CDC32-4DDB-0AE1-C0FF-B37D4CE38B6E}"/>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53717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6D037C-9EC6-C411-FA27-75733F7388A1}"/>
              </a:ext>
            </a:extLst>
          </p:cNvPr>
          <p:cNvSpPr>
            <a:spLocks noGrp="1"/>
          </p:cNvSpPr>
          <p:nvPr>
            <p:ph type="ftr" sz="quarter" idx="11"/>
          </p:nvPr>
        </p:nvSpPr>
        <p:spPr/>
        <p:txBody>
          <a:bodyPr/>
          <a:lstStyle/>
          <a:p>
            <a:r>
              <a:rPr lang="en-US"/>
              <a:t>Prep Meeting Jan 18 2023</a:t>
            </a:r>
          </a:p>
        </p:txBody>
      </p:sp>
      <p:pic>
        <p:nvPicPr>
          <p:cNvPr id="6" name="Picture 5" descr="Table&#10;&#10;Description automatically generated">
            <a:extLst>
              <a:ext uri="{FF2B5EF4-FFF2-40B4-BE49-F238E27FC236}">
                <a16:creationId xmlns:a16="http://schemas.microsoft.com/office/drawing/2014/main" id="{C3519EE0-67DD-99B4-3B48-915878E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75" y="0"/>
            <a:ext cx="9986050" cy="6858000"/>
          </a:xfrm>
          <a:prstGeom prst="rect">
            <a:avLst/>
          </a:prstGeom>
        </p:spPr>
      </p:pic>
      <p:sp>
        <p:nvSpPr>
          <p:cNvPr id="7" name="Oval 6">
            <a:extLst>
              <a:ext uri="{FF2B5EF4-FFF2-40B4-BE49-F238E27FC236}">
                <a16:creationId xmlns:a16="http://schemas.microsoft.com/office/drawing/2014/main" id="{70979083-B1A8-6A36-340A-76E68CE37033}"/>
              </a:ext>
            </a:extLst>
          </p:cNvPr>
          <p:cNvSpPr/>
          <p:nvPr/>
        </p:nvSpPr>
        <p:spPr>
          <a:xfrm>
            <a:off x="1918010" y="210758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87DC9-555E-42BB-0D0C-843241CCF151}"/>
              </a:ext>
            </a:extLst>
          </p:cNvPr>
          <p:cNvSpPr/>
          <p:nvPr/>
        </p:nvSpPr>
        <p:spPr>
          <a:xfrm>
            <a:off x="5200683"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3E1192-2A43-1343-CFA4-533A2DDF02BE}"/>
              </a:ext>
            </a:extLst>
          </p:cNvPr>
          <p:cNvSpPr/>
          <p:nvPr/>
        </p:nvSpPr>
        <p:spPr>
          <a:xfrm>
            <a:off x="4248864"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DC07F2-9837-5210-154E-B1E0A39CA800}"/>
              </a:ext>
            </a:extLst>
          </p:cNvPr>
          <p:cNvSpPr/>
          <p:nvPr/>
        </p:nvSpPr>
        <p:spPr>
          <a:xfrm>
            <a:off x="1918010" y="631902"/>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716C-C90E-66DD-1A3C-21DDCDC9EC04}"/>
              </a:ext>
            </a:extLst>
          </p:cNvPr>
          <p:cNvSpPr/>
          <p:nvPr/>
        </p:nvSpPr>
        <p:spPr>
          <a:xfrm>
            <a:off x="2917903" y="631901"/>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C3C5EF-A823-6ED9-EB94-20FCC5D01F01}"/>
              </a:ext>
            </a:extLst>
          </p:cNvPr>
          <p:cNvSpPr/>
          <p:nvPr/>
        </p:nvSpPr>
        <p:spPr>
          <a:xfrm>
            <a:off x="10039815" y="62926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20C1BB-76AA-267D-AFEA-444FD5C47B80}"/>
              </a:ext>
            </a:extLst>
          </p:cNvPr>
          <p:cNvSpPr/>
          <p:nvPr/>
        </p:nvSpPr>
        <p:spPr>
          <a:xfrm>
            <a:off x="4212440" y="629267"/>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E40CB10-442A-4539-41E1-4F52E6968179}"/>
              </a:ext>
            </a:extLst>
          </p:cNvPr>
          <p:cNvSpPr/>
          <p:nvPr/>
        </p:nvSpPr>
        <p:spPr>
          <a:xfrm>
            <a:off x="8008070" y="3178175"/>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3984EE-37F8-88AB-C3B2-53B6B6F5EDB8}"/>
              </a:ext>
            </a:extLst>
          </p:cNvPr>
          <p:cNvSpPr/>
          <p:nvPr/>
        </p:nvSpPr>
        <p:spPr>
          <a:xfrm>
            <a:off x="2884823" y="317623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DCD2E5D-98E0-6A75-5199-55CAA3D4FCF1}"/>
              </a:ext>
            </a:extLst>
          </p:cNvPr>
          <p:cNvSpPr/>
          <p:nvPr/>
        </p:nvSpPr>
        <p:spPr>
          <a:xfrm>
            <a:off x="2884823" y="5657385"/>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72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48F7-FBD9-51CA-01BB-0AC2D5DF1019}"/>
              </a:ext>
            </a:extLst>
          </p:cNvPr>
          <p:cNvSpPr>
            <a:spLocks noGrp="1"/>
          </p:cNvSpPr>
          <p:nvPr>
            <p:ph type="title"/>
          </p:nvPr>
        </p:nvSpPr>
        <p:spPr>
          <a:xfrm>
            <a:off x="624468" y="484506"/>
            <a:ext cx="9229353" cy="832732"/>
          </a:xfrm>
        </p:spPr>
        <p:txBody>
          <a:bodyPr>
            <a:normAutofit/>
          </a:bodyPr>
          <a:lstStyle/>
          <a:p>
            <a:r>
              <a:rPr lang="en-US" sz="2400" dirty="0"/>
              <a:t>Long Term NCDF Data Lake Architecture issues</a:t>
            </a:r>
          </a:p>
        </p:txBody>
      </p:sp>
      <p:sp>
        <p:nvSpPr>
          <p:cNvPr id="3" name="Content Placeholder 2">
            <a:extLst>
              <a:ext uri="{FF2B5EF4-FFF2-40B4-BE49-F238E27FC236}">
                <a16:creationId xmlns:a16="http://schemas.microsoft.com/office/drawing/2014/main" id="{9F1976F0-7258-6E55-5F28-E2F27D4A64CD}"/>
              </a:ext>
            </a:extLst>
          </p:cNvPr>
          <p:cNvSpPr>
            <a:spLocks noGrp="1"/>
          </p:cNvSpPr>
          <p:nvPr>
            <p:ph idx="1"/>
          </p:nvPr>
        </p:nvSpPr>
        <p:spPr>
          <a:xfrm>
            <a:off x="624468" y="1571626"/>
            <a:ext cx="9229352" cy="4924425"/>
          </a:xfrm>
        </p:spPr>
        <p:txBody>
          <a:bodyPr>
            <a:normAutofit/>
          </a:bodyPr>
          <a:lstStyle/>
          <a:p>
            <a:r>
              <a:rPr lang="en-US" sz="2000" dirty="0"/>
              <a:t>In addition to supporting annual CWIX Experimentation, the Architecture TT also has a duty to support exploration of architecture concerns, based on a longer view (i.e., Post – FMN Sp5) of the NCDF Data Lake goals</a:t>
            </a:r>
          </a:p>
          <a:p>
            <a:endParaRPr lang="en-US" sz="2000" dirty="0"/>
          </a:p>
          <a:p>
            <a:r>
              <a:rPr lang="en-US" sz="2000" dirty="0"/>
              <a:t>To this end, decisions regarding federated architecture, federated search, development and refinement of an NCDF SRM, other concerns, are consider while developing the annual experimental architecture and supporting products</a:t>
            </a:r>
          </a:p>
          <a:p>
            <a:endParaRPr lang="en-US" sz="2000" dirty="0"/>
          </a:p>
          <a:p>
            <a:r>
              <a:rPr lang="en-US" sz="2000" dirty="0">
                <a:solidFill>
                  <a:srgbClr val="FF0000"/>
                </a:solidFill>
              </a:rPr>
              <a:t>Question for DM </a:t>
            </a:r>
            <a:r>
              <a:rPr lang="en-US" sz="2000" dirty="0" err="1">
                <a:solidFill>
                  <a:srgbClr val="FF0000"/>
                </a:solidFill>
              </a:rPr>
              <a:t>CaT</a:t>
            </a:r>
            <a:r>
              <a:rPr lang="en-US" sz="2000" dirty="0">
                <a:solidFill>
                  <a:srgbClr val="FF0000"/>
                </a:solidFill>
              </a:rPr>
              <a:t> – </a:t>
            </a:r>
            <a:r>
              <a:rPr lang="en-US" sz="2000" dirty="0"/>
              <a:t>What are some of the Long Term Conditions that the TT should be considerate of?</a:t>
            </a:r>
          </a:p>
          <a:p>
            <a:pPr lvl="1"/>
            <a:r>
              <a:rPr lang="en-US" sz="1800" dirty="0">
                <a:solidFill>
                  <a:srgbClr val="FF0000"/>
                </a:solidFill>
              </a:rPr>
              <a:t>Federated Architecture</a:t>
            </a:r>
          </a:p>
          <a:p>
            <a:pPr lvl="1"/>
            <a:r>
              <a:rPr lang="en-US" sz="1800" dirty="0">
                <a:solidFill>
                  <a:srgbClr val="FF0000"/>
                </a:solidFill>
              </a:rPr>
              <a:t>Publish/Subscribe</a:t>
            </a:r>
          </a:p>
          <a:p>
            <a:pPr lvl="1"/>
            <a:r>
              <a:rPr lang="en-US" sz="1800" dirty="0">
                <a:solidFill>
                  <a:srgbClr val="FF0000"/>
                </a:solidFill>
              </a:rPr>
              <a:t>Decomposition of Data Lake services</a:t>
            </a:r>
          </a:p>
          <a:p>
            <a:pPr lvl="1"/>
            <a:r>
              <a:rPr lang="en-US" sz="1800" dirty="0">
                <a:solidFill>
                  <a:srgbClr val="FF0000"/>
                </a:solidFill>
              </a:rPr>
              <a:t>Data Lake Transformation Services</a:t>
            </a:r>
          </a:p>
          <a:p>
            <a:pPr lvl="1"/>
            <a:r>
              <a:rPr lang="en-US" sz="1800" dirty="0">
                <a:solidFill>
                  <a:srgbClr val="FF0000"/>
                </a:solidFill>
              </a:rPr>
              <a:t>Data Lake Archival Capabilities</a:t>
            </a:r>
          </a:p>
        </p:txBody>
      </p:sp>
      <p:sp>
        <p:nvSpPr>
          <p:cNvPr id="4" name="Footer Placeholder 3">
            <a:extLst>
              <a:ext uri="{FF2B5EF4-FFF2-40B4-BE49-F238E27FC236}">
                <a16:creationId xmlns:a16="http://schemas.microsoft.com/office/drawing/2014/main" id="{B311A027-004F-2356-265C-43257FCE8A1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5630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3FF3-C1FE-4467-72C3-7D9E5FB519FF}"/>
              </a:ext>
            </a:extLst>
          </p:cNvPr>
          <p:cNvSpPr>
            <a:spLocks noGrp="1"/>
          </p:cNvSpPr>
          <p:nvPr>
            <p:ph type="title"/>
          </p:nvPr>
        </p:nvSpPr>
        <p:spPr>
          <a:xfrm>
            <a:off x="646772" y="423025"/>
            <a:ext cx="9204966" cy="960933"/>
          </a:xfrm>
        </p:spPr>
        <p:txBody>
          <a:bodyPr>
            <a:normAutofit fontScale="90000"/>
          </a:bodyPr>
          <a:lstStyle/>
          <a:p>
            <a:r>
              <a:rPr lang="en-US" dirty="0"/>
              <a:t>Architecture TT Efforts remain in support of (1) NCDF Framework</a:t>
            </a:r>
          </a:p>
        </p:txBody>
      </p:sp>
      <p:pic>
        <p:nvPicPr>
          <p:cNvPr id="4" name="Picture 3">
            <a:extLst>
              <a:ext uri="{FF2B5EF4-FFF2-40B4-BE49-F238E27FC236}">
                <a16:creationId xmlns:a16="http://schemas.microsoft.com/office/drawing/2014/main" id="{D8BB4181-1DB7-9A92-7557-56F06C853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889" y="1383957"/>
            <a:ext cx="6725677" cy="4615870"/>
          </a:xfrm>
          <a:prstGeom prst="rect">
            <a:avLst/>
          </a:prstGeom>
        </p:spPr>
      </p:pic>
      <p:sp>
        <p:nvSpPr>
          <p:cNvPr id="5" name="TextBox 4">
            <a:extLst>
              <a:ext uri="{FF2B5EF4-FFF2-40B4-BE49-F238E27FC236}">
                <a16:creationId xmlns:a16="http://schemas.microsoft.com/office/drawing/2014/main" id="{A7C9F14C-C762-D93D-E580-FFF02A4CD471}"/>
              </a:ext>
            </a:extLst>
          </p:cNvPr>
          <p:cNvSpPr txBox="1"/>
          <p:nvPr/>
        </p:nvSpPr>
        <p:spPr>
          <a:xfrm>
            <a:off x="7207122" y="4596880"/>
            <a:ext cx="3050886"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a:t>Improve decision making by establishing a semantic reference within a </a:t>
            </a:r>
            <a:r>
              <a:rPr lang="en-GB" b="1"/>
              <a:t>framework that cuts across existing COIs and data stovepipes</a:t>
            </a:r>
            <a:endParaRPr lang="en-US" dirty="0"/>
          </a:p>
        </p:txBody>
      </p:sp>
      <p:sp>
        <p:nvSpPr>
          <p:cNvPr id="3" name="Footer Placeholder 2">
            <a:extLst>
              <a:ext uri="{FF2B5EF4-FFF2-40B4-BE49-F238E27FC236}">
                <a16:creationId xmlns:a16="http://schemas.microsoft.com/office/drawing/2014/main" id="{78FBAC37-E92D-4865-01A5-6AA96C4762D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2157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35620" y="596018"/>
            <a:ext cx="9218201" cy="763344"/>
          </a:xfrm>
        </p:spPr>
        <p:txBody>
          <a:bodyPr>
            <a:noAutofit/>
          </a:bodyPr>
          <a:lstStyle/>
          <a:p>
            <a:r>
              <a:rPr lang="en-US" sz="2400" dirty="0"/>
              <a:t>Architecture TT Efforts remain in support of (2) NCDF Data Lake</a:t>
            </a:r>
          </a:p>
        </p:txBody>
      </p:sp>
      <p:sp>
        <p:nvSpPr>
          <p:cNvPr id="5" name="TextBox 4">
            <a:extLst>
              <a:ext uri="{FF2B5EF4-FFF2-40B4-BE49-F238E27FC236}">
                <a16:creationId xmlns:a16="http://schemas.microsoft.com/office/drawing/2014/main" id="{07490A68-224E-2B21-86C3-CA56AE68D718}"/>
              </a:ext>
            </a:extLst>
          </p:cNvPr>
          <p:cNvSpPr txBox="1"/>
          <p:nvPr/>
        </p:nvSpPr>
        <p:spPr>
          <a:xfrm>
            <a:off x="7915276" y="1876426"/>
            <a:ext cx="244792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Cross-Community Communications, enabled by the NCDF Framework</a:t>
            </a:r>
          </a:p>
        </p:txBody>
      </p:sp>
      <p:pic>
        <p:nvPicPr>
          <p:cNvPr id="9" name="Picture 8" descr="Diagram&#10;&#10;Description automatically generated">
            <a:extLst>
              <a:ext uri="{FF2B5EF4-FFF2-40B4-BE49-F238E27FC236}">
                <a16:creationId xmlns:a16="http://schemas.microsoft.com/office/drawing/2014/main" id="{E5FBE276-FA60-344E-6C02-23EF63F5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40" y="1628775"/>
            <a:ext cx="5985303" cy="4504138"/>
          </a:xfrm>
          <a:prstGeom prst="rect">
            <a:avLst/>
          </a:prstGeom>
        </p:spPr>
      </p:pic>
      <p:sp>
        <p:nvSpPr>
          <p:cNvPr id="3" name="Footer Placeholder 2">
            <a:extLst>
              <a:ext uri="{FF2B5EF4-FFF2-40B4-BE49-F238E27FC236}">
                <a16:creationId xmlns:a16="http://schemas.microsoft.com/office/drawing/2014/main" id="{6F81D89D-BB7D-6261-1DD3-C8E88B07A93C}"/>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45731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C24E-6F59-5775-0051-9C6414CDC76D}"/>
              </a:ext>
            </a:extLst>
          </p:cNvPr>
          <p:cNvSpPr>
            <a:spLocks noGrp="1"/>
          </p:cNvSpPr>
          <p:nvPr>
            <p:ph type="title"/>
          </p:nvPr>
        </p:nvSpPr>
        <p:spPr>
          <a:xfrm>
            <a:off x="838200" y="365126"/>
            <a:ext cx="10515600" cy="509946"/>
          </a:xfrm>
        </p:spPr>
        <p:txBody>
          <a:bodyPr>
            <a:normAutofit fontScale="90000"/>
          </a:bodyPr>
          <a:lstStyle/>
          <a:p>
            <a:r>
              <a:rPr lang="en-US" sz="3200" dirty="0"/>
              <a:t>Agenda for Jan 2023 Architecture TT meeting</a:t>
            </a:r>
          </a:p>
        </p:txBody>
      </p:sp>
      <p:sp>
        <p:nvSpPr>
          <p:cNvPr id="3" name="Content Placeholder 2">
            <a:extLst>
              <a:ext uri="{FF2B5EF4-FFF2-40B4-BE49-F238E27FC236}">
                <a16:creationId xmlns:a16="http://schemas.microsoft.com/office/drawing/2014/main" id="{9A56D8A4-8087-49EB-ED7D-CF049645B6FE}"/>
              </a:ext>
            </a:extLst>
          </p:cNvPr>
          <p:cNvSpPr>
            <a:spLocks noGrp="1"/>
          </p:cNvSpPr>
          <p:nvPr>
            <p:ph idx="1"/>
          </p:nvPr>
        </p:nvSpPr>
        <p:spPr>
          <a:xfrm>
            <a:off x="838200" y="1091381"/>
            <a:ext cx="10515600" cy="5085582"/>
          </a:xfrm>
        </p:spPr>
        <p:txBody>
          <a:bodyPr/>
          <a:lstStyle/>
          <a:p>
            <a:r>
              <a:rPr lang="en-US" dirty="0"/>
              <a:t>Changes in TT membership/leadership</a:t>
            </a:r>
          </a:p>
          <a:p>
            <a:endParaRPr lang="en-US" dirty="0"/>
          </a:p>
          <a:p>
            <a:r>
              <a:rPr lang="en-US" dirty="0"/>
              <a:t>Review state of CWIX2023 Architecture prep</a:t>
            </a:r>
          </a:p>
          <a:p>
            <a:endParaRPr lang="en-US" dirty="0"/>
          </a:p>
          <a:p>
            <a:r>
              <a:rPr lang="en-US" dirty="0"/>
              <a:t>Review requirements for CWIX2023 Architecture Conceptual Model</a:t>
            </a:r>
          </a:p>
          <a:p>
            <a:endParaRPr lang="en-US" dirty="0"/>
          </a:p>
          <a:p>
            <a:r>
              <a:rPr lang="en-US" dirty="0"/>
              <a:t>Discuss establishment of architecture repository (</a:t>
            </a:r>
            <a:r>
              <a:rPr lang="en-US" dirty="0" err="1"/>
              <a:t>TIDEpedia</a:t>
            </a:r>
            <a:r>
              <a:rPr lang="en-US" dirty="0"/>
              <a:t>? </a:t>
            </a:r>
            <a:r>
              <a:rPr lang="en-US" dirty="0" err="1"/>
              <a:t>GITHub</a:t>
            </a:r>
            <a:r>
              <a:rPr lang="en-US" dirty="0"/>
              <a:t>?)</a:t>
            </a:r>
          </a:p>
        </p:txBody>
      </p:sp>
      <p:sp>
        <p:nvSpPr>
          <p:cNvPr id="4" name="Footer Placeholder 3">
            <a:extLst>
              <a:ext uri="{FF2B5EF4-FFF2-40B4-BE49-F238E27FC236}">
                <a16:creationId xmlns:a16="http://schemas.microsoft.com/office/drawing/2014/main" id="{5FAE8C05-B392-0857-4E75-05D2851B371B}"/>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11593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13318" y="311812"/>
            <a:ext cx="9238420" cy="585082"/>
          </a:xfrm>
        </p:spPr>
        <p:txBody>
          <a:bodyPr>
            <a:normAutofit fontScale="90000"/>
          </a:bodyPr>
          <a:lstStyle/>
          <a:p>
            <a:r>
              <a:rPr lang="en-US" dirty="0"/>
              <a:t>NCDF Conceptual Architecture</a:t>
            </a:r>
          </a:p>
        </p:txBody>
      </p:sp>
      <p:pic>
        <p:nvPicPr>
          <p:cNvPr id="91" name="Picture 90" descr="Diagram&#10;&#10;Description automatically generated">
            <a:extLst>
              <a:ext uri="{FF2B5EF4-FFF2-40B4-BE49-F238E27FC236}">
                <a16:creationId xmlns:a16="http://schemas.microsoft.com/office/drawing/2014/main" id="{5AFF6155-0FD4-580A-A78D-5D30EE512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55" y="1018395"/>
            <a:ext cx="8268473" cy="5710899"/>
          </a:xfrm>
          <a:prstGeom prst="rect">
            <a:avLst/>
          </a:prstGeom>
        </p:spPr>
      </p:pic>
      <p:sp>
        <p:nvSpPr>
          <p:cNvPr id="92" name="TextBox 91">
            <a:extLst>
              <a:ext uri="{FF2B5EF4-FFF2-40B4-BE49-F238E27FC236}">
                <a16:creationId xmlns:a16="http://schemas.microsoft.com/office/drawing/2014/main" id="{703E09C5-D859-5E28-8C32-34F8E23E1D40}"/>
              </a:ext>
            </a:extLst>
          </p:cNvPr>
          <p:cNvSpPr txBox="1"/>
          <p:nvPr/>
        </p:nvSpPr>
        <p:spPr>
          <a:xfrm>
            <a:off x="1734066" y="6227805"/>
            <a:ext cx="173316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As of CWIX 2022</a:t>
            </a:r>
          </a:p>
        </p:txBody>
      </p:sp>
      <p:sp>
        <p:nvSpPr>
          <p:cNvPr id="93" name="Oval 92">
            <a:extLst>
              <a:ext uri="{FF2B5EF4-FFF2-40B4-BE49-F238E27FC236}">
                <a16:creationId xmlns:a16="http://schemas.microsoft.com/office/drawing/2014/main" id="{79F176C9-040E-6E76-CD82-8216A96F5CFC}"/>
              </a:ext>
            </a:extLst>
          </p:cNvPr>
          <p:cNvSpPr/>
          <p:nvPr/>
        </p:nvSpPr>
        <p:spPr>
          <a:xfrm>
            <a:off x="1707503" y="5208079"/>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4" name="Oval 93">
            <a:extLst>
              <a:ext uri="{FF2B5EF4-FFF2-40B4-BE49-F238E27FC236}">
                <a16:creationId xmlns:a16="http://schemas.microsoft.com/office/drawing/2014/main" id="{51AA165B-1143-45D2-1E82-1D87D00D21CC}"/>
              </a:ext>
            </a:extLst>
          </p:cNvPr>
          <p:cNvSpPr/>
          <p:nvPr/>
        </p:nvSpPr>
        <p:spPr>
          <a:xfrm>
            <a:off x="1707502" y="544675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5" name="TextBox 94">
            <a:extLst>
              <a:ext uri="{FF2B5EF4-FFF2-40B4-BE49-F238E27FC236}">
                <a16:creationId xmlns:a16="http://schemas.microsoft.com/office/drawing/2014/main" id="{5C5ECA55-F18D-BD7B-3812-B10BD4B320F0}"/>
              </a:ext>
            </a:extLst>
          </p:cNvPr>
          <p:cNvSpPr txBox="1"/>
          <p:nvPr/>
        </p:nvSpPr>
        <p:spPr>
          <a:xfrm>
            <a:off x="1977659" y="5139785"/>
            <a:ext cx="1164101" cy="246221"/>
          </a:xfrm>
          <a:prstGeom prst="rect">
            <a:avLst/>
          </a:prstGeom>
          <a:noFill/>
        </p:spPr>
        <p:txBody>
          <a:bodyPr wrap="none" rtlCol="0">
            <a:spAutoFit/>
          </a:bodyPr>
          <a:lstStyle/>
          <a:p>
            <a:r>
              <a:rPr lang="en-US" sz="1000" dirty="0"/>
              <a:t>Maritime Use Case</a:t>
            </a:r>
          </a:p>
        </p:txBody>
      </p:sp>
      <p:sp>
        <p:nvSpPr>
          <p:cNvPr id="96" name="TextBox 95">
            <a:extLst>
              <a:ext uri="{FF2B5EF4-FFF2-40B4-BE49-F238E27FC236}">
                <a16:creationId xmlns:a16="http://schemas.microsoft.com/office/drawing/2014/main" id="{63074D15-944E-B958-4134-814CCBC883A0}"/>
              </a:ext>
            </a:extLst>
          </p:cNvPr>
          <p:cNvSpPr txBox="1"/>
          <p:nvPr/>
        </p:nvSpPr>
        <p:spPr>
          <a:xfrm>
            <a:off x="1977659" y="5386006"/>
            <a:ext cx="973343" cy="246221"/>
          </a:xfrm>
          <a:prstGeom prst="rect">
            <a:avLst/>
          </a:prstGeom>
          <a:noFill/>
        </p:spPr>
        <p:txBody>
          <a:bodyPr wrap="none" rtlCol="0">
            <a:spAutoFit/>
          </a:bodyPr>
          <a:lstStyle/>
          <a:p>
            <a:r>
              <a:rPr lang="en-US" sz="1000" dirty="0"/>
              <a:t>CBRN Use Case</a:t>
            </a:r>
          </a:p>
        </p:txBody>
      </p:sp>
      <p:sp>
        <p:nvSpPr>
          <p:cNvPr id="3" name="Footer Placeholder 2">
            <a:extLst>
              <a:ext uri="{FF2B5EF4-FFF2-40B4-BE49-F238E27FC236}">
                <a16:creationId xmlns:a16="http://schemas.microsoft.com/office/drawing/2014/main" id="{68086367-4D4F-04C6-52A0-9B01D460CA8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89690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
        <p:nvSpPr>
          <p:cNvPr id="3" name="Footer Placeholder 2">
            <a:extLst>
              <a:ext uri="{FF2B5EF4-FFF2-40B4-BE49-F238E27FC236}">
                <a16:creationId xmlns:a16="http://schemas.microsoft.com/office/drawing/2014/main" id="{DB8F2274-E61F-123D-6DDA-E9B106B2290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58225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a:xfrm>
            <a:off x="838200" y="365126"/>
            <a:ext cx="10515600" cy="697556"/>
          </a:xfrm>
        </p:spPr>
        <p:txBody>
          <a:bodyPr>
            <a:normAutofit/>
          </a:bodyPr>
          <a:lstStyle/>
          <a:p>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2"/>
            <a:r>
              <a:rPr lang="en-US" sz="1600" dirty="0"/>
              <a:t> (focused on data lake services…now look at federation)</a:t>
            </a:r>
          </a:p>
          <a:p>
            <a:pPr lvl="1"/>
            <a:r>
              <a:rPr lang="en-US" sz="2000" dirty="0"/>
              <a:t> Federate Lakes (4 nodes; 5 nodes with US node next year; Germany, Spain, others?)</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82227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200" b="1" dirty="0"/>
              <a:t>Semantic Reference Model (SRM) </a:t>
            </a:r>
            <a:r>
              <a:rPr lang="en-US" sz="3200" b="1" dirty="0" err="1"/>
              <a:t>SubGroup</a:t>
            </a:r>
            <a:endParaRPr lang="en-US" sz="3200" b="1" dirty="0"/>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Meeting on Fridays</a:t>
            </a:r>
          </a:p>
          <a:p>
            <a:r>
              <a:rPr lang="en-US" dirty="0"/>
              <a:t>Any who are interested are invited</a:t>
            </a:r>
          </a:p>
          <a:p>
            <a:r>
              <a:rPr lang="en-US" dirty="0"/>
              <a:t>Focus on issues related to the SRM (and multiple SRM) question</a:t>
            </a:r>
          </a:p>
          <a:p>
            <a:r>
              <a:rPr lang="en-US" dirty="0"/>
              <a:t>Working on presentations of what an impact of multiple SRMs would have on the architecture</a:t>
            </a:r>
          </a:p>
          <a:p>
            <a:r>
              <a:rPr lang="en-US" dirty="0"/>
              <a:t>Currently developing a slide showing the various statements regarding SRM, from DM </a:t>
            </a:r>
            <a:r>
              <a:rPr lang="en-US" dirty="0" err="1"/>
              <a:t>CaT</a:t>
            </a:r>
            <a:r>
              <a:rPr lang="en-US" dirty="0"/>
              <a:t> and other meetings</a:t>
            </a:r>
          </a:p>
          <a:p>
            <a:pPr lvl="1"/>
            <a:endParaRPr lang="en-US" dirty="0"/>
          </a:p>
        </p:txBody>
      </p:sp>
      <p:sp>
        <p:nvSpPr>
          <p:cNvPr id="4" name="Footer Placeholder 3">
            <a:extLst>
              <a:ext uri="{FF2B5EF4-FFF2-40B4-BE49-F238E27FC236}">
                <a16:creationId xmlns:a16="http://schemas.microsoft.com/office/drawing/2014/main" id="{0C2C5709-0E53-39DA-FA6B-E33BF26EA9F7}"/>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70724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b="1" dirty="0"/>
              <a:t>SRM </a:t>
            </a:r>
            <a:r>
              <a:rPr lang="en-US" sz="3200" b="1" dirty="0" err="1"/>
              <a:t>SubGroup</a:t>
            </a:r>
            <a:r>
              <a:rPr lang="en-US" sz="3200" b="1" dirty="0"/>
              <a:t> 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3C8F70ED-7F68-3226-4AFA-C0C1CF7A437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176889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500118FF-25B9-AF88-101F-B8C80849073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33213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C5E-F4FE-F95C-508F-918C607838BB}"/>
              </a:ext>
            </a:extLst>
          </p:cNvPr>
          <p:cNvSpPr>
            <a:spLocks noGrp="1"/>
          </p:cNvSpPr>
          <p:nvPr>
            <p:ph type="title"/>
          </p:nvPr>
        </p:nvSpPr>
        <p:spPr>
          <a:xfrm>
            <a:off x="838200" y="365125"/>
            <a:ext cx="10515600" cy="549275"/>
          </a:xfrm>
        </p:spPr>
        <p:txBody>
          <a:bodyPr>
            <a:normAutofit/>
          </a:bodyPr>
          <a:lstStyle/>
          <a:p>
            <a:r>
              <a:rPr lang="en-US" sz="3200" dirty="0"/>
              <a:t>Upcoming DM-</a:t>
            </a:r>
            <a:r>
              <a:rPr lang="en-US" sz="3200" dirty="0" err="1"/>
              <a:t>CaT</a:t>
            </a:r>
            <a:endParaRPr lang="en-US" sz="3200" dirty="0"/>
          </a:p>
        </p:txBody>
      </p:sp>
      <p:sp>
        <p:nvSpPr>
          <p:cNvPr id="3" name="Content Placeholder 2">
            <a:extLst>
              <a:ext uri="{FF2B5EF4-FFF2-40B4-BE49-F238E27FC236}">
                <a16:creationId xmlns:a16="http://schemas.microsoft.com/office/drawing/2014/main" id="{4DA9DDB0-9C2E-A377-0751-89591CF4032A}"/>
              </a:ext>
            </a:extLst>
          </p:cNvPr>
          <p:cNvSpPr>
            <a:spLocks noGrp="1"/>
          </p:cNvSpPr>
          <p:nvPr>
            <p:ph idx="1"/>
          </p:nvPr>
        </p:nvSpPr>
        <p:spPr>
          <a:xfrm>
            <a:off x="838200" y="1099751"/>
            <a:ext cx="10515600" cy="5077212"/>
          </a:xfrm>
        </p:spPr>
        <p:txBody>
          <a:bodyPr/>
          <a:lstStyle/>
          <a:p>
            <a:r>
              <a:rPr lang="en-US" dirty="0"/>
              <a:t>Materials to present at upcoming DM </a:t>
            </a:r>
            <a:r>
              <a:rPr lang="en-US" dirty="0" err="1"/>
              <a:t>CaT</a:t>
            </a:r>
            <a:endParaRPr lang="en-US" dirty="0"/>
          </a:p>
          <a:p>
            <a:pPr lvl="1"/>
            <a:r>
              <a:rPr lang="en-US" dirty="0"/>
              <a:t>Progress made in SRM </a:t>
            </a:r>
            <a:r>
              <a:rPr lang="en-US" dirty="0" err="1"/>
              <a:t>SubGroup</a:t>
            </a:r>
            <a:endParaRPr lang="en-US" dirty="0"/>
          </a:p>
          <a:p>
            <a:pPr lvl="1"/>
            <a:r>
              <a:rPr lang="en-US" dirty="0"/>
              <a:t>Architecture plans for this year</a:t>
            </a:r>
          </a:p>
          <a:p>
            <a:pPr lvl="1"/>
            <a:r>
              <a:rPr lang="en-US" dirty="0"/>
              <a:t>Evolution of CWIX22 Architecture Artifacts to CWIX23</a:t>
            </a:r>
          </a:p>
          <a:p>
            <a:pPr lvl="2"/>
            <a:r>
              <a:rPr lang="en-US" dirty="0"/>
              <a:t>Add more to the tempo </a:t>
            </a:r>
            <a:r>
              <a:rPr lang="en-US"/>
              <a:t>for development</a:t>
            </a:r>
          </a:p>
          <a:p>
            <a:pPr lvl="2"/>
            <a:endParaRPr lang="en-US" dirty="0"/>
          </a:p>
          <a:p>
            <a:pPr lvl="2"/>
            <a:endParaRPr lang="en-US" dirty="0"/>
          </a:p>
          <a:p>
            <a:pPr lvl="1"/>
            <a:endParaRPr lang="en-US" dirty="0"/>
          </a:p>
        </p:txBody>
      </p:sp>
      <p:sp>
        <p:nvSpPr>
          <p:cNvPr id="4" name="Footer Placeholder 3">
            <a:extLst>
              <a:ext uri="{FF2B5EF4-FFF2-40B4-BE49-F238E27FC236}">
                <a16:creationId xmlns:a16="http://schemas.microsoft.com/office/drawing/2014/main" id="{9135398E-4549-BAF7-583D-C55CA10815E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472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Discuss DM-</a:t>
            </a:r>
            <a:r>
              <a:rPr lang="en-US" sz="2000" dirty="0" err="1"/>
              <a:t>CaT</a:t>
            </a:r>
            <a:r>
              <a:rPr lang="en-US" sz="2000" dirty="0"/>
              <a:t> results and findings re: Data Lake Architecture.</a:t>
            </a:r>
          </a:p>
          <a:p>
            <a:r>
              <a:rPr lang="en-US" sz="2000" dirty="0"/>
              <a:t>Discuss tempo of Architecture TT going forward</a:t>
            </a:r>
          </a:p>
          <a:p>
            <a:r>
              <a:rPr lang="en-US" sz="2000" dirty="0"/>
              <a:t>Architecture directions for 2023</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029550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a:xfrm>
            <a:off x="838200" y="365126"/>
            <a:ext cx="10515600" cy="645528"/>
          </a:xfrm>
        </p:spPr>
        <p:txBody>
          <a:bodyPr>
            <a:normAutofit/>
          </a:bodyPr>
          <a:lstStyle/>
          <a:p>
            <a:r>
              <a:rPr lang="en-US" sz="3600" dirty="0"/>
              <a:t>Attendees July 26</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normAutofit/>
          </a:bodyPr>
          <a:lstStyle/>
          <a:p>
            <a:r>
              <a:rPr lang="en-US" sz="2000" dirty="0" err="1"/>
              <a:t>Rytis</a:t>
            </a:r>
            <a:endParaRPr lang="en-US" sz="2000" dirty="0"/>
          </a:p>
          <a:p>
            <a:r>
              <a:rPr lang="en-US" sz="2000" dirty="0"/>
              <a:t>Phil</a:t>
            </a:r>
          </a:p>
          <a:p>
            <a:r>
              <a:rPr lang="en-US" sz="2000" dirty="0"/>
              <a:t>Mark Dotson</a:t>
            </a:r>
          </a:p>
          <a:p>
            <a:r>
              <a:rPr lang="en-US" sz="2000"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241145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600" dirty="0"/>
              <a:t>DM-</a:t>
            </a:r>
            <a:r>
              <a:rPr lang="en-US" sz="3600" dirty="0" err="1"/>
              <a:t>CaT</a:t>
            </a:r>
            <a:r>
              <a:rPr lang="en-US" sz="3600" dirty="0"/>
              <a:t> results</a:t>
            </a:r>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Presented Architecture TT work</a:t>
            </a:r>
          </a:p>
          <a:p>
            <a:r>
              <a:rPr lang="en-US" dirty="0"/>
              <a:t>Received request to begin regular issue/action item tracking (see chart in this slide deck)</a:t>
            </a:r>
          </a:p>
          <a:p>
            <a:r>
              <a:rPr lang="en-US" dirty="0"/>
              <a:t>2023 will focus on finishing Spiral 5</a:t>
            </a:r>
          </a:p>
          <a:p>
            <a:r>
              <a:rPr lang="en-US" dirty="0"/>
              <a:t>Major new initiatives that may impact </a:t>
            </a:r>
            <a:r>
              <a:rPr lang="en-US"/>
              <a:t>Architecture for 2023</a:t>
            </a:r>
            <a:endParaRPr lang="en-US" dirty="0"/>
          </a:p>
          <a:p>
            <a:pPr lvl="1"/>
            <a:r>
              <a:rPr lang="en-US" dirty="0"/>
              <a:t>Federated Data Lake Nodes (including new US/J6 node)</a:t>
            </a:r>
          </a:p>
          <a:p>
            <a:pPr lvl="1"/>
            <a:r>
              <a:rPr lang="en-US" dirty="0"/>
              <a:t>Multiple SRMs</a:t>
            </a:r>
          </a:p>
          <a:p>
            <a:pPr lvl="1"/>
            <a:r>
              <a:rPr lang="en-US" dirty="0"/>
              <a:t>Federated Search</a:t>
            </a:r>
          </a:p>
          <a:p>
            <a:pPr lvl="1"/>
            <a:r>
              <a:rPr lang="en-US" dirty="0"/>
              <a:t>DCS (Data Centric Security)</a:t>
            </a:r>
          </a:p>
          <a:p>
            <a:pPr lvl="1"/>
            <a:endParaRPr lang="en-US" dirty="0"/>
          </a:p>
        </p:txBody>
      </p:sp>
      <p:sp>
        <p:nvSpPr>
          <p:cNvPr id="4" name="Footer Placeholder 3">
            <a:extLst>
              <a:ext uri="{FF2B5EF4-FFF2-40B4-BE49-F238E27FC236}">
                <a16:creationId xmlns:a16="http://schemas.microsoft.com/office/drawing/2014/main" id="{49E58614-8C1C-F0D1-3817-645EC18B3767}"/>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32465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2447-5396-ED9F-F1ED-88B2D6ACF766}"/>
              </a:ext>
            </a:extLst>
          </p:cNvPr>
          <p:cNvSpPr>
            <a:spLocks noGrp="1"/>
          </p:cNvSpPr>
          <p:nvPr>
            <p:ph type="title"/>
          </p:nvPr>
        </p:nvSpPr>
        <p:spPr>
          <a:xfrm>
            <a:off x="838200" y="365126"/>
            <a:ext cx="10515600" cy="635772"/>
          </a:xfrm>
        </p:spPr>
        <p:txBody>
          <a:bodyPr>
            <a:normAutofit/>
          </a:bodyPr>
          <a:lstStyle/>
          <a:p>
            <a:r>
              <a:rPr lang="en-US" sz="3200" dirty="0"/>
              <a:t>Change in Architecture TT Membership/Leadership</a:t>
            </a:r>
          </a:p>
        </p:txBody>
      </p:sp>
      <p:sp>
        <p:nvSpPr>
          <p:cNvPr id="3" name="Content Placeholder 2">
            <a:extLst>
              <a:ext uri="{FF2B5EF4-FFF2-40B4-BE49-F238E27FC236}">
                <a16:creationId xmlns:a16="http://schemas.microsoft.com/office/drawing/2014/main" id="{29462863-46E6-BA95-989C-A8794E7D9522}"/>
              </a:ext>
            </a:extLst>
          </p:cNvPr>
          <p:cNvSpPr>
            <a:spLocks noGrp="1"/>
          </p:cNvSpPr>
          <p:nvPr>
            <p:ph idx="1"/>
          </p:nvPr>
        </p:nvSpPr>
        <p:spPr>
          <a:xfrm>
            <a:off x="838200" y="1161535"/>
            <a:ext cx="10515600" cy="5015428"/>
          </a:xfrm>
        </p:spPr>
        <p:txBody>
          <a:bodyPr/>
          <a:lstStyle/>
          <a:p>
            <a:r>
              <a:rPr lang="en-US" dirty="0"/>
              <a:t>Introduce Pam Dargan, USA Architecture team support</a:t>
            </a:r>
          </a:p>
          <a:p>
            <a:pPr lvl="1"/>
            <a:r>
              <a:rPr lang="en-US" dirty="0"/>
              <a:t>Pam introduction – FMN work, Architecture, NAF and </a:t>
            </a:r>
            <a:r>
              <a:rPr lang="en-US" dirty="0" err="1"/>
              <a:t>Archimate</a:t>
            </a:r>
            <a:r>
              <a:rPr lang="en-US" dirty="0"/>
              <a:t>, etc.</a:t>
            </a:r>
          </a:p>
          <a:p>
            <a:pPr lvl="1"/>
            <a:endParaRPr lang="en-US" dirty="0"/>
          </a:p>
          <a:p>
            <a:r>
              <a:rPr lang="en-US" dirty="0"/>
              <a:t>Charles Turnitsa to stand down as main US Architecture team support, Stand down as leadership, end of January</a:t>
            </a:r>
          </a:p>
          <a:p>
            <a:endParaRPr lang="en-US" dirty="0"/>
          </a:p>
          <a:p>
            <a:r>
              <a:rPr lang="en-US" dirty="0"/>
              <a:t>New leadership should be selected from one of the participating nations; TBD at 31</a:t>
            </a:r>
            <a:r>
              <a:rPr lang="en-US" baseline="30000" dirty="0"/>
              <a:t>st</a:t>
            </a:r>
            <a:r>
              <a:rPr lang="en-US" dirty="0"/>
              <a:t> </a:t>
            </a:r>
            <a:r>
              <a:rPr lang="en-US" dirty="0" err="1"/>
              <a:t>DMCaT</a:t>
            </a:r>
            <a:r>
              <a:rPr lang="en-US" dirty="0"/>
              <a:t> (Feb/March 2023)</a:t>
            </a:r>
          </a:p>
        </p:txBody>
      </p:sp>
      <p:sp>
        <p:nvSpPr>
          <p:cNvPr id="4" name="Footer Placeholder 3">
            <a:extLst>
              <a:ext uri="{FF2B5EF4-FFF2-40B4-BE49-F238E27FC236}">
                <a16:creationId xmlns:a16="http://schemas.microsoft.com/office/drawing/2014/main" id="{8432C766-64B7-A4E4-CD66-01A9155D250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89488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1"/>
            <a:r>
              <a:rPr lang="en-US" sz="2000" dirty="0"/>
              <a:t> (focused on data lake services…now look at federation)</a:t>
            </a:r>
          </a:p>
          <a:p>
            <a:pPr lvl="1"/>
            <a:r>
              <a:rPr lang="en-US" sz="2000" dirty="0"/>
              <a:t> Federate Lakes (4 nodes; 5 nodes with US node next year)</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52924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81626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p:txBody>
          <a:bodyPr/>
          <a:lstStyle/>
          <a:p>
            <a:pPr marL="0" indent="0">
              <a:buNone/>
            </a:pPr>
            <a:endParaRPr lang="en-US" dirty="0"/>
          </a:p>
          <a:p>
            <a:r>
              <a:rPr lang="en-US" dirty="0"/>
              <a:t>Discuss CWIX 2022 results and findings re: Data Lake Architecture.</a:t>
            </a:r>
          </a:p>
          <a:p>
            <a:r>
              <a:rPr lang="en-US" dirty="0"/>
              <a:t>Discuss open issues left over from last year (the meetings leading up to CWIX 2022)</a:t>
            </a:r>
          </a:p>
          <a:p>
            <a:r>
              <a:rPr lang="en-US" dirty="0"/>
              <a:t>Architecture directions for 2023</a:t>
            </a:r>
          </a:p>
          <a:p>
            <a:r>
              <a:rPr lang="en-US" dirty="0"/>
              <a:t>Discuss agenda items for upcoming DM </a:t>
            </a:r>
            <a:r>
              <a:rPr lang="en-US" dirty="0" err="1"/>
              <a:t>CaT</a:t>
            </a:r>
            <a:r>
              <a:rPr lang="en-US" dirty="0"/>
              <a:t> (especially possible topics that may lead to the upcoming year's developments re: Data Lake.</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006787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lstStyle/>
          <a:p>
            <a:r>
              <a:rPr lang="en-US" dirty="0" err="1"/>
              <a:t>Rytis</a:t>
            </a:r>
            <a:endParaRPr lang="en-US" dirty="0"/>
          </a:p>
          <a:p>
            <a:r>
              <a:rPr lang="en-US" dirty="0"/>
              <a:t>Phil</a:t>
            </a:r>
          </a:p>
          <a:p>
            <a:r>
              <a:rPr lang="en-US" dirty="0"/>
              <a:t>Vincenzo</a:t>
            </a:r>
          </a:p>
          <a:p>
            <a:r>
              <a:rPr lang="en-US" dirty="0"/>
              <a:t>Mark Dotson</a:t>
            </a:r>
          </a:p>
          <a:p>
            <a:r>
              <a:rPr lang="en-US"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467744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714-891B-00C8-D24D-CF0BC35D2865}"/>
              </a:ext>
            </a:extLst>
          </p:cNvPr>
          <p:cNvSpPr>
            <a:spLocks noGrp="1"/>
          </p:cNvSpPr>
          <p:nvPr>
            <p:ph type="title"/>
          </p:nvPr>
        </p:nvSpPr>
        <p:spPr>
          <a:xfrm>
            <a:off x="838198" y="162457"/>
            <a:ext cx="10515600" cy="1325563"/>
          </a:xfrm>
        </p:spPr>
        <p:txBody>
          <a:bodyPr>
            <a:noAutofit/>
          </a:bodyPr>
          <a:lstStyle/>
          <a:p>
            <a:r>
              <a:rPr lang="en-US" sz="3200" dirty="0"/>
              <a:t>Agenda Item 1:</a:t>
            </a:r>
            <a:br>
              <a:rPr lang="en-US" sz="3200" dirty="0"/>
            </a:br>
            <a:r>
              <a:rPr lang="en-US" sz="3200" dirty="0"/>
              <a:t>Discuss CWIX 2022 results and findings re: Data Lake.</a:t>
            </a:r>
          </a:p>
        </p:txBody>
      </p:sp>
      <p:sp>
        <p:nvSpPr>
          <p:cNvPr id="4" name="Content Placeholder 2">
            <a:extLst>
              <a:ext uri="{FF2B5EF4-FFF2-40B4-BE49-F238E27FC236}">
                <a16:creationId xmlns:a16="http://schemas.microsoft.com/office/drawing/2014/main" id="{4E778239-0894-D2B3-1BF1-5FED1AA21DB0}"/>
              </a:ext>
            </a:extLst>
          </p:cNvPr>
          <p:cNvSpPr>
            <a:spLocks noGrp="1"/>
          </p:cNvSpPr>
          <p:nvPr>
            <p:ph idx="1"/>
          </p:nvPr>
        </p:nvSpPr>
        <p:spPr>
          <a:xfrm>
            <a:off x="335101" y="3963217"/>
            <a:ext cx="11521797" cy="2256040"/>
          </a:xfrm>
        </p:spPr>
        <p:txBody>
          <a:bodyPr>
            <a:noAutofit/>
          </a:bodyPr>
          <a:lstStyle/>
          <a:p>
            <a:pPr>
              <a:spcBef>
                <a:spcPts val="0"/>
              </a:spcBef>
              <a:spcAft>
                <a:spcPts val="1800"/>
              </a:spcAft>
            </a:pPr>
            <a:r>
              <a:rPr lang="en-GB" sz="2000" dirty="0">
                <a:latin typeface="Arial" panose="020B0604020202020204" pitchFamily="34" charset="0"/>
                <a:cs typeface="Arial" panose="020B0604020202020204" pitchFamily="34" charset="0"/>
              </a:rPr>
              <a:t>Partners</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Focus Areas (11):  </a:t>
            </a:r>
            <a:r>
              <a:rPr lang="en-US" sz="1400" dirty="0">
                <a:latin typeface="Arial" panose="020B0604020202020204" pitchFamily="34" charset="0"/>
                <a:cs typeface="Arial" panose="020B0604020202020204" pitchFamily="34" charset="0"/>
              </a:rPr>
              <a:t>AIR, Data Centric Security (DCS), Future Core Services (FCS), GEO-METOC, JISR, LAND, LOGMED, Maritime, Modeling &amp; Simulation, Multi-Lateral Interoperability Programmer (MIP), OPCMD</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Nations (11): </a:t>
            </a:r>
            <a:r>
              <a:rPr lang="en-US" sz="1400" dirty="0">
                <a:latin typeface="Arial" panose="020B0604020202020204" pitchFamily="34" charset="0"/>
                <a:cs typeface="Arial" panose="020B0604020202020204" pitchFamily="34" charset="0"/>
              </a:rPr>
              <a:t>CAN, DEU, EU, FIN, NATO, NLD, NOR, POL, ROU, TUR, US</a:t>
            </a:r>
          </a:p>
          <a:p>
            <a:pPr lvl="1" indent="-457200">
              <a:lnSpc>
                <a:spcPts val="1800"/>
              </a:lnSpc>
              <a:spcBef>
                <a:spcPts val="0"/>
              </a:spcBef>
              <a:spcAft>
                <a:spcPts val="600"/>
              </a:spcAft>
            </a:pPr>
            <a:r>
              <a:rPr lang="en-US" sz="1400" b="1" dirty="0">
                <a:latin typeface="Arial" panose="020B0604020202020204" pitchFamily="34" charset="0"/>
                <a:cs typeface="Arial" panose="020B0604020202020204" pitchFamily="34" charset="0"/>
              </a:rPr>
              <a:t>Content: </a:t>
            </a:r>
            <a:r>
              <a:rPr lang="en-US" sz="1400" dirty="0">
                <a:latin typeface="Arial" panose="020B0604020202020204" pitchFamily="34" charset="0"/>
                <a:cs typeface="Arial" panose="020B0604020202020204" pitchFamily="34" charset="0"/>
              </a:rPr>
              <a:t>JISR/SA, Medical (e.g. disease reports, planning, MTF status, decontamination), Geospatial (e.g. hazard predictions), BSOs/tracks, force protection, LOG (e.g. facilities, consumable reports, transportation alerts, exclusion zones), CBRN, ACO, ATO, free text (dynamic chat), air bases, white shipping</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Data formats:  </a:t>
            </a:r>
            <a:r>
              <a:rPr lang="en-US" sz="1400" dirty="0">
                <a:latin typeface="Arial" panose="020B0604020202020204" pitchFamily="34" charset="0"/>
                <a:cs typeface="Arial" panose="020B0604020202020204" pitchFamily="34" charset="0"/>
              </a:rPr>
              <a:t>Coalition Shared Database (JISR), CSV, KML, Link-16, MIP, ADatP-3, MTF, NCDF, NVG, OTH-G, native XML, XMPP, unstructured data</a:t>
            </a:r>
            <a:endParaRPr lang="en-GB" sz="2000" dirty="0">
              <a:latin typeface="Arial" panose="020B0604020202020204" pitchFamily="34" charset="0"/>
              <a:cs typeface="Arial" panose="020B0604020202020204" pitchFamily="34" charset="0"/>
            </a:endParaRPr>
          </a:p>
          <a:p>
            <a:pPr lvl="1">
              <a:spcBef>
                <a:spcPts val="0"/>
              </a:spcBef>
              <a:spcAft>
                <a:spcPts val="1800"/>
              </a:spcAft>
            </a:pPr>
            <a:endParaRPr lang="en-GB"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663A617-A4EE-4F0C-B367-9FBAA735174B}"/>
              </a:ext>
            </a:extLst>
          </p:cNvPr>
          <p:cNvSpPr txBox="1"/>
          <p:nvPr/>
        </p:nvSpPr>
        <p:spPr>
          <a:xfrm>
            <a:off x="335100" y="1488020"/>
            <a:ext cx="11521797" cy="2374296"/>
          </a:xfrm>
          <a:prstGeom prst="rect">
            <a:avLst/>
          </a:prstGeom>
        </p:spPr>
        <p:txBody>
          <a:bodyPr vert="horz" lIns="121917" tIns="60958" rIns="121917" bIns="60958" rtlCol="0">
            <a:normAutofit lnSpcReduction="10000"/>
          </a:bodyPr>
          <a:lstStyle>
            <a:lvl1pPr marL="457098" indent="-457098" defTabSz="1218926">
              <a:spcBef>
                <a:spcPts val="0"/>
              </a:spcBef>
              <a:spcAft>
                <a:spcPts val="1800"/>
              </a:spcAft>
              <a:buFont typeface="Arial" panose="020B0604020202020204" pitchFamily="34" charset="0"/>
              <a:buChar char="•"/>
              <a:defRPr>
                <a:latin typeface="Arial" panose="020B0604020202020204" pitchFamily="34" charset="0"/>
                <a:cs typeface="Arial" panose="020B0604020202020204" pitchFamily="34" charset="0"/>
              </a:defRPr>
            </a:lvl1pPr>
            <a:lvl2pPr marL="990377" lvl="1" indent="-457200" defTabSz="1218926">
              <a:spcBef>
                <a:spcPts val="0"/>
              </a:spcBef>
              <a:spcAft>
                <a:spcPts val="600"/>
              </a:spcAft>
              <a:buFont typeface="Arial" panose="020B0604020202020204" pitchFamily="34" charset="0"/>
              <a:buChar char="–"/>
              <a:defRPr sz="1200" b="1">
                <a:latin typeface="Arial" panose="020B0604020202020204" pitchFamily="34" charset="0"/>
                <a:cs typeface="Arial" panose="020B0604020202020204" pitchFamily="34" charset="0"/>
              </a:defRPr>
            </a:lvl2pPr>
            <a:lvl3pPr marL="1523657" indent="-304731" defTabSz="1218926">
              <a:spcBef>
                <a:spcPct val="20000"/>
              </a:spcBef>
              <a:buFont typeface="Arial" panose="020B0604020202020204" pitchFamily="34" charset="0"/>
              <a:buChar char="•"/>
              <a:defRPr sz="3199"/>
            </a:lvl3pPr>
            <a:lvl4pPr marL="2133120" indent="-304731" defTabSz="1218926">
              <a:spcBef>
                <a:spcPct val="20000"/>
              </a:spcBef>
              <a:buFont typeface="Arial" panose="020B0604020202020204" pitchFamily="34" charset="0"/>
              <a:buChar char="–"/>
              <a:defRPr sz="2699"/>
            </a:lvl4pPr>
            <a:lvl5pPr marL="2742582" indent="-304731" defTabSz="1218926">
              <a:spcBef>
                <a:spcPct val="20000"/>
              </a:spcBef>
              <a:buFont typeface="Arial" panose="020B0604020202020204" pitchFamily="34" charset="0"/>
              <a:buChar char="»"/>
              <a:defRPr sz="2699"/>
            </a:lvl5pPr>
            <a:lvl6pPr marL="3352045" indent="-304731" defTabSz="1218926">
              <a:spcBef>
                <a:spcPct val="20000"/>
              </a:spcBef>
              <a:buFont typeface="Arial" panose="020B0604020202020204" pitchFamily="34" charset="0"/>
              <a:buChar char="•"/>
              <a:defRPr sz="2699"/>
            </a:lvl6pPr>
            <a:lvl7pPr marL="3961509" indent="-304731" defTabSz="1218926">
              <a:spcBef>
                <a:spcPct val="20000"/>
              </a:spcBef>
              <a:buFont typeface="Arial" panose="020B0604020202020204" pitchFamily="34" charset="0"/>
              <a:buChar char="•"/>
              <a:defRPr sz="2699"/>
            </a:lvl7pPr>
            <a:lvl8pPr marL="4570972" indent="-304731" defTabSz="1218926">
              <a:spcBef>
                <a:spcPct val="20000"/>
              </a:spcBef>
              <a:buFont typeface="Arial" panose="020B0604020202020204" pitchFamily="34" charset="0"/>
              <a:buChar char="•"/>
              <a:defRPr sz="2699"/>
            </a:lvl8pPr>
            <a:lvl9pPr marL="5180434" indent="-304731" defTabSz="1218926">
              <a:spcBef>
                <a:spcPct val="20000"/>
              </a:spcBef>
              <a:buFont typeface="Arial" panose="020B0604020202020204" pitchFamily="34" charset="0"/>
              <a:buChar char="•"/>
              <a:defRPr sz="2699"/>
            </a:lvl9pPr>
          </a:lstStyle>
          <a:p>
            <a:r>
              <a:rPr lang="en-GB" sz="2000" dirty="0"/>
              <a:t>NCDF Data Lake Goals for CWIX 2022</a:t>
            </a:r>
          </a:p>
          <a:p>
            <a:pPr lvl="1"/>
            <a:r>
              <a:rPr lang="en-US" sz="1400" b="0" dirty="0"/>
              <a:t>Verify FMN Spiral 5 Service Instructions for Cross-Community of Interest Information Sharing</a:t>
            </a:r>
          </a:p>
          <a:p>
            <a:pPr lvl="1"/>
            <a:r>
              <a:rPr lang="en-US" sz="1400" b="0" dirty="0"/>
              <a:t>Test search and retrieval patterns</a:t>
            </a:r>
          </a:p>
          <a:p>
            <a:pPr lvl="1"/>
            <a:r>
              <a:rPr lang="en-US" sz="1400" b="0" dirty="0"/>
              <a:t>Test ability of NCDF Data Lake to handle different data types, formats, protocols</a:t>
            </a:r>
          </a:p>
          <a:p>
            <a:pPr lvl="1"/>
            <a:r>
              <a:rPr lang="en-US" sz="1400" b="0" dirty="0"/>
              <a:t>Experiment with security, search, and discovery metadata</a:t>
            </a:r>
          </a:p>
          <a:p>
            <a:pPr lvl="1"/>
            <a:r>
              <a:rPr lang="en-US" sz="1400" b="0" dirty="0"/>
              <a:t>Explore how cross COI information sharing enhances decision-making</a:t>
            </a:r>
          </a:p>
          <a:p>
            <a:pPr lvl="1"/>
            <a:r>
              <a:rPr lang="en-US" sz="1400" b="0" dirty="0"/>
              <a:t>Introduce/experiment with Data Lake user interface (Lake Diver)</a:t>
            </a:r>
          </a:p>
          <a:p>
            <a:endParaRPr lang="en-US" dirty="0"/>
          </a:p>
        </p:txBody>
      </p:sp>
      <p:sp>
        <p:nvSpPr>
          <p:cNvPr id="7" name="TextBox 6">
            <a:extLst>
              <a:ext uri="{FF2B5EF4-FFF2-40B4-BE49-F238E27FC236}">
                <a16:creationId xmlns:a16="http://schemas.microsoft.com/office/drawing/2014/main" id="{66A8EA8B-73FE-D397-DE6E-87D8B746821B}"/>
              </a:ext>
            </a:extLst>
          </p:cNvPr>
          <p:cNvSpPr txBox="1"/>
          <p:nvPr/>
        </p:nvSpPr>
        <p:spPr>
          <a:xfrm>
            <a:off x="4453719" y="6492875"/>
            <a:ext cx="7738281" cy="369332"/>
          </a:xfrm>
          <a:prstGeom prst="rect">
            <a:avLst/>
          </a:prstGeom>
          <a:noFill/>
        </p:spPr>
        <p:txBody>
          <a:bodyPr wrap="square" rtlCol="0">
            <a:spAutoFit/>
          </a:bodyPr>
          <a:lstStyle/>
          <a:p>
            <a:r>
              <a:rPr lang="en-US" dirty="0">
                <a:solidFill>
                  <a:schemeClr val="accent1"/>
                </a:solidFill>
              </a:rPr>
              <a:t>Taken from the CWIX 2022 NCDF Data Lake AAR report by McCoy and Schultz</a:t>
            </a:r>
          </a:p>
        </p:txBody>
      </p:sp>
      <p:sp>
        <p:nvSpPr>
          <p:cNvPr id="3" name="Footer Placeholder 2">
            <a:extLst>
              <a:ext uri="{FF2B5EF4-FFF2-40B4-BE49-F238E27FC236}">
                <a16:creationId xmlns:a16="http://schemas.microsoft.com/office/drawing/2014/main" id="{707EC9F5-1947-17C0-456F-A658D3B3992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106049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B543700-4379-DB20-8A69-EE5C4F309E14}"/>
              </a:ext>
            </a:extLst>
          </p:cNvPr>
          <p:cNvSpPr/>
          <p:nvPr/>
        </p:nvSpPr>
        <p:spPr>
          <a:xfrm>
            <a:off x="7976596" y="4970268"/>
            <a:ext cx="2325387" cy="1544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lang="en-US" sz="1600" dirty="0">
              <a:solidFill>
                <a:prstClr val="black"/>
              </a:solidFill>
              <a:latin typeface="Calibri" panose="020F0502020204030204"/>
            </a:endParaRPr>
          </a:p>
        </p:txBody>
      </p:sp>
      <p:sp>
        <p:nvSpPr>
          <p:cNvPr id="5" name="Oval 4">
            <a:extLst>
              <a:ext uri="{FF2B5EF4-FFF2-40B4-BE49-F238E27FC236}">
                <a16:creationId xmlns:a16="http://schemas.microsoft.com/office/drawing/2014/main" id="{A094FEFC-12C0-1957-EADE-2B79EB5988B9}"/>
              </a:ext>
            </a:extLst>
          </p:cNvPr>
          <p:cNvSpPr/>
          <p:nvPr/>
        </p:nvSpPr>
        <p:spPr>
          <a:xfrm>
            <a:off x="3963826" y="4094965"/>
            <a:ext cx="3396295" cy="2024852"/>
          </a:xfrm>
          <a:prstGeom prst="ellipse">
            <a:avLst/>
          </a:prstGeom>
          <a:solidFill>
            <a:schemeClr val="accent4">
              <a:lumMod val="60000"/>
              <a:lumOff val="40000"/>
            </a:schemeClr>
          </a:solidFill>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59CA67AC-86AF-3EDF-AA47-BF08639B1AC5}"/>
              </a:ext>
            </a:extLst>
          </p:cNvPr>
          <p:cNvSpPr/>
          <p:nvPr/>
        </p:nvSpPr>
        <p:spPr>
          <a:xfrm>
            <a:off x="4836348" y="3963441"/>
            <a:ext cx="1560378" cy="2243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Data Lake Interface</a:t>
            </a:r>
          </a:p>
        </p:txBody>
      </p:sp>
      <p:sp>
        <p:nvSpPr>
          <p:cNvPr id="7" name="Rectangle 6">
            <a:extLst>
              <a:ext uri="{FF2B5EF4-FFF2-40B4-BE49-F238E27FC236}">
                <a16:creationId xmlns:a16="http://schemas.microsoft.com/office/drawing/2014/main" id="{593B0E37-682C-3F9F-73C3-DCDABFE4A918}"/>
              </a:ext>
            </a:extLst>
          </p:cNvPr>
          <p:cNvSpPr/>
          <p:nvPr/>
        </p:nvSpPr>
        <p:spPr>
          <a:xfrm>
            <a:off x="5626177" y="5438885"/>
            <a:ext cx="1140478"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ESP - MDSIE</a:t>
            </a:r>
          </a:p>
        </p:txBody>
      </p:sp>
      <p:cxnSp>
        <p:nvCxnSpPr>
          <p:cNvPr id="8" name="Connector: Elbow 7">
            <a:extLst>
              <a:ext uri="{FF2B5EF4-FFF2-40B4-BE49-F238E27FC236}">
                <a16:creationId xmlns:a16="http://schemas.microsoft.com/office/drawing/2014/main" id="{934C9193-AF42-20CB-C4EF-B927598937B1}"/>
              </a:ext>
            </a:extLst>
          </p:cNvPr>
          <p:cNvCxnSpPr>
            <a:cxnSpLocks/>
            <a:endCxn id="7" idx="1"/>
          </p:cNvCxnSpPr>
          <p:nvPr/>
        </p:nvCxnSpPr>
        <p:spPr>
          <a:xfrm rot="16200000" flipH="1">
            <a:off x="5181042" y="5122336"/>
            <a:ext cx="726474" cy="163796"/>
          </a:xfrm>
          <a:prstGeom prst="bentConnector2">
            <a:avLst/>
          </a:prstGeom>
        </p:spPr>
        <p:style>
          <a:lnRef idx="3">
            <a:schemeClr val="dk1"/>
          </a:lnRef>
          <a:fillRef idx="0">
            <a:schemeClr val="dk1"/>
          </a:fillRef>
          <a:effectRef idx="2">
            <a:schemeClr val="dk1"/>
          </a:effectRef>
          <a:fontRef idx="minor">
            <a:schemeClr val="tx1"/>
          </a:fontRef>
        </p:style>
      </p:cxnSp>
      <p:cxnSp>
        <p:nvCxnSpPr>
          <p:cNvPr id="9" name="Connector: Elbow 8">
            <a:extLst>
              <a:ext uri="{FF2B5EF4-FFF2-40B4-BE49-F238E27FC236}">
                <a16:creationId xmlns:a16="http://schemas.microsoft.com/office/drawing/2014/main" id="{41FC201B-5138-CF62-DBBE-4D29DF22EEF2}"/>
              </a:ext>
            </a:extLst>
          </p:cNvPr>
          <p:cNvCxnSpPr>
            <a:cxnSpLocks/>
            <a:endCxn id="65" idx="1"/>
          </p:cNvCxnSpPr>
          <p:nvPr/>
        </p:nvCxnSpPr>
        <p:spPr>
          <a:xfrm rot="16200000" flipH="1">
            <a:off x="5209684" y="4851392"/>
            <a:ext cx="678706" cy="154280"/>
          </a:xfrm>
          <a:prstGeom prst="bentConnector2">
            <a:avLst/>
          </a:prstGeom>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C1D39993-F803-1B60-8215-F2177224F120}"/>
              </a:ext>
            </a:extLst>
          </p:cNvPr>
          <p:cNvCxnSpPr>
            <a:cxnSpLocks/>
            <a:endCxn id="64" idx="1"/>
          </p:cNvCxnSpPr>
          <p:nvPr/>
        </p:nvCxnSpPr>
        <p:spPr>
          <a:xfrm rot="16200000" flipH="1">
            <a:off x="5343404" y="4714183"/>
            <a:ext cx="415072" cy="165064"/>
          </a:xfrm>
          <a:prstGeom prst="bentConnector2">
            <a:avLst/>
          </a:prstGeom>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0E0FF76-B5F4-0AF4-1220-04D4A669CA09}"/>
              </a:ext>
            </a:extLst>
          </p:cNvPr>
          <p:cNvSpPr/>
          <p:nvPr/>
        </p:nvSpPr>
        <p:spPr>
          <a:xfrm>
            <a:off x="2356050" y="1642484"/>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Maritime CCIS</a:t>
            </a:r>
          </a:p>
        </p:txBody>
      </p:sp>
      <p:sp>
        <p:nvSpPr>
          <p:cNvPr id="12" name="Rectangle 11">
            <a:extLst>
              <a:ext uri="{FF2B5EF4-FFF2-40B4-BE49-F238E27FC236}">
                <a16:creationId xmlns:a16="http://schemas.microsoft.com/office/drawing/2014/main" id="{0B8564B0-7A73-C234-7550-F9D97F83D2C1}"/>
              </a:ext>
            </a:extLst>
          </p:cNvPr>
          <p:cNvSpPr/>
          <p:nvPr/>
        </p:nvSpPr>
        <p:spPr>
          <a:xfrm>
            <a:off x="2356050" y="2016749"/>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Message Exchange Service</a:t>
            </a:r>
          </a:p>
        </p:txBody>
      </p:sp>
      <p:sp>
        <p:nvSpPr>
          <p:cNvPr id="13" name="Rectangle 12">
            <a:extLst>
              <a:ext uri="{FF2B5EF4-FFF2-40B4-BE49-F238E27FC236}">
                <a16:creationId xmlns:a16="http://schemas.microsoft.com/office/drawing/2014/main" id="{D9EAB4AB-65AF-E0F7-B73D-2EE0E8FD8EDA}"/>
              </a:ext>
            </a:extLst>
          </p:cNvPr>
          <p:cNvSpPr/>
          <p:nvPr/>
        </p:nvSpPr>
        <p:spPr>
          <a:xfrm>
            <a:off x="2356050" y="2391014"/>
            <a:ext cx="1649924" cy="28265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SEALION</a:t>
            </a:r>
          </a:p>
        </p:txBody>
      </p:sp>
      <p:sp>
        <p:nvSpPr>
          <p:cNvPr id="14" name="Rectangle 13">
            <a:extLst>
              <a:ext uri="{FF2B5EF4-FFF2-40B4-BE49-F238E27FC236}">
                <a16:creationId xmlns:a16="http://schemas.microsoft.com/office/drawing/2014/main" id="{C17BBADA-1A03-A3C2-FE02-EA171197FBE7}"/>
              </a:ext>
            </a:extLst>
          </p:cNvPr>
          <p:cNvSpPr/>
          <p:nvPr/>
        </p:nvSpPr>
        <p:spPr>
          <a:xfrm>
            <a:off x="4843873" y="2834693"/>
            <a:ext cx="1560378" cy="347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Transformation Service (INT-CORE)</a:t>
            </a:r>
          </a:p>
        </p:txBody>
      </p:sp>
      <p:cxnSp>
        <p:nvCxnSpPr>
          <p:cNvPr id="15" name="Connector: Elbow 14">
            <a:extLst>
              <a:ext uri="{FF2B5EF4-FFF2-40B4-BE49-F238E27FC236}">
                <a16:creationId xmlns:a16="http://schemas.microsoft.com/office/drawing/2014/main" id="{8786A89C-9D72-0E99-A0D7-CA614DFDC5DF}"/>
              </a:ext>
            </a:extLst>
          </p:cNvPr>
          <p:cNvCxnSpPr>
            <a:cxnSpLocks/>
            <a:stCxn id="11" idx="3"/>
            <a:endCxn id="14" idx="1"/>
          </p:cNvCxnSpPr>
          <p:nvPr/>
        </p:nvCxnSpPr>
        <p:spPr>
          <a:xfrm>
            <a:off x="4005975" y="1783811"/>
            <a:ext cx="837899" cy="122461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49FDC9B2-1BE0-A77D-1C4E-E779FA372475}"/>
              </a:ext>
            </a:extLst>
          </p:cNvPr>
          <p:cNvCxnSpPr>
            <a:cxnSpLocks/>
            <a:stCxn id="12" idx="3"/>
            <a:endCxn id="14" idx="1"/>
          </p:cNvCxnSpPr>
          <p:nvPr/>
        </p:nvCxnSpPr>
        <p:spPr>
          <a:xfrm>
            <a:off x="4005975" y="2158077"/>
            <a:ext cx="837899" cy="8503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199CA58C-D28C-958C-C5BE-BE82AA1CD72B}"/>
              </a:ext>
            </a:extLst>
          </p:cNvPr>
          <p:cNvCxnSpPr>
            <a:cxnSpLocks/>
            <a:stCxn id="13" idx="3"/>
            <a:endCxn id="14" idx="1"/>
          </p:cNvCxnSpPr>
          <p:nvPr/>
        </p:nvCxnSpPr>
        <p:spPr>
          <a:xfrm>
            <a:off x="4005975" y="2532341"/>
            <a:ext cx="837899" cy="47608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3CD91EC-92E8-ADA1-2D02-32584D2A7ABA}"/>
              </a:ext>
            </a:extLst>
          </p:cNvPr>
          <p:cNvSpPr/>
          <p:nvPr/>
        </p:nvSpPr>
        <p:spPr>
          <a:xfrm>
            <a:off x="7615974" y="3575217"/>
            <a:ext cx="1790603" cy="307777"/>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Lake Diver </a:t>
            </a:r>
          </a:p>
          <a:p>
            <a:pPr algn="ctr" defTabSz="457200"/>
            <a:r>
              <a:rPr lang="en-US" sz="1000" b="1" dirty="0">
                <a:solidFill>
                  <a:prstClr val="black"/>
                </a:solidFill>
                <a:latin typeface="Calibri" panose="020F0502020204030204"/>
              </a:rPr>
              <a:t>(Search UI)</a:t>
            </a:r>
          </a:p>
        </p:txBody>
      </p:sp>
      <p:cxnSp>
        <p:nvCxnSpPr>
          <p:cNvPr id="19" name="Connector: Elbow 18">
            <a:extLst>
              <a:ext uri="{FF2B5EF4-FFF2-40B4-BE49-F238E27FC236}">
                <a16:creationId xmlns:a16="http://schemas.microsoft.com/office/drawing/2014/main" id="{BF8AD0C8-0AC0-D430-88AD-BB942CAED4B3}"/>
              </a:ext>
            </a:extLst>
          </p:cNvPr>
          <p:cNvCxnSpPr>
            <a:cxnSpLocks/>
            <a:stCxn id="18" idx="1"/>
            <a:endCxn id="6" idx="3"/>
          </p:cNvCxnSpPr>
          <p:nvPr/>
        </p:nvCxnSpPr>
        <p:spPr>
          <a:xfrm rot="10800000" flipV="1">
            <a:off x="6396728" y="3729105"/>
            <a:ext cx="1219247" cy="346532"/>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058321F-7DD0-32E7-879F-220EE805FBFC}"/>
              </a:ext>
            </a:extLst>
          </p:cNvPr>
          <p:cNvCxnSpPr>
            <a:cxnSpLocks/>
            <a:stCxn id="14" idx="2"/>
            <a:endCxn id="6" idx="0"/>
          </p:cNvCxnSpPr>
          <p:nvPr/>
        </p:nvCxnSpPr>
        <p:spPr>
          <a:xfrm flipH="1">
            <a:off x="5616538" y="3182166"/>
            <a:ext cx="7525" cy="781275"/>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02879426-AB25-85B6-0F0C-290A13F433AF}"/>
              </a:ext>
            </a:extLst>
          </p:cNvPr>
          <p:cNvCxnSpPr>
            <a:cxnSpLocks/>
          </p:cNvCxnSpPr>
          <p:nvPr/>
        </p:nvCxnSpPr>
        <p:spPr>
          <a:xfrm>
            <a:off x="5468411" y="4163838"/>
            <a:ext cx="0" cy="20095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DC4D15F7-8188-9A1A-6251-5D4E234E9788}"/>
              </a:ext>
            </a:extLst>
          </p:cNvPr>
          <p:cNvSpPr txBox="1"/>
          <p:nvPr/>
        </p:nvSpPr>
        <p:spPr>
          <a:xfrm>
            <a:off x="4880889" y="4694876"/>
            <a:ext cx="574196" cy="553998"/>
          </a:xfrm>
          <a:prstGeom prst="rect">
            <a:avLst/>
          </a:prstGeom>
          <a:noFill/>
        </p:spPr>
        <p:txBody>
          <a:bodyPr wrap="none" rtlCol="0">
            <a:spAutoFit/>
          </a:bodyPr>
          <a:lstStyle/>
          <a:p>
            <a:pPr algn="r" defTabSz="457200"/>
            <a:r>
              <a:rPr lang="en-US" sz="1000" dirty="0">
                <a:solidFill>
                  <a:prstClr val="black"/>
                </a:solidFill>
                <a:latin typeface="Calibri" panose="020F0502020204030204"/>
              </a:rPr>
              <a:t>Data</a:t>
            </a:r>
          </a:p>
          <a:p>
            <a:pPr algn="r" defTabSz="457200"/>
            <a:r>
              <a:rPr lang="en-US" sz="1000" dirty="0">
                <a:solidFill>
                  <a:prstClr val="black"/>
                </a:solidFill>
                <a:latin typeface="Calibri" panose="020F0502020204030204"/>
              </a:rPr>
              <a:t>Lake</a:t>
            </a:r>
          </a:p>
          <a:p>
            <a:pPr algn="r" defTabSz="457200"/>
            <a:r>
              <a:rPr lang="en-US" sz="1000" dirty="0">
                <a:solidFill>
                  <a:prstClr val="black"/>
                </a:solidFill>
                <a:latin typeface="Calibri" panose="020F0502020204030204"/>
              </a:rPr>
              <a:t>Sharing</a:t>
            </a:r>
          </a:p>
        </p:txBody>
      </p:sp>
      <p:sp>
        <p:nvSpPr>
          <p:cNvPr id="23" name="Rectangle 22">
            <a:extLst>
              <a:ext uri="{FF2B5EF4-FFF2-40B4-BE49-F238E27FC236}">
                <a16:creationId xmlns:a16="http://schemas.microsoft.com/office/drawing/2014/main" id="{1375A270-C129-FDB3-0E65-E6197C3DD743}"/>
              </a:ext>
            </a:extLst>
          </p:cNvPr>
          <p:cNvSpPr/>
          <p:nvPr/>
        </p:nvSpPr>
        <p:spPr>
          <a:xfrm>
            <a:off x="2356050" y="290276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PROMIEN</a:t>
            </a:r>
          </a:p>
        </p:txBody>
      </p:sp>
      <p:sp>
        <p:nvSpPr>
          <p:cNvPr id="25" name="Rectangle 24">
            <a:extLst>
              <a:ext uri="{FF2B5EF4-FFF2-40B4-BE49-F238E27FC236}">
                <a16:creationId xmlns:a16="http://schemas.microsoft.com/office/drawing/2014/main" id="{78BD98D7-AA53-A437-6B80-A35FABDDB4FF}"/>
              </a:ext>
            </a:extLst>
          </p:cNvPr>
          <p:cNvSpPr/>
          <p:nvPr/>
        </p:nvSpPr>
        <p:spPr>
          <a:xfrm>
            <a:off x="2356050" y="3282736"/>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MENTOR</a:t>
            </a:r>
          </a:p>
        </p:txBody>
      </p:sp>
      <p:cxnSp>
        <p:nvCxnSpPr>
          <p:cNvPr id="27" name="Connector: Elbow 26">
            <a:extLst>
              <a:ext uri="{FF2B5EF4-FFF2-40B4-BE49-F238E27FC236}">
                <a16:creationId xmlns:a16="http://schemas.microsoft.com/office/drawing/2014/main" id="{8CBCB3DD-B311-1395-4673-223C8D0FCBF4}"/>
              </a:ext>
            </a:extLst>
          </p:cNvPr>
          <p:cNvCxnSpPr>
            <a:cxnSpLocks/>
            <a:stCxn id="25" idx="3"/>
            <a:endCxn id="14" idx="1"/>
          </p:cNvCxnSpPr>
          <p:nvPr/>
        </p:nvCxnSpPr>
        <p:spPr>
          <a:xfrm flipV="1">
            <a:off x="4005975" y="3008429"/>
            <a:ext cx="837899" cy="41563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nector: Elbow 27">
            <a:extLst>
              <a:ext uri="{FF2B5EF4-FFF2-40B4-BE49-F238E27FC236}">
                <a16:creationId xmlns:a16="http://schemas.microsoft.com/office/drawing/2014/main" id="{10282728-4CF6-F7C1-907E-1406BBBB9EA5}"/>
              </a:ext>
            </a:extLst>
          </p:cNvPr>
          <p:cNvCxnSpPr>
            <a:cxnSpLocks/>
            <a:stCxn id="23" idx="3"/>
            <a:endCxn id="14" idx="1"/>
          </p:cNvCxnSpPr>
          <p:nvPr/>
        </p:nvCxnSpPr>
        <p:spPr>
          <a:xfrm flipV="1">
            <a:off x="4005975" y="3008430"/>
            <a:ext cx="837899" cy="3566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80B2D2B6-B0EF-1CB7-707F-267698F58DE8}"/>
              </a:ext>
            </a:extLst>
          </p:cNvPr>
          <p:cNvSpPr/>
          <p:nvPr/>
        </p:nvSpPr>
        <p:spPr>
          <a:xfrm>
            <a:off x="7596924" y="2511674"/>
            <a:ext cx="1784197"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EUCCIS</a:t>
            </a:r>
          </a:p>
        </p:txBody>
      </p:sp>
      <p:sp>
        <p:nvSpPr>
          <p:cNvPr id="30" name="Rectangle 29">
            <a:extLst>
              <a:ext uri="{FF2B5EF4-FFF2-40B4-BE49-F238E27FC236}">
                <a16:creationId xmlns:a16="http://schemas.microsoft.com/office/drawing/2014/main" id="{1FA243C8-471A-3BD2-FA16-1955149B2134}"/>
              </a:ext>
            </a:extLst>
          </p:cNvPr>
          <p:cNvSpPr/>
          <p:nvPr/>
        </p:nvSpPr>
        <p:spPr>
          <a:xfrm>
            <a:off x="7596922" y="2885505"/>
            <a:ext cx="1774452"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GEOMETOC</a:t>
            </a:r>
          </a:p>
        </p:txBody>
      </p:sp>
      <p:sp>
        <p:nvSpPr>
          <p:cNvPr id="31" name="Rectangle 30">
            <a:extLst>
              <a:ext uri="{FF2B5EF4-FFF2-40B4-BE49-F238E27FC236}">
                <a16:creationId xmlns:a16="http://schemas.microsoft.com/office/drawing/2014/main" id="{4E8401B8-C423-76D0-90FC-ED8D2500DEC2}"/>
              </a:ext>
            </a:extLst>
          </p:cNvPr>
          <p:cNvSpPr/>
          <p:nvPr/>
        </p:nvSpPr>
        <p:spPr>
          <a:xfrm>
            <a:off x="4938934" y="1602940"/>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CORE GIS</a:t>
            </a:r>
          </a:p>
        </p:txBody>
      </p:sp>
      <p:sp>
        <p:nvSpPr>
          <p:cNvPr id="32" name="Rectangle 31">
            <a:extLst>
              <a:ext uri="{FF2B5EF4-FFF2-40B4-BE49-F238E27FC236}">
                <a16:creationId xmlns:a16="http://schemas.microsoft.com/office/drawing/2014/main" id="{1F9E65C0-774C-0959-A68D-316259EBA7CA}"/>
              </a:ext>
            </a:extLst>
          </p:cNvPr>
          <p:cNvSpPr/>
          <p:nvPr/>
        </p:nvSpPr>
        <p:spPr>
          <a:xfrm>
            <a:off x="4934733" y="1207445"/>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JCHAT</a:t>
            </a:r>
          </a:p>
        </p:txBody>
      </p:sp>
      <p:sp>
        <p:nvSpPr>
          <p:cNvPr id="33" name="Rectangle 32">
            <a:extLst>
              <a:ext uri="{FF2B5EF4-FFF2-40B4-BE49-F238E27FC236}">
                <a16:creationId xmlns:a16="http://schemas.microsoft.com/office/drawing/2014/main" id="{4C749B63-9E89-768C-0905-0EFD71763856}"/>
              </a:ext>
            </a:extLst>
          </p:cNvPr>
          <p:cNvSpPr/>
          <p:nvPr/>
        </p:nvSpPr>
        <p:spPr>
          <a:xfrm>
            <a:off x="4956800" y="2012232"/>
            <a:ext cx="1450747"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LOGFAS</a:t>
            </a:r>
          </a:p>
        </p:txBody>
      </p:sp>
      <p:cxnSp>
        <p:nvCxnSpPr>
          <p:cNvPr id="34" name="Connector: Elbow 33">
            <a:extLst>
              <a:ext uri="{FF2B5EF4-FFF2-40B4-BE49-F238E27FC236}">
                <a16:creationId xmlns:a16="http://schemas.microsoft.com/office/drawing/2014/main" id="{316A81DA-E0D3-1CCC-68B4-3D42F72AC375}"/>
              </a:ext>
            </a:extLst>
          </p:cNvPr>
          <p:cNvCxnSpPr>
            <a:cxnSpLocks/>
            <a:stCxn id="14" idx="3"/>
            <a:endCxn id="30" idx="1"/>
          </p:cNvCxnSpPr>
          <p:nvPr/>
        </p:nvCxnSpPr>
        <p:spPr>
          <a:xfrm>
            <a:off x="6404252" y="3008429"/>
            <a:ext cx="1192671" cy="1829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Connector: Elbow 34">
            <a:extLst>
              <a:ext uri="{FF2B5EF4-FFF2-40B4-BE49-F238E27FC236}">
                <a16:creationId xmlns:a16="http://schemas.microsoft.com/office/drawing/2014/main" id="{CCC956A7-2630-17C7-E2DC-C98C0679A84C}"/>
              </a:ext>
            </a:extLst>
          </p:cNvPr>
          <p:cNvCxnSpPr>
            <a:cxnSpLocks/>
            <a:stCxn id="14" idx="3"/>
            <a:endCxn id="29" idx="1"/>
          </p:cNvCxnSpPr>
          <p:nvPr/>
        </p:nvCxnSpPr>
        <p:spPr>
          <a:xfrm flipV="1">
            <a:off x="6404251" y="2652891"/>
            <a:ext cx="1192672" cy="35553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nector: Elbow 35">
            <a:extLst>
              <a:ext uri="{FF2B5EF4-FFF2-40B4-BE49-F238E27FC236}">
                <a16:creationId xmlns:a16="http://schemas.microsoft.com/office/drawing/2014/main" id="{8D1358F5-31C5-0810-F1FC-7116FF43B8C6}"/>
              </a:ext>
            </a:extLst>
          </p:cNvPr>
          <p:cNvCxnSpPr>
            <a:cxnSpLocks/>
            <a:stCxn id="14" idx="3"/>
            <a:endCxn id="31" idx="3"/>
          </p:cNvCxnSpPr>
          <p:nvPr/>
        </p:nvCxnSpPr>
        <p:spPr>
          <a:xfrm flipV="1">
            <a:off x="6404252" y="1744157"/>
            <a:ext cx="1147" cy="1264273"/>
          </a:xfrm>
          <a:prstGeom prst="bentConnector3">
            <a:avLst>
              <a:gd name="adj1" fmla="val 20030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nector: Elbow 36">
            <a:extLst>
              <a:ext uri="{FF2B5EF4-FFF2-40B4-BE49-F238E27FC236}">
                <a16:creationId xmlns:a16="http://schemas.microsoft.com/office/drawing/2014/main" id="{8645DF79-A900-AFA4-10B7-CF20AD1A66D7}"/>
              </a:ext>
            </a:extLst>
          </p:cNvPr>
          <p:cNvCxnSpPr>
            <a:cxnSpLocks/>
            <a:stCxn id="14" idx="3"/>
            <a:endCxn id="33" idx="3"/>
          </p:cNvCxnSpPr>
          <p:nvPr/>
        </p:nvCxnSpPr>
        <p:spPr>
          <a:xfrm flipV="1">
            <a:off x="6404252" y="2153449"/>
            <a:ext cx="3295" cy="854981"/>
          </a:xfrm>
          <a:prstGeom prst="bentConnector3">
            <a:avLst>
              <a:gd name="adj1" fmla="val 70377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521B7B7A-BF94-7047-A9EB-B0C30E36B275}"/>
              </a:ext>
            </a:extLst>
          </p:cNvPr>
          <p:cNvCxnSpPr>
            <a:cxnSpLocks/>
            <a:stCxn id="14" idx="3"/>
            <a:endCxn id="32" idx="3"/>
          </p:cNvCxnSpPr>
          <p:nvPr/>
        </p:nvCxnSpPr>
        <p:spPr>
          <a:xfrm flipH="1" flipV="1">
            <a:off x="6401197" y="1348661"/>
            <a:ext cx="3054" cy="1659768"/>
          </a:xfrm>
          <a:prstGeom prst="bentConnector3">
            <a:avLst>
              <a:gd name="adj1" fmla="val -7485265"/>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6B57B33C-0281-D3E4-33E6-B9DB01A7C6A3}"/>
              </a:ext>
            </a:extLst>
          </p:cNvPr>
          <p:cNvSpPr/>
          <p:nvPr/>
        </p:nvSpPr>
        <p:spPr>
          <a:xfrm>
            <a:off x="7611772" y="2111435"/>
            <a:ext cx="1769348"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AIR C2IS</a:t>
            </a:r>
          </a:p>
        </p:txBody>
      </p:sp>
      <p:sp>
        <p:nvSpPr>
          <p:cNvPr id="40" name="Rectangle 39">
            <a:extLst>
              <a:ext uri="{FF2B5EF4-FFF2-40B4-BE49-F238E27FC236}">
                <a16:creationId xmlns:a16="http://schemas.microsoft.com/office/drawing/2014/main" id="{7716B7AD-9E47-CB87-9386-1A1F262F8FE0}"/>
              </a:ext>
            </a:extLst>
          </p:cNvPr>
          <p:cNvSpPr/>
          <p:nvPr/>
        </p:nvSpPr>
        <p:spPr>
          <a:xfrm>
            <a:off x="7607588" y="1341184"/>
            <a:ext cx="1763786"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MEDICAL</a:t>
            </a:r>
          </a:p>
        </p:txBody>
      </p:sp>
      <p:sp>
        <p:nvSpPr>
          <p:cNvPr id="41" name="Rectangle 40">
            <a:extLst>
              <a:ext uri="{FF2B5EF4-FFF2-40B4-BE49-F238E27FC236}">
                <a16:creationId xmlns:a16="http://schemas.microsoft.com/office/drawing/2014/main" id="{BEF6C311-7B78-59B9-5CF7-6D551FD485DD}"/>
              </a:ext>
            </a:extLst>
          </p:cNvPr>
          <p:cNvSpPr/>
          <p:nvPr/>
        </p:nvSpPr>
        <p:spPr>
          <a:xfrm>
            <a:off x="7615974" y="1706022"/>
            <a:ext cx="1755401"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MEDICS</a:t>
            </a:r>
          </a:p>
        </p:txBody>
      </p:sp>
      <p:cxnSp>
        <p:nvCxnSpPr>
          <p:cNvPr id="42" name="Connector: Elbow 41">
            <a:extLst>
              <a:ext uri="{FF2B5EF4-FFF2-40B4-BE49-F238E27FC236}">
                <a16:creationId xmlns:a16="http://schemas.microsoft.com/office/drawing/2014/main" id="{5A67B105-4412-4006-CE49-517C8C8D9840}"/>
              </a:ext>
            </a:extLst>
          </p:cNvPr>
          <p:cNvCxnSpPr>
            <a:cxnSpLocks/>
            <a:stCxn id="14" idx="3"/>
            <a:endCxn id="41" idx="1"/>
          </p:cNvCxnSpPr>
          <p:nvPr/>
        </p:nvCxnSpPr>
        <p:spPr>
          <a:xfrm flipV="1">
            <a:off x="6404251" y="1847239"/>
            <a:ext cx="1211722" cy="116119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5B09671-87AC-0602-3369-9543ABDA41FA}"/>
              </a:ext>
            </a:extLst>
          </p:cNvPr>
          <p:cNvCxnSpPr>
            <a:cxnSpLocks/>
            <a:stCxn id="14" idx="3"/>
            <a:endCxn id="40" idx="1"/>
          </p:cNvCxnSpPr>
          <p:nvPr/>
        </p:nvCxnSpPr>
        <p:spPr>
          <a:xfrm flipV="1">
            <a:off x="6404252" y="1482401"/>
            <a:ext cx="1203337" cy="152602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855D76E2-AFDC-CA4B-92EB-79CC375B40C2}"/>
              </a:ext>
            </a:extLst>
          </p:cNvPr>
          <p:cNvSpPr/>
          <p:nvPr/>
        </p:nvSpPr>
        <p:spPr>
          <a:xfrm>
            <a:off x="2201720" y="300502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5" name="Oval 44">
            <a:extLst>
              <a:ext uri="{FF2B5EF4-FFF2-40B4-BE49-F238E27FC236}">
                <a16:creationId xmlns:a16="http://schemas.microsoft.com/office/drawing/2014/main" id="{82304906-EDF5-4CAD-FEB0-B77B1AE6A0BB}"/>
              </a:ext>
            </a:extLst>
          </p:cNvPr>
          <p:cNvSpPr/>
          <p:nvPr/>
        </p:nvSpPr>
        <p:spPr>
          <a:xfrm>
            <a:off x="2221784" y="3367001"/>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7" name="Oval 46">
            <a:extLst>
              <a:ext uri="{FF2B5EF4-FFF2-40B4-BE49-F238E27FC236}">
                <a16:creationId xmlns:a16="http://schemas.microsoft.com/office/drawing/2014/main" id="{3B79CB0D-E14E-EC1C-83E6-A1534ECDC398}"/>
              </a:ext>
            </a:extLst>
          </p:cNvPr>
          <p:cNvSpPr/>
          <p:nvPr/>
        </p:nvSpPr>
        <p:spPr>
          <a:xfrm>
            <a:off x="4843874" y="1775507"/>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C70E7681-8BB4-3FBF-D1E7-26102F56FED4}"/>
              </a:ext>
            </a:extLst>
          </p:cNvPr>
          <p:cNvSpPr/>
          <p:nvPr/>
        </p:nvSpPr>
        <p:spPr>
          <a:xfrm>
            <a:off x="4830359" y="1376855"/>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9" name="Oval 48">
            <a:extLst>
              <a:ext uri="{FF2B5EF4-FFF2-40B4-BE49-F238E27FC236}">
                <a16:creationId xmlns:a16="http://schemas.microsoft.com/office/drawing/2014/main" id="{F92B06AA-33A7-6E6C-C5D7-74ACC7BB1E82}"/>
              </a:ext>
            </a:extLst>
          </p:cNvPr>
          <p:cNvSpPr/>
          <p:nvPr/>
        </p:nvSpPr>
        <p:spPr>
          <a:xfrm>
            <a:off x="9290876" y="143053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0" name="Oval 49">
            <a:extLst>
              <a:ext uri="{FF2B5EF4-FFF2-40B4-BE49-F238E27FC236}">
                <a16:creationId xmlns:a16="http://schemas.microsoft.com/office/drawing/2014/main" id="{F5A2849F-BBA5-CA32-EC5A-C2688F71A301}"/>
              </a:ext>
            </a:extLst>
          </p:cNvPr>
          <p:cNvSpPr/>
          <p:nvPr/>
        </p:nvSpPr>
        <p:spPr>
          <a:xfrm>
            <a:off x="9297748" y="179655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74B51F35-7E55-F33E-2B23-FB5CC24125C2}"/>
              </a:ext>
            </a:extLst>
          </p:cNvPr>
          <p:cNvSpPr/>
          <p:nvPr/>
        </p:nvSpPr>
        <p:spPr>
          <a:xfrm>
            <a:off x="9292085" y="228166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2" name="Oval 51">
            <a:extLst>
              <a:ext uri="{FF2B5EF4-FFF2-40B4-BE49-F238E27FC236}">
                <a16:creationId xmlns:a16="http://schemas.microsoft.com/office/drawing/2014/main" id="{EC1ECDEC-0C5D-3010-9B9A-3CE07D0A2BD1}"/>
              </a:ext>
            </a:extLst>
          </p:cNvPr>
          <p:cNvSpPr/>
          <p:nvPr/>
        </p:nvSpPr>
        <p:spPr>
          <a:xfrm>
            <a:off x="2190646" y="175390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3" name="Oval 52">
            <a:extLst>
              <a:ext uri="{FF2B5EF4-FFF2-40B4-BE49-F238E27FC236}">
                <a16:creationId xmlns:a16="http://schemas.microsoft.com/office/drawing/2014/main" id="{0A0300E6-E6F8-F29A-7F6C-192CDD2E27DD}"/>
              </a:ext>
            </a:extLst>
          </p:cNvPr>
          <p:cNvSpPr/>
          <p:nvPr/>
        </p:nvSpPr>
        <p:spPr>
          <a:xfrm>
            <a:off x="2190645" y="209009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4" name="Oval 53">
            <a:extLst>
              <a:ext uri="{FF2B5EF4-FFF2-40B4-BE49-F238E27FC236}">
                <a16:creationId xmlns:a16="http://schemas.microsoft.com/office/drawing/2014/main" id="{C260A1BE-6AC9-F4A1-7258-A7BAD47C972F}"/>
              </a:ext>
            </a:extLst>
          </p:cNvPr>
          <p:cNvSpPr/>
          <p:nvPr/>
        </p:nvSpPr>
        <p:spPr>
          <a:xfrm>
            <a:off x="2214548" y="249078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5" name="Oval 54">
            <a:extLst>
              <a:ext uri="{FF2B5EF4-FFF2-40B4-BE49-F238E27FC236}">
                <a16:creationId xmlns:a16="http://schemas.microsoft.com/office/drawing/2014/main" id="{F23CC6E8-87A1-7B50-DDB4-5DDFAE725125}"/>
              </a:ext>
            </a:extLst>
          </p:cNvPr>
          <p:cNvSpPr/>
          <p:nvPr/>
        </p:nvSpPr>
        <p:spPr>
          <a:xfrm>
            <a:off x="9280515" y="2130649"/>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6" name="Oval 55">
            <a:extLst>
              <a:ext uri="{FF2B5EF4-FFF2-40B4-BE49-F238E27FC236}">
                <a16:creationId xmlns:a16="http://schemas.microsoft.com/office/drawing/2014/main" id="{B88354DA-6293-83D9-4952-F399E6187321}"/>
              </a:ext>
            </a:extLst>
          </p:cNvPr>
          <p:cNvSpPr/>
          <p:nvPr/>
        </p:nvSpPr>
        <p:spPr>
          <a:xfrm>
            <a:off x="9280515" y="296336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7" name="Oval 56">
            <a:extLst>
              <a:ext uri="{FF2B5EF4-FFF2-40B4-BE49-F238E27FC236}">
                <a16:creationId xmlns:a16="http://schemas.microsoft.com/office/drawing/2014/main" id="{5FAED8DA-9D29-6D39-1F4E-8F812DCA2B72}"/>
              </a:ext>
            </a:extLst>
          </p:cNvPr>
          <p:cNvSpPr/>
          <p:nvPr/>
        </p:nvSpPr>
        <p:spPr>
          <a:xfrm>
            <a:off x="4834578" y="123571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8" name="Oval 57">
            <a:extLst>
              <a:ext uri="{FF2B5EF4-FFF2-40B4-BE49-F238E27FC236}">
                <a16:creationId xmlns:a16="http://schemas.microsoft.com/office/drawing/2014/main" id="{BD3F615A-F6F3-1527-25BE-FD49A64C3100}"/>
              </a:ext>
            </a:extLst>
          </p:cNvPr>
          <p:cNvSpPr/>
          <p:nvPr/>
        </p:nvSpPr>
        <p:spPr>
          <a:xfrm>
            <a:off x="4845059" y="1625520"/>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9" name="Oval 58">
            <a:extLst>
              <a:ext uri="{FF2B5EF4-FFF2-40B4-BE49-F238E27FC236}">
                <a16:creationId xmlns:a16="http://schemas.microsoft.com/office/drawing/2014/main" id="{D8BEF8A6-BE40-E06E-E7FF-B34B0AE62247}"/>
              </a:ext>
            </a:extLst>
          </p:cNvPr>
          <p:cNvSpPr/>
          <p:nvPr/>
        </p:nvSpPr>
        <p:spPr>
          <a:xfrm>
            <a:off x="9285898" y="261279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60" name="TextBox 59">
            <a:extLst>
              <a:ext uri="{FF2B5EF4-FFF2-40B4-BE49-F238E27FC236}">
                <a16:creationId xmlns:a16="http://schemas.microsoft.com/office/drawing/2014/main" id="{FA07F2D3-9392-BC17-F038-E7224E617B3A}"/>
              </a:ext>
            </a:extLst>
          </p:cNvPr>
          <p:cNvSpPr txBox="1"/>
          <p:nvPr/>
        </p:nvSpPr>
        <p:spPr>
          <a:xfrm>
            <a:off x="2055089" y="1023238"/>
            <a:ext cx="1978170"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Authoritative </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Data Providers</a:t>
            </a:r>
          </a:p>
        </p:txBody>
      </p:sp>
      <p:sp>
        <p:nvSpPr>
          <p:cNvPr id="61" name="TextBox 60">
            <a:extLst>
              <a:ext uri="{FF2B5EF4-FFF2-40B4-BE49-F238E27FC236}">
                <a16:creationId xmlns:a16="http://schemas.microsoft.com/office/drawing/2014/main" id="{5C482BA0-392E-DF3B-9C50-39A3E36253F7}"/>
              </a:ext>
            </a:extLst>
          </p:cNvPr>
          <p:cNvSpPr txBox="1"/>
          <p:nvPr/>
        </p:nvSpPr>
        <p:spPr>
          <a:xfrm>
            <a:off x="7827803" y="820765"/>
            <a:ext cx="1276311"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Data</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Consumers</a:t>
            </a:r>
          </a:p>
        </p:txBody>
      </p:sp>
      <p:cxnSp>
        <p:nvCxnSpPr>
          <p:cNvPr id="62" name="Connector: Elbow 61">
            <a:extLst>
              <a:ext uri="{FF2B5EF4-FFF2-40B4-BE49-F238E27FC236}">
                <a16:creationId xmlns:a16="http://schemas.microsoft.com/office/drawing/2014/main" id="{E99D916C-61B3-EF77-C9B9-A86CED688749}"/>
              </a:ext>
            </a:extLst>
          </p:cNvPr>
          <p:cNvCxnSpPr>
            <a:cxnSpLocks/>
            <a:stCxn id="14" idx="3"/>
            <a:endCxn id="39" idx="1"/>
          </p:cNvCxnSpPr>
          <p:nvPr/>
        </p:nvCxnSpPr>
        <p:spPr>
          <a:xfrm flipV="1">
            <a:off x="6404252" y="2252651"/>
            <a:ext cx="1207521" cy="75577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Rectangle 62">
            <a:extLst>
              <a:ext uri="{FF2B5EF4-FFF2-40B4-BE49-F238E27FC236}">
                <a16:creationId xmlns:a16="http://schemas.microsoft.com/office/drawing/2014/main" id="{AAB92C5C-66A8-2E8A-301E-E5248B732DBE}"/>
              </a:ext>
            </a:extLst>
          </p:cNvPr>
          <p:cNvSpPr/>
          <p:nvPr/>
        </p:nvSpPr>
        <p:spPr>
          <a:xfrm>
            <a:off x="4594009" y="4382803"/>
            <a:ext cx="2009786" cy="23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NCIA Data Lake – Integration Core</a:t>
            </a:r>
          </a:p>
        </p:txBody>
      </p:sp>
      <p:sp>
        <p:nvSpPr>
          <p:cNvPr id="64" name="Rectangle 63">
            <a:extLst>
              <a:ext uri="{FF2B5EF4-FFF2-40B4-BE49-F238E27FC236}">
                <a16:creationId xmlns:a16="http://schemas.microsoft.com/office/drawing/2014/main" id="{117D8BAF-40D5-BF2F-C212-A10C7AE1E050}"/>
              </a:ext>
            </a:extLst>
          </p:cNvPr>
          <p:cNvSpPr/>
          <p:nvPr/>
        </p:nvSpPr>
        <p:spPr>
          <a:xfrm>
            <a:off x="5633473" y="4892055"/>
            <a:ext cx="1133183" cy="22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X-COI IES</a:t>
            </a:r>
          </a:p>
        </p:txBody>
      </p:sp>
      <p:sp>
        <p:nvSpPr>
          <p:cNvPr id="65" name="Rectangle 64">
            <a:extLst>
              <a:ext uri="{FF2B5EF4-FFF2-40B4-BE49-F238E27FC236}">
                <a16:creationId xmlns:a16="http://schemas.microsoft.com/office/drawing/2014/main" id="{E26548C0-2FE8-8025-ABD4-4BB77202109B}"/>
              </a:ext>
            </a:extLst>
          </p:cNvPr>
          <p:cNvSpPr/>
          <p:nvPr/>
        </p:nvSpPr>
        <p:spPr>
          <a:xfrm>
            <a:off x="5626177" y="5167505"/>
            <a:ext cx="1133182" cy="20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DFSLw 1</a:t>
            </a:r>
          </a:p>
        </p:txBody>
      </p:sp>
      <p:sp>
        <p:nvSpPr>
          <p:cNvPr id="66" name="TextBox 65">
            <a:extLst>
              <a:ext uri="{FF2B5EF4-FFF2-40B4-BE49-F238E27FC236}">
                <a16:creationId xmlns:a16="http://schemas.microsoft.com/office/drawing/2014/main" id="{5CC5DA4A-D8DA-7B1B-5D39-7699D9C4B276}"/>
              </a:ext>
            </a:extLst>
          </p:cNvPr>
          <p:cNvSpPr txBox="1"/>
          <p:nvPr/>
        </p:nvSpPr>
        <p:spPr>
          <a:xfrm>
            <a:off x="3039620" y="4495254"/>
            <a:ext cx="987771" cy="523220"/>
          </a:xfrm>
          <a:prstGeom prst="rect">
            <a:avLst/>
          </a:prstGeom>
          <a:noFill/>
        </p:spPr>
        <p:txBody>
          <a:bodyPr wrap="none" rtlCol="0">
            <a:spAutoFit/>
          </a:bodyPr>
          <a:lstStyle/>
          <a:p>
            <a:pPr algn="r" defTabSz="457200"/>
            <a:r>
              <a:rPr lang="en-US" sz="1400" b="1" dirty="0">
                <a:solidFill>
                  <a:srgbClr val="004489"/>
                </a:solidFill>
                <a:latin typeface="Times New Roman" panose="02020603050405020304" pitchFamily="18" charset="0"/>
                <a:cs typeface="Times New Roman" panose="02020603050405020304" pitchFamily="18" charset="0"/>
              </a:rPr>
              <a:t>NCDF </a:t>
            </a:r>
          </a:p>
          <a:p>
            <a:pPr algn="r" defTabSz="457200"/>
            <a:r>
              <a:rPr lang="en-US" sz="1400" b="1" dirty="0">
                <a:solidFill>
                  <a:srgbClr val="004489"/>
                </a:solidFill>
                <a:latin typeface="Times New Roman" panose="02020603050405020304" pitchFamily="18" charset="0"/>
                <a:cs typeface="Times New Roman" panose="02020603050405020304" pitchFamily="18" charset="0"/>
              </a:rPr>
              <a:t>Data Lake</a:t>
            </a:r>
          </a:p>
        </p:txBody>
      </p:sp>
      <p:sp>
        <p:nvSpPr>
          <p:cNvPr id="68" name="TextBox 67">
            <a:extLst>
              <a:ext uri="{FF2B5EF4-FFF2-40B4-BE49-F238E27FC236}">
                <a16:creationId xmlns:a16="http://schemas.microsoft.com/office/drawing/2014/main" id="{96CD9A4C-330A-D897-B9BC-C8A0A19730C4}"/>
              </a:ext>
            </a:extLst>
          </p:cNvPr>
          <p:cNvSpPr txBox="1"/>
          <p:nvPr/>
        </p:nvSpPr>
        <p:spPr>
          <a:xfrm>
            <a:off x="578212" y="4874922"/>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1</a:t>
            </a:r>
          </a:p>
        </p:txBody>
      </p:sp>
      <p:sp>
        <p:nvSpPr>
          <p:cNvPr id="69" name="TextBox 68">
            <a:extLst>
              <a:ext uri="{FF2B5EF4-FFF2-40B4-BE49-F238E27FC236}">
                <a16:creationId xmlns:a16="http://schemas.microsoft.com/office/drawing/2014/main" id="{04D4E462-98AD-C4F9-B4A2-910878A26DEC}"/>
              </a:ext>
            </a:extLst>
          </p:cNvPr>
          <p:cNvSpPr txBox="1"/>
          <p:nvPr/>
        </p:nvSpPr>
        <p:spPr>
          <a:xfrm>
            <a:off x="10080856" y="1680677"/>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2</a:t>
            </a:r>
          </a:p>
        </p:txBody>
      </p:sp>
      <p:sp>
        <p:nvSpPr>
          <p:cNvPr id="70" name="Oval 69">
            <a:extLst>
              <a:ext uri="{FF2B5EF4-FFF2-40B4-BE49-F238E27FC236}">
                <a16:creationId xmlns:a16="http://schemas.microsoft.com/office/drawing/2014/main" id="{998D31C8-E661-1C2D-2995-71E329B39C7A}"/>
              </a:ext>
            </a:extLst>
          </p:cNvPr>
          <p:cNvSpPr/>
          <p:nvPr/>
        </p:nvSpPr>
        <p:spPr>
          <a:xfrm>
            <a:off x="1817677" y="497201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1" name="Oval 70">
            <a:extLst>
              <a:ext uri="{FF2B5EF4-FFF2-40B4-BE49-F238E27FC236}">
                <a16:creationId xmlns:a16="http://schemas.microsoft.com/office/drawing/2014/main" id="{D0C738A2-C8B6-4F2B-203E-062593BDEAB8}"/>
              </a:ext>
            </a:extLst>
          </p:cNvPr>
          <p:cNvSpPr/>
          <p:nvPr/>
        </p:nvSpPr>
        <p:spPr>
          <a:xfrm>
            <a:off x="11375165" y="1769657"/>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3" name="TextBox 72">
            <a:extLst>
              <a:ext uri="{FF2B5EF4-FFF2-40B4-BE49-F238E27FC236}">
                <a16:creationId xmlns:a16="http://schemas.microsoft.com/office/drawing/2014/main" id="{8B8EE48B-EFB0-B057-FC8E-E3EFC6A37E41}"/>
              </a:ext>
            </a:extLst>
          </p:cNvPr>
          <p:cNvSpPr txBox="1"/>
          <p:nvPr/>
        </p:nvSpPr>
        <p:spPr>
          <a:xfrm>
            <a:off x="321732" y="5401826"/>
            <a:ext cx="3385506" cy="1169551"/>
          </a:xfrm>
          <a:prstGeom prst="rect">
            <a:avLst/>
          </a:prstGeom>
          <a:noFill/>
        </p:spPr>
        <p:txBody>
          <a:bodyPr wrap="square" rtlCol="0">
            <a:spAutoFit/>
          </a:bodyPr>
          <a:lstStyle/>
          <a:p>
            <a:pPr defTabSz="457200"/>
            <a:r>
              <a:rPr lang="en-US" sz="1000" b="1" dirty="0">
                <a:solidFill>
                  <a:prstClr val="black"/>
                </a:solidFill>
                <a:latin typeface="Calibri" panose="020F0502020204030204"/>
              </a:rPr>
              <a:t>Maritime Domain:</a:t>
            </a:r>
            <a:br>
              <a:rPr lang="en-US" sz="900" dirty="0">
                <a:solidFill>
                  <a:prstClr val="black"/>
                </a:solidFill>
                <a:latin typeface="Calibri" panose="020F0502020204030204"/>
              </a:rPr>
            </a:br>
            <a:r>
              <a:rPr lang="en-US" sz="1000" dirty="0">
                <a:solidFill>
                  <a:prstClr val="black"/>
                </a:solidFill>
                <a:latin typeface="Calibri" panose="020F0502020204030204"/>
              </a:rPr>
              <a:t>NAVSITREP information in the ADatP-3 MTF Gold format will come into the NCDF Data Lake, after being transformed by the INT-CORE transformation service.  Information from the NCDF Data Lake will be consumed by C2 systems retrieved and translated to COI formats by the INT-CORE transformation service.</a:t>
            </a:r>
          </a:p>
        </p:txBody>
      </p:sp>
      <p:sp>
        <p:nvSpPr>
          <p:cNvPr id="74" name="TextBox 73">
            <a:extLst>
              <a:ext uri="{FF2B5EF4-FFF2-40B4-BE49-F238E27FC236}">
                <a16:creationId xmlns:a16="http://schemas.microsoft.com/office/drawing/2014/main" id="{DFFACF42-7A30-D5FE-9AF3-5C233D3AA0F8}"/>
              </a:ext>
            </a:extLst>
          </p:cNvPr>
          <p:cNvSpPr txBox="1"/>
          <p:nvPr/>
        </p:nvSpPr>
        <p:spPr>
          <a:xfrm>
            <a:off x="10080856" y="2243616"/>
            <a:ext cx="1938012" cy="2246769"/>
          </a:xfrm>
          <a:prstGeom prst="rect">
            <a:avLst/>
          </a:prstGeom>
          <a:noFill/>
        </p:spPr>
        <p:txBody>
          <a:bodyPr wrap="square" rtlCol="0">
            <a:spAutoFit/>
          </a:bodyPr>
          <a:lstStyle/>
          <a:p>
            <a:pPr defTabSz="457200"/>
            <a:r>
              <a:rPr lang="en-US" sz="1000" b="1" dirty="0">
                <a:solidFill>
                  <a:prstClr val="black"/>
                </a:solidFill>
                <a:latin typeface="Calibri" panose="020F0502020204030204"/>
              </a:rPr>
              <a:t>CBRN Domain:</a:t>
            </a:r>
          </a:p>
          <a:p>
            <a:pPr defTabSz="457200"/>
            <a:r>
              <a:rPr lang="en-US" sz="1000" dirty="0">
                <a:solidFill>
                  <a:prstClr val="black"/>
                </a:solidFill>
                <a:latin typeface="Calibri" panose="020F0502020204030204"/>
              </a:rPr>
              <a:t>CBRN messages are provided in ADatP3 MTF format by national systems PROMIEN and MENTOR, in ADatP3 MTF format, and translated by the INT-CORE transformation service, for inclusion in the NCDF Data Lake.  </a:t>
            </a:r>
          </a:p>
          <a:p>
            <a:pPr defTabSz="457200"/>
            <a:r>
              <a:rPr lang="en-US" sz="1000" dirty="0">
                <a:solidFill>
                  <a:prstClr val="black"/>
                </a:solidFill>
                <a:latin typeface="Calibri" panose="020F0502020204030204"/>
              </a:rPr>
              <a:t>Systems can retrieve that information from the Data Lake, in any format (including NVG overlays), through web-services, after being translated by the INT-CORE transformation service.</a:t>
            </a:r>
          </a:p>
        </p:txBody>
      </p:sp>
      <p:grpSp>
        <p:nvGrpSpPr>
          <p:cNvPr id="87" name="Group 86">
            <a:extLst>
              <a:ext uri="{FF2B5EF4-FFF2-40B4-BE49-F238E27FC236}">
                <a16:creationId xmlns:a16="http://schemas.microsoft.com/office/drawing/2014/main" id="{A70A9531-4AA0-4C1F-65C9-E3A004CB558D}"/>
              </a:ext>
            </a:extLst>
          </p:cNvPr>
          <p:cNvGrpSpPr/>
          <p:nvPr/>
        </p:nvGrpSpPr>
        <p:grpSpPr>
          <a:xfrm>
            <a:off x="8225923" y="5180278"/>
            <a:ext cx="1731027" cy="1280325"/>
            <a:chOff x="6957504" y="3756588"/>
            <a:chExt cx="1731027" cy="1280325"/>
          </a:xfrm>
        </p:grpSpPr>
        <p:sp>
          <p:nvSpPr>
            <p:cNvPr id="75" name="Rectangle 74">
              <a:extLst>
                <a:ext uri="{FF2B5EF4-FFF2-40B4-BE49-F238E27FC236}">
                  <a16:creationId xmlns:a16="http://schemas.microsoft.com/office/drawing/2014/main" id="{E990CD57-25CB-B292-77E1-D0BE623AA251}"/>
                </a:ext>
              </a:extLst>
            </p:cNvPr>
            <p:cNvSpPr/>
            <p:nvPr/>
          </p:nvSpPr>
          <p:spPr>
            <a:xfrm>
              <a:off x="6957504" y="3783983"/>
              <a:ext cx="232917" cy="1941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6" name="Rectangle 75">
              <a:extLst>
                <a:ext uri="{FF2B5EF4-FFF2-40B4-BE49-F238E27FC236}">
                  <a16:creationId xmlns:a16="http://schemas.microsoft.com/office/drawing/2014/main" id="{E71C3E14-1567-5451-3AD2-54CD529DD088}"/>
                </a:ext>
              </a:extLst>
            </p:cNvPr>
            <p:cNvSpPr/>
            <p:nvPr/>
          </p:nvSpPr>
          <p:spPr>
            <a:xfrm>
              <a:off x="6957504" y="4041494"/>
              <a:ext cx="232917" cy="1941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D7FCF230-E4EE-6B84-F9BD-6A5C050AD060}"/>
                </a:ext>
              </a:extLst>
            </p:cNvPr>
            <p:cNvSpPr/>
            <p:nvPr/>
          </p:nvSpPr>
          <p:spPr>
            <a:xfrm>
              <a:off x="6957505" y="4299296"/>
              <a:ext cx="232917" cy="1941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8" name="Rectangle 77">
              <a:extLst>
                <a:ext uri="{FF2B5EF4-FFF2-40B4-BE49-F238E27FC236}">
                  <a16:creationId xmlns:a16="http://schemas.microsoft.com/office/drawing/2014/main" id="{F5A7BAEC-1E9C-2E38-3ADF-EC7F00DAA51B}"/>
                </a:ext>
              </a:extLst>
            </p:cNvPr>
            <p:cNvSpPr/>
            <p:nvPr/>
          </p:nvSpPr>
          <p:spPr>
            <a:xfrm>
              <a:off x="6957505" y="4556581"/>
              <a:ext cx="232917" cy="1941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DE23A2AE-0F41-6327-350F-458CCA15F0EB}"/>
                </a:ext>
              </a:extLst>
            </p:cNvPr>
            <p:cNvSpPr/>
            <p:nvPr/>
          </p:nvSpPr>
          <p:spPr>
            <a:xfrm>
              <a:off x="6957504" y="4813866"/>
              <a:ext cx="232917" cy="19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82" name="TextBox 81">
              <a:extLst>
                <a:ext uri="{FF2B5EF4-FFF2-40B4-BE49-F238E27FC236}">
                  <a16:creationId xmlns:a16="http://schemas.microsoft.com/office/drawing/2014/main" id="{3EE83ADD-7CDA-5F85-037B-5E41368A38C0}"/>
                </a:ext>
              </a:extLst>
            </p:cNvPr>
            <p:cNvSpPr txBox="1"/>
            <p:nvPr/>
          </p:nvSpPr>
          <p:spPr>
            <a:xfrm>
              <a:off x="7160549" y="3756588"/>
              <a:ext cx="101822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NATO Systems</a:t>
              </a:r>
            </a:p>
          </p:txBody>
        </p:sp>
        <p:sp>
          <p:nvSpPr>
            <p:cNvPr id="83" name="TextBox 82">
              <a:extLst>
                <a:ext uri="{FF2B5EF4-FFF2-40B4-BE49-F238E27FC236}">
                  <a16:creationId xmlns:a16="http://schemas.microsoft.com/office/drawing/2014/main" id="{BFBBE4DF-BAA2-801E-BE20-3CD42752300E}"/>
                </a:ext>
              </a:extLst>
            </p:cNvPr>
            <p:cNvSpPr txBox="1"/>
            <p:nvPr/>
          </p:nvSpPr>
          <p:spPr>
            <a:xfrm>
              <a:off x="7160548" y="4022248"/>
              <a:ext cx="116730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National Systems</a:t>
              </a:r>
            </a:p>
          </p:txBody>
        </p:sp>
        <p:sp>
          <p:nvSpPr>
            <p:cNvPr id="84" name="TextBox 83">
              <a:extLst>
                <a:ext uri="{FF2B5EF4-FFF2-40B4-BE49-F238E27FC236}">
                  <a16:creationId xmlns:a16="http://schemas.microsoft.com/office/drawing/2014/main" id="{FB5027E1-22E0-4FDE-4F47-834372B49363}"/>
                </a:ext>
              </a:extLst>
            </p:cNvPr>
            <p:cNvSpPr txBox="1"/>
            <p:nvPr/>
          </p:nvSpPr>
          <p:spPr>
            <a:xfrm>
              <a:off x="7160549" y="4271143"/>
              <a:ext cx="1527982" cy="253916"/>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User Interface</a:t>
              </a:r>
            </a:p>
          </p:txBody>
        </p:sp>
        <p:sp>
          <p:nvSpPr>
            <p:cNvPr id="85" name="TextBox 84">
              <a:extLst>
                <a:ext uri="{FF2B5EF4-FFF2-40B4-BE49-F238E27FC236}">
                  <a16:creationId xmlns:a16="http://schemas.microsoft.com/office/drawing/2014/main" id="{768CC1B2-9F61-4222-5209-6E5DC4BE9767}"/>
                </a:ext>
              </a:extLst>
            </p:cNvPr>
            <p:cNvSpPr txBox="1"/>
            <p:nvPr/>
          </p:nvSpPr>
          <p:spPr>
            <a:xfrm>
              <a:off x="7160548" y="4529658"/>
              <a:ext cx="1507144"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NCDF Data Lake Access</a:t>
              </a:r>
            </a:p>
          </p:txBody>
        </p:sp>
        <p:sp>
          <p:nvSpPr>
            <p:cNvPr id="86" name="TextBox 85">
              <a:extLst>
                <a:ext uri="{FF2B5EF4-FFF2-40B4-BE49-F238E27FC236}">
                  <a16:creationId xmlns:a16="http://schemas.microsoft.com/office/drawing/2014/main" id="{E4AD96B0-3EFC-F38B-14AA-754BD729DCBB}"/>
                </a:ext>
              </a:extLst>
            </p:cNvPr>
            <p:cNvSpPr txBox="1"/>
            <p:nvPr/>
          </p:nvSpPr>
          <p:spPr>
            <a:xfrm>
              <a:off x="7187494" y="4775303"/>
              <a:ext cx="1141659" cy="261610"/>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Nodes</a:t>
              </a:r>
            </a:p>
          </p:txBody>
        </p:sp>
      </p:grpSp>
      <p:sp>
        <p:nvSpPr>
          <p:cNvPr id="89" name="TextBox 88">
            <a:extLst>
              <a:ext uri="{FF2B5EF4-FFF2-40B4-BE49-F238E27FC236}">
                <a16:creationId xmlns:a16="http://schemas.microsoft.com/office/drawing/2014/main" id="{40D01D60-5547-993D-0003-540D6A215405}"/>
              </a:ext>
            </a:extLst>
          </p:cNvPr>
          <p:cNvSpPr txBox="1"/>
          <p:nvPr/>
        </p:nvSpPr>
        <p:spPr>
          <a:xfrm>
            <a:off x="8681113" y="4945285"/>
            <a:ext cx="958917" cy="276999"/>
          </a:xfrm>
          <a:prstGeom prst="rect">
            <a:avLst/>
          </a:prstGeom>
          <a:noFill/>
        </p:spPr>
        <p:txBody>
          <a:bodyPr wrap="none" rtlCol="0">
            <a:spAutoFit/>
          </a:bodyPr>
          <a:lstStyle/>
          <a:p>
            <a:pPr defTabSz="457200"/>
            <a:r>
              <a:rPr lang="en-US" sz="1200" b="1" dirty="0">
                <a:solidFill>
                  <a:srgbClr val="004489"/>
                </a:solidFill>
                <a:latin typeface="Times New Roman" panose="02020603050405020304" pitchFamily="18" charset="0"/>
                <a:cs typeface="Times New Roman" panose="02020603050405020304" pitchFamily="18" charset="0"/>
              </a:rPr>
              <a:t>System Key</a:t>
            </a:r>
          </a:p>
        </p:txBody>
      </p:sp>
      <p:sp>
        <p:nvSpPr>
          <p:cNvPr id="113" name="Rectangle 112">
            <a:extLst>
              <a:ext uri="{FF2B5EF4-FFF2-40B4-BE49-F238E27FC236}">
                <a16:creationId xmlns:a16="http://schemas.microsoft.com/office/drawing/2014/main" id="{A25C79E8-4919-9AC2-FA33-C1B9C8A3F969}"/>
              </a:ext>
            </a:extLst>
          </p:cNvPr>
          <p:cNvSpPr/>
          <p:nvPr/>
        </p:nvSpPr>
        <p:spPr>
          <a:xfrm>
            <a:off x="4959387" y="2380586"/>
            <a:ext cx="1450747" cy="2824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GCCS-J</a:t>
            </a:r>
          </a:p>
        </p:txBody>
      </p:sp>
      <p:cxnSp>
        <p:nvCxnSpPr>
          <p:cNvPr id="115" name="Connector: Elbow 114">
            <a:extLst>
              <a:ext uri="{FF2B5EF4-FFF2-40B4-BE49-F238E27FC236}">
                <a16:creationId xmlns:a16="http://schemas.microsoft.com/office/drawing/2014/main" id="{92967F17-D6F8-6D13-329A-753133497905}"/>
              </a:ext>
            </a:extLst>
          </p:cNvPr>
          <p:cNvCxnSpPr>
            <a:stCxn id="14" idx="3"/>
            <a:endCxn id="113" idx="3"/>
          </p:cNvCxnSpPr>
          <p:nvPr/>
        </p:nvCxnSpPr>
        <p:spPr>
          <a:xfrm flipV="1">
            <a:off x="6404251" y="2521803"/>
            <a:ext cx="5882" cy="486627"/>
          </a:xfrm>
          <a:prstGeom prst="bentConnector3">
            <a:avLst>
              <a:gd name="adj1" fmla="val 3986433"/>
            </a:avLst>
          </a:prstGeom>
          <a:ln>
            <a:tailEnd type="triangle"/>
          </a:ln>
        </p:spPr>
        <p:style>
          <a:lnRef idx="3">
            <a:schemeClr val="accent1"/>
          </a:lnRef>
          <a:fillRef idx="0">
            <a:schemeClr val="accent1"/>
          </a:fillRef>
          <a:effectRef idx="2">
            <a:schemeClr val="accent1"/>
          </a:effectRef>
          <a:fontRef idx="minor">
            <a:schemeClr val="tx1"/>
          </a:fontRef>
        </p:style>
      </p:cxnSp>
      <p:sp>
        <p:nvSpPr>
          <p:cNvPr id="116" name="Oval 115">
            <a:extLst>
              <a:ext uri="{FF2B5EF4-FFF2-40B4-BE49-F238E27FC236}">
                <a16:creationId xmlns:a16="http://schemas.microsoft.com/office/drawing/2014/main" id="{DE67884E-F90D-3322-39FE-B1A9D00F6C28}"/>
              </a:ext>
            </a:extLst>
          </p:cNvPr>
          <p:cNvSpPr/>
          <p:nvPr/>
        </p:nvSpPr>
        <p:spPr>
          <a:xfrm>
            <a:off x="4848509" y="253489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7" name="Oval 116">
            <a:extLst>
              <a:ext uri="{FF2B5EF4-FFF2-40B4-BE49-F238E27FC236}">
                <a16:creationId xmlns:a16="http://schemas.microsoft.com/office/drawing/2014/main" id="{4EBD7120-6653-C54E-D884-BF8166FEC9E2}"/>
              </a:ext>
            </a:extLst>
          </p:cNvPr>
          <p:cNvSpPr/>
          <p:nvPr/>
        </p:nvSpPr>
        <p:spPr>
          <a:xfrm>
            <a:off x="4849694" y="23849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8" name="Oval 117">
            <a:extLst>
              <a:ext uri="{FF2B5EF4-FFF2-40B4-BE49-F238E27FC236}">
                <a16:creationId xmlns:a16="http://schemas.microsoft.com/office/drawing/2014/main" id="{80345CC0-C021-BBB4-D886-944D443EF41C}"/>
              </a:ext>
            </a:extLst>
          </p:cNvPr>
          <p:cNvSpPr/>
          <p:nvPr/>
        </p:nvSpPr>
        <p:spPr>
          <a:xfrm>
            <a:off x="4876268" y="218388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9" name="Oval 118">
            <a:extLst>
              <a:ext uri="{FF2B5EF4-FFF2-40B4-BE49-F238E27FC236}">
                <a16:creationId xmlns:a16="http://schemas.microsoft.com/office/drawing/2014/main" id="{9923F555-C67C-4F63-5A70-E1C9F037DC3A}"/>
              </a:ext>
            </a:extLst>
          </p:cNvPr>
          <p:cNvSpPr/>
          <p:nvPr/>
        </p:nvSpPr>
        <p:spPr>
          <a:xfrm>
            <a:off x="4877453" y="2033893"/>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21C44288-EF93-45BF-753E-BA219C10F16A}"/>
              </a:ext>
            </a:extLst>
          </p:cNvPr>
          <p:cNvSpPr/>
          <p:nvPr/>
        </p:nvSpPr>
        <p:spPr>
          <a:xfrm>
            <a:off x="7617626" y="3239956"/>
            <a:ext cx="177008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POL BMS JASMINE</a:t>
            </a:r>
          </a:p>
        </p:txBody>
      </p:sp>
      <p:cxnSp>
        <p:nvCxnSpPr>
          <p:cNvPr id="125" name="Connector: Elbow 124">
            <a:extLst>
              <a:ext uri="{FF2B5EF4-FFF2-40B4-BE49-F238E27FC236}">
                <a16:creationId xmlns:a16="http://schemas.microsoft.com/office/drawing/2014/main" id="{5432B903-3C19-E071-076E-CABC3EBBA160}"/>
              </a:ext>
            </a:extLst>
          </p:cNvPr>
          <p:cNvCxnSpPr>
            <a:endCxn id="123" idx="1"/>
          </p:cNvCxnSpPr>
          <p:nvPr/>
        </p:nvCxnSpPr>
        <p:spPr>
          <a:xfrm flipV="1">
            <a:off x="6180106" y="3381284"/>
            <a:ext cx="1437521" cy="559953"/>
          </a:xfrm>
          <a:prstGeom prst="bentConnector3">
            <a:avLst>
              <a:gd name="adj1" fmla="val -2174"/>
            </a:avLst>
          </a:prstGeom>
          <a:ln>
            <a:tailEnd type="triangle"/>
          </a:ln>
        </p:spPr>
        <p:style>
          <a:lnRef idx="3">
            <a:schemeClr val="accent1"/>
          </a:lnRef>
          <a:fillRef idx="0">
            <a:schemeClr val="accent1"/>
          </a:fillRef>
          <a:effectRef idx="2">
            <a:schemeClr val="accent1"/>
          </a:effectRef>
          <a:fontRef idx="minor">
            <a:schemeClr val="tx1"/>
          </a:fontRef>
        </p:style>
      </p:cxnSp>
      <p:sp>
        <p:nvSpPr>
          <p:cNvPr id="128" name="Oval 127">
            <a:extLst>
              <a:ext uri="{FF2B5EF4-FFF2-40B4-BE49-F238E27FC236}">
                <a16:creationId xmlns:a16="http://schemas.microsoft.com/office/drawing/2014/main" id="{3C957960-A601-F4D3-2E70-104FEEA0A752}"/>
              </a:ext>
            </a:extLst>
          </p:cNvPr>
          <p:cNvSpPr/>
          <p:nvPr/>
        </p:nvSpPr>
        <p:spPr>
          <a:xfrm>
            <a:off x="9280515" y="3319874"/>
            <a:ext cx="198952" cy="11499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3" name="Rectangle 92">
            <a:extLst>
              <a:ext uri="{FF2B5EF4-FFF2-40B4-BE49-F238E27FC236}">
                <a16:creationId xmlns:a16="http://schemas.microsoft.com/office/drawing/2014/main" id="{1A72A659-21CF-4ED0-BCFE-92BBC2AAA57C}"/>
              </a:ext>
            </a:extLst>
          </p:cNvPr>
          <p:cNvSpPr/>
          <p:nvPr/>
        </p:nvSpPr>
        <p:spPr>
          <a:xfrm>
            <a:off x="2348497" y="376471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DCS SDS</a:t>
            </a:r>
          </a:p>
        </p:txBody>
      </p:sp>
      <p:sp>
        <p:nvSpPr>
          <p:cNvPr id="94" name="Oval 93">
            <a:extLst>
              <a:ext uri="{FF2B5EF4-FFF2-40B4-BE49-F238E27FC236}">
                <a16:creationId xmlns:a16="http://schemas.microsoft.com/office/drawing/2014/main" id="{FD5A44A0-C7ED-44DB-B588-4F5F94D0A180}"/>
              </a:ext>
            </a:extLst>
          </p:cNvPr>
          <p:cNvSpPr/>
          <p:nvPr/>
        </p:nvSpPr>
        <p:spPr>
          <a:xfrm>
            <a:off x="2255529" y="391974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95" name="Oval 94">
            <a:extLst>
              <a:ext uri="{FF2B5EF4-FFF2-40B4-BE49-F238E27FC236}">
                <a16:creationId xmlns:a16="http://schemas.microsoft.com/office/drawing/2014/main" id="{90995E15-26F9-4271-BA2C-F3DAEB31428F}"/>
              </a:ext>
            </a:extLst>
          </p:cNvPr>
          <p:cNvSpPr/>
          <p:nvPr/>
        </p:nvSpPr>
        <p:spPr>
          <a:xfrm>
            <a:off x="2259748" y="37786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cxnSp>
        <p:nvCxnSpPr>
          <p:cNvPr id="101" name="Connector: Elbow 100">
            <a:extLst>
              <a:ext uri="{FF2B5EF4-FFF2-40B4-BE49-F238E27FC236}">
                <a16:creationId xmlns:a16="http://schemas.microsoft.com/office/drawing/2014/main" id="{B9FC5AE2-713C-2C4B-DCD3-00A31167079B}"/>
              </a:ext>
            </a:extLst>
          </p:cNvPr>
          <p:cNvCxnSpPr>
            <a:cxnSpLocks/>
            <a:stCxn id="6" idx="1"/>
            <a:endCxn id="93" idx="3"/>
          </p:cNvCxnSpPr>
          <p:nvPr/>
        </p:nvCxnSpPr>
        <p:spPr>
          <a:xfrm rot="10800000">
            <a:off x="3998423" y="3906044"/>
            <a:ext cx="837927" cy="169595"/>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6" name="Title 1"/>
          <p:cNvSpPr>
            <a:spLocks noGrp="1"/>
          </p:cNvSpPr>
          <p:nvPr>
            <p:ph type="title"/>
          </p:nvPr>
        </p:nvSpPr>
        <p:spPr>
          <a:xfrm>
            <a:off x="1489058" y="45728"/>
            <a:ext cx="7357858" cy="622764"/>
          </a:xfrm>
        </p:spPr>
        <p:txBody>
          <a:bodyPr>
            <a:normAutofit/>
          </a:bodyPr>
          <a:lstStyle/>
          <a:p>
            <a:pPr algn="ctr"/>
            <a:r>
              <a:rPr lang="en-US" sz="3600" b="1" dirty="0"/>
              <a:t>NCDF Data Lake Architecture</a:t>
            </a:r>
            <a:endParaRPr lang="en-GB" sz="3600" b="1" dirty="0"/>
          </a:p>
        </p:txBody>
      </p:sp>
      <p:sp>
        <p:nvSpPr>
          <p:cNvPr id="2" name="Footer Placeholder 1">
            <a:extLst>
              <a:ext uri="{FF2B5EF4-FFF2-40B4-BE49-F238E27FC236}">
                <a16:creationId xmlns:a16="http://schemas.microsoft.com/office/drawing/2014/main" id="{D7F4D69C-6637-AF39-8EFE-D4ED15D085E4}"/>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808214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E2A96-E4A0-0E9D-8CCB-DC891C766240}"/>
              </a:ext>
            </a:extLst>
          </p:cNvPr>
          <p:cNvSpPr>
            <a:spLocks noGrp="1"/>
          </p:cNvSpPr>
          <p:nvPr>
            <p:ph type="title"/>
          </p:nvPr>
        </p:nvSpPr>
        <p:spPr>
          <a:xfrm>
            <a:off x="838200" y="365126"/>
            <a:ext cx="10515600" cy="577850"/>
          </a:xfrm>
        </p:spPr>
        <p:txBody>
          <a:bodyPr>
            <a:normAutofit/>
          </a:bodyPr>
          <a:lstStyle/>
          <a:p>
            <a:r>
              <a:rPr lang="en-US" sz="3200" dirty="0"/>
              <a:t>NCDF Data Lake Architecture</a:t>
            </a:r>
          </a:p>
        </p:txBody>
      </p:sp>
      <p:sp>
        <p:nvSpPr>
          <p:cNvPr id="5" name="Content Placeholder 4">
            <a:extLst>
              <a:ext uri="{FF2B5EF4-FFF2-40B4-BE49-F238E27FC236}">
                <a16:creationId xmlns:a16="http://schemas.microsoft.com/office/drawing/2014/main" id="{548EE8FE-A90D-224C-0D16-F3A0B8CE0045}"/>
              </a:ext>
            </a:extLst>
          </p:cNvPr>
          <p:cNvSpPr>
            <a:spLocks noGrp="1"/>
          </p:cNvSpPr>
          <p:nvPr>
            <p:ph idx="1"/>
          </p:nvPr>
        </p:nvSpPr>
        <p:spPr>
          <a:xfrm>
            <a:off x="838200" y="1152525"/>
            <a:ext cx="10515600" cy="5024438"/>
          </a:xfrm>
        </p:spPr>
        <p:txBody>
          <a:bodyPr>
            <a:normAutofit/>
          </a:bodyPr>
          <a:lstStyle/>
          <a:p>
            <a:r>
              <a:rPr lang="en-US" sz="2000" dirty="0"/>
              <a:t>Details on how the different nodes shared information inside the data lake…</a:t>
            </a:r>
          </a:p>
          <a:p>
            <a:pPr lvl="1"/>
            <a:r>
              <a:rPr lang="en-US" sz="1800" dirty="0"/>
              <a:t>Information Flow Diagram</a:t>
            </a:r>
          </a:p>
          <a:p>
            <a:pPr lvl="1"/>
            <a:r>
              <a:rPr lang="en-US" sz="1800" dirty="0"/>
              <a:t>Illustrate how the different Nodes each implemented an instance of the API and a Data Lake</a:t>
            </a:r>
          </a:p>
          <a:p>
            <a:pPr lvl="2"/>
            <a:r>
              <a:rPr lang="en-US" sz="1400" dirty="0"/>
              <a:t>Spain accepted Post of all data from Data Lake (system 187)</a:t>
            </a:r>
          </a:p>
          <a:p>
            <a:pPr lvl="2"/>
            <a:r>
              <a:rPr lang="en-US" sz="1400" dirty="0"/>
              <a:t>German pulled all data from Data Lake (systems 110 and 152)</a:t>
            </a:r>
          </a:p>
          <a:p>
            <a:pPr lvl="2"/>
            <a:r>
              <a:rPr lang="en-US" sz="1400" dirty="0"/>
              <a:t>Use of RSQL to query your own lake, and use API to retrieve from other Data Lake Nodes</a:t>
            </a:r>
          </a:p>
          <a:p>
            <a:r>
              <a:rPr lang="en-US" sz="2200" dirty="0"/>
              <a:t>For CWIX 2023 – will follow 2022, mostly, with some room for additional exploration </a:t>
            </a:r>
          </a:p>
          <a:p>
            <a:pPr lvl="2"/>
            <a:endParaRPr lang="en-US" sz="1400" dirty="0"/>
          </a:p>
          <a:p>
            <a:pPr lvl="2"/>
            <a:endParaRPr lang="en-US" sz="1400" dirty="0"/>
          </a:p>
        </p:txBody>
      </p:sp>
      <p:sp>
        <p:nvSpPr>
          <p:cNvPr id="2" name="Footer Placeholder 1">
            <a:extLst>
              <a:ext uri="{FF2B5EF4-FFF2-40B4-BE49-F238E27FC236}">
                <a16:creationId xmlns:a16="http://schemas.microsoft.com/office/drawing/2014/main" id="{509389E2-3B53-D97E-3A17-2116156F0526}"/>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527917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B98-0E33-7307-32D8-A78BDBD7EEED}"/>
              </a:ext>
            </a:extLst>
          </p:cNvPr>
          <p:cNvSpPr>
            <a:spLocks noGrp="1"/>
          </p:cNvSpPr>
          <p:nvPr>
            <p:ph type="title"/>
          </p:nvPr>
        </p:nvSpPr>
        <p:spPr/>
        <p:txBody>
          <a:bodyPr>
            <a:noAutofit/>
          </a:bodyPr>
          <a:lstStyle/>
          <a:p>
            <a:r>
              <a:rPr lang="en-US" sz="3200" dirty="0"/>
              <a:t>Agenda Item 2:</a:t>
            </a:r>
            <a:br>
              <a:rPr lang="en-US" sz="3200" dirty="0"/>
            </a:br>
            <a:r>
              <a:rPr lang="en-US" sz="3200" dirty="0"/>
              <a:t>Discuss open issues left over from last year </a:t>
            </a:r>
          </a:p>
        </p:txBody>
      </p:sp>
      <p:sp>
        <p:nvSpPr>
          <p:cNvPr id="4" name="Content Placeholder 3">
            <a:extLst>
              <a:ext uri="{FF2B5EF4-FFF2-40B4-BE49-F238E27FC236}">
                <a16:creationId xmlns:a16="http://schemas.microsoft.com/office/drawing/2014/main" id="{CCCA6780-CAD9-A007-41D2-E76830F12510}"/>
              </a:ext>
            </a:extLst>
          </p:cNvPr>
          <p:cNvSpPr>
            <a:spLocks noGrp="1"/>
          </p:cNvSpPr>
          <p:nvPr>
            <p:ph idx="1"/>
          </p:nvPr>
        </p:nvSpPr>
        <p:spPr/>
        <p:txBody>
          <a:bodyPr>
            <a:normAutofit fontScale="70000" lnSpcReduction="20000"/>
          </a:bodyPr>
          <a:lstStyle/>
          <a:p>
            <a:r>
              <a:rPr lang="en-US" dirty="0"/>
              <a:t>High Level Items:</a:t>
            </a:r>
          </a:p>
          <a:p>
            <a:pPr lvl="1"/>
            <a:r>
              <a:rPr lang="en-US" dirty="0"/>
              <a:t>GUI – MVP? Work with single Data Lake, work with Federated Data Lakes</a:t>
            </a:r>
          </a:p>
          <a:p>
            <a:pPr lvl="2"/>
            <a:r>
              <a:rPr lang="en-US" dirty="0"/>
              <a:t>Independent – connects with API – stand alone, works with 1 instance of API</a:t>
            </a:r>
          </a:p>
          <a:p>
            <a:pPr lvl="1"/>
            <a:r>
              <a:rPr lang="en-US" dirty="0"/>
              <a:t>Federation (SP6?)</a:t>
            </a:r>
          </a:p>
          <a:p>
            <a:pPr lvl="1"/>
            <a:r>
              <a:rPr lang="en-US" dirty="0">
                <a:highlight>
                  <a:srgbClr val="FFFF00"/>
                </a:highlight>
              </a:rPr>
              <a:t>Archiving</a:t>
            </a:r>
            <a:r>
              <a:rPr lang="en-US" dirty="0"/>
              <a:t> (exploration SP5/develop in SP6) (Does it require Specification? Etc.)</a:t>
            </a:r>
          </a:p>
          <a:p>
            <a:pPr lvl="2"/>
            <a:r>
              <a:rPr lang="en-US" dirty="0"/>
              <a:t>Archival services Dependent on the Delete Service</a:t>
            </a:r>
          </a:p>
          <a:p>
            <a:pPr lvl="1"/>
            <a:r>
              <a:rPr lang="en-US" dirty="0">
                <a:highlight>
                  <a:srgbClr val="FFFF00"/>
                </a:highlight>
              </a:rPr>
              <a:t>NCDF Data Identifier </a:t>
            </a:r>
            <a:r>
              <a:rPr lang="en-US" dirty="0"/>
              <a:t>(timestamp, history stamp…)</a:t>
            </a:r>
          </a:p>
          <a:p>
            <a:pPr lvl="2"/>
            <a:r>
              <a:rPr lang="en-US" dirty="0"/>
              <a:t>Transformation Service provides V&amp;V on Identifier</a:t>
            </a:r>
          </a:p>
          <a:p>
            <a:pPr lvl="1"/>
            <a:r>
              <a:rPr lang="en-US" dirty="0">
                <a:highlight>
                  <a:srgbClr val="FFFF00"/>
                </a:highlight>
              </a:rPr>
              <a:t>Federated Search </a:t>
            </a:r>
            <a:r>
              <a:rPr lang="en-US" dirty="0"/>
              <a:t>(SP6?)</a:t>
            </a:r>
          </a:p>
          <a:p>
            <a:pPr lvl="2"/>
            <a:r>
              <a:rPr lang="en-US" dirty="0"/>
              <a:t>Dependent on Distributed Search</a:t>
            </a:r>
          </a:p>
          <a:p>
            <a:pPr lvl="1"/>
            <a:r>
              <a:rPr lang="en-US" dirty="0">
                <a:highlight>
                  <a:srgbClr val="FFFF00"/>
                </a:highlight>
              </a:rPr>
              <a:t>Open Search or Elastic Search </a:t>
            </a:r>
            <a:r>
              <a:rPr lang="en-US" dirty="0"/>
              <a:t>(FMN – how to do open search in Federation)</a:t>
            </a:r>
          </a:p>
          <a:p>
            <a:pPr lvl="1"/>
            <a:r>
              <a:rPr lang="en-US" dirty="0"/>
              <a:t>Ownership/Modification Rights </a:t>
            </a:r>
          </a:p>
          <a:p>
            <a:pPr lvl="1"/>
            <a:r>
              <a:rPr lang="en-US" dirty="0"/>
              <a:t>Delete Service</a:t>
            </a:r>
          </a:p>
          <a:p>
            <a:pPr lvl="2"/>
            <a:r>
              <a:rPr lang="en-US" dirty="0"/>
              <a:t>Archival services Dependent on the Delete Service</a:t>
            </a:r>
          </a:p>
          <a:p>
            <a:pPr lvl="1"/>
            <a:r>
              <a:rPr lang="en-US" dirty="0"/>
              <a:t>Transformation Services</a:t>
            </a:r>
          </a:p>
          <a:p>
            <a:pPr lvl="1"/>
            <a:r>
              <a:rPr lang="en-US" dirty="0"/>
              <a:t>RSQL tests, as well as API tests</a:t>
            </a:r>
          </a:p>
          <a:p>
            <a:pPr lvl="1"/>
            <a:r>
              <a:rPr lang="en-US" dirty="0"/>
              <a:t>Security and Access Rights (DISG, </a:t>
            </a:r>
            <a:r>
              <a:rPr lang="en-US" dirty="0" err="1"/>
              <a:t>etc</a:t>
            </a:r>
            <a:r>
              <a:rPr lang="en-US" dirty="0"/>
              <a:t>) </a:t>
            </a:r>
          </a:p>
          <a:p>
            <a:pPr lvl="1"/>
            <a:endParaRPr lang="en-US" dirty="0"/>
          </a:p>
        </p:txBody>
      </p:sp>
      <p:sp>
        <p:nvSpPr>
          <p:cNvPr id="3" name="Footer Placeholder 2">
            <a:extLst>
              <a:ext uri="{FF2B5EF4-FFF2-40B4-BE49-F238E27FC236}">
                <a16:creationId xmlns:a16="http://schemas.microsoft.com/office/drawing/2014/main" id="{5D4408BF-38C3-ABFD-AF54-AEDD190CEAD6}"/>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67033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B18B8-35BA-EE1D-7B09-1FF00264E489}"/>
              </a:ext>
            </a:extLst>
          </p:cNvPr>
          <p:cNvSpPr>
            <a:spLocks noGrp="1"/>
          </p:cNvSpPr>
          <p:nvPr>
            <p:ph type="title"/>
          </p:nvPr>
        </p:nvSpPr>
        <p:spPr/>
        <p:txBody>
          <a:bodyPr/>
          <a:lstStyle/>
          <a:p>
            <a:r>
              <a:rPr lang="en-US" dirty="0"/>
              <a:t>Open Topic – search across nodes</a:t>
            </a:r>
          </a:p>
        </p:txBody>
      </p:sp>
      <p:sp>
        <p:nvSpPr>
          <p:cNvPr id="5" name="Content Placeholder 4">
            <a:extLst>
              <a:ext uri="{FF2B5EF4-FFF2-40B4-BE49-F238E27FC236}">
                <a16:creationId xmlns:a16="http://schemas.microsoft.com/office/drawing/2014/main" id="{4E98BE32-15E4-673A-9B8C-13D4D7BED1CD}"/>
              </a:ext>
            </a:extLst>
          </p:cNvPr>
          <p:cNvSpPr>
            <a:spLocks noGrp="1"/>
          </p:cNvSpPr>
          <p:nvPr>
            <p:ph idx="1"/>
          </p:nvPr>
        </p:nvSpPr>
        <p:spPr/>
        <p:txBody>
          <a:bodyPr/>
          <a:lstStyle/>
          <a:p>
            <a:r>
              <a:rPr lang="en-US" dirty="0"/>
              <a:t>Notes on Federation</a:t>
            </a:r>
          </a:p>
          <a:p>
            <a:pPr lvl="1"/>
            <a:r>
              <a:rPr lang="en-US" dirty="0"/>
              <a:t>Option 1 – User access Node </a:t>
            </a:r>
            <a:r>
              <a:rPr lang="en-US" i="1" dirty="0"/>
              <a:t>X </a:t>
            </a:r>
            <a:r>
              <a:rPr lang="en-US" dirty="0"/>
              <a:t>through the API, and then Nodes (individual Data Lake implementations) will search each other, to see if the information exists</a:t>
            </a:r>
          </a:p>
          <a:p>
            <a:pPr lvl="1"/>
            <a:r>
              <a:rPr lang="en-US" dirty="0"/>
              <a:t>Option 2 – User will be aware of (or API will be aware of) multiple nodes, and search will address all nodes that API is aware of</a:t>
            </a:r>
          </a:p>
        </p:txBody>
      </p:sp>
      <p:sp>
        <p:nvSpPr>
          <p:cNvPr id="2" name="Footer Placeholder 1">
            <a:extLst>
              <a:ext uri="{FF2B5EF4-FFF2-40B4-BE49-F238E27FC236}">
                <a16:creationId xmlns:a16="http://schemas.microsoft.com/office/drawing/2014/main" id="{EA08FA71-FB1B-2EF8-26F5-B015658DEE0A}"/>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452814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 3:</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dirty="0"/>
              <a:t>Based on conversation, July 11 (Vincenzo, Mark, </a:t>
            </a:r>
            <a:r>
              <a:rPr lang="en-US" dirty="0" err="1"/>
              <a:t>Rytis</a:t>
            </a:r>
            <a:r>
              <a:rPr lang="en-US" dirty="0"/>
              <a:t>, Chuck)</a:t>
            </a:r>
          </a:p>
          <a:p>
            <a:pPr lvl="1"/>
            <a:r>
              <a:rPr lang="en-US" dirty="0"/>
              <a:t>Focus on Federation Architecture…</a:t>
            </a:r>
          </a:p>
          <a:p>
            <a:pPr lvl="1"/>
            <a:r>
              <a:rPr lang="en-US" dirty="0"/>
              <a:t> (focused on data lake services…now look at federation)</a:t>
            </a:r>
          </a:p>
          <a:p>
            <a:pPr lvl="1"/>
            <a:r>
              <a:rPr lang="en-US" dirty="0"/>
              <a:t> Federate Lakes (4 nodes; 5 nodes with US node next year)</a:t>
            </a:r>
          </a:p>
          <a:p>
            <a:pPr lvl="1"/>
            <a:r>
              <a:rPr lang="en-US" dirty="0"/>
              <a:t> Federated Search (core services syndicate) (perhaps delayed until spiral 6, but might be explored here)</a:t>
            </a:r>
          </a:p>
          <a:p>
            <a:pPr lvl="1"/>
            <a:r>
              <a:rPr lang="en-US" dirty="0"/>
              <a:t> Multiple SRMs – MIM and a second or third model that is independent</a:t>
            </a:r>
          </a:p>
          <a:p>
            <a:pPr lvl="1"/>
            <a:r>
              <a:rPr lang="en-US" dirty="0"/>
              <a:t> Decomposing </a:t>
            </a:r>
            <a:r>
              <a:rPr lang="en-US" dirty="0" err="1"/>
              <a:t>DataLake</a:t>
            </a:r>
            <a:r>
              <a:rPr lang="en-US" dirty="0"/>
              <a:t> Services – what are the services, and who does them?</a:t>
            </a:r>
          </a:p>
          <a:p>
            <a:pPr lvl="1"/>
            <a:r>
              <a:rPr lang="en-US" dirty="0"/>
              <a:t>Pub/Subscribe – Explore implications and architecture possibility</a:t>
            </a:r>
          </a:p>
          <a:p>
            <a:pPr lvl="2"/>
            <a:r>
              <a:rPr lang="en-US" dirty="0"/>
              <a:t>Hopefully result in a specification</a:t>
            </a:r>
          </a:p>
          <a:p>
            <a:endParaRPr lang="en-US"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85348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00C2-B383-54DD-047C-DB2410705E3C}"/>
              </a:ext>
            </a:extLst>
          </p:cNvPr>
          <p:cNvSpPr>
            <a:spLocks noGrp="1"/>
          </p:cNvSpPr>
          <p:nvPr>
            <p:ph type="title"/>
          </p:nvPr>
        </p:nvSpPr>
        <p:spPr>
          <a:xfrm>
            <a:off x="838200" y="365125"/>
            <a:ext cx="10515600" cy="559107"/>
          </a:xfrm>
        </p:spPr>
        <p:txBody>
          <a:bodyPr>
            <a:normAutofit/>
          </a:bodyPr>
          <a:lstStyle/>
          <a:p>
            <a:r>
              <a:rPr lang="en-US" sz="3200" dirty="0"/>
              <a:t>Requirements for CWIX 2023 – from NCDF Tiger Team</a:t>
            </a:r>
          </a:p>
        </p:txBody>
      </p:sp>
      <p:sp>
        <p:nvSpPr>
          <p:cNvPr id="3" name="Content Placeholder 2">
            <a:extLst>
              <a:ext uri="{FF2B5EF4-FFF2-40B4-BE49-F238E27FC236}">
                <a16:creationId xmlns:a16="http://schemas.microsoft.com/office/drawing/2014/main" id="{444CAD30-3574-EFCF-0AEF-4F8EEEDB95AF}"/>
              </a:ext>
            </a:extLst>
          </p:cNvPr>
          <p:cNvSpPr>
            <a:spLocks noGrp="1"/>
          </p:cNvSpPr>
          <p:nvPr>
            <p:ph idx="1"/>
          </p:nvPr>
        </p:nvSpPr>
        <p:spPr>
          <a:xfrm>
            <a:off x="838200" y="1278194"/>
            <a:ext cx="10515600" cy="4898769"/>
          </a:xfrm>
        </p:spPr>
        <p:txBody>
          <a:bodyPr/>
          <a:lstStyle/>
          <a:p>
            <a:r>
              <a:rPr lang="en-US" dirty="0"/>
              <a:t>Review of Requirements for CWIX 2023</a:t>
            </a:r>
          </a:p>
          <a:p>
            <a:endParaRPr lang="en-US" dirty="0"/>
          </a:p>
          <a:p>
            <a:r>
              <a:rPr lang="en-US" dirty="0"/>
              <a:t>What needs to be done – complete conceptual model, begin external architecture model, look at possible internal modeling opportunities</a:t>
            </a:r>
          </a:p>
          <a:p>
            <a:endParaRPr lang="en-US" dirty="0"/>
          </a:p>
          <a:p>
            <a:r>
              <a:rPr lang="en-US" dirty="0"/>
              <a:t>Develop a standard repository (NSF </a:t>
            </a:r>
            <a:r>
              <a:rPr lang="en-US" dirty="0" err="1"/>
              <a:t>GIThub</a:t>
            </a:r>
            <a:r>
              <a:rPr lang="en-US" dirty="0"/>
              <a:t>?)</a:t>
            </a:r>
          </a:p>
          <a:p>
            <a:endParaRPr lang="en-US" dirty="0"/>
          </a:p>
        </p:txBody>
      </p:sp>
      <p:sp>
        <p:nvSpPr>
          <p:cNvPr id="4" name="Footer Placeholder 3">
            <a:extLst>
              <a:ext uri="{FF2B5EF4-FFF2-40B4-BE49-F238E27FC236}">
                <a16:creationId xmlns:a16="http://schemas.microsoft.com/office/drawing/2014/main" id="{6F69886B-5557-A7B5-36F8-93C130B46ED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290424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FCED4D-A025-3DD1-1691-BEA2D6F3C34F}"/>
              </a:ext>
            </a:extLst>
          </p:cNvPr>
          <p:cNvSpPr>
            <a:spLocks noGrp="1"/>
          </p:cNvSpPr>
          <p:nvPr>
            <p:ph type="title"/>
          </p:nvPr>
        </p:nvSpPr>
        <p:spPr/>
        <p:txBody>
          <a:bodyPr/>
          <a:lstStyle/>
          <a:p>
            <a:r>
              <a:rPr lang="en-US" dirty="0"/>
              <a:t>Candidate information for 2023	</a:t>
            </a:r>
          </a:p>
        </p:txBody>
      </p:sp>
      <p:sp>
        <p:nvSpPr>
          <p:cNvPr id="4" name="Content Placeholder 3">
            <a:extLst>
              <a:ext uri="{FF2B5EF4-FFF2-40B4-BE49-F238E27FC236}">
                <a16:creationId xmlns:a16="http://schemas.microsoft.com/office/drawing/2014/main" id="{F079DE8B-42F1-E25B-CCEA-D494F9098C94}"/>
              </a:ext>
            </a:extLst>
          </p:cNvPr>
          <p:cNvSpPr>
            <a:spLocks noGrp="1"/>
          </p:cNvSpPr>
          <p:nvPr>
            <p:ph idx="1"/>
          </p:nvPr>
        </p:nvSpPr>
        <p:spPr/>
        <p:txBody>
          <a:bodyPr/>
          <a:lstStyle/>
          <a:p>
            <a:r>
              <a:rPr lang="en-US" dirty="0"/>
              <a:t>Cyber (possible)</a:t>
            </a:r>
          </a:p>
          <a:p>
            <a:r>
              <a:rPr lang="en-US" dirty="0"/>
              <a:t>Medical (possible)</a:t>
            </a:r>
          </a:p>
          <a:p>
            <a:r>
              <a:rPr lang="en-US" dirty="0"/>
              <a:t>Space?</a:t>
            </a:r>
          </a:p>
        </p:txBody>
      </p:sp>
      <p:sp>
        <p:nvSpPr>
          <p:cNvPr id="2" name="Footer Placeholder 1">
            <a:extLst>
              <a:ext uri="{FF2B5EF4-FFF2-40B4-BE49-F238E27FC236}">
                <a16:creationId xmlns:a16="http://schemas.microsoft.com/office/drawing/2014/main" id="{13CCC55B-C44F-8486-669E-0B702C07FB0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189513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BDBB-79E5-8DA3-9BF5-61AF9BB7DF03}"/>
              </a:ext>
            </a:extLst>
          </p:cNvPr>
          <p:cNvSpPr>
            <a:spLocks noGrp="1"/>
          </p:cNvSpPr>
          <p:nvPr>
            <p:ph type="title"/>
          </p:nvPr>
        </p:nvSpPr>
        <p:spPr/>
        <p:txBody>
          <a:bodyPr>
            <a:normAutofit/>
          </a:bodyPr>
          <a:lstStyle/>
          <a:p>
            <a:r>
              <a:rPr lang="en-US" sz="3200" dirty="0"/>
              <a:t>Agenda Item 4:</a:t>
            </a:r>
            <a:br>
              <a:rPr lang="en-US" sz="3200" dirty="0"/>
            </a:br>
            <a:r>
              <a:rPr lang="en-US" sz="3200" dirty="0"/>
              <a:t>Discuss agenda items for upcoming DM </a:t>
            </a:r>
            <a:r>
              <a:rPr lang="en-US" sz="3200" dirty="0" err="1"/>
              <a:t>CaT</a:t>
            </a:r>
            <a:endParaRPr lang="en-US" sz="3200" dirty="0"/>
          </a:p>
        </p:txBody>
      </p:sp>
      <p:sp>
        <p:nvSpPr>
          <p:cNvPr id="3" name="Content Placeholder 2">
            <a:extLst>
              <a:ext uri="{FF2B5EF4-FFF2-40B4-BE49-F238E27FC236}">
                <a16:creationId xmlns:a16="http://schemas.microsoft.com/office/drawing/2014/main" id="{00E10458-B20F-724C-0FBE-4E4B5817A292}"/>
              </a:ext>
            </a:extLst>
          </p:cNvPr>
          <p:cNvSpPr>
            <a:spLocks noGrp="1"/>
          </p:cNvSpPr>
          <p:nvPr>
            <p:ph idx="1"/>
          </p:nvPr>
        </p:nvSpPr>
        <p:spPr/>
        <p:txBody>
          <a:bodyPr/>
          <a:lstStyle/>
          <a:p>
            <a:r>
              <a:rPr lang="en-US" dirty="0"/>
              <a:t>Initial Ideas (not final) - </a:t>
            </a:r>
          </a:p>
          <a:p>
            <a:pPr lvl="1"/>
            <a:r>
              <a:rPr lang="en-US" dirty="0"/>
              <a:t>Describe Architect TT actions leading up to CWIX 2022</a:t>
            </a:r>
          </a:p>
          <a:p>
            <a:pPr lvl="1"/>
            <a:r>
              <a:rPr lang="en-US" dirty="0"/>
              <a:t>Present Architecture artifacts for CWIX 2023</a:t>
            </a:r>
          </a:p>
          <a:p>
            <a:pPr lvl="1"/>
            <a:r>
              <a:rPr lang="en-US" dirty="0"/>
              <a:t>Describe Architecture open issues?</a:t>
            </a:r>
          </a:p>
          <a:p>
            <a:pPr lvl="1"/>
            <a:r>
              <a:rPr lang="en-US" dirty="0"/>
              <a:t>Distinction between “To Be” Architecture, and “As Is” CWIX Architecture</a:t>
            </a:r>
          </a:p>
        </p:txBody>
      </p:sp>
      <p:sp>
        <p:nvSpPr>
          <p:cNvPr id="4" name="Footer Placeholder 3">
            <a:extLst>
              <a:ext uri="{FF2B5EF4-FFF2-40B4-BE49-F238E27FC236}">
                <a16:creationId xmlns:a16="http://schemas.microsoft.com/office/drawing/2014/main" id="{E06DC1F9-1ED7-4299-DE51-3799908DE0F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78543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96D0-4100-EB3B-6CB1-416863EEBDCB}"/>
              </a:ext>
            </a:extLst>
          </p:cNvPr>
          <p:cNvSpPr>
            <a:spLocks noGrp="1"/>
          </p:cNvSpPr>
          <p:nvPr>
            <p:ph type="title"/>
          </p:nvPr>
        </p:nvSpPr>
        <p:spPr/>
        <p:txBody>
          <a:bodyPr/>
          <a:lstStyle/>
          <a:p>
            <a:r>
              <a:rPr lang="en-US" dirty="0"/>
              <a:t>End of TT meeting, July 12</a:t>
            </a:r>
          </a:p>
        </p:txBody>
      </p:sp>
      <p:sp>
        <p:nvSpPr>
          <p:cNvPr id="3" name="Text Placeholder 2">
            <a:extLst>
              <a:ext uri="{FF2B5EF4-FFF2-40B4-BE49-F238E27FC236}">
                <a16:creationId xmlns:a16="http://schemas.microsoft.com/office/drawing/2014/main" id="{271102FE-D4B0-79C8-8B67-50FC0C7A8DE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27D51D3-132F-EF32-32D9-9DB7D8A5BD4D}"/>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360579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874931100"/>
              </p:ext>
            </p:extLst>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51251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582E-B5B8-94A8-D879-16B8572A841C}"/>
              </a:ext>
            </a:extLst>
          </p:cNvPr>
          <p:cNvSpPr>
            <a:spLocks noGrp="1"/>
          </p:cNvSpPr>
          <p:nvPr>
            <p:ph type="title"/>
          </p:nvPr>
        </p:nvSpPr>
        <p:spPr>
          <a:xfrm>
            <a:off x="838200" y="365125"/>
            <a:ext cx="10515600" cy="608269"/>
          </a:xfrm>
        </p:spPr>
        <p:txBody>
          <a:bodyPr>
            <a:normAutofit/>
          </a:bodyPr>
          <a:lstStyle/>
          <a:p>
            <a:r>
              <a:rPr lang="en-US" sz="3200" dirty="0"/>
              <a:t>CWIX 2023 conceptual model </a:t>
            </a:r>
            <a:r>
              <a:rPr lang="en-US" sz="3200" dirty="0" err="1"/>
              <a:t>reqt’s</a:t>
            </a:r>
            <a:r>
              <a:rPr lang="en-US" sz="3200" dirty="0"/>
              <a:t> and objectives(1/3)</a:t>
            </a:r>
          </a:p>
        </p:txBody>
      </p:sp>
      <p:sp>
        <p:nvSpPr>
          <p:cNvPr id="3" name="Content Placeholder 2">
            <a:extLst>
              <a:ext uri="{FF2B5EF4-FFF2-40B4-BE49-F238E27FC236}">
                <a16:creationId xmlns:a16="http://schemas.microsoft.com/office/drawing/2014/main" id="{273CBCA3-796A-D947-76F5-BFA493F4AD95}"/>
              </a:ext>
            </a:extLst>
          </p:cNvPr>
          <p:cNvSpPr>
            <a:spLocks noGrp="1"/>
          </p:cNvSpPr>
          <p:nvPr>
            <p:ph idx="1"/>
          </p:nvPr>
        </p:nvSpPr>
        <p:spPr>
          <a:xfrm>
            <a:off x="838200" y="1270768"/>
            <a:ext cx="10515600" cy="5085582"/>
          </a:xfrm>
        </p:spPr>
        <p:txBody>
          <a:bodyPr/>
          <a:lstStyle/>
          <a:p>
            <a:r>
              <a:rPr lang="en-US" sz="2000" dirty="0"/>
              <a:t>Based on Oct2022 CWIX2023 requirements</a:t>
            </a:r>
          </a:p>
          <a:p>
            <a:endParaRPr lang="en-US" sz="2000" dirty="0"/>
          </a:p>
          <a:p>
            <a:r>
              <a:rPr lang="en-US" sz="2000" dirty="0"/>
              <a:t>Conceptual model should show external architecture of data lake, capturing elements that will be part of the Spiral 5 Experimentation (and possible the Spiral 6 Exploration) items that are part of the high level CWIX2023 requirements list</a:t>
            </a:r>
          </a:p>
          <a:p>
            <a:endParaRPr lang="en-US" sz="2000" dirty="0"/>
          </a:p>
          <a:p>
            <a:r>
              <a:rPr lang="en-US" sz="2000" dirty="0"/>
              <a:t>Two groups of elements – </a:t>
            </a:r>
            <a:r>
              <a:rPr lang="en-US" sz="2000" dirty="0">
                <a:highlight>
                  <a:srgbClr val="00FF00"/>
                </a:highlight>
              </a:rPr>
              <a:t>Spiral 5</a:t>
            </a:r>
            <a:r>
              <a:rPr lang="en-US" sz="2000" dirty="0"/>
              <a:t> Experimentation and </a:t>
            </a:r>
            <a:r>
              <a:rPr lang="en-US" sz="2000" dirty="0">
                <a:highlight>
                  <a:srgbClr val="FFFF00"/>
                </a:highlight>
              </a:rPr>
              <a:t>Spiral 6</a:t>
            </a:r>
            <a:r>
              <a:rPr lang="en-US" sz="2000" dirty="0"/>
              <a:t> Exploration</a:t>
            </a:r>
          </a:p>
          <a:p>
            <a:endParaRPr lang="en-US" dirty="0"/>
          </a:p>
        </p:txBody>
      </p:sp>
      <p:sp>
        <p:nvSpPr>
          <p:cNvPr id="4" name="Footer Placeholder 3">
            <a:extLst>
              <a:ext uri="{FF2B5EF4-FFF2-40B4-BE49-F238E27FC236}">
                <a16:creationId xmlns:a16="http://schemas.microsoft.com/office/drawing/2014/main" id="{66BDBA58-7B48-EEC1-366F-18F90F5447F4}"/>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19153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582E-B5B8-94A8-D879-16B8572A841C}"/>
              </a:ext>
            </a:extLst>
          </p:cNvPr>
          <p:cNvSpPr>
            <a:spLocks noGrp="1"/>
          </p:cNvSpPr>
          <p:nvPr>
            <p:ph type="title"/>
          </p:nvPr>
        </p:nvSpPr>
        <p:spPr>
          <a:xfrm>
            <a:off x="838200" y="365125"/>
            <a:ext cx="10515600" cy="608269"/>
          </a:xfrm>
        </p:spPr>
        <p:txBody>
          <a:bodyPr>
            <a:normAutofit/>
          </a:bodyPr>
          <a:lstStyle/>
          <a:p>
            <a:r>
              <a:rPr lang="en-US" sz="3200" dirty="0"/>
              <a:t>CWIX 2023 conceptual model </a:t>
            </a:r>
            <a:r>
              <a:rPr lang="en-US" sz="3200" dirty="0" err="1"/>
              <a:t>reqt’s</a:t>
            </a:r>
            <a:r>
              <a:rPr lang="en-US" sz="3200" dirty="0"/>
              <a:t>  and objectives (2/3)</a:t>
            </a:r>
          </a:p>
        </p:txBody>
      </p:sp>
      <p:sp>
        <p:nvSpPr>
          <p:cNvPr id="3" name="Content Placeholder 2">
            <a:extLst>
              <a:ext uri="{FF2B5EF4-FFF2-40B4-BE49-F238E27FC236}">
                <a16:creationId xmlns:a16="http://schemas.microsoft.com/office/drawing/2014/main" id="{273CBCA3-796A-D947-76F5-BFA493F4AD95}"/>
              </a:ext>
            </a:extLst>
          </p:cNvPr>
          <p:cNvSpPr>
            <a:spLocks noGrp="1"/>
          </p:cNvSpPr>
          <p:nvPr>
            <p:ph idx="1"/>
          </p:nvPr>
        </p:nvSpPr>
        <p:spPr>
          <a:xfrm>
            <a:off x="838200" y="1270768"/>
            <a:ext cx="10515600" cy="5085582"/>
          </a:xfrm>
        </p:spPr>
        <p:txBody>
          <a:bodyPr>
            <a:normAutofit/>
          </a:bodyPr>
          <a:lstStyle/>
          <a:p>
            <a:r>
              <a:rPr lang="en-US" sz="1600" dirty="0">
                <a:highlight>
                  <a:srgbClr val="00FF00"/>
                </a:highlight>
              </a:rPr>
              <a:t>Spiral 5</a:t>
            </a:r>
            <a:r>
              <a:rPr lang="en-US" sz="1600" dirty="0"/>
              <a:t> Experimentation elements</a:t>
            </a:r>
          </a:p>
          <a:p>
            <a:r>
              <a:rPr lang="en-US" sz="1600" dirty="0"/>
              <a:t>Objective 1 – Experiment sharing information with other communities</a:t>
            </a:r>
          </a:p>
          <a:p>
            <a:pPr lvl="1"/>
            <a:r>
              <a:rPr lang="en-US" sz="1200" dirty="0"/>
              <a:t>1.1 – Experiment sharing Maritime C2 data with other communities</a:t>
            </a:r>
          </a:p>
          <a:p>
            <a:pPr lvl="1"/>
            <a:r>
              <a:rPr lang="en-US" sz="1200" dirty="0"/>
              <a:t>1.2 – Experiment sharing CBRN C2 data with other communities</a:t>
            </a:r>
          </a:p>
          <a:p>
            <a:r>
              <a:rPr lang="en-US" sz="1600" dirty="0"/>
              <a:t>Objective 2 – Experiment with Data Lake API - Data Provider</a:t>
            </a:r>
          </a:p>
          <a:p>
            <a:pPr lvl="1"/>
            <a:r>
              <a:rPr lang="en-US" sz="1200" dirty="0"/>
              <a:t>2.1 – 2.8 Structured, Semi-Structured, Unstructured Data; COI Specific data; NCMS; Confidential Labeled; Generic Extensible Metadata; BSO CRUD operations</a:t>
            </a:r>
          </a:p>
          <a:p>
            <a:r>
              <a:rPr lang="en-US" sz="1600" dirty="0"/>
              <a:t> Objective 3 – Experiment with Data Lake API – Data Consumer</a:t>
            </a:r>
          </a:p>
          <a:p>
            <a:pPr lvl="1"/>
            <a:r>
              <a:rPr lang="en-US" sz="1200" dirty="0"/>
              <a:t>3.1 Request/Response</a:t>
            </a:r>
          </a:p>
          <a:p>
            <a:pPr lvl="1"/>
            <a:r>
              <a:rPr lang="en-US" sz="1200" dirty="0"/>
              <a:t>3.2 Publish/Subscribe</a:t>
            </a:r>
          </a:p>
          <a:p>
            <a:pPr lvl="1"/>
            <a:r>
              <a:rPr lang="en-US" sz="1200" dirty="0"/>
              <a:t>3.3 Open Search</a:t>
            </a:r>
          </a:p>
          <a:p>
            <a:pPr lvl="1"/>
            <a:r>
              <a:rPr lang="en-US" sz="1200" dirty="0"/>
              <a:t>3.4 Structured Search</a:t>
            </a:r>
          </a:p>
          <a:p>
            <a:r>
              <a:rPr lang="en-US" sz="1600" dirty="0"/>
              <a:t>Objective 4 – Experiment integration with core services</a:t>
            </a:r>
          </a:p>
          <a:p>
            <a:pPr lvl="1"/>
            <a:r>
              <a:rPr lang="en-US" sz="1200" dirty="0"/>
              <a:t>4.1 Discovery of services and Data (Dependent on SOA IDM work)</a:t>
            </a:r>
          </a:p>
          <a:p>
            <a:pPr lvl="1"/>
            <a:r>
              <a:rPr lang="en-US" sz="1200" dirty="0"/>
              <a:t>4.2 User authentication &amp; authorization</a:t>
            </a:r>
          </a:p>
        </p:txBody>
      </p:sp>
      <p:sp>
        <p:nvSpPr>
          <p:cNvPr id="4" name="Footer Placeholder 3">
            <a:extLst>
              <a:ext uri="{FF2B5EF4-FFF2-40B4-BE49-F238E27FC236}">
                <a16:creationId xmlns:a16="http://schemas.microsoft.com/office/drawing/2014/main" id="{66BDBA58-7B48-EEC1-366F-18F90F5447F4}"/>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80666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582E-B5B8-94A8-D879-16B8572A841C}"/>
              </a:ext>
            </a:extLst>
          </p:cNvPr>
          <p:cNvSpPr>
            <a:spLocks noGrp="1"/>
          </p:cNvSpPr>
          <p:nvPr>
            <p:ph type="title"/>
          </p:nvPr>
        </p:nvSpPr>
        <p:spPr>
          <a:xfrm>
            <a:off x="838200" y="365125"/>
            <a:ext cx="10515600" cy="608269"/>
          </a:xfrm>
        </p:spPr>
        <p:txBody>
          <a:bodyPr>
            <a:normAutofit/>
          </a:bodyPr>
          <a:lstStyle/>
          <a:p>
            <a:r>
              <a:rPr lang="en-US" sz="3200" dirty="0"/>
              <a:t>CWIX 2023 conceptual model </a:t>
            </a:r>
            <a:r>
              <a:rPr lang="en-US" sz="3200" dirty="0" err="1"/>
              <a:t>reqt’s</a:t>
            </a:r>
            <a:r>
              <a:rPr lang="en-US" sz="3200" dirty="0"/>
              <a:t>  and objectives (3/3)</a:t>
            </a:r>
          </a:p>
        </p:txBody>
      </p:sp>
      <p:sp>
        <p:nvSpPr>
          <p:cNvPr id="3" name="Content Placeholder 2">
            <a:extLst>
              <a:ext uri="{FF2B5EF4-FFF2-40B4-BE49-F238E27FC236}">
                <a16:creationId xmlns:a16="http://schemas.microsoft.com/office/drawing/2014/main" id="{273CBCA3-796A-D947-76F5-BFA493F4AD95}"/>
              </a:ext>
            </a:extLst>
          </p:cNvPr>
          <p:cNvSpPr>
            <a:spLocks noGrp="1"/>
          </p:cNvSpPr>
          <p:nvPr>
            <p:ph idx="1"/>
          </p:nvPr>
        </p:nvSpPr>
        <p:spPr>
          <a:xfrm>
            <a:off x="838200" y="1270768"/>
            <a:ext cx="10515600" cy="5085582"/>
          </a:xfrm>
        </p:spPr>
        <p:txBody>
          <a:bodyPr>
            <a:normAutofit/>
          </a:bodyPr>
          <a:lstStyle/>
          <a:p>
            <a:r>
              <a:rPr lang="en-US" sz="1600" dirty="0">
                <a:highlight>
                  <a:srgbClr val="FFFF00"/>
                </a:highlight>
              </a:rPr>
              <a:t>Spiral 6</a:t>
            </a:r>
            <a:r>
              <a:rPr lang="en-US" sz="1600" dirty="0"/>
              <a:t> Exploration Elements</a:t>
            </a:r>
          </a:p>
          <a:p>
            <a:endParaRPr lang="en-US" sz="1600" dirty="0"/>
          </a:p>
          <a:p>
            <a:r>
              <a:rPr lang="en-US" sz="1600" dirty="0"/>
              <a:t>Objective 1 Explore Sharing information with other Communities</a:t>
            </a:r>
          </a:p>
          <a:p>
            <a:pPr lvl="1"/>
            <a:r>
              <a:rPr lang="en-US" sz="1200" dirty="0"/>
              <a:t>Obj 1.3-1.9 (Space, Air, Land, Cyber, CSD/Intel, Tracks/FFT, </a:t>
            </a:r>
            <a:r>
              <a:rPr lang="en-US" sz="1200" dirty="0" err="1"/>
              <a:t>etc</a:t>
            </a:r>
            <a:r>
              <a:rPr lang="en-US" sz="1200" dirty="0"/>
              <a:t> </a:t>
            </a:r>
            <a:r>
              <a:rPr lang="en-US" sz="1200" dirty="0" err="1"/>
              <a:t>etc</a:t>
            </a:r>
            <a:r>
              <a:rPr lang="en-US" sz="1200" dirty="0"/>
              <a:t>)</a:t>
            </a:r>
          </a:p>
          <a:p>
            <a:pPr lvl="1"/>
            <a:endParaRPr lang="en-US" sz="1200" dirty="0"/>
          </a:p>
          <a:p>
            <a:r>
              <a:rPr lang="en-US" sz="1600" dirty="0"/>
              <a:t>Objective 2 Explore Data Lake API</a:t>
            </a:r>
          </a:p>
          <a:p>
            <a:pPr lvl="1"/>
            <a:r>
              <a:rPr lang="en-US" sz="1200" dirty="0"/>
              <a:t>Obj 2.9 – Data Validation Approaches</a:t>
            </a:r>
          </a:p>
          <a:p>
            <a:pPr lvl="1"/>
            <a:endParaRPr lang="en-US" sz="1200" dirty="0"/>
          </a:p>
          <a:p>
            <a:r>
              <a:rPr lang="en-US" sz="1600" dirty="0"/>
              <a:t>Objective 4 Explore Integration with core services</a:t>
            </a:r>
          </a:p>
          <a:p>
            <a:pPr lvl="1"/>
            <a:r>
              <a:rPr lang="en-US" sz="1200" dirty="0"/>
              <a:t>Obj 4.3 – Explore logging approaches</a:t>
            </a:r>
          </a:p>
          <a:p>
            <a:pPr lvl="1"/>
            <a:endParaRPr lang="en-US" sz="1200" dirty="0"/>
          </a:p>
          <a:p>
            <a:r>
              <a:rPr lang="en-US" sz="1600" dirty="0"/>
              <a:t>Objective 5 Explore future data lake architecture</a:t>
            </a:r>
          </a:p>
          <a:p>
            <a:pPr lvl="1"/>
            <a:r>
              <a:rPr lang="en-US" sz="1200" dirty="0"/>
              <a:t>Obj 5.1 data lake search federation</a:t>
            </a:r>
          </a:p>
          <a:p>
            <a:pPr lvl="1"/>
            <a:r>
              <a:rPr lang="en-US" sz="1200" dirty="0"/>
              <a:t>Obj 5.2 internal federated search patterns (between nodes)</a:t>
            </a:r>
          </a:p>
          <a:p>
            <a:pPr lvl="1"/>
            <a:r>
              <a:rPr lang="en-US" sz="1200" dirty="0"/>
              <a:t>Obj 5.3 support for multiple SRMs</a:t>
            </a:r>
          </a:p>
          <a:p>
            <a:pPr lvl="1"/>
            <a:r>
              <a:rPr lang="en-US" sz="1200" dirty="0"/>
              <a:t>Obj 5.4 application of ETL pattern</a:t>
            </a:r>
          </a:p>
          <a:p>
            <a:endParaRPr lang="en-US" sz="2000" dirty="0"/>
          </a:p>
        </p:txBody>
      </p:sp>
      <p:sp>
        <p:nvSpPr>
          <p:cNvPr id="4" name="Footer Placeholder 3">
            <a:extLst>
              <a:ext uri="{FF2B5EF4-FFF2-40B4-BE49-F238E27FC236}">
                <a16:creationId xmlns:a16="http://schemas.microsoft.com/office/drawing/2014/main" id="{66BDBA58-7B48-EEC1-366F-18F90F5447F4}"/>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092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Connector: Elbow 40">
            <a:extLst>
              <a:ext uri="{FF2B5EF4-FFF2-40B4-BE49-F238E27FC236}">
                <a16:creationId xmlns:a16="http://schemas.microsoft.com/office/drawing/2014/main" id="{AFFE3820-B5AE-0308-6E0D-8E4159813C1D}"/>
              </a:ext>
            </a:extLst>
          </p:cNvPr>
          <p:cNvCxnSpPr>
            <a:endCxn id="15" idx="1"/>
          </p:cNvCxnSpPr>
          <p:nvPr/>
        </p:nvCxnSpPr>
        <p:spPr>
          <a:xfrm rot="5400000" flipH="1" flipV="1">
            <a:off x="5864311" y="3044911"/>
            <a:ext cx="2421925" cy="157136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129C46A9-F847-324A-14B9-858C1E6718A7}"/>
              </a:ext>
            </a:extLst>
          </p:cNvPr>
          <p:cNvCxnSpPr>
            <a:stCxn id="6" idx="3"/>
          </p:cNvCxnSpPr>
          <p:nvPr/>
        </p:nvCxnSpPr>
        <p:spPr>
          <a:xfrm>
            <a:off x="3225114" y="2617573"/>
            <a:ext cx="2248929" cy="242398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6" name="Connector: Elbow 35">
            <a:extLst>
              <a:ext uri="{FF2B5EF4-FFF2-40B4-BE49-F238E27FC236}">
                <a16:creationId xmlns:a16="http://schemas.microsoft.com/office/drawing/2014/main" id="{213DADE5-918C-F011-2973-BE6B3ABD24A4}"/>
              </a:ext>
            </a:extLst>
          </p:cNvPr>
          <p:cNvCxnSpPr>
            <a:endCxn id="14" idx="1"/>
          </p:cNvCxnSpPr>
          <p:nvPr/>
        </p:nvCxnSpPr>
        <p:spPr>
          <a:xfrm rot="5400000" flipH="1" flipV="1">
            <a:off x="5201165" y="2381765"/>
            <a:ext cx="3748217" cy="157136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nector: Elbow 30">
            <a:extLst>
              <a:ext uri="{FF2B5EF4-FFF2-40B4-BE49-F238E27FC236}">
                <a16:creationId xmlns:a16="http://schemas.microsoft.com/office/drawing/2014/main" id="{5B0BE32D-940A-766C-FA97-BF74AB0EDFDA}"/>
              </a:ext>
            </a:extLst>
          </p:cNvPr>
          <p:cNvCxnSpPr>
            <a:cxnSpLocks/>
            <a:stCxn id="5" idx="3"/>
          </p:cNvCxnSpPr>
          <p:nvPr/>
        </p:nvCxnSpPr>
        <p:spPr>
          <a:xfrm>
            <a:off x="3225114" y="1291281"/>
            <a:ext cx="2248929" cy="375027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0" name="Flowchart: Process 19">
            <a:extLst>
              <a:ext uri="{FF2B5EF4-FFF2-40B4-BE49-F238E27FC236}">
                <a16:creationId xmlns:a16="http://schemas.microsoft.com/office/drawing/2014/main" id="{1F0B9FEB-F8A8-66F6-5735-60739B0BC6E7}"/>
              </a:ext>
            </a:extLst>
          </p:cNvPr>
          <p:cNvSpPr/>
          <p:nvPr/>
        </p:nvSpPr>
        <p:spPr>
          <a:xfrm>
            <a:off x="8318158" y="1447799"/>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Consumer</a:t>
            </a:r>
          </a:p>
        </p:txBody>
      </p:sp>
      <p:sp>
        <p:nvSpPr>
          <p:cNvPr id="21" name="Flowchart: Process 20">
            <a:extLst>
              <a:ext uri="{FF2B5EF4-FFF2-40B4-BE49-F238E27FC236}">
                <a16:creationId xmlns:a16="http://schemas.microsoft.com/office/drawing/2014/main" id="{E6D4C93A-CA25-B714-62AD-A8D15D85ED83}"/>
              </a:ext>
            </a:extLst>
          </p:cNvPr>
          <p:cNvSpPr/>
          <p:nvPr/>
        </p:nvSpPr>
        <p:spPr>
          <a:xfrm>
            <a:off x="8318158" y="2774091"/>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Consumer</a:t>
            </a:r>
          </a:p>
        </p:txBody>
      </p:sp>
      <p:sp>
        <p:nvSpPr>
          <p:cNvPr id="18" name="Flowchart: Process 17">
            <a:extLst>
              <a:ext uri="{FF2B5EF4-FFF2-40B4-BE49-F238E27FC236}">
                <a16:creationId xmlns:a16="http://schemas.microsoft.com/office/drawing/2014/main" id="{B1B0AB3F-8261-3687-7A14-28EB2B387832}"/>
              </a:ext>
            </a:extLst>
          </p:cNvPr>
          <p:cNvSpPr/>
          <p:nvPr/>
        </p:nvSpPr>
        <p:spPr>
          <a:xfrm>
            <a:off x="8165758" y="1295399"/>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Consumer</a:t>
            </a:r>
          </a:p>
        </p:txBody>
      </p:sp>
      <p:sp>
        <p:nvSpPr>
          <p:cNvPr id="19" name="Flowchart: Process 18">
            <a:extLst>
              <a:ext uri="{FF2B5EF4-FFF2-40B4-BE49-F238E27FC236}">
                <a16:creationId xmlns:a16="http://schemas.microsoft.com/office/drawing/2014/main" id="{909FF281-2AAB-61E0-297C-3834AFEEFA71}"/>
              </a:ext>
            </a:extLst>
          </p:cNvPr>
          <p:cNvSpPr/>
          <p:nvPr/>
        </p:nvSpPr>
        <p:spPr>
          <a:xfrm>
            <a:off x="8165758" y="2621691"/>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Consumer</a:t>
            </a:r>
          </a:p>
        </p:txBody>
      </p:sp>
      <p:sp>
        <p:nvSpPr>
          <p:cNvPr id="16" name="Flowchart: Process 15">
            <a:extLst>
              <a:ext uri="{FF2B5EF4-FFF2-40B4-BE49-F238E27FC236}">
                <a16:creationId xmlns:a16="http://schemas.microsoft.com/office/drawing/2014/main" id="{59877F9D-B33F-B360-178B-157BCFE5FDD6}"/>
              </a:ext>
            </a:extLst>
          </p:cNvPr>
          <p:cNvSpPr/>
          <p:nvPr/>
        </p:nvSpPr>
        <p:spPr>
          <a:xfrm>
            <a:off x="8013358" y="1142999"/>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Consumer</a:t>
            </a:r>
          </a:p>
        </p:txBody>
      </p:sp>
      <p:sp>
        <p:nvSpPr>
          <p:cNvPr id="17" name="Flowchart: Process 16">
            <a:extLst>
              <a:ext uri="{FF2B5EF4-FFF2-40B4-BE49-F238E27FC236}">
                <a16:creationId xmlns:a16="http://schemas.microsoft.com/office/drawing/2014/main" id="{AEE66655-EB31-C098-9CC6-B287DC18F8B4}"/>
              </a:ext>
            </a:extLst>
          </p:cNvPr>
          <p:cNvSpPr/>
          <p:nvPr/>
        </p:nvSpPr>
        <p:spPr>
          <a:xfrm>
            <a:off x="8013358" y="2469291"/>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Consumer</a:t>
            </a:r>
          </a:p>
        </p:txBody>
      </p:sp>
      <p:sp>
        <p:nvSpPr>
          <p:cNvPr id="13" name="Flowchart: Process 12">
            <a:extLst>
              <a:ext uri="{FF2B5EF4-FFF2-40B4-BE49-F238E27FC236}">
                <a16:creationId xmlns:a16="http://schemas.microsoft.com/office/drawing/2014/main" id="{A39881EB-AB00-EAEE-EC68-C15C0397AE48}"/>
              </a:ext>
            </a:extLst>
          </p:cNvPr>
          <p:cNvSpPr/>
          <p:nvPr/>
        </p:nvSpPr>
        <p:spPr>
          <a:xfrm>
            <a:off x="1470454" y="1445740"/>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Provider</a:t>
            </a:r>
          </a:p>
        </p:txBody>
      </p:sp>
      <p:sp>
        <p:nvSpPr>
          <p:cNvPr id="12" name="Flowchart: Process 11">
            <a:extLst>
              <a:ext uri="{FF2B5EF4-FFF2-40B4-BE49-F238E27FC236}">
                <a16:creationId xmlns:a16="http://schemas.microsoft.com/office/drawing/2014/main" id="{8A0317F4-0519-682A-3D20-D0B11C4A09D7}"/>
              </a:ext>
            </a:extLst>
          </p:cNvPr>
          <p:cNvSpPr/>
          <p:nvPr/>
        </p:nvSpPr>
        <p:spPr>
          <a:xfrm>
            <a:off x="1318054" y="1293340"/>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Provider</a:t>
            </a:r>
          </a:p>
        </p:txBody>
      </p:sp>
      <p:sp>
        <p:nvSpPr>
          <p:cNvPr id="11" name="Flowchart: Process 10">
            <a:extLst>
              <a:ext uri="{FF2B5EF4-FFF2-40B4-BE49-F238E27FC236}">
                <a16:creationId xmlns:a16="http://schemas.microsoft.com/office/drawing/2014/main" id="{3766C5B4-9E7C-D6CD-F934-626CD4F4F388}"/>
              </a:ext>
            </a:extLst>
          </p:cNvPr>
          <p:cNvSpPr/>
          <p:nvPr/>
        </p:nvSpPr>
        <p:spPr>
          <a:xfrm>
            <a:off x="1165654" y="1140940"/>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Provider</a:t>
            </a:r>
          </a:p>
        </p:txBody>
      </p:sp>
      <p:sp>
        <p:nvSpPr>
          <p:cNvPr id="10" name="Flowchart: Process 9">
            <a:extLst>
              <a:ext uri="{FF2B5EF4-FFF2-40B4-BE49-F238E27FC236}">
                <a16:creationId xmlns:a16="http://schemas.microsoft.com/office/drawing/2014/main" id="{F794A95E-DF37-651B-993E-C9CBD1272902}"/>
              </a:ext>
            </a:extLst>
          </p:cNvPr>
          <p:cNvSpPr/>
          <p:nvPr/>
        </p:nvSpPr>
        <p:spPr>
          <a:xfrm>
            <a:off x="1470454" y="2772032"/>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Provider</a:t>
            </a:r>
          </a:p>
        </p:txBody>
      </p:sp>
      <p:sp>
        <p:nvSpPr>
          <p:cNvPr id="9" name="Flowchart: Process 8">
            <a:extLst>
              <a:ext uri="{FF2B5EF4-FFF2-40B4-BE49-F238E27FC236}">
                <a16:creationId xmlns:a16="http://schemas.microsoft.com/office/drawing/2014/main" id="{E35D0E8C-388D-66DA-AAC8-B25D71CE0E21}"/>
              </a:ext>
            </a:extLst>
          </p:cNvPr>
          <p:cNvSpPr/>
          <p:nvPr/>
        </p:nvSpPr>
        <p:spPr>
          <a:xfrm>
            <a:off x="1318054" y="2619632"/>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Provider</a:t>
            </a:r>
          </a:p>
        </p:txBody>
      </p:sp>
      <p:sp>
        <p:nvSpPr>
          <p:cNvPr id="8" name="Flowchart: Process 7">
            <a:extLst>
              <a:ext uri="{FF2B5EF4-FFF2-40B4-BE49-F238E27FC236}">
                <a16:creationId xmlns:a16="http://schemas.microsoft.com/office/drawing/2014/main" id="{732FC358-9FB6-5989-E324-DB68EC33C6BC}"/>
              </a:ext>
            </a:extLst>
          </p:cNvPr>
          <p:cNvSpPr/>
          <p:nvPr/>
        </p:nvSpPr>
        <p:spPr>
          <a:xfrm>
            <a:off x="1165654" y="2467232"/>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Provider</a:t>
            </a:r>
          </a:p>
        </p:txBody>
      </p:sp>
      <p:sp>
        <p:nvSpPr>
          <p:cNvPr id="4" name="Footer Placeholder 3">
            <a:extLst>
              <a:ext uri="{FF2B5EF4-FFF2-40B4-BE49-F238E27FC236}">
                <a16:creationId xmlns:a16="http://schemas.microsoft.com/office/drawing/2014/main" id="{5D4DA2D7-BD9C-6D3B-9361-FBACA6EEF1F0}"/>
              </a:ext>
            </a:extLst>
          </p:cNvPr>
          <p:cNvSpPr>
            <a:spLocks noGrp="1"/>
          </p:cNvSpPr>
          <p:nvPr>
            <p:ph type="ftr" sz="quarter" idx="11"/>
          </p:nvPr>
        </p:nvSpPr>
        <p:spPr/>
        <p:txBody>
          <a:bodyPr/>
          <a:lstStyle/>
          <a:p>
            <a:r>
              <a:rPr lang="en-US"/>
              <a:t>Prep Meeting Jan 18 2023</a:t>
            </a:r>
          </a:p>
        </p:txBody>
      </p:sp>
      <p:sp>
        <p:nvSpPr>
          <p:cNvPr id="5" name="Flowchart: Process 4">
            <a:extLst>
              <a:ext uri="{FF2B5EF4-FFF2-40B4-BE49-F238E27FC236}">
                <a16:creationId xmlns:a16="http://schemas.microsoft.com/office/drawing/2014/main" id="{0B38E8E0-604F-62D5-1A80-6F91BABA480B}"/>
              </a:ext>
            </a:extLst>
          </p:cNvPr>
          <p:cNvSpPr/>
          <p:nvPr/>
        </p:nvSpPr>
        <p:spPr>
          <a:xfrm>
            <a:off x="1013254" y="988540"/>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Provider</a:t>
            </a:r>
          </a:p>
        </p:txBody>
      </p:sp>
      <p:sp>
        <p:nvSpPr>
          <p:cNvPr id="6" name="Flowchart: Process 5">
            <a:extLst>
              <a:ext uri="{FF2B5EF4-FFF2-40B4-BE49-F238E27FC236}">
                <a16:creationId xmlns:a16="http://schemas.microsoft.com/office/drawing/2014/main" id="{0715043C-AE77-2C62-7E12-101331B5B919}"/>
              </a:ext>
            </a:extLst>
          </p:cNvPr>
          <p:cNvSpPr/>
          <p:nvPr/>
        </p:nvSpPr>
        <p:spPr>
          <a:xfrm>
            <a:off x="1013254" y="2314832"/>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Provider</a:t>
            </a:r>
          </a:p>
        </p:txBody>
      </p:sp>
      <p:sp>
        <p:nvSpPr>
          <p:cNvPr id="14" name="Flowchart: Process 13">
            <a:extLst>
              <a:ext uri="{FF2B5EF4-FFF2-40B4-BE49-F238E27FC236}">
                <a16:creationId xmlns:a16="http://schemas.microsoft.com/office/drawing/2014/main" id="{9EE604A1-4E0E-86CF-96D4-831E8C9399ED}"/>
              </a:ext>
            </a:extLst>
          </p:cNvPr>
          <p:cNvSpPr/>
          <p:nvPr/>
        </p:nvSpPr>
        <p:spPr>
          <a:xfrm>
            <a:off x="7860958" y="990599"/>
            <a:ext cx="2211860" cy="605481"/>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Maritime C2 System</a:t>
            </a:r>
            <a:br>
              <a:rPr lang="en-US" sz="1600" dirty="0"/>
            </a:br>
            <a:r>
              <a:rPr lang="en-US" sz="1600" dirty="0"/>
              <a:t>Data Consumer</a:t>
            </a:r>
          </a:p>
        </p:txBody>
      </p:sp>
      <p:sp>
        <p:nvSpPr>
          <p:cNvPr id="15" name="Flowchart: Process 14">
            <a:extLst>
              <a:ext uri="{FF2B5EF4-FFF2-40B4-BE49-F238E27FC236}">
                <a16:creationId xmlns:a16="http://schemas.microsoft.com/office/drawing/2014/main" id="{BADD47A1-006C-E4AA-37AB-90E1005EAD95}"/>
              </a:ext>
            </a:extLst>
          </p:cNvPr>
          <p:cNvSpPr/>
          <p:nvPr/>
        </p:nvSpPr>
        <p:spPr>
          <a:xfrm>
            <a:off x="7860958" y="2316891"/>
            <a:ext cx="2211860" cy="60548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CBRN C2 System</a:t>
            </a:r>
            <a:br>
              <a:rPr lang="en-US" sz="1600" dirty="0"/>
            </a:br>
            <a:r>
              <a:rPr lang="en-US" sz="1600" dirty="0"/>
              <a:t>Data Consumer</a:t>
            </a:r>
          </a:p>
        </p:txBody>
      </p:sp>
      <p:sp>
        <p:nvSpPr>
          <p:cNvPr id="22" name="Flowchart: Magnetic Disk 21">
            <a:extLst>
              <a:ext uri="{FF2B5EF4-FFF2-40B4-BE49-F238E27FC236}">
                <a16:creationId xmlns:a16="http://schemas.microsoft.com/office/drawing/2014/main" id="{0830007D-41A8-606B-B067-443C629B3655}"/>
              </a:ext>
            </a:extLst>
          </p:cNvPr>
          <p:cNvSpPr/>
          <p:nvPr/>
        </p:nvSpPr>
        <p:spPr>
          <a:xfrm>
            <a:off x="4532871" y="5041557"/>
            <a:ext cx="2743200" cy="1025611"/>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NCDF Data Lake</a:t>
            </a:r>
          </a:p>
        </p:txBody>
      </p:sp>
      <p:sp>
        <p:nvSpPr>
          <p:cNvPr id="23" name="Flowchart: Process 22">
            <a:extLst>
              <a:ext uri="{FF2B5EF4-FFF2-40B4-BE49-F238E27FC236}">
                <a16:creationId xmlns:a16="http://schemas.microsoft.com/office/drawing/2014/main" id="{DC9379C7-2522-0EEB-BEBC-477751EBBBAD}"/>
              </a:ext>
            </a:extLst>
          </p:cNvPr>
          <p:cNvSpPr/>
          <p:nvPr/>
        </p:nvSpPr>
        <p:spPr>
          <a:xfrm>
            <a:off x="4454611" y="4050527"/>
            <a:ext cx="2496065" cy="333633"/>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External Security Service *</a:t>
            </a:r>
          </a:p>
        </p:txBody>
      </p:sp>
      <p:sp>
        <p:nvSpPr>
          <p:cNvPr id="24" name="Flowchart: Process 23">
            <a:extLst>
              <a:ext uri="{FF2B5EF4-FFF2-40B4-BE49-F238E27FC236}">
                <a16:creationId xmlns:a16="http://schemas.microsoft.com/office/drawing/2014/main" id="{6AB86004-DA86-8F87-1006-125099C114B0}"/>
              </a:ext>
            </a:extLst>
          </p:cNvPr>
          <p:cNvSpPr/>
          <p:nvPr/>
        </p:nvSpPr>
        <p:spPr>
          <a:xfrm>
            <a:off x="4450325" y="3205117"/>
            <a:ext cx="2496065" cy="333633"/>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External Transformation Service</a:t>
            </a:r>
          </a:p>
        </p:txBody>
      </p:sp>
      <p:sp>
        <p:nvSpPr>
          <p:cNvPr id="25" name="Flowchart: Process 24">
            <a:extLst>
              <a:ext uri="{FF2B5EF4-FFF2-40B4-BE49-F238E27FC236}">
                <a16:creationId xmlns:a16="http://schemas.microsoft.com/office/drawing/2014/main" id="{4CE9050D-D018-B74F-77BF-A60F8B322A2A}"/>
              </a:ext>
            </a:extLst>
          </p:cNvPr>
          <p:cNvSpPr/>
          <p:nvPr/>
        </p:nvSpPr>
        <p:spPr>
          <a:xfrm>
            <a:off x="4448431" y="3629195"/>
            <a:ext cx="2496065" cy="333633"/>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External Metadata Service *</a:t>
            </a:r>
          </a:p>
        </p:txBody>
      </p:sp>
      <p:sp>
        <p:nvSpPr>
          <p:cNvPr id="26" name="Flowchart: Process 25">
            <a:extLst>
              <a:ext uri="{FF2B5EF4-FFF2-40B4-BE49-F238E27FC236}">
                <a16:creationId xmlns:a16="http://schemas.microsoft.com/office/drawing/2014/main" id="{980F87BC-D3B2-3CB2-C980-8840B9697667}"/>
              </a:ext>
            </a:extLst>
          </p:cNvPr>
          <p:cNvSpPr/>
          <p:nvPr/>
        </p:nvSpPr>
        <p:spPr>
          <a:xfrm>
            <a:off x="1013254" y="3781170"/>
            <a:ext cx="2211860" cy="605481"/>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Other COI C2 System</a:t>
            </a:r>
            <a:br>
              <a:rPr lang="en-US" sz="1600" dirty="0"/>
            </a:br>
            <a:r>
              <a:rPr lang="en-US" sz="1600" dirty="0"/>
              <a:t>Data Provider</a:t>
            </a:r>
          </a:p>
        </p:txBody>
      </p:sp>
      <p:sp>
        <p:nvSpPr>
          <p:cNvPr id="27" name="Flowchart: Process 26">
            <a:extLst>
              <a:ext uri="{FF2B5EF4-FFF2-40B4-BE49-F238E27FC236}">
                <a16:creationId xmlns:a16="http://schemas.microsoft.com/office/drawing/2014/main" id="{3353D00B-4A06-805A-299B-35163DF8C3FA}"/>
              </a:ext>
            </a:extLst>
          </p:cNvPr>
          <p:cNvSpPr/>
          <p:nvPr/>
        </p:nvSpPr>
        <p:spPr>
          <a:xfrm>
            <a:off x="7860958" y="3783229"/>
            <a:ext cx="2211860" cy="605481"/>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Other COI C2 System</a:t>
            </a:r>
            <a:br>
              <a:rPr lang="en-US" sz="1600" dirty="0"/>
            </a:br>
            <a:r>
              <a:rPr lang="en-US" sz="1600" dirty="0"/>
              <a:t>Data Consumer</a:t>
            </a:r>
          </a:p>
        </p:txBody>
      </p:sp>
      <p:sp>
        <p:nvSpPr>
          <p:cNvPr id="42" name="TextBox 41">
            <a:extLst>
              <a:ext uri="{FF2B5EF4-FFF2-40B4-BE49-F238E27FC236}">
                <a16:creationId xmlns:a16="http://schemas.microsoft.com/office/drawing/2014/main" id="{1D8A6C99-018F-0C1C-B4D7-A6DACD6CBD9E}"/>
              </a:ext>
            </a:extLst>
          </p:cNvPr>
          <p:cNvSpPr txBox="1"/>
          <p:nvPr/>
        </p:nvSpPr>
        <p:spPr>
          <a:xfrm>
            <a:off x="3538278" y="421500"/>
            <a:ext cx="4732386" cy="369332"/>
          </a:xfrm>
          <a:prstGeom prst="rect">
            <a:avLst/>
          </a:prstGeom>
          <a:noFill/>
        </p:spPr>
        <p:txBody>
          <a:bodyPr wrap="none" rtlCol="0">
            <a:spAutoFit/>
          </a:bodyPr>
          <a:lstStyle/>
          <a:p>
            <a:r>
              <a:rPr lang="en-US" dirty="0"/>
              <a:t>Draft CWIX 2023 Architecture Conceptual Model</a:t>
            </a:r>
          </a:p>
        </p:txBody>
      </p:sp>
      <p:sp>
        <p:nvSpPr>
          <p:cNvPr id="45" name="Flowchart: Magnetic Disk 44">
            <a:extLst>
              <a:ext uri="{FF2B5EF4-FFF2-40B4-BE49-F238E27FC236}">
                <a16:creationId xmlns:a16="http://schemas.microsoft.com/office/drawing/2014/main" id="{E86A33E3-A9BB-A22C-0957-21B6C488514A}"/>
              </a:ext>
            </a:extLst>
          </p:cNvPr>
          <p:cNvSpPr/>
          <p:nvPr/>
        </p:nvSpPr>
        <p:spPr>
          <a:xfrm>
            <a:off x="1470454" y="5563136"/>
            <a:ext cx="1746422"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a:extLst>
              <a:ext uri="{FF2B5EF4-FFF2-40B4-BE49-F238E27FC236}">
                <a16:creationId xmlns:a16="http://schemas.microsoft.com/office/drawing/2014/main" id="{DC6AAACA-8BC0-12E0-4EE7-034405E1B745}"/>
              </a:ext>
            </a:extLst>
          </p:cNvPr>
          <p:cNvSpPr/>
          <p:nvPr/>
        </p:nvSpPr>
        <p:spPr>
          <a:xfrm>
            <a:off x="1318054" y="5410736"/>
            <a:ext cx="1746422"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D6BD3D40-6352-5C78-8524-E508A852E139}"/>
              </a:ext>
            </a:extLst>
          </p:cNvPr>
          <p:cNvSpPr/>
          <p:nvPr/>
        </p:nvSpPr>
        <p:spPr>
          <a:xfrm>
            <a:off x="1165654" y="5258336"/>
            <a:ext cx="1746422"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National Data Lake</a:t>
            </a:r>
          </a:p>
        </p:txBody>
      </p:sp>
      <p:sp>
        <p:nvSpPr>
          <p:cNvPr id="46" name="Flowchart: Process 45">
            <a:extLst>
              <a:ext uri="{FF2B5EF4-FFF2-40B4-BE49-F238E27FC236}">
                <a16:creationId xmlns:a16="http://schemas.microsoft.com/office/drawing/2014/main" id="{95019680-8E69-8832-1F21-CE7D015F0721}"/>
              </a:ext>
            </a:extLst>
          </p:cNvPr>
          <p:cNvSpPr/>
          <p:nvPr/>
        </p:nvSpPr>
        <p:spPr>
          <a:xfrm>
            <a:off x="9617676" y="4868562"/>
            <a:ext cx="1521942" cy="612648"/>
          </a:xfrm>
          <a:prstGeom prst="flowChart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Lake Diver</a:t>
            </a:r>
          </a:p>
        </p:txBody>
      </p:sp>
      <p:cxnSp>
        <p:nvCxnSpPr>
          <p:cNvPr id="48" name="Connector: Elbow 47">
            <a:extLst>
              <a:ext uri="{FF2B5EF4-FFF2-40B4-BE49-F238E27FC236}">
                <a16:creationId xmlns:a16="http://schemas.microsoft.com/office/drawing/2014/main" id="{83231815-6817-609A-8E62-69D15C1B92DC}"/>
              </a:ext>
            </a:extLst>
          </p:cNvPr>
          <p:cNvCxnSpPr>
            <a:stCxn id="46" idx="1"/>
            <a:endCxn id="22" idx="4"/>
          </p:cNvCxnSpPr>
          <p:nvPr/>
        </p:nvCxnSpPr>
        <p:spPr>
          <a:xfrm rot="10800000" flipV="1">
            <a:off x="7276072" y="5174885"/>
            <a:ext cx="2341605" cy="379477"/>
          </a:xfrm>
          <a:prstGeom prst="bentConnector3">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51" name="Flowchart: Process 50">
            <a:extLst>
              <a:ext uri="{FF2B5EF4-FFF2-40B4-BE49-F238E27FC236}">
                <a16:creationId xmlns:a16="http://schemas.microsoft.com/office/drawing/2014/main" id="{8804F468-41B2-403C-2D9A-CDBFC729B4F5}"/>
              </a:ext>
            </a:extLst>
          </p:cNvPr>
          <p:cNvSpPr/>
          <p:nvPr/>
        </p:nvSpPr>
        <p:spPr>
          <a:xfrm>
            <a:off x="4454611" y="4534929"/>
            <a:ext cx="2496065" cy="333633"/>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Lake Gateway</a:t>
            </a:r>
          </a:p>
        </p:txBody>
      </p:sp>
      <p:cxnSp>
        <p:nvCxnSpPr>
          <p:cNvPr id="53" name="Connector: Elbow 52">
            <a:extLst>
              <a:ext uri="{FF2B5EF4-FFF2-40B4-BE49-F238E27FC236}">
                <a16:creationId xmlns:a16="http://schemas.microsoft.com/office/drawing/2014/main" id="{593F3573-BE63-D6F1-2EE0-FDB3171BE4F5}"/>
              </a:ext>
            </a:extLst>
          </p:cNvPr>
          <p:cNvCxnSpPr>
            <a:stCxn id="51" idx="1"/>
            <a:endCxn id="43" idx="1"/>
          </p:cNvCxnSpPr>
          <p:nvPr/>
        </p:nvCxnSpPr>
        <p:spPr>
          <a:xfrm rot="10800000" flipV="1">
            <a:off x="2038865" y="4701746"/>
            <a:ext cx="2415746" cy="55659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857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8A80-FA87-91DF-AFB6-3E93B9876644}"/>
              </a:ext>
            </a:extLst>
          </p:cNvPr>
          <p:cNvSpPr>
            <a:spLocks noGrp="1"/>
          </p:cNvSpPr>
          <p:nvPr>
            <p:ph type="title"/>
          </p:nvPr>
        </p:nvSpPr>
        <p:spPr/>
        <p:txBody>
          <a:bodyPr/>
          <a:lstStyle/>
          <a:p>
            <a:r>
              <a:rPr lang="en-US" dirty="0"/>
              <a:t>Architecture Repository</a:t>
            </a:r>
          </a:p>
        </p:txBody>
      </p:sp>
      <p:sp>
        <p:nvSpPr>
          <p:cNvPr id="3" name="Content Placeholder 2">
            <a:extLst>
              <a:ext uri="{FF2B5EF4-FFF2-40B4-BE49-F238E27FC236}">
                <a16:creationId xmlns:a16="http://schemas.microsoft.com/office/drawing/2014/main" id="{62C296A9-4FD7-8007-1EA1-3324CCB2425C}"/>
              </a:ext>
            </a:extLst>
          </p:cNvPr>
          <p:cNvSpPr>
            <a:spLocks noGrp="1"/>
          </p:cNvSpPr>
          <p:nvPr>
            <p:ph idx="1"/>
          </p:nvPr>
        </p:nvSpPr>
        <p:spPr/>
        <p:txBody>
          <a:bodyPr/>
          <a:lstStyle/>
          <a:p>
            <a:r>
              <a:rPr lang="en-US" dirty="0"/>
              <a:t>To Include</a:t>
            </a:r>
          </a:p>
          <a:p>
            <a:pPr lvl="1"/>
            <a:r>
              <a:rPr lang="en-US" dirty="0"/>
              <a:t>Artifacts developed in 2022</a:t>
            </a:r>
          </a:p>
          <a:p>
            <a:pPr lvl="1"/>
            <a:r>
              <a:rPr lang="en-US" dirty="0"/>
              <a:t>New 2023 artifacts</a:t>
            </a:r>
          </a:p>
          <a:p>
            <a:pPr lvl="1"/>
            <a:r>
              <a:rPr lang="en-US" dirty="0"/>
              <a:t>Supporting documents</a:t>
            </a:r>
          </a:p>
          <a:p>
            <a:pPr lvl="1"/>
            <a:r>
              <a:rPr lang="en-US" dirty="0"/>
              <a:t>Meeting minutes, Architecture TT</a:t>
            </a:r>
          </a:p>
          <a:p>
            <a:pPr lvl="1"/>
            <a:r>
              <a:rPr lang="en-US" dirty="0"/>
              <a:t>Meeting minutes, Multiple SRM architecture meetings</a:t>
            </a:r>
          </a:p>
          <a:p>
            <a:pPr lvl="1"/>
            <a:endParaRPr lang="en-US" dirty="0"/>
          </a:p>
          <a:p>
            <a:r>
              <a:rPr lang="en-US" dirty="0"/>
              <a:t>Location</a:t>
            </a:r>
          </a:p>
          <a:p>
            <a:pPr lvl="1"/>
            <a:r>
              <a:rPr lang="en-US" dirty="0" err="1"/>
              <a:t>TIDEPedia</a:t>
            </a:r>
            <a:r>
              <a:rPr lang="en-US" dirty="0"/>
              <a:t> GIT?</a:t>
            </a:r>
          </a:p>
          <a:p>
            <a:pPr lvl="1"/>
            <a:r>
              <a:rPr lang="en-US" dirty="0" err="1"/>
              <a:t>GITHub</a:t>
            </a:r>
            <a:r>
              <a:rPr lang="en-US" dirty="0"/>
              <a:t>?</a:t>
            </a:r>
          </a:p>
          <a:p>
            <a:pPr lvl="1"/>
            <a:endParaRPr lang="en-US" dirty="0"/>
          </a:p>
        </p:txBody>
      </p:sp>
      <p:sp>
        <p:nvSpPr>
          <p:cNvPr id="4" name="Footer Placeholder 3">
            <a:extLst>
              <a:ext uri="{FF2B5EF4-FFF2-40B4-BE49-F238E27FC236}">
                <a16:creationId xmlns:a16="http://schemas.microsoft.com/office/drawing/2014/main" id="{9CF920F0-3AB5-2550-D2C6-6A722A0A150B}"/>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92527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14594</TotalTime>
  <Words>5088</Words>
  <Application>Microsoft Office PowerPoint</Application>
  <PresentationFormat>Widescreen</PresentationFormat>
  <Paragraphs>683</Paragraphs>
  <Slides>43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NCDF Data Lake Architecture Tiger Team</vt:lpstr>
      <vt:lpstr>Agenda for Jan 2023 Architecture TT meeting</vt:lpstr>
      <vt:lpstr>Change in Architecture TT Membership/Leadership</vt:lpstr>
      <vt:lpstr>Requirements for CWIX 2023 – from NCDF Tiger Team</vt:lpstr>
      <vt:lpstr>CWIX 2023 conceptual model reqt’s and objectives(1/3)</vt:lpstr>
      <vt:lpstr>CWIX 2023 conceptual model reqt’s  and objectives (2/3)</vt:lpstr>
      <vt:lpstr>CWIX 2023 conceptual model reqt’s  and objectives (3/3)</vt:lpstr>
      <vt:lpstr>PowerPoint Presentation</vt:lpstr>
      <vt:lpstr>Architecture Repository</vt:lpstr>
      <vt:lpstr>Action Items</vt:lpstr>
      <vt:lpstr>Backup</vt:lpstr>
      <vt:lpstr>Agenda</vt:lpstr>
      <vt:lpstr>Architecture timeline for CWIX 2023</vt:lpstr>
      <vt:lpstr>Architecture Products for CWIX 2023</vt:lpstr>
      <vt:lpstr>Overall Architecture goals for CWIX 2023</vt:lpstr>
      <vt:lpstr>PowerPoint Presentation</vt:lpstr>
      <vt:lpstr>Long Term NCDF Data Lake Architecture issues</vt:lpstr>
      <vt:lpstr>Architecture TT Efforts remain in support of (1) NCDF Framework</vt:lpstr>
      <vt:lpstr>Architecture TT Efforts remain in support of (2) NCDF Data Lake</vt:lpstr>
      <vt:lpstr>NCDF Conceptual Architecture</vt:lpstr>
      <vt:lpstr>PowerPoint Presentation</vt:lpstr>
      <vt:lpstr>Architecture directions for 2023</vt:lpstr>
      <vt:lpstr>Semantic Reference Model (SRM) SubGroup</vt:lpstr>
      <vt:lpstr>SRM SubGroup Agenda (ongoing)</vt:lpstr>
      <vt:lpstr>PowerPoint Presentation</vt:lpstr>
      <vt:lpstr>Upcoming DM-CaT</vt:lpstr>
      <vt:lpstr>Agenda</vt:lpstr>
      <vt:lpstr>Attendees July 26</vt:lpstr>
      <vt:lpstr>DM-CaT results</vt:lpstr>
      <vt:lpstr>Agenda Item: Architecture directions for 2023</vt:lpstr>
      <vt:lpstr>Action Items</vt:lpstr>
      <vt:lpstr>Agenda</vt:lpstr>
      <vt:lpstr>Attendees</vt:lpstr>
      <vt:lpstr>Agenda Item 1: Discuss CWIX 2022 results and findings re: Data Lake.</vt:lpstr>
      <vt:lpstr>NCDF Data Lake Architecture</vt:lpstr>
      <vt:lpstr>NCDF Data Lake Architecture</vt:lpstr>
      <vt:lpstr>Agenda Item 2: Discuss open issues left over from last year </vt:lpstr>
      <vt:lpstr>Open Topic – search across nodes</vt:lpstr>
      <vt:lpstr>Agenda Item 3: Architecture directions for 2023</vt:lpstr>
      <vt:lpstr>Candidate information for 2023 </vt:lpstr>
      <vt:lpstr>Agenda Item 4: Discuss agenda items for upcoming DM CaT</vt:lpstr>
      <vt:lpstr>End of TT meeting, July 12</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NCDF Data Lake Architecture Tiger Team</dc:title>
  <dc:creator>Charles Turnitsa</dc:creator>
  <cp:lastModifiedBy>Charles Turnitsa</cp:lastModifiedBy>
  <cp:revision>18</cp:revision>
  <dcterms:created xsi:type="dcterms:W3CDTF">2022-07-11T11:54:47Z</dcterms:created>
  <dcterms:modified xsi:type="dcterms:W3CDTF">2023-01-20T15:04:36Z</dcterms:modified>
</cp:coreProperties>
</file>