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5" r:id="rId13"/>
    <p:sldId id="276" r:id="rId14"/>
    <p:sldId id="278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7" r:id="rId23"/>
    <p:sldId id="271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75307" autoAdjust="0"/>
  </p:normalViewPr>
  <p:slideViewPr>
    <p:cSldViewPr snapToGrid="0">
      <p:cViewPr varScale="1">
        <p:scale>
          <a:sx n="73" d="100"/>
          <a:sy n="73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0E19D-1429-44DD-BD3F-0C22193A954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44B20-9050-487B-BE84-14D221B7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focus just on the Data Lake capability, or will we be criticized for not providing detail on the Framework – so that implementation can be realized.</a:t>
            </a:r>
          </a:p>
          <a:p>
            <a:r>
              <a:rPr lang="en-US" dirty="0"/>
              <a:t>Framework – does not give implementation details.</a:t>
            </a:r>
          </a:p>
          <a:p>
            <a:r>
              <a:rPr lang="en-US" dirty="0"/>
              <a:t>Data Lake architecture, does capture some of the implementation details.</a:t>
            </a:r>
          </a:p>
          <a:p>
            <a:endParaRPr lang="en-US" dirty="0"/>
          </a:p>
          <a:p>
            <a:r>
              <a:rPr lang="en-US" dirty="0"/>
              <a:t>For CWIX-22 – we could develop a Spiral 5 architecture, and a stripped-down version for CWIX.</a:t>
            </a:r>
          </a:p>
          <a:p>
            <a:endParaRPr lang="en-US" dirty="0"/>
          </a:p>
          <a:p>
            <a:r>
              <a:rPr lang="en-US" dirty="0"/>
              <a:t>Architecture that captures basic idea of the …</a:t>
            </a:r>
          </a:p>
          <a:p>
            <a:r>
              <a:rPr lang="en-US" dirty="0"/>
              <a:t>The architecture should be developed for its own end, and not necessarily for CWIX-22</a:t>
            </a:r>
          </a:p>
          <a:p>
            <a:endParaRPr lang="en-US" dirty="0"/>
          </a:p>
          <a:p>
            <a:r>
              <a:rPr lang="en-US" dirty="0"/>
              <a:t>For CWIX-22, some description of capabilities, with reference to a Spiral 5 architecture, does need to be accomplished.</a:t>
            </a:r>
          </a:p>
          <a:p>
            <a:endParaRPr lang="en-US" dirty="0"/>
          </a:p>
          <a:p>
            <a:r>
              <a:rPr lang="en-US" dirty="0"/>
              <a:t>We can propose (Arch team, DM CAT) to show something more aligned with Spiral 5 overall.  CWIX work, separated.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It is still unclear (to me) how to interpret the Data Lake (NCDF) concept in</a:t>
            </a:r>
          </a:p>
          <a:p>
            <a:r>
              <a:rPr lang="en-US" dirty="0"/>
              <a:t>&gt; terms of the C2 system interfaces that will support service federation in a</a:t>
            </a:r>
          </a:p>
          <a:p>
            <a:r>
              <a:rPr lang="en-US" dirty="0"/>
              <a:t>&gt; Coalition mission network (which is the goal of the FMN Specifications).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For example, in the case of a Capability Developer preparing a C2 system to</a:t>
            </a:r>
          </a:p>
          <a:p>
            <a:r>
              <a:rPr lang="en-US" dirty="0"/>
              <a:t>&gt; be Sp5-ready, what additional C2 system interface(s) need to be implemented</a:t>
            </a:r>
          </a:p>
          <a:p>
            <a:r>
              <a:rPr lang="en-US" dirty="0"/>
              <a:t>&gt; in order to exchange data with a Data Lake interface on the Mission Network?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If I am supplying C2 data into this Data Lake, can I use existing interfaces</a:t>
            </a:r>
          </a:p>
          <a:p>
            <a:r>
              <a:rPr lang="en-US" dirty="0"/>
              <a:t>&gt; (defined in other FMN Sp5 SIs, such as MIP4, NVG, FFT)?  Or do I need to</a:t>
            </a:r>
          </a:p>
          <a:p>
            <a:r>
              <a:rPr lang="en-US" dirty="0"/>
              <a:t>&gt; convert data to a new format/protocol in order to feed the Data Lake?  (i.e.</a:t>
            </a:r>
          </a:p>
          <a:p>
            <a:r>
              <a:rPr lang="en-US" dirty="0"/>
              <a:t>&gt; building upon one of the questions in the original Issue description - where</a:t>
            </a:r>
          </a:p>
          <a:p>
            <a:r>
              <a:rPr lang="en-US" dirty="0"/>
              <a:t>&gt; does the responsibility for transformation sit?)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If I want to consume data from this Data Lake, do I only need to implement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support for a single interface (that will give me all data available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Comments – we only appear non-federated (i.e. Hub and Spoke) because we are dealing with one data lake currently.  If we had several data lakes, they might (if such a spec existed) federate with each other.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Be sure to differentiate between Federated Data Lake, and Federated Search.  A federation is a much different structure from a group of data lakes that share federated search.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Data Lake architecture – our responsibility.  Core Services (and FMN) are not focused yet on difference between federated system, and just federated search.  So, it is ours to interpret and define.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Overall, architecture should use abstract definition, rather than specific technology.  However, for Spiral 5, and to support CWIX, </a:t>
            </a:r>
            <a:r>
              <a:rPr lang="en-US" dirty="0" err="1"/>
              <a:t>etc</a:t>
            </a:r>
            <a:r>
              <a:rPr lang="en-US" dirty="0"/>
              <a:t>, we should talk about specific examples, so that the implementation can be understood and replicated.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start with C1, C5 (and C2)</a:t>
            </a:r>
          </a:p>
          <a:p>
            <a:r>
              <a:rPr lang="en-US" dirty="0"/>
              <a:t>Later work with C3 and C4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Nov 4 may be bad week to meet, as is following week – IPC...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7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44B20-9050-487B-BE84-14D221B782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3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9A19-1D74-4451-BFC1-DE969A95448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496C-D2A6-443B-AD51-FBE318FD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5476-B42D-499F-9D4A-685FB5871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NCDF Data Lake Capability Architecture</a:t>
            </a:r>
            <a:br>
              <a:rPr lang="en-US" dirty="0"/>
            </a:br>
            <a:r>
              <a:rPr lang="en-US" dirty="0"/>
              <a:t>Tiger Team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0C16F6-48D3-4736-BAC1-C0A1B7D21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Discussions captured, from meetings:</a:t>
            </a:r>
            <a:br>
              <a:rPr lang="en-US" dirty="0"/>
            </a:br>
            <a:r>
              <a:rPr lang="en-US" dirty="0"/>
              <a:t>Oct 5, 7, 12, 14</a:t>
            </a:r>
          </a:p>
        </p:txBody>
      </p:sp>
    </p:spTree>
    <p:extLst>
      <p:ext uri="{BB962C8B-B14F-4D97-AF65-F5344CB8AC3E}">
        <p14:creationId xmlns:p14="http://schemas.microsoft.com/office/powerpoint/2010/main" val="251520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58F7-C3AE-49F5-93D9-C5271238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9578"/>
          </a:xfrm>
        </p:spPr>
        <p:txBody>
          <a:bodyPr>
            <a:normAutofit/>
          </a:bodyPr>
          <a:lstStyle/>
          <a:p>
            <a:r>
              <a:rPr lang="en-US" sz="3200" dirty="0"/>
              <a:t>Discussion on Services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796A-CA2E-4530-844D-B4942D0FE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372"/>
            <a:ext cx="7886700" cy="4940591"/>
          </a:xfrm>
        </p:spPr>
        <p:txBody>
          <a:bodyPr>
            <a:normAutofit/>
          </a:bodyPr>
          <a:lstStyle/>
          <a:p>
            <a:r>
              <a:rPr lang="en-US" sz="2000" dirty="0"/>
              <a:t>Services – </a:t>
            </a:r>
          </a:p>
          <a:p>
            <a:r>
              <a:rPr lang="en-US" sz="2000" dirty="0"/>
              <a:t> Search  for data products – </a:t>
            </a:r>
          </a:p>
          <a:p>
            <a:pPr lvl="1"/>
            <a:r>
              <a:rPr lang="en-US" sz="1600" dirty="0"/>
              <a:t>A) Information Discovery, </a:t>
            </a:r>
          </a:p>
          <a:p>
            <a:pPr lvl="1"/>
            <a:r>
              <a:rPr lang="en-US" sz="1600" dirty="0"/>
              <a:t>B) Search.  </a:t>
            </a:r>
          </a:p>
          <a:p>
            <a:r>
              <a:rPr lang="en-US" sz="2000" dirty="0"/>
              <a:t> (Search contains ideas of both Structured Search, and Open Search)</a:t>
            </a:r>
          </a:p>
          <a:p>
            <a:r>
              <a:rPr lang="en-US" sz="2000" dirty="0"/>
              <a:t> First is, Called ‘Retrieval’ in the architecture documents.</a:t>
            </a:r>
          </a:p>
          <a:p>
            <a:pPr lvl="1"/>
            <a:r>
              <a:rPr lang="en-US" sz="1600" dirty="0"/>
              <a:t>example – I have a document ID – please give me that document.</a:t>
            </a:r>
          </a:p>
          <a:p>
            <a:r>
              <a:rPr lang="en-US" sz="2000" dirty="0"/>
              <a:t> Second is, search based on “by word” search, or “by attribute”</a:t>
            </a:r>
          </a:p>
          <a:p>
            <a:pPr lvl="1"/>
            <a:r>
              <a:rPr lang="en-US" sz="1600" dirty="0"/>
              <a:t>Could be Open Search (across all attributes)</a:t>
            </a:r>
          </a:p>
          <a:p>
            <a:pPr lvl="1"/>
            <a:r>
              <a:rPr lang="en-US" sz="2000" dirty="0"/>
              <a:t>But decided to be closed – limited to certain attributes, using SQL </a:t>
            </a:r>
          </a:p>
          <a:p>
            <a:r>
              <a:rPr lang="en-US" sz="2000" dirty="0"/>
              <a:t>   -Described in the CWIX21 API</a:t>
            </a:r>
          </a:p>
          <a:p>
            <a:r>
              <a:rPr lang="en-US" sz="2000" dirty="0"/>
              <a:t>   - Model for Metadata is taken from the SRM (MIM), but there is also a NATO Metadata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107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34C3-5E1D-4179-9C97-E6B99B8D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9578"/>
          </a:xfrm>
        </p:spPr>
        <p:txBody>
          <a:bodyPr>
            <a:normAutofit/>
          </a:bodyPr>
          <a:lstStyle/>
          <a:p>
            <a:r>
              <a:rPr lang="en-US" sz="3200" dirty="0"/>
              <a:t>Discussion on Services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975C-DA9A-4E1E-B7CB-0FDA0F816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0614"/>
            <a:ext cx="7886700" cy="496634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Search Query – Human user may know the context, Machine driven (i.e., AI) will not know context.</a:t>
            </a:r>
          </a:p>
          <a:p>
            <a:r>
              <a:rPr lang="en-US" sz="1800" dirty="0"/>
              <a:t>Filter – geospatial, chronological (space/time)</a:t>
            </a:r>
          </a:p>
          <a:p>
            <a:r>
              <a:rPr lang="en-US" sz="1800" dirty="0"/>
              <a:t>Search – currently describes federated search; should instead be –</a:t>
            </a:r>
          </a:p>
          <a:p>
            <a:pPr lvl="1"/>
            <a:r>
              <a:rPr lang="en-US" sz="1600" dirty="0"/>
              <a:t>Two types of search – </a:t>
            </a:r>
          </a:p>
          <a:p>
            <a:pPr lvl="2"/>
            <a:r>
              <a:rPr lang="en-US" sz="1600" dirty="0"/>
              <a:t>Type (1) an NCDF system, will be able to use </a:t>
            </a:r>
            <a:r>
              <a:rPr lang="en-US" sz="1600" dirty="0" err="1"/>
              <a:t>rSQL</a:t>
            </a:r>
            <a:r>
              <a:rPr lang="en-US" sz="1600" dirty="0"/>
              <a:t> style search, </a:t>
            </a:r>
          </a:p>
          <a:p>
            <a:pPr lvl="2"/>
            <a:r>
              <a:rPr lang="en-US" sz="1600" dirty="0"/>
              <a:t>Type (2) other systems (outside systems) will have an open search capability.</a:t>
            </a:r>
          </a:p>
          <a:p>
            <a:r>
              <a:rPr lang="en-US" sz="1800" dirty="0"/>
              <a:t>  Need to differentiate between NCDF system search, and outside system search</a:t>
            </a:r>
          </a:p>
          <a:p>
            <a:r>
              <a:rPr lang="en-US" sz="1800" dirty="0"/>
              <a:t>Production –</a:t>
            </a:r>
          </a:p>
          <a:p>
            <a:pPr lvl="1"/>
            <a:r>
              <a:rPr lang="en-US" sz="1600" dirty="0"/>
              <a:t>All transformers are external to NCDF</a:t>
            </a:r>
          </a:p>
          <a:p>
            <a:pPr lvl="1"/>
            <a:r>
              <a:rPr lang="en-US" sz="1600" dirty="0"/>
              <a:t>NCDF (Data Lake) only speaks NCDF, so everything must be transformed external</a:t>
            </a:r>
          </a:p>
          <a:p>
            <a:pPr lvl="1"/>
            <a:r>
              <a:rPr lang="en-US" sz="1600" dirty="0"/>
              <a:t>Typical  Production Pattern – </a:t>
            </a:r>
          </a:p>
          <a:p>
            <a:pPr lvl="2"/>
            <a:r>
              <a:rPr lang="en-US" sz="1600" dirty="0"/>
              <a:t>Outside system, takes a product, and turns it into BSO referenced NCDF data, and submits</a:t>
            </a:r>
          </a:p>
          <a:p>
            <a:pPr lvl="1"/>
            <a:r>
              <a:rPr lang="en-US" sz="1600" dirty="0"/>
              <a:t>Harder (but less common) Production Pattern–</a:t>
            </a:r>
          </a:p>
          <a:p>
            <a:pPr lvl="2"/>
            <a:r>
              <a:rPr lang="en-US" sz="1600" dirty="0"/>
              <a:t>What if product does not relate to a BSO?</a:t>
            </a:r>
          </a:p>
          <a:p>
            <a:pPr lvl="2"/>
            <a:r>
              <a:rPr lang="en-US" sz="1600" dirty="0"/>
              <a:t>What if it is an update to a BSO that already exists?  (entity ID issues…)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351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E0F0-2B7D-4477-9678-47282A49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7911"/>
          </a:xfrm>
        </p:spPr>
        <p:txBody>
          <a:bodyPr>
            <a:normAutofit/>
          </a:bodyPr>
          <a:lstStyle/>
          <a:p>
            <a:r>
              <a:rPr lang="en-US" sz="3200" dirty="0"/>
              <a:t>Discussions on Services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96BF-040E-41C6-8F3B-3250DEBD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8946"/>
            <a:ext cx="7886700" cy="5108017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Source information related to the BSO that identifies (at a metadata level) a document or entity, can be in the Data lake, or can be separate, but linked. (Type 1 storage, or Type 2 storage)</a:t>
            </a:r>
          </a:p>
          <a:p>
            <a:endParaRPr lang="en-US" sz="2800" dirty="0"/>
          </a:p>
          <a:p>
            <a:r>
              <a:rPr lang="en-US" sz="2800" dirty="0"/>
              <a:t>Include trust, risk, uncertainty – modeled inside the semantic model – question for Nico – is this in the semantic model, or does it need to be accommodated otherwise?</a:t>
            </a:r>
          </a:p>
          <a:p>
            <a:pPr lvl="1"/>
            <a:r>
              <a:rPr lang="en-US" dirty="0"/>
              <a:t>Trust is one dimension of data product</a:t>
            </a:r>
          </a:p>
          <a:p>
            <a:pPr lvl="1"/>
            <a:r>
              <a:rPr lang="en-US" sz="2800" dirty="0"/>
              <a:t>Timing is another dimension of data product. Example – is an ORBAT for today, future, conjectural, planned, historical, etc.</a:t>
            </a:r>
          </a:p>
          <a:p>
            <a:endParaRPr lang="en-US" sz="2800" dirty="0"/>
          </a:p>
          <a:p>
            <a:r>
              <a:rPr lang="en-US" sz="2800" dirty="0"/>
              <a:t>To be a provider – means you can inject from an authoritative data source…</a:t>
            </a:r>
          </a:p>
          <a:p>
            <a:pPr lvl="1"/>
            <a:r>
              <a:rPr lang="en-US" dirty="0"/>
              <a:t>Many issues to be solved here – governance, authority, etc.</a:t>
            </a:r>
          </a:p>
          <a:p>
            <a:pPr lvl="1"/>
            <a:r>
              <a:rPr lang="en-US" sz="2800" dirty="0"/>
              <a:t>Governance here refers to the governance that a source of the data has, over the accuracy/truth/precision of the data within what they submit…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r>
              <a:rPr lang="en-US" sz="2800" dirty="0"/>
              <a:t>Architecture is concerned with how this manifests within the data lake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0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1830-F0E1-4A6F-A547-757A99A1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184"/>
          </a:xfrm>
        </p:spPr>
        <p:txBody>
          <a:bodyPr>
            <a:normAutofit/>
          </a:bodyPr>
          <a:lstStyle/>
          <a:p>
            <a:r>
              <a:rPr lang="en-US" sz="3200" dirty="0"/>
              <a:t>Discussion on Services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67D7-81DF-4B98-A183-A27334E4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9099"/>
            <a:ext cx="7886700" cy="5017864"/>
          </a:xfrm>
        </p:spPr>
        <p:txBody>
          <a:bodyPr>
            <a:normAutofit/>
          </a:bodyPr>
          <a:lstStyle/>
          <a:p>
            <a:r>
              <a:rPr lang="en-US" sz="2400" dirty="0"/>
              <a:t>BSOs come with data that is interpretable to provide Metadata… question is why do we then add extra layer of external metadata?</a:t>
            </a:r>
          </a:p>
          <a:p>
            <a:r>
              <a:rPr lang="en-US" sz="2400" dirty="0"/>
              <a:t>What about historic sources (earlier standards, etc.)</a:t>
            </a:r>
          </a:p>
          <a:p>
            <a:r>
              <a:rPr lang="en-US" sz="2400" dirty="0"/>
              <a:t>Is Metadata added on externally, or as internal service?</a:t>
            </a:r>
          </a:p>
          <a:p>
            <a:r>
              <a:rPr lang="en-US" sz="2400" dirty="0"/>
              <a:t>Security metadata…</a:t>
            </a:r>
          </a:p>
          <a:p>
            <a:pPr lvl="1"/>
            <a:r>
              <a:rPr lang="en-US" sz="2000" dirty="0"/>
              <a:t>How is security related metadata provided?  What if the metadata is provided by a service, rather than from original user? Are they assumed to be at highest local level?</a:t>
            </a:r>
          </a:p>
        </p:txBody>
      </p:sp>
    </p:spTree>
    <p:extLst>
      <p:ext uri="{BB962C8B-B14F-4D97-AF65-F5344CB8AC3E}">
        <p14:creationId xmlns:p14="http://schemas.microsoft.com/office/powerpoint/2010/main" val="153535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F6B-D6F6-4585-A27A-5ACADD5B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0789"/>
          </a:xfrm>
        </p:spPr>
        <p:txBody>
          <a:bodyPr>
            <a:normAutofit/>
          </a:bodyPr>
          <a:lstStyle/>
          <a:p>
            <a:r>
              <a:rPr lang="en-US" sz="3200" dirty="0"/>
              <a:t>Discussion on Services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D985-B57F-4A3E-881D-E3DFC3C9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341"/>
            <a:ext cx="7886700" cy="5043622"/>
          </a:xfrm>
        </p:spPr>
        <p:txBody>
          <a:bodyPr>
            <a:normAutofit/>
          </a:bodyPr>
          <a:lstStyle/>
          <a:p>
            <a:r>
              <a:rPr lang="en-US" sz="2000" dirty="0"/>
              <a:t>Metadata – NCDF required, NATO required (via NATO standard, such as 5636), and then extension – is for other community requirements for metadata – such as for images, streamed audio recordings, etc.</a:t>
            </a:r>
          </a:p>
          <a:p>
            <a:endParaRPr lang="en-US" sz="2000" dirty="0"/>
          </a:p>
          <a:p>
            <a:r>
              <a:rPr lang="en-US" sz="2000" dirty="0"/>
              <a:t>Data lake – able to manage – NCDF Core, NATO required, and COI additional</a:t>
            </a:r>
          </a:p>
          <a:p>
            <a:endParaRPr lang="en-US" sz="2000" dirty="0"/>
          </a:p>
          <a:p>
            <a:r>
              <a:rPr lang="en-US" sz="2000" dirty="0"/>
              <a:t>Is Retrieval based on Core, NATO extension, or optional COI extension?</a:t>
            </a:r>
          </a:p>
          <a:p>
            <a:pPr lvl="1"/>
            <a:r>
              <a:rPr lang="en-US" sz="2000" dirty="0"/>
              <a:t>Answer: it can be based on any….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28142-D2F8-455C-AA7E-93A86A352A11}"/>
              </a:ext>
            </a:extLst>
          </p:cNvPr>
          <p:cNvSpPr/>
          <p:nvPr/>
        </p:nvSpPr>
        <p:spPr>
          <a:xfrm>
            <a:off x="3217404" y="4541756"/>
            <a:ext cx="353431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Oct 7 Meeting </a:t>
            </a:r>
          </a:p>
        </p:txBody>
      </p:sp>
    </p:spTree>
    <p:extLst>
      <p:ext uri="{BB962C8B-B14F-4D97-AF65-F5344CB8AC3E}">
        <p14:creationId xmlns:p14="http://schemas.microsoft.com/office/powerpoint/2010/main" val="273974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D1C9-05B4-46AF-B933-4AA73DFA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84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API information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D73B-DB65-4376-9D9C-ACBE9053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8100"/>
            <a:ext cx="7886700" cy="4868863"/>
          </a:xfrm>
        </p:spPr>
        <p:txBody>
          <a:bodyPr>
            <a:normAutofit/>
          </a:bodyPr>
          <a:lstStyle/>
          <a:p>
            <a:r>
              <a:rPr lang="en-US" sz="2000" dirty="0"/>
              <a:t>API – not a single piece of software</a:t>
            </a:r>
          </a:p>
          <a:p>
            <a:r>
              <a:rPr lang="en-US" sz="2000" dirty="0"/>
              <a:t>Multiple entry points</a:t>
            </a:r>
          </a:p>
          <a:p>
            <a:r>
              <a:rPr lang="en-US" sz="2000" dirty="0"/>
              <a:t>Core API (uses NCDF data to store, retrieve,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Documentation here, exists</a:t>
            </a:r>
          </a:p>
          <a:p>
            <a:r>
              <a:rPr lang="en-US" sz="2000" dirty="0"/>
              <a:t>Also, Transformation Services</a:t>
            </a:r>
          </a:p>
          <a:p>
            <a:pPr lvl="1"/>
            <a:r>
              <a:rPr lang="en-US" sz="1800" dirty="0"/>
              <a:t>Documentation here, does not exist</a:t>
            </a:r>
          </a:p>
          <a:p>
            <a:r>
              <a:rPr lang="en-US" sz="2000" dirty="0"/>
              <a:t>NCDF Data Lake API Specification</a:t>
            </a:r>
          </a:p>
          <a:p>
            <a:pPr lvl="1"/>
            <a:r>
              <a:rPr lang="en-US" sz="1800" dirty="0"/>
              <a:t>Overlaps with Interim API developed by Germany for CWIX 2021</a:t>
            </a:r>
          </a:p>
          <a:p>
            <a:pPr lvl="1"/>
            <a:r>
              <a:rPr lang="en-US" sz="1800" dirty="0"/>
              <a:t>Transformation services left outside</a:t>
            </a:r>
          </a:p>
          <a:p>
            <a:r>
              <a:rPr lang="en-US" sz="2200" dirty="0"/>
              <a:t>Decide on what is included in Spiral 5 (Transformation? Not?)</a:t>
            </a:r>
          </a:p>
          <a:p>
            <a:pPr lvl="1"/>
            <a:r>
              <a:rPr lang="en-US" sz="1800" dirty="0"/>
              <a:t>Ensure that documentation and API are in agreement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706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C5B0-23F9-4C33-A53D-82A21FF0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6394"/>
          </a:xfrm>
        </p:spPr>
        <p:txBody>
          <a:bodyPr>
            <a:normAutofit/>
          </a:bodyPr>
          <a:lstStyle/>
          <a:p>
            <a:r>
              <a:rPr lang="en-US" sz="3200" dirty="0"/>
              <a:t>More for API (future)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D70B-83A8-4787-837C-2AFF9BB6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6201"/>
            <a:ext cx="7886700" cy="4830762"/>
          </a:xfrm>
        </p:spPr>
        <p:txBody>
          <a:bodyPr>
            <a:normAutofit/>
          </a:bodyPr>
          <a:lstStyle/>
          <a:p>
            <a:r>
              <a:rPr lang="en-US" sz="2000" dirty="0"/>
              <a:t>Handle federated search across multiple Data Lakes</a:t>
            </a:r>
          </a:p>
          <a:p>
            <a:pPr lvl="1"/>
            <a:r>
              <a:rPr lang="en-US" sz="1600" dirty="0"/>
              <a:t>Single data lake in Spiral 5</a:t>
            </a:r>
          </a:p>
          <a:p>
            <a:r>
              <a:rPr lang="en-US" sz="2000" dirty="0"/>
              <a:t>Discovery services</a:t>
            </a:r>
          </a:p>
          <a:p>
            <a:endParaRPr lang="en-US" sz="2000" dirty="0"/>
          </a:p>
          <a:p>
            <a:r>
              <a:rPr lang="en-US" sz="2000" dirty="0"/>
              <a:t>Concept of open search function (which may work with federated search across federated Data Lakes) – under discussion</a:t>
            </a:r>
          </a:p>
          <a:p>
            <a:endParaRPr lang="en-US" sz="2000" dirty="0"/>
          </a:p>
          <a:p>
            <a:r>
              <a:rPr lang="en-US" sz="2000" dirty="0"/>
              <a:t>Discuss difference between FMN idea of open search (across multiple types of systems, including Data Lake), and Data Lake federated open search (across multiple Data Lake federates)</a:t>
            </a:r>
          </a:p>
          <a:p>
            <a:r>
              <a:rPr lang="en-US" sz="2000" dirty="0"/>
              <a:t>Future architecture – two options (maybe more)</a:t>
            </a:r>
          </a:p>
          <a:p>
            <a:pPr lvl="1"/>
            <a:r>
              <a:rPr lang="en-US" sz="1600" dirty="0"/>
              <a:t>One is open search to touch all data lakes from outside</a:t>
            </a:r>
          </a:p>
          <a:p>
            <a:pPr lvl="1"/>
            <a:r>
              <a:rPr lang="en-US" sz="1600" dirty="0"/>
              <a:t>Other is open search to touch one data lake, and then internal to data lake federation, an internal federated search across data lakes takes place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54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731C-13FC-491F-AB48-6FFA9E77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2474"/>
          </a:xfrm>
        </p:spPr>
        <p:txBody>
          <a:bodyPr>
            <a:normAutofit/>
          </a:bodyPr>
          <a:lstStyle/>
          <a:p>
            <a:r>
              <a:rPr lang="en-US" sz="3600" dirty="0"/>
              <a:t>Federation and Federated Data Lakes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249B-3E4A-4FF9-86C4-8B5FC611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900"/>
            <a:ext cx="7886700" cy="4818063"/>
          </a:xfrm>
        </p:spPr>
        <p:txBody>
          <a:bodyPr>
            <a:normAutofit/>
          </a:bodyPr>
          <a:lstStyle/>
          <a:p>
            <a:r>
              <a:rPr lang="en-US" sz="1800" dirty="0"/>
              <a:t>Different data lakes may have different security or concept of contents (serving certain COI, </a:t>
            </a:r>
            <a:r>
              <a:rPr lang="en-US" sz="1800" dirty="0" err="1"/>
              <a:t>etc</a:t>
            </a:r>
            <a:r>
              <a:rPr lang="en-US" sz="1800" dirty="0"/>
              <a:t>) but when federated these will be searched across, and business rules and API structures will have to accommodate – to be worked on in future spirals</a:t>
            </a:r>
          </a:p>
          <a:p>
            <a:endParaRPr lang="en-US" sz="1800" dirty="0"/>
          </a:p>
          <a:p>
            <a:r>
              <a:rPr lang="en-US" sz="1800" dirty="0"/>
              <a:t>SUBSCRIPTION</a:t>
            </a:r>
          </a:p>
          <a:p>
            <a:pPr lvl="1"/>
            <a:r>
              <a:rPr lang="en-US" sz="1400" dirty="0"/>
              <a:t>You can subscribe to match of some value in any property of the model (with filters – time, hierarchical data,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For CWIX2022 – up to the participating nations, if they will use Subscription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Have the conversation at DM CAT about Pub/Sub and if it will be used, should be in included in standard, should be modified, </a:t>
            </a:r>
            <a:r>
              <a:rPr lang="en-US" sz="1800" dirty="0" err="1"/>
              <a:t>etc</a:t>
            </a:r>
            <a:r>
              <a:rPr lang="en-US" sz="1800" dirty="0"/>
              <a:t>?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763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E394-375C-4BE1-B17A-410A6FA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/>
          <a:p>
            <a:r>
              <a:rPr lang="en-US" sz="3600" dirty="0"/>
              <a:t>Publication/Subscription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E16F-8D47-4440-8CC8-110C8561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r>
              <a:rPr lang="en-US" sz="1800" dirty="0"/>
              <a:t>A consumer of data will craft a subscription request to the Data Lake API.  The Data Lake will serve as the Publisher.</a:t>
            </a:r>
          </a:p>
          <a:p>
            <a:r>
              <a:rPr lang="en-US" sz="1800" dirty="0"/>
              <a:t>The Publisher (data lake) will send a notification to the Subscriber when there are data available that match the subscription criteria</a:t>
            </a:r>
          </a:p>
          <a:p>
            <a:endParaRPr lang="en-US" sz="1800" dirty="0"/>
          </a:p>
          <a:p>
            <a:r>
              <a:rPr lang="en-US" sz="1800" dirty="0"/>
              <a:t>Publisher could (1) notify that data is available, or (2) send back the data itself</a:t>
            </a:r>
          </a:p>
          <a:p>
            <a:pPr lvl="1"/>
            <a:r>
              <a:rPr lang="en-US" sz="1400" dirty="0"/>
              <a:t>Choice, now, is to always return full data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531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A8FB-86C2-4969-8C1C-F267D156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sz="3200" dirty="0"/>
              <a:t>API review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34F9-818F-44CE-85E7-8830C4B6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r>
              <a:rPr lang="en-US" sz="2000" dirty="0"/>
              <a:t>Choose a date past DM-CAT</a:t>
            </a:r>
          </a:p>
          <a:p>
            <a:endParaRPr lang="en-US" sz="2000" dirty="0"/>
          </a:p>
          <a:p>
            <a:r>
              <a:rPr lang="en-US" sz="2000" dirty="0"/>
              <a:t>Mark will send out documents, and ask for comments NLT NOV2</a:t>
            </a:r>
          </a:p>
          <a:p>
            <a:endParaRPr lang="en-US" sz="2000" dirty="0"/>
          </a:p>
          <a:p>
            <a:r>
              <a:rPr lang="en-US" sz="2000" dirty="0"/>
              <a:t>Meeting (first) to review API will be NOV4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88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000D-4101-4430-8B84-444D5386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7F56BD-A526-4B64-A131-8D502665E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739140"/>
            <a:ext cx="76787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Greetings and introductions.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Architecture artifact development: short-term and long-term goals.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Discuss issue 7267 from FMN issue tracker, impact to architecture?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Conceptual Layer architecture diagrams.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Service Layer architecture diagrams.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Review and discussion: Services, as described in the Requirements document, and modifications.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DM-CAT and Architecture Team's responsibility.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Action items and schedule next workshop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753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9E49-0534-4527-AFCC-F55BED4C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sz="3200" dirty="0"/>
              <a:t>Action Items – Oct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E090-EE2A-4928-8C06-2A9D53B0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NCIA and Germany will review each other’s API specification.  Comments and reviews via email.</a:t>
            </a:r>
          </a:p>
          <a:p>
            <a:endParaRPr lang="en-US" dirty="0"/>
          </a:p>
          <a:p>
            <a:r>
              <a:rPr lang="en-US" dirty="0"/>
              <a:t>Content, possible including draft Views, based on our current discussion, </a:t>
            </a:r>
            <a:r>
              <a:rPr lang="en-US"/>
              <a:t>for preview before DM-CAT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FD042-D68D-4B1D-ACFC-305CC17C09C7}"/>
              </a:ext>
            </a:extLst>
          </p:cNvPr>
          <p:cNvSpPr/>
          <p:nvPr/>
        </p:nvSpPr>
        <p:spPr>
          <a:xfrm>
            <a:off x="3217403" y="4799334"/>
            <a:ext cx="353431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Oct 12 Meeting </a:t>
            </a:r>
          </a:p>
        </p:txBody>
      </p:sp>
    </p:spTree>
    <p:extLst>
      <p:ext uri="{BB962C8B-B14F-4D97-AF65-F5344CB8AC3E}">
        <p14:creationId xmlns:p14="http://schemas.microsoft.com/office/powerpoint/2010/main" val="173927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FE4C-24C0-4EFD-B28A-1868F21E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88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Items to include for CWIX2022 Architecture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AA62-71F1-4569-A423-D909C53C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Key services (production, consumption, sub/pub, search)</a:t>
            </a:r>
          </a:p>
          <a:p>
            <a:r>
              <a:rPr lang="en-US" sz="2000" dirty="0"/>
              <a:t>Data Lake management services . . . Not for 2022 </a:t>
            </a:r>
          </a:p>
          <a:p>
            <a:pPr lvl="1"/>
            <a:r>
              <a:rPr lang="en-US" sz="1800" dirty="0"/>
              <a:t>Aging data – not in API</a:t>
            </a:r>
          </a:p>
          <a:p>
            <a:pPr lvl="1"/>
            <a:r>
              <a:rPr lang="en-US" sz="1800" dirty="0"/>
              <a:t>NCMS – not in API</a:t>
            </a:r>
          </a:p>
          <a:p>
            <a:pPr lvl="1"/>
            <a:r>
              <a:rPr lang="en-US" sz="1800" dirty="0"/>
              <a:t>Semantic Reference Model – not in API</a:t>
            </a:r>
          </a:p>
          <a:p>
            <a:pPr lvl="1"/>
            <a:r>
              <a:rPr lang="en-US" sz="1800" dirty="0"/>
              <a:t>Management of Data (production, metadata production) is in the API</a:t>
            </a:r>
          </a:p>
          <a:p>
            <a:r>
              <a:rPr lang="en-US" sz="2200" dirty="0"/>
              <a:t>Objectives</a:t>
            </a:r>
          </a:p>
          <a:p>
            <a:pPr lvl="1"/>
            <a:r>
              <a:rPr lang="en-US" sz="1800" dirty="0"/>
              <a:t>Request, Search</a:t>
            </a:r>
          </a:p>
          <a:p>
            <a:pPr lvl="1"/>
            <a:r>
              <a:rPr lang="en-US" sz="1800" dirty="0"/>
              <a:t>Pub/Sub</a:t>
            </a:r>
          </a:p>
          <a:p>
            <a:pPr lvl="1"/>
            <a:r>
              <a:rPr lang="en-US" sz="1800" dirty="0"/>
              <a:t>Test usefulness of SRM – as both data producer/consumer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131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B26B-B5D4-4DD5-9A67-6B7A580B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/>
          </a:bodyPr>
          <a:lstStyle/>
          <a:p>
            <a:r>
              <a:rPr lang="en-US" sz="3200" dirty="0"/>
              <a:t>Thoughts/Clarifications on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A6A1-8E64-46A0-9861-835CBB8D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4856"/>
            <a:ext cx="7886700" cy="4992107"/>
          </a:xfrm>
        </p:spPr>
        <p:txBody>
          <a:bodyPr>
            <a:normAutofit/>
          </a:bodyPr>
          <a:lstStyle/>
          <a:p>
            <a:r>
              <a:rPr lang="en-US" sz="2000" dirty="0"/>
              <a:t>Type 1 or Type 2 Data Provider – </a:t>
            </a:r>
          </a:p>
          <a:p>
            <a:r>
              <a:rPr lang="en-US" sz="2000" dirty="0"/>
              <a:t>  BSO stored inside data lake, type 1</a:t>
            </a:r>
          </a:p>
          <a:p>
            <a:r>
              <a:rPr lang="en-US" sz="2000" dirty="0"/>
              <a:t>  BSO stored outside data lake, but with links inside, type 2</a:t>
            </a:r>
          </a:p>
          <a:p>
            <a:r>
              <a:rPr lang="en-US" sz="2000" dirty="0"/>
              <a:t>	Type 1 – </a:t>
            </a:r>
            <a:r>
              <a:rPr lang="en-US" sz="2000" dirty="0" err="1"/>
              <a:t>MetaData</a:t>
            </a:r>
            <a:r>
              <a:rPr lang="en-US" sz="2000" dirty="0"/>
              <a:t> and BSO go into data lake</a:t>
            </a:r>
          </a:p>
          <a:p>
            <a:r>
              <a:rPr lang="en-US" sz="2000" dirty="0"/>
              <a:t>	Type 2 – only </a:t>
            </a:r>
            <a:r>
              <a:rPr lang="en-US" sz="2000" dirty="0" err="1"/>
              <a:t>MetaData</a:t>
            </a:r>
            <a:r>
              <a:rPr lang="en-US" sz="2000" dirty="0"/>
              <a:t> go into data lake (the BSO is outside)</a:t>
            </a:r>
          </a:p>
          <a:p>
            <a:endParaRPr lang="en-US" sz="2000" dirty="0"/>
          </a:p>
          <a:p>
            <a:r>
              <a:rPr lang="en-US" sz="2000" dirty="0"/>
              <a:t>Discovery within a Data Lake – discover services in data lake, discover metadata in data lake, discover products in data lake</a:t>
            </a:r>
          </a:p>
          <a:p>
            <a:endParaRPr lang="en-US" sz="2000" dirty="0"/>
          </a:p>
          <a:p>
            <a:r>
              <a:rPr lang="en-US" sz="2000" dirty="0"/>
              <a:t>Federated Search – </a:t>
            </a:r>
          </a:p>
          <a:p>
            <a:pPr lvl="1"/>
            <a:r>
              <a:rPr lang="en-US" sz="1600" dirty="0"/>
              <a:t>Open Search – </a:t>
            </a:r>
          </a:p>
          <a:p>
            <a:pPr lvl="1"/>
            <a:r>
              <a:rPr lang="en-US" sz="1600" dirty="0"/>
              <a:t>FMN users can submit search query (offered to external users)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8542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9E4C-74A8-433B-AE3D-3199E6BE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/>
          <a:p>
            <a:r>
              <a:rPr lang="en-US" sz="3200" dirty="0"/>
              <a:t>Business operations within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1230-66C3-45C3-9992-212E0F6E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2130"/>
            <a:ext cx="7886700" cy="4914833"/>
          </a:xfrm>
        </p:spPr>
        <p:txBody>
          <a:bodyPr>
            <a:normAutofit/>
          </a:bodyPr>
          <a:lstStyle/>
          <a:p>
            <a:r>
              <a:rPr lang="en-US" sz="2000" dirty="0"/>
              <a:t>Should they be there?</a:t>
            </a:r>
          </a:p>
          <a:p>
            <a:r>
              <a:rPr lang="en-US" sz="2000" dirty="0"/>
              <a:t>Data Lake is for storage, not processing</a:t>
            </a:r>
          </a:p>
          <a:p>
            <a:endParaRPr lang="en-US" sz="2000" dirty="0"/>
          </a:p>
          <a:p>
            <a:r>
              <a:rPr lang="en-US" sz="2000" dirty="0" err="1"/>
              <a:t>MetaData</a:t>
            </a:r>
            <a:r>
              <a:rPr lang="en-US" sz="2000" dirty="0"/>
              <a:t> extraction – can come from BSO, as all is there in the SRM, but should it be done within the data lake, or by producer…</a:t>
            </a:r>
          </a:p>
          <a:p>
            <a:endParaRPr lang="en-US" sz="2000" dirty="0"/>
          </a:p>
          <a:p>
            <a:r>
              <a:rPr lang="en-US" sz="2000" dirty="0"/>
              <a:t>Examine service instructions, and procedure instructions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4052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EECE-BB6B-4FB4-887B-26A285EC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304"/>
          </a:xfrm>
        </p:spPr>
        <p:txBody>
          <a:bodyPr>
            <a:normAutofit/>
          </a:bodyPr>
          <a:lstStyle/>
          <a:p>
            <a:r>
              <a:rPr lang="en-US" sz="3200" dirty="0"/>
              <a:t>Action Items – Prep for DM </a:t>
            </a:r>
            <a:r>
              <a:rPr lang="en-US" sz="3200" dirty="0" err="1"/>
              <a:t>CaT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5944-FC24-47BB-98F8-2BAD13B6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977"/>
            <a:ext cx="7886700" cy="5004986"/>
          </a:xfrm>
        </p:spPr>
        <p:txBody>
          <a:bodyPr>
            <a:normAutofit/>
          </a:bodyPr>
          <a:lstStyle/>
          <a:p>
            <a:r>
              <a:rPr lang="en-US" sz="2000" dirty="0"/>
              <a:t>Chuck – send out agenda and then slides for DM </a:t>
            </a:r>
            <a:r>
              <a:rPr lang="en-US" sz="2000" dirty="0" err="1"/>
              <a:t>CaT</a:t>
            </a:r>
            <a:r>
              <a:rPr lang="en-US" sz="2000" dirty="0"/>
              <a:t> session, for review</a:t>
            </a:r>
          </a:p>
          <a:p>
            <a:endParaRPr lang="en-US" sz="2000" dirty="0"/>
          </a:p>
          <a:p>
            <a:r>
              <a:rPr lang="en-US" sz="2000" dirty="0"/>
              <a:t>Consider additional breakout work session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C8DD6-C643-4E88-B159-114B3FCD4FE9}"/>
              </a:ext>
            </a:extLst>
          </p:cNvPr>
          <p:cNvSpPr/>
          <p:nvPr/>
        </p:nvSpPr>
        <p:spPr>
          <a:xfrm>
            <a:off x="3217403" y="4799334"/>
            <a:ext cx="353431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Oct 14 Meeting </a:t>
            </a:r>
          </a:p>
        </p:txBody>
      </p:sp>
    </p:spTree>
    <p:extLst>
      <p:ext uri="{BB962C8B-B14F-4D97-AF65-F5344CB8AC3E}">
        <p14:creationId xmlns:p14="http://schemas.microsoft.com/office/powerpoint/2010/main" val="4000166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66C4-0917-46E3-9E13-F939A81F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9426"/>
          </a:xfrm>
        </p:spPr>
        <p:txBody>
          <a:bodyPr>
            <a:normAutofit/>
          </a:bodyPr>
          <a:lstStyle/>
          <a:p>
            <a:r>
              <a:rPr lang="en-US" sz="3200" dirty="0"/>
              <a:t>DM </a:t>
            </a:r>
            <a:r>
              <a:rPr lang="en-US" sz="3200" dirty="0" err="1"/>
              <a:t>CaT</a:t>
            </a:r>
            <a:r>
              <a:rPr lang="en-US" sz="3200" dirty="0"/>
              <a:t> (Oct 2021) Agenda (draft)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541B-F191-42DE-9859-0606CB8D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4553"/>
            <a:ext cx="7886700" cy="548832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Review of recent Tiger Team Activity</a:t>
            </a:r>
          </a:p>
          <a:p>
            <a:pPr lvl="1"/>
            <a:r>
              <a:rPr lang="en-US" sz="1800" dirty="0"/>
              <a:t>Short Term Goals/Long Term Goals</a:t>
            </a:r>
          </a:p>
          <a:p>
            <a:pPr lvl="1"/>
            <a:r>
              <a:rPr lang="en-US" sz="1800" dirty="0"/>
              <a:t>Proposed strategy for Architecture Development</a:t>
            </a:r>
          </a:p>
          <a:p>
            <a:pPr lvl="1"/>
            <a:r>
              <a:rPr lang="en-US" sz="1800" dirty="0"/>
              <a:t>Review of NCDF Data Lake Requirements</a:t>
            </a:r>
          </a:p>
          <a:p>
            <a:pPr lvl="1"/>
            <a:r>
              <a:rPr lang="en-US" sz="1800" dirty="0"/>
              <a:t>Review of essential services of NCDF Data Lake</a:t>
            </a:r>
          </a:p>
          <a:p>
            <a:pPr lvl="1"/>
            <a:r>
              <a:rPr lang="en-US" sz="1800" dirty="0"/>
              <a:t>Federated Data Lake(s)</a:t>
            </a:r>
          </a:p>
          <a:p>
            <a:pPr lvl="1"/>
            <a:r>
              <a:rPr lang="en-US" sz="1800" dirty="0"/>
              <a:t>Functional review of API, high level</a:t>
            </a:r>
          </a:p>
          <a:p>
            <a:r>
              <a:rPr lang="en-US" sz="2400" b="1" dirty="0"/>
              <a:t>Next Steps</a:t>
            </a:r>
          </a:p>
          <a:p>
            <a:pPr lvl="1"/>
            <a:r>
              <a:rPr lang="en-US" sz="1800" dirty="0"/>
              <a:t>API software review – consolidation of national and NCIA efforts?</a:t>
            </a:r>
          </a:p>
          <a:p>
            <a:pPr lvl="1"/>
            <a:r>
              <a:rPr lang="en-US" sz="1800" dirty="0"/>
              <a:t>Review of additional services, conditions for NCDF Data Lake</a:t>
            </a:r>
          </a:p>
          <a:p>
            <a:pPr lvl="2"/>
            <a:r>
              <a:rPr lang="en-US" sz="1400" dirty="0"/>
              <a:t>Management</a:t>
            </a:r>
          </a:p>
          <a:p>
            <a:pPr lvl="2"/>
            <a:r>
              <a:rPr lang="en-US" sz="1400" dirty="0"/>
              <a:t>Metadata</a:t>
            </a:r>
          </a:p>
          <a:p>
            <a:pPr lvl="2"/>
            <a:r>
              <a:rPr lang="en-US" sz="1400" dirty="0"/>
              <a:t>Objects other than BSOs?</a:t>
            </a:r>
          </a:p>
          <a:p>
            <a:pPr lvl="2"/>
            <a:r>
              <a:rPr lang="en-US" sz="1400" dirty="0"/>
              <a:t>Transformation</a:t>
            </a:r>
          </a:p>
          <a:p>
            <a:pPr lvl="1"/>
            <a:r>
              <a:rPr lang="en-US" sz="1800" dirty="0"/>
              <a:t>Drafting spiral 5 architecture diagrams (beginning with Conceptual Layer views such as C2, C3, C4, C5; continuing with Service Layer views such as S3, S4, S5)</a:t>
            </a:r>
          </a:p>
          <a:p>
            <a:pPr lvl="1"/>
            <a:r>
              <a:rPr lang="en-US" sz="1800" dirty="0"/>
              <a:t>Battle Rhythm – ours internal to the Architecture Tiger Team, and how it matches other Tiger Team approaches.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7487-D81C-42E6-B096-84F39B04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Architecture artifact development: short-term and long-term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4675-3667-4E14-98E3-5C9EC983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Short Term – for CWIX-22 (Spiral 5)</a:t>
            </a:r>
          </a:p>
          <a:p>
            <a:pPr lvl="1"/>
            <a:r>
              <a:rPr lang="en-US" sz="1800" dirty="0"/>
              <a:t>Focus on Spiral 5, and not on specific CWIX capabilities</a:t>
            </a:r>
          </a:p>
          <a:p>
            <a:pPr lvl="1"/>
            <a:r>
              <a:rPr lang="en-US" sz="1800" dirty="0"/>
              <a:t>Capabilities to be shown at CWIX</a:t>
            </a:r>
          </a:p>
          <a:p>
            <a:pPr lvl="1"/>
            <a:r>
              <a:rPr lang="en-US" sz="1800" dirty="0"/>
              <a:t>Could be either – A stand alone architecture. Or it could be, a stripped-down version of the ‘To Be’ version, focusing on CWIX capabilities.</a:t>
            </a:r>
          </a:p>
          <a:p>
            <a:pPr lvl="1"/>
            <a:r>
              <a:rPr lang="en-US" sz="1800" dirty="0"/>
              <a:t>Question: Develop a Spiral 5 architecture, and then present a scaled back version, representing the capabilities that the CWIX participating nations bring to CWIX-22</a:t>
            </a:r>
          </a:p>
          <a:p>
            <a:r>
              <a:rPr lang="en-US" sz="2000" dirty="0"/>
              <a:t>Long Term – ‘To Be’ architecture of NCDF Data Lake Capability </a:t>
            </a:r>
          </a:p>
          <a:p>
            <a:pPr lvl="1"/>
            <a:r>
              <a:rPr lang="en-US" sz="1800" dirty="0"/>
              <a:t>‘How does NCDF (Framework) work within NATO/FMN?’ – high level (Beyond our scope?)</a:t>
            </a:r>
          </a:p>
          <a:p>
            <a:pPr lvl="1"/>
            <a:r>
              <a:rPr lang="en-US" sz="1800" dirty="0"/>
              <a:t>‘How would NCDF Data Lake look like, if fully described for FMN?’ – mid level</a:t>
            </a:r>
          </a:p>
          <a:p>
            <a:pPr lvl="1"/>
            <a:r>
              <a:rPr lang="en-US" sz="1800" dirty="0"/>
              <a:t>Define long term – include S5? Include S6? Beyond?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2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70D2-1EBD-407B-B0AF-2523D389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Discuss issue 7267 from FMN issue tracker, impact to architecture?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6036-95AA-4C43-B773-E0803228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Service Instructions are vague…</a:t>
            </a:r>
          </a:p>
          <a:p>
            <a:r>
              <a:rPr lang="en-US" sz="2000" dirty="0"/>
              <a:t>Restrictions on a “hub and spoke”</a:t>
            </a:r>
          </a:p>
          <a:p>
            <a:endParaRPr lang="en-US" sz="2000" dirty="0"/>
          </a:p>
          <a:p>
            <a:r>
              <a:rPr lang="en-US" sz="2000" dirty="0"/>
              <a:t>Impact to Architecture – do we describe hub and spoke type, or strive for a more federated solution?</a:t>
            </a:r>
          </a:p>
          <a:p>
            <a:endParaRPr lang="en-US" sz="2000" dirty="0"/>
          </a:p>
          <a:p>
            <a:r>
              <a:rPr lang="en-US" sz="2000" dirty="0"/>
              <a:t>Data Lake capability in Spiral 5 is to be focused on an initial version (Federated Version may be in Spiral 6)</a:t>
            </a:r>
          </a:p>
          <a:p>
            <a:pPr lvl="1"/>
            <a:r>
              <a:rPr lang="en-US" sz="2000" dirty="0"/>
              <a:t>Are services part of the Data Lake, or do they exist outside the boundary of the Data Lake?</a:t>
            </a:r>
          </a:p>
          <a:p>
            <a:pPr lvl="1"/>
            <a:r>
              <a:rPr lang="en-US" sz="2000" dirty="0"/>
              <a:t>Service registry? Service discovery?</a:t>
            </a:r>
          </a:p>
          <a:p>
            <a:pPr lvl="1"/>
            <a:endParaRPr lang="en-US" sz="2000" dirty="0"/>
          </a:p>
          <a:p>
            <a:r>
              <a:rPr lang="en-US" sz="2400" dirty="0"/>
              <a:t>Spiral 5 – this is what we have, but we will bring federated version in Spiral 6</a:t>
            </a:r>
          </a:p>
        </p:txBody>
      </p:sp>
    </p:spTree>
    <p:extLst>
      <p:ext uri="{BB962C8B-B14F-4D97-AF65-F5344CB8AC3E}">
        <p14:creationId xmlns:p14="http://schemas.microsoft.com/office/powerpoint/2010/main" val="6915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AA6A-548C-4A96-968F-4206258A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Layer Arch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7D90-4096-4514-B54C-37CDF476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2,3,4,5 – initially focus on diagrams 2, 5</a:t>
            </a:r>
          </a:p>
          <a:p>
            <a:endParaRPr lang="en-US" dirty="0"/>
          </a:p>
          <a:p>
            <a:r>
              <a:rPr lang="en-US" dirty="0"/>
              <a:t>Perhaps start with 2</a:t>
            </a:r>
          </a:p>
          <a:p>
            <a:r>
              <a:rPr lang="en-US" dirty="0"/>
              <a:t>Then spend time on 3,4 5 (preparing for lower levels in the grid)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4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3F214BF-26AC-4072-96D4-B1B3BE946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56"/>
            <a:ext cx="9085614" cy="69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B7B2-8409-4B77-A9A0-5F52440C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3163-DE74-4667-8D09-1F26BFFCB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– 3,4,5</a:t>
            </a:r>
          </a:p>
          <a:p>
            <a:endParaRPr lang="en-US" dirty="0"/>
          </a:p>
          <a:p>
            <a:r>
              <a:rPr lang="en-US" dirty="0"/>
              <a:t>Goal is to provide insight and information that will be useful to an implementer, and also understanding of how capabilities and functionality of the data lake will be realized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CF8B2-2EF0-4220-B3A4-01BD55D2B1AD}"/>
              </a:ext>
            </a:extLst>
          </p:cNvPr>
          <p:cNvSpPr/>
          <p:nvPr/>
        </p:nvSpPr>
        <p:spPr>
          <a:xfrm>
            <a:off x="1736333" y="5250094"/>
            <a:ext cx="353431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Oct 5 Meeting </a:t>
            </a:r>
          </a:p>
        </p:txBody>
      </p:sp>
    </p:spTree>
    <p:extLst>
      <p:ext uri="{BB962C8B-B14F-4D97-AF65-F5344CB8AC3E}">
        <p14:creationId xmlns:p14="http://schemas.microsoft.com/office/powerpoint/2010/main" val="43386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E9E1-9C78-4E30-A4F9-6805AD7A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Services, as described in the Requirements document, and modifications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442E-8145-4421-9FA0-D7316937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Federated access</a:t>
            </a:r>
          </a:p>
          <a:p>
            <a:r>
              <a:rPr lang="en-US" dirty="0"/>
              <a:t>Retrieval</a:t>
            </a:r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Provide</a:t>
            </a:r>
          </a:p>
          <a:p>
            <a:pPr lvl="1"/>
            <a:r>
              <a:rPr lang="en-US" dirty="0"/>
              <a:t>Associate with BSO</a:t>
            </a:r>
          </a:p>
          <a:p>
            <a:pPr lvl="1"/>
            <a:r>
              <a:rPr lang="en-US" dirty="0"/>
              <a:t>Metadata is (core) from BSO information</a:t>
            </a:r>
          </a:p>
          <a:p>
            <a:pPr lvl="1"/>
            <a:r>
              <a:rPr lang="en-US" dirty="0"/>
              <a:t>Extra?  Extensible… automated Metadata extension?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3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6B1-FBD8-4FBD-8479-2BA89D66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0789"/>
          </a:xfrm>
        </p:spPr>
        <p:txBody>
          <a:bodyPr>
            <a:normAutofit/>
          </a:bodyPr>
          <a:lstStyle/>
          <a:p>
            <a:r>
              <a:rPr lang="en-US" sz="3200" dirty="0"/>
              <a:t>Discussion on Services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A3C4-6125-42B2-B354-7BC210E9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704"/>
            <a:ext cx="7886700" cy="508225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Short Term – Spiral 5 – describes a single Data Lake. Without other Data lakes, it cannot federate.  But it should be planned for future versions, to be ABLE to federate.</a:t>
            </a:r>
          </a:p>
          <a:p>
            <a:r>
              <a:rPr lang="en-US" sz="2000" dirty="0"/>
              <a:t>Long Term – past Spiral 5 (long range, To-Be architecture)</a:t>
            </a:r>
          </a:p>
          <a:p>
            <a:endParaRPr lang="en-US" sz="2000" dirty="0"/>
          </a:p>
          <a:p>
            <a:r>
              <a:rPr lang="en-US" sz="2000" dirty="0"/>
              <a:t>Including 2 APIs – first is user facing (produce and consume) . . . </a:t>
            </a:r>
          </a:p>
          <a:p>
            <a:r>
              <a:rPr lang="en-US" sz="2000" dirty="0"/>
              <a:t> Produce – can inject into the data lake</a:t>
            </a:r>
          </a:p>
          <a:p>
            <a:r>
              <a:rPr lang="en-US" sz="2000" dirty="0"/>
              <a:t> Consumer – can consume data that exists in the data lake</a:t>
            </a:r>
          </a:p>
          <a:p>
            <a:endParaRPr lang="en-US" sz="2000" dirty="0"/>
          </a:p>
          <a:p>
            <a:r>
              <a:rPr lang="en-US" sz="2000" dirty="0"/>
              <a:t>Federated Data Lake – user is acknowledged by a single node but can consume based on search of data within other federated data lakes; federation must be discoverable (which nodes are active); a tree of data lake services. Each federate is independent. Users are passed, with credential, from one federate to another, with trust, when they are looking for data across federates.</a:t>
            </a:r>
          </a:p>
          <a:p>
            <a:endParaRPr lang="en-US" sz="20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341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10924</TotalTime>
  <Words>2740</Words>
  <Application>Microsoft Office PowerPoint</Application>
  <PresentationFormat>On-screen Show (4:3)</PresentationFormat>
  <Paragraphs>274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NCDF Data Lake Capability Architecture Tiger Team</vt:lpstr>
      <vt:lpstr>Agenda</vt:lpstr>
      <vt:lpstr>Architecture artifact development: short-term and long-term goals</vt:lpstr>
      <vt:lpstr>Discuss issue 7267 from FMN issue tracker, impact to architecture?</vt:lpstr>
      <vt:lpstr>Conceptual Layer Arch Diagrams</vt:lpstr>
      <vt:lpstr>PowerPoint Presentation</vt:lpstr>
      <vt:lpstr>Service Layer Diagrams</vt:lpstr>
      <vt:lpstr>Services, as described in the Requirements document, and modifications</vt:lpstr>
      <vt:lpstr>Discussion on Services (1)</vt:lpstr>
      <vt:lpstr>Discussion on Services (2)</vt:lpstr>
      <vt:lpstr>Discussion on Services (3)</vt:lpstr>
      <vt:lpstr>Discussions on Services (4)</vt:lpstr>
      <vt:lpstr>Discussion on Services (5)</vt:lpstr>
      <vt:lpstr>Discussion on Services (6)</vt:lpstr>
      <vt:lpstr>API information </vt:lpstr>
      <vt:lpstr>More for API (future)</vt:lpstr>
      <vt:lpstr>Federation and Federated Data Lakes</vt:lpstr>
      <vt:lpstr>Publication/Subscription</vt:lpstr>
      <vt:lpstr>API review session</vt:lpstr>
      <vt:lpstr>Action Items – Oct 12</vt:lpstr>
      <vt:lpstr>Items to include for CWIX2022 Architecture Validation</vt:lpstr>
      <vt:lpstr>Thoughts/Clarifications on Search</vt:lpstr>
      <vt:lpstr>Business operations within Data Lake</vt:lpstr>
      <vt:lpstr>Action Items – Prep for DM CaT</vt:lpstr>
      <vt:lpstr>DM CaT (Oct 2021) Agenda (draft)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Capability Architecture Tiger Team</dc:title>
  <dc:creator>Charles Turnitsa</dc:creator>
  <cp:lastModifiedBy>Charles Turnitsa</cp:lastModifiedBy>
  <cp:revision>10</cp:revision>
  <dcterms:created xsi:type="dcterms:W3CDTF">2021-10-05T13:05:28Z</dcterms:created>
  <dcterms:modified xsi:type="dcterms:W3CDTF">2021-11-24T13:05:49Z</dcterms:modified>
</cp:coreProperties>
</file>