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66" r:id="rId4"/>
    <p:sldId id="268" r:id="rId5"/>
    <p:sldId id="263" r:id="rId6"/>
    <p:sldId id="269" r:id="rId7"/>
    <p:sldId id="270" r:id="rId8"/>
    <p:sldId id="271" r:id="rId9"/>
    <p:sldId id="272" r:id="rId10"/>
    <p:sldId id="257" r:id="rId11"/>
    <p:sldId id="258" r:id="rId12"/>
    <p:sldId id="25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9" autoAdjust="0"/>
    <p:restoredTop sz="93556" autoAdjust="0"/>
  </p:normalViewPr>
  <p:slideViewPr>
    <p:cSldViewPr snapToGrid="0">
      <p:cViewPr varScale="1">
        <p:scale>
          <a:sx n="101" d="100"/>
          <a:sy n="101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9A64-C8A6-4B25-8033-F3CE1A1FC3A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3B4C-2CBD-4A70-AA0E-61A677EFE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NST – NATO Software Tools</a:t>
            </a:r>
          </a:p>
          <a:p>
            <a:r>
              <a:rPr lang="en-US" dirty="0"/>
              <a:t>6 Nations</a:t>
            </a:r>
          </a:p>
          <a:p>
            <a:r>
              <a:rPr lang="en-US" dirty="0"/>
              <a:t>Invite Vincenzo – to discuss an experiment – at next CWIX – test NCDF data lake user, security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Case of NCDF Data Lake</a:t>
            </a:r>
          </a:p>
          <a:p>
            <a:pPr marL="228600" indent="-228600">
              <a:buAutoNum type="arabicPeriod"/>
            </a:pPr>
            <a:r>
              <a:rPr lang="en-US" dirty="0"/>
              <a:t>Experience with Tactical (FMN) domain data</a:t>
            </a:r>
          </a:p>
          <a:p>
            <a:pPr marL="228600" indent="-228600">
              <a:buAutoNum type="arabicPeriod"/>
            </a:pPr>
            <a:r>
              <a:rPr lang="en-US" dirty="0"/>
              <a:t>From Data Lake to Tactical – possible with filters, transformers</a:t>
            </a:r>
          </a:p>
          <a:p>
            <a:pPr marL="228600" indent="-228600">
              <a:buAutoNum type="arabicPeriod"/>
            </a:pPr>
            <a:r>
              <a:rPr lang="en-US" dirty="0"/>
              <a:t>Security people – DCS – worried about Tactical specifically</a:t>
            </a:r>
          </a:p>
          <a:p>
            <a:pPr marL="228600" indent="-228600">
              <a:buAutoNum type="arabicPeriod"/>
            </a:pPr>
            <a:r>
              <a:rPr lang="en-US" dirty="0"/>
              <a:t>Each nation will have their own DCS layer, providing nation-centric security</a:t>
            </a:r>
          </a:p>
          <a:p>
            <a:pPr marL="228600" indent="-228600">
              <a:buAutoNum type="arabicPeriod"/>
            </a:pPr>
            <a:r>
              <a:rPr lang="en-US" dirty="0"/>
              <a:t>US is moving fast with DCS</a:t>
            </a:r>
          </a:p>
          <a:p>
            <a:pPr marL="228600" indent="-228600">
              <a:buAutoNum type="arabicPeriod"/>
            </a:pPr>
            <a:r>
              <a:rPr lang="en-US" dirty="0"/>
              <a:t>UK is uncomfortable with speed of US’ development</a:t>
            </a:r>
          </a:p>
          <a:p>
            <a:pPr marL="228600" indent="-228600">
              <a:buAutoNum type="arabicPeriod"/>
            </a:pPr>
            <a:r>
              <a:rPr lang="en-US" dirty="0"/>
              <a:t>For our Federation/Architecture – how will users be authenticated across federation</a:t>
            </a:r>
          </a:p>
          <a:p>
            <a:pPr marL="228600" indent="-228600">
              <a:buAutoNum type="arabicPeriod"/>
            </a:pPr>
            <a:r>
              <a:rPr lang="en-US" dirty="0"/>
              <a:t>Use of Trust, and Chain of Trust</a:t>
            </a:r>
          </a:p>
          <a:p>
            <a:pPr marL="228600" indent="-228600">
              <a:buAutoNum type="arabicPeriod"/>
            </a:pPr>
            <a:r>
              <a:rPr lang="en-US" dirty="0"/>
              <a:t>Experiment – Use a NATO system, to try to make a NCDF request, where security is involved in the evaluation of the request</a:t>
            </a:r>
          </a:p>
          <a:p>
            <a:pPr marL="228600" indent="-228600">
              <a:buAutoNum type="arabicPeriod"/>
            </a:pPr>
            <a:r>
              <a:rPr lang="en-US" dirty="0"/>
              <a:t>Note( DCS testing with US is with </a:t>
            </a:r>
            <a:r>
              <a:rPr lang="en-US" dirty="0" err="1"/>
              <a:t>CentCOM</a:t>
            </a:r>
            <a:r>
              <a:rPr lang="en-US" dirty="0"/>
              <a:t> – using Joint Interoperability Data Centricity)</a:t>
            </a:r>
          </a:p>
          <a:p>
            <a:pPr marL="228600" indent="-228600">
              <a:buAutoNum type="arabicPeriod"/>
            </a:pPr>
            <a:r>
              <a:rPr lang="en-US" dirty="0"/>
              <a:t>Lookup: CENTRIX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ED29-119F-4833-B505-B504A4C4D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– craft a Metadata requirements/suggestions document – </a:t>
            </a:r>
          </a:p>
          <a:p>
            <a:r>
              <a:rPr lang="en-US" dirty="0"/>
              <a:t>NCMS or 4774, </a:t>
            </a:r>
            <a:r>
              <a:rPr lang="en-US" dirty="0" err="1"/>
              <a:t>etc</a:t>
            </a:r>
            <a:r>
              <a:rPr lang="en-US" dirty="0"/>
              <a:t>, identified per item as the source</a:t>
            </a:r>
          </a:p>
          <a:p>
            <a:endParaRPr lang="en-US" dirty="0"/>
          </a:p>
          <a:p>
            <a:r>
              <a:rPr lang="en-US" dirty="0"/>
              <a:t>Working sessions on Metadata</a:t>
            </a:r>
          </a:p>
          <a:p>
            <a:r>
              <a:rPr lang="en-US" dirty="0"/>
              <a:t>CWIX Metadata test plan?</a:t>
            </a:r>
          </a:p>
          <a:p>
            <a:endParaRPr lang="en-US" dirty="0"/>
          </a:p>
          <a:p>
            <a:r>
              <a:rPr lang="en-US" dirty="0"/>
              <a:t>Transformation Services –  </a:t>
            </a:r>
          </a:p>
          <a:p>
            <a:r>
              <a:rPr lang="en-US" dirty="0"/>
              <a:t> Email on Transformation Services (one aspect) – in the past specific communities had subset schema for specific data... </a:t>
            </a:r>
          </a:p>
          <a:p>
            <a:r>
              <a:rPr lang="en-US" dirty="0"/>
              <a:t> Maybe – think of a transformation service discovery – maybe a marketplace</a:t>
            </a:r>
          </a:p>
          <a:p>
            <a:r>
              <a:rPr lang="en-US" dirty="0"/>
              <a:t> NCDF – intended to provide a common core for all communities to exchange information</a:t>
            </a:r>
          </a:p>
          <a:p>
            <a:r>
              <a:rPr lang="en-US" dirty="0"/>
              <a:t> Do we support for CWIX 2022, a use case that uses (or addresses need for) transformation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3B4C-2CBD-4A70-AA0E-61A677EFE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720-C95C-4AC1-B80A-13191C5ECCF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9A9C-E5F4-46BC-9067-FA09D26FF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812A-DBCC-4549-9D6D-E762A0BC9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NCDF Data Lake </a:t>
            </a:r>
            <a:br>
              <a:rPr lang="en-US" dirty="0"/>
            </a:br>
            <a:r>
              <a:rPr lang="en-US" sz="4400" dirty="0"/>
              <a:t>(Draft) S4 Service Function 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6C53A-29F5-46C8-91E3-F62953FF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 7, 2021</a:t>
            </a:r>
          </a:p>
          <a:p>
            <a:r>
              <a:rPr lang="en-US" dirty="0"/>
              <a:t>Chuck Turnitsa</a:t>
            </a:r>
          </a:p>
          <a:p>
            <a:r>
              <a:rPr lang="en-US" dirty="0"/>
              <a:t>NCDF Data Lake Architecture TT</a:t>
            </a:r>
          </a:p>
        </p:txBody>
      </p:sp>
    </p:spTree>
    <p:extLst>
      <p:ext uri="{BB962C8B-B14F-4D97-AF65-F5344CB8AC3E}">
        <p14:creationId xmlns:p14="http://schemas.microsoft.com/office/powerpoint/2010/main" val="161330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C57-1930-4F83-86E0-5285031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Query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91C1-0AAF-4862-A943-C16FFF302896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Query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3C5CC6-CDAF-4C1C-856B-513D8C658EF5}"/>
              </a:ext>
            </a:extLst>
          </p:cNvPr>
          <p:cNvSpPr/>
          <p:nvPr/>
        </p:nvSpPr>
        <p:spPr>
          <a:xfrm>
            <a:off x="1052052" y="3045542"/>
            <a:ext cx="2369574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2A0531-4B4D-40F4-953A-51B14E06126D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A0B9-BB82-4FD6-9291-1C050D2D0859}"/>
              </a:ext>
            </a:extLst>
          </p:cNvPr>
          <p:cNvSpPr/>
          <p:nvPr/>
        </p:nvSpPr>
        <p:spPr>
          <a:xfrm>
            <a:off x="4170556" y="3045542"/>
            <a:ext cx="4344794" cy="3205976"/>
          </a:xfrm>
          <a:prstGeom prst="roundRect">
            <a:avLst>
              <a:gd name="adj" fmla="val 80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668F-0E07-4DF6-BDA0-D47B21069730}"/>
              </a:ext>
            </a:extLst>
          </p:cNvPr>
          <p:cNvSpPr txBox="1"/>
          <p:nvPr/>
        </p:nvSpPr>
        <p:spPr>
          <a:xfrm>
            <a:off x="5449888" y="3067844"/>
            <a:ext cx="178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E9B73-FCF8-46C2-9DAE-18871C455798}"/>
              </a:ext>
            </a:extLst>
          </p:cNvPr>
          <p:cNvSpPr/>
          <p:nvPr/>
        </p:nvSpPr>
        <p:spPr>
          <a:xfrm>
            <a:off x="5191499" y="3662168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Query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60C425-F05D-4760-A3CD-2E7E0E4CACB6}"/>
              </a:ext>
            </a:extLst>
          </p:cNvPr>
          <p:cNvSpPr/>
          <p:nvPr/>
        </p:nvSpPr>
        <p:spPr>
          <a:xfrm>
            <a:off x="5191499" y="44985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Sort by Order (optional)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95E486-25FD-49A3-B1B3-8018420B632F}"/>
              </a:ext>
            </a:extLst>
          </p:cNvPr>
          <p:cNvSpPr/>
          <p:nvPr/>
        </p:nvSpPr>
        <p:spPr>
          <a:xfrm>
            <a:off x="5191499" y="5334881"/>
            <a:ext cx="2369574" cy="6808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Limit Results (optional)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F5450B-53FE-4400-A69B-B9AB746F1C07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C396C9-B0E4-4421-BB5D-09BB2248C6AC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B26-FF7A-4624-B06E-CD46EDAEA590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5DFB2-3ED3-446B-AFA0-998A64B5E054}"/>
              </a:ext>
            </a:extLst>
          </p:cNvPr>
          <p:cNvSpPr txBox="1"/>
          <p:nvPr/>
        </p:nvSpPr>
        <p:spPr>
          <a:xfrm>
            <a:off x="382345" y="4004749"/>
            <a:ext cx="32777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query in RSQL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(ex. 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may be Ordered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length  of BSO list may be Limited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B1EB8C-50E5-4C9A-BAAD-FA62BF09D382}"/>
              </a:ext>
            </a:extLst>
          </p:cNvPr>
          <p:cNvCxnSpPr/>
          <p:nvPr/>
        </p:nvCxnSpPr>
        <p:spPr>
          <a:xfrm>
            <a:off x="5531005" y="4343052"/>
            <a:ext cx="0" cy="155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25516-9E24-44D9-BEA4-A3AC9879ACC3}"/>
              </a:ext>
            </a:extLst>
          </p:cNvPr>
          <p:cNvCxnSpPr/>
          <p:nvPr/>
        </p:nvCxnSpPr>
        <p:spPr>
          <a:xfrm>
            <a:off x="5545307" y="5179465"/>
            <a:ext cx="0" cy="155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7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CD80-CF4A-4ACF-B7BA-21283720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0216"/>
          </a:xfrm>
        </p:spPr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Data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B6ADE-79D4-4E77-A714-7C27034A7A5C}"/>
              </a:ext>
            </a:extLst>
          </p:cNvPr>
          <p:cNvSpPr/>
          <p:nvPr/>
        </p:nvSpPr>
        <p:spPr>
          <a:xfrm>
            <a:off x="884903" y="1592826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0B22C-E9C4-41DF-BB4C-E6A14767B0BD}"/>
              </a:ext>
            </a:extLst>
          </p:cNvPr>
          <p:cNvSpPr/>
          <p:nvPr/>
        </p:nvSpPr>
        <p:spPr>
          <a:xfrm>
            <a:off x="1052051" y="3045542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Data Identifier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5194C-B3D3-4152-90E5-42FE77BD7FAE}"/>
              </a:ext>
            </a:extLst>
          </p:cNvPr>
          <p:cNvCxnSpPr/>
          <p:nvPr/>
        </p:nvCxnSpPr>
        <p:spPr>
          <a:xfrm>
            <a:off x="1386348" y="227125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5E5C4-B761-4D10-AF66-ED3D5FC5139D}"/>
              </a:ext>
            </a:extLst>
          </p:cNvPr>
          <p:cNvSpPr/>
          <p:nvPr/>
        </p:nvSpPr>
        <p:spPr>
          <a:xfrm>
            <a:off x="4798142" y="3045542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34715-B064-482E-9ABA-D3E0F64451AC}"/>
              </a:ext>
            </a:extLst>
          </p:cNvPr>
          <p:cNvSpPr txBox="1"/>
          <p:nvPr/>
        </p:nvSpPr>
        <p:spPr>
          <a:xfrm>
            <a:off x="5230824" y="3067844"/>
            <a:ext cx="1859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BSO 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27FA3-0739-4D8C-8DE0-9CF412617EB8}"/>
              </a:ext>
            </a:extLst>
          </p:cNvPr>
          <p:cNvCxnSpPr/>
          <p:nvPr/>
        </p:nvCxnSpPr>
        <p:spPr>
          <a:xfrm>
            <a:off x="5057685" y="2293554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1FB43-FF49-4DB0-8106-A436375EE174}"/>
              </a:ext>
            </a:extLst>
          </p:cNvPr>
          <p:cNvSpPr txBox="1"/>
          <p:nvPr/>
        </p:nvSpPr>
        <p:spPr>
          <a:xfrm>
            <a:off x="1361788" y="2350619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8C660-93DA-4FBF-B7CC-47BF51BB8AA3}"/>
              </a:ext>
            </a:extLst>
          </p:cNvPr>
          <p:cNvSpPr txBox="1"/>
          <p:nvPr/>
        </p:nvSpPr>
        <p:spPr>
          <a:xfrm>
            <a:off x="5057685" y="2342356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738B-D4FB-447A-B3ED-0D68EA1C9234}"/>
              </a:ext>
            </a:extLst>
          </p:cNvPr>
          <p:cNvSpPr txBox="1"/>
          <p:nvPr/>
        </p:nvSpPr>
        <p:spPr>
          <a:xfrm>
            <a:off x="759729" y="4113572"/>
            <a:ext cx="3326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Data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in MIM XML for a BSO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1 BSO (matching Data Identifier) is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Returned BSO </a:t>
            </a:r>
            <a:r>
              <a:rPr lang="en-US" sz="1400" dirty="0" err="1"/>
              <a:t>ObjectType</a:t>
            </a:r>
            <a:r>
              <a:rPr lang="en-US" sz="1400" dirty="0"/>
              <a:t> could be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75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5E29-3FEB-4F44-AD23-7336F18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S4 – Service Function View</a:t>
            </a:r>
            <a:br>
              <a:rPr lang="en-US" sz="3200" dirty="0"/>
            </a:br>
            <a:r>
              <a:rPr lang="en-US" sz="3200" dirty="0"/>
              <a:t>Select NCDF Document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7E040-ACEC-4E36-8812-839EEDB523BF}"/>
              </a:ext>
            </a:extLst>
          </p:cNvPr>
          <p:cNvSpPr/>
          <p:nvPr/>
        </p:nvSpPr>
        <p:spPr>
          <a:xfrm>
            <a:off x="924232" y="1582994"/>
            <a:ext cx="7511845" cy="6784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Service &gt;&gt;</a:t>
            </a:r>
          </a:p>
          <a:p>
            <a:pPr algn="ctr"/>
            <a:r>
              <a:rPr lang="en-US" sz="1400" b="1" dirty="0"/>
              <a:t>Select NCDF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0882DD-BBAF-4EA7-97FB-CD79750E0DF4}"/>
              </a:ext>
            </a:extLst>
          </p:cNvPr>
          <p:cNvSpPr/>
          <p:nvPr/>
        </p:nvSpPr>
        <p:spPr>
          <a:xfrm>
            <a:off x="1091380" y="3035710"/>
            <a:ext cx="2418735" cy="680884"/>
          </a:xfrm>
          <a:prstGeom prst="roundRect">
            <a:avLst>
              <a:gd name="adj" fmla="val 314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Submit NCDF Document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DEEC58-7C2D-4841-8C63-5FB80770A974}"/>
              </a:ext>
            </a:extLst>
          </p:cNvPr>
          <p:cNvCxnSpPr/>
          <p:nvPr/>
        </p:nvCxnSpPr>
        <p:spPr>
          <a:xfrm>
            <a:off x="1425677" y="2261420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2462E-3928-44FF-9CD5-56D1E2A516CD}"/>
              </a:ext>
            </a:extLst>
          </p:cNvPr>
          <p:cNvSpPr/>
          <p:nvPr/>
        </p:nvSpPr>
        <p:spPr>
          <a:xfrm>
            <a:off x="4837471" y="3035710"/>
            <a:ext cx="2724528" cy="678426"/>
          </a:xfrm>
          <a:prstGeom prst="roundRect">
            <a:avLst>
              <a:gd name="adj" fmla="val 282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B6F9F-65DC-4886-B835-492D08376BBC}"/>
              </a:ext>
            </a:extLst>
          </p:cNvPr>
          <p:cNvSpPr txBox="1"/>
          <p:nvPr/>
        </p:nvSpPr>
        <p:spPr>
          <a:xfrm>
            <a:off x="5227775" y="3058012"/>
            <a:ext cx="195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 </a:t>
            </a:r>
            <a:r>
              <a:rPr lang="en-US" sz="1400" dirty="0" err="1"/>
              <a:t>ServiceFunction</a:t>
            </a:r>
            <a:r>
              <a:rPr lang="en-US" sz="1400" dirty="0"/>
              <a:t> &gt;&gt;</a:t>
            </a:r>
          </a:p>
          <a:p>
            <a:pPr algn="ctr"/>
            <a:r>
              <a:rPr lang="en-US" sz="1400" b="1" dirty="0"/>
              <a:t>Return NCDF 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62531D-6D34-47E6-8D66-610506B63F46}"/>
              </a:ext>
            </a:extLst>
          </p:cNvPr>
          <p:cNvCxnSpPr/>
          <p:nvPr/>
        </p:nvCxnSpPr>
        <p:spPr>
          <a:xfrm>
            <a:off x="5097014" y="2283722"/>
            <a:ext cx="0" cy="77429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438EC7-1981-4918-8330-25AFC2D99C75}"/>
              </a:ext>
            </a:extLst>
          </p:cNvPr>
          <p:cNvSpPr txBox="1"/>
          <p:nvPr/>
        </p:nvSpPr>
        <p:spPr>
          <a:xfrm>
            <a:off x="1401117" y="2340787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FEA77-698C-46EA-841D-D3561355C659}"/>
              </a:ext>
            </a:extLst>
          </p:cNvPr>
          <p:cNvSpPr txBox="1"/>
          <p:nvPr/>
        </p:nvSpPr>
        <p:spPr>
          <a:xfrm>
            <a:off x="5097014" y="2332524"/>
            <a:ext cx="2724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 </a:t>
            </a:r>
            <a:r>
              <a:rPr lang="en-US" sz="1400" dirty="0" err="1"/>
              <a:t>ServiceFunctionPerformance</a:t>
            </a:r>
            <a:r>
              <a:rPr lang="en-US" sz="1400" dirty="0"/>
              <a:t> &gt;&gt;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9C91-BDE6-4C84-B845-292B8FAD6359}"/>
              </a:ext>
            </a:extLst>
          </p:cNvPr>
          <p:cNvSpPr txBox="1"/>
          <p:nvPr/>
        </p:nvSpPr>
        <p:spPr>
          <a:xfrm>
            <a:off x="799058" y="4103740"/>
            <a:ext cx="332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Submit NCDF Document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can be either Error (404), or returned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Return is 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 ID came from either Query or Select, when BSO </a:t>
            </a:r>
            <a:r>
              <a:rPr lang="en-US" sz="1400" dirty="0" err="1"/>
              <a:t>ObjectType</a:t>
            </a:r>
            <a:r>
              <a:rPr lang="en-US" sz="1400" dirty="0"/>
              <a:t> was </a:t>
            </a:r>
            <a:r>
              <a:rPr lang="en-US" sz="1400" dirty="0" err="1"/>
              <a:t>InformationResource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95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178D-AEEE-40CF-BF22-3F3CA7B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6A45-D6EE-4F5C-B6CB-DDF9E08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sz="2000" dirty="0"/>
              <a:t>Remainder of S4 (Service Function) views</a:t>
            </a:r>
          </a:p>
          <a:p>
            <a:r>
              <a:rPr lang="en-US" sz="2000" dirty="0"/>
              <a:t>Begin on S3 (Service Interface) views</a:t>
            </a:r>
          </a:p>
          <a:p>
            <a:r>
              <a:rPr lang="en-US" sz="2000" dirty="0"/>
              <a:t>S1...S6 views</a:t>
            </a:r>
          </a:p>
          <a:p>
            <a:endParaRPr lang="en-US" sz="2000" dirty="0"/>
          </a:p>
          <a:p>
            <a:r>
              <a:rPr lang="en-US" sz="2000" dirty="0"/>
              <a:t>Meeting to discuss/annotate issues with Metadata (which to include, variation from NCMS, etc.)</a:t>
            </a:r>
          </a:p>
          <a:p>
            <a:endParaRPr lang="en-US" sz="2000" dirty="0"/>
          </a:p>
          <a:p>
            <a:r>
              <a:rPr lang="en-US" sz="2000" dirty="0"/>
              <a:t>Meeting to discuss transformation (and </a:t>
            </a:r>
            <a:r>
              <a:rPr lang="en-US" sz="2000" dirty="0" err="1"/>
              <a:t>subviews</a:t>
            </a:r>
            <a:r>
              <a:rPr lang="en-US" sz="2000" dirty="0"/>
              <a:t> of data)</a:t>
            </a:r>
          </a:p>
          <a:p>
            <a:endParaRPr lang="en-US" sz="2000" dirty="0"/>
          </a:p>
          <a:p>
            <a:r>
              <a:rPr lang="en-US" sz="2000" dirty="0"/>
              <a:t>Next meeting – Dec 14, at (9:00am Eastern US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3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15-0B2B-4D4A-9E3C-62F82311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745"/>
          </a:xfrm>
        </p:spPr>
        <p:txBody>
          <a:bodyPr/>
          <a:lstStyle/>
          <a:p>
            <a:r>
              <a:rPr lang="en-US" dirty="0"/>
              <a:t>Agenda (Nov 24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649-67C0-4BDE-B4B6-D62E4DAA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our list of open items left from the DM-</a:t>
            </a:r>
            <a:r>
              <a:rPr lang="en-US" sz="2000" dirty="0" err="1"/>
              <a:t>CaT</a:t>
            </a:r>
            <a:r>
              <a:rPr lang="en-US" sz="2000" dirty="0"/>
              <a:t> meeting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the different Service Views (NAF) to be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which of our Services will be described by Views (from our high level NCIA Service walk through...)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State of existing Architectural Diagrams (from earlier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9617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6A98-0873-4E73-ACC4-D32263E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List of Service views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266B-92F7-447C-BFE9-DEBEFC92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355"/>
            <a:ext cx="7886700" cy="484960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S2 – Service Structure </a:t>
            </a:r>
            <a:r>
              <a:rPr lang="en-US" sz="2000" dirty="0"/>
              <a:t>– it shows how the various software services (APIs) can be aggregated or composed to fulfill an operational service (use case)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S3 – Service Interfaces </a:t>
            </a:r>
            <a:r>
              <a:rPr lang="en-US" sz="2000" dirty="0"/>
              <a:t>– gives details on the interfaces (input, output) to services – including data requirements for the API, etc.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S4 – Service Functions </a:t>
            </a:r>
            <a:r>
              <a:rPr lang="en-US" sz="2000" dirty="0"/>
              <a:t>– gives a functional breakdown of what a service does.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S5 – Service Status </a:t>
            </a:r>
            <a:r>
              <a:rPr lang="en-US" sz="2000" dirty="0"/>
              <a:t>– gives a list of the states that the service can be in (waiting, moving data, processing, requesting resource, submitting,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– </a:t>
            </a:r>
            <a:r>
              <a:rPr lang="en-US" sz="2000" dirty="0">
                <a:highlight>
                  <a:srgbClr val="FFFF00"/>
                </a:highlight>
              </a:rPr>
              <a:t>this may or may not prove useful for our services...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S6 – Service Interactions </a:t>
            </a:r>
            <a:r>
              <a:rPr lang="en-US" sz="2000" dirty="0"/>
              <a:t>– shows an interaction diagram of how the services handle a user’s request – timing chart</a:t>
            </a:r>
          </a:p>
          <a:p>
            <a:r>
              <a:rPr lang="en-US" sz="2000" dirty="0">
                <a:highlight>
                  <a:srgbClr val="00FFFF"/>
                </a:highlight>
              </a:rPr>
              <a:t>S1 – Service Taxonomy </a:t>
            </a:r>
            <a:r>
              <a:rPr lang="en-US" sz="2000" dirty="0"/>
              <a:t>– a catalog of all the Service Views...</a:t>
            </a:r>
          </a:p>
        </p:txBody>
      </p:sp>
    </p:spTree>
    <p:extLst>
      <p:ext uri="{BB962C8B-B14F-4D97-AF65-F5344CB8AC3E}">
        <p14:creationId xmlns:p14="http://schemas.microsoft.com/office/powerpoint/2010/main" val="175080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24A-642A-42C7-8DB2-616BB269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dirty="0"/>
              <a:t>Data Lake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7DBC-126D-4765-93B8-5CD4AAAC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7858"/>
            <a:ext cx="7886700" cy="4879105"/>
          </a:xfrm>
        </p:spPr>
        <p:txBody>
          <a:bodyPr>
            <a:normAutofit/>
          </a:bodyPr>
          <a:lstStyle/>
          <a:p>
            <a:r>
              <a:rPr lang="en-US" sz="2000" dirty="0"/>
              <a:t>Each “service” (software service) will get the following: S2, S3, S4, S6  (S5 is optionally provided)</a:t>
            </a:r>
          </a:p>
          <a:p>
            <a:r>
              <a:rPr lang="en-US" sz="2000" dirty="0"/>
              <a:t>One complete taxonomy view in an S1 (done last)</a:t>
            </a:r>
          </a:p>
          <a:p>
            <a:r>
              <a:rPr lang="en-US" sz="2000" dirty="0"/>
              <a:t>The broad categories of the services (each of these categories will be described by a C5 view):</a:t>
            </a:r>
          </a:p>
          <a:p>
            <a:pPr lvl="1"/>
            <a:r>
              <a:rPr lang="en-US" sz="1600" dirty="0"/>
              <a:t>Search/Retrieve</a:t>
            </a:r>
          </a:p>
          <a:p>
            <a:pPr lvl="1"/>
            <a:r>
              <a:rPr lang="en-US" sz="1600" dirty="0"/>
              <a:t>Produce</a:t>
            </a:r>
          </a:p>
          <a:p>
            <a:pPr lvl="1"/>
            <a:r>
              <a:rPr lang="en-US" sz="1600" dirty="0"/>
              <a:t>Publish/Subscribe</a:t>
            </a:r>
          </a:p>
          <a:p>
            <a:r>
              <a:rPr lang="en-US" sz="2000" dirty="0"/>
              <a:t>Produce involves methods for systems to provide information to the NCDF Data Lake</a:t>
            </a:r>
          </a:p>
          <a:p>
            <a:r>
              <a:rPr lang="en-US" sz="2000" dirty="0"/>
              <a:t>Publish/Subscribe is a way for a retriever to subscribe to updates from a Producer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48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016C-41EC-499F-A153-6EF41688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 – Dec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607E-E0E0-4261-948E-FC330EC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open items from DM-CAT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conceptual Service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Review Search/Retrieve S4 (Service Function) views</a:t>
            </a:r>
          </a:p>
        </p:txBody>
      </p:sp>
    </p:spTree>
    <p:extLst>
      <p:ext uri="{BB962C8B-B14F-4D97-AF65-F5344CB8AC3E}">
        <p14:creationId xmlns:p14="http://schemas.microsoft.com/office/powerpoint/2010/main" val="41179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56E-59AB-4203-9CC1-2573531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558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Items after </a:t>
            </a:r>
            <a:r>
              <a:rPr lang="en-US" sz="3600" dirty="0" err="1"/>
              <a:t>DMCaT</a:t>
            </a:r>
            <a:r>
              <a:rPr lang="en-US" sz="3600" dirty="0"/>
              <a:t> working Session (ongoing)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AA8-953D-4672-8F08-C4A8496A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0"/>
            <a:ext cx="7886700" cy="492462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Management</a:t>
            </a:r>
          </a:p>
          <a:p>
            <a:pPr lvl="1"/>
            <a:r>
              <a:rPr lang="en-US" sz="1600" dirty="0"/>
              <a:t>Management software services</a:t>
            </a:r>
          </a:p>
          <a:p>
            <a:pPr lvl="1"/>
            <a:r>
              <a:rPr lang="en-US" sz="1600" dirty="0"/>
              <a:t>Management business rules</a:t>
            </a:r>
          </a:p>
          <a:p>
            <a:pPr lvl="2"/>
            <a:r>
              <a:rPr lang="en-US" sz="1600" dirty="0"/>
              <a:t>When do data elements become ‘stale’ </a:t>
            </a:r>
          </a:p>
          <a:p>
            <a:pPr lvl="2"/>
            <a:r>
              <a:rPr lang="en-US" sz="1600" dirty="0"/>
              <a:t>What about redundant BSOs for the same entity?</a:t>
            </a:r>
          </a:p>
          <a:p>
            <a:pPr lvl="2"/>
            <a:r>
              <a:rPr lang="en-US" sz="1600" dirty="0"/>
              <a:t>If removed from one Data Lake, what if it exists in a separate Federated Data Lake?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Likely not included in CWIX 2022.  Open for discussion.</a:t>
            </a:r>
            <a:endParaRPr lang="en-US" sz="1800" dirty="0"/>
          </a:p>
          <a:p>
            <a:r>
              <a:rPr lang="en-US" sz="2000" dirty="0"/>
              <a:t>Metadata</a:t>
            </a:r>
          </a:p>
          <a:p>
            <a:pPr lvl="1"/>
            <a:r>
              <a:rPr lang="en-US" sz="1600" dirty="0"/>
              <a:t>Only as provided from BSO?  </a:t>
            </a:r>
          </a:p>
          <a:p>
            <a:pPr lvl="1"/>
            <a:r>
              <a:rPr lang="en-US" sz="1600" dirty="0"/>
              <a:t>NATO Metadata STANAG</a:t>
            </a:r>
          </a:p>
          <a:p>
            <a:pPr lvl="1"/>
            <a:r>
              <a:rPr lang="en-US" sz="1600" dirty="0"/>
              <a:t>Metadata producing service? Open for discussion.</a:t>
            </a:r>
          </a:p>
          <a:p>
            <a:r>
              <a:rPr lang="en-US" sz="2000" dirty="0"/>
              <a:t>Objects other than BSOs?</a:t>
            </a:r>
          </a:p>
          <a:p>
            <a:pPr lvl="1"/>
            <a:r>
              <a:rPr lang="en-US" sz="1600" dirty="0"/>
              <a:t>Where is the limit?  Do they get a SRM wrapper?  Open for discussion.</a:t>
            </a:r>
          </a:p>
          <a:p>
            <a:r>
              <a:rPr lang="en-US" sz="2000" dirty="0"/>
              <a:t>Transformation</a:t>
            </a:r>
          </a:p>
          <a:p>
            <a:pPr lvl="1"/>
            <a:r>
              <a:rPr lang="en-US" sz="1600" dirty="0"/>
              <a:t>Will any Transformation services be made available?  Open for discussion.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55F6-D433-4CE7-AAC2-849EDD19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9F5E0-01FB-49ED-B178-979242DA5D95}"/>
              </a:ext>
            </a:extLst>
          </p:cNvPr>
          <p:cNvSpPr txBox="1"/>
          <p:nvPr/>
        </p:nvSpPr>
        <p:spPr>
          <a:xfrm>
            <a:off x="1504335" y="1946787"/>
            <a:ext cx="19075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Document Select</a:t>
            </a:r>
          </a:p>
          <a:p>
            <a:endParaRPr lang="en-US" dirty="0"/>
          </a:p>
          <a:p>
            <a:r>
              <a:rPr lang="en-US" dirty="0"/>
              <a:t>Insert Data</a:t>
            </a:r>
          </a:p>
          <a:p>
            <a:r>
              <a:rPr lang="en-US" dirty="0"/>
              <a:t>Update Data</a:t>
            </a:r>
          </a:p>
          <a:p>
            <a:r>
              <a:rPr lang="en-US" dirty="0"/>
              <a:t>Insert Document</a:t>
            </a:r>
          </a:p>
          <a:p>
            <a:r>
              <a:rPr lang="en-US" dirty="0"/>
              <a:t>Update Document</a:t>
            </a:r>
          </a:p>
          <a:p>
            <a:endParaRPr lang="en-US" dirty="0"/>
          </a:p>
          <a:p>
            <a:r>
              <a:rPr lang="en-US" dirty="0"/>
              <a:t>Delete Data</a:t>
            </a:r>
          </a:p>
          <a:p>
            <a:r>
              <a:rPr lang="en-US" dirty="0"/>
              <a:t>Delete Document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2BA48-0DB9-451C-8E46-6A5DC74D5BA1}"/>
              </a:ext>
            </a:extLst>
          </p:cNvPr>
          <p:cNvSpPr txBox="1"/>
          <p:nvPr/>
        </p:nvSpPr>
        <p:spPr>
          <a:xfrm>
            <a:off x="4277032" y="1986116"/>
            <a:ext cx="18275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  <a:p>
            <a:r>
              <a:rPr lang="en-US" dirty="0"/>
              <a:t>Unsubscribe</a:t>
            </a:r>
          </a:p>
          <a:p>
            <a:r>
              <a:rPr lang="en-US" dirty="0" err="1"/>
              <a:t>Resubscribe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Subscriptions</a:t>
            </a:r>
          </a:p>
          <a:p>
            <a:endParaRPr lang="en-US" dirty="0"/>
          </a:p>
          <a:p>
            <a:r>
              <a:rPr lang="en-US" dirty="0"/>
              <a:t>Notify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D9AB-83E7-4D5B-A4B5-A906EF7B7AC0}"/>
              </a:ext>
            </a:extLst>
          </p:cNvPr>
          <p:cNvSpPr txBox="1"/>
          <p:nvPr/>
        </p:nvSpPr>
        <p:spPr>
          <a:xfrm>
            <a:off x="717754" y="140601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all services to illustrate</a:t>
            </a:r>
          </a:p>
        </p:txBody>
      </p:sp>
    </p:spTree>
    <p:extLst>
      <p:ext uri="{BB962C8B-B14F-4D97-AF65-F5344CB8AC3E}">
        <p14:creationId xmlns:p14="http://schemas.microsoft.com/office/powerpoint/2010/main" val="391205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57B5-C370-46DE-B5A8-04B550814CCF}"/>
              </a:ext>
            </a:extLst>
          </p:cNvPr>
          <p:cNvCxnSpPr>
            <a:stCxn id="24" idx="1"/>
            <a:endCxn id="8" idx="1"/>
          </p:cNvCxnSpPr>
          <p:nvPr/>
        </p:nvCxnSpPr>
        <p:spPr>
          <a:xfrm flipH="1">
            <a:off x="3165987" y="2255837"/>
            <a:ext cx="3131574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C467-839B-45ED-BD3A-30C979C826C7}"/>
              </a:ext>
            </a:extLst>
          </p:cNvPr>
          <p:cNvCxnSpPr>
            <a:stCxn id="28" idx="1"/>
            <a:endCxn id="8" idx="1"/>
          </p:cNvCxnSpPr>
          <p:nvPr/>
        </p:nvCxnSpPr>
        <p:spPr>
          <a:xfrm flipH="1">
            <a:off x="3165987" y="3054501"/>
            <a:ext cx="3131574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3C38A2-CB19-4C73-9F3A-EDA02ABE62B0}"/>
              </a:ext>
            </a:extLst>
          </p:cNvPr>
          <p:cNvCxnSpPr>
            <a:stCxn id="27" idx="1"/>
            <a:endCxn id="8" idx="1"/>
          </p:cNvCxnSpPr>
          <p:nvPr/>
        </p:nvCxnSpPr>
        <p:spPr>
          <a:xfrm flipH="1">
            <a:off x="3165987" y="3853165"/>
            <a:ext cx="31315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53395-6854-4B27-93F7-D5F2C9E868CD}"/>
              </a:ext>
            </a:extLst>
          </p:cNvPr>
          <p:cNvCxnSpPr>
            <a:stCxn id="26" idx="1"/>
            <a:endCxn id="8" idx="1"/>
          </p:cNvCxnSpPr>
          <p:nvPr/>
        </p:nvCxnSpPr>
        <p:spPr>
          <a:xfrm flipH="1" flipV="1">
            <a:off x="3165987" y="3853165"/>
            <a:ext cx="3097161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04E220-1A1C-4A68-A5EA-CF93DDA9348C}"/>
              </a:ext>
            </a:extLst>
          </p:cNvPr>
          <p:cNvCxnSpPr>
            <a:stCxn id="25" idx="1"/>
            <a:endCxn id="8" idx="1"/>
          </p:cNvCxnSpPr>
          <p:nvPr/>
        </p:nvCxnSpPr>
        <p:spPr>
          <a:xfrm flipH="1" flipV="1">
            <a:off x="3165987" y="3853165"/>
            <a:ext cx="3097161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982D40-56EF-4825-BE9B-8F5810C95AB7}"/>
              </a:ext>
            </a:extLst>
          </p:cNvPr>
          <p:cNvCxnSpPr>
            <a:stCxn id="9" idx="3"/>
            <a:endCxn id="8" idx="3"/>
          </p:cNvCxnSpPr>
          <p:nvPr/>
        </p:nvCxnSpPr>
        <p:spPr>
          <a:xfrm>
            <a:off x="2880852" y="2255837"/>
            <a:ext cx="3097161" cy="1597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91BB0-3EB0-41AE-ADDD-EFD081B74B8D}"/>
              </a:ext>
            </a:extLst>
          </p:cNvPr>
          <p:cNvCxnSpPr>
            <a:stCxn id="13" idx="3"/>
            <a:endCxn id="8" idx="3"/>
          </p:cNvCxnSpPr>
          <p:nvPr/>
        </p:nvCxnSpPr>
        <p:spPr>
          <a:xfrm>
            <a:off x="2880852" y="3054501"/>
            <a:ext cx="3097161" cy="7986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1007E0-A4F5-4FB2-BA90-28999F61CB49}"/>
              </a:ext>
            </a:extLst>
          </p:cNvPr>
          <p:cNvCxnSpPr>
            <a:stCxn id="12" idx="3"/>
            <a:endCxn id="8" idx="3"/>
          </p:cNvCxnSpPr>
          <p:nvPr/>
        </p:nvCxnSpPr>
        <p:spPr>
          <a:xfrm>
            <a:off x="2880852" y="3853165"/>
            <a:ext cx="309716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5136B0-9787-4A99-8E10-B711A8C7DC51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2846439" y="3853165"/>
            <a:ext cx="3131574" cy="7489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60BA7F-0ACC-474A-B962-10D6531567FA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2846439" y="3853165"/>
            <a:ext cx="3131574" cy="1521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C4227D3-9E2F-4D0D-8E26-2D1FA5D0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7764"/>
          </a:xfrm>
        </p:spPr>
        <p:txBody>
          <a:bodyPr>
            <a:normAutofit/>
          </a:bodyPr>
          <a:lstStyle/>
          <a:p>
            <a:r>
              <a:rPr lang="en-US" sz="3200" dirty="0"/>
              <a:t>Conceptual View – Data Lake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ED41BD-FEFD-4026-89CF-E8D5B3108054}"/>
              </a:ext>
            </a:extLst>
          </p:cNvPr>
          <p:cNvSpPr/>
          <p:nvPr/>
        </p:nvSpPr>
        <p:spPr>
          <a:xfrm>
            <a:off x="3165987" y="1842468"/>
            <a:ext cx="2812026" cy="402139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NCDF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LAKE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98E9B9-781B-4C75-A101-0233D711B997}"/>
              </a:ext>
            </a:extLst>
          </p:cNvPr>
          <p:cNvSpPr/>
          <p:nvPr/>
        </p:nvSpPr>
        <p:spPr>
          <a:xfrm>
            <a:off x="983226" y="1936955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0FD93A-AB51-4EF2-A206-73B4469A493A}"/>
              </a:ext>
            </a:extLst>
          </p:cNvPr>
          <p:cNvSpPr/>
          <p:nvPr/>
        </p:nvSpPr>
        <p:spPr>
          <a:xfrm>
            <a:off x="948813" y="505623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0206F-3D1D-40B2-86E2-66D79B4DDCEF}"/>
              </a:ext>
            </a:extLst>
          </p:cNvPr>
          <p:cNvSpPr/>
          <p:nvPr/>
        </p:nvSpPr>
        <p:spPr>
          <a:xfrm>
            <a:off x="948813" y="4283282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BC111C-F51C-442D-8891-C5E63B084B5B}"/>
              </a:ext>
            </a:extLst>
          </p:cNvPr>
          <p:cNvSpPr/>
          <p:nvPr/>
        </p:nvSpPr>
        <p:spPr>
          <a:xfrm>
            <a:off x="983226" y="3534283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C6451E-DF8D-450E-8D86-4D1A5E2420B9}"/>
              </a:ext>
            </a:extLst>
          </p:cNvPr>
          <p:cNvSpPr/>
          <p:nvPr/>
        </p:nvSpPr>
        <p:spPr>
          <a:xfrm>
            <a:off x="983226" y="2735619"/>
            <a:ext cx="1897626" cy="637764"/>
          </a:xfrm>
          <a:prstGeom prst="roundRect">
            <a:avLst/>
          </a:prstGeom>
          <a:solidFill>
            <a:srgbClr val="00B0F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B43D1F-928C-441E-B549-9825B36A885F}"/>
              </a:ext>
            </a:extLst>
          </p:cNvPr>
          <p:cNvSpPr/>
          <p:nvPr/>
        </p:nvSpPr>
        <p:spPr>
          <a:xfrm>
            <a:off x="6297561" y="1936955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Subscribe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A0607-9803-4981-A3E6-6E35C94E2F77}"/>
              </a:ext>
            </a:extLst>
          </p:cNvPr>
          <p:cNvSpPr/>
          <p:nvPr/>
        </p:nvSpPr>
        <p:spPr>
          <a:xfrm>
            <a:off x="6263148" y="505623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1078D1-EDF7-49BB-8863-522102F4B380}"/>
              </a:ext>
            </a:extLst>
          </p:cNvPr>
          <p:cNvSpPr/>
          <p:nvPr/>
        </p:nvSpPr>
        <p:spPr>
          <a:xfrm>
            <a:off x="6263148" y="4283282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Subs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5107D-59D2-48C3-8C32-E13E133778E8}"/>
              </a:ext>
            </a:extLst>
          </p:cNvPr>
          <p:cNvSpPr/>
          <p:nvPr/>
        </p:nvSpPr>
        <p:spPr>
          <a:xfrm>
            <a:off x="6297561" y="3534283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Re-subscribe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6408C4-20CF-454A-B2EE-82B3EE06449E}"/>
              </a:ext>
            </a:extLst>
          </p:cNvPr>
          <p:cNvSpPr/>
          <p:nvPr/>
        </p:nvSpPr>
        <p:spPr>
          <a:xfrm>
            <a:off x="6297561" y="2735619"/>
            <a:ext cx="1897626" cy="637764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Un-subscribe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356CA-9B61-4C53-861E-6582E9475694}"/>
              </a:ext>
            </a:extLst>
          </p:cNvPr>
          <p:cNvSpPr txBox="1"/>
          <p:nvPr/>
        </p:nvSpPr>
        <p:spPr>
          <a:xfrm>
            <a:off x="771484" y="1406723"/>
            <a:ext cx="225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and Populate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41B98-ECF9-48D0-BF77-E70FB6BBC81F}"/>
              </a:ext>
            </a:extLst>
          </p:cNvPr>
          <p:cNvSpPr txBox="1"/>
          <p:nvPr/>
        </p:nvSpPr>
        <p:spPr>
          <a:xfrm>
            <a:off x="6131100" y="1415431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and Subscribe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29A3EF-F3E1-4B3C-B048-EC9B1CB50D52}"/>
              </a:ext>
            </a:extLst>
          </p:cNvPr>
          <p:cNvSpPr txBox="1"/>
          <p:nvPr/>
        </p:nvSpPr>
        <p:spPr>
          <a:xfrm>
            <a:off x="771484" y="5725167"/>
            <a:ext cx="225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and Populate services can operate on either BSOs (NCDF objects) or Documents</a:t>
            </a:r>
          </a:p>
        </p:txBody>
      </p:sp>
    </p:spTree>
    <p:extLst>
      <p:ext uri="{BB962C8B-B14F-4D97-AF65-F5344CB8AC3E}">
        <p14:creationId xmlns:p14="http://schemas.microsoft.com/office/powerpoint/2010/main" val="407189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3329</TotalTime>
  <Words>1230</Words>
  <Application>Microsoft Office PowerPoint</Application>
  <PresentationFormat>On-screen Show (4:3)</PresentationFormat>
  <Paragraphs>191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NCDF Data Lake  (Draft) S4 Service Function Views</vt:lpstr>
      <vt:lpstr>Agenda (Nov 24 meeting)</vt:lpstr>
      <vt:lpstr>Open Items after DMCaT working Session (ongoing)</vt:lpstr>
      <vt:lpstr>List of Service views planned</vt:lpstr>
      <vt:lpstr>Data Lake services</vt:lpstr>
      <vt:lpstr>Agenda – Dec 7</vt:lpstr>
      <vt:lpstr>Open Items after DMCaT working Session (ongoing)</vt:lpstr>
      <vt:lpstr>Conceptual View – Data Lake Services</vt:lpstr>
      <vt:lpstr>Conceptual View – Data Lake Services</vt:lpstr>
      <vt:lpstr>S4 – Service Function View Query NCDF Data Service</vt:lpstr>
      <vt:lpstr>S4 – Service Function View Select NCDF Data Service</vt:lpstr>
      <vt:lpstr>S4 – Service Function View Select NCDF Document Service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 Draft Service Views</dc:title>
  <dc:creator>Charles Turnitsa</dc:creator>
  <cp:lastModifiedBy>Charles Turnitsa</cp:lastModifiedBy>
  <cp:revision>17</cp:revision>
  <dcterms:created xsi:type="dcterms:W3CDTF">2021-12-07T07:10:34Z</dcterms:created>
  <dcterms:modified xsi:type="dcterms:W3CDTF">2021-12-09T14:40:17Z</dcterms:modified>
</cp:coreProperties>
</file>