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5" r:id="rId3"/>
    <p:sldId id="279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74" r:id="rId16"/>
    <p:sldId id="267" r:id="rId17"/>
    <p:sldId id="266" r:id="rId18"/>
    <p:sldId id="268" r:id="rId19"/>
    <p:sldId id="263" r:id="rId20"/>
    <p:sldId id="269" r:id="rId21"/>
    <p:sldId id="270" r:id="rId22"/>
    <p:sldId id="271" r:id="rId23"/>
    <p:sldId id="272" r:id="rId24"/>
    <p:sldId id="257" r:id="rId25"/>
    <p:sldId id="258" r:id="rId26"/>
    <p:sldId id="259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9" autoAdjust="0"/>
    <p:restoredTop sz="73730" autoAdjust="0"/>
  </p:normalViewPr>
  <p:slideViewPr>
    <p:cSldViewPr snapToGrid="0">
      <p:cViewPr varScale="1">
        <p:scale>
          <a:sx n="79" d="100"/>
          <a:sy n="79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A64-C8A6-4B25-8033-F3CE1A1FC3A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3B4C-2CBD-4A70-AA0E-61A677EF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NST – NATO Software Tools</a:t>
            </a:r>
          </a:p>
          <a:p>
            <a:r>
              <a:rPr lang="en-US" dirty="0"/>
              <a:t>6 Nations</a:t>
            </a:r>
          </a:p>
          <a:p>
            <a:r>
              <a:rPr lang="en-US" dirty="0"/>
              <a:t>Invite Vincenzo – to discuss an experiment – at next CWIX – test NCDF data lake user, security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Case of NCDF Data Lake</a:t>
            </a:r>
          </a:p>
          <a:p>
            <a:pPr marL="228600" indent="-228600">
              <a:buAutoNum type="arabicPeriod"/>
            </a:pPr>
            <a:r>
              <a:rPr lang="en-US" dirty="0"/>
              <a:t>Experience with Tactical (FMN) domain data</a:t>
            </a:r>
          </a:p>
          <a:p>
            <a:pPr marL="228600" indent="-228600">
              <a:buAutoNum type="arabicPeriod"/>
            </a:pPr>
            <a:r>
              <a:rPr lang="en-US" dirty="0"/>
              <a:t>From Data Lake to Tactical – possible with filters, transformers</a:t>
            </a:r>
          </a:p>
          <a:p>
            <a:pPr marL="228600" indent="-228600">
              <a:buAutoNum type="arabicPeriod"/>
            </a:pPr>
            <a:r>
              <a:rPr lang="en-US" dirty="0"/>
              <a:t>Security people – DCS – worried about Tactical specifically</a:t>
            </a:r>
          </a:p>
          <a:p>
            <a:pPr marL="228600" indent="-228600">
              <a:buAutoNum type="arabicPeriod"/>
            </a:pPr>
            <a:r>
              <a:rPr lang="en-US" dirty="0"/>
              <a:t>Each nation will have their own DCS layer, providing nation-centric security</a:t>
            </a:r>
          </a:p>
          <a:p>
            <a:pPr marL="228600" indent="-228600">
              <a:buAutoNum type="arabicPeriod"/>
            </a:pPr>
            <a:r>
              <a:rPr lang="en-US" dirty="0"/>
              <a:t>US is moving fast with DCS</a:t>
            </a:r>
          </a:p>
          <a:p>
            <a:pPr marL="228600" indent="-228600">
              <a:buAutoNum type="arabicPeriod"/>
            </a:pPr>
            <a:r>
              <a:rPr lang="en-US" dirty="0"/>
              <a:t>UK is uncomfortable with speed of US’ development</a:t>
            </a:r>
          </a:p>
          <a:p>
            <a:pPr marL="228600" indent="-228600">
              <a:buAutoNum type="arabicPeriod"/>
            </a:pPr>
            <a:r>
              <a:rPr lang="en-US" dirty="0"/>
              <a:t>For our Federation/Architecture – how will users be authenticated across federation</a:t>
            </a:r>
          </a:p>
          <a:p>
            <a:pPr marL="228600" indent="-228600">
              <a:buAutoNum type="arabicPeriod"/>
            </a:pPr>
            <a:r>
              <a:rPr lang="en-US" dirty="0"/>
              <a:t>Use of Trust, and Chain of Trust</a:t>
            </a:r>
          </a:p>
          <a:p>
            <a:pPr marL="228600" indent="-228600">
              <a:buAutoNum type="arabicPeriod"/>
            </a:pPr>
            <a:r>
              <a:rPr lang="en-US" dirty="0"/>
              <a:t>Experiment – Use a NATO system, to try to make a NCDF request, where security is involved in the evaluation of the request</a:t>
            </a:r>
          </a:p>
          <a:p>
            <a:pPr marL="228600" indent="-228600">
              <a:buAutoNum type="arabicPeriod"/>
            </a:pPr>
            <a:r>
              <a:rPr lang="en-US" dirty="0"/>
              <a:t>Note( DCS testing with US is with </a:t>
            </a:r>
            <a:r>
              <a:rPr lang="en-US" dirty="0" err="1"/>
              <a:t>CentCOM</a:t>
            </a:r>
            <a:r>
              <a:rPr lang="en-US" dirty="0"/>
              <a:t> – using Joint Interoperability Data Centricity)</a:t>
            </a:r>
          </a:p>
          <a:p>
            <a:pPr marL="228600" indent="-228600">
              <a:buAutoNum type="arabicPeriod"/>
            </a:pPr>
            <a:r>
              <a:rPr lang="en-US" dirty="0"/>
              <a:t>Lookup: CENTRIX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ED29-119F-4833-B505-B504A4C4DF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– craft a Metadata requirements/suggestions document – </a:t>
            </a:r>
          </a:p>
          <a:p>
            <a:r>
              <a:rPr lang="en-US" dirty="0"/>
              <a:t>NCMS or 4774, </a:t>
            </a:r>
            <a:r>
              <a:rPr lang="en-US" dirty="0" err="1"/>
              <a:t>etc</a:t>
            </a:r>
            <a:r>
              <a:rPr lang="en-US" dirty="0"/>
              <a:t>, identified per item as the source</a:t>
            </a:r>
          </a:p>
          <a:p>
            <a:endParaRPr lang="en-US" dirty="0"/>
          </a:p>
          <a:p>
            <a:r>
              <a:rPr lang="en-US" dirty="0"/>
              <a:t>Working sessions on Metadata</a:t>
            </a:r>
          </a:p>
          <a:p>
            <a:r>
              <a:rPr lang="en-US" dirty="0"/>
              <a:t>CWIX Metadata test plan?</a:t>
            </a:r>
          </a:p>
          <a:p>
            <a:endParaRPr lang="en-US" dirty="0"/>
          </a:p>
          <a:p>
            <a:r>
              <a:rPr lang="en-US" dirty="0"/>
              <a:t>Transformation Services –  </a:t>
            </a:r>
          </a:p>
          <a:p>
            <a:r>
              <a:rPr lang="en-US" dirty="0"/>
              <a:t> Email on Transformation Services (one aspect) – in the past specific communities had subset schema for specific data... </a:t>
            </a:r>
          </a:p>
          <a:p>
            <a:r>
              <a:rPr lang="en-US" dirty="0"/>
              <a:t> Maybe – think of a transformation service discovery – maybe a marketplace</a:t>
            </a:r>
          </a:p>
          <a:p>
            <a:r>
              <a:rPr lang="en-US" dirty="0"/>
              <a:t> NCDF – intended to provide a common core for all communities to exchange information</a:t>
            </a:r>
          </a:p>
          <a:p>
            <a:r>
              <a:rPr lang="en-US" dirty="0"/>
              <a:t> Do we support for CWIX 2022, a use case that uses (or addresses need for) transformation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720-C95C-4AC1-B80A-13191C5ECCF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12A-DBCC-4549-9D6D-E762A0B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NCDF Data Lake </a:t>
            </a:r>
            <a:br>
              <a:rPr lang="en-US" dirty="0"/>
            </a:br>
            <a:r>
              <a:rPr lang="en-US" sz="4400" dirty="0"/>
              <a:t>(Draft) S4 Views (continued)</a:t>
            </a:r>
            <a:br>
              <a:rPr lang="en-US" sz="4400" dirty="0"/>
            </a:br>
            <a:r>
              <a:rPr lang="en-US" sz="4400" dirty="0"/>
              <a:t>Metadata (continued)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C53A-29F5-46C8-91E3-F62953F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 14, 2021</a:t>
            </a:r>
          </a:p>
          <a:p>
            <a:r>
              <a:rPr lang="en-US" dirty="0"/>
              <a:t>Chuck Turnitsa</a:t>
            </a:r>
          </a:p>
          <a:p>
            <a:r>
              <a:rPr lang="en-US" dirty="0"/>
              <a:t>NCDF Data Lake Architecture TT</a:t>
            </a:r>
          </a:p>
        </p:txBody>
      </p:sp>
    </p:spTree>
    <p:extLst>
      <p:ext uri="{BB962C8B-B14F-4D97-AF65-F5344CB8AC3E}">
        <p14:creationId xmlns:p14="http://schemas.microsoft.com/office/powerpoint/2010/main" val="16133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11B15-4EB0-4533-841F-2C7523BC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(continued)</a:t>
            </a:r>
          </a:p>
        </p:txBody>
      </p:sp>
    </p:spTree>
    <p:extLst>
      <p:ext uri="{BB962C8B-B14F-4D97-AF65-F5344CB8AC3E}">
        <p14:creationId xmlns:p14="http://schemas.microsoft.com/office/powerpoint/2010/main" val="344963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E2941-5A0F-4556-811E-7E0D1B73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Review of NATO Metadata Req’s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1AE0A-92AB-43C0-8EB0-321A67FF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/>
          </a:bodyPr>
          <a:lstStyle/>
          <a:p>
            <a:r>
              <a:rPr lang="en-US" sz="2000" dirty="0"/>
              <a:t>Contents of NATO Metadata are defined by NCMS (is this true? in all cases)?</a:t>
            </a:r>
          </a:p>
          <a:p>
            <a:r>
              <a:rPr lang="en-US" sz="2000" dirty="0"/>
              <a:t>Confidentiality Metadata, bound to data intended for sharing when confidentiality is a question, is defined by STANAG 4774 (equals NCMS Security Layer??)</a:t>
            </a:r>
          </a:p>
          <a:p>
            <a:r>
              <a:rPr lang="en-US" sz="2000" dirty="0"/>
              <a:t>Binding is determined by STANAG 4778</a:t>
            </a:r>
          </a:p>
        </p:txBody>
      </p:sp>
    </p:spTree>
    <p:extLst>
      <p:ext uri="{BB962C8B-B14F-4D97-AF65-F5344CB8AC3E}">
        <p14:creationId xmlns:p14="http://schemas.microsoft.com/office/powerpoint/2010/main" val="239127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NATO Metadata (as per NCMS)</a:t>
            </a:r>
            <a:br>
              <a:rPr lang="en-US" dirty="0"/>
            </a:br>
            <a:r>
              <a:rPr lang="en-US" dirty="0"/>
              <a:t>Does NCDF Data Lake require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NCMS defines metadata in three layers</a:t>
            </a:r>
          </a:p>
          <a:p>
            <a:pPr lvl="1"/>
            <a:r>
              <a:rPr lang="en-US" sz="1600" dirty="0"/>
              <a:t>Security (equal to 4774)</a:t>
            </a:r>
          </a:p>
          <a:p>
            <a:pPr lvl="1"/>
            <a:r>
              <a:rPr lang="en-US" sz="1600" dirty="0"/>
              <a:t>Common</a:t>
            </a:r>
          </a:p>
          <a:p>
            <a:pPr lvl="1"/>
            <a:r>
              <a:rPr lang="en-US" sz="1600" dirty="0"/>
              <a:t>Lifecycle</a:t>
            </a:r>
          </a:p>
          <a:p>
            <a:pPr lvl="1"/>
            <a:endParaRPr lang="en-US" sz="1600" dirty="0"/>
          </a:p>
          <a:p>
            <a:r>
              <a:rPr lang="en-US" sz="2000" dirty="0"/>
              <a:t>Security Layer</a:t>
            </a:r>
          </a:p>
          <a:p>
            <a:pPr lvl="1"/>
            <a:r>
              <a:rPr lang="en-US" sz="1600" dirty="0"/>
              <a:t>Metadata Confidentiality Label</a:t>
            </a:r>
          </a:p>
          <a:p>
            <a:pPr lvl="1"/>
            <a:r>
              <a:rPr lang="en-US" sz="1600" dirty="0"/>
              <a:t>Originator Label</a:t>
            </a:r>
          </a:p>
          <a:p>
            <a:pPr lvl="1"/>
            <a:r>
              <a:rPr lang="en-US" sz="1600" dirty="0"/>
              <a:t>Alternative Confidentiality Label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331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NATO Metadata (as per NCMS)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464"/>
            <a:ext cx="7886700" cy="47504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Common Layer</a:t>
            </a:r>
          </a:p>
          <a:p>
            <a:pPr lvl="1"/>
            <a:r>
              <a:rPr lang="en-US" sz="1600" dirty="0"/>
              <a:t>Contributor</a:t>
            </a:r>
          </a:p>
          <a:p>
            <a:pPr lvl="1"/>
            <a:r>
              <a:rPr lang="en-US" sz="1600" dirty="0"/>
              <a:t>Creator</a:t>
            </a:r>
          </a:p>
          <a:p>
            <a:pPr lvl="1"/>
            <a:r>
              <a:rPr lang="en-US" sz="1600" dirty="0"/>
              <a:t>Custodian</a:t>
            </a:r>
          </a:p>
          <a:p>
            <a:pPr lvl="1"/>
            <a:r>
              <a:rPr lang="en-US" sz="1600" dirty="0"/>
              <a:t>Publisher</a:t>
            </a:r>
          </a:p>
          <a:p>
            <a:pPr lvl="1"/>
            <a:r>
              <a:rPr lang="en-US" sz="1600" dirty="0"/>
              <a:t>Coverage</a:t>
            </a:r>
          </a:p>
          <a:p>
            <a:pPr lvl="1"/>
            <a:r>
              <a:rPr lang="en-US" sz="1600" dirty="0" err="1"/>
              <a:t>Discription</a:t>
            </a:r>
            <a:endParaRPr lang="en-US" sz="1600" dirty="0"/>
          </a:p>
          <a:p>
            <a:pPr lvl="1"/>
            <a:r>
              <a:rPr lang="en-US" sz="1600" dirty="0"/>
              <a:t>Format</a:t>
            </a:r>
          </a:p>
          <a:p>
            <a:pPr lvl="1"/>
            <a:r>
              <a:rPr lang="en-US" sz="1600" dirty="0"/>
              <a:t>Rights</a:t>
            </a:r>
          </a:p>
          <a:p>
            <a:pPr lvl="1"/>
            <a:r>
              <a:rPr lang="en-US" sz="1600" dirty="0"/>
              <a:t>Date</a:t>
            </a:r>
          </a:p>
          <a:p>
            <a:pPr lvl="1"/>
            <a:r>
              <a:rPr lang="en-US" sz="1600" dirty="0"/>
              <a:t>Language</a:t>
            </a:r>
          </a:p>
          <a:p>
            <a:pPr lvl="1"/>
            <a:r>
              <a:rPr lang="en-US" sz="1600" dirty="0"/>
              <a:t>Provenance</a:t>
            </a:r>
          </a:p>
          <a:p>
            <a:pPr lvl="1"/>
            <a:r>
              <a:rPr lang="en-US" sz="1600" dirty="0"/>
              <a:t>Source</a:t>
            </a:r>
          </a:p>
          <a:p>
            <a:pPr lvl="1"/>
            <a:r>
              <a:rPr lang="en-US" sz="1600" dirty="0"/>
              <a:t>Type</a:t>
            </a:r>
          </a:p>
          <a:p>
            <a:pPr lvl="1"/>
            <a:r>
              <a:rPr lang="en-US" sz="1600" dirty="0"/>
              <a:t>Subject</a:t>
            </a:r>
          </a:p>
          <a:p>
            <a:pPr lvl="1"/>
            <a:r>
              <a:rPr lang="en-US" sz="1600" dirty="0"/>
              <a:t>Relation</a:t>
            </a:r>
          </a:p>
          <a:p>
            <a:pPr lvl="1"/>
            <a:r>
              <a:rPr lang="en-US" sz="1600" dirty="0"/>
              <a:t>Identifier</a:t>
            </a:r>
          </a:p>
          <a:p>
            <a:pPr lvl="1"/>
            <a:r>
              <a:rPr lang="en-US" sz="1600" dirty="0"/>
              <a:t>Title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24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4DA8-947F-4B89-96D7-39E9CB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4346"/>
          </a:xfrm>
        </p:spPr>
        <p:txBody>
          <a:bodyPr/>
          <a:lstStyle/>
          <a:p>
            <a:r>
              <a:rPr lang="en-US" dirty="0"/>
              <a:t>NATO Metadata (as per NCMS)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6271-02A1-44E6-96C3-F11A3EA6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8928"/>
            <a:ext cx="7886700" cy="4848035"/>
          </a:xfrm>
        </p:spPr>
        <p:txBody>
          <a:bodyPr>
            <a:normAutofit/>
          </a:bodyPr>
          <a:lstStyle/>
          <a:p>
            <a:r>
              <a:rPr lang="en-US" sz="2000" dirty="0"/>
              <a:t>Information Lifecycle Support Layer</a:t>
            </a:r>
          </a:p>
          <a:p>
            <a:pPr lvl="1"/>
            <a:r>
              <a:rPr lang="en-US" sz="1600" dirty="0"/>
              <a:t>Records</a:t>
            </a:r>
          </a:p>
          <a:p>
            <a:pPr lvl="1"/>
            <a:r>
              <a:rPr lang="en-US" sz="1600" dirty="0"/>
              <a:t>Status</a:t>
            </a:r>
          </a:p>
          <a:p>
            <a:pPr lvl="1"/>
            <a:r>
              <a:rPr lang="en-US" sz="1600" dirty="0" err="1"/>
              <a:t>updatingFrequency</a:t>
            </a:r>
            <a:endParaRPr lang="en-US" sz="1600" dirty="0"/>
          </a:p>
          <a:p>
            <a:pPr lvl="1"/>
            <a:r>
              <a:rPr lang="en-US" sz="1600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62646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DCC9-D905-4052-AB23-BE1CE07D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of earlier meetings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4038-6036-4BC5-8C3A-4A1ECE005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515-0B2B-4D4A-9E3C-62F82311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5"/>
          </a:xfrm>
        </p:spPr>
        <p:txBody>
          <a:bodyPr/>
          <a:lstStyle/>
          <a:p>
            <a:r>
              <a:rPr lang="en-US" dirty="0"/>
              <a:t>Agenda (Nov 24 meeting)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649-67C0-4BDE-B4B6-D62E4DAA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our list of open items left from the DM-</a:t>
            </a:r>
            <a:r>
              <a:rPr lang="en-US" sz="2000" dirty="0" err="1"/>
              <a:t>CaT</a:t>
            </a:r>
            <a:r>
              <a:rPr lang="en-US" sz="2000" dirty="0"/>
              <a:t> meeting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the different Service Views (NAF) to be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which of our Services will be described by Views (from our high level NCIA Service walk through...)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State of existing Architectural Diagrams (from earlier Architecture)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3E292-A86E-49CB-90DC-505F703B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96175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AF999-554C-4765-9AA0-ABFC550A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79640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6A98-0873-4E73-ACC4-D32263EA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List of Service views planned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266B-92F7-447C-BFE9-DEBEFC92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355"/>
            <a:ext cx="7886700" cy="484960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00FFFF"/>
                </a:highlight>
              </a:rPr>
              <a:t>S2 – Service Structure </a:t>
            </a:r>
            <a:r>
              <a:rPr lang="en-US" sz="2000" dirty="0"/>
              <a:t>– it shows how the various software services (APIs) can be aggregated or composed to fulfill an operational service (use case)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S3 – Service Interfaces </a:t>
            </a:r>
            <a:r>
              <a:rPr lang="en-US" sz="2000" dirty="0"/>
              <a:t>– gives details on the interfaces (input, output) to services – including data requirements for the API, etc.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S4 – Service Functions </a:t>
            </a:r>
            <a:r>
              <a:rPr lang="en-US" sz="2000" dirty="0"/>
              <a:t>– gives a functional breakdown of what a service does.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S5 – Service Status </a:t>
            </a:r>
            <a:r>
              <a:rPr lang="en-US" sz="2000" dirty="0"/>
              <a:t>– gives a list of the states that the service can be in (waiting, moving data, processing, requesting resource, submitting,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 – </a:t>
            </a:r>
            <a:r>
              <a:rPr lang="en-US" sz="2000" dirty="0">
                <a:highlight>
                  <a:srgbClr val="FFFF00"/>
                </a:highlight>
              </a:rPr>
              <a:t>this may or may not prove useful for our services...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S6 – Service Interactions </a:t>
            </a:r>
            <a:r>
              <a:rPr lang="en-US" sz="2000" dirty="0"/>
              <a:t>– shows an interaction diagram of how the services handle a user’s request – timing chart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S1 – Service Taxonomy </a:t>
            </a:r>
            <a:r>
              <a:rPr lang="en-US" sz="2000" dirty="0"/>
              <a:t>– a catalog of all the Service Views...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4D199-9899-4A30-9459-CB0E9088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75080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624A-642A-42C7-8DB2-616BB269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Data Lake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7DBC-126D-4765-93B8-5CD4AAAC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7858"/>
            <a:ext cx="7886700" cy="4879105"/>
          </a:xfrm>
        </p:spPr>
        <p:txBody>
          <a:bodyPr>
            <a:normAutofit/>
          </a:bodyPr>
          <a:lstStyle/>
          <a:p>
            <a:r>
              <a:rPr lang="en-US" sz="2000" dirty="0"/>
              <a:t>Each “service” (software service) will get the following: S2, S3, S4, S6  (S5 is optionally provided)</a:t>
            </a:r>
          </a:p>
          <a:p>
            <a:r>
              <a:rPr lang="en-US" sz="2000" dirty="0"/>
              <a:t>One complete taxonomy view in an S1 (done last)</a:t>
            </a:r>
          </a:p>
          <a:p>
            <a:r>
              <a:rPr lang="en-US" sz="2000" dirty="0"/>
              <a:t>The broad categories of the services (each of these categories will be described by a C5 view):</a:t>
            </a:r>
          </a:p>
          <a:p>
            <a:pPr lvl="1"/>
            <a:r>
              <a:rPr lang="en-US" sz="1600" dirty="0"/>
              <a:t>Search/Retrieve</a:t>
            </a:r>
          </a:p>
          <a:p>
            <a:pPr lvl="1"/>
            <a:r>
              <a:rPr lang="en-US" sz="1600" dirty="0"/>
              <a:t>Produce</a:t>
            </a:r>
          </a:p>
          <a:p>
            <a:pPr lvl="1"/>
            <a:r>
              <a:rPr lang="en-US" sz="1600" dirty="0"/>
              <a:t>Publish/Subscribe</a:t>
            </a:r>
          </a:p>
          <a:p>
            <a:r>
              <a:rPr lang="en-US" sz="2000" dirty="0"/>
              <a:t>Produce involves methods for systems to provide information to the NCDF Data Lake</a:t>
            </a:r>
          </a:p>
          <a:p>
            <a:r>
              <a:rPr lang="en-US" sz="2000" dirty="0"/>
              <a:t>Publish/Subscribe is a way for a retriever to subscribe to updates from a Producer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F90C8-5F84-4A74-B6C4-393DE8F7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7483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92CB-0C21-4988-9109-7AE2658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7498"/>
          </a:xfrm>
        </p:spPr>
        <p:txBody>
          <a:bodyPr>
            <a:normAutofit/>
          </a:bodyPr>
          <a:lstStyle/>
          <a:p>
            <a:r>
              <a:rPr lang="en-US" dirty="0"/>
              <a:t>Agenda Dec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DF8E-A53C-46AE-A9B5-14D42E89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Review Existing S4 views (recap from Dec 7)</a:t>
            </a:r>
          </a:p>
          <a:p>
            <a:r>
              <a:rPr lang="en-US" sz="2400" dirty="0"/>
              <a:t>Review new S4 views</a:t>
            </a:r>
          </a:p>
          <a:p>
            <a:r>
              <a:rPr lang="en-US" sz="2400" dirty="0"/>
              <a:t>Discuss Metadata Issues</a:t>
            </a:r>
          </a:p>
          <a:p>
            <a:pPr lvl="1"/>
            <a:r>
              <a:rPr lang="en-US" sz="2000" dirty="0"/>
              <a:t>STANAG compliance?  Does the Data Lake enforce, or do we leave it up to participating systems?</a:t>
            </a:r>
          </a:p>
          <a:p>
            <a:pPr lvl="1"/>
            <a:r>
              <a:rPr lang="en-US" sz="2000" dirty="0"/>
              <a:t>What are we expecting to see?</a:t>
            </a:r>
          </a:p>
          <a:p>
            <a:pPr lvl="2"/>
            <a:r>
              <a:rPr lang="en-US" sz="1800" dirty="0"/>
              <a:t>NCMS (interoperability metadata)</a:t>
            </a:r>
          </a:p>
          <a:p>
            <a:pPr lvl="2"/>
            <a:r>
              <a:rPr lang="en-US" sz="1800" dirty="0"/>
              <a:t>STANAG 4774 (Confidentiality Metadata)</a:t>
            </a:r>
          </a:p>
          <a:p>
            <a:pPr lvl="1"/>
            <a:r>
              <a:rPr lang="en-US" sz="2000" dirty="0"/>
              <a:t>Format expected in</a:t>
            </a:r>
          </a:p>
          <a:p>
            <a:pPr lvl="2"/>
            <a:r>
              <a:rPr lang="en-US" sz="1800" dirty="0"/>
              <a:t>STANAG 4778 (Metadata binding)</a:t>
            </a:r>
          </a:p>
          <a:p>
            <a:r>
              <a:rPr lang="en-US" sz="2400" dirty="0"/>
              <a:t>Transformation</a:t>
            </a:r>
          </a:p>
          <a:p>
            <a:pPr lvl="1"/>
            <a:r>
              <a:rPr lang="en-US" sz="2000" dirty="0"/>
              <a:t>Retrieve/Populate vs Pub/Sub</a:t>
            </a:r>
          </a:p>
          <a:p>
            <a:pPr lvl="1"/>
            <a:r>
              <a:rPr lang="en-US" sz="2000" dirty="0"/>
              <a:t>Document vs BSO</a:t>
            </a:r>
          </a:p>
          <a:p>
            <a:r>
              <a:rPr lang="en-US" sz="2400" dirty="0"/>
              <a:t>Next Meeting(s)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016C-41EC-499F-A153-6EF41688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– Dec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607E-E0E0-4261-948E-FC330EC8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open items from DM-CAT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conceptual Service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Search/Retrieve S4 (Service Function)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4D42C-FAD2-4801-84E9-C1A8397A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11797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0"/>
            <a:ext cx="7886700" cy="492462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A0008-A730-45E9-B084-744C5A35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5798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55F6-D433-4CE7-AAC2-849EDD19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9F5E0-01FB-49ED-B178-979242DA5D95}"/>
              </a:ext>
            </a:extLst>
          </p:cNvPr>
          <p:cNvSpPr txBox="1"/>
          <p:nvPr/>
        </p:nvSpPr>
        <p:spPr>
          <a:xfrm>
            <a:off x="1504335" y="1946787"/>
            <a:ext cx="1907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Document Select</a:t>
            </a:r>
          </a:p>
          <a:p>
            <a:endParaRPr lang="en-US" dirty="0"/>
          </a:p>
          <a:p>
            <a:r>
              <a:rPr lang="en-US" dirty="0"/>
              <a:t>Insert Data</a:t>
            </a:r>
          </a:p>
          <a:p>
            <a:r>
              <a:rPr lang="en-US" dirty="0"/>
              <a:t>Update Data</a:t>
            </a:r>
          </a:p>
          <a:p>
            <a:r>
              <a:rPr lang="en-US" dirty="0"/>
              <a:t>Insert Document</a:t>
            </a:r>
          </a:p>
          <a:p>
            <a:r>
              <a:rPr lang="en-US" dirty="0"/>
              <a:t>Update Document</a:t>
            </a:r>
          </a:p>
          <a:p>
            <a:endParaRPr lang="en-US" dirty="0"/>
          </a:p>
          <a:p>
            <a:r>
              <a:rPr lang="en-US" dirty="0"/>
              <a:t>Delete Data</a:t>
            </a:r>
          </a:p>
          <a:p>
            <a:r>
              <a:rPr lang="en-US" dirty="0"/>
              <a:t>Delete Document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2BA48-0DB9-451C-8E46-6A5DC74D5BA1}"/>
              </a:ext>
            </a:extLst>
          </p:cNvPr>
          <p:cNvSpPr txBox="1"/>
          <p:nvPr/>
        </p:nvSpPr>
        <p:spPr>
          <a:xfrm>
            <a:off x="4277032" y="1986116"/>
            <a:ext cx="18275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  <a:p>
            <a:r>
              <a:rPr lang="en-US" dirty="0"/>
              <a:t>Unsubscribe</a:t>
            </a:r>
          </a:p>
          <a:p>
            <a:r>
              <a:rPr lang="en-US" dirty="0" err="1"/>
              <a:t>Resubscribe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Subscriptions</a:t>
            </a:r>
          </a:p>
          <a:p>
            <a:endParaRPr lang="en-US" dirty="0"/>
          </a:p>
          <a:p>
            <a:r>
              <a:rPr lang="en-US" dirty="0"/>
              <a:t>Notify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D9AB-83E7-4D5B-A4B5-A906EF7B7AC0}"/>
              </a:ext>
            </a:extLst>
          </p:cNvPr>
          <p:cNvSpPr txBox="1"/>
          <p:nvPr/>
        </p:nvSpPr>
        <p:spPr>
          <a:xfrm>
            <a:off x="717754" y="1406013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all services to illustrate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C892-A4A2-40D4-A452-4FE9C6A9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912052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57B5-C370-46DE-B5A8-04B550814CCF}"/>
              </a:ext>
            </a:extLst>
          </p:cNvPr>
          <p:cNvCxnSpPr>
            <a:stCxn id="24" idx="1"/>
            <a:endCxn id="8" idx="1"/>
          </p:cNvCxnSpPr>
          <p:nvPr/>
        </p:nvCxnSpPr>
        <p:spPr>
          <a:xfrm flipH="1">
            <a:off x="3165987" y="2255837"/>
            <a:ext cx="3131574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C467-839B-45ED-BD3A-30C979C826C7}"/>
              </a:ext>
            </a:extLst>
          </p:cNvPr>
          <p:cNvCxnSpPr>
            <a:stCxn id="28" idx="1"/>
            <a:endCxn id="8" idx="1"/>
          </p:cNvCxnSpPr>
          <p:nvPr/>
        </p:nvCxnSpPr>
        <p:spPr>
          <a:xfrm flipH="1">
            <a:off x="3165987" y="3054501"/>
            <a:ext cx="3131574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3C38A2-CB19-4C73-9F3A-EDA02ABE62B0}"/>
              </a:ext>
            </a:extLst>
          </p:cNvPr>
          <p:cNvCxnSpPr>
            <a:stCxn id="27" idx="1"/>
            <a:endCxn id="8" idx="1"/>
          </p:cNvCxnSpPr>
          <p:nvPr/>
        </p:nvCxnSpPr>
        <p:spPr>
          <a:xfrm flipH="1">
            <a:off x="3165987" y="3853165"/>
            <a:ext cx="31315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753395-6854-4B27-93F7-D5F2C9E868CD}"/>
              </a:ext>
            </a:extLst>
          </p:cNvPr>
          <p:cNvCxnSpPr>
            <a:stCxn id="26" idx="1"/>
            <a:endCxn id="8" idx="1"/>
          </p:cNvCxnSpPr>
          <p:nvPr/>
        </p:nvCxnSpPr>
        <p:spPr>
          <a:xfrm flipH="1" flipV="1">
            <a:off x="3165987" y="3853165"/>
            <a:ext cx="3097161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04E220-1A1C-4A68-A5EA-CF93DDA9348C}"/>
              </a:ext>
            </a:extLst>
          </p:cNvPr>
          <p:cNvCxnSpPr>
            <a:stCxn id="25" idx="1"/>
            <a:endCxn id="8" idx="1"/>
          </p:cNvCxnSpPr>
          <p:nvPr/>
        </p:nvCxnSpPr>
        <p:spPr>
          <a:xfrm flipH="1" flipV="1">
            <a:off x="3165987" y="3853165"/>
            <a:ext cx="3097161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982D40-56EF-4825-BE9B-8F5810C95AB7}"/>
              </a:ext>
            </a:extLst>
          </p:cNvPr>
          <p:cNvCxnSpPr>
            <a:stCxn id="9" idx="3"/>
            <a:endCxn id="8" idx="3"/>
          </p:cNvCxnSpPr>
          <p:nvPr/>
        </p:nvCxnSpPr>
        <p:spPr>
          <a:xfrm>
            <a:off x="2880852" y="2255837"/>
            <a:ext cx="3097161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91BB0-3EB0-41AE-ADDD-EFD081B74B8D}"/>
              </a:ext>
            </a:extLst>
          </p:cNvPr>
          <p:cNvCxnSpPr>
            <a:stCxn id="13" idx="3"/>
            <a:endCxn id="8" idx="3"/>
          </p:cNvCxnSpPr>
          <p:nvPr/>
        </p:nvCxnSpPr>
        <p:spPr>
          <a:xfrm>
            <a:off x="2880852" y="3054501"/>
            <a:ext cx="3097161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1007E0-A4F5-4FB2-BA90-28999F61CB49}"/>
              </a:ext>
            </a:extLst>
          </p:cNvPr>
          <p:cNvCxnSpPr>
            <a:stCxn id="12" idx="3"/>
            <a:endCxn id="8" idx="3"/>
          </p:cNvCxnSpPr>
          <p:nvPr/>
        </p:nvCxnSpPr>
        <p:spPr>
          <a:xfrm>
            <a:off x="2880852" y="3853165"/>
            <a:ext cx="30971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5136B0-9787-4A99-8E10-B711A8C7DC51}"/>
              </a:ext>
            </a:extLst>
          </p:cNvPr>
          <p:cNvCxnSpPr>
            <a:stCxn id="11" idx="3"/>
            <a:endCxn id="8" idx="3"/>
          </p:cNvCxnSpPr>
          <p:nvPr/>
        </p:nvCxnSpPr>
        <p:spPr>
          <a:xfrm flipV="1">
            <a:off x="2846439" y="3853165"/>
            <a:ext cx="3131574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60BA7F-0ACC-474A-B962-10D6531567FA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2846439" y="3853165"/>
            <a:ext cx="3131574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C4227D3-9E2F-4D0D-8E26-2D1FA5D0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ED41BD-FEFD-4026-89CF-E8D5B3108054}"/>
              </a:ext>
            </a:extLst>
          </p:cNvPr>
          <p:cNvSpPr/>
          <p:nvPr/>
        </p:nvSpPr>
        <p:spPr>
          <a:xfrm>
            <a:off x="3165987" y="1842468"/>
            <a:ext cx="2812026" cy="402139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NCDF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LAKE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8E9B9-781B-4C75-A101-0233D711B997}"/>
              </a:ext>
            </a:extLst>
          </p:cNvPr>
          <p:cNvSpPr/>
          <p:nvPr/>
        </p:nvSpPr>
        <p:spPr>
          <a:xfrm>
            <a:off x="983226" y="1936955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0FD93A-AB51-4EF2-A206-73B4469A493A}"/>
              </a:ext>
            </a:extLst>
          </p:cNvPr>
          <p:cNvSpPr/>
          <p:nvPr/>
        </p:nvSpPr>
        <p:spPr>
          <a:xfrm>
            <a:off x="948813" y="505623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0206F-3D1D-40B2-86E2-66D79B4DDCEF}"/>
              </a:ext>
            </a:extLst>
          </p:cNvPr>
          <p:cNvSpPr/>
          <p:nvPr/>
        </p:nvSpPr>
        <p:spPr>
          <a:xfrm>
            <a:off x="948813" y="4283282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BC111C-F51C-442D-8891-C5E63B084B5B}"/>
              </a:ext>
            </a:extLst>
          </p:cNvPr>
          <p:cNvSpPr/>
          <p:nvPr/>
        </p:nvSpPr>
        <p:spPr>
          <a:xfrm>
            <a:off x="983226" y="3534283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C6451E-DF8D-450E-8D86-4D1A5E2420B9}"/>
              </a:ext>
            </a:extLst>
          </p:cNvPr>
          <p:cNvSpPr/>
          <p:nvPr/>
        </p:nvSpPr>
        <p:spPr>
          <a:xfrm>
            <a:off x="983226" y="273561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B43D1F-928C-441E-B549-9825B36A885F}"/>
              </a:ext>
            </a:extLst>
          </p:cNvPr>
          <p:cNvSpPr/>
          <p:nvPr/>
        </p:nvSpPr>
        <p:spPr>
          <a:xfrm>
            <a:off x="6297561" y="1936955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A0607-9803-4981-A3E6-6E35C94E2F77}"/>
              </a:ext>
            </a:extLst>
          </p:cNvPr>
          <p:cNvSpPr/>
          <p:nvPr/>
        </p:nvSpPr>
        <p:spPr>
          <a:xfrm>
            <a:off x="6263148" y="505623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1078D1-EDF7-49BB-8863-522102F4B380}"/>
              </a:ext>
            </a:extLst>
          </p:cNvPr>
          <p:cNvSpPr/>
          <p:nvPr/>
        </p:nvSpPr>
        <p:spPr>
          <a:xfrm>
            <a:off x="6263148" y="4283282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Subs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75107D-59D2-48C3-8C32-E13E133778E8}"/>
              </a:ext>
            </a:extLst>
          </p:cNvPr>
          <p:cNvSpPr/>
          <p:nvPr/>
        </p:nvSpPr>
        <p:spPr>
          <a:xfrm>
            <a:off x="6297561" y="3534283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Re-subscribe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6408C4-20CF-454A-B2EE-82B3EE06449E}"/>
              </a:ext>
            </a:extLst>
          </p:cNvPr>
          <p:cNvSpPr/>
          <p:nvPr/>
        </p:nvSpPr>
        <p:spPr>
          <a:xfrm>
            <a:off x="6297561" y="273561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Un-subscribe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356CA-9B61-4C53-861E-6582E9475694}"/>
              </a:ext>
            </a:extLst>
          </p:cNvPr>
          <p:cNvSpPr txBox="1"/>
          <p:nvPr/>
        </p:nvSpPr>
        <p:spPr>
          <a:xfrm>
            <a:off x="771484" y="1406723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and Populate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841B98-ECF9-48D0-BF77-E70FB6BBC81F}"/>
              </a:ext>
            </a:extLst>
          </p:cNvPr>
          <p:cNvSpPr txBox="1"/>
          <p:nvPr/>
        </p:nvSpPr>
        <p:spPr>
          <a:xfrm>
            <a:off x="6131100" y="1415431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and Subscribe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29A3EF-F3E1-4B3C-B048-EC9B1CB50D52}"/>
              </a:ext>
            </a:extLst>
          </p:cNvPr>
          <p:cNvSpPr txBox="1"/>
          <p:nvPr/>
        </p:nvSpPr>
        <p:spPr>
          <a:xfrm>
            <a:off x="771484" y="5725167"/>
            <a:ext cx="225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and Populate services can operate on either BSOs (NCDF objects) or Documents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E6E611-3901-41A7-A4F5-3194BEC6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071898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145870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276752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94195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178D-AEEE-40CF-BF22-3F3CA7B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6A45-D6EE-4F5C-B6CB-DDF9E089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sz="2000" dirty="0"/>
              <a:t>Remainder of S4 (Service Function) views</a:t>
            </a:r>
          </a:p>
          <a:p>
            <a:r>
              <a:rPr lang="en-US" sz="2000" dirty="0"/>
              <a:t>Begin on S3 (Service Interface) views</a:t>
            </a:r>
          </a:p>
          <a:p>
            <a:r>
              <a:rPr lang="en-US" sz="2000" dirty="0"/>
              <a:t>S1...S6 views</a:t>
            </a:r>
          </a:p>
          <a:p>
            <a:endParaRPr lang="en-US" sz="2000" dirty="0"/>
          </a:p>
          <a:p>
            <a:r>
              <a:rPr lang="en-US" sz="2000" dirty="0"/>
              <a:t>Meeting to discuss/annotate issues with Metadata (which to include, variation from NCMS, etc.)</a:t>
            </a:r>
          </a:p>
          <a:p>
            <a:endParaRPr lang="en-US" sz="2000" dirty="0"/>
          </a:p>
          <a:p>
            <a:r>
              <a:rPr lang="en-US" sz="2000" dirty="0"/>
              <a:t>Meeting to discuss transformation (and </a:t>
            </a:r>
            <a:r>
              <a:rPr lang="en-US" sz="2000" dirty="0" err="1"/>
              <a:t>subviews</a:t>
            </a:r>
            <a:r>
              <a:rPr lang="en-US" sz="2000" dirty="0"/>
              <a:t> of data)</a:t>
            </a:r>
          </a:p>
          <a:p>
            <a:endParaRPr lang="en-US" sz="2000" dirty="0"/>
          </a:p>
          <a:p>
            <a:r>
              <a:rPr lang="en-US" sz="2000" dirty="0"/>
              <a:t>Next meeting – Dec 14, at (9:00am Eastern US Time)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33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472C3-C303-42E3-A492-5126E1E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Dec 7 views</a:t>
            </a:r>
          </a:p>
        </p:txBody>
      </p:sp>
    </p:spTree>
    <p:extLst>
      <p:ext uri="{BB962C8B-B14F-4D97-AF65-F5344CB8AC3E}">
        <p14:creationId xmlns:p14="http://schemas.microsoft.com/office/powerpoint/2010/main" val="282052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26131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2389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6"/>
            <a:ext cx="8607552" cy="1325563"/>
          </a:xfrm>
        </p:spPr>
        <p:txBody>
          <a:bodyPr>
            <a:no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95985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4FB69-5C11-4E51-B589-66C53A5D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S4 Service Function Views</a:t>
            </a:r>
          </a:p>
        </p:txBody>
      </p:sp>
    </p:spTree>
    <p:extLst>
      <p:ext uri="{BB962C8B-B14F-4D97-AF65-F5344CB8AC3E}">
        <p14:creationId xmlns:p14="http://schemas.microsoft.com/office/powerpoint/2010/main" val="21441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8413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65763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3391</TotalTime>
  <Words>2092</Words>
  <Application>Microsoft Office PowerPoint</Application>
  <PresentationFormat>On-screen Show (4:3)</PresentationFormat>
  <Paragraphs>360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NCDF Data Lake  (Draft) S4 Views (continued) Metadata (continued)</vt:lpstr>
      <vt:lpstr>Agenda Dec 14</vt:lpstr>
      <vt:lpstr>Review of Dec 7 views</vt:lpstr>
      <vt:lpstr>S4 – Service Function View Query NCDF Data Service (review from Dec 7)</vt:lpstr>
      <vt:lpstr>S4 – Service Function View Select NCDF Data Service (review from Dec 7)</vt:lpstr>
      <vt:lpstr>S4 – Service Function View Select NCDF Document Service (review from Dec 7)</vt:lpstr>
      <vt:lpstr>New S4 Service Function Views</vt:lpstr>
      <vt:lpstr>S4 – Service Function View Insert NCDF Data Service</vt:lpstr>
      <vt:lpstr>S4 – Service Function View Insert NCDF Document Service</vt:lpstr>
      <vt:lpstr>Metadata (continued)</vt:lpstr>
      <vt:lpstr>Review of NATO Metadata Req’s</vt:lpstr>
      <vt:lpstr>NATO Metadata (as per NCMS) Does NCDF Data Lake require more?</vt:lpstr>
      <vt:lpstr>NATO Metadata (as per NCMS)</vt:lpstr>
      <vt:lpstr>NATO Metadata (as per NCMS) </vt:lpstr>
      <vt:lpstr>Archive of earlier meetings</vt:lpstr>
      <vt:lpstr>Agenda (Nov 24 meeting)</vt:lpstr>
      <vt:lpstr>Open Items after DMCaT working Session (ongoing)</vt:lpstr>
      <vt:lpstr>List of Service views planned</vt:lpstr>
      <vt:lpstr>Data Lake services</vt:lpstr>
      <vt:lpstr>Agenda – Dec 7</vt:lpstr>
      <vt:lpstr>Open Items after DMCaT working Session (ongoing)</vt:lpstr>
      <vt:lpstr>Conceptual View – Data Lake Services</vt:lpstr>
      <vt:lpstr>Conceptual View – Data Lake Services</vt:lpstr>
      <vt:lpstr>S4 – Service Function View Query NCDF Data Service</vt:lpstr>
      <vt:lpstr>S4 – Service Function View Select NCDF Data Service</vt:lpstr>
      <vt:lpstr>S4 – Service Function View Select NCDF Document Service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 Draft Service Views</dc:title>
  <dc:creator>Charles Turnitsa</dc:creator>
  <cp:lastModifiedBy>Charles Turnitsa</cp:lastModifiedBy>
  <cp:revision>24</cp:revision>
  <dcterms:created xsi:type="dcterms:W3CDTF">2021-12-07T07:10:34Z</dcterms:created>
  <dcterms:modified xsi:type="dcterms:W3CDTF">2021-12-14T07:01:21Z</dcterms:modified>
</cp:coreProperties>
</file>