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96" r:id="rId3"/>
    <p:sldId id="301" r:id="rId4"/>
    <p:sldId id="306" r:id="rId5"/>
    <p:sldId id="308" r:id="rId6"/>
    <p:sldId id="307" r:id="rId7"/>
    <p:sldId id="309" r:id="rId8"/>
    <p:sldId id="302" r:id="rId9"/>
    <p:sldId id="305" r:id="rId10"/>
    <p:sldId id="303" r:id="rId11"/>
    <p:sldId id="304" r:id="rId12"/>
    <p:sldId id="297" r:id="rId13"/>
    <p:sldId id="311" r:id="rId14"/>
    <p:sldId id="312" r:id="rId15"/>
    <p:sldId id="313" r:id="rId16"/>
    <p:sldId id="314" r:id="rId17"/>
    <p:sldId id="298" r:id="rId18"/>
    <p:sldId id="299" r:id="rId19"/>
    <p:sldId id="300" r:id="rId20"/>
    <p:sldId id="310" r:id="rId21"/>
    <p:sldId id="290" r:id="rId22"/>
    <p:sldId id="291" r:id="rId23"/>
    <p:sldId id="292" r:id="rId24"/>
    <p:sldId id="293" r:id="rId25"/>
    <p:sldId id="294" r:id="rId26"/>
    <p:sldId id="295" r:id="rId27"/>
    <p:sldId id="274" r:id="rId28"/>
    <p:sldId id="275" r:id="rId29"/>
    <p:sldId id="279" r:id="rId30"/>
    <p:sldId id="276" r:id="rId31"/>
    <p:sldId id="277" r:id="rId32"/>
    <p:sldId id="278" r:id="rId33"/>
    <p:sldId id="280" r:id="rId34"/>
    <p:sldId id="281" r:id="rId35"/>
    <p:sldId id="282" r:id="rId36"/>
    <p:sldId id="288" r:id="rId37"/>
    <p:sldId id="283" r:id="rId38"/>
    <p:sldId id="284" r:id="rId39"/>
    <p:sldId id="285" r:id="rId40"/>
    <p:sldId id="286" r:id="rId41"/>
    <p:sldId id="287" r:id="rId42"/>
    <p:sldId id="289" r:id="rId43"/>
    <p:sldId id="267" r:id="rId44"/>
    <p:sldId id="266" r:id="rId45"/>
    <p:sldId id="268" r:id="rId46"/>
    <p:sldId id="263" r:id="rId47"/>
    <p:sldId id="269" r:id="rId48"/>
    <p:sldId id="270" r:id="rId49"/>
    <p:sldId id="271" r:id="rId50"/>
    <p:sldId id="272" r:id="rId51"/>
    <p:sldId id="257" r:id="rId52"/>
    <p:sldId id="258" r:id="rId53"/>
    <p:sldId id="259" r:id="rId54"/>
    <p:sldId id="27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81786" autoAdjust="0"/>
  </p:normalViewPr>
  <p:slideViewPr>
    <p:cSldViewPr snapToGrid="0">
      <p:cViewPr varScale="1">
        <p:scale>
          <a:sx n="84" d="100"/>
          <a:sy n="8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NCDF is equivalent to UUID</a:t>
            </a:r>
          </a:p>
          <a:p>
            <a:r>
              <a:rPr lang="en-US" dirty="0"/>
              <a:t>  Problems with Uniqueness and Authoritativeness – to be solved later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8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5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3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– craft a Metadata requirements/suggestions document – </a:t>
            </a:r>
          </a:p>
          <a:p>
            <a:r>
              <a:rPr lang="en-US" dirty="0"/>
              <a:t>NCMS or 4774, </a:t>
            </a:r>
            <a:r>
              <a:rPr lang="en-US" dirty="0" err="1"/>
              <a:t>etc</a:t>
            </a:r>
            <a:r>
              <a:rPr lang="en-US" dirty="0"/>
              <a:t>, identified per item as the source</a:t>
            </a:r>
          </a:p>
          <a:p>
            <a:endParaRPr lang="en-US" dirty="0"/>
          </a:p>
          <a:p>
            <a:r>
              <a:rPr lang="en-US" dirty="0"/>
              <a:t>Working sessions on Metadata</a:t>
            </a:r>
          </a:p>
          <a:p>
            <a:r>
              <a:rPr lang="en-US" dirty="0"/>
              <a:t>CWIX Metadata test plan?</a:t>
            </a:r>
          </a:p>
          <a:p>
            <a:endParaRPr lang="en-US" dirty="0"/>
          </a:p>
          <a:p>
            <a:r>
              <a:rPr lang="en-US" dirty="0"/>
              <a:t>Transformation Services –  </a:t>
            </a:r>
          </a:p>
          <a:p>
            <a:r>
              <a:rPr lang="en-US" dirty="0"/>
              <a:t> Email on Transformation Services (one aspect) – in the past specific communities had subset schema for specific data... </a:t>
            </a:r>
          </a:p>
          <a:p>
            <a:r>
              <a:rPr lang="en-US" dirty="0"/>
              <a:t> Maybe – think of a transformation service discovery – maybe a marketplace</a:t>
            </a:r>
          </a:p>
          <a:p>
            <a:r>
              <a:rPr lang="en-US" dirty="0"/>
              <a:t> NCDF – intended to provide a common core for all communities to exchange information</a:t>
            </a:r>
          </a:p>
          <a:p>
            <a:r>
              <a:rPr lang="en-US" dirty="0"/>
              <a:t> Do we support for CWIX 2022, a use case that uses (or addresses need for) transformation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6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– 4778 – We want to restrict that, according to an NCDF Data Lake binding profile.</a:t>
            </a:r>
          </a:p>
          <a:p>
            <a:endParaRPr lang="en-US" dirty="0"/>
          </a:p>
          <a:p>
            <a:r>
              <a:rPr lang="en-US" dirty="0"/>
              <a:t>Archiving – out of scope for Spiral 5. Request to handle, in future </a:t>
            </a:r>
            <a:r>
              <a:rPr lang="en-US" dirty="0" err="1"/>
              <a:t>Sprial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Security – discuss the use case for security. Create a use case. Authentication and Encryption.</a:t>
            </a:r>
          </a:p>
          <a:p>
            <a:r>
              <a:rPr lang="en-US" dirty="0"/>
              <a:t>	Spiral 5 – Network Security, and Operational Discipline</a:t>
            </a:r>
          </a:p>
          <a:p>
            <a:r>
              <a:rPr lang="en-US" dirty="0"/>
              <a:t>	For long term – we have to address.</a:t>
            </a:r>
          </a:p>
          <a:p>
            <a:endParaRPr lang="en-US" dirty="0"/>
          </a:p>
          <a:p>
            <a:r>
              <a:rPr lang="en-US" dirty="0"/>
              <a:t>Next steps past security – data ownership, data rights,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 – Never delete... Update new metadata.  Many changes can be handled with updating the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Patch – for partial update....</a:t>
            </a:r>
          </a:p>
          <a:p>
            <a:r>
              <a:rPr lang="en-US" dirty="0" err="1"/>
              <a:t>Outscope</a:t>
            </a:r>
            <a:r>
              <a:rPr lang="en-US" dirty="0"/>
              <a:t> – for Spiral 5.</a:t>
            </a:r>
          </a:p>
          <a:p>
            <a:endParaRPr lang="en-US" dirty="0"/>
          </a:p>
          <a:p>
            <a:r>
              <a:rPr lang="en-US" dirty="0"/>
              <a:t>Patch – partial Post, with UUID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(Phil) In a future spiral – If two providers create records on the same BSO – the data comes in- each owns their own products, but in Reconciliation they are merged.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Rytis</a:t>
            </a:r>
            <a:r>
              <a:rPr lang="en-US" dirty="0"/>
              <a:t>) – what if the two BSO creators are on different networks, but they have updates that affect each other?</a:t>
            </a:r>
          </a:p>
          <a:p>
            <a:endParaRPr lang="en-US" dirty="0"/>
          </a:p>
          <a:p>
            <a:r>
              <a:rPr lang="en-US" dirty="0"/>
              <a:t>(Nico) – Segment the data lake into areas, according to provider, and in that segment a provider can have their version of a BSO...</a:t>
            </a:r>
          </a:p>
          <a:p>
            <a:endParaRPr lang="en-US" dirty="0"/>
          </a:p>
          <a:p>
            <a:r>
              <a:rPr lang="en-US" dirty="0"/>
              <a:t>Reconciliation – Spiral 7.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updating. . . Will we do that in spiral 5?</a:t>
            </a:r>
          </a:p>
          <a:p>
            <a:r>
              <a:rPr lang="en-US" dirty="0"/>
              <a:t>Phil – No.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augmentation (change, update) in Spiral 5?</a:t>
            </a:r>
          </a:p>
          <a:p>
            <a:r>
              <a:rPr lang="en-US" dirty="0"/>
              <a:t>Phil – Yes (gave Metadata examples)</a:t>
            </a:r>
          </a:p>
          <a:p>
            <a:r>
              <a:rPr lang="en-US" dirty="0"/>
              <a:t>Nico – also can update a BSO?</a:t>
            </a:r>
          </a:p>
          <a:p>
            <a:r>
              <a:rPr lang="en-US" dirty="0"/>
              <a:t>Realize that all of this could happen in the </a:t>
            </a:r>
            <a:r>
              <a:rPr lang="en-US" dirty="0" err="1"/>
              <a:t>DataLake</a:t>
            </a:r>
            <a:r>
              <a:rPr lang="en-US" dirty="0"/>
              <a:t> – but for now, we have workarounds in the current Spiral version (to be added in future)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–for spiral 5, but not to do this for Spiral 5.</a:t>
            </a:r>
          </a:p>
          <a:p>
            <a:endParaRPr lang="en-US" dirty="0"/>
          </a:p>
          <a:p>
            <a:r>
              <a:rPr lang="en-US" dirty="0"/>
              <a:t>Push for future Spiral.  Will discuss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NCDF Data Lake </a:t>
            </a:r>
            <a:br>
              <a:rPr lang="en-US" dirty="0"/>
            </a:br>
            <a:r>
              <a:rPr lang="en-US" sz="4400" dirty="0"/>
              <a:t>(Draft) S4 Views (continued)</a:t>
            </a:r>
            <a:br>
              <a:rPr lang="en-US" sz="4400" dirty="0"/>
            </a:br>
            <a:r>
              <a:rPr lang="en-US" sz="4400" dirty="0"/>
              <a:t>Metadata (continued)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21, 2022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411128" y="4398119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191139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52DF-ADA8-4C7F-9EAA-59D06E45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652"/>
          </a:xfrm>
        </p:spPr>
        <p:txBody>
          <a:bodyPr>
            <a:normAutofit/>
          </a:bodyPr>
          <a:lstStyle/>
          <a:p>
            <a:r>
              <a:rPr lang="en-US" sz="3200" dirty="0"/>
              <a:t>Notes on Update NCDF Data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15CF-B6FE-4D16-9D80-32A99ED4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Externally – what we describe makes sense – we post, and it updates an existing record</a:t>
            </a:r>
          </a:p>
          <a:p>
            <a:endParaRPr lang="en-US" sz="2000" dirty="0"/>
          </a:p>
          <a:p>
            <a:r>
              <a:rPr lang="en-US" sz="2000" dirty="0"/>
              <a:t>Internally – we keep an internal copy (history) of different versions of the document...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5C5FE-C664-4766-BF6D-F713581687A5}"/>
              </a:ext>
            </a:extLst>
          </p:cNvPr>
          <p:cNvSpPr txBox="1"/>
          <p:nvPr/>
        </p:nvSpPr>
        <p:spPr>
          <a:xfrm>
            <a:off x="4819179" y="4145638"/>
            <a:ext cx="3696171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80F54-1022-4878-9161-4ECE1F107A35}"/>
              </a:ext>
            </a:extLst>
          </p:cNvPr>
          <p:cNvSpPr txBox="1"/>
          <p:nvPr/>
        </p:nvSpPr>
        <p:spPr>
          <a:xfrm>
            <a:off x="5856269" y="3776306"/>
            <a:ext cx="20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INSERT S4</a:t>
            </a:r>
          </a:p>
        </p:txBody>
      </p:sp>
    </p:spTree>
    <p:extLst>
      <p:ext uri="{BB962C8B-B14F-4D97-AF65-F5344CB8AC3E}">
        <p14:creationId xmlns:p14="http://schemas.microsoft.com/office/powerpoint/2010/main" val="276414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26045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557-99D2-46FF-BEF5-937E348D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Dec 17 meeting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D9F5-5394-409B-80AC-E7DE3FE13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9142F-21F3-4B30-9020-650D2AE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39FA0-8E17-498D-B1F6-0299909A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Federated Open Search (Note: Federation out of scope for Spiral 5)</a:t>
            </a:r>
          </a:p>
          <a:p>
            <a:pPr lvl="1"/>
            <a:r>
              <a:rPr lang="en-US" sz="1800" dirty="0"/>
              <a:t>Free Text Search...</a:t>
            </a:r>
          </a:p>
          <a:p>
            <a:pPr lvl="1"/>
            <a:r>
              <a:rPr lang="en-US" sz="1800" dirty="0"/>
              <a:t>Data Lake could be searched, in support of FMN ‘Distributed Search’</a:t>
            </a:r>
          </a:p>
          <a:p>
            <a:r>
              <a:rPr lang="en-US" sz="2000" dirty="0"/>
              <a:t>Current Search – based on RSQL</a:t>
            </a:r>
          </a:p>
          <a:p>
            <a:pPr lvl="1"/>
            <a:r>
              <a:rPr lang="en-US" sz="1800" dirty="0"/>
              <a:t>Formal search (based on field/parameter)</a:t>
            </a:r>
          </a:p>
          <a:p>
            <a:pPr lvl="1"/>
            <a:r>
              <a:rPr lang="en-US" sz="1800" dirty="0"/>
              <a:t>Based on MIM model</a:t>
            </a:r>
          </a:p>
          <a:p>
            <a:pPr lvl="1"/>
            <a:r>
              <a:rPr lang="en-US" sz="1800" dirty="0"/>
              <a:t>Searching BSOs</a:t>
            </a:r>
          </a:p>
          <a:p>
            <a:pPr lvl="1"/>
            <a:r>
              <a:rPr lang="en-US" sz="1800" dirty="0"/>
              <a:t>Also Searching Metadata</a:t>
            </a:r>
          </a:p>
          <a:p>
            <a:pPr lvl="1"/>
            <a:r>
              <a:rPr lang="en-US" sz="1800" dirty="0"/>
              <a:t>RSQL Search can be federated... But may need a “Search Federator Function”</a:t>
            </a:r>
          </a:p>
          <a:p>
            <a:r>
              <a:rPr lang="en-US" sz="2200" dirty="0"/>
              <a:t>Metadata – NCMS</a:t>
            </a:r>
          </a:p>
          <a:p>
            <a:pPr lvl="1"/>
            <a:r>
              <a:rPr lang="en-US" sz="1800" dirty="0"/>
              <a:t>RSQL could query (based on “</a:t>
            </a:r>
            <a:r>
              <a:rPr lang="en-US" sz="1800" dirty="0" err="1"/>
              <a:t>xPath</a:t>
            </a:r>
            <a:r>
              <a:rPr lang="en-US" sz="1800" dirty="0"/>
              <a:t>” to the data, or to NCMS based metadata) – the Profile used for 4778 binding, points to the BSO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11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9D00-5E28-4FEB-A02B-FE92FABA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58E0-97D6-4F6F-8966-167E96CD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CWIX22 – ideal goal – each data provider would have a bound metadata container, with an NCMS metadata stack inside that container.</a:t>
            </a:r>
          </a:p>
          <a:p>
            <a:r>
              <a:rPr lang="en-US" sz="2000" dirty="0"/>
              <a:t>Risk – some providers for CWIX22 might not have that metadata container</a:t>
            </a:r>
          </a:p>
          <a:p>
            <a:r>
              <a:rPr lang="en-US" sz="2000" dirty="0"/>
              <a:t>Alternative – for CWIX22, prefer the metadata, but do not require it.</a:t>
            </a:r>
          </a:p>
          <a:p>
            <a:r>
              <a:rPr lang="en-US" sz="2000" dirty="0"/>
              <a:t>For CWIX22 – Maritime C2; CBRN Instance (use cases/vignettes)</a:t>
            </a:r>
          </a:p>
          <a:p>
            <a:pPr lvl="1"/>
            <a:r>
              <a:rPr lang="en-US" sz="1600" dirty="0"/>
              <a:t>Concepts of searching the metadata (for Spiral 5) are sound, but for implementation in CWIX22 – may or may not be implemented with all security issues incorporated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8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CBF-C6E6-48C3-B545-9132C43F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Arch.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7EE1-708C-4A99-9F28-469A429D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Next Meeting – Feb 3, US Eastern Time, 11-12</a:t>
            </a:r>
          </a:p>
          <a:p>
            <a:r>
              <a:rPr lang="en-US" dirty="0"/>
              <a:t>Some new sample views, to decide where to go with the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5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41938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83325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39190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E0FB-7356-4786-9BB9-637AF72D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dirty="0"/>
              <a:t>Agenda Jan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8FAD-4AAB-4CE9-8745-E71121A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21 Meeting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Review on NAF Views – recap from December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3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83FE-A2A0-42B8-A587-A069493B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Meeting.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E3BE-2573-4442-9AAA-3EC1F8A30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Archive slides and Backup slides follow...</a:t>
            </a:r>
          </a:p>
        </p:txBody>
      </p:sp>
    </p:spTree>
    <p:extLst>
      <p:ext uri="{BB962C8B-B14F-4D97-AF65-F5344CB8AC3E}">
        <p14:creationId xmlns:p14="http://schemas.microsoft.com/office/powerpoint/2010/main" val="287798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9AD-7160-4FC0-BACE-2145694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3433"/>
          </a:xfrm>
        </p:spPr>
        <p:txBody>
          <a:bodyPr>
            <a:normAutofit/>
          </a:bodyPr>
          <a:lstStyle/>
          <a:p>
            <a:r>
              <a:rPr lang="en-US" dirty="0"/>
              <a:t>Agenda Dec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38D4-A875-417F-8337-AFE4FB7C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4640"/>
            <a:ext cx="7886700" cy="4612323"/>
          </a:xfrm>
        </p:spPr>
        <p:txBody>
          <a:bodyPr/>
          <a:lstStyle/>
          <a:p>
            <a:r>
              <a:rPr lang="en-US" dirty="0"/>
              <a:t>Discuss difference between Unique NCDF Identifier, Unique UUID, and how to resolve inconsistencies – for the Architecture team’s needs</a:t>
            </a:r>
          </a:p>
          <a:p>
            <a:r>
              <a:rPr lang="en-US" dirty="0"/>
              <a:t>Continue discussion of service views </a:t>
            </a:r>
          </a:p>
          <a:p>
            <a:r>
              <a:rPr lang="en-US" dirty="0"/>
              <a:t>Metadata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DFD0-B375-4BD1-9D5F-CD556DEB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166482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3187466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26693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66158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421634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84A1-5BC1-4C3F-80F9-7BD4757E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478D-972C-4406-A52B-1A992D9C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11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pPr lvl="2"/>
            <a:r>
              <a:rPr lang="en-US" dirty="0"/>
              <a:t>New NAF Views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BB39-9D69-4D20-A8BB-D8AAEFF8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217718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DCC9-D905-4052-AB23-BE1CE07D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of earlier meetings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4038-6036-4BC5-8C3A-4A1ECE00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92CB-0C21-4988-9109-7AE2658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7498"/>
          </a:xfrm>
        </p:spPr>
        <p:txBody>
          <a:bodyPr>
            <a:normAutofit/>
          </a:bodyPr>
          <a:lstStyle/>
          <a:p>
            <a:r>
              <a:rPr lang="en-US" dirty="0"/>
              <a:t>Agenda Dec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DF8E-A53C-46AE-A9B5-14D42E89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Review Existing S4 views (recap from Dec 7)</a:t>
            </a:r>
          </a:p>
          <a:p>
            <a:r>
              <a:rPr lang="en-US" sz="2400" dirty="0"/>
              <a:t>Review new S4 views</a:t>
            </a:r>
          </a:p>
          <a:p>
            <a:r>
              <a:rPr lang="en-US" sz="2400" dirty="0"/>
              <a:t>Discuss Metadata Issues</a:t>
            </a:r>
          </a:p>
          <a:p>
            <a:pPr lvl="1"/>
            <a:r>
              <a:rPr lang="en-US" sz="2000" dirty="0"/>
              <a:t>STANAG compliance?  Does the Data Lake enforce, or do we leave it up to participating systems?</a:t>
            </a:r>
          </a:p>
          <a:p>
            <a:pPr lvl="1"/>
            <a:r>
              <a:rPr lang="en-US" sz="2000" dirty="0"/>
              <a:t>What are we expecting to see?</a:t>
            </a:r>
          </a:p>
          <a:p>
            <a:pPr lvl="2"/>
            <a:r>
              <a:rPr lang="en-US" sz="1800" dirty="0"/>
              <a:t>NCMS (interoperability metadata)</a:t>
            </a:r>
          </a:p>
          <a:p>
            <a:pPr lvl="2"/>
            <a:r>
              <a:rPr lang="en-US" sz="1800" dirty="0"/>
              <a:t>STANAG 4774 (Confidentiality Metadata)</a:t>
            </a:r>
          </a:p>
          <a:p>
            <a:pPr lvl="1"/>
            <a:r>
              <a:rPr lang="en-US" sz="2000" dirty="0"/>
              <a:t>Format expected in</a:t>
            </a:r>
          </a:p>
          <a:p>
            <a:pPr lvl="2"/>
            <a:r>
              <a:rPr lang="en-US" sz="1800" dirty="0"/>
              <a:t>STANAG 4778 (Metadata binding)</a:t>
            </a:r>
          </a:p>
          <a:p>
            <a:r>
              <a:rPr lang="en-US" sz="2400" dirty="0"/>
              <a:t>Transformation</a:t>
            </a:r>
          </a:p>
          <a:p>
            <a:pPr lvl="1"/>
            <a:r>
              <a:rPr lang="en-US" sz="2000" dirty="0"/>
              <a:t>Retrieve/Populate vs Pub/Sub</a:t>
            </a:r>
          </a:p>
          <a:p>
            <a:pPr lvl="1"/>
            <a:r>
              <a:rPr lang="en-US" sz="2000" dirty="0"/>
              <a:t>Document vs BSO</a:t>
            </a:r>
          </a:p>
          <a:p>
            <a:r>
              <a:rPr lang="en-US" sz="2400" dirty="0"/>
              <a:t>Next Meeting(s)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695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472C3-C303-42E3-A492-5126E1E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Dec 7 views</a:t>
            </a:r>
          </a:p>
        </p:txBody>
      </p:sp>
    </p:spTree>
    <p:extLst>
      <p:ext uri="{BB962C8B-B14F-4D97-AF65-F5344CB8AC3E}">
        <p14:creationId xmlns:p14="http://schemas.microsoft.com/office/powerpoint/2010/main" val="218841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660949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46538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60225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6"/>
            <a:ext cx="8607552" cy="1325563"/>
          </a:xfrm>
        </p:spPr>
        <p:txBody>
          <a:bodyPr>
            <a:no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a document (or URL pointing to document’s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24979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4FB69-5C11-4E51-B589-66C53A5D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S4 Service Function Views</a:t>
            </a:r>
          </a:p>
        </p:txBody>
      </p:sp>
    </p:spTree>
    <p:extLst>
      <p:ext uri="{BB962C8B-B14F-4D97-AF65-F5344CB8AC3E}">
        <p14:creationId xmlns:p14="http://schemas.microsoft.com/office/powerpoint/2010/main" val="591103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409968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1531467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575334" y="3126934"/>
            <a:ext cx="21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60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578758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11B15-4EB0-4533-841F-2C7523BC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(continued)</a:t>
            </a:r>
          </a:p>
        </p:txBody>
      </p:sp>
    </p:spTree>
    <p:extLst>
      <p:ext uri="{BB962C8B-B14F-4D97-AF65-F5344CB8AC3E}">
        <p14:creationId xmlns:p14="http://schemas.microsoft.com/office/powerpoint/2010/main" val="411483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E2941-5A0F-4556-811E-7E0D1B7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Review of NATO Metadata Req’s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1AE0A-92AB-43C0-8EB0-321A67F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/>
          </a:bodyPr>
          <a:lstStyle/>
          <a:p>
            <a:r>
              <a:rPr lang="en-US" sz="2000" dirty="0"/>
              <a:t>Contents of NATO Metadata are defined by NCMS (is this true? in all cases)?</a:t>
            </a:r>
          </a:p>
          <a:p>
            <a:r>
              <a:rPr lang="en-US" sz="2000" dirty="0"/>
              <a:t>Confidentiality Metadata, bound to data intended for sharing when confidentiality is a question, is defined by STANAG 4774 (equals NCMS Security Layer??)</a:t>
            </a:r>
          </a:p>
          <a:p>
            <a:r>
              <a:rPr lang="en-US" sz="2000" dirty="0"/>
              <a:t>Binding is determined by STANAG 4778</a:t>
            </a:r>
          </a:p>
        </p:txBody>
      </p:sp>
    </p:spTree>
    <p:extLst>
      <p:ext uri="{BB962C8B-B14F-4D97-AF65-F5344CB8AC3E}">
        <p14:creationId xmlns:p14="http://schemas.microsoft.com/office/powerpoint/2010/main" val="3109530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NATO Metadata (as per NCMS)</a:t>
            </a:r>
            <a:br>
              <a:rPr lang="en-US" dirty="0"/>
            </a:br>
            <a:r>
              <a:rPr lang="en-US" dirty="0"/>
              <a:t>Does NCDF Data Lake require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NCMS defines metadata in three layers</a:t>
            </a:r>
          </a:p>
          <a:p>
            <a:pPr lvl="1"/>
            <a:r>
              <a:rPr lang="en-US" sz="1600" dirty="0"/>
              <a:t>Security (equal to 4774)</a:t>
            </a:r>
          </a:p>
          <a:p>
            <a:pPr lvl="1"/>
            <a:r>
              <a:rPr lang="en-US" sz="1600" dirty="0"/>
              <a:t>Common</a:t>
            </a:r>
          </a:p>
          <a:p>
            <a:pPr lvl="1"/>
            <a:r>
              <a:rPr lang="en-US" sz="1600" dirty="0"/>
              <a:t>Lifecycle</a:t>
            </a:r>
          </a:p>
          <a:p>
            <a:pPr lvl="1"/>
            <a:endParaRPr lang="en-US" sz="1600" dirty="0"/>
          </a:p>
          <a:p>
            <a:r>
              <a:rPr lang="en-US" sz="2000" dirty="0"/>
              <a:t>Security Layer</a:t>
            </a:r>
          </a:p>
          <a:p>
            <a:pPr lvl="1"/>
            <a:r>
              <a:rPr lang="en-US" sz="1600" dirty="0"/>
              <a:t>Metadata Confidentiality Label</a:t>
            </a:r>
          </a:p>
          <a:p>
            <a:pPr lvl="1"/>
            <a:r>
              <a:rPr lang="en-US" sz="1600" dirty="0"/>
              <a:t>Originator Label</a:t>
            </a:r>
          </a:p>
          <a:p>
            <a:pPr lvl="1"/>
            <a:r>
              <a:rPr lang="en-US" sz="1600" dirty="0"/>
              <a:t>Alternative Confidentiality Label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225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Expectation – if updated, then the existing data record is changed...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Changes – to data that you don’t own?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Security – data labeling aspects (forcing authentication, uniqueness, rights to update)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35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NATO Metadata (as per NCMS)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64"/>
            <a:ext cx="7886700" cy="47504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Common Layer</a:t>
            </a:r>
          </a:p>
          <a:p>
            <a:pPr lvl="1"/>
            <a:r>
              <a:rPr lang="en-US" sz="1600" dirty="0"/>
              <a:t>Contributor</a:t>
            </a:r>
          </a:p>
          <a:p>
            <a:pPr lvl="1"/>
            <a:r>
              <a:rPr lang="en-US" sz="1600" dirty="0"/>
              <a:t>Creator</a:t>
            </a:r>
          </a:p>
          <a:p>
            <a:pPr lvl="1"/>
            <a:r>
              <a:rPr lang="en-US" sz="1600" dirty="0"/>
              <a:t>Custodian</a:t>
            </a:r>
          </a:p>
          <a:p>
            <a:pPr lvl="1"/>
            <a:r>
              <a:rPr lang="en-US" sz="1600" dirty="0"/>
              <a:t>Publisher</a:t>
            </a:r>
          </a:p>
          <a:p>
            <a:pPr lvl="1"/>
            <a:r>
              <a:rPr lang="en-US" sz="1600" dirty="0"/>
              <a:t>Coverage</a:t>
            </a:r>
          </a:p>
          <a:p>
            <a:pPr lvl="1"/>
            <a:r>
              <a:rPr lang="en-US" sz="1600" dirty="0" err="1"/>
              <a:t>Discription</a:t>
            </a:r>
            <a:endParaRPr lang="en-US" sz="1600" dirty="0"/>
          </a:p>
          <a:p>
            <a:pPr lvl="1"/>
            <a:r>
              <a:rPr lang="en-US" sz="1600" dirty="0"/>
              <a:t>Format</a:t>
            </a:r>
          </a:p>
          <a:p>
            <a:pPr lvl="1"/>
            <a:r>
              <a:rPr lang="en-US" sz="1600" dirty="0"/>
              <a:t>Rights</a:t>
            </a:r>
          </a:p>
          <a:p>
            <a:pPr lvl="1"/>
            <a:r>
              <a:rPr lang="en-US" sz="1600" dirty="0"/>
              <a:t>Date</a:t>
            </a:r>
          </a:p>
          <a:p>
            <a:pPr lvl="1"/>
            <a:r>
              <a:rPr lang="en-US" sz="1600" dirty="0"/>
              <a:t>Language</a:t>
            </a:r>
          </a:p>
          <a:p>
            <a:pPr lvl="1"/>
            <a:r>
              <a:rPr lang="en-US" sz="1600" dirty="0"/>
              <a:t>Provenance</a:t>
            </a:r>
          </a:p>
          <a:p>
            <a:pPr lvl="1"/>
            <a:r>
              <a:rPr lang="en-US" sz="1600" dirty="0"/>
              <a:t>Source</a:t>
            </a:r>
          </a:p>
          <a:p>
            <a:pPr lvl="1"/>
            <a:r>
              <a:rPr lang="en-US" sz="1600" dirty="0"/>
              <a:t>Type</a:t>
            </a:r>
          </a:p>
          <a:p>
            <a:pPr lvl="1"/>
            <a:r>
              <a:rPr lang="en-US" sz="1600" dirty="0"/>
              <a:t>Subject</a:t>
            </a:r>
          </a:p>
          <a:p>
            <a:pPr lvl="1"/>
            <a:r>
              <a:rPr lang="en-US" sz="1600" dirty="0"/>
              <a:t>Relation</a:t>
            </a:r>
          </a:p>
          <a:p>
            <a:pPr lvl="1"/>
            <a:r>
              <a:rPr lang="en-US" sz="1600" dirty="0"/>
              <a:t>Identifier</a:t>
            </a:r>
          </a:p>
          <a:p>
            <a:pPr lvl="1"/>
            <a:r>
              <a:rPr lang="en-US" sz="1600" dirty="0"/>
              <a:t>Title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464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4DA8-947F-4B89-96D7-39E9CB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4346"/>
          </a:xfrm>
        </p:spPr>
        <p:txBody>
          <a:bodyPr/>
          <a:lstStyle/>
          <a:p>
            <a:r>
              <a:rPr lang="en-US" dirty="0"/>
              <a:t>NATO Metadata (as per NCMS)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6271-02A1-44E6-96C3-F11A3EA6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928"/>
            <a:ext cx="7886700" cy="4848035"/>
          </a:xfrm>
        </p:spPr>
        <p:txBody>
          <a:bodyPr>
            <a:normAutofit/>
          </a:bodyPr>
          <a:lstStyle/>
          <a:p>
            <a:r>
              <a:rPr lang="en-US" sz="2000" dirty="0"/>
              <a:t>Information Lifecycle Support Layer</a:t>
            </a:r>
          </a:p>
          <a:p>
            <a:pPr lvl="1"/>
            <a:r>
              <a:rPr lang="en-US" sz="1600" dirty="0"/>
              <a:t>Records</a:t>
            </a:r>
          </a:p>
          <a:p>
            <a:pPr lvl="1"/>
            <a:r>
              <a:rPr lang="en-US" sz="1600" dirty="0"/>
              <a:t>Status</a:t>
            </a:r>
          </a:p>
          <a:p>
            <a:pPr lvl="1"/>
            <a:r>
              <a:rPr lang="en-US" sz="1600" dirty="0" err="1"/>
              <a:t>updatingFrequency</a:t>
            </a:r>
            <a:endParaRPr lang="en-US" sz="1600" dirty="0"/>
          </a:p>
          <a:p>
            <a:pPr lvl="1"/>
            <a:r>
              <a:rPr lang="en-US" sz="16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713540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D8C4-2D68-4D01-B1F2-8DF0C57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992A-8482-40C5-9D57-1DB62E67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UUID - </a:t>
            </a:r>
          </a:p>
        </p:txBody>
      </p:sp>
    </p:spTree>
    <p:extLst>
      <p:ext uri="{BB962C8B-B14F-4D97-AF65-F5344CB8AC3E}">
        <p14:creationId xmlns:p14="http://schemas.microsoft.com/office/powerpoint/2010/main" val="2996083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 (Nov 24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different Service Views (NAF) to be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which of our Services will be described by Views (from our high level NCIA Service walk through...)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of existing Architectural Diagrams (from earlier Architecture)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3E292-A86E-49CB-90DC-505F703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F999-554C-4765-9AA0-ABFC550A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S2 – Service Structure </a:t>
            </a:r>
            <a:r>
              <a:rPr lang="en-US" sz="2000" dirty="0"/>
              <a:t>– it shows how the various software services (APIs) can be aggregated or composed to fulfill an operational service (use case)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S3 – Service Interfaces </a:t>
            </a:r>
            <a:r>
              <a:rPr lang="en-US" sz="2000" dirty="0"/>
              <a:t>– gives details on the interfaces (input, output) to services – including data requirements for the API, etc.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S4 – Service Functions </a:t>
            </a:r>
            <a:r>
              <a:rPr lang="en-US" sz="2000" dirty="0"/>
              <a:t>– gives a functional breakdown of what a service does.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S5 – Service Status </a:t>
            </a:r>
            <a:r>
              <a:rPr lang="en-US" sz="2000" dirty="0"/>
              <a:t>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S6 – Service Interactions </a:t>
            </a:r>
            <a:r>
              <a:rPr lang="en-US" sz="2000" dirty="0"/>
              <a:t>– shows an interaction diagram of how the services handle a user’s request – timing chart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S1 – Service Taxonomy </a:t>
            </a:r>
            <a:r>
              <a:rPr lang="en-US" sz="2000" dirty="0"/>
              <a:t>– a catalog of all the Service Views...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4D199-9899-4A30-9459-CB0E9088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90C8-5F84-4A74-B6C4-393DE8F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016C-41EC-499F-A153-6EF41688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– Dec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607E-E0E0-4261-948E-FC330EC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open items from DM-CAT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conceptual Service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Search/Retrieve S4 (Service Function)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D42C-FAD2-4801-84E9-C1A8397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117974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0"/>
            <a:ext cx="7886700" cy="49246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0008-A730-45E9-B084-744C5A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57980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55F6-D433-4CE7-AAC2-849EDD1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F5E0-01FB-49ED-B178-979242DA5D95}"/>
              </a:ext>
            </a:extLst>
          </p:cNvPr>
          <p:cNvSpPr txBox="1"/>
          <p:nvPr/>
        </p:nvSpPr>
        <p:spPr>
          <a:xfrm>
            <a:off x="1504335" y="1946787"/>
            <a:ext cx="1907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Document Select</a:t>
            </a:r>
          </a:p>
          <a:p>
            <a:endParaRPr lang="en-US" dirty="0"/>
          </a:p>
          <a:p>
            <a:r>
              <a:rPr lang="en-US" dirty="0"/>
              <a:t>Insert Data</a:t>
            </a:r>
          </a:p>
          <a:p>
            <a:r>
              <a:rPr lang="en-US" dirty="0"/>
              <a:t>Update Data</a:t>
            </a:r>
          </a:p>
          <a:p>
            <a:r>
              <a:rPr lang="en-US" dirty="0"/>
              <a:t>Insert Document</a:t>
            </a:r>
          </a:p>
          <a:p>
            <a:r>
              <a:rPr lang="en-US" dirty="0"/>
              <a:t>Update Document</a:t>
            </a:r>
          </a:p>
          <a:p>
            <a:endParaRPr lang="en-US" dirty="0"/>
          </a:p>
          <a:p>
            <a:r>
              <a:rPr lang="en-US" dirty="0"/>
              <a:t>Delete Data</a:t>
            </a:r>
          </a:p>
          <a:p>
            <a:r>
              <a:rPr lang="en-US" dirty="0"/>
              <a:t>Delete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2BA48-0DB9-451C-8E46-6A5DC74D5BA1}"/>
              </a:ext>
            </a:extLst>
          </p:cNvPr>
          <p:cNvSpPr txBox="1"/>
          <p:nvPr/>
        </p:nvSpPr>
        <p:spPr>
          <a:xfrm>
            <a:off x="4277032" y="1986116"/>
            <a:ext cx="18275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 err="1"/>
              <a:t>Resubscribe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Subscriptions</a:t>
            </a:r>
          </a:p>
          <a:p>
            <a:endParaRPr lang="en-US" dirty="0"/>
          </a:p>
          <a:p>
            <a:r>
              <a:rPr lang="en-US" dirty="0"/>
              <a:t>Notify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D9AB-83E7-4D5B-A4B5-A906EF7B7AC0}"/>
              </a:ext>
            </a:extLst>
          </p:cNvPr>
          <p:cNvSpPr txBox="1"/>
          <p:nvPr/>
        </p:nvSpPr>
        <p:spPr>
          <a:xfrm>
            <a:off x="717754" y="140601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services to illustrate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C892-A4A2-40D4-A452-4FE9C6A9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91205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to talk about authentication, rights, multiple entries with UUID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History – inside </a:t>
            </a:r>
            <a:r>
              <a:rPr lang="en-US" dirty="0">
                <a:highlight>
                  <a:srgbClr val="FFFF00"/>
                </a:highlight>
              </a:rPr>
              <a:t>(not visible on outside, and not visible in API)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There could be a partial update to a BSO...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Never delete (and replace) a BSO – add a new version, with different metadata...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Nico – Two questions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Partial Update . . .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7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57B5-C370-46DE-B5A8-04B550814CCF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flipH="1">
            <a:off x="3165987" y="2255837"/>
            <a:ext cx="3131574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C467-839B-45ED-BD3A-30C979C826C7}"/>
              </a:ext>
            </a:extLst>
          </p:cNvPr>
          <p:cNvCxnSpPr>
            <a:stCxn id="28" idx="1"/>
            <a:endCxn id="8" idx="1"/>
          </p:cNvCxnSpPr>
          <p:nvPr/>
        </p:nvCxnSpPr>
        <p:spPr>
          <a:xfrm flipH="1">
            <a:off x="3165987" y="3054501"/>
            <a:ext cx="3131574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3C38A2-CB19-4C73-9F3A-EDA02ABE62B0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flipH="1">
            <a:off x="3165987" y="3853165"/>
            <a:ext cx="31315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53395-6854-4B27-93F7-D5F2C9E868CD}"/>
              </a:ext>
            </a:extLst>
          </p:cNvPr>
          <p:cNvCxnSpPr>
            <a:stCxn id="26" idx="1"/>
            <a:endCxn id="8" idx="1"/>
          </p:cNvCxnSpPr>
          <p:nvPr/>
        </p:nvCxnSpPr>
        <p:spPr>
          <a:xfrm flipH="1" flipV="1">
            <a:off x="3165987" y="3853165"/>
            <a:ext cx="3097161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04E220-1A1C-4A68-A5EA-CF93DDA9348C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H="1" flipV="1">
            <a:off x="3165987" y="3853165"/>
            <a:ext cx="3097161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82D40-56EF-4825-BE9B-8F5810C95AB7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880852" y="2255837"/>
            <a:ext cx="3097161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91BB0-3EB0-41AE-ADDD-EFD081B74B8D}"/>
              </a:ext>
            </a:extLst>
          </p:cNvPr>
          <p:cNvCxnSpPr>
            <a:stCxn id="13" idx="3"/>
            <a:endCxn id="8" idx="3"/>
          </p:cNvCxnSpPr>
          <p:nvPr/>
        </p:nvCxnSpPr>
        <p:spPr>
          <a:xfrm>
            <a:off x="2880852" y="3054501"/>
            <a:ext cx="3097161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007E0-A4F5-4FB2-BA90-28999F61CB49}"/>
              </a:ext>
            </a:extLst>
          </p:cNvPr>
          <p:cNvCxnSpPr>
            <a:stCxn id="12" idx="3"/>
            <a:endCxn id="8" idx="3"/>
          </p:cNvCxnSpPr>
          <p:nvPr/>
        </p:nvCxnSpPr>
        <p:spPr>
          <a:xfrm>
            <a:off x="2880852" y="3853165"/>
            <a:ext cx="30971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5136B0-9787-4A99-8E10-B711A8C7DC51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2846439" y="3853165"/>
            <a:ext cx="3131574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0BA7F-0ACC-474A-B962-10D6531567FA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2846439" y="3853165"/>
            <a:ext cx="3131574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4227D3-9E2F-4D0D-8E26-2D1FA5D0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ED41BD-FEFD-4026-89CF-E8D5B3108054}"/>
              </a:ext>
            </a:extLst>
          </p:cNvPr>
          <p:cNvSpPr/>
          <p:nvPr/>
        </p:nvSpPr>
        <p:spPr>
          <a:xfrm>
            <a:off x="3165987" y="1842468"/>
            <a:ext cx="2812026" cy="40213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NCDF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LAKE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8E9B9-781B-4C75-A101-0233D711B997}"/>
              </a:ext>
            </a:extLst>
          </p:cNvPr>
          <p:cNvSpPr/>
          <p:nvPr/>
        </p:nvSpPr>
        <p:spPr>
          <a:xfrm>
            <a:off x="983226" y="1936955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0FD93A-AB51-4EF2-A206-73B4469A493A}"/>
              </a:ext>
            </a:extLst>
          </p:cNvPr>
          <p:cNvSpPr/>
          <p:nvPr/>
        </p:nvSpPr>
        <p:spPr>
          <a:xfrm>
            <a:off x="948813" y="505623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0206F-3D1D-40B2-86E2-66D79B4DDCEF}"/>
              </a:ext>
            </a:extLst>
          </p:cNvPr>
          <p:cNvSpPr/>
          <p:nvPr/>
        </p:nvSpPr>
        <p:spPr>
          <a:xfrm>
            <a:off x="948813" y="4283282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BC111C-F51C-442D-8891-C5E63B084B5B}"/>
              </a:ext>
            </a:extLst>
          </p:cNvPr>
          <p:cNvSpPr/>
          <p:nvPr/>
        </p:nvSpPr>
        <p:spPr>
          <a:xfrm>
            <a:off x="983226" y="3534283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C6451E-DF8D-450E-8D86-4D1A5E2420B9}"/>
              </a:ext>
            </a:extLst>
          </p:cNvPr>
          <p:cNvSpPr/>
          <p:nvPr/>
        </p:nvSpPr>
        <p:spPr>
          <a:xfrm>
            <a:off x="983226" y="273561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43D1F-928C-441E-B549-9825B36A885F}"/>
              </a:ext>
            </a:extLst>
          </p:cNvPr>
          <p:cNvSpPr/>
          <p:nvPr/>
        </p:nvSpPr>
        <p:spPr>
          <a:xfrm>
            <a:off x="6297561" y="1936955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A0607-9803-4981-A3E6-6E35C94E2F77}"/>
              </a:ext>
            </a:extLst>
          </p:cNvPr>
          <p:cNvSpPr/>
          <p:nvPr/>
        </p:nvSpPr>
        <p:spPr>
          <a:xfrm>
            <a:off x="6263148" y="505623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1078D1-EDF7-49BB-8863-522102F4B380}"/>
              </a:ext>
            </a:extLst>
          </p:cNvPr>
          <p:cNvSpPr/>
          <p:nvPr/>
        </p:nvSpPr>
        <p:spPr>
          <a:xfrm>
            <a:off x="6263148" y="4283282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Subs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5107D-59D2-48C3-8C32-E13E133778E8}"/>
              </a:ext>
            </a:extLst>
          </p:cNvPr>
          <p:cNvSpPr/>
          <p:nvPr/>
        </p:nvSpPr>
        <p:spPr>
          <a:xfrm>
            <a:off x="6297561" y="3534283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Re-subscribe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6408C4-20CF-454A-B2EE-82B3EE06449E}"/>
              </a:ext>
            </a:extLst>
          </p:cNvPr>
          <p:cNvSpPr/>
          <p:nvPr/>
        </p:nvSpPr>
        <p:spPr>
          <a:xfrm>
            <a:off x="6297561" y="273561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Un-subscribe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356CA-9B61-4C53-861E-6582E9475694}"/>
              </a:ext>
            </a:extLst>
          </p:cNvPr>
          <p:cNvSpPr txBox="1"/>
          <p:nvPr/>
        </p:nvSpPr>
        <p:spPr>
          <a:xfrm>
            <a:off x="771484" y="1406723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and Populate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41B98-ECF9-48D0-BF77-E70FB6BBC81F}"/>
              </a:ext>
            </a:extLst>
          </p:cNvPr>
          <p:cNvSpPr txBox="1"/>
          <p:nvPr/>
        </p:nvSpPr>
        <p:spPr>
          <a:xfrm>
            <a:off x="6131100" y="1415431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and Subscribe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A3EF-F3E1-4B3C-B048-EC9B1CB50D52}"/>
              </a:ext>
            </a:extLst>
          </p:cNvPr>
          <p:cNvSpPr txBox="1"/>
          <p:nvPr/>
        </p:nvSpPr>
        <p:spPr>
          <a:xfrm>
            <a:off x="771484" y="5725167"/>
            <a:ext cx="225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and Populate services can operate on either BSOs (NCDF objects) or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6E611-3901-41A7-A4F5-3194BEC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071898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145870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76752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941952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78D-AEEE-40CF-BF22-3F3CA7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A45-D6EE-4F5C-B6CB-DDF9E08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Remainder of S4 (Service Function) views</a:t>
            </a:r>
          </a:p>
          <a:p>
            <a:r>
              <a:rPr lang="en-US" sz="2000" dirty="0"/>
              <a:t>Begin on S3 (Service Interface) views</a:t>
            </a:r>
          </a:p>
          <a:p>
            <a:r>
              <a:rPr lang="en-US" sz="2000" dirty="0"/>
              <a:t>S1...S6 views</a:t>
            </a:r>
          </a:p>
          <a:p>
            <a:endParaRPr lang="en-US" sz="2000" dirty="0"/>
          </a:p>
          <a:p>
            <a:r>
              <a:rPr lang="en-US" sz="2000" dirty="0"/>
              <a:t>Meeting to discuss/annotate issues with Metadata (which to include, variation from NCMS, etc.)</a:t>
            </a:r>
          </a:p>
          <a:p>
            <a:endParaRPr lang="en-US" sz="2000" dirty="0"/>
          </a:p>
          <a:p>
            <a:r>
              <a:rPr lang="en-US" sz="2000" dirty="0"/>
              <a:t>Meeting to discuss transformation (and </a:t>
            </a:r>
            <a:r>
              <a:rPr lang="en-US" sz="2000" dirty="0" err="1"/>
              <a:t>subviews</a:t>
            </a:r>
            <a:r>
              <a:rPr lang="en-US" sz="2000" dirty="0"/>
              <a:t> of data)</a:t>
            </a:r>
          </a:p>
          <a:p>
            <a:endParaRPr lang="en-US" sz="2000" dirty="0"/>
          </a:p>
          <a:p>
            <a:r>
              <a:rPr lang="en-US" sz="2000" dirty="0"/>
              <a:t>Next meeting – Dec 14, at (9:00am Eastern US Time)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33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1. Bandwidth reduction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Operation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How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Where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Who can do it?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is a use case for Insert/Update? (Nico) Technical special case of an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4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(Nico) When we refer to a BSO, we need to consider that the BSO is a real-world object, such that updates are based on the information that is active and current when the update is made.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Synchronize with findings from innovation hub?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D04-5282-4D3F-8E9A-09C8BBEE78FA}"/>
              </a:ext>
            </a:extLst>
          </p:cNvPr>
          <p:cNvSpPr/>
          <p:nvPr/>
        </p:nvSpPr>
        <p:spPr>
          <a:xfrm>
            <a:off x="628650" y="1413164"/>
            <a:ext cx="7886700" cy="21930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999D4-7868-44A3-A7B3-550F4EC00BA6}"/>
              </a:ext>
            </a:extLst>
          </p:cNvPr>
          <p:cNvSpPr txBox="1"/>
          <p:nvPr/>
        </p:nvSpPr>
        <p:spPr>
          <a:xfrm>
            <a:off x="6770669" y="1068057"/>
            <a:ext cx="87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Spiral 7</a:t>
            </a:r>
          </a:p>
        </p:txBody>
      </p:sp>
    </p:spTree>
    <p:extLst>
      <p:ext uri="{BB962C8B-B14F-4D97-AF65-F5344CB8AC3E}">
        <p14:creationId xmlns:p14="http://schemas.microsoft.com/office/powerpoint/2010/main" val="300593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5876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975B-3C2A-411B-9F77-735652DD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8532"/>
          </a:xfrm>
        </p:spPr>
        <p:txBody>
          <a:bodyPr>
            <a:normAutofit/>
          </a:bodyPr>
          <a:lstStyle/>
          <a:p>
            <a:r>
              <a:rPr lang="en-US" sz="3600" dirty="0"/>
              <a:t>Notes on Insert NCDF Document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BA81-D7BC-4C0F-8C9C-88FE89C9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5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5415</TotalTime>
  <Words>6600</Words>
  <Application>Microsoft Office PowerPoint</Application>
  <PresentationFormat>On-screen Show (4:3)</PresentationFormat>
  <Paragraphs>1016</Paragraphs>
  <Slides>54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NCDF Data Lake  (Draft) S4 Views (continued) Metadata (continued)</vt:lpstr>
      <vt:lpstr>Agenda Jan 21</vt:lpstr>
      <vt:lpstr>S4 – Service Function View Insert NCDF Data Service (from Dec 17)</vt:lpstr>
      <vt:lpstr>Notes on NCDF Data Service (1)</vt:lpstr>
      <vt:lpstr>Notes on NCDF Data Service (2)</vt:lpstr>
      <vt:lpstr>Notes on NCDF Data Service (3)</vt:lpstr>
      <vt:lpstr>Notes on NCDF Data Service (4)</vt:lpstr>
      <vt:lpstr>S4 – Service Function View Insert NCDF Document Service (from Dec 17)</vt:lpstr>
      <vt:lpstr>Notes on Insert NCDF Document Service</vt:lpstr>
      <vt:lpstr>S4 – Service Function View Update NCDF Data Service (from Dec 17)</vt:lpstr>
      <vt:lpstr>Notes on Update NCDF Data Service</vt:lpstr>
      <vt:lpstr>UUID and NCDF Identifier</vt:lpstr>
      <vt:lpstr>End of Dec 17 meeting notes</vt:lpstr>
      <vt:lpstr>Search Notes</vt:lpstr>
      <vt:lpstr>Search Notes (2)</vt:lpstr>
      <vt:lpstr>Next Steps for Arch. Products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End of Meeting.</vt:lpstr>
      <vt:lpstr>Agenda Dec 17</vt:lpstr>
      <vt:lpstr>UUID and NCDF Identifier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Next Meeting </vt:lpstr>
      <vt:lpstr>Archive of earlier meetings</vt:lpstr>
      <vt:lpstr>Agenda Dec 14</vt:lpstr>
      <vt:lpstr>Review of Dec 7 views</vt:lpstr>
      <vt:lpstr>S4 – Service Function View Query NCDF Data Service (review from Dec 7)</vt:lpstr>
      <vt:lpstr>S4 – Service Function View Select NCDF Data Service (review from Dec 7)</vt:lpstr>
      <vt:lpstr>S4 – Service Function View Select NCDF Document Service (review from Dec 7)</vt:lpstr>
      <vt:lpstr>New S4 Service Function Views</vt:lpstr>
      <vt:lpstr>S4 – Service Function View Insert NCDF Data Service</vt:lpstr>
      <vt:lpstr>S4 – Service Function View Insert NCDF Document Service</vt:lpstr>
      <vt:lpstr>S4 – Service Function View Update NCDF Data Service</vt:lpstr>
      <vt:lpstr>Metadata (continued)</vt:lpstr>
      <vt:lpstr>Review of NATO Metadata Req’s</vt:lpstr>
      <vt:lpstr>NATO Metadata (as per NCMS) Does NCDF Data Lake require more?</vt:lpstr>
      <vt:lpstr>NATO Metadata (as per NCMS)</vt:lpstr>
      <vt:lpstr>NATO Metadata (as per NCMS) </vt:lpstr>
      <vt:lpstr>Action Items</vt:lpstr>
      <vt:lpstr>Agenda (Nov 24 meeting)</vt:lpstr>
      <vt:lpstr>Open Items after DMCaT working Session (ongoing)</vt:lpstr>
      <vt:lpstr>List of Service views planned</vt:lpstr>
      <vt:lpstr>Data Lake services</vt:lpstr>
      <vt:lpstr>Agenda – Dec 7</vt:lpstr>
      <vt:lpstr>Open Items after DMCaT working Session (ongoing)</vt:lpstr>
      <vt:lpstr>Conceptual View – Data Lake Services</vt:lpstr>
      <vt:lpstr>Conceptual View – Data Lake Services</vt:lpstr>
      <vt:lpstr>S4 – Service Function View Query NCDF Data Service</vt:lpstr>
      <vt:lpstr>S4 – Service Function View Select NCDF Data Service</vt:lpstr>
      <vt:lpstr>S4 – Service Function View Select NCDF Document Service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57</cp:revision>
  <dcterms:created xsi:type="dcterms:W3CDTF">2021-12-07T07:10:34Z</dcterms:created>
  <dcterms:modified xsi:type="dcterms:W3CDTF">2022-01-21T15:41:38Z</dcterms:modified>
</cp:coreProperties>
</file>