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15" r:id="rId10"/>
    <p:sldId id="296" r:id="rId11"/>
    <p:sldId id="301" r:id="rId12"/>
    <p:sldId id="306" r:id="rId13"/>
    <p:sldId id="308" r:id="rId14"/>
    <p:sldId id="307" r:id="rId15"/>
    <p:sldId id="309" r:id="rId16"/>
    <p:sldId id="302" r:id="rId17"/>
    <p:sldId id="305" r:id="rId18"/>
    <p:sldId id="303" r:id="rId19"/>
    <p:sldId id="304" r:id="rId20"/>
    <p:sldId id="297" r:id="rId21"/>
    <p:sldId id="311" r:id="rId22"/>
    <p:sldId id="312" r:id="rId23"/>
    <p:sldId id="313" r:id="rId24"/>
    <p:sldId id="314" r:id="rId25"/>
    <p:sldId id="298" r:id="rId26"/>
    <p:sldId id="299" r:id="rId27"/>
    <p:sldId id="300" r:id="rId28"/>
    <p:sldId id="310" r:id="rId29"/>
    <p:sldId id="290" r:id="rId30"/>
    <p:sldId id="291" r:id="rId31"/>
    <p:sldId id="292" r:id="rId32"/>
    <p:sldId id="293" r:id="rId33"/>
    <p:sldId id="294" r:id="rId34"/>
    <p:sldId id="295" r:id="rId35"/>
    <p:sldId id="274" r:id="rId36"/>
    <p:sldId id="275" r:id="rId37"/>
    <p:sldId id="279" r:id="rId38"/>
    <p:sldId id="276" r:id="rId39"/>
    <p:sldId id="277" r:id="rId40"/>
    <p:sldId id="278" r:id="rId41"/>
    <p:sldId id="280" r:id="rId42"/>
    <p:sldId id="281" r:id="rId43"/>
    <p:sldId id="282" r:id="rId44"/>
    <p:sldId id="288" r:id="rId45"/>
    <p:sldId id="283" r:id="rId46"/>
    <p:sldId id="284" r:id="rId47"/>
    <p:sldId id="285" r:id="rId48"/>
    <p:sldId id="286" r:id="rId49"/>
    <p:sldId id="287" r:id="rId50"/>
    <p:sldId id="289" r:id="rId51"/>
    <p:sldId id="267" r:id="rId52"/>
    <p:sldId id="266" r:id="rId53"/>
    <p:sldId id="268" r:id="rId54"/>
    <p:sldId id="263" r:id="rId55"/>
    <p:sldId id="269" r:id="rId56"/>
    <p:sldId id="270" r:id="rId57"/>
    <p:sldId id="271" r:id="rId58"/>
    <p:sldId id="272" r:id="rId59"/>
    <p:sldId id="257" r:id="rId60"/>
    <p:sldId id="258" r:id="rId61"/>
    <p:sldId id="259" r:id="rId62"/>
    <p:sldId id="273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D91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5" autoAdjust="0"/>
    <p:restoredTop sz="90969" autoAdjust="0"/>
  </p:normalViewPr>
  <p:slideViewPr>
    <p:cSldViewPr snapToGrid="0">
      <p:cViewPr varScale="1">
        <p:scale>
          <a:sx n="93" d="100"/>
          <a:sy n="93" d="100"/>
        </p:scale>
        <p:origin x="8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29A64-C8A6-4B25-8033-F3CE1A1FC3A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43B4C-2CBD-4A70-AA0E-61A677EFE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4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77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lake can store unstructured information (but it is stored as a BSO of </a:t>
            </a:r>
            <a:r>
              <a:rPr lang="en-US" dirty="0" err="1"/>
              <a:t>InformationResource</a:t>
            </a:r>
            <a:r>
              <a:rPr lang="en-US" dirty="0"/>
              <a:t> type, pointing to the document)</a:t>
            </a:r>
          </a:p>
          <a:p>
            <a:endParaRPr lang="en-US" dirty="0"/>
          </a:p>
          <a:p>
            <a:r>
              <a:rPr lang="en-US" dirty="0"/>
              <a:t>Not spend too much time for CWIX – on implementing a document storage</a:t>
            </a:r>
          </a:p>
          <a:p>
            <a:endParaRPr lang="en-US" dirty="0"/>
          </a:p>
          <a:p>
            <a:r>
              <a:rPr lang="en-US" dirty="0"/>
              <a:t>Inside information resource – alternate identifiers are possible....</a:t>
            </a:r>
          </a:p>
          <a:p>
            <a:endParaRPr lang="en-US" dirty="0"/>
          </a:p>
          <a:p>
            <a:r>
              <a:rPr lang="en-US" dirty="0"/>
              <a:t>The document object gets its own UUID</a:t>
            </a:r>
          </a:p>
          <a:p>
            <a:endParaRPr lang="en-US" dirty="0"/>
          </a:p>
          <a:p>
            <a:r>
              <a:rPr lang="en-US" dirty="0"/>
              <a:t>Searching document?  Query of formatted information is very different from Search...</a:t>
            </a:r>
          </a:p>
          <a:p>
            <a:endParaRPr lang="en-US" dirty="0"/>
          </a:p>
          <a:p>
            <a:r>
              <a:rPr lang="en-US" dirty="0"/>
              <a:t>To be discussed – searching data (free search) and search within documents.  Maybe should be included... But needs to be discussed and defined.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00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–for spiral 5, but not to do this for Spiral 5.</a:t>
            </a:r>
          </a:p>
          <a:p>
            <a:endParaRPr lang="en-US" dirty="0"/>
          </a:p>
          <a:p>
            <a:r>
              <a:rPr lang="en-US" dirty="0"/>
              <a:t>Push for future Spiral.  Will discuss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32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Externally – what we describe makes sense – we post, and it updates an existing record</a:t>
            </a:r>
          </a:p>
          <a:p>
            <a:endParaRPr lang="en-US" dirty="0"/>
          </a:p>
          <a:p>
            <a:r>
              <a:rPr lang="en-US" dirty="0"/>
              <a:t>Internally – we keep an internal copy (history) of different versions of the document...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39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NCDF is equivalent to UUID</a:t>
            </a:r>
          </a:p>
          <a:p>
            <a:r>
              <a:rPr lang="en-US" dirty="0"/>
              <a:t>  Problems with Uniqueness and Authoritativeness – to be solved later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92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are multiple data lake instances for BSOs with the same UUID, how do we ensure that an update is not on a BSO record that was created by a different system, or even a different COI</a:t>
            </a:r>
          </a:p>
          <a:p>
            <a:endParaRPr lang="en-US" dirty="0"/>
          </a:p>
          <a:p>
            <a:r>
              <a:rPr lang="en-US" dirty="0"/>
              <a:t>Expectation – if updated, then the existing data record is changed...</a:t>
            </a:r>
          </a:p>
          <a:p>
            <a:endParaRPr lang="en-US" dirty="0"/>
          </a:p>
          <a:p>
            <a:r>
              <a:rPr lang="en-US" dirty="0"/>
              <a:t>Changes – to data that you don’t own?</a:t>
            </a:r>
          </a:p>
          <a:p>
            <a:endParaRPr lang="en-US" dirty="0"/>
          </a:p>
          <a:p>
            <a:r>
              <a:rPr lang="en-US" dirty="0"/>
              <a:t>Security – data labeling aspects (forcing authentication, uniqueness, rights to update)</a:t>
            </a:r>
          </a:p>
          <a:p>
            <a:endParaRPr lang="en-US" dirty="0"/>
          </a:p>
          <a:p>
            <a:r>
              <a:rPr lang="en-US" dirty="0"/>
              <a:t>Need to talk about authentication, rights, multiple entries with UUID</a:t>
            </a:r>
          </a:p>
          <a:p>
            <a:r>
              <a:rPr lang="en-US" dirty="0"/>
              <a:t>  Discuss for Spiral 5 Requirements? May be outside of the API of the </a:t>
            </a:r>
            <a:r>
              <a:rPr lang="en-US" dirty="0" err="1"/>
              <a:t>DataLake</a:t>
            </a:r>
            <a:endParaRPr lang="en-US" dirty="0"/>
          </a:p>
          <a:p>
            <a:endParaRPr lang="en-US" dirty="0"/>
          </a:p>
          <a:p>
            <a:r>
              <a:rPr lang="en-US" dirty="0"/>
              <a:t>History – inside (not visible on outside, and not visible in API)</a:t>
            </a:r>
          </a:p>
          <a:p>
            <a:endParaRPr lang="en-US" dirty="0"/>
          </a:p>
          <a:p>
            <a:r>
              <a:rPr lang="en-US" dirty="0"/>
              <a:t>There could be a partial update to a BSO...</a:t>
            </a:r>
          </a:p>
          <a:p>
            <a:r>
              <a:rPr lang="en-US" dirty="0"/>
              <a:t>Never delete (and replace) a BSO – add a new version, with different metadata...</a:t>
            </a:r>
          </a:p>
          <a:p>
            <a:endParaRPr lang="en-US" dirty="0"/>
          </a:p>
          <a:p>
            <a:r>
              <a:rPr lang="en-US" dirty="0"/>
              <a:t>Nico – Two questions</a:t>
            </a:r>
          </a:p>
          <a:p>
            <a:pPr marL="228600" indent="-228600">
              <a:buAutoNum type="arabicPeriod"/>
            </a:pPr>
            <a:r>
              <a:rPr lang="en-US" dirty="0"/>
              <a:t>Partial Update . . .</a:t>
            </a:r>
          </a:p>
          <a:p>
            <a:pPr marL="228600" indent="-228600">
              <a:buAutoNum type="arabicPeriod"/>
            </a:pPr>
            <a:r>
              <a:rPr lang="en-US" dirty="0"/>
              <a:t>Do we want to keep historical data unmodified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Partial Updates – can be for two things – </a:t>
            </a:r>
          </a:p>
          <a:p>
            <a:pPr marL="0" indent="0">
              <a:buNone/>
            </a:pPr>
            <a:r>
              <a:rPr lang="en-US" dirty="0"/>
              <a:t> 1. Bandwidth reduction </a:t>
            </a:r>
          </a:p>
          <a:p>
            <a:pPr marL="0" indent="0">
              <a:buNone/>
            </a:pPr>
            <a:r>
              <a:rPr lang="en-US" dirty="0"/>
              <a:t> 2. Late state synchronization (updating the state of the BSO)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Operation – </a:t>
            </a:r>
          </a:p>
          <a:p>
            <a:pPr marL="0" indent="0">
              <a:buNone/>
            </a:pPr>
            <a:r>
              <a:rPr lang="en-US" dirty="0"/>
              <a:t> How it works</a:t>
            </a:r>
          </a:p>
          <a:p>
            <a:pPr marL="0" indent="0">
              <a:buNone/>
            </a:pPr>
            <a:r>
              <a:rPr lang="en-US" dirty="0"/>
              <a:t> Where it works</a:t>
            </a:r>
          </a:p>
          <a:p>
            <a:pPr marL="0" indent="0">
              <a:buNone/>
            </a:pPr>
            <a:r>
              <a:rPr lang="en-US" dirty="0"/>
              <a:t> Who can do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is a </a:t>
            </a:r>
            <a:r>
              <a:rPr lang="en-US" dirty="0" err="1"/>
              <a:t>usecase</a:t>
            </a:r>
            <a:r>
              <a:rPr lang="en-US" dirty="0"/>
              <a:t> for Insert/Update? (Nico) Technical special case of an update</a:t>
            </a:r>
          </a:p>
          <a:p>
            <a:pPr marL="0" indent="0">
              <a:buNone/>
            </a:pPr>
            <a:r>
              <a:rPr lang="en-US" dirty="0"/>
              <a:t>  Correlation of synchronization information is based on the point in time that the patch is made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(Nico) When we refer to a BSO, we need to consider that the BSO is a real world object, such that updates are based on the information that is active and current when the update is made.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Who can update a BSO?  Only the creator?  This seems against the concept of a cross COI </a:t>
            </a:r>
            <a:r>
              <a:rPr lang="en-US" dirty="0" err="1"/>
              <a:t>datalake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 4778 Binding . . . – very flexible.  We want to query by Metadata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Need to address federated (distributed)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Synchronise</a:t>
            </a:r>
            <a:r>
              <a:rPr lang="en-US" dirty="0"/>
              <a:t> with findings from innovation hub?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51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lake can store unstructured information (but it is stored as a BSO of </a:t>
            </a:r>
            <a:r>
              <a:rPr lang="en-US" dirty="0" err="1"/>
              <a:t>InformationResource</a:t>
            </a:r>
            <a:r>
              <a:rPr lang="en-US" dirty="0"/>
              <a:t> type, pointing to the document)</a:t>
            </a:r>
          </a:p>
          <a:p>
            <a:endParaRPr lang="en-US" dirty="0"/>
          </a:p>
          <a:p>
            <a:r>
              <a:rPr lang="en-US" dirty="0"/>
              <a:t>Not spend too much time for CWIX – on implementing a document storage</a:t>
            </a:r>
          </a:p>
          <a:p>
            <a:endParaRPr lang="en-US" dirty="0"/>
          </a:p>
          <a:p>
            <a:r>
              <a:rPr lang="en-US" dirty="0"/>
              <a:t>Inside information resource – alternate identifiers are possible....</a:t>
            </a:r>
          </a:p>
          <a:p>
            <a:endParaRPr lang="en-US" dirty="0"/>
          </a:p>
          <a:p>
            <a:r>
              <a:rPr lang="en-US" dirty="0"/>
              <a:t>The document object gets its own UUID</a:t>
            </a:r>
          </a:p>
          <a:p>
            <a:endParaRPr lang="en-US" dirty="0"/>
          </a:p>
          <a:p>
            <a:r>
              <a:rPr lang="en-US" dirty="0"/>
              <a:t>Searching document?  Query of formatted information is very different from Search...</a:t>
            </a:r>
          </a:p>
          <a:p>
            <a:endParaRPr lang="en-US" dirty="0"/>
          </a:p>
          <a:p>
            <a:r>
              <a:rPr lang="en-US" dirty="0"/>
              <a:t>To be discussed – searching data (free search) and search within documents.  Maybe should be included... But needs to be discussed and defined.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31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Externally – what we describe makes sense – we post, and it updates an existing record</a:t>
            </a:r>
          </a:p>
          <a:p>
            <a:endParaRPr lang="en-US" dirty="0"/>
          </a:p>
          <a:p>
            <a:r>
              <a:rPr lang="en-US" dirty="0"/>
              <a:t>Internally – we keep an internal copy (history) of different versions of the document...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27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are multiple data lake instances for BSOs with the same UUID, how do we ensure that an update is not on a BSO record that was created by a different system, or even a different COI</a:t>
            </a:r>
          </a:p>
          <a:p>
            <a:endParaRPr lang="en-US" dirty="0"/>
          </a:p>
          <a:p>
            <a:r>
              <a:rPr lang="en-US" dirty="0"/>
              <a:t>Expectation – if updated, then the existing data record is changed...</a:t>
            </a:r>
          </a:p>
          <a:p>
            <a:endParaRPr lang="en-US" dirty="0"/>
          </a:p>
          <a:p>
            <a:r>
              <a:rPr lang="en-US" dirty="0"/>
              <a:t>Changes – to data that you don’t own?</a:t>
            </a:r>
          </a:p>
          <a:p>
            <a:endParaRPr lang="en-US" dirty="0"/>
          </a:p>
          <a:p>
            <a:r>
              <a:rPr lang="en-US" dirty="0"/>
              <a:t>Security – data labeling aspects (forcing authentication, uniqueness, rights to update)</a:t>
            </a:r>
          </a:p>
          <a:p>
            <a:endParaRPr lang="en-US" dirty="0"/>
          </a:p>
          <a:p>
            <a:r>
              <a:rPr lang="en-US" dirty="0"/>
              <a:t>Need to talk about authentication, rights, multiple entries with UUID</a:t>
            </a:r>
          </a:p>
          <a:p>
            <a:r>
              <a:rPr lang="en-US" dirty="0"/>
              <a:t>  Discuss for Spiral 5 Requirements? May be outside of the API of the </a:t>
            </a:r>
            <a:r>
              <a:rPr lang="en-US" dirty="0" err="1"/>
              <a:t>DataLake</a:t>
            </a:r>
            <a:endParaRPr lang="en-US" dirty="0"/>
          </a:p>
          <a:p>
            <a:endParaRPr lang="en-US" dirty="0"/>
          </a:p>
          <a:p>
            <a:r>
              <a:rPr lang="en-US" dirty="0"/>
              <a:t>History – inside (not visible on outside, and not visible in API)</a:t>
            </a:r>
          </a:p>
          <a:p>
            <a:endParaRPr lang="en-US" dirty="0"/>
          </a:p>
          <a:p>
            <a:r>
              <a:rPr lang="en-US" dirty="0"/>
              <a:t>There could be a partial update to a BSO...</a:t>
            </a:r>
          </a:p>
          <a:p>
            <a:r>
              <a:rPr lang="en-US" dirty="0"/>
              <a:t>Never delete (and replace) a BSO – add a new version, with different metadata...</a:t>
            </a:r>
          </a:p>
          <a:p>
            <a:endParaRPr lang="en-US" dirty="0"/>
          </a:p>
          <a:p>
            <a:r>
              <a:rPr lang="en-US" dirty="0"/>
              <a:t>Nico – Two questions</a:t>
            </a:r>
          </a:p>
          <a:p>
            <a:pPr marL="228600" indent="-228600">
              <a:buAutoNum type="arabicPeriod"/>
            </a:pPr>
            <a:r>
              <a:rPr lang="en-US" dirty="0"/>
              <a:t>Partial Update . . .</a:t>
            </a:r>
          </a:p>
          <a:p>
            <a:pPr marL="228600" indent="-228600">
              <a:buAutoNum type="arabicPeriod"/>
            </a:pPr>
            <a:r>
              <a:rPr lang="en-US" dirty="0"/>
              <a:t>Do we want to keep historical data unmodified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Partial Updates – can be for two things – </a:t>
            </a:r>
          </a:p>
          <a:p>
            <a:pPr marL="0" indent="0">
              <a:buNone/>
            </a:pPr>
            <a:r>
              <a:rPr lang="en-US" dirty="0"/>
              <a:t> 1. Bandwidth reduction </a:t>
            </a:r>
          </a:p>
          <a:p>
            <a:pPr marL="0" indent="0">
              <a:buNone/>
            </a:pPr>
            <a:r>
              <a:rPr lang="en-US" dirty="0"/>
              <a:t> 2. Late state synchronization (updating the state of the BSO)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Operation – </a:t>
            </a:r>
          </a:p>
          <a:p>
            <a:pPr marL="0" indent="0">
              <a:buNone/>
            </a:pPr>
            <a:r>
              <a:rPr lang="en-US" dirty="0"/>
              <a:t> How it works</a:t>
            </a:r>
          </a:p>
          <a:p>
            <a:pPr marL="0" indent="0">
              <a:buNone/>
            </a:pPr>
            <a:r>
              <a:rPr lang="en-US" dirty="0"/>
              <a:t> Where it works</a:t>
            </a:r>
          </a:p>
          <a:p>
            <a:pPr marL="0" indent="0">
              <a:buNone/>
            </a:pPr>
            <a:r>
              <a:rPr lang="en-US" dirty="0"/>
              <a:t> Who can do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is a </a:t>
            </a:r>
            <a:r>
              <a:rPr lang="en-US" dirty="0" err="1"/>
              <a:t>usecase</a:t>
            </a:r>
            <a:r>
              <a:rPr lang="en-US" dirty="0"/>
              <a:t> for Insert/Update? (Nico) Technical special case of an update</a:t>
            </a:r>
          </a:p>
          <a:p>
            <a:pPr marL="0" indent="0">
              <a:buNone/>
            </a:pPr>
            <a:r>
              <a:rPr lang="en-US" dirty="0"/>
              <a:t>  Correlation of synchronization information is based on the point in time that the patch is made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(Nico) When we refer to a BSO, we need to consider that the BSO is a real world object, such that updates are based on the information that is active and current when the update is made.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Who can update a BSO?  Only the creator?  This seems against the concept of a cross COI </a:t>
            </a:r>
            <a:r>
              <a:rPr lang="en-US" dirty="0" err="1"/>
              <a:t>datalake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 4778 Binding . . . – very flexible.  We want to query by Metadata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Need to address federated (distributed)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Synchronise</a:t>
            </a:r>
            <a:r>
              <a:rPr lang="en-US" dirty="0"/>
              <a:t> with findings from innovation hub?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28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lake can store unstructured information (but it is stored as a BSO of </a:t>
            </a:r>
            <a:r>
              <a:rPr lang="en-US" dirty="0" err="1"/>
              <a:t>InformationResource</a:t>
            </a:r>
            <a:r>
              <a:rPr lang="en-US" dirty="0"/>
              <a:t> type, pointing to the document)</a:t>
            </a:r>
          </a:p>
          <a:p>
            <a:endParaRPr lang="en-US" dirty="0"/>
          </a:p>
          <a:p>
            <a:r>
              <a:rPr lang="en-US" dirty="0"/>
              <a:t>Not spend too much time for CWIX – on implementing a document storage</a:t>
            </a:r>
          </a:p>
          <a:p>
            <a:endParaRPr lang="en-US" dirty="0"/>
          </a:p>
          <a:p>
            <a:r>
              <a:rPr lang="en-US" dirty="0"/>
              <a:t>Inside information resource – alternate identifiers are possible....</a:t>
            </a:r>
          </a:p>
          <a:p>
            <a:endParaRPr lang="en-US" dirty="0"/>
          </a:p>
          <a:p>
            <a:r>
              <a:rPr lang="en-US" dirty="0"/>
              <a:t>The document object gets its own UUID</a:t>
            </a:r>
          </a:p>
          <a:p>
            <a:endParaRPr lang="en-US" dirty="0"/>
          </a:p>
          <a:p>
            <a:r>
              <a:rPr lang="en-US" dirty="0"/>
              <a:t>Searching document?  Query of formatted information is very different from Search...</a:t>
            </a:r>
          </a:p>
          <a:p>
            <a:endParaRPr lang="en-US" dirty="0"/>
          </a:p>
          <a:p>
            <a:r>
              <a:rPr lang="en-US" dirty="0"/>
              <a:t>To be discussed – searching data (free search) and search within documents.  Maybe should be included... But needs to be discussed and defined.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58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Externally – what we describe makes sense – we post, and it updates an existing record</a:t>
            </a:r>
          </a:p>
          <a:p>
            <a:endParaRPr lang="en-US" dirty="0"/>
          </a:p>
          <a:p>
            <a:r>
              <a:rPr lang="en-US" dirty="0"/>
              <a:t>Internally – we keep an internal copy (history) of different versions of the document...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84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Logging is suitable for forensic analysis</a:t>
            </a:r>
          </a:p>
          <a:p>
            <a:r>
              <a:rPr lang="en-US" dirty="0"/>
              <a:t>Not suitable for archive or archival search</a:t>
            </a:r>
          </a:p>
          <a:p>
            <a:endParaRPr lang="en-US" dirty="0"/>
          </a:p>
          <a:p>
            <a:r>
              <a:rPr lang="en-US" dirty="0"/>
              <a:t>Not yet deal with all aspects of handling Historical Data (yet – but Yes for future spiral)</a:t>
            </a:r>
          </a:p>
          <a:p>
            <a:r>
              <a:rPr lang="en-US" dirty="0"/>
              <a:t>Current API does not deal with Historical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17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Comments – Nico</a:t>
            </a:r>
          </a:p>
          <a:p>
            <a:r>
              <a:rPr lang="en-US" dirty="0"/>
              <a:t> Mixing use cases?</a:t>
            </a:r>
          </a:p>
          <a:p>
            <a:r>
              <a:rPr lang="en-US" dirty="0"/>
              <a:t> Example – Limiting results – and ordering – useful if showing to a user</a:t>
            </a:r>
          </a:p>
          <a:p>
            <a:endParaRPr lang="en-US" dirty="0"/>
          </a:p>
          <a:p>
            <a:r>
              <a:rPr lang="en-US" dirty="0"/>
              <a:t>Vincenzo – ordering is useful even if a service to another piece of software</a:t>
            </a:r>
          </a:p>
          <a:p>
            <a:r>
              <a:rPr lang="en-US" dirty="0"/>
              <a:t>   System-to-system always ends up with a user...      </a:t>
            </a:r>
          </a:p>
          <a:p>
            <a:endParaRPr lang="en-US" dirty="0"/>
          </a:p>
          <a:p>
            <a:r>
              <a:rPr lang="en-US" dirty="0"/>
              <a:t>COI – (proposed in conversation) can create a new API by submitting a description of an endpoint to an API generator</a:t>
            </a:r>
          </a:p>
          <a:p>
            <a:r>
              <a:rPr lang="en-US" dirty="0"/>
              <a:t> - question, mapping</a:t>
            </a:r>
          </a:p>
          <a:p>
            <a:endParaRPr lang="en-US" dirty="0"/>
          </a:p>
          <a:p>
            <a:r>
              <a:rPr lang="en-US" dirty="0"/>
              <a:t>Two different queries – query by region (everything in a bounding box) – searching location as represented in SRM</a:t>
            </a:r>
          </a:p>
          <a:p>
            <a:r>
              <a:rPr lang="en-US" dirty="0"/>
              <a:t> Also, by timestamp, and get historical data    </a:t>
            </a:r>
          </a:p>
          <a:p>
            <a:endParaRPr lang="en-US" dirty="0"/>
          </a:p>
          <a:p>
            <a:r>
              <a:rPr lang="en-US" dirty="0"/>
              <a:t>Discuss more later – selection, pre-selection – then select to retrieve?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157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Returns just one item back (or a 404)</a:t>
            </a:r>
          </a:p>
          <a:p>
            <a:endParaRPr lang="en-US" dirty="0"/>
          </a:p>
          <a:p>
            <a:r>
              <a:rPr lang="en-US" dirty="0"/>
              <a:t>Data Identifier – UUID – referring to a single object, and used over again in future references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206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are multiple data lake instances for BSOs with the same UUID, how do we ensure that an update is not on a BSO record that was created by a different system, or even a different COI</a:t>
            </a:r>
          </a:p>
          <a:p>
            <a:endParaRPr lang="en-US" dirty="0"/>
          </a:p>
          <a:p>
            <a:r>
              <a:rPr lang="en-US" dirty="0"/>
              <a:t>Expectation – if updated, then the existing data record is changed...</a:t>
            </a:r>
          </a:p>
          <a:p>
            <a:endParaRPr lang="en-US" dirty="0"/>
          </a:p>
          <a:p>
            <a:r>
              <a:rPr lang="en-US" dirty="0"/>
              <a:t>Changes – to data that you don’t own?</a:t>
            </a:r>
          </a:p>
          <a:p>
            <a:endParaRPr lang="en-US" dirty="0"/>
          </a:p>
          <a:p>
            <a:r>
              <a:rPr lang="en-US" dirty="0"/>
              <a:t>Security – data labeling aspects (forcing authentication, uniqueness, rights to update)</a:t>
            </a:r>
          </a:p>
          <a:p>
            <a:endParaRPr lang="en-US" dirty="0"/>
          </a:p>
          <a:p>
            <a:r>
              <a:rPr lang="en-US" dirty="0"/>
              <a:t>Need to talk about authentication, rights, multiple entries with UUID</a:t>
            </a:r>
          </a:p>
          <a:p>
            <a:r>
              <a:rPr lang="en-US" dirty="0"/>
              <a:t>  Discuss for Spiral 5 Requirements? May be outside of the API of the </a:t>
            </a:r>
            <a:r>
              <a:rPr lang="en-US" dirty="0" err="1"/>
              <a:t>DataLake</a:t>
            </a:r>
            <a:endParaRPr lang="en-US" dirty="0"/>
          </a:p>
          <a:p>
            <a:endParaRPr lang="en-US" dirty="0"/>
          </a:p>
          <a:p>
            <a:r>
              <a:rPr lang="en-US" dirty="0"/>
              <a:t>History – inside (not visible on outside, and not visible in API)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27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lake can store unstructured information (but it is stored as a BSO of </a:t>
            </a:r>
            <a:r>
              <a:rPr lang="en-US" dirty="0" err="1"/>
              <a:t>InformationResource</a:t>
            </a:r>
            <a:r>
              <a:rPr lang="en-US" dirty="0"/>
              <a:t> type, pointing to the document)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11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831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NST – NATO Software Tools</a:t>
            </a:r>
          </a:p>
          <a:p>
            <a:r>
              <a:rPr lang="en-US" dirty="0"/>
              <a:t>6 Nations</a:t>
            </a:r>
          </a:p>
          <a:p>
            <a:r>
              <a:rPr lang="en-US" dirty="0"/>
              <a:t>Invite Vincenzo – to discuss an experiment – at next CWIX – test NCDF data lake user, security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Use Case of NCDF Data Lake</a:t>
            </a:r>
          </a:p>
          <a:p>
            <a:pPr marL="228600" indent="-228600">
              <a:buAutoNum type="arabicPeriod"/>
            </a:pPr>
            <a:r>
              <a:rPr lang="en-US" dirty="0"/>
              <a:t>Experience with Tactical (FMN) domain data</a:t>
            </a:r>
          </a:p>
          <a:p>
            <a:pPr marL="228600" indent="-228600">
              <a:buAutoNum type="arabicPeriod"/>
            </a:pPr>
            <a:r>
              <a:rPr lang="en-US" dirty="0"/>
              <a:t>From Data Lake to Tactical – possible with filters, transformers</a:t>
            </a:r>
          </a:p>
          <a:p>
            <a:pPr marL="228600" indent="-228600">
              <a:buAutoNum type="arabicPeriod"/>
            </a:pPr>
            <a:r>
              <a:rPr lang="en-US" dirty="0"/>
              <a:t>Security people – DCS – worried about Tactical specifically</a:t>
            </a:r>
          </a:p>
          <a:p>
            <a:pPr marL="228600" indent="-228600">
              <a:buAutoNum type="arabicPeriod"/>
            </a:pPr>
            <a:r>
              <a:rPr lang="en-US" dirty="0"/>
              <a:t>Each nation will have their own DCS layer, providing nation-centric security</a:t>
            </a:r>
          </a:p>
          <a:p>
            <a:pPr marL="228600" indent="-228600">
              <a:buAutoNum type="arabicPeriod"/>
            </a:pPr>
            <a:r>
              <a:rPr lang="en-US" dirty="0"/>
              <a:t>US is moving fast with DCS</a:t>
            </a:r>
          </a:p>
          <a:p>
            <a:pPr marL="228600" indent="-228600">
              <a:buAutoNum type="arabicPeriod"/>
            </a:pPr>
            <a:r>
              <a:rPr lang="en-US" dirty="0"/>
              <a:t>UK is uncomfortable with speed of US’ development</a:t>
            </a:r>
          </a:p>
          <a:p>
            <a:pPr marL="228600" indent="-228600">
              <a:buAutoNum type="arabicPeriod"/>
            </a:pPr>
            <a:r>
              <a:rPr lang="en-US" dirty="0"/>
              <a:t>For our Federation/Architecture – how will users be authenticated across federation</a:t>
            </a:r>
          </a:p>
          <a:p>
            <a:pPr marL="228600" indent="-228600">
              <a:buAutoNum type="arabicPeriod"/>
            </a:pPr>
            <a:r>
              <a:rPr lang="en-US" dirty="0"/>
              <a:t>Use of Trust, and Chain of Trust</a:t>
            </a:r>
          </a:p>
          <a:p>
            <a:pPr marL="228600" indent="-228600">
              <a:buAutoNum type="arabicPeriod"/>
            </a:pPr>
            <a:r>
              <a:rPr lang="en-US" dirty="0"/>
              <a:t>Experiment – Use a NATO system, to try to make a NCDF request, where security is involved in the evaluation of the request</a:t>
            </a:r>
          </a:p>
          <a:p>
            <a:pPr marL="228600" indent="-228600">
              <a:buAutoNum type="arabicPeriod"/>
            </a:pPr>
            <a:r>
              <a:rPr lang="en-US" dirty="0"/>
              <a:t>Note( DCS testing with US is with </a:t>
            </a:r>
            <a:r>
              <a:rPr lang="en-US" dirty="0" err="1"/>
              <a:t>CentCOM</a:t>
            </a:r>
            <a:r>
              <a:rPr lang="en-US" dirty="0"/>
              <a:t> – using Joint Interoperability Data Centricity)</a:t>
            </a:r>
          </a:p>
          <a:p>
            <a:pPr marL="228600" indent="-228600">
              <a:buAutoNum type="arabicPeriod"/>
            </a:pPr>
            <a:r>
              <a:rPr lang="en-US" dirty="0"/>
              <a:t>Lookup: CENTRIX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DED29-119F-4833-B505-B504A4C4DF0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714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Metadata – craft a Metadata requirements/suggestions document – </a:t>
            </a:r>
          </a:p>
          <a:p>
            <a:r>
              <a:rPr lang="en-US" dirty="0"/>
              <a:t>NCMS or 4774, </a:t>
            </a:r>
            <a:r>
              <a:rPr lang="en-US" dirty="0" err="1"/>
              <a:t>etc</a:t>
            </a:r>
            <a:r>
              <a:rPr lang="en-US" dirty="0"/>
              <a:t>, identified per item as the source</a:t>
            </a:r>
          </a:p>
          <a:p>
            <a:endParaRPr lang="en-US" dirty="0"/>
          </a:p>
          <a:p>
            <a:r>
              <a:rPr lang="en-US" dirty="0"/>
              <a:t>Working sessions on Metadata</a:t>
            </a:r>
          </a:p>
          <a:p>
            <a:r>
              <a:rPr lang="en-US" dirty="0"/>
              <a:t>CWIX Metadata test plan?</a:t>
            </a:r>
          </a:p>
          <a:p>
            <a:endParaRPr lang="en-US" dirty="0"/>
          </a:p>
          <a:p>
            <a:r>
              <a:rPr lang="en-US" dirty="0"/>
              <a:t>Transformation Services –  </a:t>
            </a:r>
          </a:p>
          <a:p>
            <a:r>
              <a:rPr lang="en-US" dirty="0"/>
              <a:t> Email on Transformation Services (one aspect) – in the past specific communities had subset schema for specific data... </a:t>
            </a:r>
          </a:p>
          <a:p>
            <a:r>
              <a:rPr lang="en-US" dirty="0"/>
              <a:t> Maybe – think of a transformation service discovery – maybe a marketplace</a:t>
            </a:r>
          </a:p>
          <a:p>
            <a:r>
              <a:rPr lang="en-US" dirty="0"/>
              <a:t> NCDF – intended to provide a common core for all communities to exchange information</a:t>
            </a:r>
          </a:p>
          <a:p>
            <a:r>
              <a:rPr lang="en-US" dirty="0"/>
              <a:t> Do we support for CWIX 2022, a use case that uses (or addresses need for) transformation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264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86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Logging – for Security and for Forensics – required for Spiral 5</a:t>
            </a:r>
          </a:p>
          <a:p>
            <a:endParaRPr lang="en-US" dirty="0"/>
          </a:p>
          <a:p>
            <a:r>
              <a:rPr lang="en-US" dirty="0"/>
              <a:t>Comments From Phil – </a:t>
            </a:r>
          </a:p>
          <a:p>
            <a:r>
              <a:rPr lang="en-US" dirty="0"/>
              <a:t> Logging is different than Archiving which is different from Backup</a:t>
            </a:r>
          </a:p>
          <a:p>
            <a:r>
              <a:rPr lang="en-US" dirty="0"/>
              <a:t> Implementation should have some Logging capability – done by the </a:t>
            </a:r>
            <a:r>
              <a:rPr lang="en-US" dirty="0" err="1"/>
              <a:t>DataLake</a:t>
            </a:r>
            <a:r>
              <a:rPr lang="en-US" dirty="0"/>
              <a:t>, or done by the Database implementation (</a:t>
            </a:r>
            <a:r>
              <a:rPr lang="en-US" dirty="0" err="1"/>
              <a:t>etc</a:t>
            </a:r>
            <a:r>
              <a:rPr lang="en-US" dirty="0"/>
              <a:t>) – not exposed to users</a:t>
            </a:r>
          </a:p>
          <a:p>
            <a:endParaRPr lang="en-US" dirty="0"/>
          </a:p>
          <a:p>
            <a:r>
              <a:rPr lang="en-US" dirty="0"/>
              <a:t> Archive – removing some older information, from </a:t>
            </a:r>
            <a:r>
              <a:rPr lang="en-US" dirty="0" err="1"/>
              <a:t>DataLake</a:t>
            </a:r>
            <a:r>
              <a:rPr lang="en-US" dirty="0"/>
              <a:t>, because it is no longer “live” data</a:t>
            </a:r>
          </a:p>
          <a:p>
            <a:r>
              <a:rPr lang="en-US" dirty="0"/>
              <a:t> Backup – something done to make a back up copy of the database behind the data lake</a:t>
            </a:r>
          </a:p>
          <a:p>
            <a:r>
              <a:rPr lang="en-US" dirty="0"/>
              <a:t> Historical Data – copies of (timestamped) BSO data, other than the most current, available in the </a:t>
            </a:r>
            <a:r>
              <a:rPr lang="en-US" dirty="0" err="1"/>
              <a:t>DataLake</a:t>
            </a:r>
            <a:endParaRPr lang="en-US" dirty="0"/>
          </a:p>
          <a:p>
            <a:r>
              <a:rPr lang="en-US" dirty="0"/>
              <a:t> Can there be API support for Master BSO, vs Source BSO?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Support for Reconciliation and De-Reconciliation</a:t>
            </a:r>
          </a:p>
          <a:p>
            <a:endParaRPr lang="en-US" dirty="0"/>
          </a:p>
          <a:p>
            <a:r>
              <a:rPr lang="en-US" dirty="0"/>
              <a:t>Different segments in the data lake?  Suggested by Nico </a:t>
            </a:r>
          </a:p>
          <a:p>
            <a:endParaRPr lang="en-US" dirty="0"/>
          </a:p>
          <a:p>
            <a:r>
              <a:rPr lang="en-US" dirty="0"/>
              <a:t>Tagging of Information – COI specific metadata? </a:t>
            </a:r>
          </a:p>
          <a:p>
            <a:endParaRPr lang="en-US" dirty="0"/>
          </a:p>
          <a:p>
            <a:r>
              <a:rPr lang="en-US" dirty="0"/>
              <a:t>WS topics... Topic tree – helps with information flow</a:t>
            </a:r>
          </a:p>
          <a:p>
            <a:r>
              <a:rPr lang="en-US" dirty="0"/>
              <a:t>  WSMP standard that uses WS Topics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16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DataLake</a:t>
            </a:r>
            <a:r>
              <a:rPr lang="en-US" dirty="0"/>
              <a:t> supports MTF messages?</a:t>
            </a:r>
          </a:p>
          <a:p>
            <a:r>
              <a:rPr lang="en-US" dirty="0"/>
              <a:t>  In particular this includes SITREP, and others? Is this so?</a:t>
            </a:r>
          </a:p>
          <a:p>
            <a:endParaRPr lang="en-US" dirty="0"/>
          </a:p>
          <a:p>
            <a:r>
              <a:rPr lang="en-US" dirty="0"/>
              <a:t>Testing for CBRN, Medical, Logistics – at last CWIX</a:t>
            </a:r>
          </a:p>
          <a:p>
            <a:r>
              <a:rPr lang="en-US" dirty="0"/>
              <a:t>  This year – CBRN, Maritime C2, perhaps other MTF messages, and perhaps other formats of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37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are multiple data lake instances for BSOs with the same UUID, how do we ensure that an update is not on a BSO record that was created by a different system, or even a different COI</a:t>
            </a:r>
          </a:p>
          <a:p>
            <a:endParaRPr lang="en-US" dirty="0"/>
          </a:p>
          <a:p>
            <a:r>
              <a:rPr lang="en-US" dirty="0"/>
              <a:t>Expectation – if updated, then the existing data record is changed...</a:t>
            </a:r>
          </a:p>
          <a:p>
            <a:endParaRPr lang="en-US" dirty="0"/>
          </a:p>
          <a:p>
            <a:r>
              <a:rPr lang="en-US" dirty="0"/>
              <a:t>Changes – to data that you don’t own?</a:t>
            </a:r>
          </a:p>
          <a:p>
            <a:endParaRPr lang="en-US" dirty="0"/>
          </a:p>
          <a:p>
            <a:r>
              <a:rPr lang="en-US" dirty="0"/>
              <a:t>Security – data labeling aspects (forcing authentication, uniqueness, rights to update)</a:t>
            </a:r>
          </a:p>
          <a:p>
            <a:endParaRPr lang="en-US" dirty="0"/>
          </a:p>
          <a:p>
            <a:r>
              <a:rPr lang="en-US" dirty="0"/>
              <a:t>Need to talk about authentication, rights, multiple entries with UUID</a:t>
            </a:r>
          </a:p>
          <a:p>
            <a:r>
              <a:rPr lang="en-US" dirty="0"/>
              <a:t>  Discuss for Spiral 5 Requirements? May be outside of the API of the </a:t>
            </a:r>
            <a:r>
              <a:rPr lang="en-US" dirty="0" err="1"/>
              <a:t>DataLake</a:t>
            </a:r>
            <a:endParaRPr lang="en-US" dirty="0"/>
          </a:p>
          <a:p>
            <a:endParaRPr lang="en-US" dirty="0"/>
          </a:p>
          <a:p>
            <a:r>
              <a:rPr lang="en-US" dirty="0"/>
              <a:t>History – inside (not visible on outside, and not visible in API)</a:t>
            </a:r>
          </a:p>
          <a:p>
            <a:endParaRPr lang="en-US" dirty="0"/>
          </a:p>
          <a:p>
            <a:r>
              <a:rPr lang="en-US" dirty="0"/>
              <a:t>There could be a partial update to a BSO...</a:t>
            </a:r>
          </a:p>
          <a:p>
            <a:r>
              <a:rPr lang="en-US" dirty="0"/>
              <a:t>Never delete (and replace) a BSO – add a new version, with different metadata...</a:t>
            </a:r>
          </a:p>
          <a:p>
            <a:endParaRPr lang="en-US" dirty="0"/>
          </a:p>
          <a:p>
            <a:r>
              <a:rPr lang="en-US" dirty="0"/>
              <a:t>Nico – Two questions</a:t>
            </a:r>
          </a:p>
          <a:p>
            <a:pPr marL="228600" indent="-228600">
              <a:buAutoNum type="arabicPeriod"/>
            </a:pPr>
            <a:r>
              <a:rPr lang="en-US" dirty="0"/>
              <a:t>Partial Update . . .</a:t>
            </a:r>
          </a:p>
          <a:p>
            <a:pPr marL="228600" indent="-228600">
              <a:buAutoNum type="arabicPeriod"/>
            </a:pPr>
            <a:r>
              <a:rPr lang="en-US" dirty="0"/>
              <a:t>Do we want to keep historical data unmodified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Partial Updates – can be for two things – </a:t>
            </a:r>
          </a:p>
          <a:p>
            <a:pPr marL="0" indent="0">
              <a:buNone/>
            </a:pPr>
            <a:r>
              <a:rPr lang="en-US" dirty="0"/>
              <a:t> 1. Bandwidth reduction </a:t>
            </a:r>
          </a:p>
          <a:p>
            <a:pPr marL="0" indent="0">
              <a:buNone/>
            </a:pPr>
            <a:r>
              <a:rPr lang="en-US" dirty="0"/>
              <a:t> 2. Late state synchronization (updating the state of the BSO)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Operation – </a:t>
            </a:r>
          </a:p>
          <a:p>
            <a:pPr marL="0" indent="0">
              <a:buNone/>
            </a:pPr>
            <a:r>
              <a:rPr lang="en-US" dirty="0"/>
              <a:t> How it works</a:t>
            </a:r>
          </a:p>
          <a:p>
            <a:pPr marL="0" indent="0">
              <a:buNone/>
            </a:pPr>
            <a:r>
              <a:rPr lang="en-US" dirty="0"/>
              <a:t> Where it works</a:t>
            </a:r>
          </a:p>
          <a:p>
            <a:pPr marL="0" indent="0">
              <a:buNone/>
            </a:pPr>
            <a:r>
              <a:rPr lang="en-US" dirty="0"/>
              <a:t> Who can do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is a </a:t>
            </a:r>
            <a:r>
              <a:rPr lang="en-US" dirty="0" err="1"/>
              <a:t>usecase</a:t>
            </a:r>
            <a:r>
              <a:rPr lang="en-US" dirty="0"/>
              <a:t> for Insert/Update? (Nico) Technical special case of an update</a:t>
            </a:r>
          </a:p>
          <a:p>
            <a:pPr marL="0" indent="0">
              <a:buNone/>
            </a:pPr>
            <a:r>
              <a:rPr lang="en-US" dirty="0"/>
              <a:t>  Correlation of synchronization information is based on the point in time that the patch is made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(Nico) When we refer to a BSO, we need to consider that the BSO is a real world object, such that updates are based on the information that is active and current when the update is made.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Who can update a BSO?  Only the creator?  This seems against the concept of a cross COI </a:t>
            </a:r>
            <a:r>
              <a:rPr lang="en-US" dirty="0" err="1"/>
              <a:t>datalake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 4778 Binding . . . – very flexible.  We want to query by Metadata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Need to address federated (distributed)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Synchronise</a:t>
            </a:r>
            <a:r>
              <a:rPr lang="en-US" dirty="0"/>
              <a:t> with findings from innovation hub?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0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Binding – 4778 – We want to restrict that, according to an NCDF Data Lake binding profile.</a:t>
            </a:r>
          </a:p>
          <a:p>
            <a:endParaRPr lang="en-US" dirty="0"/>
          </a:p>
          <a:p>
            <a:r>
              <a:rPr lang="en-US" dirty="0"/>
              <a:t>Archiving – out of scope for Spiral 5. Request to handle, in future </a:t>
            </a:r>
            <a:r>
              <a:rPr lang="en-US" dirty="0" err="1"/>
              <a:t>Sprial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Security – discuss the use case for security. Create a use case. Authentication and Encryption.</a:t>
            </a:r>
          </a:p>
          <a:p>
            <a:r>
              <a:rPr lang="en-US" dirty="0"/>
              <a:t>	Spiral 5 – Network Security, and Operational Discipline</a:t>
            </a:r>
          </a:p>
          <a:p>
            <a:r>
              <a:rPr lang="en-US" dirty="0"/>
              <a:t>	For long term – we have to address.</a:t>
            </a:r>
          </a:p>
          <a:p>
            <a:endParaRPr lang="en-US" dirty="0"/>
          </a:p>
          <a:p>
            <a:r>
              <a:rPr lang="en-US" dirty="0"/>
              <a:t>Next steps past security – data ownership, data rights,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55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Phil – Never delete... Update new metadata.  Many changes can be handled with updating the metadata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4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 Patch – for partial update....</a:t>
            </a:r>
          </a:p>
          <a:p>
            <a:r>
              <a:rPr lang="en-US" dirty="0" err="1"/>
              <a:t>Outscope</a:t>
            </a:r>
            <a:r>
              <a:rPr lang="en-US" dirty="0"/>
              <a:t> – for Spiral 5.</a:t>
            </a:r>
          </a:p>
          <a:p>
            <a:endParaRPr lang="en-US" dirty="0"/>
          </a:p>
          <a:p>
            <a:r>
              <a:rPr lang="en-US" dirty="0"/>
              <a:t>Patch – partial Post, with UUID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25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(Phil) In a future spiral – If two providers create records on the same BSO – the data comes in- each owns their own products, but in Reconciliation they are merged.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Rytis</a:t>
            </a:r>
            <a:r>
              <a:rPr lang="en-US" dirty="0"/>
              <a:t>) – what if the two BSO creators are on different networks, but they have updates that affect each other?</a:t>
            </a:r>
          </a:p>
          <a:p>
            <a:endParaRPr lang="en-US" dirty="0"/>
          </a:p>
          <a:p>
            <a:r>
              <a:rPr lang="en-US" dirty="0"/>
              <a:t>(Nico) – Segment the data lake into areas, according to provider, and in that segment a provider can have their version of a BSO...</a:t>
            </a:r>
          </a:p>
          <a:p>
            <a:endParaRPr lang="en-US" dirty="0"/>
          </a:p>
          <a:p>
            <a:r>
              <a:rPr lang="en-US" dirty="0"/>
              <a:t>Reconciliation – Spiral 7.</a:t>
            </a:r>
          </a:p>
          <a:p>
            <a:endParaRPr lang="en-US" dirty="0"/>
          </a:p>
          <a:p>
            <a:r>
              <a:rPr lang="en-US" dirty="0" err="1"/>
              <a:t>Rytis</a:t>
            </a:r>
            <a:r>
              <a:rPr lang="en-US" dirty="0"/>
              <a:t> – data updating. . . Will we do that in spiral 5?</a:t>
            </a:r>
          </a:p>
          <a:p>
            <a:r>
              <a:rPr lang="en-US" dirty="0"/>
              <a:t>Phil – No.</a:t>
            </a:r>
          </a:p>
          <a:p>
            <a:endParaRPr lang="en-US" dirty="0"/>
          </a:p>
          <a:p>
            <a:r>
              <a:rPr lang="en-US" dirty="0" err="1"/>
              <a:t>Rytis</a:t>
            </a:r>
            <a:r>
              <a:rPr lang="en-US" dirty="0"/>
              <a:t> – data augmentation (change, update) in Spiral 5?</a:t>
            </a:r>
          </a:p>
          <a:p>
            <a:r>
              <a:rPr lang="en-US" dirty="0"/>
              <a:t>Phil – Yes (gave Metadata examples)</a:t>
            </a:r>
          </a:p>
          <a:p>
            <a:r>
              <a:rPr lang="en-US" dirty="0"/>
              <a:t>Nico – also can update a BSO?</a:t>
            </a:r>
          </a:p>
          <a:p>
            <a:r>
              <a:rPr lang="en-US" dirty="0"/>
              <a:t>Realize that all of this could happen in the </a:t>
            </a:r>
            <a:r>
              <a:rPr lang="en-US" dirty="0" err="1"/>
              <a:t>DataLake</a:t>
            </a:r>
            <a:r>
              <a:rPr lang="en-US" dirty="0"/>
              <a:t> – but for now, we have workarounds in the current Spiral version (to be added in future)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1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4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2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3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9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3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6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FD720-C95C-4AC1-B80A-13191C5ECCF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2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812A-DBCC-4549-9D6D-E762A0BC9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NCDF Data Lake</a:t>
            </a:r>
            <a:br>
              <a:rPr lang="en-US" dirty="0"/>
            </a:br>
            <a:r>
              <a:rPr lang="en-US" dirty="0"/>
              <a:t>Architecture TT </a:t>
            </a:r>
            <a:br>
              <a:rPr lang="en-US" dirty="0"/>
            </a:br>
            <a:r>
              <a:rPr lang="en-US" sz="4400" dirty="0"/>
              <a:t>NAF Views (continued)</a:t>
            </a:r>
            <a:br>
              <a:rPr lang="en-US" sz="4400" dirty="0"/>
            </a:br>
            <a:r>
              <a:rPr lang="en-US" sz="3200" dirty="0"/>
              <a:t>Spiral 5 and Long Term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6C53A-29F5-46C8-91E3-F62953FFC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 3, 2022</a:t>
            </a:r>
          </a:p>
          <a:p>
            <a:r>
              <a:rPr lang="en-US" dirty="0"/>
              <a:t>Chuck Turnitsa</a:t>
            </a:r>
          </a:p>
          <a:p>
            <a:r>
              <a:rPr lang="en-US" dirty="0"/>
              <a:t>NCDF Data Lake Architecture TT</a:t>
            </a:r>
          </a:p>
        </p:txBody>
      </p:sp>
    </p:spTree>
    <p:extLst>
      <p:ext uri="{BB962C8B-B14F-4D97-AF65-F5344CB8AC3E}">
        <p14:creationId xmlns:p14="http://schemas.microsoft.com/office/powerpoint/2010/main" val="1613301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E0FB-7356-4786-9BB9-637AF72D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8656"/>
          </a:xfrm>
        </p:spPr>
        <p:txBody>
          <a:bodyPr/>
          <a:lstStyle/>
          <a:p>
            <a:r>
              <a:rPr lang="en-US" dirty="0"/>
              <a:t>Agenda Jan 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68FAD-4AAB-4CE9-8745-E71121A0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January 21 Meeting</a:t>
            </a:r>
          </a:p>
          <a:p>
            <a:pPr lvl="1"/>
            <a:r>
              <a:rPr lang="en-US" dirty="0"/>
              <a:t>Agenda – </a:t>
            </a:r>
          </a:p>
          <a:p>
            <a:pPr lvl="2"/>
            <a:r>
              <a:rPr lang="en-US" dirty="0"/>
              <a:t>Review on NAF Views – recap from December</a:t>
            </a:r>
          </a:p>
          <a:p>
            <a:pPr lvl="2"/>
            <a:r>
              <a:rPr lang="en-US" dirty="0"/>
              <a:t>Metadata</a:t>
            </a:r>
          </a:p>
          <a:p>
            <a:pPr lvl="3"/>
            <a:r>
              <a:rPr lang="en-US" dirty="0"/>
              <a:t>Additions to NCMS core?</a:t>
            </a:r>
          </a:p>
          <a:p>
            <a:pPr lvl="3"/>
            <a:r>
              <a:rPr lang="en-US" dirty="0"/>
              <a:t>Metadata Search</a:t>
            </a:r>
          </a:p>
          <a:p>
            <a:pPr lvl="3"/>
            <a:r>
              <a:rPr lang="en-US" dirty="0"/>
              <a:t>Metadata updates? (on update, whether whole or patch)</a:t>
            </a:r>
          </a:p>
          <a:p>
            <a:pPr lvl="2"/>
            <a:r>
              <a:rPr lang="en-US" dirty="0"/>
              <a:t>Open list of issues and questions (for future, or for other TT)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6000C-CA33-4F22-B47E-E721BC74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</p:spTree>
    <p:extLst>
      <p:ext uri="{BB962C8B-B14F-4D97-AF65-F5344CB8AC3E}">
        <p14:creationId xmlns:p14="http://schemas.microsoft.com/office/powerpoint/2010/main" val="2811235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Data Service (from Dec 17)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018363" y="3067844"/>
            <a:ext cx="2284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805890" y="3123145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Data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873615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366094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3416-6157-4A63-B02A-F4B0917A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</p:spPr>
        <p:txBody>
          <a:bodyPr>
            <a:normAutofit/>
          </a:bodyPr>
          <a:lstStyle/>
          <a:p>
            <a:r>
              <a:rPr lang="en-US" sz="3200" dirty="0"/>
              <a:t>Notes on NCDF Data Service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404C-7BE2-4FF6-9A17-BC25FD0A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3164"/>
            <a:ext cx="7886700" cy="47637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If there are multiple data lake instances for BSOs with the same UUID, how do we ensure that an update is not on a BSO record that was created by a different system, or even a different COI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Expectation – if updated, then the existing data record is changed...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Changes – to data that you don’t own?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Security – data labeling aspects (forcing authentication, uniqueness, rights to update)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0A23C-1948-4563-8E10-B938D230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</p:spTree>
    <p:extLst>
      <p:ext uri="{BB962C8B-B14F-4D97-AF65-F5344CB8AC3E}">
        <p14:creationId xmlns:p14="http://schemas.microsoft.com/office/powerpoint/2010/main" val="1635735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3416-6157-4A63-B02A-F4B0917A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</p:spPr>
        <p:txBody>
          <a:bodyPr>
            <a:normAutofit/>
          </a:bodyPr>
          <a:lstStyle/>
          <a:p>
            <a:r>
              <a:rPr lang="en-US" sz="3200" dirty="0"/>
              <a:t>Notes on NCDF Data Service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404C-7BE2-4FF6-9A17-BC25FD0A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3164"/>
            <a:ext cx="7886700" cy="476379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Need to talk about authentication, rights, multiple entries with UUID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  Discuss for Spiral 5 Requirements? May be outside of the API of the </a:t>
            </a:r>
            <a:r>
              <a:rPr lang="en-US" dirty="0" err="1"/>
              <a:t>DataLake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History – inside </a:t>
            </a:r>
            <a:r>
              <a:rPr lang="en-US" dirty="0">
                <a:highlight>
                  <a:srgbClr val="FFFF00"/>
                </a:highlight>
              </a:rPr>
              <a:t>(not visible on outside, and not visible in API)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There could be a partial update to a BSO...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Never delete (and replace) a BSO – add a new version, with different metadata...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Nico – Two questions</a:t>
            </a:r>
          </a:p>
          <a:p>
            <a:pPr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dirty="0"/>
              <a:t>Partial Update . . .</a:t>
            </a:r>
          </a:p>
          <a:p>
            <a:pPr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dirty="0"/>
              <a:t>Do we want to keep historical data unmodified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C54A3-9E65-4C7A-9606-B34E5AE6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</p:spTree>
    <p:extLst>
      <p:ext uri="{BB962C8B-B14F-4D97-AF65-F5344CB8AC3E}">
        <p14:creationId xmlns:p14="http://schemas.microsoft.com/office/powerpoint/2010/main" val="3080697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3416-6157-4A63-B02A-F4B0917A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</p:spPr>
        <p:txBody>
          <a:bodyPr>
            <a:normAutofit/>
          </a:bodyPr>
          <a:lstStyle/>
          <a:p>
            <a:r>
              <a:rPr lang="en-US" sz="3200" dirty="0"/>
              <a:t>Notes on NCDF Data Service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404C-7BE2-4FF6-9A17-BC25FD0A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3164"/>
            <a:ext cx="7886700" cy="476379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Partial Updates – can be for two things –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1. Bandwidth reduction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2. Late state synchronization (updating the state of the BSO)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Patch Operation –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How it works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Where it works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Who can do it?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Patch is a use case for Insert/Update? (Nico) Technical special case of an update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Correlation of synchronization information is based on the point in time that the patch is made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FA361-F9AF-415F-9954-0FB26623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</p:spTree>
    <p:extLst>
      <p:ext uri="{BB962C8B-B14F-4D97-AF65-F5344CB8AC3E}">
        <p14:creationId xmlns:p14="http://schemas.microsoft.com/office/powerpoint/2010/main" val="4077545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3416-6157-4A63-B02A-F4B0917A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</p:spPr>
        <p:txBody>
          <a:bodyPr>
            <a:normAutofit/>
          </a:bodyPr>
          <a:lstStyle/>
          <a:p>
            <a:r>
              <a:rPr lang="en-US" sz="3200" dirty="0"/>
              <a:t>Notes on NCDF Data Service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404C-7BE2-4FF6-9A17-BC25FD0A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3164"/>
            <a:ext cx="7886700" cy="476379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(Nico) When we refer to a BSO, we need to consider that the BSO is a real-world object, such that updates are based on the information that is active and current when the update is made.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Who can update a BSO?  Only the creator?  This seems against the concept of a cross COI </a:t>
            </a:r>
            <a:r>
              <a:rPr lang="en-US" dirty="0" err="1"/>
              <a:t>datalake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For the 4778 Binding . . . – very flexible.  We want to query by Metadata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Note: Need to address federated (distributed) search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Synchronize with findings from innovation hub?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DFCD04-5282-4D3F-8E9A-09C8BBEE78FA}"/>
              </a:ext>
            </a:extLst>
          </p:cNvPr>
          <p:cNvSpPr/>
          <p:nvPr/>
        </p:nvSpPr>
        <p:spPr>
          <a:xfrm>
            <a:off x="628650" y="1413164"/>
            <a:ext cx="7886700" cy="21930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999D4-7868-44A3-A7B3-550F4EC00BA6}"/>
              </a:ext>
            </a:extLst>
          </p:cNvPr>
          <p:cNvSpPr txBox="1"/>
          <p:nvPr/>
        </p:nvSpPr>
        <p:spPr>
          <a:xfrm>
            <a:off x="6770669" y="1068057"/>
            <a:ext cx="87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Spiral 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4A36B-4172-4D81-8A90-0A17805B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</p:spTree>
    <p:extLst>
      <p:ext uri="{BB962C8B-B14F-4D97-AF65-F5344CB8AC3E}">
        <p14:creationId xmlns:p14="http://schemas.microsoft.com/office/powerpoint/2010/main" val="3005939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Document Service (from Dec 17)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4805901" y="3067844"/>
            <a:ext cx="2709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Document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758666" y="3123145"/>
            <a:ext cx="1880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Document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739238"/>
            <a:ext cx="36961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FFFF00"/>
                </a:highlight>
              </a:rPr>
              <a:t>BSO is type </a:t>
            </a:r>
            <a:r>
              <a:rPr lang="en-US" sz="1400" b="1" dirty="0" err="1">
                <a:highlight>
                  <a:srgbClr val="FFFF00"/>
                </a:highlight>
              </a:rPr>
              <a:t>InformationResource</a:t>
            </a:r>
            <a:r>
              <a:rPr lang="en-US" sz="1400" b="1" dirty="0">
                <a:highlight>
                  <a:srgbClr val="FFFF00"/>
                </a:highlight>
              </a:rPr>
              <a:t>, with a URL to the Document</a:t>
            </a:r>
            <a:endParaRPr lang="en-US" sz="1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258760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975B-3C2A-411B-9F77-735652DD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8532"/>
          </a:xfrm>
        </p:spPr>
        <p:txBody>
          <a:bodyPr>
            <a:normAutofit/>
          </a:bodyPr>
          <a:lstStyle/>
          <a:p>
            <a:r>
              <a:rPr lang="en-US" sz="3600" dirty="0"/>
              <a:t>Notes on Insert NCDF Document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1BA81-D7BC-4C0F-8C9C-88FE89C94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Data lake can store unstructured information (but it is stored as a BSO of </a:t>
            </a:r>
            <a:r>
              <a:rPr lang="en-US" dirty="0" err="1"/>
              <a:t>InformationResource</a:t>
            </a:r>
            <a:r>
              <a:rPr lang="en-US" dirty="0"/>
              <a:t> type, pointing to the document)</a:t>
            </a:r>
          </a:p>
          <a:p>
            <a:endParaRPr lang="en-US" dirty="0"/>
          </a:p>
          <a:p>
            <a:r>
              <a:rPr lang="en-US" dirty="0"/>
              <a:t>Not spend too much time for CWIX – on implementing a document storage</a:t>
            </a:r>
          </a:p>
          <a:p>
            <a:endParaRPr lang="en-US" dirty="0"/>
          </a:p>
          <a:p>
            <a:r>
              <a:rPr lang="en-US" dirty="0"/>
              <a:t>Inside information resource – alternate identifiers are possible....</a:t>
            </a:r>
          </a:p>
          <a:p>
            <a:endParaRPr lang="en-US" dirty="0"/>
          </a:p>
          <a:p>
            <a:r>
              <a:rPr lang="en-US" dirty="0"/>
              <a:t>The document object gets its own UUID</a:t>
            </a:r>
          </a:p>
          <a:p>
            <a:endParaRPr lang="en-US" dirty="0"/>
          </a:p>
          <a:p>
            <a:r>
              <a:rPr lang="en-US" dirty="0"/>
              <a:t>Searching document?  Query of formatted information is very different from Search...</a:t>
            </a:r>
          </a:p>
          <a:p>
            <a:endParaRPr lang="en-US" dirty="0"/>
          </a:p>
          <a:p>
            <a:r>
              <a:rPr lang="en-US" dirty="0"/>
              <a:t>To be discussed – searching data (free search) and search within documents.  Maybe should be included... But needs to be discussed and defined.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FA8FE-3F45-40ED-91C4-7EAAB3AD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</p:spTree>
    <p:extLst>
      <p:ext uri="{BB962C8B-B14F-4D97-AF65-F5344CB8AC3E}">
        <p14:creationId xmlns:p14="http://schemas.microsoft.com/office/powerpoint/2010/main" val="3241650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EE557-9F4C-4E2A-9658-128FFFF8B2BB}"/>
              </a:ext>
            </a:extLst>
          </p:cNvPr>
          <p:cNvSpPr/>
          <p:nvPr/>
        </p:nvSpPr>
        <p:spPr>
          <a:xfrm>
            <a:off x="3461031" y="3049328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Update NCDF Data Service (from Dec 17)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Update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210803" y="3049331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6614259" y="3069559"/>
            <a:ext cx="2414182" cy="65254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6961823" y="3088578"/>
            <a:ext cx="192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8268034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543506" y="250450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815820" y="3126934"/>
            <a:ext cx="195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for Update</a:t>
            </a:r>
            <a:endParaRPr lang="en-US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575334" y="369808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589248" y="524666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575334" y="447237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899948" y="3734909"/>
            <a:ext cx="186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793517" y="4494096"/>
            <a:ext cx="207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794406" y="5266801"/>
            <a:ext cx="206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9411128" y="4398119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17BAD3-4639-4765-B470-5FD6913DC832}"/>
              </a:ext>
            </a:extLst>
          </p:cNvPr>
          <p:cNvSpPr/>
          <p:nvPr/>
        </p:nvSpPr>
        <p:spPr>
          <a:xfrm>
            <a:off x="3696013" y="370198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D0E20-F094-4630-845B-B1818010FADD}"/>
              </a:ext>
            </a:extLst>
          </p:cNvPr>
          <p:cNvCxnSpPr>
            <a:cxnSpLocks/>
          </p:cNvCxnSpPr>
          <p:nvPr/>
        </p:nvCxnSpPr>
        <p:spPr>
          <a:xfrm>
            <a:off x="4799410" y="2271252"/>
            <a:ext cx="0" cy="85189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4C3CC4-674B-4B23-8586-3F634C279098}"/>
              </a:ext>
            </a:extLst>
          </p:cNvPr>
          <p:cNvSpPr txBox="1"/>
          <p:nvPr/>
        </p:nvSpPr>
        <p:spPr>
          <a:xfrm>
            <a:off x="3838023" y="3751788"/>
            <a:ext cx="231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Locate Existing NCDF Data Identifier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A5F99-CBD7-4FB9-9296-B34C8A683727}"/>
              </a:ext>
            </a:extLst>
          </p:cNvPr>
          <p:cNvSpPr txBox="1"/>
          <p:nvPr/>
        </p:nvSpPr>
        <p:spPr>
          <a:xfrm>
            <a:off x="4308404" y="3165102"/>
            <a:ext cx="155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Update NCDF Data</a:t>
            </a:r>
            <a:endParaRPr lang="en-US" sz="16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98FC27-1715-4227-B6A2-D9C5B1538FC6}"/>
              </a:ext>
            </a:extLst>
          </p:cNvPr>
          <p:cNvSpPr/>
          <p:nvPr/>
        </p:nvSpPr>
        <p:spPr>
          <a:xfrm>
            <a:off x="3737862" y="4508263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60EB97-21EB-419C-BDC2-7D0C371AACD9}"/>
              </a:ext>
            </a:extLst>
          </p:cNvPr>
          <p:cNvSpPr txBox="1"/>
          <p:nvPr/>
        </p:nvSpPr>
        <p:spPr>
          <a:xfrm>
            <a:off x="3923093" y="4558067"/>
            <a:ext cx="223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Data Object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2A959D8-920A-4689-9432-D434FAF0BA97}"/>
              </a:ext>
            </a:extLst>
          </p:cNvPr>
          <p:cNvSpPr/>
          <p:nvPr/>
        </p:nvSpPr>
        <p:spPr>
          <a:xfrm>
            <a:off x="3761393" y="525894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017502-9E25-43B2-A3A9-C7304E40391A}"/>
              </a:ext>
            </a:extLst>
          </p:cNvPr>
          <p:cNvSpPr txBox="1"/>
          <p:nvPr/>
        </p:nvSpPr>
        <p:spPr>
          <a:xfrm>
            <a:off x="4013597" y="5308748"/>
            <a:ext cx="211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Metadata</a:t>
            </a:r>
          </a:p>
        </p:txBody>
      </p:sp>
    </p:spTree>
    <p:extLst>
      <p:ext uri="{BB962C8B-B14F-4D97-AF65-F5344CB8AC3E}">
        <p14:creationId xmlns:p14="http://schemas.microsoft.com/office/powerpoint/2010/main" val="1911398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52DF-ADA8-4C7F-9EAA-59D06E45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5652"/>
          </a:xfrm>
        </p:spPr>
        <p:txBody>
          <a:bodyPr>
            <a:normAutofit/>
          </a:bodyPr>
          <a:lstStyle/>
          <a:p>
            <a:r>
              <a:rPr lang="en-US" sz="3200" dirty="0"/>
              <a:t>Notes on Update NCDF Data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A15CF-B6FE-4D16-9D80-32A99ED4C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Externally – what we describe makes sense – we post, and it updates an existing record</a:t>
            </a:r>
          </a:p>
          <a:p>
            <a:endParaRPr lang="en-US" sz="2000" dirty="0"/>
          </a:p>
          <a:p>
            <a:r>
              <a:rPr lang="en-US" sz="2000" dirty="0"/>
              <a:t>Internally – we keep an internal copy (history) of different versions of the document...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5C5FE-C664-4766-BF6D-F713581687A5}"/>
              </a:ext>
            </a:extLst>
          </p:cNvPr>
          <p:cNvSpPr txBox="1"/>
          <p:nvPr/>
        </p:nvSpPr>
        <p:spPr>
          <a:xfrm>
            <a:off x="4819179" y="4145638"/>
            <a:ext cx="3696171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080F54-1022-4878-9161-4ECE1F107A35}"/>
              </a:ext>
            </a:extLst>
          </p:cNvPr>
          <p:cNvSpPr txBox="1"/>
          <p:nvPr/>
        </p:nvSpPr>
        <p:spPr>
          <a:xfrm>
            <a:off x="5856269" y="3776306"/>
            <a:ext cx="202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INSERT S4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1FB58-27AC-423F-8D7B-31F096B0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</p:spTree>
    <p:extLst>
      <p:ext uri="{BB962C8B-B14F-4D97-AF65-F5344CB8AC3E}">
        <p14:creationId xmlns:p14="http://schemas.microsoft.com/office/powerpoint/2010/main" val="276414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0195-35BE-4E4A-B46D-DD7D3BF9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Feb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F863-743B-458B-A9F9-54BEDA85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Feb 03 Meeting</a:t>
            </a:r>
          </a:p>
          <a:p>
            <a:pPr lvl="1"/>
            <a:r>
              <a:rPr lang="en-US" dirty="0"/>
              <a:t>Last Meeting – Review of NAF views</a:t>
            </a:r>
          </a:p>
          <a:p>
            <a:pPr lvl="2"/>
            <a:r>
              <a:rPr lang="en-US" dirty="0"/>
              <a:t>Agreed to draft a document highlighting Assumptions for Spiral 5/CWIX 2022 vs. the Long-term Architecture</a:t>
            </a:r>
          </a:p>
          <a:p>
            <a:pPr lvl="2"/>
            <a:r>
              <a:rPr lang="en-US" dirty="0"/>
              <a:t>Looking ahead to next set of NAF views</a:t>
            </a:r>
          </a:p>
          <a:p>
            <a:pPr lvl="1"/>
            <a:r>
              <a:rPr lang="en-US" dirty="0"/>
              <a:t>MPC was last week (Jan 25-28)</a:t>
            </a:r>
          </a:p>
          <a:p>
            <a:pPr lvl="2"/>
            <a:r>
              <a:rPr lang="en-US" dirty="0"/>
              <a:t>Data Lake API Spec (draft) is available</a:t>
            </a:r>
          </a:p>
          <a:p>
            <a:pPr lvl="1"/>
            <a:r>
              <a:rPr lang="en-US" dirty="0"/>
              <a:t>DM </a:t>
            </a:r>
            <a:r>
              <a:rPr lang="en-US" dirty="0" err="1"/>
              <a:t>CaT</a:t>
            </a:r>
            <a:r>
              <a:rPr lang="en-US" dirty="0"/>
              <a:t> meeting is at end of Feb (Feb 28 – Mar 04)</a:t>
            </a:r>
          </a:p>
          <a:p>
            <a:pPr lvl="2"/>
            <a:r>
              <a:rPr lang="en-US" dirty="0"/>
              <a:t>Determine what to present, for Architecture TT (input from Phil and </a:t>
            </a:r>
            <a:r>
              <a:rPr lang="en-US" dirty="0" err="1"/>
              <a:t>Rytis</a:t>
            </a:r>
            <a:r>
              <a:rPr lang="en-US" dirty="0"/>
              <a:t> – also others)</a:t>
            </a:r>
          </a:p>
          <a:p>
            <a:pPr lvl="1"/>
            <a:r>
              <a:rPr lang="en-US" dirty="0"/>
              <a:t>Next Views to develop (following S4 views)</a:t>
            </a:r>
          </a:p>
          <a:p>
            <a:pPr lvl="1"/>
            <a:r>
              <a:rPr lang="en-US" dirty="0"/>
              <a:t>Next TT Meeting (proposed Feb 10?)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1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2331-9417-4C2B-B2F6-4436791B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5514"/>
          </a:xfrm>
        </p:spPr>
        <p:txBody>
          <a:bodyPr/>
          <a:lstStyle/>
          <a:p>
            <a:r>
              <a:rPr lang="en-US" dirty="0"/>
              <a:t>UUID and NCDF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6F4B5-7273-4106-A107-A70AF46C5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3680"/>
            <a:ext cx="7886700" cy="4673283"/>
          </a:xfrm>
        </p:spPr>
        <p:txBody>
          <a:bodyPr>
            <a:normAutofit/>
          </a:bodyPr>
          <a:lstStyle/>
          <a:p>
            <a:r>
              <a:rPr lang="en-US" sz="2000" dirty="0"/>
              <a:t>Problem – Same UUID will apply to multiple </a:t>
            </a:r>
            <a:r>
              <a:rPr lang="en-US" sz="2000" dirty="0" err="1"/>
              <a:t>Datalake</a:t>
            </a:r>
            <a:r>
              <a:rPr lang="en-US" sz="2000" dirty="0"/>
              <a:t> objects</a:t>
            </a:r>
          </a:p>
          <a:p>
            <a:r>
              <a:rPr lang="en-US" sz="2000" dirty="0"/>
              <a:t>Solution?  Some work published by NCIA, and also MIP, on the topic</a:t>
            </a:r>
          </a:p>
          <a:p>
            <a:endParaRPr lang="en-US" sz="2000" dirty="0"/>
          </a:p>
          <a:p>
            <a:r>
              <a:rPr lang="en-US" sz="2000" dirty="0"/>
              <a:t>Problem initially for Data Modeling, and then for the </a:t>
            </a:r>
            <a:r>
              <a:rPr lang="en-US" sz="2000" dirty="0" err="1"/>
              <a:t>DataLake</a:t>
            </a:r>
            <a:endParaRPr lang="en-US" sz="2000" dirty="0"/>
          </a:p>
          <a:p>
            <a:pPr lvl="1"/>
            <a:r>
              <a:rPr lang="en-US" sz="1600" dirty="0"/>
              <a:t>Running too much... Maybe getting ahead of where solutions are?</a:t>
            </a:r>
          </a:p>
          <a:p>
            <a:pPr lvl="1"/>
            <a:r>
              <a:rPr lang="en-US" sz="1600" dirty="0"/>
              <a:t>For service views – assume that there will be a working solution for Unique NCDF Identifier...</a:t>
            </a:r>
          </a:p>
          <a:p>
            <a:pPr lvl="1"/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AD2C6-AC5E-4C6B-86EF-F43E1363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</p:spTree>
    <p:extLst>
      <p:ext uri="{BB962C8B-B14F-4D97-AF65-F5344CB8AC3E}">
        <p14:creationId xmlns:p14="http://schemas.microsoft.com/office/powerpoint/2010/main" val="260452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9557-99D2-46FF-BEF5-937E348D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Dec 17 meeting 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7D9F5-5394-409B-80AC-E7DE3FE13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84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9142F-21F3-4B30-9020-650D2AE2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Notes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B39FA0-8E17-498D-B1F6-0299909AB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Federated Open Search (Note: Federation out of scope for Spiral 5)</a:t>
            </a:r>
          </a:p>
          <a:p>
            <a:pPr lvl="1"/>
            <a:r>
              <a:rPr lang="en-US" sz="1800" dirty="0"/>
              <a:t>Free Text Search...</a:t>
            </a:r>
          </a:p>
          <a:p>
            <a:pPr lvl="1"/>
            <a:r>
              <a:rPr lang="en-US" sz="1800" dirty="0"/>
              <a:t>Data Lake could be searched, in support of FMN ‘Distributed Search’</a:t>
            </a:r>
          </a:p>
          <a:p>
            <a:r>
              <a:rPr lang="en-US" sz="2000" dirty="0"/>
              <a:t>Current Search – based on RSQL</a:t>
            </a:r>
          </a:p>
          <a:p>
            <a:pPr lvl="1"/>
            <a:r>
              <a:rPr lang="en-US" sz="1800" dirty="0"/>
              <a:t>Formal search (based on field/parameter)</a:t>
            </a:r>
          </a:p>
          <a:p>
            <a:pPr lvl="1"/>
            <a:r>
              <a:rPr lang="en-US" sz="1800" dirty="0"/>
              <a:t>Based on MIM model</a:t>
            </a:r>
          </a:p>
          <a:p>
            <a:pPr lvl="1"/>
            <a:r>
              <a:rPr lang="en-US" sz="1800" dirty="0"/>
              <a:t>Searching BSOs</a:t>
            </a:r>
          </a:p>
          <a:p>
            <a:pPr lvl="1"/>
            <a:r>
              <a:rPr lang="en-US" sz="1800" dirty="0"/>
              <a:t>Also Searching Metadata</a:t>
            </a:r>
          </a:p>
          <a:p>
            <a:pPr lvl="1"/>
            <a:r>
              <a:rPr lang="en-US" sz="1800" dirty="0"/>
              <a:t>RSQL Search can be federated... But may need a “Search Federator Function”</a:t>
            </a:r>
          </a:p>
          <a:p>
            <a:r>
              <a:rPr lang="en-US" sz="2200" dirty="0"/>
              <a:t>Metadata – NCMS</a:t>
            </a:r>
          </a:p>
          <a:p>
            <a:pPr lvl="1"/>
            <a:r>
              <a:rPr lang="en-US" sz="1800" dirty="0"/>
              <a:t>RSQL could query (based on “</a:t>
            </a:r>
            <a:r>
              <a:rPr lang="en-US" sz="1800" dirty="0" err="1"/>
              <a:t>xPath</a:t>
            </a:r>
            <a:r>
              <a:rPr lang="en-US" sz="1800" dirty="0"/>
              <a:t>” to the data, or to NCMS based metadata) – the Profile used for 4778 binding, points to the BSO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9116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9D00-5E28-4FEB-A02B-FE92FABA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Notes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658E0-97D6-4F6F-8966-167E96CD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 CWIX22 – ideal goal – each data provider would have a bound metadata container, with an NCMS metadata stack inside that container.</a:t>
            </a:r>
          </a:p>
          <a:p>
            <a:r>
              <a:rPr lang="en-US" sz="2000" dirty="0"/>
              <a:t>Risk – some providers for CWIX22 might not have that metadata container</a:t>
            </a:r>
          </a:p>
          <a:p>
            <a:r>
              <a:rPr lang="en-US" sz="2000" dirty="0"/>
              <a:t>Alternative – for CWIX22, prefer the metadata, but do not require it.</a:t>
            </a:r>
          </a:p>
          <a:p>
            <a:r>
              <a:rPr lang="en-US" sz="2000" dirty="0"/>
              <a:t>For CWIX22 – Maritime C2; CBRN Instance (use cases/vignettes)</a:t>
            </a:r>
          </a:p>
          <a:p>
            <a:pPr lvl="1"/>
            <a:r>
              <a:rPr lang="en-US" sz="1600" dirty="0"/>
              <a:t>Concepts of searching the metadata (for Spiral 5) are sound, but for implementation in CWIX22 – may or may not be implemented with all security issues incorporated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6855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CCBF-C6E6-48C3-B545-9132C43F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for Arch.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7EE1-708C-4A99-9F28-469A429D2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r>
              <a:rPr lang="en-US" dirty="0"/>
              <a:t>Next Meeting – Feb 3, US Eastern Time, 11-12</a:t>
            </a:r>
          </a:p>
          <a:p>
            <a:r>
              <a:rPr lang="en-US" dirty="0"/>
              <a:t>Some new sample views, to decide where to go with the Architecture.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59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Data Service (from Dec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018363" y="3067844"/>
            <a:ext cx="2284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805890" y="3123145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Data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873615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2419380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Document Service (from Dec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4805901" y="3067844"/>
            <a:ext cx="2709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Document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758666" y="3123145"/>
            <a:ext cx="1880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Document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739238"/>
            <a:ext cx="36961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FFFF00"/>
                </a:highlight>
              </a:rPr>
              <a:t>BSO is type </a:t>
            </a:r>
            <a:r>
              <a:rPr lang="en-US" sz="1400" b="1" dirty="0" err="1">
                <a:highlight>
                  <a:srgbClr val="FFFF00"/>
                </a:highlight>
              </a:rPr>
              <a:t>InformationResource</a:t>
            </a:r>
            <a:r>
              <a:rPr lang="en-US" sz="1400" b="1" dirty="0">
                <a:highlight>
                  <a:srgbClr val="FFFF00"/>
                </a:highlight>
              </a:rPr>
              <a:t>, with a URL to the Document</a:t>
            </a:r>
            <a:endParaRPr lang="en-US" sz="1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833254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EE557-9F4C-4E2A-9658-128FFFF8B2BB}"/>
              </a:ext>
            </a:extLst>
          </p:cNvPr>
          <p:cNvSpPr/>
          <p:nvPr/>
        </p:nvSpPr>
        <p:spPr>
          <a:xfrm>
            <a:off x="3461031" y="3049328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Update NCDF Data Service (from Dec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Update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210803" y="3049331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6614259" y="3069559"/>
            <a:ext cx="2414182" cy="65254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6961823" y="3088578"/>
            <a:ext cx="192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8268034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543506" y="250450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815820" y="3126934"/>
            <a:ext cx="195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for Update</a:t>
            </a:r>
            <a:endParaRPr lang="en-US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575334" y="369808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589248" y="524666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575334" y="447237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899948" y="3734909"/>
            <a:ext cx="186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793517" y="4494096"/>
            <a:ext cx="207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794406" y="5266801"/>
            <a:ext cx="206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9105114" y="4690151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17BAD3-4639-4765-B470-5FD6913DC832}"/>
              </a:ext>
            </a:extLst>
          </p:cNvPr>
          <p:cNvSpPr/>
          <p:nvPr/>
        </p:nvSpPr>
        <p:spPr>
          <a:xfrm>
            <a:off x="3696013" y="370198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D0E20-F094-4630-845B-B1818010FADD}"/>
              </a:ext>
            </a:extLst>
          </p:cNvPr>
          <p:cNvCxnSpPr>
            <a:cxnSpLocks/>
          </p:cNvCxnSpPr>
          <p:nvPr/>
        </p:nvCxnSpPr>
        <p:spPr>
          <a:xfrm>
            <a:off x="4799410" y="2271252"/>
            <a:ext cx="0" cy="85189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4C3CC4-674B-4B23-8586-3F634C279098}"/>
              </a:ext>
            </a:extLst>
          </p:cNvPr>
          <p:cNvSpPr txBox="1"/>
          <p:nvPr/>
        </p:nvSpPr>
        <p:spPr>
          <a:xfrm>
            <a:off x="3838023" y="3751788"/>
            <a:ext cx="231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Locate Existing NCDF Data Identifier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A5F99-CBD7-4FB9-9296-B34C8A683727}"/>
              </a:ext>
            </a:extLst>
          </p:cNvPr>
          <p:cNvSpPr txBox="1"/>
          <p:nvPr/>
        </p:nvSpPr>
        <p:spPr>
          <a:xfrm>
            <a:off x="4308404" y="3165102"/>
            <a:ext cx="155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Update NCDF Data</a:t>
            </a:r>
            <a:endParaRPr lang="en-US" sz="16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98FC27-1715-4227-B6A2-D9C5B1538FC6}"/>
              </a:ext>
            </a:extLst>
          </p:cNvPr>
          <p:cNvSpPr/>
          <p:nvPr/>
        </p:nvSpPr>
        <p:spPr>
          <a:xfrm>
            <a:off x="3737862" y="4508263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60EB97-21EB-419C-BDC2-7D0C371AACD9}"/>
              </a:ext>
            </a:extLst>
          </p:cNvPr>
          <p:cNvSpPr txBox="1"/>
          <p:nvPr/>
        </p:nvSpPr>
        <p:spPr>
          <a:xfrm>
            <a:off x="3923093" y="4558067"/>
            <a:ext cx="223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Data Object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2A959D8-920A-4689-9432-D434FAF0BA97}"/>
              </a:ext>
            </a:extLst>
          </p:cNvPr>
          <p:cNvSpPr/>
          <p:nvPr/>
        </p:nvSpPr>
        <p:spPr>
          <a:xfrm>
            <a:off x="3761393" y="525894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017502-9E25-43B2-A3A9-C7304E40391A}"/>
              </a:ext>
            </a:extLst>
          </p:cNvPr>
          <p:cNvSpPr txBox="1"/>
          <p:nvPr/>
        </p:nvSpPr>
        <p:spPr>
          <a:xfrm>
            <a:off x="4013597" y="5308748"/>
            <a:ext cx="211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Metadata</a:t>
            </a:r>
          </a:p>
        </p:txBody>
      </p:sp>
    </p:spTree>
    <p:extLst>
      <p:ext uri="{BB962C8B-B14F-4D97-AF65-F5344CB8AC3E}">
        <p14:creationId xmlns:p14="http://schemas.microsoft.com/office/powerpoint/2010/main" val="3919055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83FE-A2A0-42B8-A587-A069493B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Meeting.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9E3BE-2573-4442-9AAA-3EC1F8A30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Archive slides and Backup slides follow...</a:t>
            </a:r>
          </a:p>
        </p:txBody>
      </p:sp>
    </p:spTree>
    <p:extLst>
      <p:ext uri="{BB962C8B-B14F-4D97-AF65-F5344CB8AC3E}">
        <p14:creationId xmlns:p14="http://schemas.microsoft.com/office/powerpoint/2010/main" val="2877982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59AD-7160-4FC0-BACE-214569467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3433"/>
          </a:xfrm>
        </p:spPr>
        <p:txBody>
          <a:bodyPr>
            <a:normAutofit/>
          </a:bodyPr>
          <a:lstStyle/>
          <a:p>
            <a:r>
              <a:rPr lang="en-US" dirty="0"/>
              <a:t>Agenda Dec 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B38D4-A875-417F-8337-AFE4FB7CC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4640"/>
            <a:ext cx="7886700" cy="4612323"/>
          </a:xfrm>
        </p:spPr>
        <p:txBody>
          <a:bodyPr/>
          <a:lstStyle/>
          <a:p>
            <a:r>
              <a:rPr lang="en-US" dirty="0"/>
              <a:t>Discuss difference between Unique NCDF Identifier, Unique UUID, and how to resolve inconsistencies – for the Architecture team’s needs</a:t>
            </a:r>
          </a:p>
          <a:p>
            <a:r>
              <a:rPr lang="en-US" dirty="0"/>
              <a:t>Continue discussion of service views </a:t>
            </a:r>
          </a:p>
          <a:p>
            <a:r>
              <a:rPr lang="en-US" dirty="0"/>
              <a:t>Metadata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6DFD0-B375-4BD1-9D5F-CD556DEB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</p:spTree>
    <p:extLst>
      <p:ext uri="{BB962C8B-B14F-4D97-AF65-F5344CB8AC3E}">
        <p14:creationId xmlns:p14="http://schemas.microsoft.com/office/powerpoint/2010/main" val="166482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AAD4-087C-4D2E-922A-A668E855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6454"/>
          </a:xfrm>
        </p:spPr>
        <p:txBody>
          <a:bodyPr/>
          <a:lstStyle/>
          <a:p>
            <a:r>
              <a:rPr lang="en-US" dirty="0"/>
              <a:t>Existing S4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C7FAE-EDBE-4694-B580-1571519ED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0180"/>
            <a:ext cx="7886700" cy="47367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Views created for:</a:t>
            </a:r>
          </a:p>
          <a:p>
            <a:pPr lvl="1"/>
            <a:r>
              <a:rPr lang="en-US" dirty="0"/>
              <a:t>Query NCDF Data</a:t>
            </a:r>
          </a:p>
          <a:p>
            <a:pPr lvl="1"/>
            <a:r>
              <a:rPr lang="en-US" dirty="0"/>
              <a:t>Select NCDF Data</a:t>
            </a:r>
          </a:p>
          <a:p>
            <a:pPr lvl="1"/>
            <a:r>
              <a:rPr lang="en-US" dirty="0"/>
              <a:t>Select NCDF Document</a:t>
            </a:r>
          </a:p>
          <a:p>
            <a:pPr lvl="1"/>
            <a:r>
              <a:rPr lang="en-US" dirty="0"/>
              <a:t>Insert NCDF Data</a:t>
            </a:r>
          </a:p>
          <a:p>
            <a:pPr lvl="1"/>
            <a:r>
              <a:rPr lang="en-US" dirty="0"/>
              <a:t>Insert NCDF Document</a:t>
            </a:r>
          </a:p>
          <a:p>
            <a:pPr lvl="1"/>
            <a:r>
              <a:rPr lang="en-US" dirty="0"/>
              <a:t>Update NCDF Data</a:t>
            </a:r>
          </a:p>
          <a:p>
            <a:pPr lvl="1"/>
            <a:endParaRPr lang="en-US" dirty="0"/>
          </a:p>
          <a:p>
            <a:r>
              <a:rPr lang="en-US" dirty="0"/>
              <a:t>Insert and Update can also be combined, as they only differ on a logical switch (is the NCDF Unique Identifier already in existence?) – maintain existing BSO when updated with new BSO</a:t>
            </a:r>
          </a:p>
          <a:p>
            <a:pPr lvl="1"/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07C0560-982D-4747-881E-CAD2CDAF7540}"/>
              </a:ext>
            </a:extLst>
          </p:cNvPr>
          <p:cNvSpPr/>
          <p:nvPr/>
        </p:nvSpPr>
        <p:spPr>
          <a:xfrm>
            <a:off x="4474845" y="2411730"/>
            <a:ext cx="194310" cy="3771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01F00-33E4-42B8-B0EE-D255E75A60CB}"/>
              </a:ext>
            </a:extLst>
          </p:cNvPr>
          <p:cNvSpPr txBox="1"/>
          <p:nvPr/>
        </p:nvSpPr>
        <p:spPr>
          <a:xfrm>
            <a:off x="4772843" y="2411730"/>
            <a:ext cx="4165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Can be combined (document has a BSO </a:t>
            </a:r>
            <a:r>
              <a:rPr lang="en-US" sz="1600" dirty="0" err="1"/>
              <a:t>repres</a:t>
            </a:r>
            <a:r>
              <a:rPr lang="en-US" sz="1600" dirty="0"/>
              <a:t>.)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1D22E1C-1AEB-42B8-B6D3-7CD07358D93C}"/>
              </a:ext>
            </a:extLst>
          </p:cNvPr>
          <p:cNvSpPr/>
          <p:nvPr/>
        </p:nvSpPr>
        <p:spPr>
          <a:xfrm>
            <a:off x="4474845" y="3259723"/>
            <a:ext cx="194310" cy="3771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22ACF-51C4-4BC1-84EF-8730CC08CAFB}"/>
              </a:ext>
            </a:extLst>
          </p:cNvPr>
          <p:cNvSpPr txBox="1"/>
          <p:nvPr/>
        </p:nvSpPr>
        <p:spPr>
          <a:xfrm>
            <a:off x="4772843" y="3259723"/>
            <a:ext cx="4165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Can be combined (document has a BSO </a:t>
            </a:r>
            <a:r>
              <a:rPr lang="en-US" sz="1600" dirty="0" err="1"/>
              <a:t>repres</a:t>
            </a:r>
            <a:r>
              <a:rPr lang="en-US" sz="16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582813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2331-9417-4C2B-B2F6-4436791B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5514"/>
          </a:xfrm>
        </p:spPr>
        <p:txBody>
          <a:bodyPr/>
          <a:lstStyle/>
          <a:p>
            <a:r>
              <a:rPr lang="en-US" dirty="0"/>
              <a:t>UUID and NCDF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6F4B5-7273-4106-A107-A70AF46C5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3680"/>
            <a:ext cx="7886700" cy="4673283"/>
          </a:xfrm>
        </p:spPr>
        <p:txBody>
          <a:bodyPr>
            <a:normAutofit/>
          </a:bodyPr>
          <a:lstStyle/>
          <a:p>
            <a:r>
              <a:rPr lang="en-US" sz="2000" dirty="0"/>
              <a:t>Problem – Same UUID will apply to multiple </a:t>
            </a:r>
            <a:r>
              <a:rPr lang="en-US" sz="2000" dirty="0" err="1"/>
              <a:t>Datalake</a:t>
            </a:r>
            <a:r>
              <a:rPr lang="en-US" sz="2000" dirty="0"/>
              <a:t> objects</a:t>
            </a:r>
          </a:p>
          <a:p>
            <a:r>
              <a:rPr lang="en-US" sz="2000" dirty="0"/>
              <a:t>Solution?  Some work published by NCIA, and also MIP, on the topic</a:t>
            </a:r>
          </a:p>
          <a:p>
            <a:endParaRPr lang="en-US" sz="2000" dirty="0"/>
          </a:p>
          <a:p>
            <a:r>
              <a:rPr lang="en-US" sz="2000" dirty="0"/>
              <a:t>Problem initially for Data Modeling, and then for the </a:t>
            </a:r>
            <a:r>
              <a:rPr lang="en-US" sz="2000" dirty="0" err="1"/>
              <a:t>DataLake</a:t>
            </a:r>
            <a:endParaRPr lang="en-US" sz="2000" dirty="0"/>
          </a:p>
          <a:p>
            <a:pPr lvl="1"/>
            <a:r>
              <a:rPr lang="en-US" sz="1600" dirty="0"/>
              <a:t>Running too much... Maybe getting ahead of where solutions are?</a:t>
            </a:r>
          </a:p>
          <a:p>
            <a:pPr lvl="1"/>
            <a:r>
              <a:rPr lang="en-US" sz="1600" dirty="0"/>
              <a:t>For service views – assume that there will be a working solution for Unique NCDF Identifier...</a:t>
            </a:r>
          </a:p>
          <a:p>
            <a:pPr lvl="1"/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AD2C6-AC5E-4C6B-86EF-F43E1363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</p:spTree>
    <p:extLst>
      <p:ext uri="{BB962C8B-B14F-4D97-AF65-F5344CB8AC3E}">
        <p14:creationId xmlns:p14="http://schemas.microsoft.com/office/powerpoint/2010/main" val="3187466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Data Service (from Dec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018363" y="3067844"/>
            <a:ext cx="2284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805890" y="3123145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Data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873615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3266930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Document Service (from Dec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4805901" y="3067844"/>
            <a:ext cx="2709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Document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758666" y="3123145"/>
            <a:ext cx="1880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Document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739238"/>
            <a:ext cx="36961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FFFF00"/>
                </a:highlight>
              </a:rPr>
              <a:t>BSO is type </a:t>
            </a:r>
            <a:r>
              <a:rPr lang="en-US" sz="1400" b="1" dirty="0" err="1">
                <a:highlight>
                  <a:srgbClr val="FFFF00"/>
                </a:highlight>
              </a:rPr>
              <a:t>InformationResource</a:t>
            </a:r>
            <a:r>
              <a:rPr lang="en-US" sz="1400" b="1" dirty="0">
                <a:highlight>
                  <a:srgbClr val="FFFF00"/>
                </a:highlight>
              </a:rPr>
              <a:t>, with a URL to the Document</a:t>
            </a:r>
            <a:endParaRPr lang="en-US" sz="1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2661589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EE557-9F4C-4E2A-9658-128FFFF8B2BB}"/>
              </a:ext>
            </a:extLst>
          </p:cNvPr>
          <p:cNvSpPr/>
          <p:nvPr/>
        </p:nvSpPr>
        <p:spPr>
          <a:xfrm>
            <a:off x="3461031" y="3049328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Update NCDF Data Service (from Dec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Update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210803" y="3049331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6614259" y="3069559"/>
            <a:ext cx="2414182" cy="65254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6961823" y="3088578"/>
            <a:ext cx="192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8268034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543506" y="250450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815820" y="3126934"/>
            <a:ext cx="195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for Update</a:t>
            </a:r>
            <a:endParaRPr lang="en-US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575334" y="369808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589248" y="524666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575334" y="447237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899948" y="3734909"/>
            <a:ext cx="186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793517" y="4494096"/>
            <a:ext cx="207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794406" y="5266801"/>
            <a:ext cx="206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9105114" y="4690151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17BAD3-4639-4765-B470-5FD6913DC832}"/>
              </a:ext>
            </a:extLst>
          </p:cNvPr>
          <p:cNvSpPr/>
          <p:nvPr/>
        </p:nvSpPr>
        <p:spPr>
          <a:xfrm>
            <a:off x="3696013" y="370198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D0E20-F094-4630-845B-B1818010FADD}"/>
              </a:ext>
            </a:extLst>
          </p:cNvPr>
          <p:cNvCxnSpPr>
            <a:cxnSpLocks/>
          </p:cNvCxnSpPr>
          <p:nvPr/>
        </p:nvCxnSpPr>
        <p:spPr>
          <a:xfrm>
            <a:off x="4799410" y="2271252"/>
            <a:ext cx="0" cy="85189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4C3CC4-674B-4B23-8586-3F634C279098}"/>
              </a:ext>
            </a:extLst>
          </p:cNvPr>
          <p:cNvSpPr txBox="1"/>
          <p:nvPr/>
        </p:nvSpPr>
        <p:spPr>
          <a:xfrm>
            <a:off x="3838023" y="3751788"/>
            <a:ext cx="231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Locate Existing NCDF Data Identifier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A5F99-CBD7-4FB9-9296-B34C8A683727}"/>
              </a:ext>
            </a:extLst>
          </p:cNvPr>
          <p:cNvSpPr txBox="1"/>
          <p:nvPr/>
        </p:nvSpPr>
        <p:spPr>
          <a:xfrm>
            <a:off x="4308404" y="3165102"/>
            <a:ext cx="155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Update NCDF Data</a:t>
            </a:r>
            <a:endParaRPr lang="en-US" sz="16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98FC27-1715-4227-B6A2-D9C5B1538FC6}"/>
              </a:ext>
            </a:extLst>
          </p:cNvPr>
          <p:cNvSpPr/>
          <p:nvPr/>
        </p:nvSpPr>
        <p:spPr>
          <a:xfrm>
            <a:off x="3737862" y="4508263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60EB97-21EB-419C-BDC2-7D0C371AACD9}"/>
              </a:ext>
            </a:extLst>
          </p:cNvPr>
          <p:cNvSpPr txBox="1"/>
          <p:nvPr/>
        </p:nvSpPr>
        <p:spPr>
          <a:xfrm>
            <a:off x="3923093" y="4558067"/>
            <a:ext cx="223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Data Object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2A959D8-920A-4689-9432-D434FAF0BA97}"/>
              </a:ext>
            </a:extLst>
          </p:cNvPr>
          <p:cNvSpPr/>
          <p:nvPr/>
        </p:nvSpPr>
        <p:spPr>
          <a:xfrm>
            <a:off x="3761393" y="525894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017502-9E25-43B2-A3A9-C7304E40391A}"/>
              </a:ext>
            </a:extLst>
          </p:cNvPr>
          <p:cNvSpPr txBox="1"/>
          <p:nvPr/>
        </p:nvSpPr>
        <p:spPr>
          <a:xfrm>
            <a:off x="4013597" y="5308748"/>
            <a:ext cx="211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Metadata</a:t>
            </a:r>
          </a:p>
        </p:txBody>
      </p:sp>
    </p:spTree>
    <p:extLst>
      <p:ext uri="{BB962C8B-B14F-4D97-AF65-F5344CB8AC3E}">
        <p14:creationId xmlns:p14="http://schemas.microsoft.com/office/powerpoint/2010/main" val="4216340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84A1-5BC1-4C3F-80F9-7BD4757E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A478D-972C-4406-A52B-1A992D9CC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January 11</a:t>
            </a:r>
          </a:p>
          <a:p>
            <a:pPr lvl="1"/>
            <a:r>
              <a:rPr lang="en-US" dirty="0"/>
              <a:t>Agenda – </a:t>
            </a:r>
          </a:p>
          <a:p>
            <a:pPr lvl="2"/>
            <a:r>
              <a:rPr lang="en-US" dirty="0"/>
              <a:t>Metadata</a:t>
            </a:r>
          </a:p>
          <a:p>
            <a:pPr lvl="3"/>
            <a:r>
              <a:rPr lang="en-US" dirty="0"/>
              <a:t>Additions to NCMS core?</a:t>
            </a:r>
          </a:p>
          <a:p>
            <a:pPr lvl="3"/>
            <a:r>
              <a:rPr lang="en-US" dirty="0"/>
              <a:t>Metadata Search</a:t>
            </a:r>
          </a:p>
          <a:p>
            <a:pPr lvl="3"/>
            <a:r>
              <a:rPr lang="en-US" dirty="0"/>
              <a:t>Metadata updates? (on update, whether whole or patch)</a:t>
            </a:r>
          </a:p>
          <a:p>
            <a:pPr lvl="2"/>
            <a:r>
              <a:rPr lang="en-US" dirty="0"/>
              <a:t>Open list of issues and questions (for future, or for other TT)</a:t>
            </a:r>
          </a:p>
          <a:p>
            <a:pPr lvl="2"/>
            <a:r>
              <a:rPr lang="en-US" dirty="0"/>
              <a:t>New NAF Views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EBB39-9D69-4D20-A8BB-D8AAEFF8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</p:spTree>
    <p:extLst>
      <p:ext uri="{BB962C8B-B14F-4D97-AF65-F5344CB8AC3E}">
        <p14:creationId xmlns:p14="http://schemas.microsoft.com/office/powerpoint/2010/main" val="2177186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DCC9-D905-4052-AB23-BE1CE07D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Archive of earlier meetings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A4038-6036-4BC5-8C3A-4A1ECE005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01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92CB-0C21-4988-9109-7AE2658A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7498"/>
          </a:xfrm>
        </p:spPr>
        <p:txBody>
          <a:bodyPr>
            <a:normAutofit/>
          </a:bodyPr>
          <a:lstStyle/>
          <a:p>
            <a:r>
              <a:rPr lang="en-US" dirty="0"/>
              <a:t>Agenda Dec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DF8E-A53C-46AE-A9B5-14D42E890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3312"/>
            <a:ext cx="7886700" cy="482365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Review Existing S4 views (recap from Dec 7)</a:t>
            </a:r>
          </a:p>
          <a:p>
            <a:r>
              <a:rPr lang="en-US" sz="2400" dirty="0"/>
              <a:t>Review new S4 views</a:t>
            </a:r>
          </a:p>
          <a:p>
            <a:r>
              <a:rPr lang="en-US" sz="2400" dirty="0"/>
              <a:t>Discuss Metadata Issues</a:t>
            </a:r>
          </a:p>
          <a:p>
            <a:pPr lvl="1"/>
            <a:r>
              <a:rPr lang="en-US" sz="2000" dirty="0"/>
              <a:t>STANAG compliance?  Does the Data Lake enforce, or do we leave it up to participating systems?</a:t>
            </a:r>
          </a:p>
          <a:p>
            <a:pPr lvl="1"/>
            <a:r>
              <a:rPr lang="en-US" sz="2000" dirty="0"/>
              <a:t>What are we expecting to see?</a:t>
            </a:r>
          </a:p>
          <a:p>
            <a:pPr lvl="2"/>
            <a:r>
              <a:rPr lang="en-US" sz="1800" dirty="0"/>
              <a:t>NCMS (interoperability metadata)</a:t>
            </a:r>
          </a:p>
          <a:p>
            <a:pPr lvl="2"/>
            <a:r>
              <a:rPr lang="en-US" sz="1800" dirty="0"/>
              <a:t>STANAG 4774 (Confidentiality Metadata)</a:t>
            </a:r>
          </a:p>
          <a:p>
            <a:pPr lvl="1"/>
            <a:r>
              <a:rPr lang="en-US" sz="2000" dirty="0"/>
              <a:t>Format expected in</a:t>
            </a:r>
          </a:p>
          <a:p>
            <a:pPr lvl="2"/>
            <a:r>
              <a:rPr lang="en-US" sz="1800" dirty="0"/>
              <a:t>STANAG 4778 (Metadata binding)</a:t>
            </a:r>
          </a:p>
          <a:p>
            <a:r>
              <a:rPr lang="en-US" sz="2400" dirty="0"/>
              <a:t>Transformation</a:t>
            </a:r>
          </a:p>
          <a:p>
            <a:pPr lvl="1"/>
            <a:r>
              <a:rPr lang="en-US" sz="2000" dirty="0"/>
              <a:t>Retrieve/Populate vs Pub/Sub</a:t>
            </a:r>
          </a:p>
          <a:p>
            <a:pPr lvl="1"/>
            <a:r>
              <a:rPr lang="en-US" sz="2000" dirty="0"/>
              <a:t>Document vs BSO</a:t>
            </a:r>
          </a:p>
          <a:p>
            <a:r>
              <a:rPr lang="en-US" sz="2400" dirty="0"/>
              <a:t>Next Meeting(s)</a:t>
            </a:r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78695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0472C3-C303-42E3-A492-5126E1EE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Dec 7 views</a:t>
            </a:r>
          </a:p>
        </p:txBody>
      </p:sp>
    </p:spTree>
    <p:extLst>
      <p:ext uri="{BB962C8B-B14F-4D97-AF65-F5344CB8AC3E}">
        <p14:creationId xmlns:p14="http://schemas.microsoft.com/office/powerpoint/2010/main" val="2188413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7C57-1930-4F83-86E0-5285031B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Query NCDF Data Service (review from Dec 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5891C1-0AAF-4862-A943-C16FFF302896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Query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3C5CC6-CDAF-4C1C-856B-513D8C658EF5}"/>
              </a:ext>
            </a:extLst>
          </p:cNvPr>
          <p:cNvSpPr/>
          <p:nvPr/>
        </p:nvSpPr>
        <p:spPr>
          <a:xfrm>
            <a:off x="1052052" y="3045542"/>
            <a:ext cx="2369574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Query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2A0531-4B4D-40F4-953A-51B14E06126D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07A0B9-BB82-4FD6-9291-1C050D2D0859}"/>
              </a:ext>
            </a:extLst>
          </p:cNvPr>
          <p:cNvSpPr/>
          <p:nvPr/>
        </p:nvSpPr>
        <p:spPr>
          <a:xfrm>
            <a:off x="4170556" y="3045542"/>
            <a:ext cx="4344794" cy="3205976"/>
          </a:xfrm>
          <a:prstGeom prst="roundRect">
            <a:avLst>
              <a:gd name="adj" fmla="val 800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F668F-0E07-4DF6-BDA0-D47B21069730}"/>
              </a:ext>
            </a:extLst>
          </p:cNvPr>
          <p:cNvSpPr txBox="1"/>
          <p:nvPr/>
        </p:nvSpPr>
        <p:spPr>
          <a:xfrm>
            <a:off x="5449888" y="3067844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Query Results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2E9B73-FCF8-46C2-9DAE-18871C455798}"/>
              </a:ext>
            </a:extLst>
          </p:cNvPr>
          <p:cNvSpPr/>
          <p:nvPr/>
        </p:nvSpPr>
        <p:spPr>
          <a:xfrm>
            <a:off x="5191499" y="3662168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Query Results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60C425-F05D-4760-A3CD-2E7E0E4CACB6}"/>
              </a:ext>
            </a:extLst>
          </p:cNvPr>
          <p:cNvSpPr/>
          <p:nvPr/>
        </p:nvSpPr>
        <p:spPr>
          <a:xfrm>
            <a:off x="5191499" y="4498581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Sort by Order (optional)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95E486-25FD-49A3-B1B3-8018420B632F}"/>
              </a:ext>
            </a:extLst>
          </p:cNvPr>
          <p:cNvSpPr/>
          <p:nvPr/>
        </p:nvSpPr>
        <p:spPr>
          <a:xfrm>
            <a:off x="5191499" y="5334881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Limit Results (optional)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F5450B-53FE-4400-A69B-B9AB746F1C07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C396C9-B0E4-4421-BB5D-09BB2248C6AC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101B26-FF7A-4624-B06E-CD46EDAEA590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A5DFB2-3ED3-446B-AFA0-998A64B5E054}"/>
              </a:ext>
            </a:extLst>
          </p:cNvPr>
          <p:cNvSpPr txBox="1"/>
          <p:nvPr/>
        </p:nvSpPr>
        <p:spPr>
          <a:xfrm>
            <a:off x="382345" y="4004749"/>
            <a:ext cx="327773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query in RSQL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(ex. 404), or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Return is in SRM XML for a BSO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In a list wrapper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may be Ordered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length  of BSO list may be Limited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Returned BSO </a:t>
            </a:r>
            <a:r>
              <a:rPr lang="en-US" sz="1400" dirty="0" err="1"/>
              <a:t>ObjectType</a:t>
            </a:r>
            <a:r>
              <a:rPr lang="en-US" sz="1400" dirty="0"/>
              <a:t> could be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B1EB8C-50E5-4C9A-BAAD-FA62BF09D382}"/>
              </a:ext>
            </a:extLst>
          </p:cNvPr>
          <p:cNvCxnSpPr/>
          <p:nvPr/>
        </p:nvCxnSpPr>
        <p:spPr>
          <a:xfrm>
            <a:off x="5531005" y="4343052"/>
            <a:ext cx="0" cy="1555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925516-9E24-44D9-BEA4-A3AC9879ACC3}"/>
              </a:ext>
            </a:extLst>
          </p:cNvPr>
          <p:cNvCxnSpPr/>
          <p:nvPr/>
        </p:nvCxnSpPr>
        <p:spPr>
          <a:xfrm>
            <a:off x="5545307" y="5179465"/>
            <a:ext cx="0" cy="1554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C178C-7948-46DE-9201-37D3E4B7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24653826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Select NCDF Data Service (review from Dec 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Select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2418735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230824" y="3067844"/>
            <a:ext cx="1859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NCDF BSO XML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3738B-D4FB-447A-B3ED-0D68EA1C9234}"/>
              </a:ext>
            </a:extLst>
          </p:cNvPr>
          <p:cNvSpPr txBox="1"/>
          <p:nvPr/>
        </p:nvSpPr>
        <p:spPr>
          <a:xfrm>
            <a:off x="759729" y="4113572"/>
            <a:ext cx="3326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NCDF Data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(404), or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Return is in SRM XML for a BSO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Only 1 BSO (matching Data Identifier) is returned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Returned BSO </a:t>
            </a:r>
            <a:r>
              <a:rPr lang="en-US" sz="1400" dirty="0" err="1"/>
              <a:t>ObjectType</a:t>
            </a:r>
            <a:r>
              <a:rPr lang="en-US" sz="1400" dirty="0"/>
              <a:t> could be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46022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EE69-8A24-4793-940C-20B4640A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5014"/>
          </a:xfrm>
        </p:spPr>
        <p:txBody>
          <a:bodyPr/>
          <a:lstStyle/>
          <a:p>
            <a:r>
              <a:rPr lang="en-US" dirty="0"/>
              <a:t>Comments from TT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7F5C0-1D59-484C-BC26-B90D44A7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3020"/>
            <a:ext cx="7886700" cy="4873943"/>
          </a:xfrm>
        </p:spPr>
        <p:txBody>
          <a:bodyPr>
            <a:normAutofit/>
          </a:bodyPr>
          <a:lstStyle/>
          <a:p>
            <a:r>
              <a:rPr lang="en-US" sz="2000" dirty="0"/>
              <a:t>Archiving entries in Data Lake</a:t>
            </a:r>
          </a:p>
          <a:p>
            <a:r>
              <a:rPr lang="en-US" sz="2000" dirty="0"/>
              <a:t>Maintaining multiple “active” entries in data lake for same BSO</a:t>
            </a:r>
          </a:p>
          <a:p>
            <a:r>
              <a:rPr lang="en-US" sz="2000" dirty="0"/>
              <a:t>Entering data on a BSO you do not own</a:t>
            </a:r>
          </a:p>
          <a:p>
            <a:r>
              <a:rPr lang="en-US" sz="2000" dirty="0"/>
              <a:t>Deleting or Updating a BSO that you did no create</a:t>
            </a:r>
          </a:p>
          <a:p>
            <a:r>
              <a:rPr lang="en-US" sz="2000" dirty="0"/>
              <a:t>Storage of Documents in </a:t>
            </a:r>
            <a:r>
              <a:rPr lang="en-US" sz="2000" dirty="0" err="1"/>
              <a:t>DataLake</a:t>
            </a:r>
            <a:r>
              <a:rPr lang="en-US" sz="2000" dirty="0"/>
              <a:t>, vs elsewhere</a:t>
            </a:r>
          </a:p>
          <a:p>
            <a:r>
              <a:rPr lang="en-US" sz="2000" dirty="0"/>
              <a:t>Search via Metadata, vs Search of BSO SRM terms (i.e. MIM terms)</a:t>
            </a:r>
          </a:p>
          <a:p>
            <a:r>
              <a:rPr lang="en-US" sz="2000" dirty="0"/>
              <a:t>Metadata – ADatP-5636 minimums (NCMS) – but what others either from NCMS or elsewhere can be added?</a:t>
            </a:r>
          </a:p>
          <a:p>
            <a:r>
              <a:rPr lang="en-US" sz="2000" dirty="0"/>
              <a:t>Binding of Metadata – Originator Confidentiality, Meta Confidentiality, NCMS Minimum.  Binding done according to STANAG-4778</a:t>
            </a:r>
          </a:p>
          <a:p>
            <a:endParaRPr lang="en-US" sz="2000" dirty="0"/>
          </a:p>
          <a:p>
            <a:r>
              <a:rPr lang="en-US" sz="2000" dirty="0"/>
              <a:t>Each of these produced an As-Is (i.e. Spiral 5, or CWIX 2022) answer, and also some ideas and suggestions for long term (future Spiral) answer</a:t>
            </a:r>
          </a:p>
        </p:txBody>
      </p:sp>
    </p:spTree>
    <p:extLst>
      <p:ext uri="{BB962C8B-B14F-4D97-AF65-F5344CB8AC3E}">
        <p14:creationId xmlns:p14="http://schemas.microsoft.com/office/powerpoint/2010/main" val="25702817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5E29-3FEB-4F44-AD23-7336F187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365126"/>
            <a:ext cx="8607552" cy="1325563"/>
          </a:xfrm>
        </p:spPr>
        <p:txBody>
          <a:bodyPr>
            <a:no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Select NCDF Document Service (review from Dec 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7E040-ACEC-4E36-8812-839EEDB523BF}"/>
              </a:ext>
            </a:extLst>
          </p:cNvPr>
          <p:cNvSpPr/>
          <p:nvPr/>
        </p:nvSpPr>
        <p:spPr>
          <a:xfrm>
            <a:off x="924232" y="1582994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Select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0882DD-BBAF-4EA7-97FB-CD79750E0DF4}"/>
              </a:ext>
            </a:extLst>
          </p:cNvPr>
          <p:cNvSpPr/>
          <p:nvPr/>
        </p:nvSpPr>
        <p:spPr>
          <a:xfrm>
            <a:off x="1091380" y="3035710"/>
            <a:ext cx="2418735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Document 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DEEC58-7C2D-4841-8C63-5FB80770A974}"/>
              </a:ext>
            </a:extLst>
          </p:cNvPr>
          <p:cNvCxnSpPr/>
          <p:nvPr/>
        </p:nvCxnSpPr>
        <p:spPr>
          <a:xfrm>
            <a:off x="1425677" y="2261420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82462E-3928-44FF-9CD5-56D1E2A516CD}"/>
              </a:ext>
            </a:extLst>
          </p:cNvPr>
          <p:cNvSpPr/>
          <p:nvPr/>
        </p:nvSpPr>
        <p:spPr>
          <a:xfrm>
            <a:off x="4837471" y="3035710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B6F9F-65DC-4886-B835-492D08376BBC}"/>
              </a:ext>
            </a:extLst>
          </p:cNvPr>
          <p:cNvSpPr txBox="1"/>
          <p:nvPr/>
        </p:nvSpPr>
        <p:spPr>
          <a:xfrm>
            <a:off x="5227775" y="3058012"/>
            <a:ext cx="1953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NCDF Document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62531D-6D34-47E6-8D66-610506B63F46}"/>
              </a:ext>
            </a:extLst>
          </p:cNvPr>
          <p:cNvCxnSpPr/>
          <p:nvPr/>
        </p:nvCxnSpPr>
        <p:spPr>
          <a:xfrm>
            <a:off x="5097014" y="228372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438EC7-1981-4918-8330-25AFC2D99C75}"/>
              </a:ext>
            </a:extLst>
          </p:cNvPr>
          <p:cNvSpPr txBox="1"/>
          <p:nvPr/>
        </p:nvSpPr>
        <p:spPr>
          <a:xfrm>
            <a:off x="1401117" y="234078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FEA77-698C-46EA-841D-D3561355C659}"/>
              </a:ext>
            </a:extLst>
          </p:cNvPr>
          <p:cNvSpPr txBox="1"/>
          <p:nvPr/>
        </p:nvSpPr>
        <p:spPr>
          <a:xfrm>
            <a:off x="5097014" y="2332524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A79C91-BDE6-4C84-B845-292B8FAD6359}"/>
              </a:ext>
            </a:extLst>
          </p:cNvPr>
          <p:cNvSpPr txBox="1"/>
          <p:nvPr/>
        </p:nvSpPr>
        <p:spPr>
          <a:xfrm>
            <a:off x="799058" y="4103740"/>
            <a:ext cx="3326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NCDF Document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(404), or returned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Return is a document (or URL pointing to document’s location)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Document ID came from either Query or Select, when BSO </a:t>
            </a:r>
            <a:r>
              <a:rPr lang="en-US" sz="1400" dirty="0" err="1"/>
              <a:t>ObjectType</a:t>
            </a:r>
            <a:r>
              <a:rPr lang="en-US" sz="1400" dirty="0"/>
              <a:t> was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19F23-B0DB-41EF-B65E-11020AD4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1249799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F4FB69-5C11-4E51-B589-66C53A5D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S4 Service Function Views</a:t>
            </a:r>
          </a:p>
        </p:txBody>
      </p:sp>
    </p:spTree>
    <p:extLst>
      <p:ext uri="{BB962C8B-B14F-4D97-AF65-F5344CB8AC3E}">
        <p14:creationId xmlns:p14="http://schemas.microsoft.com/office/powerpoint/2010/main" val="5911033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Data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018363" y="3067844"/>
            <a:ext cx="2284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805890" y="3123145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Data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873615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4099687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Document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4805901" y="3067844"/>
            <a:ext cx="2709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Document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758666" y="3123145"/>
            <a:ext cx="1880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Document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739238"/>
            <a:ext cx="36961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FFFF00"/>
                </a:highlight>
              </a:rPr>
              <a:t>BSO is type </a:t>
            </a:r>
            <a:r>
              <a:rPr lang="en-US" sz="1400" b="1" dirty="0" err="1">
                <a:highlight>
                  <a:srgbClr val="FFFF00"/>
                </a:highlight>
              </a:rPr>
              <a:t>InformationResource</a:t>
            </a:r>
            <a:r>
              <a:rPr lang="en-US" sz="1400" b="1" dirty="0">
                <a:highlight>
                  <a:srgbClr val="FFFF00"/>
                </a:highlight>
              </a:rPr>
              <a:t>, with a URL to the Document</a:t>
            </a:r>
            <a:endParaRPr lang="en-US" sz="1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15314670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EE557-9F4C-4E2A-9658-128FFFF8B2BB}"/>
              </a:ext>
            </a:extLst>
          </p:cNvPr>
          <p:cNvSpPr/>
          <p:nvPr/>
        </p:nvSpPr>
        <p:spPr>
          <a:xfrm>
            <a:off x="3461031" y="3049328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Update NCDF Data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Update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210803" y="3049331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6614259" y="3069559"/>
            <a:ext cx="2414182" cy="65254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6961823" y="3088578"/>
            <a:ext cx="192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8268034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543506" y="250450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575334" y="3126934"/>
            <a:ext cx="219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for Update</a:t>
            </a:r>
            <a:endParaRPr lang="en-US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575334" y="369808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589248" y="524666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575334" y="447237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899948" y="3734909"/>
            <a:ext cx="186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793517" y="4494096"/>
            <a:ext cx="207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794406" y="5266801"/>
            <a:ext cx="206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9105114" y="4690151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17BAD3-4639-4765-B470-5FD6913DC832}"/>
              </a:ext>
            </a:extLst>
          </p:cNvPr>
          <p:cNvSpPr/>
          <p:nvPr/>
        </p:nvSpPr>
        <p:spPr>
          <a:xfrm>
            <a:off x="3696013" y="370198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D0E20-F094-4630-845B-B1818010FADD}"/>
              </a:ext>
            </a:extLst>
          </p:cNvPr>
          <p:cNvCxnSpPr>
            <a:cxnSpLocks/>
          </p:cNvCxnSpPr>
          <p:nvPr/>
        </p:nvCxnSpPr>
        <p:spPr>
          <a:xfrm>
            <a:off x="4799410" y="2271252"/>
            <a:ext cx="0" cy="85189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4C3CC4-674B-4B23-8586-3F634C279098}"/>
              </a:ext>
            </a:extLst>
          </p:cNvPr>
          <p:cNvSpPr txBox="1"/>
          <p:nvPr/>
        </p:nvSpPr>
        <p:spPr>
          <a:xfrm>
            <a:off x="3838023" y="3751788"/>
            <a:ext cx="231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Locate Existing NCDF Data Identifier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A5F99-CBD7-4FB9-9296-B34C8A683727}"/>
              </a:ext>
            </a:extLst>
          </p:cNvPr>
          <p:cNvSpPr txBox="1"/>
          <p:nvPr/>
        </p:nvSpPr>
        <p:spPr>
          <a:xfrm>
            <a:off x="4308404" y="3165102"/>
            <a:ext cx="160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Update NCDF Data</a:t>
            </a:r>
            <a:endParaRPr lang="en-US" sz="16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98FC27-1715-4227-B6A2-D9C5B1538FC6}"/>
              </a:ext>
            </a:extLst>
          </p:cNvPr>
          <p:cNvSpPr/>
          <p:nvPr/>
        </p:nvSpPr>
        <p:spPr>
          <a:xfrm>
            <a:off x="3737862" y="4508263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60EB97-21EB-419C-BDC2-7D0C371AACD9}"/>
              </a:ext>
            </a:extLst>
          </p:cNvPr>
          <p:cNvSpPr txBox="1"/>
          <p:nvPr/>
        </p:nvSpPr>
        <p:spPr>
          <a:xfrm>
            <a:off x="3923093" y="4558067"/>
            <a:ext cx="223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Data Object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2A959D8-920A-4689-9432-D434FAF0BA97}"/>
              </a:ext>
            </a:extLst>
          </p:cNvPr>
          <p:cNvSpPr/>
          <p:nvPr/>
        </p:nvSpPr>
        <p:spPr>
          <a:xfrm>
            <a:off x="3761393" y="525894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017502-9E25-43B2-A3A9-C7304E40391A}"/>
              </a:ext>
            </a:extLst>
          </p:cNvPr>
          <p:cNvSpPr txBox="1"/>
          <p:nvPr/>
        </p:nvSpPr>
        <p:spPr>
          <a:xfrm>
            <a:off x="4013597" y="5308748"/>
            <a:ext cx="211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Metadata</a:t>
            </a:r>
          </a:p>
        </p:txBody>
      </p:sp>
    </p:spTree>
    <p:extLst>
      <p:ext uri="{BB962C8B-B14F-4D97-AF65-F5344CB8AC3E}">
        <p14:creationId xmlns:p14="http://schemas.microsoft.com/office/powerpoint/2010/main" val="5787580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C11B15-4EB0-4533-841F-2C7523BC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(continued)</a:t>
            </a:r>
          </a:p>
        </p:txBody>
      </p:sp>
    </p:spTree>
    <p:extLst>
      <p:ext uri="{BB962C8B-B14F-4D97-AF65-F5344CB8AC3E}">
        <p14:creationId xmlns:p14="http://schemas.microsoft.com/office/powerpoint/2010/main" val="41148318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AE2941-5A0F-4556-811E-7E0D1B73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1881"/>
          </a:xfrm>
        </p:spPr>
        <p:txBody>
          <a:bodyPr>
            <a:normAutofit/>
          </a:bodyPr>
          <a:lstStyle/>
          <a:p>
            <a:r>
              <a:rPr lang="en-US" dirty="0"/>
              <a:t>Review of NATO Metadata Req’s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11AE0A-92AB-43C0-8EB0-321A67FF7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3312"/>
            <a:ext cx="7886700" cy="4823651"/>
          </a:xfrm>
        </p:spPr>
        <p:txBody>
          <a:bodyPr>
            <a:normAutofit/>
          </a:bodyPr>
          <a:lstStyle/>
          <a:p>
            <a:r>
              <a:rPr lang="en-US" sz="2000" dirty="0"/>
              <a:t>Contents of NATO Metadata are defined by NCMS (is this true? in all cases)?</a:t>
            </a:r>
          </a:p>
          <a:p>
            <a:r>
              <a:rPr lang="en-US" sz="2000" dirty="0"/>
              <a:t>Confidentiality Metadata, bound to data intended for sharing when confidentiality is a question, is defined by STANAG 4774 (equals NCMS Security Layer??)</a:t>
            </a:r>
          </a:p>
          <a:p>
            <a:r>
              <a:rPr lang="en-US" sz="2000" dirty="0"/>
              <a:t>Binding is determined by STANAG 4778</a:t>
            </a:r>
          </a:p>
        </p:txBody>
      </p:sp>
    </p:spTree>
    <p:extLst>
      <p:ext uri="{BB962C8B-B14F-4D97-AF65-F5344CB8AC3E}">
        <p14:creationId xmlns:p14="http://schemas.microsoft.com/office/powerpoint/2010/main" val="31095309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D0D9-B5C4-4E1A-838C-878B2622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NATO Metadata (as per NCMS)</a:t>
            </a:r>
            <a:br>
              <a:rPr lang="en-US" dirty="0"/>
            </a:br>
            <a:r>
              <a:rPr lang="en-US" dirty="0"/>
              <a:t>Does NCDF Data Lake require more?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56863-1450-49C8-AA44-B48110A5D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NCMS defines metadata in three layers</a:t>
            </a:r>
          </a:p>
          <a:p>
            <a:pPr lvl="1"/>
            <a:r>
              <a:rPr lang="en-US" sz="1600" dirty="0"/>
              <a:t>Security (equal to 4774)</a:t>
            </a:r>
          </a:p>
          <a:p>
            <a:pPr lvl="1"/>
            <a:r>
              <a:rPr lang="en-US" sz="1600" dirty="0"/>
              <a:t>Common</a:t>
            </a:r>
          </a:p>
          <a:p>
            <a:pPr lvl="1"/>
            <a:r>
              <a:rPr lang="en-US" sz="1600" dirty="0"/>
              <a:t>Lifecycle</a:t>
            </a:r>
          </a:p>
          <a:p>
            <a:pPr lvl="1"/>
            <a:endParaRPr lang="en-US" sz="1600" dirty="0"/>
          </a:p>
          <a:p>
            <a:r>
              <a:rPr lang="en-US" sz="2000" dirty="0"/>
              <a:t>Security Layer</a:t>
            </a:r>
          </a:p>
          <a:p>
            <a:pPr lvl="1"/>
            <a:r>
              <a:rPr lang="en-US" sz="1600" dirty="0"/>
              <a:t>Metadata Confidentiality Label</a:t>
            </a:r>
          </a:p>
          <a:p>
            <a:pPr lvl="1"/>
            <a:r>
              <a:rPr lang="en-US" sz="1600" dirty="0"/>
              <a:t>Originator Label</a:t>
            </a:r>
          </a:p>
          <a:p>
            <a:pPr lvl="1"/>
            <a:r>
              <a:rPr lang="en-US" sz="1600" dirty="0"/>
              <a:t>Alternative Confidentiality Label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22545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D0D9-B5C4-4E1A-838C-878B26223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1881"/>
          </a:xfrm>
        </p:spPr>
        <p:txBody>
          <a:bodyPr>
            <a:normAutofit/>
          </a:bodyPr>
          <a:lstStyle/>
          <a:p>
            <a:r>
              <a:rPr lang="en-US" dirty="0"/>
              <a:t>NATO Metadata (as per NCMS)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56863-1450-49C8-AA44-B48110A5D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6464"/>
            <a:ext cx="7886700" cy="475049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Common Layer</a:t>
            </a:r>
          </a:p>
          <a:p>
            <a:pPr lvl="1"/>
            <a:r>
              <a:rPr lang="en-US" sz="1600" dirty="0"/>
              <a:t>Contributor</a:t>
            </a:r>
          </a:p>
          <a:p>
            <a:pPr lvl="1"/>
            <a:r>
              <a:rPr lang="en-US" sz="1600" dirty="0"/>
              <a:t>Creator</a:t>
            </a:r>
          </a:p>
          <a:p>
            <a:pPr lvl="1"/>
            <a:r>
              <a:rPr lang="en-US" sz="1600" dirty="0"/>
              <a:t>Custodian</a:t>
            </a:r>
          </a:p>
          <a:p>
            <a:pPr lvl="1"/>
            <a:r>
              <a:rPr lang="en-US" sz="1600" dirty="0"/>
              <a:t>Publisher</a:t>
            </a:r>
          </a:p>
          <a:p>
            <a:pPr lvl="1"/>
            <a:r>
              <a:rPr lang="en-US" sz="1600" dirty="0"/>
              <a:t>Coverage</a:t>
            </a:r>
          </a:p>
          <a:p>
            <a:pPr lvl="1"/>
            <a:r>
              <a:rPr lang="en-US" sz="1600" dirty="0" err="1"/>
              <a:t>Discription</a:t>
            </a:r>
            <a:endParaRPr lang="en-US" sz="1600" dirty="0"/>
          </a:p>
          <a:p>
            <a:pPr lvl="1"/>
            <a:r>
              <a:rPr lang="en-US" sz="1600" dirty="0"/>
              <a:t>Format</a:t>
            </a:r>
          </a:p>
          <a:p>
            <a:pPr lvl="1"/>
            <a:r>
              <a:rPr lang="en-US" sz="1600" dirty="0"/>
              <a:t>Rights</a:t>
            </a:r>
          </a:p>
          <a:p>
            <a:pPr lvl="1"/>
            <a:r>
              <a:rPr lang="en-US" sz="1600" dirty="0"/>
              <a:t>Date</a:t>
            </a:r>
          </a:p>
          <a:p>
            <a:pPr lvl="1"/>
            <a:r>
              <a:rPr lang="en-US" sz="1600" dirty="0"/>
              <a:t>Language</a:t>
            </a:r>
          </a:p>
          <a:p>
            <a:pPr lvl="1"/>
            <a:r>
              <a:rPr lang="en-US" sz="1600" dirty="0"/>
              <a:t>Provenance</a:t>
            </a:r>
          </a:p>
          <a:p>
            <a:pPr lvl="1"/>
            <a:r>
              <a:rPr lang="en-US" sz="1600" dirty="0"/>
              <a:t>Source</a:t>
            </a:r>
          </a:p>
          <a:p>
            <a:pPr lvl="1"/>
            <a:r>
              <a:rPr lang="en-US" sz="1600" dirty="0"/>
              <a:t>Type</a:t>
            </a:r>
          </a:p>
          <a:p>
            <a:pPr lvl="1"/>
            <a:r>
              <a:rPr lang="en-US" sz="1600" dirty="0"/>
              <a:t>Subject</a:t>
            </a:r>
          </a:p>
          <a:p>
            <a:pPr lvl="1"/>
            <a:r>
              <a:rPr lang="en-US" sz="1600" dirty="0"/>
              <a:t>Relation</a:t>
            </a:r>
          </a:p>
          <a:p>
            <a:pPr lvl="1"/>
            <a:r>
              <a:rPr lang="en-US" sz="1600" dirty="0"/>
              <a:t>Identifier</a:t>
            </a:r>
          </a:p>
          <a:p>
            <a:pPr lvl="1"/>
            <a:r>
              <a:rPr lang="en-US" sz="1600" dirty="0"/>
              <a:t>Title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84640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4DA8-947F-4B89-96D7-39E9CB52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4346"/>
          </a:xfrm>
        </p:spPr>
        <p:txBody>
          <a:bodyPr/>
          <a:lstStyle/>
          <a:p>
            <a:r>
              <a:rPr lang="en-US" dirty="0"/>
              <a:t>NATO Metadata (as per NCMS)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56271-02A1-44E6-96C3-F11A3EA6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8928"/>
            <a:ext cx="7886700" cy="4848035"/>
          </a:xfrm>
        </p:spPr>
        <p:txBody>
          <a:bodyPr>
            <a:normAutofit/>
          </a:bodyPr>
          <a:lstStyle/>
          <a:p>
            <a:r>
              <a:rPr lang="en-US" sz="2000" dirty="0"/>
              <a:t>Information Lifecycle Support Layer</a:t>
            </a:r>
          </a:p>
          <a:p>
            <a:pPr lvl="1"/>
            <a:r>
              <a:rPr lang="en-US" sz="1600" dirty="0"/>
              <a:t>Records</a:t>
            </a:r>
          </a:p>
          <a:p>
            <a:pPr lvl="1"/>
            <a:r>
              <a:rPr lang="en-US" sz="1600" dirty="0"/>
              <a:t>Status</a:t>
            </a:r>
          </a:p>
          <a:p>
            <a:pPr lvl="1"/>
            <a:r>
              <a:rPr lang="en-US" sz="1600" dirty="0" err="1"/>
              <a:t>updatingFrequency</a:t>
            </a:r>
            <a:endParaRPr lang="en-US" sz="1600" dirty="0"/>
          </a:p>
          <a:p>
            <a:pPr lvl="1"/>
            <a:r>
              <a:rPr lang="en-US" sz="1600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371354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CC24-A2BF-47BC-AD3B-C98BAB5F3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0724"/>
          </a:xfrm>
        </p:spPr>
        <p:txBody>
          <a:bodyPr/>
          <a:lstStyle/>
          <a:p>
            <a:r>
              <a:rPr lang="en-US" dirty="0"/>
              <a:t>MPC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630F3-7B92-496D-9FE5-A8E179D4B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/>
          <a:lstStyle/>
          <a:p>
            <a:r>
              <a:rPr lang="en-US" dirty="0"/>
              <a:t>Not aware of everything (open to input)</a:t>
            </a:r>
          </a:p>
          <a:p>
            <a:r>
              <a:rPr lang="en-US" dirty="0"/>
              <a:t>New </a:t>
            </a:r>
            <a:r>
              <a:rPr lang="en-US" dirty="0" err="1"/>
              <a:t>DataLake</a:t>
            </a:r>
            <a:r>
              <a:rPr lang="en-US" dirty="0"/>
              <a:t> Service API released</a:t>
            </a:r>
          </a:p>
          <a:p>
            <a:pPr lvl="1"/>
            <a:r>
              <a:rPr lang="en-US" dirty="0"/>
              <a:t>Mandatory Operations</a:t>
            </a:r>
          </a:p>
          <a:p>
            <a:pPr lvl="2"/>
            <a:r>
              <a:rPr lang="en-US" dirty="0"/>
              <a:t>Query</a:t>
            </a:r>
          </a:p>
          <a:p>
            <a:pPr lvl="2"/>
            <a:r>
              <a:rPr lang="en-US" dirty="0"/>
              <a:t>Retrieve by ID</a:t>
            </a:r>
          </a:p>
          <a:p>
            <a:pPr lvl="2"/>
            <a:r>
              <a:rPr lang="en-US" dirty="0"/>
              <a:t>Insert or Update</a:t>
            </a:r>
          </a:p>
          <a:p>
            <a:pPr lvl="2"/>
            <a:r>
              <a:rPr lang="en-US" dirty="0"/>
              <a:t>Delete (</a:t>
            </a:r>
            <a:r>
              <a:rPr lang="en-US" dirty="0">
                <a:solidFill>
                  <a:srgbClr val="FF0000"/>
                </a:solidFill>
              </a:rPr>
              <a:t>REMOVE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Optional Operations</a:t>
            </a:r>
          </a:p>
          <a:p>
            <a:pPr lvl="2"/>
            <a:r>
              <a:rPr lang="en-US" dirty="0"/>
              <a:t>Retrieve Document (</a:t>
            </a:r>
            <a:r>
              <a:rPr lang="en-US" dirty="0">
                <a:solidFill>
                  <a:srgbClr val="FF0000"/>
                </a:solidFill>
              </a:rPr>
              <a:t>REMOVE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Insert or Update Document (</a:t>
            </a:r>
            <a:r>
              <a:rPr lang="en-US" dirty="0">
                <a:solidFill>
                  <a:srgbClr val="FF0000"/>
                </a:solidFill>
              </a:rPr>
              <a:t>REMOVE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Insights on Metadata (not much change) and RSQL (also not much change)</a:t>
            </a:r>
          </a:p>
        </p:txBody>
      </p:sp>
    </p:spTree>
    <p:extLst>
      <p:ext uri="{BB962C8B-B14F-4D97-AF65-F5344CB8AC3E}">
        <p14:creationId xmlns:p14="http://schemas.microsoft.com/office/powerpoint/2010/main" val="42150134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D8C4-2D68-4D01-B1F2-8DF0C571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2992A-8482-40C5-9D57-1DB62E676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UUID - </a:t>
            </a:r>
          </a:p>
        </p:txBody>
      </p:sp>
    </p:spTree>
    <p:extLst>
      <p:ext uri="{BB962C8B-B14F-4D97-AF65-F5344CB8AC3E}">
        <p14:creationId xmlns:p14="http://schemas.microsoft.com/office/powerpoint/2010/main" val="29960836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A515-0B2B-4D4A-9E3C-62F82311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4745"/>
          </a:xfrm>
        </p:spPr>
        <p:txBody>
          <a:bodyPr/>
          <a:lstStyle/>
          <a:p>
            <a:r>
              <a:rPr lang="en-US" dirty="0"/>
              <a:t>Agenda (Nov 24 meeting)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5A649-67C0-4BDE-B4B6-D62E4DAA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our list of open items left from the DM-</a:t>
            </a:r>
            <a:r>
              <a:rPr lang="en-US" sz="2000" dirty="0" err="1"/>
              <a:t>CaT</a:t>
            </a:r>
            <a:r>
              <a:rPr lang="en-US" sz="2000" dirty="0"/>
              <a:t> meeting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of the different Service Views (NAF) to be completed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of which of our Services will be described by Views (from our high level NCIA Service walk through...)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State of existing Architectural Diagrams (from earlier Architecture)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3E292-A86E-49CB-90DC-505F703B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29617573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756E-59AB-4203-9CC1-25735314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558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Open Items after </a:t>
            </a:r>
            <a:r>
              <a:rPr lang="en-US" sz="3600" dirty="0" err="1"/>
              <a:t>DMCaT</a:t>
            </a:r>
            <a:r>
              <a:rPr lang="en-US" sz="3600" dirty="0"/>
              <a:t> working Session (ongoing)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2AA8-953D-4672-8F08-C4A8496A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361"/>
            <a:ext cx="7886700" cy="490860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Management</a:t>
            </a:r>
          </a:p>
          <a:p>
            <a:pPr lvl="1"/>
            <a:r>
              <a:rPr lang="en-US" sz="1600" dirty="0"/>
              <a:t>Management software services</a:t>
            </a:r>
          </a:p>
          <a:p>
            <a:pPr lvl="1"/>
            <a:r>
              <a:rPr lang="en-US" sz="1600" dirty="0"/>
              <a:t>Management business rules</a:t>
            </a:r>
          </a:p>
          <a:p>
            <a:pPr lvl="2"/>
            <a:r>
              <a:rPr lang="en-US" sz="1600" dirty="0"/>
              <a:t>When do data elements become ‘stale’ </a:t>
            </a:r>
          </a:p>
          <a:p>
            <a:pPr lvl="2"/>
            <a:r>
              <a:rPr lang="en-US" sz="1600" dirty="0"/>
              <a:t>What about redundant BSOs for the same entity?</a:t>
            </a:r>
          </a:p>
          <a:p>
            <a:pPr lvl="2"/>
            <a:r>
              <a:rPr lang="en-US" sz="1600" dirty="0"/>
              <a:t>If removed from one Data Lake, what if it exists in a separate Federated Data Lake?</a:t>
            </a:r>
          </a:p>
          <a:p>
            <a:pPr lvl="2"/>
            <a:r>
              <a:rPr lang="en-US" sz="1600" dirty="0"/>
              <a:t>Etc.</a:t>
            </a:r>
          </a:p>
          <a:p>
            <a:pPr lvl="1"/>
            <a:r>
              <a:rPr lang="en-US" sz="1600" dirty="0"/>
              <a:t>Likely not included in CWIX 2022.  Open for discussion.</a:t>
            </a:r>
            <a:endParaRPr lang="en-US" sz="1800" dirty="0"/>
          </a:p>
          <a:p>
            <a:r>
              <a:rPr lang="en-US" sz="2000" dirty="0"/>
              <a:t>Metadata</a:t>
            </a:r>
          </a:p>
          <a:p>
            <a:pPr lvl="1"/>
            <a:r>
              <a:rPr lang="en-US" sz="1600" dirty="0"/>
              <a:t>Only as provided from BSO?  </a:t>
            </a:r>
          </a:p>
          <a:p>
            <a:pPr lvl="1"/>
            <a:r>
              <a:rPr lang="en-US" sz="1600" dirty="0"/>
              <a:t>NATO Metadata STANAG</a:t>
            </a:r>
          </a:p>
          <a:p>
            <a:pPr lvl="1"/>
            <a:r>
              <a:rPr lang="en-US" sz="1600" dirty="0"/>
              <a:t>Metadata producing service? Open for discussion.</a:t>
            </a:r>
          </a:p>
          <a:p>
            <a:r>
              <a:rPr lang="en-US" sz="2000" dirty="0"/>
              <a:t>Objects other than BSOs?</a:t>
            </a:r>
          </a:p>
          <a:p>
            <a:pPr lvl="1"/>
            <a:r>
              <a:rPr lang="en-US" sz="1600" dirty="0"/>
              <a:t>Where is the limit?  Do they get a SRM wrapper?  Open for discussion.</a:t>
            </a:r>
          </a:p>
          <a:p>
            <a:r>
              <a:rPr lang="en-US" sz="2000" dirty="0"/>
              <a:t>Transformation</a:t>
            </a:r>
          </a:p>
          <a:p>
            <a:pPr lvl="1"/>
            <a:r>
              <a:rPr lang="en-US" sz="1600" dirty="0"/>
              <a:t>Will any Transformation services be made available?  Open for discussion.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AF999-554C-4765-9AA0-ABFC550A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27964044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6A98-0873-4E73-ACC4-D32263EA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lang="en-US" dirty="0"/>
              <a:t>List of Service views planned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6266B-92F7-447C-BFE9-DEBEFC927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7355"/>
            <a:ext cx="7886700" cy="4849608"/>
          </a:xfrm>
        </p:spPr>
        <p:txBody>
          <a:bodyPr>
            <a:normAutofit/>
          </a:bodyPr>
          <a:lstStyle/>
          <a:p>
            <a:r>
              <a:rPr lang="en-US" sz="2000" dirty="0">
                <a:highlight>
                  <a:srgbClr val="00FFFF"/>
                </a:highlight>
              </a:rPr>
              <a:t>S2 – Service Structure </a:t>
            </a:r>
            <a:r>
              <a:rPr lang="en-US" sz="2000" dirty="0"/>
              <a:t>– it shows how the various software services (APIs) can be aggregated or composed to fulfill an operational service (use case)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S3 – Service Interfaces </a:t>
            </a:r>
            <a:r>
              <a:rPr lang="en-US" sz="2000" dirty="0"/>
              <a:t>– gives details on the interfaces (input, output) to services – including data requirements for the API, etc.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S4 – Service Functions </a:t>
            </a:r>
            <a:r>
              <a:rPr lang="en-US" sz="2000" dirty="0"/>
              <a:t>– gives a functional breakdown of what a service does.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S5 – Service Status </a:t>
            </a:r>
            <a:r>
              <a:rPr lang="en-US" sz="2000" dirty="0"/>
              <a:t>– gives a list of the states that the service can be in (waiting, moving data, processing, requesting resource, submitting, </a:t>
            </a:r>
            <a:r>
              <a:rPr lang="en-US" sz="2000" dirty="0" err="1"/>
              <a:t>etc</a:t>
            </a:r>
            <a:r>
              <a:rPr lang="en-US" sz="2000" dirty="0"/>
              <a:t> </a:t>
            </a:r>
            <a:r>
              <a:rPr lang="en-US" sz="2000" dirty="0" err="1"/>
              <a:t>etc</a:t>
            </a:r>
            <a:r>
              <a:rPr lang="en-US" sz="2000" dirty="0"/>
              <a:t>) – </a:t>
            </a:r>
            <a:r>
              <a:rPr lang="en-US" sz="2000" dirty="0">
                <a:highlight>
                  <a:srgbClr val="FFFF00"/>
                </a:highlight>
              </a:rPr>
              <a:t>this may or may not prove useful for our services...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S6 – Service Interactions </a:t>
            </a:r>
            <a:r>
              <a:rPr lang="en-US" sz="2000" dirty="0"/>
              <a:t>– shows an interaction diagram of how the services handle a user’s request – timing chart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S1 – Service Taxonomy </a:t>
            </a:r>
            <a:r>
              <a:rPr lang="en-US" sz="2000" dirty="0"/>
              <a:t>– a catalog of all the Service Views...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4D199-9899-4A30-9459-CB0E9088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17508092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624A-642A-42C7-8DB2-616BB269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lang="en-US" dirty="0"/>
              <a:t>Data Lake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17DBC-126D-4765-93B8-5CD4AAAC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7858"/>
            <a:ext cx="7886700" cy="4879105"/>
          </a:xfrm>
        </p:spPr>
        <p:txBody>
          <a:bodyPr>
            <a:normAutofit/>
          </a:bodyPr>
          <a:lstStyle/>
          <a:p>
            <a:r>
              <a:rPr lang="en-US" sz="2000" dirty="0"/>
              <a:t>Each “service” (software service) will get the following: S2, S3, S4, S6  (S5 is optionally provided)</a:t>
            </a:r>
          </a:p>
          <a:p>
            <a:r>
              <a:rPr lang="en-US" sz="2000" dirty="0"/>
              <a:t>One complete taxonomy view in an S1 (done last)</a:t>
            </a:r>
          </a:p>
          <a:p>
            <a:r>
              <a:rPr lang="en-US" sz="2000" dirty="0"/>
              <a:t>The broad categories of the services (each of these categories will be described by a C5 view):</a:t>
            </a:r>
          </a:p>
          <a:p>
            <a:pPr lvl="1"/>
            <a:r>
              <a:rPr lang="en-US" sz="1600" dirty="0"/>
              <a:t>Search/Retrieve</a:t>
            </a:r>
          </a:p>
          <a:p>
            <a:pPr lvl="1"/>
            <a:r>
              <a:rPr lang="en-US" sz="1600" dirty="0"/>
              <a:t>Produce</a:t>
            </a:r>
          </a:p>
          <a:p>
            <a:pPr lvl="1"/>
            <a:r>
              <a:rPr lang="en-US" sz="1600" dirty="0"/>
              <a:t>Publish/Subscribe</a:t>
            </a:r>
          </a:p>
          <a:p>
            <a:r>
              <a:rPr lang="en-US" sz="2000" dirty="0"/>
              <a:t>Produce involves methods for systems to provide information to the NCDF Data Lake</a:t>
            </a:r>
          </a:p>
          <a:p>
            <a:r>
              <a:rPr lang="en-US" sz="2000" dirty="0"/>
              <a:t>Publish/Subscribe is a way for a retriever to subscribe to updates from a Producer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F90C8-5F84-4A74-B6C4-393DE8F7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4748333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016C-41EC-499F-A153-6EF41688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Agenda – Dec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607E-E0E0-4261-948E-FC330EC8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Review open items from DM-CAT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Review conceptual Service 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Review Search/Retrieve S4 (Service Function) views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4D42C-FAD2-4801-84E9-C1A8397A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41179742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756E-59AB-4203-9CC1-25735314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558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Open Items after </a:t>
            </a:r>
            <a:r>
              <a:rPr lang="en-US" sz="3600" dirty="0" err="1"/>
              <a:t>DMCaT</a:t>
            </a:r>
            <a:r>
              <a:rPr lang="en-US" sz="3600" dirty="0"/>
              <a:t> working Session (ongoing)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2AA8-953D-4672-8F08-C4A8496A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360"/>
            <a:ext cx="7886700" cy="492462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Management</a:t>
            </a:r>
          </a:p>
          <a:p>
            <a:pPr lvl="1"/>
            <a:r>
              <a:rPr lang="en-US" sz="1600" dirty="0"/>
              <a:t>Management software services</a:t>
            </a:r>
          </a:p>
          <a:p>
            <a:pPr lvl="1"/>
            <a:r>
              <a:rPr lang="en-US" sz="1600" dirty="0"/>
              <a:t>Management business rules</a:t>
            </a:r>
          </a:p>
          <a:p>
            <a:pPr lvl="2"/>
            <a:r>
              <a:rPr lang="en-US" sz="1600" dirty="0"/>
              <a:t>When do data elements become ‘stale’ </a:t>
            </a:r>
          </a:p>
          <a:p>
            <a:pPr lvl="2"/>
            <a:r>
              <a:rPr lang="en-US" sz="1600" dirty="0"/>
              <a:t>What about redundant BSOs for the same entity?</a:t>
            </a:r>
          </a:p>
          <a:p>
            <a:pPr lvl="2"/>
            <a:r>
              <a:rPr lang="en-US" sz="1600" dirty="0"/>
              <a:t>If removed from one Data Lake, what if it exists in a separate Federated Data Lake?</a:t>
            </a:r>
          </a:p>
          <a:p>
            <a:pPr lvl="2"/>
            <a:r>
              <a:rPr lang="en-US" sz="1600" dirty="0"/>
              <a:t>Etc.</a:t>
            </a:r>
          </a:p>
          <a:p>
            <a:pPr lvl="1"/>
            <a:r>
              <a:rPr lang="en-US" sz="1600" dirty="0"/>
              <a:t>Likely not included in CWIX 2022.  Open for discussion.</a:t>
            </a:r>
            <a:endParaRPr lang="en-US" sz="1800" dirty="0"/>
          </a:p>
          <a:p>
            <a:r>
              <a:rPr lang="en-US" sz="2000" dirty="0"/>
              <a:t>Metadata</a:t>
            </a:r>
          </a:p>
          <a:p>
            <a:pPr lvl="1"/>
            <a:r>
              <a:rPr lang="en-US" sz="1600" dirty="0"/>
              <a:t>Only as provided from BSO?  </a:t>
            </a:r>
          </a:p>
          <a:p>
            <a:pPr lvl="1"/>
            <a:r>
              <a:rPr lang="en-US" sz="1600" dirty="0"/>
              <a:t>NATO Metadata STANAG</a:t>
            </a:r>
          </a:p>
          <a:p>
            <a:pPr lvl="1"/>
            <a:r>
              <a:rPr lang="en-US" sz="1600" dirty="0"/>
              <a:t>Metadata producing service? Open for discussion.</a:t>
            </a:r>
          </a:p>
          <a:p>
            <a:r>
              <a:rPr lang="en-US" sz="2000" dirty="0"/>
              <a:t>Objects other than BSOs?</a:t>
            </a:r>
          </a:p>
          <a:p>
            <a:pPr lvl="1"/>
            <a:r>
              <a:rPr lang="en-US" sz="1600" dirty="0"/>
              <a:t>Where is the limit?  Do they get a SRM wrapper?  Open for discussion.</a:t>
            </a:r>
          </a:p>
          <a:p>
            <a:r>
              <a:rPr lang="en-US" sz="2000" dirty="0"/>
              <a:t>Transformation</a:t>
            </a:r>
          </a:p>
          <a:p>
            <a:pPr lvl="1"/>
            <a:r>
              <a:rPr lang="en-US" sz="1600" dirty="0"/>
              <a:t>Will any Transformation services be made available?  Open for discussion.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A0008-A730-45E9-B084-744C5A35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579801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55F6-D433-4CE7-AAC2-849EDD19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7764"/>
          </a:xfrm>
        </p:spPr>
        <p:txBody>
          <a:bodyPr>
            <a:normAutofit/>
          </a:bodyPr>
          <a:lstStyle/>
          <a:p>
            <a:r>
              <a:rPr lang="en-US" sz="3200" dirty="0"/>
              <a:t>Conceptual View – Data Lake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19F5E0-01FB-49ED-B178-979242DA5D95}"/>
              </a:ext>
            </a:extLst>
          </p:cNvPr>
          <p:cNvSpPr txBox="1"/>
          <p:nvPr/>
        </p:nvSpPr>
        <p:spPr>
          <a:xfrm>
            <a:off x="1504335" y="1946787"/>
            <a:ext cx="19075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Document Select</a:t>
            </a:r>
          </a:p>
          <a:p>
            <a:endParaRPr lang="en-US" dirty="0"/>
          </a:p>
          <a:p>
            <a:r>
              <a:rPr lang="en-US" dirty="0"/>
              <a:t>Insert Data</a:t>
            </a:r>
          </a:p>
          <a:p>
            <a:r>
              <a:rPr lang="en-US" dirty="0"/>
              <a:t>Update Data</a:t>
            </a:r>
          </a:p>
          <a:p>
            <a:r>
              <a:rPr lang="en-US" dirty="0"/>
              <a:t>Insert Document</a:t>
            </a:r>
          </a:p>
          <a:p>
            <a:r>
              <a:rPr lang="en-US" dirty="0"/>
              <a:t>Update Document</a:t>
            </a:r>
          </a:p>
          <a:p>
            <a:endParaRPr lang="en-US" dirty="0"/>
          </a:p>
          <a:p>
            <a:r>
              <a:rPr lang="en-US" dirty="0"/>
              <a:t>Delete Data</a:t>
            </a:r>
          </a:p>
          <a:p>
            <a:r>
              <a:rPr lang="en-US" dirty="0"/>
              <a:t>Delete Document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2BA48-0DB9-451C-8E46-6A5DC74D5BA1}"/>
              </a:ext>
            </a:extLst>
          </p:cNvPr>
          <p:cNvSpPr txBox="1"/>
          <p:nvPr/>
        </p:nvSpPr>
        <p:spPr>
          <a:xfrm>
            <a:off x="4277032" y="1986116"/>
            <a:ext cx="18275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  <a:p>
            <a:r>
              <a:rPr lang="en-US" dirty="0"/>
              <a:t>Unsubscribe</a:t>
            </a:r>
          </a:p>
          <a:p>
            <a:r>
              <a:rPr lang="en-US" dirty="0" err="1"/>
              <a:t>Resubscribe</a:t>
            </a:r>
            <a:endParaRPr lang="en-US" dirty="0"/>
          </a:p>
          <a:p>
            <a:endParaRPr lang="en-US" dirty="0"/>
          </a:p>
          <a:p>
            <a:r>
              <a:rPr lang="en-US" dirty="0"/>
              <a:t>Get Subscriptions</a:t>
            </a:r>
          </a:p>
          <a:p>
            <a:endParaRPr lang="en-US" dirty="0"/>
          </a:p>
          <a:p>
            <a:r>
              <a:rPr lang="en-US" dirty="0"/>
              <a:t>Notify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D9AB-83E7-4D5B-A4B5-A906EF7B7AC0}"/>
              </a:ext>
            </a:extLst>
          </p:cNvPr>
          <p:cNvSpPr txBox="1"/>
          <p:nvPr/>
        </p:nvSpPr>
        <p:spPr>
          <a:xfrm>
            <a:off x="717754" y="1406013"/>
            <a:ext cx="293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all services to illustrate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4C892-A4A2-40D4-A452-4FE9C6A9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9120524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F557B5-C370-46DE-B5A8-04B550814CCF}"/>
              </a:ext>
            </a:extLst>
          </p:cNvPr>
          <p:cNvCxnSpPr>
            <a:stCxn id="24" idx="1"/>
            <a:endCxn id="8" idx="1"/>
          </p:cNvCxnSpPr>
          <p:nvPr/>
        </p:nvCxnSpPr>
        <p:spPr>
          <a:xfrm flipH="1">
            <a:off x="3165987" y="2255837"/>
            <a:ext cx="3131574" cy="15973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3BC467-839B-45ED-BD3A-30C979C826C7}"/>
              </a:ext>
            </a:extLst>
          </p:cNvPr>
          <p:cNvCxnSpPr>
            <a:stCxn id="28" idx="1"/>
            <a:endCxn id="8" idx="1"/>
          </p:cNvCxnSpPr>
          <p:nvPr/>
        </p:nvCxnSpPr>
        <p:spPr>
          <a:xfrm flipH="1">
            <a:off x="3165987" y="3054501"/>
            <a:ext cx="3131574" cy="7986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3C38A2-CB19-4C73-9F3A-EDA02ABE62B0}"/>
              </a:ext>
            </a:extLst>
          </p:cNvPr>
          <p:cNvCxnSpPr>
            <a:stCxn id="27" idx="1"/>
            <a:endCxn id="8" idx="1"/>
          </p:cNvCxnSpPr>
          <p:nvPr/>
        </p:nvCxnSpPr>
        <p:spPr>
          <a:xfrm flipH="1">
            <a:off x="3165987" y="3853165"/>
            <a:ext cx="31315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753395-6854-4B27-93F7-D5F2C9E868CD}"/>
              </a:ext>
            </a:extLst>
          </p:cNvPr>
          <p:cNvCxnSpPr>
            <a:stCxn id="26" idx="1"/>
            <a:endCxn id="8" idx="1"/>
          </p:cNvCxnSpPr>
          <p:nvPr/>
        </p:nvCxnSpPr>
        <p:spPr>
          <a:xfrm flipH="1" flipV="1">
            <a:off x="3165987" y="3853165"/>
            <a:ext cx="3097161" cy="7489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04E220-1A1C-4A68-A5EA-CF93DDA9348C}"/>
              </a:ext>
            </a:extLst>
          </p:cNvPr>
          <p:cNvCxnSpPr>
            <a:stCxn id="25" idx="1"/>
            <a:endCxn id="8" idx="1"/>
          </p:cNvCxnSpPr>
          <p:nvPr/>
        </p:nvCxnSpPr>
        <p:spPr>
          <a:xfrm flipH="1" flipV="1">
            <a:off x="3165987" y="3853165"/>
            <a:ext cx="3097161" cy="1521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982D40-56EF-4825-BE9B-8F5810C95AB7}"/>
              </a:ext>
            </a:extLst>
          </p:cNvPr>
          <p:cNvCxnSpPr>
            <a:stCxn id="9" idx="3"/>
            <a:endCxn id="8" idx="3"/>
          </p:cNvCxnSpPr>
          <p:nvPr/>
        </p:nvCxnSpPr>
        <p:spPr>
          <a:xfrm>
            <a:off x="2880852" y="2255837"/>
            <a:ext cx="3097161" cy="15973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191BB0-3EB0-41AE-ADDD-EFD081B74B8D}"/>
              </a:ext>
            </a:extLst>
          </p:cNvPr>
          <p:cNvCxnSpPr>
            <a:stCxn id="13" idx="3"/>
            <a:endCxn id="8" idx="3"/>
          </p:cNvCxnSpPr>
          <p:nvPr/>
        </p:nvCxnSpPr>
        <p:spPr>
          <a:xfrm>
            <a:off x="2880852" y="3054501"/>
            <a:ext cx="3097161" cy="7986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1007E0-A4F5-4FB2-BA90-28999F61CB49}"/>
              </a:ext>
            </a:extLst>
          </p:cNvPr>
          <p:cNvCxnSpPr>
            <a:stCxn id="12" idx="3"/>
            <a:endCxn id="8" idx="3"/>
          </p:cNvCxnSpPr>
          <p:nvPr/>
        </p:nvCxnSpPr>
        <p:spPr>
          <a:xfrm>
            <a:off x="2880852" y="3853165"/>
            <a:ext cx="309716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5136B0-9787-4A99-8E10-B711A8C7DC51}"/>
              </a:ext>
            </a:extLst>
          </p:cNvPr>
          <p:cNvCxnSpPr>
            <a:stCxn id="11" idx="3"/>
            <a:endCxn id="8" idx="3"/>
          </p:cNvCxnSpPr>
          <p:nvPr/>
        </p:nvCxnSpPr>
        <p:spPr>
          <a:xfrm flipV="1">
            <a:off x="2846439" y="3853165"/>
            <a:ext cx="3131574" cy="7489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60BA7F-0ACC-474A-B962-10D6531567FA}"/>
              </a:ext>
            </a:extLst>
          </p:cNvPr>
          <p:cNvCxnSpPr>
            <a:stCxn id="10" idx="3"/>
            <a:endCxn id="8" idx="3"/>
          </p:cNvCxnSpPr>
          <p:nvPr/>
        </p:nvCxnSpPr>
        <p:spPr>
          <a:xfrm flipV="1">
            <a:off x="2846439" y="3853165"/>
            <a:ext cx="3131574" cy="1521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0C4227D3-9E2F-4D0D-8E26-2D1FA5D0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7764"/>
          </a:xfrm>
        </p:spPr>
        <p:txBody>
          <a:bodyPr>
            <a:normAutofit/>
          </a:bodyPr>
          <a:lstStyle/>
          <a:p>
            <a:r>
              <a:rPr lang="en-US" sz="3200" dirty="0"/>
              <a:t>Conceptual View – Data Lake Services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ED41BD-FEFD-4026-89CF-E8D5B3108054}"/>
              </a:ext>
            </a:extLst>
          </p:cNvPr>
          <p:cNvSpPr/>
          <p:nvPr/>
        </p:nvSpPr>
        <p:spPr>
          <a:xfrm>
            <a:off x="3165987" y="1842468"/>
            <a:ext cx="2812026" cy="402139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NCDF</a:t>
            </a:r>
          </a:p>
          <a:p>
            <a:pPr algn="ctr"/>
            <a:r>
              <a:rPr lang="en-US" sz="4000" dirty="0"/>
              <a:t>DATA</a:t>
            </a:r>
          </a:p>
          <a:p>
            <a:pPr algn="ctr"/>
            <a:r>
              <a:rPr lang="en-US" sz="4000" dirty="0"/>
              <a:t>LAKE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98E9B9-781B-4C75-A101-0233D711B997}"/>
              </a:ext>
            </a:extLst>
          </p:cNvPr>
          <p:cNvSpPr/>
          <p:nvPr/>
        </p:nvSpPr>
        <p:spPr>
          <a:xfrm>
            <a:off x="983226" y="1936955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0FD93A-AB51-4EF2-A206-73B4469A493A}"/>
              </a:ext>
            </a:extLst>
          </p:cNvPr>
          <p:cNvSpPr/>
          <p:nvPr/>
        </p:nvSpPr>
        <p:spPr>
          <a:xfrm>
            <a:off x="948813" y="5056239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40206F-3D1D-40B2-86E2-66D79B4DDCEF}"/>
              </a:ext>
            </a:extLst>
          </p:cNvPr>
          <p:cNvSpPr/>
          <p:nvPr/>
        </p:nvSpPr>
        <p:spPr>
          <a:xfrm>
            <a:off x="948813" y="4283282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1BC111C-F51C-442D-8891-C5E63B084B5B}"/>
              </a:ext>
            </a:extLst>
          </p:cNvPr>
          <p:cNvSpPr/>
          <p:nvPr/>
        </p:nvSpPr>
        <p:spPr>
          <a:xfrm>
            <a:off x="983226" y="3534283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EC6451E-DF8D-450E-8D86-4D1A5E2420B9}"/>
              </a:ext>
            </a:extLst>
          </p:cNvPr>
          <p:cNvSpPr/>
          <p:nvPr/>
        </p:nvSpPr>
        <p:spPr>
          <a:xfrm>
            <a:off x="983226" y="2735619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2B43D1F-928C-441E-B549-9825B36A885F}"/>
              </a:ext>
            </a:extLst>
          </p:cNvPr>
          <p:cNvSpPr/>
          <p:nvPr/>
        </p:nvSpPr>
        <p:spPr>
          <a:xfrm>
            <a:off x="6297561" y="1936955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Subscribe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5A0607-9803-4981-A3E6-6E35C94E2F77}"/>
              </a:ext>
            </a:extLst>
          </p:cNvPr>
          <p:cNvSpPr/>
          <p:nvPr/>
        </p:nvSpPr>
        <p:spPr>
          <a:xfrm>
            <a:off x="6263148" y="5056239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Notify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F1078D1-EDF7-49BB-8863-522102F4B380}"/>
              </a:ext>
            </a:extLst>
          </p:cNvPr>
          <p:cNvSpPr/>
          <p:nvPr/>
        </p:nvSpPr>
        <p:spPr>
          <a:xfrm>
            <a:off x="6263148" y="4283282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Subs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A75107D-59D2-48C3-8C32-E13E133778E8}"/>
              </a:ext>
            </a:extLst>
          </p:cNvPr>
          <p:cNvSpPr/>
          <p:nvPr/>
        </p:nvSpPr>
        <p:spPr>
          <a:xfrm>
            <a:off x="6297561" y="3534283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Re-subscribe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96408C4-20CF-454A-B2EE-82B3EE06449E}"/>
              </a:ext>
            </a:extLst>
          </p:cNvPr>
          <p:cNvSpPr/>
          <p:nvPr/>
        </p:nvSpPr>
        <p:spPr>
          <a:xfrm>
            <a:off x="6297561" y="2735619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Un-subscribe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F356CA-9B61-4C53-861E-6582E9475694}"/>
              </a:ext>
            </a:extLst>
          </p:cNvPr>
          <p:cNvSpPr txBox="1"/>
          <p:nvPr/>
        </p:nvSpPr>
        <p:spPr>
          <a:xfrm>
            <a:off x="771484" y="1406723"/>
            <a:ext cx="225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 and Populate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841B98-ECF9-48D0-BF77-E70FB6BBC81F}"/>
              </a:ext>
            </a:extLst>
          </p:cNvPr>
          <p:cNvSpPr txBox="1"/>
          <p:nvPr/>
        </p:nvSpPr>
        <p:spPr>
          <a:xfrm>
            <a:off x="6131100" y="1415431"/>
            <a:ext cx="223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 and Subscribe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29A3EF-F3E1-4B3C-B048-EC9B1CB50D52}"/>
              </a:ext>
            </a:extLst>
          </p:cNvPr>
          <p:cNvSpPr txBox="1"/>
          <p:nvPr/>
        </p:nvSpPr>
        <p:spPr>
          <a:xfrm>
            <a:off x="771484" y="5725167"/>
            <a:ext cx="22522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Retrieve and Populate services can operate on either BSOs (NCDF objects) or Documents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E6E611-3901-41A7-A4F5-3194BEC6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40718980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7C57-1930-4F83-86E0-5285031B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Query NCDF Data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5891C1-0AAF-4862-A943-C16FFF302896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Query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3C5CC6-CDAF-4C1C-856B-513D8C658EF5}"/>
              </a:ext>
            </a:extLst>
          </p:cNvPr>
          <p:cNvSpPr/>
          <p:nvPr/>
        </p:nvSpPr>
        <p:spPr>
          <a:xfrm>
            <a:off x="1052052" y="3045542"/>
            <a:ext cx="2369574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Query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2A0531-4B4D-40F4-953A-51B14E06126D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07A0B9-BB82-4FD6-9291-1C050D2D0859}"/>
              </a:ext>
            </a:extLst>
          </p:cNvPr>
          <p:cNvSpPr/>
          <p:nvPr/>
        </p:nvSpPr>
        <p:spPr>
          <a:xfrm>
            <a:off x="4170556" y="3045542"/>
            <a:ext cx="4344794" cy="3205976"/>
          </a:xfrm>
          <a:prstGeom prst="roundRect">
            <a:avLst>
              <a:gd name="adj" fmla="val 800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F668F-0E07-4DF6-BDA0-D47B21069730}"/>
              </a:ext>
            </a:extLst>
          </p:cNvPr>
          <p:cNvSpPr txBox="1"/>
          <p:nvPr/>
        </p:nvSpPr>
        <p:spPr>
          <a:xfrm>
            <a:off x="5449888" y="3067844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Query Results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2E9B73-FCF8-46C2-9DAE-18871C455798}"/>
              </a:ext>
            </a:extLst>
          </p:cNvPr>
          <p:cNvSpPr/>
          <p:nvPr/>
        </p:nvSpPr>
        <p:spPr>
          <a:xfrm>
            <a:off x="5191499" y="3662168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Query Results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60C425-F05D-4760-A3CD-2E7E0E4CACB6}"/>
              </a:ext>
            </a:extLst>
          </p:cNvPr>
          <p:cNvSpPr/>
          <p:nvPr/>
        </p:nvSpPr>
        <p:spPr>
          <a:xfrm>
            <a:off x="5191499" y="4498581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Sort by Order (optional)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95E486-25FD-49A3-B1B3-8018420B632F}"/>
              </a:ext>
            </a:extLst>
          </p:cNvPr>
          <p:cNvSpPr/>
          <p:nvPr/>
        </p:nvSpPr>
        <p:spPr>
          <a:xfrm>
            <a:off x="5191499" y="5334881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Limit Results (optional)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F5450B-53FE-4400-A69B-B9AB746F1C07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C396C9-B0E4-4421-BB5D-09BB2248C6AC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101B26-FF7A-4624-B06E-CD46EDAEA590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A5DFB2-3ED3-446B-AFA0-998A64B5E054}"/>
              </a:ext>
            </a:extLst>
          </p:cNvPr>
          <p:cNvSpPr txBox="1"/>
          <p:nvPr/>
        </p:nvSpPr>
        <p:spPr>
          <a:xfrm>
            <a:off x="382345" y="4004749"/>
            <a:ext cx="32777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query in RSQL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(ex. 404), or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is in MIM XML for a BSO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may be Ordered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length  of BSO list may be Limited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Returned BSO </a:t>
            </a:r>
            <a:r>
              <a:rPr lang="en-US" sz="1400" dirty="0" err="1"/>
              <a:t>ObjectType</a:t>
            </a:r>
            <a:r>
              <a:rPr lang="en-US" sz="1400" dirty="0"/>
              <a:t> could be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B1EB8C-50E5-4C9A-BAAD-FA62BF09D382}"/>
              </a:ext>
            </a:extLst>
          </p:cNvPr>
          <p:cNvCxnSpPr/>
          <p:nvPr/>
        </p:nvCxnSpPr>
        <p:spPr>
          <a:xfrm>
            <a:off x="5531005" y="4343052"/>
            <a:ext cx="0" cy="1555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925516-9E24-44D9-BEA4-A3AC9879ACC3}"/>
              </a:ext>
            </a:extLst>
          </p:cNvPr>
          <p:cNvCxnSpPr/>
          <p:nvPr/>
        </p:nvCxnSpPr>
        <p:spPr>
          <a:xfrm>
            <a:off x="5545307" y="5179465"/>
            <a:ext cx="0" cy="1554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C178C-7948-46DE-9201-37D3E4B7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214587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CD82-1584-4EE2-9C16-D9D2D940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3584"/>
          </a:xfrm>
        </p:spPr>
        <p:txBody>
          <a:bodyPr/>
          <a:lstStyle/>
          <a:p>
            <a:r>
              <a:rPr lang="en-US" dirty="0"/>
              <a:t>DM-</a:t>
            </a:r>
            <a:r>
              <a:rPr lang="en-US" dirty="0" err="1"/>
              <a:t>CaT</a:t>
            </a:r>
            <a:r>
              <a:rPr lang="en-US" dirty="0"/>
              <a:t> (Feb 28-Mar4)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6CB4-90DE-4DB3-8458-A26AEB4BC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en-US" dirty="0"/>
              <a:t>Looking for Suggestions for TT product to be delivered and discussed</a:t>
            </a:r>
          </a:p>
          <a:p>
            <a:endParaRPr lang="en-US" dirty="0"/>
          </a:p>
          <a:p>
            <a:r>
              <a:rPr lang="en-US" dirty="0"/>
              <a:t>Paint overview picture from NAF</a:t>
            </a:r>
          </a:p>
          <a:p>
            <a:r>
              <a:rPr lang="en-US" dirty="0"/>
              <a:t>Circles around what’s been done, and what is to be done</a:t>
            </a:r>
          </a:p>
          <a:p>
            <a:r>
              <a:rPr lang="en-US" dirty="0"/>
              <a:t>Present that we are working solution for Spiral 5</a:t>
            </a:r>
          </a:p>
          <a:p>
            <a:pPr lvl="1"/>
            <a:r>
              <a:rPr lang="en-US" dirty="0"/>
              <a:t>Also thinking of future solutions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973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Select NCDF Data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Select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2418735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230824" y="3067844"/>
            <a:ext cx="1859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NCDF BSO XML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3738B-D4FB-447A-B3ED-0D68EA1C9234}"/>
              </a:ext>
            </a:extLst>
          </p:cNvPr>
          <p:cNvSpPr txBox="1"/>
          <p:nvPr/>
        </p:nvSpPr>
        <p:spPr>
          <a:xfrm>
            <a:off x="759729" y="4113572"/>
            <a:ext cx="3326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NCDF Data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(404), or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is in MIM XML for a BSO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Only 1 BSO (matching Data Identifier) is returned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Returned BSO </a:t>
            </a:r>
            <a:r>
              <a:rPr lang="en-US" sz="1400" dirty="0" err="1"/>
              <a:t>ObjectType</a:t>
            </a:r>
            <a:r>
              <a:rPr lang="en-US" sz="1400" dirty="0"/>
              <a:t> could be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2767528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5E29-3FEB-4F44-AD23-7336F187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Select NCDF Document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7E040-ACEC-4E36-8812-839EEDB523BF}"/>
              </a:ext>
            </a:extLst>
          </p:cNvPr>
          <p:cNvSpPr/>
          <p:nvPr/>
        </p:nvSpPr>
        <p:spPr>
          <a:xfrm>
            <a:off x="924232" y="1582994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Select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0882DD-BBAF-4EA7-97FB-CD79750E0DF4}"/>
              </a:ext>
            </a:extLst>
          </p:cNvPr>
          <p:cNvSpPr/>
          <p:nvPr/>
        </p:nvSpPr>
        <p:spPr>
          <a:xfrm>
            <a:off x="1091380" y="3035710"/>
            <a:ext cx="2418735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Document 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DEEC58-7C2D-4841-8C63-5FB80770A974}"/>
              </a:ext>
            </a:extLst>
          </p:cNvPr>
          <p:cNvCxnSpPr/>
          <p:nvPr/>
        </p:nvCxnSpPr>
        <p:spPr>
          <a:xfrm>
            <a:off x="1425677" y="2261420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82462E-3928-44FF-9CD5-56D1E2A516CD}"/>
              </a:ext>
            </a:extLst>
          </p:cNvPr>
          <p:cNvSpPr/>
          <p:nvPr/>
        </p:nvSpPr>
        <p:spPr>
          <a:xfrm>
            <a:off x="4837471" y="3035710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B6F9F-65DC-4886-B835-492D08376BBC}"/>
              </a:ext>
            </a:extLst>
          </p:cNvPr>
          <p:cNvSpPr txBox="1"/>
          <p:nvPr/>
        </p:nvSpPr>
        <p:spPr>
          <a:xfrm>
            <a:off x="5227775" y="3058012"/>
            <a:ext cx="1953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NCDF Document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62531D-6D34-47E6-8D66-610506B63F46}"/>
              </a:ext>
            </a:extLst>
          </p:cNvPr>
          <p:cNvCxnSpPr/>
          <p:nvPr/>
        </p:nvCxnSpPr>
        <p:spPr>
          <a:xfrm>
            <a:off x="5097014" y="228372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438EC7-1981-4918-8330-25AFC2D99C75}"/>
              </a:ext>
            </a:extLst>
          </p:cNvPr>
          <p:cNvSpPr txBox="1"/>
          <p:nvPr/>
        </p:nvSpPr>
        <p:spPr>
          <a:xfrm>
            <a:off x="1401117" y="234078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FEA77-698C-46EA-841D-D3561355C659}"/>
              </a:ext>
            </a:extLst>
          </p:cNvPr>
          <p:cNvSpPr txBox="1"/>
          <p:nvPr/>
        </p:nvSpPr>
        <p:spPr>
          <a:xfrm>
            <a:off x="5097014" y="2332524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A79C91-BDE6-4C84-B845-292B8FAD6359}"/>
              </a:ext>
            </a:extLst>
          </p:cNvPr>
          <p:cNvSpPr txBox="1"/>
          <p:nvPr/>
        </p:nvSpPr>
        <p:spPr>
          <a:xfrm>
            <a:off x="799058" y="4103740"/>
            <a:ext cx="33265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NCDF Document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(404), or returned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is a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Document ID came from either Query or Select, when BSO </a:t>
            </a:r>
            <a:r>
              <a:rPr lang="en-US" sz="1400" dirty="0" err="1"/>
              <a:t>ObjectType</a:t>
            </a:r>
            <a:r>
              <a:rPr lang="en-US" sz="1400" dirty="0"/>
              <a:t> was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19F23-B0DB-41EF-B65E-11020AD4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9419528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178D-AEEE-40CF-BF22-3F3CA7BF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96A45-D6EE-4F5C-B6CB-DDF9E089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en-US" sz="2000" dirty="0"/>
              <a:t>Remainder of S4 (Service Function) views</a:t>
            </a:r>
          </a:p>
          <a:p>
            <a:r>
              <a:rPr lang="en-US" sz="2000" dirty="0"/>
              <a:t>Begin on S3 (Service Interface) views</a:t>
            </a:r>
          </a:p>
          <a:p>
            <a:r>
              <a:rPr lang="en-US" sz="2000" dirty="0"/>
              <a:t>S1...S6 views</a:t>
            </a:r>
          </a:p>
          <a:p>
            <a:endParaRPr lang="en-US" sz="2000" dirty="0"/>
          </a:p>
          <a:p>
            <a:r>
              <a:rPr lang="en-US" sz="2000" dirty="0"/>
              <a:t>Meeting to discuss/annotate issues with Metadata (which to include, variation from NCMS, etc.)</a:t>
            </a:r>
          </a:p>
          <a:p>
            <a:endParaRPr lang="en-US" sz="2000" dirty="0"/>
          </a:p>
          <a:p>
            <a:r>
              <a:rPr lang="en-US" sz="2000" dirty="0"/>
              <a:t>Meeting to discuss transformation (and </a:t>
            </a:r>
            <a:r>
              <a:rPr lang="en-US" sz="2000" dirty="0" err="1"/>
              <a:t>subviews</a:t>
            </a:r>
            <a:r>
              <a:rPr lang="en-US" sz="2000" dirty="0"/>
              <a:t> of data)</a:t>
            </a:r>
          </a:p>
          <a:p>
            <a:endParaRPr lang="en-US" sz="2000" dirty="0"/>
          </a:p>
          <a:p>
            <a:r>
              <a:rPr lang="en-US" sz="2000" dirty="0"/>
              <a:t>Next meeting – Dec 14, at (9:00am Eastern US Time)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233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D8FA-95D3-48C0-8168-6FE9BF58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88348-747A-4591-A4D7-CE753C91F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S1 – Service Taxonomy</a:t>
            </a:r>
          </a:p>
          <a:p>
            <a:r>
              <a:rPr lang="en-US" dirty="0"/>
              <a:t>S2 – Service Structure</a:t>
            </a:r>
          </a:p>
          <a:p>
            <a:endParaRPr lang="en-US" dirty="0"/>
          </a:p>
          <a:p>
            <a:r>
              <a:rPr lang="en-US" dirty="0"/>
              <a:t>What others?</a:t>
            </a:r>
          </a:p>
        </p:txBody>
      </p:sp>
    </p:spTree>
    <p:extLst>
      <p:ext uri="{BB962C8B-B14F-4D97-AF65-F5344CB8AC3E}">
        <p14:creationId xmlns:p14="http://schemas.microsoft.com/office/powerpoint/2010/main" val="392849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E8BC-B684-4389-B93F-27A234FE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Items, Next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F2D8-5A35-4DE1-A328-2E4236335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(Chuck) Begin preparation on DM-</a:t>
            </a:r>
            <a:r>
              <a:rPr lang="en-US" dirty="0" err="1"/>
              <a:t>CaT</a:t>
            </a:r>
            <a:r>
              <a:rPr lang="en-US" dirty="0"/>
              <a:t> materials</a:t>
            </a:r>
          </a:p>
          <a:p>
            <a:r>
              <a:rPr lang="en-US" dirty="0"/>
              <a:t>(Chuck) complete next set of NAF views</a:t>
            </a:r>
          </a:p>
          <a:p>
            <a:endParaRPr lang="en-US" dirty="0"/>
          </a:p>
          <a:p>
            <a:r>
              <a:rPr lang="en-US" dirty="0"/>
              <a:t>February 14, 11:00-12:30 (Eastern time)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15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A991-0B51-4862-A896-D77C6DFF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Feb 03 meeting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B61F7-8496-44FE-AF68-FB8B636C4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77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11403</TotalTime>
  <Words>7379</Words>
  <Application>Microsoft Office PowerPoint</Application>
  <PresentationFormat>On-screen Show (4:3)</PresentationFormat>
  <Paragraphs>1120</Paragraphs>
  <Slides>62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Calibri Light</vt:lpstr>
      <vt:lpstr>Office Theme</vt:lpstr>
      <vt:lpstr>NCDF Data Lake Architecture TT  NAF Views (continued) Spiral 5 and Long Term</vt:lpstr>
      <vt:lpstr>Agenda Feb 03</vt:lpstr>
      <vt:lpstr>Existing S4 Views</vt:lpstr>
      <vt:lpstr>Comments from TT Work</vt:lpstr>
      <vt:lpstr>MPC Output</vt:lpstr>
      <vt:lpstr>DM-CaT (Feb 28-Mar4)</vt:lpstr>
      <vt:lpstr>Next Views</vt:lpstr>
      <vt:lpstr>Action Items, Next Meeting</vt:lpstr>
      <vt:lpstr>End Feb 03 meeting</vt:lpstr>
      <vt:lpstr>Agenda Jan 21</vt:lpstr>
      <vt:lpstr>S4 – Service Function View Insert NCDF Data Service (from Dec 17)</vt:lpstr>
      <vt:lpstr>Notes on NCDF Data Service (1)</vt:lpstr>
      <vt:lpstr>Notes on NCDF Data Service (2)</vt:lpstr>
      <vt:lpstr>Notes on NCDF Data Service (3)</vt:lpstr>
      <vt:lpstr>Notes on NCDF Data Service (4)</vt:lpstr>
      <vt:lpstr>S4 – Service Function View Insert NCDF Document Service (from Dec 17)</vt:lpstr>
      <vt:lpstr>Notes on Insert NCDF Document Service</vt:lpstr>
      <vt:lpstr>S4 – Service Function View Update NCDF Data Service (from Dec 17)</vt:lpstr>
      <vt:lpstr>Notes on Update NCDF Data Service</vt:lpstr>
      <vt:lpstr>UUID and NCDF Identifier</vt:lpstr>
      <vt:lpstr>End of Dec 17 meeting notes</vt:lpstr>
      <vt:lpstr>Search Notes</vt:lpstr>
      <vt:lpstr>Search Notes (2)</vt:lpstr>
      <vt:lpstr>Next Steps for Arch. Products</vt:lpstr>
      <vt:lpstr>S4 – Service Function View Insert NCDF Data Service (from Dec 14)</vt:lpstr>
      <vt:lpstr>S4 – Service Function View Insert NCDF Document Service (from Dec 14)</vt:lpstr>
      <vt:lpstr>S4 – Service Function View Update NCDF Data Service (from Dec 14)</vt:lpstr>
      <vt:lpstr>End of Meeting.</vt:lpstr>
      <vt:lpstr>Agenda Dec 17</vt:lpstr>
      <vt:lpstr>UUID and NCDF Identifier</vt:lpstr>
      <vt:lpstr>S4 – Service Function View Insert NCDF Data Service (from Dec 14)</vt:lpstr>
      <vt:lpstr>S4 – Service Function View Insert NCDF Document Service (from Dec 14)</vt:lpstr>
      <vt:lpstr>S4 – Service Function View Update NCDF Data Service (from Dec 14)</vt:lpstr>
      <vt:lpstr>Next Meeting </vt:lpstr>
      <vt:lpstr>Archive of earlier meetings</vt:lpstr>
      <vt:lpstr>Agenda Dec 14</vt:lpstr>
      <vt:lpstr>Review of Dec 7 views</vt:lpstr>
      <vt:lpstr>S4 – Service Function View Query NCDF Data Service (review from Dec 7)</vt:lpstr>
      <vt:lpstr>S4 – Service Function View Select NCDF Data Service (review from Dec 7)</vt:lpstr>
      <vt:lpstr>S4 – Service Function View Select NCDF Document Service (review from Dec 7)</vt:lpstr>
      <vt:lpstr>New S4 Service Function Views</vt:lpstr>
      <vt:lpstr>S4 – Service Function View Insert NCDF Data Service</vt:lpstr>
      <vt:lpstr>S4 – Service Function View Insert NCDF Document Service</vt:lpstr>
      <vt:lpstr>S4 – Service Function View Update NCDF Data Service</vt:lpstr>
      <vt:lpstr>Metadata (continued)</vt:lpstr>
      <vt:lpstr>Review of NATO Metadata Req’s</vt:lpstr>
      <vt:lpstr>NATO Metadata (as per NCMS) Does NCDF Data Lake require more?</vt:lpstr>
      <vt:lpstr>NATO Metadata (as per NCMS)</vt:lpstr>
      <vt:lpstr>NATO Metadata (as per NCMS) </vt:lpstr>
      <vt:lpstr>Action Items</vt:lpstr>
      <vt:lpstr>Agenda (Nov 24 meeting)</vt:lpstr>
      <vt:lpstr>Open Items after DMCaT working Session (ongoing)</vt:lpstr>
      <vt:lpstr>List of Service views planned</vt:lpstr>
      <vt:lpstr>Data Lake services</vt:lpstr>
      <vt:lpstr>Agenda – Dec 7</vt:lpstr>
      <vt:lpstr>Open Items after DMCaT working Session (ongoing)</vt:lpstr>
      <vt:lpstr>Conceptual View – Data Lake Services</vt:lpstr>
      <vt:lpstr>Conceptual View – Data Lake Services</vt:lpstr>
      <vt:lpstr>S4 – Service Function View Query NCDF Data Service</vt:lpstr>
      <vt:lpstr>S4 – Service Function View Select NCDF Data Service</vt:lpstr>
      <vt:lpstr>S4 – Service Function View Select NCDF Document Service</vt:lpstr>
      <vt:lpstr>Action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NCDF Data Lake  Draft Service Views</dc:title>
  <dc:creator>Charles Turnitsa</dc:creator>
  <cp:lastModifiedBy>Charles Turnitsa</cp:lastModifiedBy>
  <cp:revision>72</cp:revision>
  <dcterms:created xsi:type="dcterms:W3CDTF">2021-12-07T07:10:34Z</dcterms:created>
  <dcterms:modified xsi:type="dcterms:W3CDTF">2022-02-03T17:42:26Z</dcterms:modified>
</cp:coreProperties>
</file>