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324" r:id="rId3"/>
    <p:sldId id="325" r:id="rId4"/>
    <p:sldId id="326" r:id="rId5"/>
    <p:sldId id="327" r:id="rId6"/>
    <p:sldId id="323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15" r:id="rId15"/>
    <p:sldId id="296" r:id="rId16"/>
    <p:sldId id="301" r:id="rId17"/>
    <p:sldId id="306" r:id="rId18"/>
    <p:sldId id="308" r:id="rId19"/>
    <p:sldId id="307" r:id="rId20"/>
    <p:sldId id="309" r:id="rId21"/>
    <p:sldId id="302" r:id="rId22"/>
    <p:sldId id="305" r:id="rId23"/>
    <p:sldId id="303" r:id="rId24"/>
    <p:sldId id="304" r:id="rId25"/>
    <p:sldId id="297" r:id="rId26"/>
    <p:sldId id="311" r:id="rId27"/>
    <p:sldId id="312" r:id="rId28"/>
    <p:sldId id="313" r:id="rId29"/>
    <p:sldId id="314" r:id="rId30"/>
    <p:sldId id="298" r:id="rId31"/>
    <p:sldId id="299" r:id="rId32"/>
    <p:sldId id="300" r:id="rId33"/>
    <p:sldId id="310" r:id="rId34"/>
    <p:sldId id="290" r:id="rId35"/>
    <p:sldId id="291" r:id="rId36"/>
    <p:sldId id="292" r:id="rId37"/>
    <p:sldId id="293" r:id="rId38"/>
    <p:sldId id="294" r:id="rId39"/>
    <p:sldId id="295" r:id="rId40"/>
    <p:sldId id="274" r:id="rId41"/>
    <p:sldId id="275" r:id="rId42"/>
    <p:sldId id="279" r:id="rId43"/>
    <p:sldId id="276" r:id="rId44"/>
    <p:sldId id="277" r:id="rId45"/>
    <p:sldId id="278" r:id="rId46"/>
    <p:sldId id="280" r:id="rId47"/>
    <p:sldId id="281" r:id="rId48"/>
    <p:sldId id="282" r:id="rId49"/>
    <p:sldId id="288" r:id="rId50"/>
    <p:sldId id="283" r:id="rId51"/>
    <p:sldId id="284" r:id="rId52"/>
    <p:sldId id="285" r:id="rId53"/>
    <p:sldId id="286" r:id="rId54"/>
    <p:sldId id="287" r:id="rId55"/>
    <p:sldId id="289" r:id="rId56"/>
    <p:sldId id="267" r:id="rId57"/>
    <p:sldId id="266" r:id="rId58"/>
    <p:sldId id="268" r:id="rId59"/>
    <p:sldId id="263" r:id="rId60"/>
    <p:sldId id="269" r:id="rId61"/>
    <p:sldId id="270" r:id="rId62"/>
    <p:sldId id="271" r:id="rId63"/>
    <p:sldId id="272" r:id="rId64"/>
    <p:sldId id="257" r:id="rId65"/>
    <p:sldId id="258" r:id="rId66"/>
    <p:sldId id="259" r:id="rId67"/>
    <p:sldId id="273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99"/>
    <a:srgbClr val="FFFFCC"/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 autoAdjust="0"/>
    <p:restoredTop sz="90969" autoAdjust="0"/>
  </p:normalViewPr>
  <p:slideViewPr>
    <p:cSldViewPr snapToGrid="0">
      <p:cViewPr varScale="1">
        <p:scale>
          <a:sx n="86" d="100"/>
          <a:sy n="86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 – Never delete... Update new metadata.  Many changes can be handled with updating the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Patch – for partial update....</a:t>
            </a:r>
          </a:p>
          <a:p>
            <a:r>
              <a:rPr lang="en-US" dirty="0" err="1"/>
              <a:t>Outscope</a:t>
            </a:r>
            <a:r>
              <a:rPr lang="en-US" dirty="0"/>
              <a:t> – for Spiral 5.</a:t>
            </a:r>
          </a:p>
          <a:p>
            <a:endParaRPr lang="en-US" dirty="0"/>
          </a:p>
          <a:p>
            <a:r>
              <a:rPr lang="en-US" dirty="0"/>
              <a:t>Patch – partial Post, with UUID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(Phil) In a future spiral – If two providers create records on the same BSO – the data comes in- each owns their own products, but in Reconciliation they are merged.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Rytis</a:t>
            </a:r>
            <a:r>
              <a:rPr lang="en-US" dirty="0"/>
              <a:t>) – what if the two BSO creators are on different networks, but they have updates that affect each other?</a:t>
            </a:r>
          </a:p>
          <a:p>
            <a:endParaRPr lang="en-US" dirty="0"/>
          </a:p>
          <a:p>
            <a:r>
              <a:rPr lang="en-US" dirty="0"/>
              <a:t>(Nico) – Segment the data lake into areas, according to provider, and in that segment a provider can have their version of a BSO...</a:t>
            </a:r>
          </a:p>
          <a:p>
            <a:endParaRPr lang="en-US" dirty="0"/>
          </a:p>
          <a:p>
            <a:r>
              <a:rPr lang="en-US" dirty="0"/>
              <a:t>Reconciliation – Spiral 7.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updating. . . Will we do that in spiral 5?</a:t>
            </a:r>
          </a:p>
          <a:p>
            <a:r>
              <a:rPr lang="en-US" dirty="0"/>
              <a:t>Phil – No.</a:t>
            </a:r>
          </a:p>
          <a:p>
            <a:endParaRPr lang="en-US" dirty="0"/>
          </a:p>
          <a:p>
            <a:r>
              <a:rPr lang="en-US" dirty="0" err="1"/>
              <a:t>Rytis</a:t>
            </a:r>
            <a:r>
              <a:rPr lang="en-US" dirty="0"/>
              <a:t> – data augmentation (change, update) in Spiral 5?</a:t>
            </a:r>
          </a:p>
          <a:p>
            <a:r>
              <a:rPr lang="en-US" dirty="0"/>
              <a:t>Phil – Yes (gave Metadata examples)</a:t>
            </a:r>
          </a:p>
          <a:p>
            <a:r>
              <a:rPr lang="en-US" dirty="0"/>
              <a:t>Nico – also can update a BSO?</a:t>
            </a:r>
          </a:p>
          <a:p>
            <a:r>
              <a:rPr lang="en-US" dirty="0"/>
              <a:t>Realize that all of this could happen in the </a:t>
            </a:r>
            <a:r>
              <a:rPr lang="en-US" dirty="0" err="1"/>
              <a:t>DataLake</a:t>
            </a:r>
            <a:r>
              <a:rPr lang="en-US" dirty="0"/>
              <a:t> – but for now, we have workarounds in the current Spiral version (to be added in future)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5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–for spiral 5, but not to do this for Spiral 5.</a:t>
            </a:r>
          </a:p>
          <a:p>
            <a:endParaRPr lang="en-US" dirty="0"/>
          </a:p>
          <a:p>
            <a:r>
              <a:rPr lang="en-US" dirty="0"/>
              <a:t>Push for future Spiral.  Will discuss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2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9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NCDF is equivalent to UUID</a:t>
            </a:r>
          </a:p>
          <a:p>
            <a:r>
              <a:rPr lang="en-US" dirty="0"/>
              <a:t>  Problems with Uniqueness and Authoritativeness – to be solved later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2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1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1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8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Externally – what we describe makes sense – we post, and it updates an existing record</a:t>
            </a:r>
          </a:p>
          <a:p>
            <a:endParaRPr lang="en-US" dirty="0"/>
          </a:p>
          <a:p>
            <a:r>
              <a:rPr lang="en-US" dirty="0"/>
              <a:t>Internally – we keep an internal copy (history) of different versions of the document...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4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– Nico</a:t>
            </a:r>
          </a:p>
          <a:p>
            <a:r>
              <a:rPr lang="en-US" dirty="0"/>
              <a:t> Mixing use cases?</a:t>
            </a:r>
          </a:p>
          <a:p>
            <a:r>
              <a:rPr lang="en-US" dirty="0"/>
              <a:t> Example – Limiting results – and ordering – useful if showing to a user</a:t>
            </a:r>
          </a:p>
          <a:p>
            <a:endParaRPr lang="en-US" dirty="0"/>
          </a:p>
          <a:p>
            <a:r>
              <a:rPr lang="en-US" dirty="0"/>
              <a:t>Vincenzo – ordering is useful even if a service to another piece of software</a:t>
            </a:r>
          </a:p>
          <a:p>
            <a:r>
              <a:rPr lang="en-US" dirty="0"/>
              <a:t>   System-to-system always ends up with a user...      </a:t>
            </a:r>
          </a:p>
          <a:p>
            <a:endParaRPr lang="en-US" dirty="0"/>
          </a:p>
          <a:p>
            <a:r>
              <a:rPr lang="en-US" dirty="0"/>
              <a:t>COI – (proposed in conversation) can create a new API by submitting a description of an endpoint to an API generator</a:t>
            </a:r>
          </a:p>
          <a:p>
            <a:r>
              <a:rPr lang="en-US" dirty="0"/>
              <a:t> - question, mapping</a:t>
            </a:r>
          </a:p>
          <a:p>
            <a:endParaRPr lang="en-US" dirty="0"/>
          </a:p>
          <a:p>
            <a:r>
              <a:rPr lang="en-US" dirty="0"/>
              <a:t>Two different queries – query by region (everything in a bounding box) – searching location as represented in SRM</a:t>
            </a:r>
          </a:p>
          <a:p>
            <a:r>
              <a:rPr lang="en-US" dirty="0"/>
              <a:t> Also, by timestamp, and get historical data    </a:t>
            </a:r>
          </a:p>
          <a:p>
            <a:endParaRPr lang="en-US" dirty="0"/>
          </a:p>
          <a:p>
            <a:r>
              <a:rPr lang="en-US" dirty="0"/>
              <a:t>Discuss more later – selection, pre-selection – then select to retrieve?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15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just one item back (or a 404)</a:t>
            </a:r>
          </a:p>
          <a:p>
            <a:endParaRPr lang="en-US" dirty="0"/>
          </a:p>
          <a:p>
            <a:r>
              <a:rPr lang="en-US" dirty="0"/>
              <a:t>Data Identifier – UUID – referring to a single object, and used over again in future references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0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1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3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NST – NATO Software Tools</a:t>
            </a:r>
          </a:p>
          <a:p>
            <a:r>
              <a:rPr lang="en-US" dirty="0"/>
              <a:t>6 Nations</a:t>
            </a:r>
          </a:p>
          <a:p>
            <a:r>
              <a:rPr lang="en-US" dirty="0"/>
              <a:t>Invite Vincenzo – to discuss an experiment – at next CWIX – test NCDF data lake user, security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Case of NCDF Data Lake</a:t>
            </a:r>
          </a:p>
          <a:p>
            <a:pPr marL="228600" indent="-228600">
              <a:buAutoNum type="arabicPeriod"/>
            </a:pPr>
            <a:r>
              <a:rPr lang="en-US" dirty="0"/>
              <a:t>Experience with Tactical (FMN) domain data</a:t>
            </a:r>
          </a:p>
          <a:p>
            <a:pPr marL="228600" indent="-228600">
              <a:buAutoNum type="arabicPeriod"/>
            </a:pPr>
            <a:r>
              <a:rPr lang="en-US" dirty="0"/>
              <a:t>From Data Lake to Tactical – possible with filters, transformers</a:t>
            </a:r>
          </a:p>
          <a:p>
            <a:pPr marL="228600" indent="-228600">
              <a:buAutoNum type="arabicPeriod"/>
            </a:pPr>
            <a:r>
              <a:rPr lang="en-US" dirty="0"/>
              <a:t>Security people – DCS – worried about Tactical specifically</a:t>
            </a:r>
          </a:p>
          <a:p>
            <a:pPr marL="228600" indent="-228600">
              <a:buAutoNum type="arabicPeriod"/>
            </a:pPr>
            <a:r>
              <a:rPr lang="en-US" dirty="0"/>
              <a:t>Each nation will have their own DCS layer, providing nation-centric security</a:t>
            </a:r>
          </a:p>
          <a:p>
            <a:pPr marL="228600" indent="-228600">
              <a:buAutoNum type="arabicPeriod"/>
            </a:pPr>
            <a:r>
              <a:rPr lang="en-US" dirty="0"/>
              <a:t>US is moving fast with DCS</a:t>
            </a:r>
          </a:p>
          <a:p>
            <a:pPr marL="228600" indent="-228600">
              <a:buAutoNum type="arabicPeriod"/>
            </a:pPr>
            <a:r>
              <a:rPr lang="en-US" dirty="0"/>
              <a:t>UK is uncomfortable with speed of US’ development</a:t>
            </a:r>
          </a:p>
          <a:p>
            <a:pPr marL="228600" indent="-228600">
              <a:buAutoNum type="arabicPeriod"/>
            </a:pPr>
            <a:r>
              <a:rPr lang="en-US" dirty="0"/>
              <a:t>For our Federation/Architecture – how will users be authenticated across federation</a:t>
            </a:r>
          </a:p>
          <a:p>
            <a:pPr marL="228600" indent="-228600">
              <a:buAutoNum type="arabicPeriod"/>
            </a:pPr>
            <a:r>
              <a:rPr lang="en-US" dirty="0"/>
              <a:t>Use of Trust, and Chain of Trust</a:t>
            </a:r>
          </a:p>
          <a:p>
            <a:pPr marL="228600" indent="-228600">
              <a:buAutoNum type="arabicPeriod"/>
            </a:pPr>
            <a:r>
              <a:rPr lang="en-US" dirty="0"/>
              <a:t>Experiment – Use a NATO system, to try to make a NCDF request, where security is involved in the evaluation of the request</a:t>
            </a:r>
          </a:p>
          <a:p>
            <a:pPr marL="228600" indent="-228600">
              <a:buAutoNum type="arabicPeriod"/>
            </a:pPr>
            <a:r>
              <a:rPr lang="en-US" dirty="0"/>
              <a:t>Note( DCS testing with US is with </a:t>
            </a:r>
            <a:r>
              <a:rPr lang="en-US" dirty="0" err="1"/>
              <a:t>CentCOM</a:t>
            </a:r>
            <a:r>
              <a:rPr lang="en-US" dirty="0"/>
              <a:t> – using Joint Interoperability Data Centricity)</a:t>
            </a:r>
          </a:p>
          <a:p>
            <a:pPr marL="228600" indent="-228600">
              <a:buAutoNum type="arabicPeriod"/>
            </a:pPr>
            <a:r>
              <a:rPr lang="en-US" dirty="0"/>
              <a:t>Lookup: CENTRIX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– craft a Metadata requirements/suggestions document – </a:t>
            </a:r>
          </a:p>
          <a:p>
            <a:r>
              <a:rPr lang="en-US" dirty="0"/>
              <a:t>NCMS or 4774, </a:t>
            </a:r>
            <a:r>
              <a:rPr lang="en-US" dirty="0" err="1"/>
              <a:t>etc</a:t>
            </a:r>
            <a:r>
              <a:rPr lang="en-US" dirty="0"/>
              <a:t>, identified per item as the source</a:t>
            </a:r>
          </a:p>
          <a:p>
            <a:endParaRPr lang="en-US" dirty="0"/>
          </a:p>
          <a:p>
            <a:r>
              <a:rPr lang="en-US" dirty="0"/>
              <a:t>Working sessions on Metadata</a:t>
            </a:r>
          </a:p>
          <a:p>
            <a:r>
              <a:rPr lang="en-US" dirty="0"/>
              <a:t>CWIX Metadata test plan?</a:t>
            </a:r>
          </a:p>
          <a:p>
            <a:endParaRPr lang="en-US" dirty="0"/>
          </a:p>
          <a:p>
            <a:r>
              <a:rPr lang="en-US" dirty="0"/>
              <a:t>Transformation Services –  </a:t>
            </a:r>
          </a:p>
          <a:p>
            <a:r>
              <a:rPr lang="en-US" dirty="0"/>
              <a:t> Email on Transformation Services (one aspect) – in the past specific communities had subset schema for specific data... </a:t>
            </a:r>
          </a:p>
          <a:p>
            <a:r>
              <a:rPr lang="en-US" dirty="0"/>
              <a:t> Maybe – think of a transformation service discovery – maybe a marketplace</a:t>
            </a:r>
          </a:p>
          <a:p>
            <a:r>
              <a:rPr lang="en-US" dirty="0"/>
              <a:t> NCDF – intended to provide a common core for all communities to exchange information</a:t>
            </a:r>
          </a:p>
          <a:p>
            <a:r>
              <a:rPr lang="en-US" dirty="0"/>
              <a:t> Do we support for CWIX 2022, a use case that uses (or addresses need for) transformation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Mention, but not 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1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with Nico – Does an Insert require an existing ID – or does it assign one if it is an Insert (vis an Update)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9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is suitable for forensic analysis</a:t>
            </a:r>
          </a:p>
          <a:p>
            <a:r>
              <a:rPr lang="en-US" dirty="0"/>
              <a:t>Not suitable for archive or archival search</a:t>
            </a:r>
          </a:p>
          <a:p>
            <a:endParaRPr lang="en-US" dirty="0"/>
          </a:p>
          <a:p>
            <a:r>
              <a:rPr lang="en-US" dirty="0"/>
              <a:t>Not yet deal with all aspects of handling Historical Data (yet – but Yes for future spiral)</a:t>
            </a:r>
          </a:p>
          <a:p>
            <a:r>
              <a:rPr lang="en-US" dirty="0"/>
              <a:t>Current API does not deal with Historical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– for Security and for Forensics – required for Spiral 5</a:t>
            </a:r>
          </a:p>
          <a:p>
            <a:endParaRPr lang="en-US" dirty="0"/>
          </a:p>
          <a:p>
            <a:r>
              <a:rPr lang="en-US" dirty="0"/>
              <a:t>Comments From Phil – </a:t>
            </a:r>
          </a:p>
          <a:p>
            <a:r>
              <a:rPr lang="en-US" dirty="0"/>
              <a:t> Logging is different than Archiving which is different from Backup</a:t>
            </a:r>
          </a:p>
          <a:p>
            <a:r>
              <a:rPr lang="en-US" dirty="0"/>
              <a:t> Implementation should have some Logging capability – done by the </a:t>
            </a:r>
            <a:r>
              <a:rPr lang="en-US" dirty="0" err="1"/>
              <a:t>DataLake</a:t>
            </a:r>
            <a:r>
              <a:rPr lang="en-US" dirty="0"/>
              <a:t>, or done by the Database implementation (</a:t>
            </a:r>
            <a:r>
              <a:rPr lang="en-US" dirty="0" err="1"/>
              <a:t>etc</a:t>
            </a:r>
            <a:r>
              <a:rPr lang="en-US" dirty="0"/>
              <a:t>) – not exposed to users</a:t>
            </a:r>
          </a:p>
          <a:p>
            <a:endParaRPr lang="en-US" dirty="0"/>
          </a:p>
          <a:p>
            <a:r>
              <a:rPr lang="en-US" dirty="0"/>
              <a:t> Archive – removing some older information, from </a:t>
            </a:r>
            <a:r>
              <a:rPr lang="en-US" dirty="0" err="1"/>
              <a:t>DataLake</a:t>
            </a:r>
            <a:r>
              <a:rPr lang="en-US" dirty="0"/>
              <a:t>, because it is no longer “live” data</a:t>
            </a:r>
          </a:p>
          <a:p>
            <a:r>
              <a:rPr lang="en-US" dirty="0"/>
              <a:t> Backup – something done to make a back up copy of the database behind the data lake</a:t>
            </a:r>
          </a:p>
          <a:p>
            <a:r>
              <a:rPr lang="en-US" dirty="0"/>
              <a:t> Historical Data – copies of (timestamped) BSO data, other than the most current, available in the </a:t>
            </a:r>
            <a:r>
              <a:rPr lang="en-US" dirty="0" err="1"/>
              <a:t>DataLake</a:t>
            </a:r>
            <a:endParaRPr lang="en-US" dirty="0"/>
          </a:p>
          <a:p>
            <a:r>
              <a:rPr lang="en-US" dirty="0"/>
              <a:t> Can there be API support for Master BSO, vs Source BSO?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Support for Reconciliation and De-Reconciliation</a:t>
            </a:r>
          </a:p>
          <a:p>
            <a:endParaRPr lang="en-US" dirty="0"/>
          </a:p>
          <a:p>
            <a:r>
              <a:rPr lang="en-US" dirty="0"/>
              <a:t>Different segments in the data lake?  Suggested by Nico </a:t>
            </a:r>
          </a:p>
          <a:p>
            <a:endParaRPr lang="en-US" dirty="0"/>
          </a:p>
          <a:p>
            <a:r>
              <a:rPr lang="en-US" dirty="0"/>
              <a:t>Tagging of Information – COI specific metadata? </a:t>
            </a:r>
          </a:p>
          <a:p>
            <a:endParaRPr lang="en-US" dirty="0"/>
          </a:p>
          <a:p>
            <a:r>
              <a:rPr lang="en-US" dirty="0"/>
              <a:t>WS topics... Topic tree – helps with information flow</a:t>
            </a:r>
          </a:p>
          <a:p>
            <a:r>
              <a:rPr lang="en-US" dirty="0"/>
              <a:t>  WSMP standard that uses WS Topics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DataLake</a:t>
            </a:r>
            <a:r>
              <a:rPr lang="en-US" dirty="0"/>
              <a:t> supports MTF messages?</a:t>
            </a:r>
          </a:p>
          <a:p>
            <a:r>
              <a:rPr lang="en-US" dirty="0"/>
              <a:t>  In particular this includes SITREP, and others? Is this so?</a:t>
            </a:r>
          </a:p>
          <a:p>
            <a:endParaRPr lang="en-US" dirty="0"/>
          </a:p>
          <a:p>
            <a:r>
              <a:rPr lang="en-US" dirty="0"/>
              <a:t>Testing for CBRN, Medical, Logistics – at last CWIX</a:t>
            </a:r>
          </a:p>
          <a:p>
            <a:r>
              <a:rPr lang="en-US" dirty="0"/>
              <a:t>  This year – CBRN, Maritime C2, perhaps other MTF messages, and perhaps other formats of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endParaRPr lang="en-US" dirty="0"/>
          </a:p>
          <a:p>
            <a:r>
              <a:rPr lang="en-US" dirty="0"/>
              <a:t>Expectation – if updated, then the existing data record is changed...</a:t>
            </a:r>
          </a:p>
          <a:p>
            <a:endParaRPr lang="en-US" dirty="0"/>
          </a:p>
          <a:p>
            <a:r>
              <a:rPr lang="en-US" dirty="0"/>
              <a:t>Changes – to data that you don’t own?</a:t>
            </a:r>
          </a:p>
          <a:p>
            <a:endParaRPr lang="en-US" dirty="0"/>
          </a:p>
          <a:p>
            <a:r>
              <a:rPr lang="en-US" dirty="0"/>
              <a:t>Security – data labeling aspects (forcing authentication, uniqueness, rights to update)</a:t>
            </a:r>
          </a:p>
          <a:p>
            <a:endParaRPr lang="en-US" dirty="0"/>
          </a:p>
          <a:p>
            <a:r>
              <a:rPr lang="en-US" dirty="0"/>
              <a:t>Need to talk about authentication, rights, multiple entries with UUID</a:t>
            </a:r>
          </a:p>
          <a:p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History – inside (not visible on outside, and not visible in API)</a:t>
            </a:r>
          </a:p>
          <a:p>
            <a:endParaRPr lang="en-US" dirty="0"/>
          </a:p>
          <a:p>
            <a:r>
              <a:rPr lang="en-US" dirty="0"/>
              <a:t>There could be a partial update to a BSO...</a:t>
            </a:r>
          </a:p>
          <a:p>
            <a:r>
              <a:rPr lang="en-US" dirty="0"/>
              <a:t>Never delete (and replace) a BSO – add a new version, with different metadata...</a:t>
            </a:r>
          </a:p>
          <a:p>
            <a:endParaRPr lang="en-US" dirty="0"/>
          </a:p>
          <a:p>
            <a:r>
              <a:rPr lang="en-US" dirty="0"/>
              <a:t>Nico – Two questions</a:t>
            </a:r>
          </a:p>
          <a:p>
            <a:pPr marL="228600" indent="-228600">
              <a:buAutoNum type="arabicPeriod"/>
            </a:pPr>
            <a:r>
              <a:rPr lang="en-US" dirty="0"/>
              <a:t>Partial Update . . .</a:t>
            </a:r>
          </a:p>
          <a:p>
            <a:pPr marL="228600" indent="-228600"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buNone/>
            </a:pPr>
            <a:r>
              <a:rPr lang="en-US" dirty="0"/>
              <a:t> 1. Bandwidth reduction </a:t>
            </a:r>
          </a:p>
          <a:p>
            <a:pPr marL="0" indent="0"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Operation – 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pPr marL="0" indent="0">
              <a:buNone/>
            </a:pPr>
            <a:r>
              <a:rPr lang="en-US" dirty="0"/>
              <a:t> Where it works</a:t>
            </a:r>
          </a:p>
          <a:p>
            <a:pPr marL="0" indent="0">
              <a:buNone/>
            </a:pPr>
            <a:r>
              <a:rPr lang="en-US" dirty="0"/>
              <a:t> Who can do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Patch is a </a:t>
            </a:r>
            <a:r>
              <a:rPr lang="en-US" dirty="0" err="1"/>
              <a:t>usecase</a:t>
            </a:r>
            <a:r>
              <a:rPr lang="en-US" dirty="0"/>
              <a:t> for Insert/Update? (Nico) Technical special case of an update</a:t>
            </a:r>
          </a:p>
          <a:p>
            <a:pPr marL="0" indent="0"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(Nico) When we refer to a BSO, we need to consider that the BSO is a real world object, such that updates are based on the information that is active and current when the update is made.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Synchronise</a:t>
            </a:r>
            <a:r>
              <a:rPr lang="en-US" dirty="0"/>
              <a:t> with findings from innovation hub?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– 4778 – We want to restrict that, according to an NCDF Data Lake binding profile.</a:t>
            </a:r>
          </a:p>
          <a:p>
            <a:endParaRPr lang="en-US" dirty="0"/>
          </a:p>
          <a:p>
            <a:r>
              <a:rPr lang="en-US" dirty="0"/>
              <a:t>Archiving – out of scope for Spiral 5. Request to handle, in future </a:t>
            </a:r>
            <a:r>
              <a:rPr lang="en-US" dirty="0" err="1"/>
              <a:t>Sprial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Security – discuss the use case for security. Create a use case. Authentication and Encryption.</a:t>
            </a:r>
          </a:p>
          <a:p>
            <a:r>
              <a:rPr lang="en-US" dirty="0"/>
              <a:t>	Spiral 5 – Network Security, and Operational Discipline</a:t>
            </a:r>
          </a:p>
          <a:p>
            <a:r>
              <a:rPr lang="en-US" dirty="0"/>
              <a:t>	For long term – we have to address.</a:t>
            </a:r>
          </a:p>
          <a:p>
            <a:endParaRPr lang="en-US" dirty="0"/>
          </a:p>
          <a:p>
            <a:r>
              <a:rPr lang="en-US" dirty="0"/>
              <a:t>Next steps past security – data ownership, data rights,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NCDF Data Lake</a:t>
            </a:r>
            <a:br>
              <a:rPr lang="en-US" dirty="0"/>
            </a:br>
            <a:r>
              <a:rPr lang="en-US" dirty="0"/>
              <a:t>Architecture TT </a:t>
            </a:r>
            <a:br>
              <a:rPr lang="en-US" dirty="0"/>
            </a:br>
            <a:r>
              <a:rPr lang="en-US" sz="4400" dirty="0"/>
              <a:t>NAF Views (continued)</a:t>
            </a:r>
            <a:br>
              <a:rPr lang="en-US" sz="4400" dirty="0"/>
            </a:br>
            <a:r>
              <a:rPr lang="en-US" sz="3200" dirty="0"/>
              <a:t>Spiral 5 and Long Term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14, 2022</a:t>
            </a:r>
          </a:p>
          <a:p>
            <a:r>
              <a:rPr lang="en-US" dirty="0"/>
              <a:t>Chuck Turnitsa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CC24-A2BF-47BC-AD3B-C98BAB5F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0724"/>
          </a:xfrm>
        </p:spPr>
        <p:txBody>
          <a:bodyPr/>
          <a:lstStyle/>
          <a:p>
            <a:r>
              <a:rPr lang="en-US" dirty="0"/>
              <a:t>MPC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30F3-7B92-496D-9FE5-A8E179D4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en-US" dirty="0"/>
              <a:t>Not aware of everything (open to input)</a:t>
            </a:r>
          </a:p>
          <a:p>
            <a:r>
              <a:rPr lang="en-US" dirty="0"/>
              <a:t>New </a:t>
            </a:r>
            <a:r>
              <a:rPr lang="en-US" dirty="0" err="1"/>
              <a:t>DataLake</a:t>
            </a:r>
            <a:r>
              <a:rPr lang="en-US" dirty="0"/>
              <a:t> Service API released</a:t>
            </a:r>
          </a:p>
          <a:p>
            <a:pPr lvl="1"/>
            <a:r>
              <a:rPr lang="en-US" dirty="0"/>
              <a:t>Mandatory Operations</a:t>
            </a:r>
          </a:p>
          <a:p>
            <a:pPr lvl="2"/>
            <a:r>
              <a:rPr lang="en-US" dirty="0"/>
              <a:t>Query</a:t>
            </a:r>
          </a:p>
          <a:p>
            <a:pPr lvl="2"/>
            <a:r>
              <a:rPr lang="en-US" dirty="0"/>
              <a:t>Retrieve by ID</a:t>
            </a:r>
          </a:p>
          <a:p>
            <a:pPr lvl="2"/>
            <a:r>
              <a:rPr lang="en-US" dirty="0"/>
              <a:t>Insert or Update</a:t>
            </a:r>
          </a:p>
          <a:p>
            <a:pPr lvl="2"/>
            <a:r>
              <a:rPr lang="en-US" dirty="0"/>
              <a:t>Delete (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Optional Operations</a:t>
            </a:r>
          </a:p>
          <a:p>
            <a:pPr lvl="2"/>
            <a:r>
              <a:rPr lang="en-US" dirty="0"/>
              <a:t>Retrieve Document (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Insert or Update Document (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Insights on Metadata (not much change) and RSQL (also not much change)</a:t>
            </a:r>
          </a:p>
        </p:txBody>
      </p:sp>
    </p:spTree>
    <p:extLst>
      <p:ext uri="{BB962C8B-B14F-4D97-AF65-F5344CB8AC3E}">
        <p14:creationId xmlns:p14="http://schemas.microsoft.com/office/powerpoint/2010/main" val="421501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CD82-1584-4EE2-9C16-D9D2D940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3584"/>
          </a:xfrm>
        </p:spPr>
        <p:txBody>
          <a:bodyPr/>
          <a:lstStyle/>
          <a:p>
            <a:r>
              <a:rPr lang="en-US" dirty="0"/>
              <a:t>DM-</a:t>
            </a:r>
            <a:r>
              <a:rPr lang="en-US" dirty="0" err="1"/>
              <a:t>CaT</a:t>
            </a:r>
            <a:r>
              <a:rPr lang="en-US" dirty="0"/>
              <a:t> (Feb 28-Mar4)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6CB4-90DE-4DB3-8458-A26AEB4B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dirty="0"/>
              <a:t>Looking for Suggestions for TT product to be delivered and discussed</a:t>
            </a:r>
          </a:p>
          <a:p>
            <a:endParaRPr lang="en-US" dirty="0"/>
          </a:p>
          <a:p>
            <a:r>
              <a:rPr lang="en-US" dirty="0"/>
              <a:t>Paint overview picture from NAF</a:t>
            </a:r>
          </a:p>
          <a:p>
            <a:r>
              <a:rPr lang="en-US" dirty="0"/>
              <a:t>Circles around what’s been done, and what is to be done</a:t>
            </a:r>
          </a:p>
          <a:p>
            <a:r>
              <a:rPr lang="en-US" dirty="0"/>
              <a:t>Present that we are working solution for Spiral 5</a:t>
            </a:r>
          </a:p>
          <a:p>
            <a:pPr lvl="1"/>
            <a:r>
              <a:rPr lang="en-US" dirty="0"/>
              <a:t>Also thinking of future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9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D8FA-95D3-48C0-8168-6FE9BF5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8348-747A-4591-A4D7-CE753C91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S1 – Service Taxonomy</a:t>
            </a:r>
          </a:p>
          <a:p>
            <a:r>
              <a:rPr lang="en-US" dirty="0"/>
              <a:t>S2 – Service Structure</a:t>
            </a:r>
          </a:p>
          <a:p>
            <a:endParaRPr lang="en-US" dirty="0"/>
          </a:p>
          <a:p>
            <a:r>
              <a:rPr lang="en-US" dirty="0"/>
              <a:t>What others?</a:t>
            </a:r>
          </a:p>
        </p:txBody>
      </p:sp>
    </p:spTree>
    <p:extLst>
      <p:ext uri="{BB962C8B-B14F-4D97-AF65-F5344CB8AC3E}">
        <p14:creationId xmlns:p14="http://schemas.microsoft.com/office/powerpoint/2010/main" val="392849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8BC-B684-4389-B93F-27A234F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Items,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F2D8-5A35-4DE1-A328-2E423633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(Chuck) Begin preparation on DM-</a:t>
            </a:r>
            <a:r>
              <a:rPr lang="en-US" dirty="0" err="1"/>
              <a:t>CaT</a:t>
            </a:r>
            <a:r>
              <a:rPr lang="en-US" dirty="0"/>
              <a:t> materials</a:t>
            </a:r>
          </a:p>
          <a:p>
            <a:r>
              <a:rPr lang="en-US" dirty="0"/>
              <a:t>(Chuck) complete next set of NAF views</a:t>
            </a:r>
          </a:p>
          <a:p>
            <a:endParaRPr lang="en-US" dirty="0"/>
          </a:p>
          <a:p>
            <a:r>
              <a:rPr lang="en-US" dirty="0"/>
              <a:t>February 14, 11:00-12:30 (Eastern time)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1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A991-0B51-4862-A896-D77C6DFF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Feb 03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61F7-8496-44FE-AF68-FB8B636C4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7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E0FB-7356-4786-9BB9-637AF72D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656"/>
          </a:xfrm>
        </p:spPr>
        <p:txBody>
          <a:bodyPr/>
          <a:lstStyle/>
          <a:p>
            <a:r>
              <a:rPr lang="en-US" dirty="0"/>
              <a:t>Agenda Jan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8FAD-4AAB-4CE9-8745-E71121A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21 Meeting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Review on NAF Views – recap from December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6000C-CA33-4F22-B47E-E721BC74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281123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66094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there are multiple data lake instances for BSOs with the same UUID, how do we ensure that an update is not on a BSO record that was created by a different system, or even a different COI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Expectation – if updated, then the existing data record is changed...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Changes – to data that you don’t own?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Security – data labeling aspects (forcing authentication, uniqueness, rights to update)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0A23C-1948-4563-8E10-B938D23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163573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Need to talk about authentication, rights, multiple entries with UUID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Discuss for Spiral 5 Requirements? May be outside of the API of the </a:t>
            </a:r>
            <a:r>
              <a:rPr lang="en-US" dirty="0" err="1"/>
              <a:t>DataLake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History – inside </a:t>
            </a:r>
            <a:r>
              <a:rPr lang="en-US" dirty="0">
                <a:highlight>
                  <a:srgbClr val="FFFF00"/>
                </a:highlight>
              </a:rPr>
              <a:t>(not visible on outside, and not visible in API)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There could be a partial update to a BSO...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Never delete (and replace) a BSO – add a new version, with different metadata...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Nico – Two questions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Partial Update . . .</a:t>
            </a:r>
          </a:p>
          <a:p>
            <a:pPr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/>
              <a:t>Do we want to keep historical data unmodified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C54A3-9E65-4C7A-9606-B34E5AE6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308069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Partial Updates – can be for two things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1. Bandwidth reduction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2. Late state synchronization (updating the state of the BSO)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Operation –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How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Where it works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Who can do it?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Patch is a use case for Insert/Update? (Nico) Technical special case of an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Correlation of synchronization information is based on the point in time that the patch is made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FA361-F9AF-415F-9954-0FB26623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407754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6A2FE80-ED7C-4C87-BB58-FD6A1D35A88C}"/>
              </a:ext>
            </a:extLst>
          </p:cNvPr>
          <p:cNvCxnSpPr>
            <a:stCxn id="7" idx="2"/>
            <a:endCxn id="53" idx="0"/>
          </p:cNvCxnSpPr>
          <p:nvPr/>
        </p:nvCxnSpPr>
        <p:spPr>
          <a:xfrm>
            <a:off x="1593301" y="3524628"/>
            <a:ext cx="45355" cy="152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S1 – Service Taxonomy View</a:t>
            </a:r>
            <a:br>
              <a:rPr lang="en-US" sz="3200" dirty="0"/>
            </a:br>
            <a:r>
              <a:rPr lang="en-US" sz="3200" dirty="0"/>
              <a:t>2022 CWIX edition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4798142" y="2184534"/>
            <a:ext cx="10131" cy="63387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AAAF21-296D-4F30-AF59-8B25D8869C80}"/>
              </a:ext>
            </a:extLst>
          </p:cNvPr>
          <p:cNvGrpSpPr/>
          <p:nvPr/>
        </p:nvGrpSpPr>
        <p:grpSpPr>
          <a:xfrm>
            <a:off x="231037" y="2846202"/>
            <a:ext cx="2724528" cy="678426"/>
            <a:chOff x="4752786" y="2990241"/>
            <a:chExt cx="2724528" cy="67842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55E5C4-B761-4D10-AF66-ED3D5FC5139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C34715-B064-482E-9ABA-D3E0F64451AC}"/>
                </a:ext>
              </a:extLst>
            </p:cNvPr>
            <p:cNvSpPr txBox="1"/>
            <p:nvPr/>
          </p:nvSpPr>
          <p:spPr>
            <a:xfrm>
              <a:off x="5086172" y="3067844"/>
              <a:ext cx="21484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Search Services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23863" y="2207590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Feb 14 Meeting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1D1D25-8A96-4421-BE92-ABC6974D3F48}"/>
              </a:ext>
            </a:extLst>
          </p:cNvPr>
          <p:cNvSpPr/>
          <p:nvPr/>
        </p:nvSpPr>
        <p:spPr>
          <a:xfrm>
            <a:off x="2443019" y="1506108"/>
            <a:ext cx="4710245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Specification &gt;&gt;</a:t>
            </a:r>
          </a:p>
          <a:p>
            <a:pPr algn="ctr"/>
            <a:r>
              <a:rPr lang="en-US" sz="1400" b="1" dirty="0"/>
              <a:t>NCDF Data Lake Standard Service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6602F6-35EA-4C4E-8CF4-99E8310392C0}"/>
              </a:ext>
            </a:extLst>
          </p:cNvPr>
          <p:cNvGrpSpPr/>
          <p:nvPr/>
        </p:nvGrpSpPr>
        <p:grpSpPr>
          <a:xfrm>
            <a:off x="6300034" y="2818411"/>
            <a:ext cx="2724528" cy="678426"/>
            <a:chOff x="4752786" y="2990241"/>
            <a:chExt cx="2724528" cy="67842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EB62C-8B63-417C-89CA-8A3732738FE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EAB7A3-E5E8-4BD1-95AD-52A80250D57E}"/>
                </a:ext>
              </a:extLst>
            </p:cNvPr>
            <p:cNvSpPr txBox="1"/>
            <p:nvPr/>
          </p:nvSpPr>
          <p:spPr>
            <a:xfrm>
              <a:off x="5086170" y="3067844"/>
              <a:ext cx="21484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Removal Services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C858D-9CC4-43E1-9073-E78C0E93EB62}"/>
              </a:ext>
            </a:extLst>
          </p:cNvPr>
          <p:cNvGrpSpPr/>
          <p:nvPr/>
        </p:nvGrpSpPr>
        <p:grpSpPr>
          <a:xfrm>
            <a:off x="231035" y="4156540"/>
            <a:ext cx="2724528" cy="678426"/>
            <a:chOff x="4752786" y="2990241"/>
            <a:chExt cx="2724528" cy="67842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833681-48DE-4F3C-BAD9-C09470D7E1AD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6375FA-D315-484B-9C52-C18B0C371ACE}"/>
                </a:ext>
              </a:extLst>
            </p:cNvPr>
            <p:cNvSpPr txBox="1"/>
            <p:nvPr/>
          </p:nvSpPr>
          <p:spPr>
            <a:xfrm>
              <a:off x="5121437" y="3067844"/>
              <a:ext cx="2077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Query NCDF Data Service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04888E-22D2-46D8-B5AA-CCD67F2CF559}"/>
              </a:ext>
            </a:extLst>
          </p:cNvPr>
          <p:cNvGrpSpPr/>
          <p:nvPr/>
        </p:nvGrpSpPr>
        <p:grpSpPr>
          <a:xfrm>
            <a:off x="3446009" y="2818411"/>
            <a:ext cx="2724528" cy="678426"/>
            <a:chOff x="4738073" y="3024218"/>
            <a:chExt cx="2724528" cy="67842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824863-608E-44E3-9932-F4ACD90C9C15}"/>
                </a:ext>
              </a:extLst>
            </p:cNvPr>
            <p:cNvSpPr/>
            <p:nvPr/>
          </p:nvSpPr>
          <p:spPr>
            <a:xfrm>
              <a:off x="4738073" y="3024218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1CD8D5-2C6D-4B8C-8F31-019A4EC23FA3}"/>
                </a:ext>
              </a:extLst>
            </p:cNvPr>
            <p:cNvSpPr txBox="1"/>
            <p:nvPr/>
          </p:nvSpPr>
          <p:spPr>
            <a:xfrm>
              <a:off x="5026100" y="3111587"/>
              <a:ext cx="21484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Data Addition Services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F18197-F62C-40F8-B036-009C2D63A1A7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>
            <a:off x="7153264" y="1845321"/>
            <a:ext cx="509034" cy="973090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F3F85D-7E32-45DA-ABCF-58E749E669A9}"/>
              </a:ext>
            </a:extLst>
          </p:cNvPr>
          <p:cNvCxnSpPr>
            <a:stCxn id="23" idx="1"/>
            <a:endCxn id="7" idx="0"/>
          </p:cNvCxnSpPr>
          <p:nvPr/>
        </p:nvCxnSpPr>
        <p:spPr>
          <a:xfrm rot="10800000" flipV="1">
            <a:off x="1593301" y="1845320"/>
            <a:ext cx="849718" cy="1000881"/>
          </a:xfrm>
          <a:prstGeom prst="bentConnector2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B9EEB7-A756-4FAF-8A30-18ADF5A2E5A1}"/>
              </a:ext>
            </a:extLst>
          </p:cNvPr>
          <p:cNvSpPr txBox="1"/>
          <p:nvPr/>
        </p:nvSpPr>
        <p:spPr>
          <a:xfrm>
            <a:off x="3121267" y="2196792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75F70-2029-49C2-A617-AD9825D386EB}"/>
              </a:ext>
            </a:extLst>
          </p:cNvPr>
          <p:cNvSpPr txBox="1"/>
          <p:nvPr/>
        </p:nvSpPr>
        <p:spPr>
          <a:xfrm>
            <a:off x="6177862" y="2184534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0C4A20-0316-4A89-B5DE-284DDA1FAD99}"/>
              </a:ext>
            </a:extLst>
          </p:cNvPr>
          <p:cNvSpPr txBox="1"/>
          <p:nvPr/>
        </p:nvSpPr>
        <p:spPr>
          <a:xfrm>
            <a:off x="6170537" y="6550223"/>
            <a:ext cx="313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ServiceSpecificationGeneralization</a:t>
            </a:r>
            <a:r>
              <a:rPr lang="en-US" sz="1400" dirty="0"/>
              <a:t> &gt;&gt;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4B6C1D-7B42-41E0-9B78-428CED523A97}"/>
              </a:ext>
            </a:extLst>
          </p:cNvPr>
          <p:cNvGrpSpPr/>
          <p:nvPr/>
        </p:nvGrpSpPr>
        <p:grpSpPr>
          <a:xfrm>
            <a:off x="231035" y="4974543"/>
            <a:ext cx="2724528" cy="678426"/>
            <a:chOff x="4752786" y="2990241"/>
            <a:chExt cx="2724528" cy="67842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BCBA248-25D5-4199-AE36-465CAC405A44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F8E08D-C7AA-4BE1-8788-333443FF9FD2}"/>
                </a:ext>
              </a:extLst>
            </p:cNvPr>
            <p:cNvSpPr txBox="1"/>
            <p:nvPr/>
          </p:nvSpPr>
          <p:spPr>
            <a:xfrm>
              <a:off x="5051065" y="3067844"/>
              <a:ext cx="22186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Retrieve NCDF Data Service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3423A5-E95C-4C45-A544-FA9A298B11AD}"/>
              </a:ext>
            </a:extLst>
          </p:cNvPr>
          <p:cNvGrpSpPr/>
          <p:nvPr/>
        </p:nvGrpSpPr>
        <p:grpSpPr>
          <a:xfrm>
            <a:off x="6300034" y="4099712"/>
            <a:ext cx="2724528" cy="678426"/>
            <a:chOff x="4752786" y="2990241"/>
            <a:chExt cx="2724528" cy="67842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DDBD32C-4B66-4945-8B98-3B61B1F4DB3C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E5EDFB-6E70-457D-9D64-90DDDC53B53A}"/>
                </a:ext>
              </a:extLst>
            </p:cNvPr>
            <p:cNvSpPr txBox="1"/>
            <p:nvPr/>
          </p:nvSpPr>
          <p:spPr>
            <a:xfrm>
              <a:off x="5117690" y="3067844"/>
              <a:ext cx="2085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Delete NCDF Data Service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B9436D-5B05-480F-A7C2-787FF5A9350F}"/>
              </a:ext>
            </a:extLst>
          </p:cNvPr>
          <p:cNvGrpSpPr/>
          <p:nvPr/>
        </p:nvGrpSpPr>
        <p:grpSpPr>
          <a:xfrm>
            <a:off x="3446009" y="4130805"/>
            <a:ext cx="2734651" cy="678426"/>
            <a:chOff x="4752786" y="2990241"/>
            <a:chExt cx="2734651" cy="67842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54E968C-397F-43C9-935C-54A74B6C42E8}"/>
                </a:ext>
              </a:extLst>
            </p:cNvPr>
            <p:cNvSpPr/>
            <p:nvPr/>
          </p:nvSpPr>
          <p:spPr>
            <a:xfrm>
              <a:off x="4752786" y="2990241"/>
              <a:ext cx="2724528" cy="678426"/>
            </a:xfrm>
            <a:prstGeom prst="roundRect">
              <a:avLst>
                <a:gd name="adj" fmla="val 2829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90AF35-07AA-4B96-B265-82CAB038CBB0}"/>
                </a:ext>
              </a:extLst>
            </p:cNvPr>
            <p:cNvSpPr txBox="1"/>
            <p:nvPr/>
          </p:nvSpPr>
          <p:spPr>
            <a:xfrm>
              <a:off x="4833377" y="3067844"/>
              <a:ext cx="2654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 </a:t>
              </a:r>
              <a:r>
                <a:rPr lang="en-US" sz="1400" dirty="0" err="1"/>
                <a:t>ServiceSpecification</a:t>
              </a:r>
              <a:r>
                <a:rPr lang="en-US" sz="1400" dirty="0"/>
                <a:t> &gt;&gt;</a:t>
              </a:r>
            </a:p>
            <a:p>
              <a:pPr algn="ctr"/>
              <a:r>
                <a:rPr lang="en-US" sz="1400" b="1" dirty="0"/>
                <a:t>Insert/Update NCDF Data Service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799BD1-C79D-426D-B829-AAF1BB294A18}"/>
              </a:ext>
            </a:extLst>
          </p:cNvPr>
          <p:cNvCxnSpPr>
            <a:stCxn id="32" idx="2"/>
            <a:endCxn id="58" idx="0"/>
          </p:cNvCxnSpPr>
          <p:nvPr/>
        </p:nvCxnSpPr>
        <p:spPr>
          <a:xfrm>
            <a:off x="4808273" y="3496837"/>
            <a:ext cx="0" cy="633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3D2923-89C8-4E21-A0A6-4BCB034447F3}"/>
              </a:ext>
            </a:extLst>
          </p:cNvPr>
          <p:cNvCxnSpPr>
            <a:stCxn id="26" idx="2"/>
            <a:endCxn id="55" idx="0"/>
          </p:cNvCxnSpPr>
          <p:nvPr/>
        </p:nvCxnSpPr>
        <p:spPr>
          <a:xfrm>
            <a:off x="7662298" y="3496837"/>
            <a:ext cx="0" cy="60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6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3416-6157-4A63-B02A-F4B0917A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</p:spPr>
        <p:txBody>
          <a:bodyPr>
            <a:normAutofit/>
          </a:bodyPr>
          <a:lstStyle/>
          <a:p>
            <a:r>
              <a:rPr lang="en-US" sz="3200" dirty="0"/>
              <a:t>Notes on NCDF Data Service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404C-7BE2-4FF6-9A17-BC25FD0A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164"/>
            <a:ext cx="7886700" cy="47637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(Nico) When we refer to a BSO, we need to consider that the BSO is a real-world object, such that updates are based on the information that is active and current when the update is made.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Who can update a BSO?  Only the creator?  This seems against the concept of a cross COI </a:t>
            </a:r>
            <a:r>
              <a:rPr lang="en-US" dirty="0" err="1"/>
              <a:t>datalake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the 4778 Binding . . . – very flexible.  We want to query by Metadata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Note: Need to address federated (distributed) search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Synchronize with findings from innovation hub?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D04-5282-4D3F-8E9A-09C8BBEE78FA}"/>
              </a:ext>
            </a:extLst>
          </p:cNvPr>
          <p:cNvSpPr/>
          <p:nvPr/>
        </p:nvSpPr>
        <p:spPr>
          <a:xfrm>
            <a:off x="628650" y="1413164"/>
            <a:ext cx="7886700" cy="21930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999D4-7868-44A3-A7B3-550F4EC00BA6}"/>
              </a:ext>
            </a:extLst>
          </p:cNvPr>
          <p:cNvSpPr txBox="1"/>
          <p:nvPr/>
        </p:nvSpPr>
        <p:spPr>
          <a:xfrm>
            <a:off x="6770669" y="1068057"/>
            <a:ext cx="87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Spiral 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A36B-4172-4D81-8A90-0A17805B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300593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5876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975B-3C2A-411B-9F77-735652DD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8532"/>
          </a:xfrm>
        </p:spPr>
        <p:txBody>
          <a:bodyPr>
            <a:normAutofit/>
          </a:bodyPr>
          <a:lstStyle/>
          <a:p>
            <a:r>
              <a:rPr lang="en-US" sz="3600" dirty="0"/>
              <a:t>Notes on Insert NCDF Document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BA81-D7BC-4C0F-8C9C-88FE89C9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lake can store unstructured information (but it is stored as a BSO of </a:t>
            </a:r>
            <a:r>
              <a:rPr lang="en-US" dirty="0" err="1"/>
              <a:t>InformationResource</a:t>
            </a:r>
            <a:r>
              <a:rPr lang="en-US" dirty="0"/>
              <a:t> type, pointing to the document)</a:t>
            </a:r>
          </a:p>
          <a:p>
            <a:endParaRPr lang="en-US" dirty="0"/>
          </a:p>
          <a:p>
            <a:r>
              <a:rPr lang="en-US" dirty="0"/>
              <a:t>Not spend too much time for CWIX – on implementing a document storage</a:t>
            </a:r>
          </a:p>
          <a:p>
            <a:endParaRPr lang="en-US" dirty="0"/>
          </a:p>
          <a:p>
            <a:r>
              <a:rPr lang="en-US" dirty="0"/>
              <a:t>Inside information resource – alternate identifiers are possible....</a:t>
            </a:r>
          </a:p>
          <a:p>
            <a:endParaRPr lang="en-US" dirty="0"/>
          </a:p>
          <a:p>
            <a:r>
              <a:rPr lang="en-US" dirty="0"/>
              <a:t>The document object gets its own UUID</a:t>
            </a:r>
          </a:p>
          <a:p>
            <a:endParaRPr lang="en-US" dirty="0"/>
          </a:p>
          <a:p>
            <a:r>
              <a:rPr lang="en-US" dirty="0"/>
              <a:t>Searching document?  Query of formatted information is very different from Search...</a:t>
            </a:r>
          </a:p>
          <a:p>
            <a:endParaRPr lang="en-US" dirty="0"/>
          </a:p>
          <a:p>
            <a:r>
              <a:rPr lang="en-US" dirty="0"/>
              <a:t>To be discussed – searching data (free search) and search within documents.  Maybe should be included... But needs to be discussed and 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FA8FE-3F45-40ED-91C4-7EAAB3AD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324165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411128" y="4398119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1911398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52DF-ADA8-4C7F-9EAA-59D06E45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652"/>
          </a:xfrm>
        </p:spPr>
        <p:txBody>
          <a:bodyPr>
            <a:normAutofit/>
          </a:bodyPr>
          <a:lstStyle/>
          <a:p>
            <a:r>
              <a:rPr lang="en-US" sz="3200" dirty="0"/>
              <a:t>Notes on Update NCDF Data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15CF-B6FE-4D16-9D80-32A99ED4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Externally – what we describe makes sense – we post, and it updates an existing record</a:t>
            </a:r>
          </a:p>
          <a:p>
            <a:endParaRPr lang="en-US" sz="2000" dirty="0"/>
          </a:p>
          <a:p>
            <a:r>
              <a:rPr lang="en-US" sz="2000" dirty="0"/>
              <a:t>Internally – we keep an internal copy (history) of different versions of the document...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5C5FE-C664-4766-BF6D-F713581687A5}"/>
              </a:ext>
            </a:extLst>
          </p:cNvPr>
          <p:cNvSpPr txBox="1"/>
          <p:nvPr/>
        </p:nvSpPr>
        <p:spPr>
          <a:xfrm>
            <a:off x="4819179" y="4145638"/>
            <a:ext cx="3696171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80F54-1022-4878-9161-4ECE1F107A35}"/>
              </a:ext>
            </a:extLst>
          </p:cNvPr>
          <p:cNvSpPr txBox="1"/>
          <p:nvPr/>
        </p:nvSpPr>
        <p:spPr>
          <a:xfrm>
            <a:off x="5856269" y="3776306"/>
            <a:ext cx="20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INSERT S4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FB58-27AC-423F-8D7B-31F096B0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276414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 21 Meeting - Final</a:t>
            </a:r>
          </a:p>
        </p:txBody>
      </p:sp>
    </p:spTree>
    <p:extLst>
      <p:ext uri="{BB962C8B-B14F-4D97-AF65-F5344CB8AC3E}">
        <p14:creationId xmlns:p14="http://schemas.microsoft.com/office/powerpoint/2010/main" val="260452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557-99D2-46FF-BEF5-937E348D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Dec 17 meeting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D9F5-5394-409B-80AC-E7DE3FE13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9142F-21F3-4B30-9020-650D2AE2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39FA0-8E17-498D-B1F6-0299909A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Federated Open Search (Note: Federation out of scope for Spiral 5)</a:t>
            </a:r>
          </a:p>
          <a:p>
            <a:pPr lvl="1"/>
            <a:r>
              <a:rPr lang="en-US" sz="1800" dirty="0"/>
              <a:t>Free Text Search...</a:t>
            </a:r>
          </a:p>
          <a:p>
            <a:pPr lvl="1"/>
            <a:r>
              <a:rPr lang="en-US" sz="1800" dirty="0"/>
              <a:t>Data Lake could be searched, in support of FMN ‘Distributed Search’</a:t>
            </a:r>
          </a:p>
          <a:p>
            <a:r>
              <a:rPr lang="en-US" sz="2000" dirty="0"/>
              <a:t>Current Search – based on RSQL</a:t>
            </a:r>
          </a:p>
          <a:p>
            <a:pPr lvl="1"/>
            <a:r>
              <a:rPr lang="en-US" sz="1800" dirty="0"/>
              <a:t>Formal search (based on field/parameter)</a:t>
            </a:r>
          </a:p>
          <a:p>
            <a:pPr lvl="1"/>
            <a:r>
              <a:rPr lang="en-US" sz="1800" dirty="0"/>
              <a:t>Based on MIM model</a:t>
            </a:r>
          </a:p>
          <a:p>
            <a:pPr lvl="1"/>
            <a:r>
              <a:rPr lang="en-US" sz="1800" dirty="0"/>
              <a:t>Searching BSOs</a:t>
            </a:r>
          </a:p>
          <a:p>
            <a:pPr lvl="1"/>
            <a:r>
              <a:rPr lang="en-US" sz="1800" dirty="0"/>
              <a:t>Also Searching Metadata</a:t>
            </a:r>
          </a:p>
          <a:p>
            <a:pPr lvl="1"/>
            <a:r>
              <a:rPr lang="en-US" sz="1800" dirty="0"/>
              <a:t>RSQL Search can be federated... But may need a “Search Federator Function”</a:t>
            </a:r>
          </a:p>
          <a:p>
            <a:r>
              <a:rPr lang="en-US" sz="2200" dirty="0"/>
              <a:t>Metadata – NCMS</a:t>
            </a:r>
          </a:p>
          <a:p>
            <a:pPr lvl="1"/>
            <a:r>
              <a:rPr lang="en-US" sz="1800" dirty="0"/>
              <a:t>RSQL could query (based on “</a:t>
            </a:r>
            <a:r>
              <a:rPr lang="en-US" sz="1800" dirty="0" err="1"/>
              <a:t>xPath</a:t>
            </a:r>
            <a:r>
              <a:rPr lang="en-US" sz="1800" dirty="0"/>
              <a:t>” to the data, or to NCMS based metadata) – the Profile used for 4778 binding, points to the BSO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11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9D00-5E28-4FEB-A02B-FE92FABA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Notes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58E0-97D6-4F6F-8966-167E96CD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CWIX22 – ideal goal – each data provider would have a bound metadata container, with an NCMS metadata stack inside that container.</a:t>
            </a:r>
          </a:p>
          <a:p>
            <a:r>
              <a:rPr lang="en-US" sz="2000" dirty="0"/>
              <a:t>Risk – some providers for CWIX22 might not have that metadata container</a:t>
            </a:r>
          </a:p>
          <a:p>
            <a:r>
              <a:rPr lang="en-US" sz="2000" dirty="0"/>
              <a:t>Alternative – for CWIX22, prefer the metadata, but do not require it.</a:t>
            </a:r>
          </a:p>
          <a:p>
            <a:r>
              <a:rPr lang="en-US" sz="2000" dirty="0"/>
              <a:t>For CWIX22 – Maritime C2; CBRN Instance (use cases/vignettes)</a:t>
            </a:r>
          </a:p>
          <a:p>
            <a:pPr lvl="1"/>
            <a:r>
              <a:rPr lang="en-US" sz="1600" dirty="0"/>
              <a:t>Concepts of searching the metadata (for Spiral 5) are sound, but for implementation in CWIX22 – may or may not be implemented with all security issues incorporated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855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CBF-C6E6-48C3-B545-9132C43F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Arch.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7EE1-708C-4A99-9F28-469A429D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Next Meeting – Feb 3, US Eastern Time, 11-12</a:t>
            </a:r>
          </a:p>
          <a:p>
            <a:r>
              <a:rPr lang="en-US" dirty="0"/>
              <a:t>Some new sample views, to decide where to go with the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5D3-C7A0-4D41-8012-7376E482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S1 Service Taxonomy</a:t>
            </a:r>
            <a:br>
              <a:rPr lang="en-US" sz="3200" dirty="0"/>
            </a:br>
            <a:r>
              <a:rPr lang="en-US" sz="3200" dirty="0"/>
              <a:t>Future NCDF Data Lake Architecture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E993-9758-492E-9EAF-637FF5C0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future NCDF Data Lake Architecture will include a number of other services under the three categories (Search, Addition, Removal)</a:t>
            </a:r>
          </a:p>
          <a:p>
            <a:endParaRPr lang="en-US" sz="2000" dirty="0"/>
          </a:p>
          <a:p>
            <a:r>
              <a:rPr lang="en-US" sz="2000" dirty="0"/>
              <a:t>It is possible that a data Modify category might exist...</a:t>
            </a:r>
          </a:p>
          <a:p>
            <a:r>
              <a:rPr lang="en-US" sz="2000" dirty="0"/>
              <a:t>Also, that a set of services related to Data Management</a:t>
            </a:r>
          </a:p>
          <a:p>
            <a:endParaRPr lang="en-US" sz="2000" dirty="0"/>
          </a:p>
          <a:p>
            <a:r>
              <a:rPr lang="en-US" sz="2000" dirty="0"/>
              <a:t>Can accommodate different types of Search/Retrieve, also can support the separation of Insert and Update, if they separate</a:t>
            </a:r>
          </a:p>
          <a:p>
            <a:endParaRPr lang="en-US" sz="2000" dirty="0"/>
          </a:p>
          <a:p>
            <a:r>
              <a:rPr lang="en-US" sz="2000" dirty="0"/>
              <a:t>Currently no distinction between a BSO Data Object service and a Document service (as a document will be described by a  BSO reference item)</a:t>
            </a:r>
          </a:p>
        </p:txBody>
      </p:sp>
    </p:spTree>
    <p:extLst>
      <p:ext uri="{BB962C8B-B14F-4D97-AF65-F5344CB8AC3E}">
        <p14:creationId xmlns:p14="http://schemas.microsoft.com/office/powerpoint/2010/main" val="3530415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419380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833254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391905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83FE-A2A0-42B8-A587-A069493B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Meeting.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E3BE-2573-4442-9AAA-3EC1F8A30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Archive slides and Backup slides follow...</a:t>
            </a:r>
          </a:p>
        </p:txBody>
      </p:sp>
    </p:spTree>
    <p:extLst>
      <p:ext uri="{BB962C8B-B14F-4D97-AF65-F5344CB8AC3E}">
        <p14:creationId xmlns:p14="http://schemas.microsoft.com/office/powerpoint/2010/main" val="2877982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9AD-7160-4FC0-BACE-2145694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3433"/>
          </a:xfrm>
        </p:spPr>
        <p:txBody>
          <a:bodyPr>
            <a:normAutofit/>
          </a:bodyPr>
          <a:lstStyle/>
          <a:p>
            <a:r>
              <a:rPr lang="en-US" dirty="0"/>
              <a:t>Agenda Dec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38D4-A875-417F-8337-AFE4FB7C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4640"/>
            <a:ext cx="7886700" cy="4612323"/>
          </a:xfrm>
        </p:spPr>
        <p:txBody>
          <a:bodyPr/>
          <a:lstStyle/>
          <a:p>
            <a:r>
              <a:rPr lang="en-US" dirty="0"/>
              <a:t>Discuss difference between Unique NCDF Identifier, Unique UUID, and how to resolve inconsistencies – for the Architecture team’s needs</a:t>
            </a:r>
          </a:p>
          <a:p>
            <a:r>
              <a:rPr lang="en-US" dirty="0"/>
              <a:t>Continue discussion of service views </a:t>
            </a:r>
          </a:p>
          <a:p>
            <a:r>
              <a:rPr lang="en-US" dirty="0"/>
              <a:t>Metadata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6DFD0-B375-4BD1-9D5F-CD556DEB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1664820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331-9417-4C2B-B2F6-4436791B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US" dirty="0"/>
              <a:t>UUID and NCDF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F4B5-7273-4106-A107-A70AF46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3680"/>
            <a:ext cx="7886700" cy="4673283"/>
          </a:xfrm>
        </p:spPr>
        <p:txBody>
          <a:bodyPr>
            <a:normAutofit/>
          </a:bodyPr>
          <a:lstStyle/>
          <a:p>
            <a:r>
              <a:rPr lang="en-US" sz="2000" dirty="0"/>
              <a:t>Problem – Same UUID will apply to multiple </a:t>
            </a:r>
            <a:r>
              <a:rPr lang="en-US" sz="2000" dirty="0" err="1"/>
              <a:t>Datalake</a:t>
            </a:r>
            <a:r>
              <a:rPr lang="en-US" sz="2000" dirty="0"/>
              <a:t> objects</a:t>
            </a:r>
          </a:p>
          <a:p>
            <a:r>
              <a:rPr lang="en-US" sz="2000" dirty="0"/>
              <a:t>Solution?  Some work published by NCIA, and also MIP, on the topic</a:t>
            </a:r>
          </a:p>
          <a:p>
            <a:endParaRPr lang="en-US" sz="2000" dirty="0"/>
          </a:p>
          <a:p>
            <a:r>
              <a:rPr lang="en-US" sz="2000" dirty="0"/>
              <a:t>Problem initially for Data Modeling, and then for the </a:t>
            </a:r>
            <a:r>
              <a:rPr lang="en-US" sz="2000" dirty="0" err="1"/>
              <a:t>DataLake</a:t>
            </a:r>
            <a:endParaRPr lang="en-US" sz="2000" dirty="0"/>
          </a:p>
          <a:p>
            <a:pPr lvl="1"/>
            <a:r>
              <a:rPr lang="en-US" sz="1600" dirty="0"/>
              <a:t>Running too much... Maybe getting ahead of where solutions are?</a:t>
            </a:r>
          </a:p>
          <a:p>
            <a:pPr lvl="1"/>
            <a:r>
              <a:rPr lang="en-US" sz="1600" dirty="0"/>
              <a:t>For service views – assume that there will be a working solution for Unique NCDF Identifier...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D2C6-AC5E-4C6B-86EF-F43E1363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3187466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266930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2661589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 (from Dec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815820" y="3126934"/>
            <a:ext cx="195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55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4216340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84A1-5BC1-4C3F-80F9-7BD4757E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478D-972C-4406-A52B-1A992D9C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11</a:t>
            </a:r>
          </a:p>
          <a:p>
            <a:pPr lvl="1"/>
            <a:r>
              <a:rPr lang="en-US" dirty="0"/>
              <a:t>Agenda – </a:t>
            </a:r>
          </a:p>
          <a:p>
            <a:pPr lvl="2"/>
            <a:r>
              <a:rPr lang="en-US" dirty="0"/>
              <a:t>Metadata</a:t>
            </a:r>
          </a:p>
          <a:p>
            <a:pPr lvl="3"/>
            <a:r>
              <a:rPr lang="en-US" dirty="0"/>
              <a:t>Additions to NCMS core?</a:t>
            </a:r>
          </a:p>
          <a:p>
            <a:pPr lvl="3"/>
            <a:r>
              <a:rPr lang="en-US" dirty="0"/>
              <a:t>Metadata Search</a:t>
            </a:r>
          </a:p>
          <a:p>
            <a:pPr lvl="3"/>
            <a:r>
              <a:rPr lang="en-US" dirty="0"/>
              <a:t>Metadata updates? (on update, whether whole or patch)</a:t>
            </a:r>
          </a:p>
          <a:p>
            <a:pPr lvl="2"/>
            <a:r>
              <a:rPr lang="en-US" dirty="0"/>
              <a:t>Open list of issues and questions (for future, or for other TT)</a:t>
            </a:r>
          </a:p>
          <a:p>
            <a:pPr lvl="2"/>
            <a:r>
              <a:rPr lang="en-US" dirty="0"/>
              <a:t>New NAF Views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BB39-9D69-4D20-A8BB-D8AAEFF8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17, 2021</a:t>
            </a:r>
          </a:p>
        </p:txBody>
      </p:sp>
    </p:spTree>
    <p:extLst>
      <p:ext uri="{BB962C8B-B14F-4D97-AF65-F5344CB8AC3E}">
        <p14:creationId xmlns:p14="http://schemas.microsoft.com/office/powerpoint/2010/main" val="217718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62A-F83B-4961-9B0F-28F214DB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S2 – Service Structure View</a:t>
            </a:r>
            <a:br>
              <a:rPr lang="en-US" sz="3200" dirty="0"/>
            </a:br>
            <a:r>
              <a:rPr lang="en-US" sz="3200" dirty="0"/>
              <a:t>Notes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7A88-E16D-46E3-9266-152D4F6D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structure of aggregated services</a:t>
            </a:r>
          </a:p>
          <a:p>
            <a:r>
              <a:rPr lang="en-US" dirty="0"/>
              <a:t>Exhibits service functional dependency</a:t>
            </a:r>
          </a:p>
          <a:p>
            <a:pPr lvl="1"/>
            <a:r>
              <a:rPr lang="en-US" dirty="0"/>
              <a:t>Could be used to show:</a:t>
            </a:r>
          </a:p>
          <a:p>
            <a:pPr lvl="2"/>
            <a:r>
              <a:rPr lang="en-US" dirty="0"/>
              <a:t>Retrieve requires a Query</a:t>
            </a:r>
          </a:p>
          <a:p>
            <a:pPr lvl="2"/>
            <a:r>
              <a:rPr lang="en-US" dirty="0"/>
              <a:t>Insert/Update requires a Query (to see if BSO already exists)</a:t>
            </a:r>
          </a:p>
          <a:p>
            <a:pPr lvl="2"/>
            <a:r>
              <a:rPr lang="en-US" dirty="0"/>
              <a:t>Delete requires a Query</a:t>
            </a:r>
          </a:p>
        </p:txBody>
      </p:sp>
    </p:spTree>
    <p:extLst>
      <p:ext uri="{BB962C8B-B14F-4D97-AF65-F5344CB8AC3E}">
        <p14:creationId xmlns:p14="http://schemas.microsoft.com/office/powerpoint/2010/main" val="2927206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DCC9-D905-4052-AB23-BE1CE07D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of earlier meetings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4038-6036-4BC5-8C3A-4A1ECE005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1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92CB-0C21-4988-9109-7AE2658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7498"/>
          </a:xfrm>
        </p:spPr>
        <p:txBody>
          <a:bodyPr>
            <a:normAutofit/>
          </a:bodyPr>
          <a:lstStyle/>
          <a:p>
            <a:r>
              <a:rPr lang="en-US" dirty="0"/>
              <a:t>Agenda Dec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DF8E-A53C-46AE-A9B5-14D42E89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Review Existing S4 views (recap from Dec 7)</a:t>
            </a:r>
          </a:p>
          <a:p>
            <a:r>
              <a:rPr lang="en-US" sz="2400" dirty="0"/>
              <a:t>Review new S4 views</a:t>
            </a:r>
          </a:p>
          <a:p>
            <a:r>
              <a:rPr lang="en-US" sz="2400" dirty="0"/>
              <a:t>Discuss Metadata Issues</a:t>
            </a:r>
          </a:p>
          <a:p>
            <a:pPr lvl="1"/>
            <a:r>
              <a:rPr lang="en-US" sz="2000" dirty="0"/>
              <a:t>STANAG compliance?  Does the Data Lake enforce, or do we leave it up to participating systems?</a:t>
            </a:r>
          </a:p>
          <a:p>
            <a:pPr lvl="1"/>
            <a:r>
              <a:rPr lang="en-US" sz="2000" dirty="0"/>
              <a:t>What are we expecting to see?</a:t>
            </a:r>
          </a:p>
          <a:p>
            <a:pPr lvl="2"/>
            <a:r>
              <a:rPr lang="en-US" sz="1800" dirty="0"/>
              <a:t>NCMS (interoperability metadata)</a:t>
            </a:r>
          </a:p>
          <a:p>
            <a:pPr lvl="2"/>
            <a:r>
              <a:rPr lang="en-US" sz="1800" dirty="0"/>
              <a:t>STANAG 4774 (Confidentiality Metadata)</a:t>
            </a:r>
          </a:p>
          <a:p>
            <a:pPr lvl="1"/>
            <a:r>
              <a:rPr lang="en-US" sz="2000" dirty="0"/>
              <a:t>Format expected in</a:t>
            </a:r>
          </a:p>
          <a:p>
            <a:pPr lvl="2"/>
            <a:r>
              <a:rPr lang="en-US" sz="1800" dirty="0"/>
              <a:t>STANAG 4778 (Metadata binding)</a:t>
            </a:r>
          </a:p>
          <a:p>
            <a:r>
              <a:rPr lang="en-US" sz="2400" dirty="0"/>
              <a:t>Transformation</a:t>
            </a:r>
          </a:p>
          <a:p>
            <a:pPr lvl="1"/>
            <a:r>
              <a:rPr lang="en-US" sz="2000" dirty="0"/>
              <a:t>Retrieve/Populate vs Pub/Sub</a:t>
            </a:r>
          </a:p>
          <a:p>
            <a:pPr lvl="1"/>
            <a:r>
              <a:rPr lang="en-US" sz="2000" dirty="0"/>
              <a:t>Document vs BSO</a:t>
            </a:r>
          </a:p>
          <a:p>
            <a:r>
              <a:rPr lang="en-US" sz="2400" dirty="0"/>
              <a:t>Next Meeting(s)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8695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472C3-C303-42E3-A492-5126E1E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Dec 7 views</a:t>
            </a:r>
          </a:p>
        </p:txBody>
      </p:sp>
    </p:spTree>
    <p:extLst>
      <p:ext uri="{BB962C8B-B14F-4D97-AF65-F5344CB8AC3E}">
        <p14:creationId xmlns:p14="http://schemas.microsoft.com/office/powerpoint/2010/main" val="2188413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In a list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465382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in SRM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60225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6"/>
            <a:ext cx="8607552" cy="1325563"/>
          </a:xfrm>
        </p:spPr>
        <p:txBody>
          <a:bodyPr>
            <a:no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 (review from Dec 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Return is a document (or URL pointing to document’s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24979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4FB69-5C11-4E51-B589-66C53A5D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S4 Service Function Views</a:t>
            </a:r>
          </a:p>
        </p:txBody>
      </p:sp>
    </p:spTree>
    <p:extLst>
      <p:ext uri="{BB962C8B-B14F-4D97-AF65-F5344CB8AC3E}">
        <p14:creationId xmlns:p14="http://schemas.microsoft.com/office/powerpoint/2010/main" val="591103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018363" y="3067844"/>
            <a:ext cx="228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805890" y="3123145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Data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873615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409968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Insert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Insert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3293808" cy="307484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4805901" y="3067844"/>
            <a:ext cx="270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Document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1758666" y="3123145"/>
            <a:ext cx="188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Insert NCDF Document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1416582" y="369429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1430496" y="524287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1416582" y="4468588"/>
            <a:ext cx="2564746" cy="60947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1593302" y="3731120"/>
            <a:ext cx="228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1467508" y="4490307"/>
            <a:ext cx="2545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1469101" y="5263012"/>
            <a:ext cx="25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5057685" y="3739238"/>
            <a:ext cx="3696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BSO is type </a:t>
            </a:r>
            <a:r>
              <a:rPr lang="en-US" sz="1400" b="1" dirty="0" err="1">
                <a:highlight>
                  <a:srgbClr val="FFFF00"/>
                </a:highlight>
              </a:rPr>
              <a:t>InformationResource</a:t>
            </a:r>
            <a:r>
              <a:rPr lang="en-US" sz="1400" b="1" dirty="0">
                <a:highlight>
                  <a:srgbClr val="FFFF00"/>
                </a:highlight>
              </a:rPr>
              <a:t>, with a URL to the Document</a:t>
            </a:r>
            <a:endParaRPr lang="en-US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1531467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EE557-9F4C-4E2A-9658-128FFFF8B2BB}"/>
              </a:ext>
            </a:extLst>
          </p:cNvPr>
          <p:cNvSpPr/>
          <p:nvPr/>
        </p:nvSpPr>
        <p:spPr>
          <a:xfrm>
            <a:off x="3461031" y="3049328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Update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Update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210803" y="3049331"/>
            <a:ext cx="3086096" cy="2996162"/>
          </a:xfrm>
          <a:prstGeom prst="roundRect">
            <a:avLst>
              <a:gd name="adj" fmla="val 10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6614259" y="3069559"/>
            <a:ext cx="2414182" cy="652548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6961823" y="3088578"/>
            <a:ext cx="19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Return Data Insert Accepted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8268034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543506" y="250450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14 2021 - Tiger Team 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88A77-EFF6-414C-AB54-DE38F4C9E421}"/>
              </a:ext>
            </a:extLst>
          </p:cNvPr>
          <p:cNvSpPr txBox="1"/>
          <p:nvPr/>
        </p:nvSpPr>
        <p:spPr>
          <a:xfrm>
            <a:off x="575334" y="3126934"/>
            <a:ext cx="219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for Update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A29AE4-B229-4B7A-871B-D95F3B0E680D}"/>
              </a:ext>
            </a:extLst>
          </p:cNvPr>
          <p:cNvSpPr/>
          <p:nvPr/>
        </p:nvSpPr>
        <p:spPr>
          <a:xfrm>
            <a:off x="575334" y="369808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68CB66-6843-44F3-98C8-DAC57EA15FFF}"/>
              </a:ext>
            </a:extLst>
          </p:cNvPr>
          <p:cNvSpPr/>
          <p:nvPr/>
        </p:nvSpPr>
        <p:spPr>
          <a:xfrm>
            <a:off x="589248" y="524666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6E7C3-326E-4144-BF1D-5F6E051CB32E}"/>
              </a:ext>
            </a:extLst>
          </p:cNvPr>
          <p:cNvSpPr/>
          <p:nvPr/>
        </p:nvSpPr>
        <p:spPr>
          <a:xfrm>
            <a:off x="575334" y="4472377"/>
            <a:ext cx="2403010" cy="593882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FFE13-EDA8-4B90-BFA2-8D9AE8E59CC0}"/>
              </a:ext>
            </a:extLst>
          </p:cNvPr>
          <p:cNvSpPr txBox="1"/>
          <p:nvPr/>
        </p:nvSpPr>
        <p:spPr>
          <a:xfrm>
            <a:off x="899948" y="3734909"/>
            <a:ext cx="186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Identifier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EBF13-4CEE-4158-86FA-22126A717F75}"/>
              </a:ext>
            </a:extLst>
          </p:cNvPr>
          <p:cNvSpPr txBox="1"/>
          <p:nvPr/>
        </p:nvSpPr>
        <p:spPr>
          <a:xfrm>
            <a:off x="793517" y="4494096"/>
            <a:ext cx="207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NCDF Data Object (BSO)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CB37A-4901-4AED-B2F6-E16DE6AD9ECB}"/>
              </a:ext>
            </a:extLst>
          </p:cNvPr>
          <p:cNvSpPr txBox="1"/>
          <p:nvPr/>
        </p:nvSpPr>
        <p:spPr>
          <a:xfrm>
            <a:off x="794406" y="5266801"/>
            <a:ext cx="2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Submit STANAG 4778 Metadata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D7799-19F7-4144-9195-944AF1E49066}"/>
              </a:ext>
            </a:extLst>
          </p:cNvPr>
          <p:cNvSpPr txBox="1"/>
          <p:nvPr/>
        </p:nvSpPr>
        <p:spPr>
          <a:xfrm>
            <a:off x="9105114" y="4690151"/>
            <a:ext cx="3696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NCDF Data Identifier must be unique (UUID)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not unique, then perform </a:t>
            </a:r>
            <a:r>
              <a:rPr lang="en-US" sz="1400" b="1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both Data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as per NATO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Metadata is combined as per instructions on binding (STANAG 4778)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Transformation to BSO may have occurred prior to this service invocation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7BAD3-4639-4765-B470-5FD6913DC832}"/>
              </a:ext>
            </a:extLst>
          </p:cNvPr>
          <p:cNvSpPr/>
          <p:nvPr/>
        </p:nvSpPr>
        <p:spPr>
          <a:xfrm>
            <a:off x="3696013" y="370198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D0E20-F094-4630-845B-B1818010FADD}"/>
              </a:ext>
            </a:extLst>
          </p:cNvPr>
          <p:cNvCxnSpPr>
            <a:cxnSpLocks/>
          </p:cNvCxnSpPr>
          <p:nvPr/>
        </p:nvCxnSpPr>
        <p:spPr>
          <a:xfrm>
            <a:off x="4799410" y="2271252"/>
            <a:ext cx="0" cy="85189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4C3CC4-674B-4B23-8586-3F634C279098}"/>
              </a:ext>
            </a:extLst>
          </p:cNvPr>
          <p:cNvSpPr txBox="1"/>
          <p:nvPr/>
        </p:nvSpPr>
        <p:spPr>
          <a:xfrm>
            <a:off x="3838023" y="3751788"/>
            <a:ext cx="231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Locate Existing NCDF Data Identifier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A5F99-CBD7-4FB9-9296-B34C8A683727}"/>
              </a:ext>
            </a:extLst>
          </p:cNvPr>
          <p:cNvSpPr txBox="1"/>
          <p:nvPr/>
        </p:nvSpPr>
        <p:spPr>
          <a:xfrm>
            <a:off x="4308404" y="3165102"/>
            <a:ext cx="160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Update NCDF Data</a:t>
            </a:r>
            <a:endParaRPr lang="en-US" sz="1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8FC27-1715-4227-B6A2-D9C5B1538FC6}"/>
              </a:ext>
            </a:extLst>
          </p:cNvPr>
          <p:cNvSpPr/>
          <p:nvPr/>
        </p:nvSpPr>
        <p:spPr>
          <a:xfrm>
            <a:off x="3737862" y="4508263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60EB97-21EB-419C-BDC2-7D0C371AACD9}"/>
              </a:ext>
            </a:extLst>
          </p:cNvPr>
          <p:cNvSpPr txBox="1"/>
          <p:nvPr/>
        </p:nvSpPr>
        <p:spPr>
          <a:xfrm>
            <a:off x="3923093" y="4558067"/>
            <a:ext cx="22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Data Object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A959D8-920A-4689-9432-D434FAF0BA97}"/>
              </a:ext>
            </a:extLst>
          </p:cNvPr>
          <p:cNvSpPr/>
          <p:nvPr/>
        </p:nvSpPr>
        <p:spPr>
          <a:xfrm>
            <a:off x="3761393" y="5258944"/>
            <a:ext cx="2552716" cy="66106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17502-9E25-43B2-A3A9-C7304E40391A}"/>
              </a:ext>
            </a:extLst>
          </p:cNvPr>
          <p:cNvSpPr txBox="1"/>
          <p:nvPr/>
        </p:nvSpPr>
        <p:spPr>
          <a:xfrm>
            <a:off x="4013597" y="5308748"/>
            <a:ext cx="211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 </a:t>
            </a:r>
            <a:r>
              <a:rPr lang="en-US" sz="1200" dirty="0" err="1"/>
              <a:t>ServiceFunction</a:t>
            </a:r>
            <a:r>
              <a:rPr lang="en-US" sz="1200" dirty="0"/>
              <a:t> &gt;&gt;</a:t>
            </a:r>
          </a:p>
          <a:p>
            <a:pPr algn="ctr"/>
            <a:r>
              <a:rPr lang="en-US" sz="1200" b="1" dirty="0"/>
              <a:t>Replace Existing NCDF Metadata</a:t>
            </a:r>
          </a:p>
        </p:txBody>
      </p:sp>
    </p:spTree>
    <p:extLst>
      <p:ext uri="{BB962C8B-B14F-4D97-AF65-F5344CB8AC3E}">
        <p14:creationId xmlns:p14="http://schemas.microsoft.com/office/powerpoint/2010/main" val="57875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A03A-7136-483A-8EA0-416E9F0B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S2 Service Structure View</a:t>
            </a:r>
            <a:br>
              <a:rPr lang="en-US" sz="3200" dirty="0"/>
            </a:br>
            <a:r>
              <a:rPr lang="en-US" sz="3200" dirty="0"/>
              <a:t>Example: Insert/Update Service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FA33AC-7824-4342-853D-44F4D96086E6}"/>
              </a:ext>
            </a:extLst>
          </p:cNvPr>
          <p:cNvSpPr/>
          <p:nvPr/>
        </p:nvSpPr>
        <p:spPr>
          <a:xfrm>
            <a:off x="112467" y="2145943"/>
            <a:ext cx="2460238" cy="814039"/>
          </a:xfrm>
          <a:prstGeom prst="roundRect">
            <a:avLst>
              <a:gd name="adj" fmla="val 4397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2FCAE-79EA-469E-BE1F-15FE3C340EF1}"/>
              </a:ext>
            </a:extLst>
          </p:cNvPr>
          <p:cNvSpPr txBox="1"/>
          <p:nvPr/>
        </p:nvSpPr>
        <p:spPr>
          <a:xfrm>
            <a:off x="181379" y="2356026"/>
            <a:ext cx="234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&lt;&lt; </a:t>
            </a:r>
            <a:r>
              <a:rPr lang="en-US" sz="1600" dirty="0" err="1"/>
              <a:t>ServiceSpecification</a:t>
            </a:r>
            <a:r>
              <a:rPr lang="en-US" sz="1600" dirty="0"/>
              <a:t> &gt;&gt;</a:t>
            </a:r>
          </a:p>
          <a:p>
            <a:pPr algn="ctr"/>
            <a:r>
              <a:rPr lang="en-US" sz="1600" b="1" dirty="0"/>
              <a:t>Insert/Update NCDF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1DA8D-FA2C-412D-9199-8D94555FB8CD}"/>
              </a:ext>
            </a:extLst>
          </p:cNvPr>
          <p:cNvSpPr/>
          <p:nvPr/>
        </p:nvSpPr>
        <p:spPr>
          <a:xfrm>
            <a:off x="3082641" y="2145943"/>
            <a:ext cx="2641109" cy="814039"/>
          </a:xfrm>
          <a:prstGeom prst="roundRect">
            <a:avLst>
              <a:gd name="adj" fmla="val 4397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E5301-4F35-4E08-A2E2-8389BCB98B0E}"/>
              </a:ext>
            </a:extLst>
          </p:cNvPr>
          <p:cNvSpPr txBox="1"/>
          <p:nvPr/>
        </p:nvSpPr>
        <p:spPr>
          <a:xfrm>
            <a:off x="3203192" y="2241393"/>
            <a:ext cx="234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&lt;&lt; </a:t>
            </a:r>
            <a:r>
              <a:rPr lang="en-US" sz="1600" dirty="0" err="1"/>
              <a:t>ServiceSpecification</a:t>
            </a:r>
            <a:r>
              <a:rPr lang="en-US" sz="1600" dirty="0"/>
              <a:t> &gt;&gt;</a:t>
            </a:r>
          </a:p>
          <a:p>
            <a:pPr algn="ctr"/>
            <a:r>
              <a:rPr lang="en-US" sz="1600" b="1" dirty="0"/>
              <a:t>Query NCDF Data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33F618-AE6C-4708-B82F-84DF33E21490}"/>
              </a:ext>
            </a:extLst>
          </p:cNvPr>
          <p:cNvGrpSpPr/>
          <p:nvPr/>
        </p:nvGrpSpPr>
        <p:grpSpPr>
          <a:xfrm>
            <a:off x="6306452" y="2056777"/>
            <a:ext cx="2698595" cy="1375342"/>
            <a:chOff x="6296412" y="2393327"/>
            <a:chExt cx="2698595" cy="137534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45CF3C-5774-4891-B871-05E4BAF75F7F}"/>
                </a:ext>
              </a:extLst>
            </p:cNvPr>
            <p:cNvSpPr/>
            <p:nvPr/>
          </p:nvSpPr>
          <p:spPr>
            <a:xfrm>
              <a:off x="6296412" y="2393327"/>
              <a:ext cx="2698595" cy="13753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462D17-1AA5-46EE-87ED-3E9C176DB89B}"/>
                </a:ext>
              </a:extLst>
            </p:cNvPr>
            <p:cNvSpPr/>
            <p:nvPr/>
          </p:nvSpPr>
          <p:spPr>
            <a:xfrm>
              <a:off x="6440090" y="2800020"/>
              <a:ext cx="2460238" cy="814039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31302-C3E5-44C3-A9B1-39070D1D513D}"/>
                </a:ext>
              </a:extLst>
            </p:cNvPr>
            <p:cNvSpPr txBox="1"/>
            <p:nvPr/>
          </p:nvSpPr>
          <p:spPr>
            <a:xfrm>
              <a:off x="6459432" y="2928921"/>
              <a:ext cx="23469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&lt;&lt; </a:t>
              </a:r>
              <a:r>
                <a:rPr lang="en-US" sz="1600" dirty="0" err="1"/>
                <a:t>ServiceSpecification</a:t>
              </a:r>
              <a:r>
                <a:rPr lang="en-US" sz="1600" dirty="0"/>
                <a:t> &gt;&gt;</a:t>
              </a:r>
            </a:p>
            <a:p>
              <a:pPr algn="ctr"/>
              <a:r>
                <a:rPr lang="en-US" sz="1600" b="1" dirty="0"/>
                <a:t>Insert/Update NCDF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210A42-2C4B-4451-BAFD-B90F102EA4D1}"/>
                </a:ext>
              </a:extLst>
            </p:cNvPr>
            <p:cNvSpPr txBox="1"/>
            <p:nvPr/>
          </p:nvSpPr>
          <p:spPr>
            <a:xfrm>
              <a:off x="7290585" y="2472990"/>
              <a:ext cx="759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S4 View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FBC933-34F7-43C2-91C9-CE7E181620B1}"/>
              </a:ext>
            </a:extLst>
          </p:cNvPr>
          <p:cNvGrpSpPr/>
          <p:nvPr/>
        </p:nvGrpSpPr>
        <p:grpSpPr>
          <a:xfrm>
            <a:off x="6306453" y="4130753"/>
            <a:ext cx="2698595" cy="1375342"/>
            <a:chOff x="6306453" y="4130753"/>
            <a:chExt cx="2698595" cy="13753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0D22AD-4299-444A-ABE0-F4B57251CF27}"/>
                </a:ext>
              </a:extLst>
            </p:cNvPr>
            <p:cNvSpPr/>
            <p:nvPr/>
          </p:nvSpPr>
          <p:spPr>
            <a:xfrm>
              <a:off x="6306453" y="4130753"/>
              <a:ext cx="2698595" cy="13753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B43F64-3EF5-47FD-B0FC-77D20C008587}"/>
                </a:ext>
              </a:extLst>
            </p:cNvPr>
            <p:cNvSpPr/>
            <p:nvPr/>
          </p:nvSpPr>
          <p:spPr>
            <a:xfrm>
              <a:off x="6432510" y="4543902"/>
              <a:ext cx="2460238" cy="814039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3DA488-6EA5-462B-85D0-C9BB4D6998C3}"/>
                </a:ext>
              </a:extLst>
            </p:cNvPr>
            <p:cNvSpPr txBox="1"/>
            <p:nvPr/>
          </p:nvSpPr>
          <p:spPr>
            <a:xfrm>
              <a:off x="6553340" y="4569322"/>
              <a:ext cx="23469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&lt;&lt; </a:t>
              </a:r>
              <a:r>
                <a:rPr lang="en-US" sz="1600" dirty="0" err="1"/>
                <a:t>ServiceSpecification</a:t>
              </a:r>
              <a:r>
                <a:rPr lang="en-US" sz="1600" dirty="0"/>
                <a:t> &gt;&gt;</a:t>
              </a:r>
            </a:p>
            <a:p>
              <a:pPr algn="ctr"/>
              <a:r>
                <a:rPr lang="en-US" sz="1600" b="1" dirty="0"/>
                <a:t>Insert/Update NCDF 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CA2FD3-49EB-411F-97BE-80017B123359}"/>
                </a:ext>
              </a:extLst>
            </p:cNvPr>
            <p:cNvSpPr txBox="1"/>
            <p:nvPr/>
          </p:nvSpPr>
          <p:spPr>
            <a:xfrm>
              <a:off x="7253302" y="4176004"/>
              <a:ext cx="759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S4 View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BCE2FE-30AC-4FE4-95A8-6375F46B94D6}"/>
              </a:ext>
            </a:extLst>
          </p:cNvPr>
          <p:cNvGrpSpPr/>
          <p:nvPr/>
        </p:nvGrpSpPr>
        <p:grpSpPr>
          <a:xfrm>
            <a:off x="2879461" y="4445386"/>
            <a:ext cx="2641110" cy="1325563"/>
            <a:chOff x="2966690" y="5040352"/>
            <a:chExt cx="2641110" cy="100416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DDE8A5-2A57-4B07-AB3A-E23243F23134}"/>
                </a:ext>
              </a:extLst>
            </p:cNvPr>
            <p:cNvSpPr/>
            <p:nvPr/>
          </p:nvSpPr>
          <p:spPr>
            <a:xfrm>
              <a:off x="2966691" y="5040352"/>
              <a:ext cx="2641109" cy="1004162"/>
            </a:xfrm>
            <a:prstGeom prst="roundRect">
              <a:avLst>
                <a:gd name="adj" fmla="val 4397"/>
              </a:avLst>
            </a:prstGeom>
            <a:gradFill>
              <a:gsLst>
                <a:gs pos="0">
                  <a:srgbClr val="FFC000"/>
                </a:gs>
                <a:gs pos="69000">
                  <a:srgbClr val="FFCC66"/>
                </a:gs>
                <a:gs pos="100000">
                  <a:srgbClr val="FFCC99"/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43A9F-478B-4C16-BBD6-C9DCB69DBA5B}"/>
                </a:ext>
              </a:extLst>
            </p:cNvPr>
            <p:cNvSpPr txBox="1"/>
            <p:nvPr/>
          </p:nvSpPr>
          <p:spPr>
            <a:xfrm>
              <a:off x="2966690" y="5216866"/>
              <a:ext cx="26411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&lt;&lt; </a:t>
              </a:r>
              <a:r>
                <a:rPr lang="en-US" sz="1600" dirty="0" err="1"/>
                <a:t>CapabilityConfiguration</a:t>
              </a:r>
              <a:r>
                <a:rPr lang="en-US" sz="1600" dirty="0"/>
                <a:t> &gt;&gt;</a:t>
              </a:r>
            </a:p>
            <a:p>
              <a:pPr algn="ctr"/>
              <a:r>
                <a:rPr lang="en-US" sz="1600" b="1" dirty="0"/>
                <a:t>Unique NCDF Data Identifier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34747A-5D15-447C-9F54-95286D8111FB}"/>
              </a:ext>
            </a:extLst>
          </p:cNvPr>
          <p:cNvGrpSpPr/>
          <p:nvPr/>
        </p:nvGrpSpPr>
        <p:grpSpPr>
          <a:xfrm>
            <a:off x="2891879" y="3189645"/>
            <a:ext cx="2641109" cy="1126828"/>
            <a:chOff x="2785821" y="3884915"/>
            <a:chExt cx="2641109" cy="81403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AD3EB8F-85FB-44A7-B196-22115C531FD2}"/>
                </a:ext>
              </a:extLst>
            </p:cNvPr>
            <p:cNvSpPr/>
            <p:nvPr/>
          </p:nvSpPr>
          <p:spPr>
            <a:xfrm>
              <a:off x="2785821" y="3884915"/>
              <a:ext cx="2641109" cy="814039"/>
            </a:xfrm>
            <a:prstGeom prst="roundRect">
              <a:avLst>
                <a:gd name="adj" fmla="val 4397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278901-155C-4161-8934-ECC33BBBA05C}"/>
                </a:ext>
              </a:extLst>
            </p:cNvPr>
            <p:cNvSpPr txBox="1"/>
            <p:nvPr/>
          </p:nvSpPr>
          <p:spPr>
            <a:xfrm>
              <a:off x="2839897" y="3943228"/>
              <a:ext cx="2574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&lt;&lt; Operational Performer &gt;&gt;</a:t>
              </a:r>
            </a:p>
            <a:p>
              <a:pPr algn="ctr"/>
              <a:r>
                <a:rPr lang="en-US" sz="1600" b="1" dirty="0"/>
                <a:t>Authorized NCDF Data User</a:t>
              </a:r>
            </a:p>
          </p:txBody>
        </p: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CAC402F-C727-4A5E-8570-40EB33A8BABD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1786711" y="2515856"/>
            <a:ext cx="715118" cy="1603369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D52830-56D8-434E-A32D-0F0923F4DD54}"/>
              </a:ext>
            </a:extLst>
          </p:cNvPr>
          <p:cNvCxnSpPr>
            <a:cxnSpLocks/>
            <a:stCxn id="4" idx="2"/>
            <a:endCxn id="18" idx="1"/>
          </p:cNvCxnSpPr>
          <p:nvPr/>
        </p:nvCxnSpPr>
        <p:spPr>
          <a:xfrm rot="16200000" flipH="1">
            <a:off x="1058830" y="3243737"/>
            <a:ext cx="2104387" cy="1536875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A3B17C-5B54-4EDA-8CBD-74799842FAD6}"/>
              </a:ext>
            </a:extLst>
          </p:cNvPr>
          <p:cNvSpPr txBox="1"/>
          <p:nvPr/>
        </p:nvSpPr>
        <p:spPr>
          <a:xfrm>
            <a:off x="1524423" y="3305323"/>
            <a:ext cx="127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of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183DB0-E02A-4F13-921F-30CE3B796D72}"/>
              </a:ext>
            </a:extLst>
          </p:cNvPr>
          <p:cNvSpPr txBox="1"/>
          <p:nvPr/>
        </p:nvSpPr>
        <p:spPr>
          <a:xfrm>
            <a:off x="1648867" y="4472525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Required</a:t>
            </a:r>
          </a:p>
          <a:p>
            <a:pPr algn="ctr"/>
            <a:r>
              <a:rPr lang="en-US" sz="1400" dirty="0"/>
              <a:t>Data Asset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962491E-08E1-40C2-A30E-37A843391A20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2872891" y="615638"/>
            <a:ext cx="12700" cy="306061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1FAD6D-E370-4B3C-BD5B-BB4988708C27}"/>
              </a:ext>
            </a:extLst>
          </p:cNvPr>
          <p:cNvSpPr txBox="1"/>
          <p:nvPr/>
        </p:nvSpPr>
        <p:spPr>
          <a:xfrm>
            <a:off x="1712444" y="1592995"/>
            <a:ext cx="246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Determine if BSO already exists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9EFC4D4-9C6B-40D2-B133-F03874B820C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5723750" y="2552963"/>
            <a:ext cx="745722" cy="331796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87CF408-C448-439F-B803-543B814867B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723750" y="2552963"/>
            <a:ext cx="708760" cy="2397959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BB36A0F-9979-4B56-B298-81918F6EA7F1}"/>
              </a:ext>
            </a:extLst>
          </p:cNvPr>
          <p:cNvSpPr txBox="1"/>
          <p:nvPr/>
        </p:nvSpPr>
        <p:spPr>
          <a:xfrm>
            <a:off x="6836456" y="3469751"/>
            <a:ext cx="159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BSO Exists? </a:t>
            </a:r>
            <a:r>
              <a:rPr lang="en-US" sz="1400" b="1" dirty="0"/>
              <a:t>Update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205715-B913-4B91-A795-CC3A090CC2E9}"/>
              </a:ext>
            </a:extLst>
          </p:cNvPr>
          <p:cNvSpPr txBox="1"/>
          <p:nvPr/>
        </p:nvSpPr>
        <p:spPr>
          <a:xfrm>
            <a:off x="6664876" y="5592666"/>
            <a:ext cx="212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BSO Does Not Exist? </a:t>
            </a:r>
            <a:r>
              <a:rPr lang="en-US" sz="1400" b="1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819499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11B15-4EB0-4533-841F-2C7523BC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(continued)</a:t>
            </a:r>
          </a:p>
        </p:txBody>
      </p:sp>
    </p:spTree>
    <p:extLst>
      <p:ext uri="{BB962C8B-B14F-4D97-AF65-F5344CB8AC3E}">
        <p14:creationId xmlns:p14="http://schemas.microsoft.com/office/powerpoint/2010/main" val="4114831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E2941-5A0F-4556-811E-7E0D1B73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Review of NATO Metadata Req’s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1AE0A-92AB-43C0-8EB0-321A67FF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3312"/>
            <a:ext cx="7886700" cy="4823651"/>
          </a:xfrm>
        </p:spPr>
        <p:txBody>
          <a:bodyPr>
            <a:normAutofit/>
          </a:bodyPr>
          <a:lstStyle/>
          <a:p>
            <a:r>
              <a:rPr lang="en-US" sz="2000" dirty="0"/>
              <a:t>Contents of NATO Metadata are defined by NCMS (is this true? in all cases)?</a:t>
            </a:r>
          </a:p>
          <a:p>
            <a:r>
              <a:rPr lang="en-US" sz="2000" dirty="0"/>
              <a:t>Confidentiality Metadata, bound to data intended for sharing when confidentiality is a question, is defined by STANAG 4774 (equals NCMS Security Layer??)</a:t>
            </a:r>
          </a:p>
          <a:p>
            <a:r>
              <a:rPr lang="en-US" sz="2000" dirty="0"/>
              <a:t>Binding is determined by STANAG 4778</a:t>
            </a:r>
          </a:p>
        </p:txBody>
      </p:sp>
    </p:spTree>
    <p:extLst>
      <p:ext uri="{BB962C8B-B14F-4D97-AF65-F5344CB8AC3E}">
        <p14:creationId xmlns:p14="http://schemas.microsoft.com/office/powerpoint/2010/main" val="31095309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NATO Metadata (as per NCMS)</a:t>
            </a:r>
            <a:br>
              <a:rPr lang="en-US" dirty="0"/>
            </a:br>
            <a:r>
              <a:rPr lang="en-US" dirty="0"/>
              <a:t>Does NCDF Data Lake require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NCMS defines metadata in three layers</a:t>
            </a:r>
          </a:p>
          <a:p>
            <a:pPr lvl="1"/>
            <a:r>
              <a:rPr lang="en-US" sz="1600" dirty="0"/>
              <a:t>Security (equal to 4774)</a:t>
            </a:r>
          </a:p>
          <a:p>
            <a:pPr lvl="1"/>
            <a:r>
              <a:rPr lang="en-US" sz="1600" dirty="0"/>
              <a:t>Common</a:t>
            </a:r>
          </a:p>
          <a:p>
            <a:pPr lvl="1"/>
            <a:r>
              <a:rPr lang="en-US" sz="1600" dirty="0"/>
              <a:t>Lifecycle</a:t>
            </a:r>
          </a:p>
          <a:p>
            <a:pPr lvl="1"/>
            <a:endParaRPr lang="en-US" sz="1600" dirty="0"/>
          </a:p>
          <a:p>
            <a:r>
              <a:rPr lang="en-US" sz="2000" dirty="0"/>
              <a:t>Security Layer</a:t>
            </a:r>
          </a:p>
          <a:p>
            <a:pPr lvl="1"/>
            <a:r>
              <a:rPr lang="en-US" sz="1600" dirty="0"/>
              <a:t>Metadata Confidentiality Label</a:t>
            </a:r>
          </a:p>
          <a:p>
            <a:pPr lvl="1"/>
            <a:r>
              <a:rPr lang="en-US" sz="1600" dirty="0"/>
              <a:t>Originator Label</a:t>
            </a:r>
          </a:p>
          <a:p>
            <a:pPr lvl="1"/>
            <a:r>
              <a:rPr lang="en-US" sz="1600" dirty="0"/>
              <a:t>Alternative Confidentiality Label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2254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0D9-B5C4-4E1A-838C-878B2622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881"/>
          </a:xfrm>
        </p:spPr>
        <p:txBody>
          <a:bodyPr>
            <a:normAutofit/>
          </a:bodyPr>
          <a:lstStyle/>
          <a:p>
            <a:r>
              <a:rPr lang="en-US" dirty="0"/>
              <a:t>NATO Metadata (as per NCMS)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6863-1450-49C8-AA44-B48110A5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64"/>
            <a:ext cx="7886700" cy="47504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Common Layer</a:t>
            </a:r>
          </a:p>
          <a:p>
            <a:pPr lvl="1"/>
            <a:r>
              <a:rPr lang="en-US" sz="1600" dirty="0"/>
              <a:t>Contributor</a:t>
            </a:r>
          </a:p>
          <a:p>
            <a:pPr lvl="1"/>
            <a:r>
              <a:rPr lang="en-US" sz="1600" dirty="0"/>
              <a:t>Creator</a:t>
            </a:r>
          </a:p>
          <a:p>
            <a:pPr lvl="1"/>
            <a:r>
              <a:rPr lang="en-US" sz="1600" dirty="0"/>
              <a:t>Custodian</a:t>
            </a:r>
          </a:p>
          <a:p>
            <a:pPr lvl="1"/>
            <a:r>
              <a:rPr lang="en-US" sz="1600" dirty="0"/>
              <a:t>Publisher</a:t>
            </a:r>
          </a:p>
          <a:p>
            <a:pPr lvl="1"/>
            <a:r>
              <a:rPr lang="en-US" sz="1600" dirty="0"/>
              <a:t>Coverage</a:t>
            </a:r>
          </a:p>
          <a:p>
            <a:pPr lvl="1"/>
            <a:r>
              <a:rPr lang="en-US" sz="1600" dirty="0" err="1"/>
              <a:t>Discription</a:t>
            </a:r>
            <a:endParaRPr lang="en-US" sz="1600" dirty="0"/>
          </a:p>
          <a:p>
            <a:pPr lvl="1"/>
            <a:r>
              <a:rPr lang="en-US" sz="1600" dirty="0"/>
              <a:t>Format</a:t>
            </a:r>
          </a:p>
          <a:p>
            <a:pPr lvl="1"/>
            <a:r>
              <a:rPr lang="en-US" sz="1600" dirty="0"/>
              <a:t>Rights</a:t>
            </a:r>
          </a:p>
          <a:p>
            <a:pPr lvl="1"/>
            <a:r>
              <a:rPr lang="en-US" sz="1600" dirty="0"/>
              <a:t>Date</a:t>
            </a:r>
          </a:p>
          <a:p>
            <a:pPr lvl="1"/>
            <a:r>
              <a:rPr lang="en-US" sz="1600" dirty="0"/>
              <a:t>Language</a:t>
            </a:r>
          </a:p>
          <a:p>
            <a:pPr lvl="1"/>
            <a:r>
              <a:rPr lang="en-US" sz="1600" dirty="0"/>
              <a:t>Provenance</a:t>
            </a:r>
          </a:p>
          <a:p>
            <a:pPr lvl="1"/>
            <a:r>
              <a:rPr lang="en-US" sz="1600" dirty="0"/>
              <a:t>Source</a:t>
            </a:r>
          </a:p>
          <a:p>
            <a:pPr lvl="1"/>
            <a:r>
              <a:rPr lang="en-US" sz="1600" dirty="0"/>
              <a:t>Type</a:t>
            </a:r>
          </a:p>
          <a:p>
            <a:pPr lvl="1"/>
            <a:r>
              <a:rPr lang="en-US" sz="1600" dirty="0"/>
              <a:t>Subject</a:t>
            </a:r>
          </a:p>
          <a:p>
            <a:pPr lvl="1"/>
            <a:r>
              <a:rPr lang="en-US" sz="1600" dirty="0"/>
              <a:t>Relation</a:t>
            </a:r>
          </a:p>
          <a:p>
            <a:pPr lvl="1"/>
            <a:r>
              <a:rPr lang="en-US" sz="1600" dirty="0"/>
              <a:t>Identifier</a:t>
            </a:r>
          </a:p>
          <a:p>
            <a:pPr lvl="1"/>
            <a:r>
              <a:rPr lang="en-US" sz="1600" dirty="0"/>
              <a:t>Title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464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4DA8-947F-4B89-96D7-39E9CB52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4346"/>
          </a:xfrm>
        </p:spPr>
        <p:txBody>
          <a:bodyPr/>
          <a:lstStyle/>
          <a:p>
            <a:r>
              <a:rPr lang="en-US" dirty="0"/>
              <a:t>NATO Metadata (as per NCMS)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6271-02A1-44E6-96C3-F11A3EA6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928"/>
            <a:ext cx="7886700" cy="4848035"/>
          </a:xfrm>
        </p:spPr>
        <p:txBody>
          <a:bodyPr>
            <a:normAutofit/>
          </a:bodyPr>
          <a:lstStyle/>
          <a:p>
            <a:r>
              <a:rPr lang="en-US" sz="2000" dirty="0"/>
              <a:t>Information Lifecycle Support Layer</a:t>
            </a:r>
          </a:p>
          <a:p>
            <a:pPr lvl="1"/>
            <a:r>
              <a:rPr lang="en-US" sz="1600" dirty="0"/>
              <a:t>Records</a:t>
            </a:r>
          </a:p>
          <a:p>
            <a:pPr lvl="1"/>
            <a:r>
              <a:rPr lang="en-US" sz="1600" dirty="0"/>
              <a:t>Status</a:t>
            </a:r>
          </a:p>
          <a:p>
            <a:pPr lvl="1"/>
            <a:r>
              <a:rPr lang="en-US" sz="1600" dirty="0" err="1"/>
              <a:t>updatingFrequency</a:t>
            </a:r>
            <a:endParaRPr lang="en-US" sz="1600" dirty="0"/>
          </a:p>
          <a:p>
            <a:pPr lvl="1"/>
            <a:r>
              <a:rPr lang="en-US" sz="1600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713540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D8C4-2D68-4D01-B1F2-8DF0C57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992A-8482-40C5-9D57-1DB62E67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UUID - </a:t>
            </a:r>
          </a:p>
        </p:txBody>
      </p:sp>
    </p:spTree>
    <p:extLst>
      <p:ext uri="{BB962C8B-B14F-4D97-AF65-F5344CB8AC3E}">
        <p14:creationId xmlns:p14="http://schemas.microsoft.com/office/powerpoint/2010/main" val="2996083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15-0B2B-4D4A-9E3C-62F82311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/>
          <a:lstStyle/>
          <a:p>
            <a:r>
              <a:rPr lang="en-US" dirty="0"/>
              <a:t>Agenda (Nov 24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49-67C0-4BDE-B4B6-D62E4DA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list of open items left from the DM-</a:t>
            </a:r>
            <a:r>
              <a:rPr lang="en-US" sz="2000" dirty="0" err="1"/>
              <a:t>CaT</a:t>
            </a:r>
            <a:r>
              <a:rPr lang="en-US" sz="2000" dirty="0"/>
              <a:t>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different Service Views (NAF) to be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which of our Services will be described by Views (from our high level NCIA Service walk through...)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State of existing Architectural Diagrams (from earlier Architecture)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3E292-A86E-49CB-90DC-505F703B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961757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F999-554C-4765-9AA0-ABFC550A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796404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A98-0873-4E73-ACC4-D32263E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List of Service views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66B-92F7-447C-BFE9-DEBEFC9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355"/>
            <a:ext cx="7886700" cy="484960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S2 – Service Structure </a:t>
            </a:r>
            <a:r>
              <a:rPr lang="en-US" sz="2000" dirty="0"/>
              <a:t>– it shows how the various software services (APIs) can be aggregated or composed to fulfill an operational service (use case)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S3 – Service Interfaces </a:t>
            </a:r>
            <a:r>
              <a:rPr lang="en-US" sz="2000" dirty="0"/>
              <a:t>– gives details on the interfaces (input, output) to services – including data requirements for the API, etc.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S4 – Service Functions </a:t>
            </a:r>
            <a:r>
              <a:rPr lang="en-US" sz="2000" dirty="0"/>
              <a:t>– gives a functional breakdown of what a service does.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S5 – Service Status </a:t>
            </a:r>
            <a:r>
              <a:rPr lang="en-US" sz="2000" dirty="0"/>
              <a:t>– gives a list of the states that the service can be in (waiting, moving data, processing, requesting resource, submitting,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– </a:t>
            </a:r>
            <a:r>
              <a:rPr lang="en-US" sz="2000" dirty="0">
                <a:highlight>
                  <a:srgbClr val="FFFF00"/>
                </a:highlight>
              </a:rPr>
              <a:t>this may or may not prove useful for our services...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S6 – Service Interactions </a:t>
            </a:r>
            <a:r>
              <a:rPr lang="en-US" sz="2000" dirty="0"/>
              <a:t>– shows an interaction diagram of how the services handle a user’s request – timing chart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S1 – Service Taxonomy </a:t>
            </a:r>
            <a:r>
              <a:rPr lang="en-US" sz="2000" dirty="0"/>
              <a:t>– a catalog of all the Service Views...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4D199-9899-4A30-9459-CB0E9088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17508092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24A-642A-42C7-8DB2-616BB2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Data Lake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7DBC-126D-4765-93B8-5CD4AAAC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858"/>
            <a:ext cx="7886700" cy="4879105"/>
          </a:xfrm>
        </p:spPr>
        <p:txBody>
          <a:bodyPr>
            <a:normAutofit/>
          </a:bodyPr>
          <a:lstStyle/>
          <a:p>
            <a:r>
              <a:rPr lang="en-US" sz="2000" dirty="0"/>
              <a:t>Each “service” (software service) will get the following: S2, S3, S4, S6  (S5 is optionally provided)</a:t>
            </a:r>
          </a:p>
          <a:p>
            <a:r>
              <a:rPr lang="en-US" sz="2000" dirty="0"/>
              <a:t>One complete taxonomy view in an S1 (done last)</a:t>
            </a:r>
          </a:p>
          <a:p>
            <a:r>
              <a:rPr lang="en-US" sz="2000" dirty="0"/>
              <a:t>The broad categories of the services (each of these categories will be described by a C5 view):</a:t>
            </a:r>
          </a:p>
          <a:p>
            <a:pPr lvl="1"/>
            <a:r>
              <a:rPr lang="en-US" sz="1600" dirty="0"/>
              <a:t>Search/Retrieve</a:t>
            </a:r>
          </a:p>
          <a:p>
            <a:pPr lvl="1"/>
            <a:r>
              <a:rPr lang="en-US" sz="1600" dirty="0"/>
              <a:t>Produce</a:t>
            </a:r>
          </a:p>
          <a:p>
            <a:pPr lvl="1"/>
            <a:r>
              <a:rPr lang="en-US" sz="1600" dirty="0"/>
              <a:t>Publish/Subscribe</a:t>
            </a:r>
          </a:p>
          <a:p>
            <a:r>
              <a:rPr lang="en-US" sz="2000" dirty="0"/>
              <a:t>Produce involves methods for systems to provide information to the NCDF Data Lake</a:t>
            </a:r>
          </a:p>
          <a:p>
            <a:r>
              <a:rPr lang="en-US" sz="2000" dirty="0"/>
              <a:t>Publish/Subscribe is a way for a retriever to subscribe to updates from a Producer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F90C8-5F84-4A74-B6C4-393DE8F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14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4748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0DC4D1-CA02-456A-A022-2C6D72E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Feb 14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D439E-08BB-4800-8073-4F41E0043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016C-41EC-499F-A153-6EF41688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– Dec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607E-E0E0-4261-948E-FC330EC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open items from DM-CAT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conceptual Service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Search/Retrieve S4 (Service Function)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4D42C-FAD2-4801-84E9-C1A8397A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117974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0"/>
            <a:ext cx="7886700" cy="49246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A0008-A730-45E9-B084-744C5A35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57980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55F6-D433-4CE7-AAC2-849EDD19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9F5E0-01FB-49ED-B178-979242DA5D95}"/>
              </a:ext>
            </a:extLst>
          </p:cNvPr>
          <p:cNvSpPr txBox="1"/>
          <p:nvPr/>
        </p:nvSpPr>
        <p:spPr>
          <a:xfrm>
            <a:off x="1504335" y="1946787"/>
            <a:ext cx="1907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Document Select</a:t>
            </a:r>
          </a:p>
          <a:p>
            <a:endParaRPr lang="en-US" dirty="0"/>
          </a:p>
          <a:p>
            <a:r>
              <a:rPr lang="en-US" dirty="0"/>
              <a:t>Insert Data</a:t>
            </a:r>
          </a:p>
          <a:p>
            <a:r>
              <a:rPr lang="en-US" dirty="0"/>
              <a:t>Update Data</a:t>
            </a:r>
          </a:p>
          <a:p>
            <a:r>
              <a:rPr lang="en-US" dirty="0"/>
              <a:t>Insert Document</a:t>
            </a:r>
          </a:p>
          <a:p>
            <a:r>
              <a:rPr lang="en-US" dirty="0"/>
              <a:t>Update Document</a:t>
            </a:r>
          </a:p>
          <a:p>
            <a:endParaRPr lang="en-US" dirty="0"/>
          </a:p>
          <a:p>
            <a:r>
              <a:rPr lang="en-US" dirty="0"/>
              <a:t>Delete Data</a:t>
            </a:r>
          </a:p>
          <a:p>
            <a:r>
              <a:rPr lang="en-US" dirty="0"/>
              <a:t>Delete Document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2BA48-0DB9-451C-8E46-6A5DC74D5BA1}"/>
              </a:ext>
            </a:extLst>
          </p:cNvPr>
          <p:cNvSpPr txBox="1"/>
          <p:nvPr/>
        </p:nvSpPr>
        <p:spPr>
          <a:xfrm>
            <a:off x="4277032" y="1986116"/>
            <a:ext cx="18275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 err="1"/>
              <a:t>Resubscribe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Subscriptions</a:t>
            </a:r>
          </a:p>
          <a:p>
            <a:endParaRPr lang="en-US" dirty="0"/>
          </a:p>
          <a:p>
            <a:r>
              <a:rPr lang="en-US" dirty="0"/>
              <a:t>Notify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D9AB-83E7-4D5B-A4B5-A906EF7B7AC0}"/>
              </a:ext>
            </a:extLst>
          </p:cNvPr>
          <p:cNvSpPr txBox="1"/>
          <p:nvPr/>
        </p:nvSpPr>
        <p:spPr>
          <a:xfrm>
            <a:off x="717754" y="140601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all services to illustrate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C892-A4A2-40D4-A452-4FE9C6A9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9120524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57B5-C370-46DE-B5A8-04B550814CCF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flipH="1">
            <a:off x="3165987" y="2255837"/>
            <a:ext cx="3131574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C467-839B-45ED-BD3A-30C979C826C7}"/>
              </a:ext>
            </a:extLst>
          </p:cNvPr>
          <p:cNvCxnSpPr>
            <a:stCxn id="28" idx="1"/>
            <a:endCxn id="8" idx="1"/>
          </p:cNvCxnSpPr>
          <p:nvPr/>
        </p:nvCxnSpPr>
        <p:spPr>
          <a:xfrm flipH="1">
            <a:off x="3165987" y="3054501"/>
            <a:ext cx="3131574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3C38A2-CB19-4C73-9F3A-EDA02ABE62B0}"/>
              </a:ext>
            </a:extLst>
          </p:cNvPr>
          <p:cNvCxnSpPr>
            <a:stCxn id="27" idx="1"/>
            <a:endCxn id="8" idx="1"/>
          </p:cNvCxnSpPr>
          <p:nvPr/>
        </p:nvCxnSpPr>
        <p:spPr>
          <a:xfrm flipH="1">
            <a:off x="3165987" y="3853165"/>
            <a:ext cx="31315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53395-6854-4B27-93F7-D5F2C9E868CD}"/>
              </a:ext>
            </a:extLst>
          </p:cNvPr>
          <p:cNvCxnSpPr>
            <a:stCxn id="26" idx="1"/>
            <a:endCxn id="8" idx="1"/>
          </p:cNvCxnSpPr>
          <p:nvPr/>
        </p:nvCxnSpPr>
        <p:spPr>
          <a:xfrm flipH="1" flipV="1">
            <a:off x="3165987" y="3853165"/>
            <a:ext cx="3097161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04E220-1A1C-4A68-A5EA-CF93DDA9348C}"/>
              </a:ext>
            </a:extLst>
          </p:cNvPr>
          <p:cNvCxnSpPr>
            <a:stCxn id="25" idx="1"/>
            <a:endCxn id="8" idx="1"/>
          </p:cNvCxnSpPr>
          <p:nvPr/>
        </p:nvCxnSpPr>
        <p:spPr>
          <a:xfrm flipH="1" flipV="1">
            <a:off x="3165987" y="3853165"/>
            <a:ext cx="3097161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82D40-56EF-4825-BE9B-8F5810C95AB7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880852" y="2255837"/>
            <a:ext cx="3097161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91BB0-3EB0-41AE-ADDD-EFD081B74B8D}"/>
              </a:ext>
            </a:extLst>
          </p:cNvPr>
          <p:cNvCxnSpPr>
            <a:stCxn id="13" idx="3"/>
            <a:endCxn id="8" idx="3"/>
          </p:cNvCxnSpPr>
          <p:nvPr/>
        </p:nvCxnSpPr>
        <p:spPr>
          <a:xfrm>
            <a:off x="2880852" y="3054501"/>
            <a:ext cx="3097161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1007E0-A4F5-4FB2-BA90-28999F61CB49}"/>
              </a:ext>
            </a:extLst>
          </p:cNvPr>
          <p:cNvCxnSpPr>
            <a:stCxn id="12" idx="3"/>
            <a:endCxn id="8" idx="3"/>
          </p:cNvCxnSpPr>
          <p:nvPr/>
        </p:nvCxnSpPr>
        <p:spPr>
          <a:xfrm>
            <a:off x="2880852" y="3853165"/>
            <a:ext cx="30971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5136B0-9787-4A99-8E10-B711A8C7DC51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2846439" y="3853165"/>
            <a:ext cx="3131574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60BA7F-0ACC-474A-B962-10D6531567FA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2846439" y="3853165"/>
            <a:ext cx="3131574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C4227D3-9E2F-4D0D-8E26-2D1FA5D0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ED41BD-FEFD-4026-89CF-E8D5B3108054}"/>
              </a:ext>
            </a:extLst>
          </p:cNvPr>
          <p:cNvSpPr/>
          <p:nvPr/>
        </p:nvSpPr>
        <p:spPr>
          <a:xfrm>
            <a:off x="3165987" y="1842468"/>
            <a:ext cx="2812026" cy="40213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NCDF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LAKE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8E9B9-781B-4C75-A101-0233D711B997}"/>
              </a:ext>
            </a:extLst>
          </p:cNvPr>
          <p:cNvSpPr/>
          <p:nvPr/>
        </p:nvSpPr>
        <p:spPr>
          <a:xfrm>
            <a:off x="983226" y="1936955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0FD93A-AB51-4EF2-A206-73B4469A493A}"/>
              </a:ext>
            </a:extLst>
          </p:cNvPr>
          <p:cNvSpPr/>
          <p:nvPr/>
        </p:nvSpPr>
        <p:spPr>
          <a:xfrm>
            <a:off x="948813" y="505623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0206F-3D1D-40B2-86E2-66D79B4DDCEF}"/>
              </a:ext>
            </a:extLst>
          </p:cNvPr>
          <p:cNvSpPr/>
          <p:nvPr/>
        </p:nvSpPr>
        <p:spPr>
          <a:xfrm>
            <a:off x="948813" y="4283282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BC111C-F51C-442D-8891-C5E63B084B5B}"/>
              </a:ext>
            </a:extLst>
          </p:cNvPr>
          <p:cNvSpPr/>
          <p:nvPr/>
        </p:nvSpPr>
        <p:spPr>
          <a:xfrm>
            <a:off x="983226" y="3534283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C6451E-DF8D-450E-8D86-4D1A5E2420B9}"/>
              </a:ext>
            </a:extLst>
          </p:cNvPr>
          <p:cNvSpPr/>
          <p:nvPr/>
        </p:nvSpPr>
        <p:spPr>
          <a:xfrm>
            <a:off x="983226" y="273561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B43D1F-928C-441E-B549-9825B36A885F}"/>
              </a:ext>
            </a:extLst>
          </p:cNvPr>
          <p:cNvSpPr/>
          <p:nvPr/>
        </p:nvSpPr>
        <p:spPr>
          <a:xfrm>
            <a:off x="6297561" y="1936955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A0607-9803-4981-A3E6-6E35C94E2F77}"/>
              </a:ext>
            </a:extLst>
          </p:cNvPr>
          <p:cNvSpPr/>
          <p:nvPr/>
        </p:nvSpPr>
        <p:spPr>
          <a:xfrm>
            <a:off x="6263148" y="505623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1078D1-EDF7-49BB-8863-522102F4B380}"/>
              </a:ext>
            </a:extLst>
          </p:cNvPr>
          <p:cNvSpPr/>
          <p:nvPr/>
        </p:nvSpPr>
        <p:spPr>
          <a:xfrm>
            <a:off x="6263148" y="4283282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Subs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75107D-59D2-48C3-8C32-E13E133778E8}"/>
              </a:ext>
            </a:extLst>
          </p:cNvPr>
          <p:cNvSpPr/>
          <p:nvPr/>
        </p:nvSpPr>
        <p:spPr>
          <a:xfrm>
            <a:off x="6297561" y="3534283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Re-subscribe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6408C4-20CF-454A-B2EE-82B3EE06449E}"/>
              </a:ext>
            </a:extLst>
          </p:cNvPr>
          <p:cNvSpPr/>
          <p:nvPr/>
        </p:nvSpPr>
        <p:spPr>
          <a:xfrm>
            <a:off x="6297561" y="273561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Un-subscribe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356CA-9B61-4C53-861E-6582E9475694}"/>
              </a:ext>
            </a:extLst>
          </p:cNvPr>
          <p:cNvSpPr txBox="1"/>
          <p:nvPr/>
        </p:nvSpPr>
        <p:spPr>
          <a:xfrm>
            <a:off x="771484" y="1406723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and Populate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41B98-ECF9-48D0-BF77-E70FB6BBC81F}"/>
              </a:ext>
            </a:extLst>
          </p:cNvPr>
          <p:cNvSpPr txBox="1"/>
          <p:nvPr/>
        </p:nvSpPr>
        <p:spPr>
          <a:xfrm>
            <a:off x="6131100" y="1415431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and Subscribe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29A3EF-F3E1-4B3C-B048-EC9B1CB50D52}"/>
              </a:ext>
            </a:extLst>
          </p:cNvPr>
          <p:cNvSpPr txBox="1"/>
          <p:nvPr/>
        </p:nvSpPr>
        <p:spPr>
          <a:xfrm>
            <a:off x="771484" y="5725167"/>
            <a:ext cx="225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and Populate services can operate on either BSOs (NCDF objects) or Documents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E6E611-3901-41A7-A4F5-3194BEC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071898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178C-7948-46DE-9201-37D3E4B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21458707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7DDF-65F0-4F20-908A-1E0E1C3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767528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19F23-B0DB-41EF-B65E-11020AD4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December 7 2021 - Tiger Team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941952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78D-AEEE-40CF-BF22-3F3CA7B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6A45-D6EE-4F5C-B6CB-DDF9E08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000" dirty="0"/>
              <a:t>Remainder of S4 (Service Function) views</a:t>
            </a:r>
          </a:p>
          <a:p>
            <a:r>
              <a:rPr lang="en-US" sz="2000" dirty="0"/>
              <a:t>Begin on S3 (Service Interface) views</a:t>
            </a:r>
          </a:p>
          <a:p>
            <a:r>
              <a:rPr lang="en-US" sz="2000" dirty="0"/>
              <a:t>S1...S6 views</a:t>
            </a:r>
          </a:p>
          <a:p>
            <a:endParaRPr lang="en-US" sz="2000" dirty="0"/>
          </a:p>
          <a:p>
            <a:r>
              <a:rPr lang="en-US" sz="2000" dirty="0"/>
              <a:t>Meeting to discuss/annotate issues with Metadata (which to include, variation from NCMS, etc.)</a:t>
            </a:r>
          </a:p>
          <a:p>
            <a:endParaRPr lang="en-US" sz="2000" dirty="0"/>
          </a:p>
          <a:p>
            <a:r>
              <a:rPr lang="en-US" sz="2000" dirty="0"/>
              <a:t>Meeting to discuss transformation (and </a:t>
            </a:r>
            <a:r>
              <a:rPr lang="en-US" sz="2000" dirty="0" err="1"/>
              <a:t>subviews</a:t>
            </a:r>
            <a:r>
              <a:rPr lang="en-US" sz="2000" dirty="0"/>
              <a:t> of data)</a:t>
            </a:r>
          </a:p>
          <a:p>
            <a:endParaRPr lang="en-US" sz="2000" dirty="0"/>
          </a:p>
          <a:p>
            <a:r>
              <a:rPr lang="en-US" sz="2000" dirty="0"/>
              <a:t>Next meeting – Dec 14, at (9:00am Eastern US Time)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33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0195-35BE-4E4A-B46D-DD7D3BF9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Feb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F863-743B-458B-A9F9-54BEDA85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 03 Meeting</a:t>
            </a:r>
          </a:p>
          <a:p>
            <a:pPr lvl="1"/>
            <a:r>
              <a:rPr lang="en-US" dirty="0"/>
              <a:t>Last Meeting – Review of NAF views</a:t>
            </a:r>
          </a:p>
          <a:p>
            <a:pPr lvl="2"/>
            <a:r>
              <a:rPr lang="en-US" dirty="0"/>
              <a:t>Agreed to draft a document highlighting Assumptions for Spiral 5/CWIX 2022 vs. the Long-term Architecture</a:t>
            </a:r>
          </a:p>
          <a:p>
            <a:pPr lvl="2"/>
            <a:r>
              <a:rPr lang="en-US" dirty="0"/>
              <a:t>Looking ahead to next set of NAF views</a:t>
            </a:r>
          </a:p>
          <a:p>
            <a:pPr lvl="1"/>
            <a:r>
              <a:rPr lang="en-US" dirty="0"/>
              <a:t>MPC was last week (Jan 25-28)</a:t>
            </a:r>
          </a:p>
          <a:p>
            <a:pPr lvl="2"/>
            <a:r>
              <a:rPr lang="en-US" dirty="0"/>
              <a:t>Data Lake API Spec (draft) is available</a:t>
            </a:r>
          </a:p>
          <a:p>
            <a:pPr lvl="1"/>
            <a:r>
              <a:rPr lang="en-US" dirty="0"/>
              <a:t>DM </a:t>
            </a:r>
            <a:r>
              <a:rPr lang="en-US" dirty="0" err="1"/>
              <a:t>CaT</a:t>
            </a:r>
            <a:r>
              <a:rPr lang="en-US" dirty="0"/>
              <a:t> meeting is at end of Feb (Feb 28 – Mar 04)</a:t>
            </a:r>
          </a:p>
          <a:p>
            <a:pPr lvl="2"/>
            <a:r>
              <a:rPr lang="en-US" dirty="0"/>
              <a:t>Determine what to present, for Architecture TT (input from Phil and </a:t>
            </a:r>
            <a:r>
              <a:rPr lang="en-US" dirty="0" err="1"/>
              <a:t>Rytis</a:t>
            </a:r>
            <a:r>
              <a:rPr lang="en-US" dirty="0"/>
              <a:t> – also others)</a:t>
            </a:r>
          </a:p>
          <a:p>
            <a:pPr lvl="1"/>
            <a:r>
              <a:rPr lang="en-US" dirty="0"/>
              <a:t>Next Views to develop (following S4 views)</a:t>
            </a:r>
          </a:p>
          <a:p>
            <a:pPr lvl="1"/>
            <a:r>
              <a:rPr lang="en-US" dirty="0"/>
              <a:t>Next TT Meeting (proposed Feb 10?)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AAD4-087C-4D2E-922A-A668E855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454"/>
          </a:xfrm>
        </p:spPr>
        <p:txBody>
          <a:bodyPr/>
          <a:lstStyle/>
          <a:p>
            <a:r>
              <a:rPr lang="en-US" dirty="0"/>
              <a:t>Existing S4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FAE-EDBE-4694-B580-1571519E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0180"/>
            <a:ext cx="7886700" cy="4736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Views created for:</a:t>
            </a:r>
          </a:p>
          <a:p>
            <a:pPr lvl="1"/>
            <a:r>
              <a:rPr lang="en-US" dirty="0"/>
              <a:t>Query NCDF Data</a:t>
            </a:r>
          </a:p>
          <a:p>
            <a:pPr lvl="1"/>
            <a:r>
              <a:rPr lang="en-US" dirty="0"/>
              <a:t>Select NCDF Data</a:t>
            </a:r>
          </a:p>
          <a:p>
            <a:pPr lvl="1"/>
            <a:r>
              <a:rPr lang="en-US" dirty="0"/>
              <a:t>Select NCDF Document</a:t>
            </a:r>
          </a:p>
          <a:p>
            <a:pPr lvl="1"/>
            <a:r>
              <a:rPr lang="en-US" dirty="0"/>
              <a:t>Insert NCDF Data</a:t>
            </a:r>
          </a:p>
          <a:p>
            <a:pPr lvl="1"/>
            <a:r>
              <a:rPr lang="en-US" dirty="0"/>
              <a:t>Insert NCDF Document</a:t>
            </a:r>
          </a:p>
          <a:p>
            <a:pPr lvl="1"/>
            <a:r>
              <a:rPr lang="en-US" dirty="0"/>
              <a:t>Update NCDF Data</a:t>
            </a:r>
          </a:p>
          <a:p>
            <a:pPr lvl="1"/>
            <a:endParaRPr lang="en-US" dirty="0"/>
          </a:p>
          <a:p>
            <a:r>
              <a:rPr lang="en-US" dirty="0"/>
              <a:t>Insert and Update can also be combined, as they only differ on a logical switch (is the NCDF Unique Identifier already in existence?) – maintain existing BSO when updated with new BSO</a:t>
            </a:r>
          </a:p>
          <a:p>
            <a:pPr lvl="1"/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07C0560-982D-4747-881E-CAD2CDAF7540}"/>
              </a:ext>
            </a:extLst>
          </p:cNvPr>
          <p:cNvSpPr/>
          <p:nvPr/>
        </p:nvSpPr>
        <p:spPr>
          <a:xfrm>
            <a:off x="4474845" y="2411730"/>
            <a:ext cx="194310" cy="37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01F00-33E4-42B8-B0EE-D255E75A60CB}"/>
              </a:ext>
            </a:extLst>
          </p:cNvPr>
          <p:cNvSpPr txBox="1"/>
          <p:nvPr/>
        </p:nvSpPr>
        <p:spPr>
          <a:xfrm>
            <a:off x="4772843" y="2411730"/>
            <a:ext cx="416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 be combined (document has a BSO </a:t>
            </a:r>
            <a:r>
              <a:rPr lang="en-US" sz="1600" dirty="0" err="1"/>
              <a:t>repres</a:t>
            </a:r>
            <a:r>
              <a:rPr lang="en-US" sz="1600" dirty="0"/>
              <a:t>.)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1D22E1C-1AEB-42B8-B6D3-7CD07358D93C}"/>
              </a:ext>
            </a:extLst>
          </p:cNvPr>
          <p:cNvSpPr/>
          <p:nvPr/>
        </p:nvSpPr>
        <p:spPr>
          <a:xfrm>
            <a:off x="4474845" y="3259723"/>
            <a:ext cx="194310" cy="37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22ACF-51C4-4BC1-84EF-8730CC08CAFB}"/>
              </a:ext>
            </a:extLst>
          </p:cNvPr>
          <p:cNvSpPr txBox="1"/>
          <p:nvPr/>
        </p:nvSpPr>
        <p:spPr>
          <a:xfrm>
            <a:off x="4772843" y="3259723"/>
            <a:ext cx="416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 be combined (document has a BSO </a:t>
            </a:r>
            <a:r>
              <a:rPr lang="en-US" sz="1600" dirty="0" err="1"/>
              <a:t>repres</a:t>
            </a:r>
            <a:r>
              <a:rPr lang="en-US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58281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EE69-8A24-4793-940C-20B4640A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5014"/>
          </a:xfrm>
        </p:spPr>
        <p:txBody>
          <a:bodyPr/>
          <a:lstStyle/>
          <a:p>
            <a:r>
              <a:rPr lang="en-US" dirty="0"/>
              <a:t>Comments from TT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7F5C0-1D59-484C-BC26-B90D44A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3020"/>
            <a:ext cx="7886700" cy="4873943"/>
          </a:xfrm>
        </p:spPr>
        <p:txBody>
          <a:bodyPr>
            <a:normAutofit/>
          </a:bodyPr>
          <a:lstStyle/>
          <a:p>
            <a:r>
              <a:rPr lang="en-US" sz="2000" dirty="0"/>
              <a:t>Archiving entries in Data Lake</a:t>
            </a:r>
          </a:p>
          <a:p>
            <a:r>
              <a:rPr lang="en-US" sz="2000" dirty="0"/>
              <a:t>Maintaining multiple “active” entries in data lake for same BSO</a:t>
            </a:r>
          </a:p>
          <a:p>
            <a:r>
              <a:rPr lang="en-US" sz="2000" dirty="0"/>
              <a:t>Entering data on a BSO you do not own</a:t>
            </a:r>
          </a:p>
          <a:p>
            <a:r>
              <a:rPr lang="en-US" sz="2000" dirty="0"/>
              <a:t>Deleting or Updating a BSO that you did no create</a:t>
            </a:r>
          </a:p>
          <a:p>
            <a:r>
              <a:rPr lang="en-US" sz="2000" dirty="0"/>
              <a:t>Storage of Documents in </a:t>
            </a:r>
            <a:r>
              <a:rPr lang="en-US" sz="2000" dirty="0" err="1"/>
              <a:t>DataLake</a:t>
            </a:r>
            <a:r>
              <a:rPr lang="en-US" sz="2000" dirty="0"/>
              <a:t>, vs elsewhere</a:t>
            </a:r>
          </a:p>
          <a:p>
            <a:r>
              <a:rPr lang="en-US" sz="2000" dirty="0"/>
              <a:t>Search via Metadata, vs Search of BSO SRM terms (i.e. MIM terms)</a:t>
            </a:r>
          </a:p>
          <a:p>
            <a:r>
              <a:rPr lang="en-US" sz="2000" dirty="0"/>
              <a:t>Metadata – ADatP-5636 minimums (NCMS) – but what others either from NCMS or elsewhere can be added?</a:t>
            </a:r>
          </a:p>
          <a:p>
            <a:r>
              <a:rPr lang="en-US" sz="2000" dirty="0"/>
              <a:t>Binding of Metadata – Originator Confidentiality, Meta Confidentiality, NCMS Minimum.  Binding done according to STANAG-4778</a:t>
            </a:r>
          </a:p>
          <a:p>
            <a:endParaRPr lang="en-US" sz="2000" dirty="0"/>
          </a:p>
          <a:p>
            <a:r>
              <a:rPr lang="en-US" sz="2000" dirty="0"/>
              <a:t>Each of these produced an As-Is (i.e. Spiral 5, or CWIX 2022) answer, and also some ideas and suggestions for long term (future Spiral) answer</a:t>
            </a:r>
          </a:p>
        </p:txBody>
      </p:sp>
    </p:spTree>
    <p:extLst>
      <p:ext uri="{BB962C8B-B14F-4D97-AF65-F5344CB8AC3E}">
        <p14:creationId xmlns:p14="http://schemas.microsoft.com/office/powerpoint/2010/main" val="257028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11496</TotalTime>
  <Words>8070</Words>
  <Application>Microsoft Office PowerPoint</Application>
  <PresentationFormat>On-screen Show (4:3)</PresentationFormat>
  <Paragraphs>1226</Paragraphs>
  <Slides>67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Theme</vt:lpstr>
      <vt:lpstr>NCDF Data Lake Architecture TT  NAF Views (continued) Spiral 5 and Long Term</vt:lpstr>
      <vt:lpstr>S1 – Service Taxonomy View 2022 CWIX edition</vt:lpstr>
      <vt:lpstr>S1 Service Taxonomy Future NCDF Data Lake Architecture View</vt:lpstr>
      <vt:lpstr>S2 – Service Structure View Notes and Observations</vt:lpstr>
      <vt:lpstr>S2 Service Structure View Example: Insert/Update Service </vt:lpstr>
      <vt:lpstr>End Feb 14 meeting</vt:lpstr>
      <vt:lpstr>Agenda Feb 03</vt:lpstr>
      <vt:lpstr>Existing S4 Views</vt:lpstr>
      <vt:lpstr>Comments from TT Work</vt:lpstr>
      <vt:lpstr>MPC Output</vt:lpstr>
      <vt:lpstr>DM-CaT (Feb 28-Mar4)</vt:lpstr>
      <vt:lpstr>Next Views</vt:lpstr>
      <vt:lpstr>Action Items, Next Meeting</vt:lpstr>
      <vt:lpstr>End Feb 03 meeting</vt:lpstr>
      <vt:lpstr>Agenda Jan 21</vt:lpstr>
      <vt:lpstr>S4 – Service Function View Insert NCDF Data Service (from Dec 17)</vt:lpstr>
      <vt:lpstr>Notes on NCDF Data Service (1)</vt:lpstr>
      <vt:lpstr>Notes on NCDF Data Service (2)</vt:lpstr>
      <vt:lpstr>Notes on NCDF Data Service (3)</vt:lpstr>
      <vt:lpstr>Notes on NCDF Data Service (4)</vt:lpstr>
      <vt:lpstr>S4 – Service Function View Insert NCDF Document Service (from Dec 17)</vt:lpstr>
      <vt:lpstr>Notes on Insert NCDF Document Service</vt:lpstr>
      <vt:lpstr>S4 – Service Function View Update NCDF Data Service (from Dec 17)</vt:lpstr>
      <vt:lpstr>Notes on Update NCDF Data Service</vt:lpstr>
      <vt:lpstr>UUID and NCDF Identifier</vt:lpstr>
      <vt:lpstr>End of Dec 17 meeting notes</vt:lpstr>
      <vt:lpstr>Search Notes</vt:lpstr>
      <vt:lpstr>Search Notes (2)</vt:lpstr>
      <vt:lpstr>Next Steps for Arch. Products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End of Meeting.</vt:lpstr>
      <vt:lpstr>Agenda Dec 17</vt:lpstr>
      <vt:lpstr>UUID and NCDF Identifier</vt:lpstr>
      <vt:lpstr>S4 – Service Function View Insert NCDF Data Service (from Dec 14)</vt:lpstr>
      <vt:lpstr>S4 – Service Function View Insert NCDF Document Service (from Dec 14)</vt:lpstr>
      <vt:lpstr>S4 – Service Function View Update NCDF Data Service (from Dec 14)</vt:lpstr>
      <vt:lpstr>Next Meeting </vt:lpstr>
      <vt:lpstr>Archive of earlier meetings</vt:lpstr>
      <vt:lpstr>Agenda Dec 14</vt:lpstr>
      <vt:lpstr>Review of Dec 7 views</vt:lpstr>
      <vt:lpstr>S4 – Service Function View Query NCDF Data Service (review from Dec 7)</vt:lpstr>
      <vt:lpstr>S4 – Service Function View Select NCDF Data Service (review from Dec 7)</vt:lpstr>
      <vt:lpstr>S4 – Service Function View Select NCDF Document Service (review from Dec 7)</vt:lpstr>
      <vt:lpstr>New S4 Service Function Views</vt:lpstr>
      <vt:lpstr>S4 – Service Function View Insert NCDF Data Service</vt:lpstr>
      <vt:lpstr>S4 – Service Function View Insert NCDF Document Service</vt:lpstr>
      <vt:lpstr>S4 – Service Function View Update NCDF Data Service</vt:lpstr>
      <vt:lpstr>Metadata (continued)</vt:lpstr>
      <vt:lpstr>Review of NATO Metadata Req’s</vt:lpstr>
      <vt:lpstr>NATO Metadata (as per NCMS) Does NCDF Data Lake require more?</vt:lpstr>
      <vt:lpstr>NATO Metadata (as per NCMS)</vt:lpstr>
      <vt:lpstr>NATO Metadata (as per NCMS) </vt:lpstr>
      <vt:lpstr>Action Items</vt:lpstr>
      <vt:lpstr>Agenda (Nov 24 meeting)</vt:lpstr>
      <vt:lpstr>Open Items after DMCaT working Session (ongoing)</vt:lpstr>
      <vt:lpstr>List of Service views planned</vt:lpstr>
      <vt:lpstr>Data Lake services</vt:lpstr>
      <vt:lpstr>Agenda – Dec 7</vt:lpstr>
      <vt:lpstr>Open Items after DMCaT working Session (ongoing)</vt:lpstr>
      <vt:lpstr>Conceptual View – Data Lake Services</vt:lpstr>
      <vt:lpstr>Conceptual View – Data Lake Services</vt:lpstr>
      <vt:lpstr>S4 – Service Function View Query NCDF Data Service</vt:lpstr>
      <vt:lpstr>S4 – Service Function View Select NCDF Data Service</vt:lpstr>
      <vt:lpstr>S4 – Service Function View Select NCDF Document Service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82</cp:revision>
  <dcterms:created xsi:type="dcterms:W3CDTF">2021-12-07T07:10:34Z</dcterms:created>
  <dcterms:modified xsi:type="dcterms:W3CDTF">2022-02-14T16:21:33Z</dcterms:modified>
</cp:coreProperties>
</file>