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4" r:id="rId3"/>
    <p:sldId id="325" r:id="rId4"/>
    <p:sldId id="326" r:id="rId5"/>
    <p:sldId id="327" r:id="rId6"/>
    <p:sldId id="328" r:id="rId7"/>
    <p:sldId id="323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15" r:id="rId16"/>
    <p:sldId id="296" r:id="rId17"/>
    <p:sldId id="301" r:id="rId18"/>
    <p:sldId id="306" r:id="rId19"/>
    <p:sldId id="308" r:id="rId20"/>
    <p:sldId id="307" r:id="rId21"/>
    <p:sldId id="309" r:id="rId22"/>
    <p:sldId id="302" r:id="rId23"/>
    <p:sldId id="305" r:id="rId24"/>
    <p:sldId id="303" r:id="rId25"/>
    <p:sldId id="304" r:id="rId26"/>
    <p:sldId id="297" r:id="rId27"/>
    <p:sldId id="311" r:id="rId28"/>
    <p:sldId id="312" r:id="rId29"/>
    <p:sldId id="313" r:id="rId30"/>
    <p:sldId id="314" r:id="rId31"/>
    <p:sldId id="298" r:id="rId32"/>
    <p:sldId id="299" r:id="rId33"/>
    <p:sldId id="300" r:id="rId34"/>
    <p:sldId id="310" r:id="rId35"/>
    <p:sldId id="290" r:id="rId36"/>
    <p:sldId id="291" r:id="rId37"/>
    <p:sldId id="292" r:id="rId38"/>
    <p:sldId id="293" r:id="rId39"/>
    <p:sldId id="294" r:id="rId40"/>
    <p:sldId id="295" r:id="rId41"/>
    <p:sldId id="274" r:id="rId42"/>
    <p:sldId id="275" r:id="rId43"/>
    <p:sldId id="279" r:id="rId44"/>
    <p:sldId id="276" r:id="rId45"/>
    <p:sldId id="277" r:id="rId46"/>
    <p:sldId id="278" r:id="rId47"/>
    <p:sldId id="280" r:id="rId48"/>
    <p:sldId id="281" r:id="rId49"/>
    <p:sldId id="282" r:id="rId50"/>
    <p:sldId id="288" r:id="rId51"/>
    <p:sldId id="283" r:id="rId52"/>
    <p:sldId id="284" r:id="rId53"/>
    <p:sldId id="285" r:id="rId54"/>
    <p:sldId id="286" r:id="rId55"/>
    <p:sldId id="287" r:id="rId56"/>
    <p:sldId id="289" r:id="rId57"/>
    <p:sldId id="267" r:id="rId58"/>
    <p:sldId id="266" r:id="rId59"/>
    <p:sldId id="268" r:id="rId60"/>
    <p:sldId id="263" r:id="rId61"/>
    <p:sldId id="269" r:id="rId62"/>
    <p:sldId id="270" r:id="rId63"/>
    <p:sldId id="271" r:id="rId64"/>
    <p:sldId id="272" r:id="rId65"/>
    <p:sldId id="257" r:id="rId66"/>
    <p:sldId id="258" r:id="rId67"/>
    <p:sldId id="259" r:id="rId68"/>
    <p:sldId id="27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96122" autoAdjust="0"/>
  </p:normalViewPr>
  <p:slideViewPr>
    <p:cSldViewPr snapToGrid="0">
      <p:cViewPr varScale="1">
        <p:scale>
          <a:sx n="100" d="100"/>
          <a:sy n="10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– 4778 – We want to restrict that, according to an NCDF Data Lake binding profile.</a:t>
            </a:r>
          </a:p>
          <a:p>
            <a:endParaRPr lang="en-US" dirty="0"/>
          </a:p>
          <a:p>
            <a:r>
              <a:rPr lang="en-US" dirty="0"/>
              <a:t>Archiving – out of scope for Spiral 5. Request to handle, in future </a:t>
            </a:r>
            <a:r>
              <a:rPr lang="en-US" dirty="0" err="1"/>
              <a:t>Sprial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Security – discuss the use case for security. Create a use case. Authentication and Encryption.</a:t>
            </a:r>
          </a:p>
          <a:p>
            <a:r>
              <a:rPr lang="en-US" dirty="0"/>
              <a:t>	Spiral 5 – Network Security, and Operational Discipline</a:t>
            </a:r>
          </a:p>
          <a:p>
            <a:r>
              <a:rPr lang="en-US" dirty="0"/>
              <a:t>	For long term – we have to address.</a:t>
            </a:r>
          </a:p>
          <a:p>
            <a:endParaRPr lang="en-US" dirty="0"/>
          </a:p>
          <a:p>
            <a:r>
              <a:rPr lang="en-US" dirty="0"/>
              <a:t>Next steps past security – data ownership, data rights,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– Never delete... Update new metadata.  Many changes can be handled with updating the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Patch – for partial update....</a:t>
            </a:r>
          </a:p>
          <a:p>
            <a:r>
              <a:rPr lang="en-US" dirty="0" err="1"/>
              <a:t>Outscope</a:t>
            </a:r>
            <a:r>
              <a:rPr lang="en-US" dirty="0"/>
              <a:t> – for Spiral 5.</a:t>
            </a:r>
          </a:p>
          <a:p>
            <a:endParaRPr lang="en-US" dirty="0"/>
          </a:p>
          <a:p>
            <a:r>
              <a:rPr lang="en-US" dirty="0"/>
              <a:t>Patch – partial Post, with UUID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(Phil) In a future spiral – If two providers create records on the same BSO – the data comes in- each owns their own products, but in Reconciliation they are merged.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Rytis</a:t>
            </a:r>
            <a:r>
              <a:rPr lang="en-US" dirty="0"/>
              <a:t>) – what if the two BSO creators are on different networks, but they have updates that affect each other?</a:t>
            </a:r>
          </a:p>
          <a:p>
            <a:endParaRPr lang="en-US" dirty="0"/>
          </a:p>
          <a:p>
            <a:r>
              <a:rPr lang="en-US" dirty="0"/>
              <a:t>(Nico) – Segment the data lake into areas, according to provider, and in that segment a provider can have their version of a BSO...</a:t>
            </a:r>
          </a:p>
          <a:p>
            <a:endParaRPr lang="en-US" dirty="0"/>
          </a:p>
          <a:p>
            <a:r>
              <a:rPr lang="en-US" dirty="0"/>
              <a:t>Reconciliation – Spiral 7.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updating. . . Will we do that in spiral 5?</a:t>
            </a:r>
          </a:p>
          <a:p>
            <a:r>
              <a:rPr lang="en-US" dirty="0"/>
              <a:t>Phil – No.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augmentation (change, update) in Spiral 5?</a:t>
            </a:r>
          </a:p>
          <a:p>
            <a:r>
              <a:rPr lang="en-US" dirty="0"/>
              <a:t>Phil – Yes (gave Metadata examples)</a:t>
            </a:r>
          </a:p>
          <a:p>
            <a:r>
              <a:rPr lang="en-US" dirty="0"/>
              <a:t>Nico – also can update a BSO?</a:t>
            </a:r>
          </a:p>
          <a:p>
            <a:r>
              <a:rPr lang="en-US" dirty="0"/>
              <a:t>Realize that all of this could happen in the </a:t>
            </a:r>
            <a:r>
              <a:rPr lang="en-US" dirty="0" err="1"/>
              <a:t>DataLake</a:t>
            </a:r>
            <a:r>
              <a:rPr lang="en-US" dirty="0"/>
              <a:t> – but for now, we have workarounds in the current Spiral version (to be added in future)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–for spiral 5, but not to do this for Spiral 5.</a:t>
            </a:r>
          </a:p>
          <a:p>
            <a:endParaRPr lang="en-US" dirty="0"/>
          </a:p>
          <a:p>
            <a:r>
              <a:rPr lang="en-US" dirty="0"/>
              <a:t>Push for future Spiral. 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is equivalent to UUID</a:t>
            </a:r>
          </a:p>
          <a:p>
            <a:r>
              <a:rPr lang="en-US" dirty="0"/>
              <a:t>  Problems with Uniqueness and Authoritativeness – to be solved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7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Service – Embed a link to external document.</a:t>
            </a:r>
          </a:p>
          <a:p>
            <a:endParaRPr lang="en-US" dirty="0"/>
          </a:p>
          <a:p>
            <a:r>
              <a:rPr lang="en-US" dirty="0"/>
              <a:t>Make the statement – there will be a difference between Data Object and Document services, but no difference exists for testing in 2022.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dirty="0" err="1"/>
              <a:t>dataLake</a:t>
            </a:r>
            <a:r>
              <a:rPr lang="en-US" dirty="0"/>
              <a:t> store generic (non-BSO) data?</a:t>
            </a:r>
          </a:p>
          <a:p>
            <a:endParaRPr lang="en-US" dirty="0"/>
          </a:p>
          <a:p>
            <a:r>
              <a:rPr lang="en-US" dirty="0"/>
              <a:t>Future req – store other types of data</a:t>
            </a:r>
          </a:p>
          <a:p>
            <a:r>
              <a:rPr lang="en-US" dirty="0"/>
              <a:t>(store/</a:t>
            </a:r>
            <a:r>
              <a:rPr lang="en-US" dirty="0" err="1"/>
              <a:t>retrive</a:t>
            </a:r>
            <a:r>
              <a:rPr lang="en-US" dirty="0"/>
              <a:t> files – including Non-BSO)</a:t>
            </a:r>
          </a:p>
          <a:p>
            <a:r>
              <a:rPr lang="en-US" dirty="0"/>
              <a:t>To search, use the companion BSO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1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Nico – Does an Insert require an existing ID – or does it assign one if it is an Insert (vis an Update)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is suitable for forensic analysis</a:t>
            </a:r>
          </a:p>
          <a:p>
            <a:r>
              <a:rPr lang="en-US" dirty="0"/>
              <a:t>Not suitable for archive or archival search</a:t>
            </a:r>
          </a:p>
          <a:p>
            <a:endParaRPr lang="en-US" dirty="0"/>
          </a:p>
          <a:p>
            <a:r>
              <a:rPr lang="en-US" dirty="0"/>
              <a:t>Not yet deal with all aspects of handling Historical Data (yet – but Yes for future spiral)</a:t>
            </a:r>
          </a:p>
          <a:p>
            <a:r>
              <a:rPr lang="en-US" dirty="0"/>
              <a:t>Current API does not deal with Historical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– for Security and for Forensics – required for Spiral 5</a:t>
            </a:r>
          </a:p>
          <a:p>
            <a:endParaRPr lang="en-US" dirty="0"/>
          </a:p>
          <a:p>
            <a:r>
              <a:rPr lang="en-US" dirty="0"/>
              <a:t>Comments From Phil – </a:t>
            </a:r>
          </a:p>
          <a:p>
            <a:r>
              <a:rPr lang="en-US" dirty="0"/>
              <a:t> Logging is different than Archiving which is different from Backup</a:t>
            </a:r>
          </a:p>
          <a:p>
            <a:r>
              <a:rPr lang="en-US" dirty="0"/>
              <a:t> Implementation should have some Logging capability – done by the </a:t>
            </a:r>
            <a:r>
              <a:rPr lang="en-US" dirty="0" err="1"/>
              <a:t>DataLake</a:t>
            </a:r>
            <a:r>
              <a:rPr lang="en-US" dirty="0"/>
              <a:t>, or done by the Database implementation (</a:t>
            </a:r>
            <a:r>
              <a:rPr lang="en-US" dirty="0" err="1"/>
              <a:t>etc</a:t>
            </a:r>
            <a:r>
              <a:rPr lang="en-US" dirty="0"/>
              <a:t>) – not exposed to users</a:t>
            </a:r>
          </a:p>
          <a:p>
            <a:endParaRPr lang="en-US" dirty="0"/>
          </a:p>
          <a:p>
            <a:r>
              <a:rPr lang="en-US" dirty="0"/>
              <a:t> Archive – removing some older information, from </a:t>
            </a:r>
            <a:r>
              <a:rPr lang="en-US" dirty="0" err="1"/>
              <a:t>DataLake</a:t>
            </a:r>
            <a:r>
              <a:rPr lang="en-US" dirty="0"/>
              <a:t>, because it is no longer “live” data</a:t>
            </a:r>
          </a:p>
          <a:p>
            <a:r>
              <a:rPr lang="en-US" dirty="0"/>
              <a:t> Backup – something done to make a back up copy of the database behind the data lake</a:t>
            </a:r>
          </a:p>
          <a:p>
            <a:r>
              <a:rPr lang="en-US" dirty="0"/>
              <a:t> Historical Data – copies of (timestamped) BSO data, other than the most current, available in the </a:t>
            </a:r>
            <a:r>
              <a:rPr lang="en-US" dirty="0" err="1"/>
              <a:t>DataLake</a:t>
            </a:r>
            <a:endParaRPr lang="en-US" dirty="0"/>
          </a:p>
          <a:p>
            <a:r>
              <a:rPr lang="en-US" dirty="0"/>
              <a:t> Can there be API support for Master BSO, vs Source BSO?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Support for Reconciliation and De-Reconciliation</a:t>
            </a:r>
          </a:p>
          <a:p>
            <a:endParaRPr lang="en-US" dirty="0"/>
          </a:p>
          <a:p>
            <a:r>
              <a:rPr lang="en-US" dirty="0"/>
              <a:t>Different segments in the data lake?  Suggested by Nico </a:t>
            </a:r>
          </a:p>
          <a:p>
            <a:endParaRPr lang="en-US" dirty="0"/>
          </a:p>
          <a:p>
            <a:r>
              <a:rPr lang="en-US" dirty="0"/>
              <a:t>Tagging of Information – COI specific metadata? </a:t>
            </a:r>
          </a:p>
          <a:p>
            <a:endParaRPr lang="en-US" dirty="0"/>
          </a:p>
          <a:p>
            <a:r>
              <a:rPr lang="en-US" dirty="0"/>
              <a:t>WS topics... Topic tree – helps with information flow</a:t>
            </a:r>
          </a:p>
          <a:p>
            <a:r>
              <a:rPr lang="en-US" dirty="0"/>
              <a:t>  WSMP standard that uses WS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supports MTF messages?</a:t>
            </a:r>
          </a:p>
          <a:p>
            <a:r>
              <a:rPr lang="en-US" dirty="0"/>
              <a:t>  In particular this includes SITREP, and others? Is this so?</a:t>
            </a:r>
          </a:p>
          <a:p>
            <a:endParaRPr lang="en-US" dirty="0"/>
          </a:p>
          <a:p>
            <a:r>
              <a:rPr lang="en-US" dirty="0"/>
              <a:t>Testing for CBRN, Medical, Logistics – at last CWIX</a:t>
            </a:r>
          </a:p>
          <a:p>
            <a:r>
              <a:rPr lang="en-US" dirty="0"/>
              <a:t>  This year – CBRN, Maritime C2, perhaps other MTF messages, and perhaps other formats of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/>
              <a:t>NAF Views (continued)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22, 2022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E69-8A24-4793-940C-20B4640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014"/>
          </a:xfrm>
        </p:spPr>
        <p:txBody>
          <a:bodyPr/>
          <a:lstStyle/>
          <a:p>
            <a:r>
              <a:rPr lang="en-US" dirty="0"/>
              <a:t>Comments from TT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F5C0-1D59-484C-BC26-B90D44A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020"/>
            <a:ext cx="7886700" cy="4873943"/>
          </a:xfrm>
        </p:spPr>
        <p:txBody>
          <a:bodyPr>
            <a:normAutofit/>
          </a:bodyPr>
          <a:lstStyle/>
          <a:p>
            <a:r>
              <a:rPr lang="en-US" sz="2000" dirty="0"/>
              <a:t>Archiving entries in Data Lake</a:t>
            </a:r>
          </a:p>
          <a:p>
            <a:r>
              <a:rPr lang="en-US" sz="2000" dirty="0"/>
              <a:t>Maintaining multiple “active” entries in data lake for same BSO</a:t>
            </a:r>
          </a:p>
          <a:p>
            <a:r>
              <a:rPr lang="en-US" sz="2000" dirty="0"/>
              <a:t>Entering data on a BSO you do not own</a:t>
            </a:r>
          </a:p>
          <a:p>
            <a:r>
              <a:rPr lang="en-US" sz="2000" dirty="0"/>
              <a:t>Deleting or Updating a BSO that you did no create</a:t>
            </a:r>
          </a:p>
          <a:p>
            <a:r>
              <a:rPr lang="en-US" sz="2000" dirty="0"/>
              <a:t>Storage of Documents in </a:t>
            </a:r>
            <a:r>
              <a:rPr lang="en-US" sz="2000" dirty="0" err="1"/>
              <a:t>DataLake</a:t>
            </a:r>
            <a:r>
              <a:rPr lang="en-US" sz="2000" dirty="0"/>
              <a:t>, vs elsewhere</a:t>
            </a:r>
          </a:p>
          <a:p>
            <a:r>
              <a:rPr lang="en-US" sz="2000" dirty="0"/>
              <a:t>Search via Metadata, vs Search of BSO SRM terms (i.e. MIM terms)</a:t>
            </a:r>
          </a:p>
          <a:p>
            <a:r>
              <a:rPr lang="en-US" sz="2000" dirty="0"/>
              <a:t>Metadata – ADatP-5636 minimums (NCMS) – but what others either from NCMS or elsewhere can be added?</a:t>
            </a:r>
          </a:p>
          <a:p>
            <a:r>
              <a:rPr lang="en-US" sz="2000" dirty="0"/>
              <a:t>Binding of Metadata – Originator Confidentiality, Meta Confidentiality, NCMS Minimum.  Binding done according to STANAG-4778</a:t>
            </a:r>
          </a:p>
          <a:p>
            <a:endParaRPr lang="en-US" sz="2000" dirty="0"/>
          </a:p>
          <a:p>
            <a:r>
              <a:rPr lang="en-US" sz="2000" dirty="0"/>
              <a:t>Each of these produced an As-Is (i.e. Spiral 5, or CWIX 2022) answer, and also some ideas and suggestions for long term (future Spiral) answer</a:t>
            </a:r>
          </a:p>
        </p:txBody>
      </p:sp>
    </p:spTree>
    <p:extLst>
      <p:ext uri="{BB962C8B-B14F-4D97-AF65-F5344CB8AC3E}">
        <p14:creationId xmlns:p14="http://schemas.microsoft.com/office/powerpoint/2010/main" val="25702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CC24-A2BF-47BC-AD3B-C98BAB5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0724"/>
          </a:xfrm>
        </p:spPr>
        <p:txBody>
          <a:bodyPr/>
          <a:lstStyle/>
          <a:p>
            <a:r>
              <a:rPr lang="en-US" dirty="0"/>
              <a:t>MPC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30F3-7B92-496D-9FE5-A8E179D4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dirty="0"/>
              <a:t>Not aware of everything (open to input)</a:t>
            </a:r>
          </a:p>
          <a:p>
            <a:r>
              <a:rPr lang="en-US" dirty="0"/>
              <a:t>New </a:t>
            </a:r>
            <a:r>
              <a:rPr lang="en-US" dirty="0" err="1"/>
              <a:t>DataLake</a:t>
            </a:r>
            <a:r>
              <a:rPr lang="en-US" dirty="0"/>
              <a:t> Service API released</a:t>
            </a:r>
          </a:p>
          <a:p>
            <a:pPr lvl="1"/>
            <a:r>
              <a:rPr lang="en-US" dirty="0"/>
              <a:t>Mandatory Operations</a:t>
            </a:r>
          </a:p>
          <a:p>
            <a:pPr lvl="2"/>
            <a:r>
              <a:rPr lang="en-US" dirty="0"/>
              <a:t>Query</a:t>
            </a:r>
          </a:p>
          <a:p>
            <a:pPr lvl="2"/>
            <a:r>
              <a:rPr lang="en-US" dirty="0"/>
              <a:t>Retrieve by ID</a:t>
            </a:r>
          </a:p>
          <a:p>
            <a:pPr lvl="2"/>
            <a:r>
              <a:rPr lang="en-US" dirty="0"/>
              <a:t>Insert or Update</a:t>
            </a:r>
          </a:p>
          <a:p>
            <a:pPr lvl="2"/>
            <a:r>
              <a:rPr lang="en-US" dirty="0"/>
              <a:t>Delete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Optional Operations</a:t>
            </a:r>
          </a:p>
          <a:p>
            <a:pPr lvl="2"/>
            <a:r>
              <a:rPr lang="en-US" dirty="0"/>
              <a:t>Retrieve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Insert or Update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Insights on Metadata (not much change) and RSQL (also not much change)</a:t>
            </a:r>
          </a:p>
        </p:txBody>
      </p:sp>
    </p:spTree>
    <p:extLst>
      <p:ext uri="{BB962C8B-B14F-4D97-AF65-F5344CB8AC3E}">
        <p14:creationId xmlns:p14="http://schemas.microsoft.com/office/powerpoint/2010/main" val="421501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D82-1584-4EE2-9C16-D9D2D940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3584"/>
          </a:xfrm>
        </p:spPr>
        <p:txBody>
          <a:bodyPr/>
          <a:lstStyle/>
          <a:p>
            <a:r>
              <a:rPr lang="en-US" dirty="0"/>
              <a:t>DM-</a:t>
            </a:r>
            <a:r>
              <a:rPr lang="en-US" dirty="0" err="1"/>
              <a:t>CaT</a:t>
            </a:r>
            <a:r>
              <a:rPr lang="en-US" dirty="0"/>
              <a:t> (Feb 28-Mar4)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6CB4-90DE-4DB3-8458-A26AEB4B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dirty="0"/>
              <a:t>Looking for Suggestions for TT product to be delivered and discussed</a:t>
            </a:r>
          </a:p>
          <a:p>
            <a:endParaRPr lang="en-US" dirty="0"/>
          </a:p>
          <a:p>
            <a:r>
              <a:rPr lang="en-US" dirty="0"/>
              <a:t>Paint overview picture from NAF</a:t>
            </a:r>
          </a:p>
          <a:p>
            <a:r>
              <a:rPr lang="en-US" dirty="0"/>
              <a:t>Circles around what’s been done, and what is to be done</a:t>
            </a:r>
          </a:p>
          <a:p>
            <a:r>
              <a:rPr lang="en-US" dirty="0"/>
              <a:t>Present that we are working solution for Spiral 5</a:t>
            </a:r>
          </a:p>
          <a:p>
            <a:pPr lvl="1"/>
            <a:r>
              <a:rPr lang="en-US" dirty="0"/>
              <a:t>Also thinking of future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8FA-95D3-48C0-8168-6FE9BF5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8348-747A-4591-A4D7-CE753C91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 – Service Taxonomy</a:t>
            </a:r>
          </a:p>
          <a:p>
            <a:r>
              <a:rPr lang="en-US" dirty="0"/>
              <a:t>S2 – Service Structure</a:t>
            </a:r>
          </a:p>
          <a:p>
            <a:endParaRPr lang="en-US" dirty="0"/>
          </a:p>
          <a:p>
            <a:r>
              <a:rPr lang="en-US" dirty="0"/>
              <a:t>What others?</a:t>
            </a:r>
          </a:p>
        </p:txBody>
      </p:sp>
    </p:spTree>
    <p:extLst>
      <p:ext uri="{BB962C8B-B14F-4D97-AF65-F5344CB8AC3E}">
        <p14:creationId xmlns:p14="http://schemas.microsoft.com/office/powerpoint/2010/main" val="392849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8BC-B684-4389-B93F-27A234F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Items,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F2D8-5A35-4DE1-A328-2E423633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(Chuck) Begin preparation on DM-</a:t>
            </a:r>
            <a:r>
              <a:rPr lang="en-US" dirty="0" err="1"/>
              <a:t>CaT</a:t>
            </a:r>
            <a:r>
              <a:rPr lang="en-US" dirty="0"/>
              <a:t> materials</a:t>
            </a:r>
          </a:p>
          <a:p>
            <a:r>
              <a:rPr lang="en-US" dirty="0"/>
              <a:t>(Chuck) complete next set of NAF views</a:t>
            </a:r>
          </a:p>
          <a:p>
            <a:endParaRPr lang="en-US" dirty="0"/>
          </a:p>
          <a:p>
            <a:r>
              <a:rPr lang="en-US" dirty="0"/>
              <a:t>February 14, 11:00-12:30 (Eastern time)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A991-0B51-4862-A896-D77C6DF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Feb 03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61F7-8496-44FE-AF68-FB8B636C4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0FB-7356-4786-9BB9-637AF72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/>
              <a:t>Agenda Jan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FAD-4AAB-4CE9-8745-E71121A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21 Meeting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Review on NAF Views – recap from December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000C-CA33-4F22-B47E-E721BC7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81123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660949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Expectation – if updated, then the existing data record is changed...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Changes – to data that you don’t own?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Security – data labeling aspects (forcing authentication, uniqueness, rights to update)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0A23C-1948-4563-8E10-B938D23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163573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to talk about authentication, rights, multiple entries with UUID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History – inside </a:t>
            </a:r>
            <a:r>
              <a:rPr lang="en-US" dirty="0">
                <a:highlight>
                  <a:srgbClr val="FFFF00"/>
                </a:highlight>
              </a:rPr>
              <a:t>(not visible on outside, and not visible in API)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There could be a partial update to a BSO...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Never delete (and replace) a BSO – add a new version, with different metadata...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Nico – Two questions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Partial Update . . .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54A3-9E65-4C7A-9606-B34E5AE6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8069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AAAF21-296D-4F30-AF59-8B25D8869C80}"/>
              </a:ext>
            </a:extLst>
          </p:cNvPr>
          <p:cNvGrpSpPr/>
          <p:nvPr/>
        </p:nvGrpSpPr>
        <p:grpSpPr>
          <a:xfrm>
            <a:off x="231037" y="2846202"/>
            <a:ext cx="2724528" cy="678426"/>
            <a:chOff x="4752786" y="2990241"/>
            <a:chExt cx="2724528" cy="6784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55E5C4-B761-4D10-AF66-ED3D5FC5139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C34715-B064-482E-9ABA-D3E0F64451AC}"/>
                </a:ext>
              </a:extLst>
            </p:cNvPr>
            <p:cNvSpPr txBox="1"/>
            <p:nvPr/>
          </p:nvSpPr>
          <p:spPr>
            <a:xfrm>
              <a:off x="5259682" y="3067844"/>
              <a:ext cx="1801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ServiceCategory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Search Services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23863" y="2207590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Taxonomy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227074" y="3067844"/>
              <a:ext cx="1866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ServiceCategory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5166523" y="3111587"/>
              <a:ext cx="1867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ServiceCategory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B9EEB7-A756-4FAF-8A30-18ADF5A2E5A1}"/>
              </a:ext>
            </a:extLst>
          </p:cNvPr>
          <p:cNvSpPr txBox="1"/>
          <p:nvPr/>
        </p:nvSpPr>
        <p:spPr>
          <a:xfrm>
            <a:off x="3121267" y="2196792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75F70-2029-49C2-A617-AD9825D386EB}"/>
              </a:ext>
            </a:extLst>
          </p:cNvPr>
          <p:cNvSpPr txBox="1"/>
          <p:nvPr/>
        </p:nvSpPr>
        <p:spPr>
          <a:xfrm>
            <a:off x="6177862" y="2184534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005127" y="6481977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1. Bandwidth reduction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Operation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How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Where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Who can do it?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is a use case for Insert/Update? (Nico) Technical special case of an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A361-F9AF-415F-9954-0FB2662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407754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(Nico) When we refer to a BSO, we need to consider that the BSO is a real-world object, such that updates are based on the information that is active and current when the update is made.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Synchronize with findings from innovation hub?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D04-5282-4D3F-8E9A-09C8BBEE78FA}"/>
              </a:ext>
            </a:extLst>
          </p:cNvPr>
          <p:cNvSpPr/>
          <p:nvPr/>
        </p:nvSpPr>
        <p:spPr>
          <a:xfrm>
            <a:off x="628650" y="1413164"/>
            <a:ext cx="7886700" cy="2193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99D4-7868-44A3-A7B3-550F4EC00BA6}"/>
              </a:ext>
            </a:extLst>
          </p:cNvPr>
          <p:cNvSpPr txBox="1"/>
          <p:nvPr/>
        </p:nvSpPr>
        <p:spPr>
          <a:xfrm>
            <a:off x="6770669" y="1068057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Spiral 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A36B-4172-4D81-8A90-0A17805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0593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5876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975B-3C2A-411B-9F77-735652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/>
          </a:bodyPr>
          <a:lstStyle/>
          <a:p>
            <a:r>
              <a:rPr lang="en-US" sz="3600" dirty="0"/>
              <a:t>Notes on Insert NCDF Document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BA81-D7BC-4C0F-8C9C-88FE89C9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A8FE-3F45-40ED-91C4-7EAAB3AD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24165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411128" y="4398119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191139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2DF-ADA8-4C7F-9EAA-59D06E4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>
            <a:normAutofit/>
          </a:bodyPr>
          <a:lstStyle/>
          <a:p>
            <a:r>
              <a:rPr lang="en-US" sz="3200" dirty="0"/>
              <a:t>Notes on Update NCDF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5CF-B6FE-4D16-9D80-32A99ED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Externally – what we describe makes sense – we post, and it updates an existing record</a:t>
            </a:r>
          </a:p>
          <a:p>
            <a:endParaRPr lang="en-US" sz="2000" dirty="0"/>
          </a:p>
          <a:p>
            <a:r>
              <a:rPr lang="en-US" sz="2000" dirty="0"/>
              <a:t>Internally – we keep an internal copy (history) of different versions of the document...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C5FE-C664-4766-BF6D-F713581687A5}"/>
              </a:ext>
            </a:extLst>
          </p:cNvPr>
          <p:cNvSpPr txBox="1"/>
          <p:nvPr/>
        </p:nvSpPr>
        <p:spPr>
          <a:xfrm>
            <a:off x="4819179" y="4145638"/>
            <a:ext cx="369617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0F54-1022-4878-9161-4ECE1F107A35}"/>
              </a:ext>
            </a:extLst>
          </p:cNvPr>
          <p:cNvSpPr txBox="1"/>
          <p:nvPr/>
        </p:nvSpPr>
        <p:spPr>
          <a:xfrm>
            <a:off x="5856269" y="3776306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INSERT S4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FB58-27AC-423F-8D7B-31F096B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76414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60452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557-99D2-46FF-BEF5-937E348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Dec 17 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D9F5-5394-409B-80AC-E7DE3FE1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142F-21F3-4B30-9020-650D2A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39FA0-8E17-498D-B1F6-0299909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Federated Open Search (Note: Federation out of scope for Spiral 5)</a:t>
            </a:r>
          </a:p>
          <a:p>
            <a:pPr lvl="1"/>
            <a:r>
              <a:rPr lang="en-US" sz="1800" dirty="0"/>
              <a:t>Free Text Search...</a:t>
            </a:r>
          </a:p>
          <a:p>
            <a:pPr lvl="1"/>
            <a:r>
              <a:rPr lang="en-US" sz="1800" dirty="0"/>
              <a:t>Data Lake could be searched, in support of FMN ‘Distributed Search’</a:t>
            </a:r>
          </a:p>
          <a:p>
            <a:r>
              <a:rPr lang="en-US" sz="2000" dirty="0"/>
              <a:t>Current Search – based on RSQL</a:t>
            </a:r>
          </a:p>
          <a:p>
            <a:pPr lvl="1"/>
            <a:r>
              <a:rPr lang="en-US" sz="1800" dirty="0"/>
              <a:t>Formal search (based on field/parameter)</a:t>
            </a:r>
          </a:p>
          <a:p>
            <a:pPr lvl="1"/>
            <a:r>
              <a:rPr lang="en-US" sz="1800" dirty="0"/>
              <a:t>Based on MIM model</a:t>
            </a:r>
          </a:p>
          <a:p>
            <a:pPr lvl="1"/>
            <a:r>
              <a:rPr lang="en-US" sz="1800" dirty="0"/>
              <a:t>Searching BSOs</a:t>
            </a:r>
          </a:p>
          <a:p>
            <a:pPr lvl="1"/>
            <a:r>
              <a:rPr lang="en-US" sz="1800" dirty="0"/>
              <a:t>Also Searching Metadata</a:t>
            </a:r>
          </a:p>
          <a:p>
            <a:pPr lvl="1"/>
            <a:r>
              <a:rPr lang="en-US" sz="1800" dirty="0"/>
              <a:t>RSQL Search can be federated... But may need a “Search Federator Function”</a:t>
            </a:r>
          </a:p>
          <a:p>
            <a:r>
              <a:rPr lang="en-US" sz="2200" dirty="0"/>
              <a:t>Metadata – NCMS</a:t>
            </a:r>
          </a:p>
          <a:p>
            <a:pPr lvl="1"/>
            <a:r>
              <a:rPr lang="en-US" sz="1800" dirty="0"/>
              <a:t>RSQL could query (based on “</a:t>
            </a:r>
            <a:r>
              <a:rPr lang="en-US" sz="1800" dirty="0" err="1"/>
              <a:t>xPath</a:t>
            </a:r>
            <a:r>
              <a:rPr lang="en-US" sz="1800" dirty="0"/>
              <a:t>” to the data, or to NCMS based metadata) – the Profile used for 4778 binding, points to the BSO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116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9D00-5E28-4FEB-A02B-FE92FAB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8E0-97D6-4F6F-8966-167E96C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CWIX22 – ideal goal – each data provider would have a bound metadata container, with an NCMS metadata stack inside that container.</a:t>
            </a:r>
          </a:p>
          <a:p>
            <a:r>
              <a:rPr lang="en-US" sz="2000" dirty="0"/>
              <a:t>Risk – some providers for CWIX22 might not have that metadata container</a:t>
            </a:r>
          </a:p>
          <a:p>
            <a:r>
              <a:rPr lang="en-US" sz="2000" dirty="0"/>
              <a:t>Alternative – for CWIX22, prefer the metadata, but do not require it.</a:t>
            </a:r>
          </a:p>
          <a:p>
            <a:r>
              <a:rPr lang="en-US" sz="2000" dirty="0"/>
              <a:t>For CWIX22 – Maritime C2; CBRN Instance (use cases/vignettes)</a:t>
            </a:r>
          </a:p>
          <a:p>
            <a:pPr lvl="1"/>
            <a:r>
              <a:rPr lang="en-US" sz="1600" dirty="0"/>
              <a:t>Concepts of searching the metadata (for Spiral 5) are sound, but for implementation in CWIX22 – may or may not be implemented with all security issues incorporated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5D3-C7A0-4D41-8012-7376E48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S1 Service Taxonomy</a:t>
            </a:r>
            <a:br>
              <a:rPr lang="en-US" sz="3200" dirty="0"/>
            </a:br>
            <a:r>
              <a:rPr lang="en-US" sz="3200" dirty="0"/>
              <a:t>Future NCDF Data Lake Architecture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E993-9758-492E-9EAF-637FF5C0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future NCDF Data Lake Architecture will include a number of other services under the three categories (Search, Addition, Removal)</a:t>
            </a:r>
          </a:p>
          <a:p>
            <a:endParaRPr lang="en-US" sz="2000" dirty="0"/>
          </a:p>
          <a:p>
            <a:r>
              <a:rPr lang="en-US" sz="2000" dirty="0"/>
              <a:t>It is possible that a data Modify category might exist...</a:t>
            </a:r>
          </a:p>
          <a:p>
            <a:r>
              <a:rPr lang="en-US" sz="2000" dirty="0"/>
              <a:t>Also, that a set of services related to Data Management</a:t>
            </a:r>
          </a:p>
          <a:p>
            <a:endParaRPr lang="en-US" sz="2000" dirty="0"/>
          </a:p>
          <a:p>
            <a:r>
              <a:rPr lang="en-US" sz="2000" dirty="0"/>
              <a:t>Can accommodate different types of Search/Retrieve, also can support the separation of Insert and Update, if they separate</a:t>
            </a:r>
          </a:p>
          <a:p>
            <a:endParaRPr lang="en-US" sz="2000" dirty="0"/>
          </a:p>
          <a:p>
            <a:r>
              <a:rPr lang="en-US" sz="2000" dirty="0"/>
              <a:t>Currently no distinction between a BSO Data Object service and a Document service (as a document will be described by a  BSO reference item) – for 2022 only (there will be differences in future Spirals)</a:t>
            </a:r>
          </a:p>
        </p:txBody>
      </p:sp>
    </p:spTree>
    <p:extLst>
      <p:ext uri="{BB962C8B-B14F-4D97-AF65-F5344CB8AC3E}">
        <p14:creationId xmlns:p14="http://schemas.microsoft.com/office/powerpoint/2010/main" val="353041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CBF-C6E6-48C3-B545-9132C43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Arch.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EE1-708C-4A99-9F28-469A429D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Next Meeting – Feb 3, US Eastern Time, 11-12</a:t>
            </a:r>
          </a:p>
          <a:p>
            <a:r>
              <a:rPr lang="en-US" dirty="0"/>
              <a:t>Some new sample views, to decide where to go with the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419380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33254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3FE-A2A0-42B8-A587-A069493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Meeting.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BE-2573-4442-9AAA-3EC1F8A3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 slides and Backup slides follow...</a:t>
            </a:r>
          </a:p>
        </p:txBody>
      </p:sp>
    </p:spTree>
    <p:extLst>
      <p:ext uri="{BB962C8B-B14F-4D97-AF65-F5344CB8AC3E}">
        <p14:creationId xmlns:p14="http://schemas.microsoft.com/office/powerpoint/2010/main" val="2877982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62A-F83B-4961-9B0F-28F214D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S2 – Service Structure View</a:t>
            </a:r>
            <a:br>
              <a:rPr lang="en-US" sz="3200" dirty="0"/>
            </a:br>
            <a:r>
              <a:rPr lang="en-US" sz="3200" dirty="0"/>
              <a:t>Notes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7A88-E16D-46E3-9266-152D4F6D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structure of aggregated services</a:t>
            </a:r>
          </a:p>
          <a:p>
            <a:r>
              <a:rPr lang="en-US" dirty="0"/>
              <a:t>Exhibits service functional dependency</a:t>
            </a:r>
          </a:p>
          <a:p>
            <a:pPr lvl="1"/>
            <a:r>
              <a:rPr lang="en-US" dirty="0"/>
              <a:t>Could be used to show:</a:t>
            </a:r>
          </a:p>
          <a:p>
            <a:pPr lvl="2"/>
            <a:r>
              <a:rPr lang="en-US" dirty="0"/>
              <a:t>Retrieve requires a Query</a:t>
            </a:r>
          </a:p>
          <a:p>
            <a:pPr lvl="2"/>
            <a:r>
              <a:rPr lang="en-US" dirty="0"/>
              <a:t>Insert/Update requires a Query (to see if BSO already exists)</a:t>
            </a:r>
          </a:p>
          <a:p>
            <a:pPr lvl="2"/>
            <a:r>
              <a:rPr lang="en-US" dirty="0"/>
              <a:t>Delete requires a Query</a:t>
            </a:r>
          </a:p>
        </p:txBody>
      </p:sp>
    </p:spTree>
    <p:extLst>
      <p:ext uri="{BB962C8B-B14F-4D97-AF65-F5344CB8AC3E}">
        <p14:creationId xmlns:p14="http://schemas.microsoft.com/office/powerpoint/2010/main" val="2927206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S2 Service Structure View</a:t>
            </a:r>
            <a:br>
              <a:rPr lang="en-US" sz="3200" dirty="0"/>
            </a:br>
            <a:r>
              <a:rPr lang="en-US" sz="3200" dirty="0"/>
              <a:t>Example: Insert/Update Service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A33AC-7824-4342-853D-44F4D96086E6}"/>
              </a:ext>
            </a:extLst>
          </p:cNvPr>
          <p:cNvSpPr/>
          <p:nvPr/>
        </p:nvSpPr>
        <p:spPr>
          <a:xfrm>
            <a:off x="112467" y="2145943"/>
            <a:ext cx="2460238" cy="814039"/>
          </a:xfrm>
          <a:prstGeom prst="roundRect">
            <a:avLst>
              <a:gd name="adj" fmla="val 4397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2FCAE-79EA-469E-BE1F-15FE3C340EF1}"/>
              </a:ext>
            </a:extLst>
          </p:cNvPr>
          <p:cNvSpPr txBox="1"/>
          <p:nvPr/>
        </p:nvSpPr>
        <p:spPr>
          <a:xfrm>
            <a:off x="181379" y="2356026"/>
            <a:ext cx="234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&lt;&lt; </a:t>
            </a:r>
            <a:r>
              <a:rPr lang="en-US" sz="1600" dirty="0" err="1"/>
              <a:t>ServiceSpecification</a:t>
            </a:r>
            <a:r>
              <a:rPr lang="en-US" sz="1600" dirty="0"/>
              <a:t> &gt;&gt;</a:t>
            </a:r>
          </a:p>
          <a:p>
            <a:pPr algn="ctr"/>
            <a:r>
              <a:rPr lang="en-US" sz="1600" b="1" dirty="0"/>
              <a:t>Insert/Update NCDF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1DA8D-FA2C-412D-9199-8D94555FB8CD}"/>
              </a:ext>
            </a:extLst>
          </p:cNvPr>
          <p:cNvSpPr/>
          <p:nvPr/>
        </p:nvSpPr>
        <p:spPr>
          <a:xfrm>
            <a:off x="3082641" y="2145943"/>
            <a:ext cx="2641109" cy="814039"/>
          </a:xfrm>
          <a:prstGeom prst="roundRect">
            <a:avLst>
              <a:gd name="adj" fmla="val 4397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E5301-4F35-4E08-A2E2-8389BCB98B0E}"/>
              </a:ext>
            </a:extLst>
          </p:cNvPr>
          <p:cNvSpPr txBox="1"/>
          <p:nvPr/>
        </p:nvSpPr>
        <p:spPr>
          <a:xfrm>
            <a:off x="3203192" y="2241393"/>
            <a:ext cx="234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&lt;&lt; </a:t>
            </a:r>
            <a:r>
              <a:rPr lang="en-US" sz="1600" dirty="0" err="1"/>
              <a:t>ServiceSpecification</a:t>
            </a:r>
            <a:r>
              <a:rPr lang="en-US" sz="1600" dirty="0"/>
              <a:t> &gt;&gt;</a:t>
            </a:r>
          </a:p>
          <a:p>
            <a:pPr algn="ctr"/>
            <a:r>
              <a:rPr lang="en-US" sz="1600" b="1" dirty="0"/>
              <a:t>Query NCDF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33F618-AE6C-4708-B82F-84DF33E21490}"/>
              </a:ext>
            </a:extLst>
          </p:cNvPr>
          <p:cNvGrpSpPr/>
          <p:nvPr/>
        </p:nvGrpSpPr>
        <p:grpSpPr>
          <a:xfrm>
            <a:off x="6306452" y="2056777"/>
            <a:ext cx="2698595" cy="1375342"/>
            <a:chOff x="6296412" y="2393327"/>
            <a:chExt cx="2698595" cy="13753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45CF3C-5774-4891-B871-05E4BAF75F7F}"/>
                </a:ext>
              </a:extLst>
            </p:cNvPr>
            <p:cNvSpPr/>
            <p:nvPr/>
          </p:nvSpPr>
          <p:spPr>
            <a:xfrm>
              <a:off x="6296412" y="2393327"/>
              <a:ext cx="2698595" cy="1375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462D17-1AA5-46EE-87ED-3E9C176DB89B}"/>
                </a:ext>
              </a:extLst>
            </p:cNvPr>
            <p:cNvSpPr/>
            <p:nvPr/>
          </p:nvSpPr>
          <p:spPr>
            <a:xfrm>
              <a:off x="6440090" y="2800020"/>
              <a:ext cx="2460238" cy="814039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31302-C3E5-44C3-A9B1-39070D1D513D}"/>
                </a:ext>
              </a:extLst>
            </p:cNvPr>
            <p:cNvSpPr txBox="1"/>
            <p:nvPr/>
          </p:nvSpPr>
          <p:spPr>
            <a:xfrm>
              <a:off x="6459432" y="2928921"/>
              <a:ext cx="23469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ServiceSpecification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Insert/Update NCDF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210A42-2C4B-4451-BAFD-B90F102EA4D1}"/>
                </a:ext>
              </a:extLst>
            </p:cNvPr>
            <p:cNvSpPr txBox="1"/>
            <p:nvPr/>
          </p:nvSpPr>
          <p:spPr>
            <a:xfrm>
              <a:off x="7290585" y="2472990"/>
              <a:ext cx="75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S4 View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FBC933-34F7-43C2-91C9-CE7E181620B1}"/>
              </a:ext>
            </a:extLst>
          </p:cNvPr>
          <p:cNvGrpSpPr/>
          <p:nvPr/>
        </p:nvGrpSpPr>
        <p:grpSpPr>
          <a:xfrm>
            <a:off x="6306453" y="4130753"/>
            <a:ext cx="2698595" cy="1375342"/>
            <a:chOff x="6306453" y="4130753"/>
            <a:chExt cx="2698595" cy="13753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0D22AD-4299-444A-ABE0-F4B57251CF27}"/>
                </a:ext>
              </a:extLst>
            </p:cNvPr>
            <p:cNvSpPr/>
            <p:nvPr/>
          </p:nvSpPr>
          <p:spPr>
            <a:xfrm>
              <a:off x="6306453" y="4130753"/>
              <a:ext cx="2698595" cy="1375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B43F64-3EF5-47FD-B0FC-77D20C008587}"/>
                </a:ext>
              </a:extLst>
            </p:cNvPr>
            <p:cNvSpPr/>
            <p:nvPr/>
          </p:nvSpPr>
          <p:spPr>
            <a:xfrm>
              <a:off x="6432510" y="4543902"/>
              <a:ext cx="2460238" cy="814039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DA488-6EA5-462B-85D0-C9BB4D6998C3}"/>
                </a:ext>
              </a:extLst>
            </p:cNvPr>
            <p:cNvSpPr txBox="1"/>
            <p:nvPr/>
          </p:nvSpPr>
          <p:spPr>
            <a:xfrm>
              <a:off x="6553340" y="4569322"/>
              <a:ext cx="23469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ServiceSpecification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Insert/Update NCDF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CA2FD3-49EB-411F-97BE-80017B123359}"/>
                </a:ext>
              </a:extLst>
            </p:cNvPr>
            <p:cNvSpPr txBox="1"/>
            <p:nvPr/>
          </p:nvSpPr>
          <p:spPr>
            <a:xfrm>
              <a:off x="7253302" y="4176004"/>
              <a:ext cx="75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S4 View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CE2FE-30AC-4FE4-95A8-6375F46B94D6}"/>
              </a:ext>
            </a:extLst>
          </p:cNvPr>
          <p:cNvGrpSpPr/>
          <p:nvPr/>
        </p:nvGrpSpPr>
        <p:grpSpPr>
          <a:xfrm>
            <a:off x="2879461" y="4445386"/>
            <a:ext cx="2641110" cy="1325563"/>
            <a:chOff x="2966690" y="5040352"/>
            <a:chExt cx="2641110" cy="10041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DDE8A5-2A57-4B07-AB3A-E23243F23134}"/>
                </a:ext>
              </a:extLst>
            </p:cNvPr>
            <p:cNvSpPr/>
            <p:nvPr/>
          </p:nvSpPr>
          <p:spPr>
            <a:xfrm>
              <a:off x="2966691" y="5040352"/>
              <a:ext cx="2641109" cy="1004162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rgbClr val="FFC000"/>
                </a:gs>
                <a:gs pos="69000">
                  <a:srgbClr val="FFCC66"/>
                </a:gs>
                <a:gs pos="100000">
                  <a:srgbClr val="FFCC99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43A9F-478B-4C16-BBD6-C9DCB69DBA5B}"/>
                </a:ext>
              </a:extLst>
            </p:cNvPr>
            <p:cNvSpPr txBox="1"/>
            <p:nvPr/>
          </p:nvSpPr>
          <p:spPr>
            <a:xfrm>
              <a:off x="2966690" y="5216866"/>
              <a:ext cx="26411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CapabilityConfiguration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Unique NCDF Data Identifier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4747A-5D15-447C-9F54-95286D8111FB}"/>
              </a:ext>
            </a:extLst>
          </p:cNvPr>
          <p:cNvGrpSpPr/>
          <p:nvPr/>
        </p:nvGrpSpPr>
        <p:grpSpPr>
          <a:xfrm>
            <a:off x="2891879" y="3189645"/>
            <a:ext cx="2641109" cy="1126828"/>
            <a:chOff x="2785821" y="3884915"/>
            <a:chExt cx="2641109" cy="8140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D3EB8F-85FB-44A7-B196-22115C531FD2}"/>
                </a:ext>
              </a:extLst>
            </p:cNvPr>
            <p:cNvSpPr/>
            <p:nvPr/>
          </p:nvSpPr>
          <p:spPr>
            <a:xfrm>
              <a:off x="2785821" y="3884915"/>
              <a:ext cx="2641109" cy="814039"/>
            </a:xfrm>
            <a:prstGeom prst="roundRect">
              <a:avLst>
                <a:gd name="adj" fmla="val 439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278901-155C-4161-8934-ECC33BBBA05C}"/>
                </a:ext>
              </a:extLst>
            </p:cNvPr>
            <p:cNvSpPr txBox="1"/>
            <p:nvPr/>
          </p:nvSpPr>
          <p:spPr>
            <a:xfrm>
              <a:off x="2839897" y="3943228"/>
              <a:ext cx="2574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Operational Performer &gt;&gt;</a:t>
              </a:r>
            </a:p>
            <a:p>
              <a:pPr algn="ctr"/>
              <a:r>
                <a:rPr lang="en-US" sz="1600" b="1" dirty="0"/>
                <a:t>Authorized NCDF Data User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CAC402F-C727-4A5E-8570-40EB33A8BABD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786711" y="2515856"/>
            <a:ext cx="715118" cy="160336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D52830-56D8-434E-A32D-0F0923F4DD54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16200000" flipH="1">
            <a:off x="1058830" y="3243737"/>
            <a:ext cx="2104387" cy="153687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A3B17C-5B54-4EDA-8CBD-74799842FAD6}"/>
              </a:ext>
            </a:extLst>
          </p:cNvPr>
          <p:cNvSpPr txBox="1"/>
          <p:nvPr/>
        </p:nvSpPr>
        <p:spPr>
          <a:xfrm>
            <a:off x="1524423" y="3305323"/>
            <a:ext cx="127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of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183DB0-E02A-4F13-921F-30CE3B796D72}"/>
              </a:ext>
            </a:extLst>
          </p:cNvPr>
          <p:cNvSpPr txBox="1"/>
          <p:nvPr/>
        </p:nvSpPr>
        <p:spPr>
          <a:xfrm>
            <a:off x="1648867" y="447252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Required</a:t>
            </a:r>
          </a:p>
          <a:p>
            <a:pPr algn="ctr"/>
            <a:r>
              <a:rPr lang="en-US" sz="1400" dirty="0"/>
              <a:t>Data Asset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962491E-08E1-40C2-A30E-37A843391A20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2872891" y="615638"/>
            <a:ext cx="12700" cy="306061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1FAD6D-E370-4B3C-BD5B-BB4988708C27}"/>
              </a:ext>
            </a:extLst>
          </p:cNvPr>
          <p:cNvSpPr txBox="1"/>
          <p:nvPr/>
        </p:nvSpPr>
        <p:spPr>
          <a:xfrm>
            <a:off x="1712444" y="1592995"/>
            <a:ext cx="246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Determine if BSO already exists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EFC4D4-9C6B-40D2-B133-F03874B820C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5723750" y="2552963"/>
            <a:ext cx="745722" cy="331796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7CF408-C448-439F-B803-543B814867B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723750" y="2552963"/>
            <a:ext cx="708760" cy="2397959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B36A0F-9979-4B56-B298-81918F6EA7F1}"/>
              </a:ext>
            </a:extLst>
          </p:cNvPr>
          <p:cNvSpPr txBox="1"/>
          <p:nvPr/>
        </p:nvSpPr>
        <p:spPr>
          <a:xfrm>
            <a:off x="6836456" y="3469751"/>
            <a:ext cx="159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BSO Exists? </a:t>
            </a:r>
            <a:r>
              <a:rPr lang="en-US" sz="1400" b="1" dirty="0"/>
              <a:t>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05715-B913-4B91-A795-CC3A090CC2E9}"/>
              </a:ext>
            </a:extLst>
          </p:cNvPr>
          <p:cNvSpPr txBox="1"/>
          <p:nvPr/>
        </p:nvSpPr>
        <p:spPr>
          <a:xfrm>
            <a:off x="6664876" y="5592666"/>
            <a:ext cx="212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BSO Does Not Exist? </a:t>
            </a:r>
            <a:r>
              <a:rPr lang="en-US" sz="1400" b="1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819499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S1 – Service Taxonomy – a catalog of all the Service Views...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 </a:t>
            </a:r>
            <a:r>
              <a:rPr lang="en-US" sz="2000" dirty="0">
                <a:highlight>
                  <a:srgbClr val="FFFF00"/>
                </a:highlight>
              </a:rPr>
              <a:t>Perhaps not for our software, as implemented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Example: 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664057" y="2306320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Insert/Update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BSO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35028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(new, or existing)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BSO to be inserted, or updated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Metadata (in accord with NATO MD req’s)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2909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success, notice of success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failure, details on reason for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667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DC4D1-CA02-456A-A022-2C6D72E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Feb 14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D439E-08BB-4800-8073-4F41E0043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0195-35BE-4E4A-B46D-DD7D3BF9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Feb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F863-743B-458B-A9F9-54BEDA85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03 Meeting</a:t>
            </a:r>
          </a:p>
          <a:p>
            <a:pPr lvl="1"/>
            <a:r>
              <a:rPr lang="en-US" dirty="0"/>
              <a:t>Last Meeting – Review of NAF views</a:t>
            </a:r>
          </a:p>
          <a:p>
            <a:pPr lvl="2"/>
            <a:r>
              <a:rPr lang="en-US" dirty="0"/>
              <a:t>Agreed to draft a document highlighting Assumptions for Spiral 5/CWIX 2022 vs. the Long-term Architecture</a:t>
            </a:r>
          </a:p>
          <a:p>
            <a:pPr lvl="2"/>
            <a:r>
              <a:rPr lang="en-US" dirty="0"/>
              <a:t>Looking ahead to next set of NAF views</a:t>
            </a:r>
          </a:p>
          <a:p>
            <a:pPr lvl="1"/>
            <a:r>
              <a:rPr lang="en-US" dirty="0"/>
              <a:t>MPC was last week (Jan 25-28)</a:t>
            </a:r>
          </a:p>
          <a:p>
            <a:pPr lvl="2"/>
            <a:r>
              <a:rPr lang="en-US" dirty="0"/>
              <a:t>Data Lake API Spec (draft) is available</a:t>
            </a:r>
          </a:p>
          <a:p>
            <a:pPr lvl="1"/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is at end of Feb (Feb 28 – Mar 04)</a:t>
            </a:r>
          </a:p>
          <a:p>
            <a:pPr lvl="2"/>
            <a:r>
              <a:rPr lang="en-US" dirty="0"/>
              <a:t>Determine what to present, for Architecture TT (input from Phil and </a:t>
            </a:r>
            <a:r>
              <a:rPr lang="en-US" dirty="0" err="1"/>
              <a:t>Rytis</a:t>
            </a:r>
            <a:r>
              <a:rPr lang="en-US" dirty="0"/>
              <a:t> – also others)</a:t>
            </a:r>
          </a:p>
          <a:p>
            <a:pPr lvl="1"/>
            <a:r>
              <a:rPr lang="en-US" dirty="0"/>
              <a:t>Next Views to develop (following S4 views)</a:t>
            </a:r>
          </a:p>
          <a:p>
            <a:pPr lvl="1"/>
            <a:r>
              <a:rPr lang="en-US" dirty="0"/>
              <a:t>Next TT Meeting (proposed Feb 10?)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AAD4-087C-4D2E-922A-A668E855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dirty="0"/>
              <a:t>Existing S4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FAE-EDBE-4694-B580-1571519E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0180"/>
            <a:ext cx="7886700" cy="4736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Views created for:</a:t>
            </a:r>
          </a:p>
          <a:p>
            <a:pPr lvl="1"/>
            <a:r>
              <a:rPr lang="en-US" dirty="0"/>
              <a:t>Query NCDF Data</a:t>
            </a:r>
          </a:p>
          <a:p>
            <a:pPr lvl="1"/>
            <a:r>
              <a:rPr lang="en-US" dirty="0"/>
              <a:t>Select NCDF Data</a:t>
            </a:r>
          </a:p>
          <a:p>
            <a:pPr lvl="1"/>
            <a:r>
              <a:rPr lang="en-US" dirty="0"/>
              <a:t>Select NCDF Document</a:t>
            </a:r>
          </a:p>
          <a:p>
            <a:pPr lvl="1"/>
            <a:r>
              <a:rPr lang="en-US" dirty="0"/>
              <a:t>Insert NCDF Data</a:t>
            </a:r>
          </a:p>
          <a:p>
            <a:pPr lvl="1"/>
            <a:r>
              <a:rPr lang="en-US" dirty="0"/>
              <a:t>Insert NCDF Document</a:t>
            </a:r>
          </a:p>
          <a:p>
            <a:pPr lvl="1"/>
            <a:r>
              <a:rPr lang="en-US" dirty="0"/>
              <a:t>Update NCDF Data</a:t>
            </a:r>
          </a:p>
          <a:p>
            <a:pPr lvl="1"/>
            <a:endParaRPr lang="en-US" dirty="0"/>
          </a:p>
          <a:p>
            <a:r>
              <a:rPr lang="en-US" dirty="0"/>
              <a:t>Insert and Update can also be combined, as they only differ on a logical switch (is the NCDF Unique Identifier already in existence?) – maintain existing BSO when updated with new BSO</a:t>
            </a:r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7C0560-982D-4747-881E-CAD2CDAF7540}"/>
              </a:ext>
            </a:extLst>
          </p:cNvPr>
          <p:cNvSpPr/>
          <p:nvPr/>
        </p:nvSpPr>
        <p:spPr>
          <a:xfrm>
            <a:off x="4474845" y="2411730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01F00-33E4-42B8-B0EE-D255E75A60CB}"/>
              </a:ext>
            </a:extLst>
          </p:cNvPr>
          <p:cNvSpPr txBox="1"/>
          <p:nvPr/>
        </p:nvSpPr>
        <p:spPr>
          <a:xfrm>
            <a:off x="4772843" y="2411730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D22E1C-1AEB-42B8-B6D3-7CD07358D93C}"/>
              </a:ext>
            </a:extLst>
          </p:cNvPr>
          <p:cNvSpPr/>
          <p:nvPr/>
        </p:nvSpPr>
        <p:spPr>
          <a:xfrm>
            <a:off x="4474845" y="3259723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22ACF-51C4-4BC1-84EF-8730CC08CAFB}"/>
              </a:ext>
            </a:extLst>
          </p:cNvPr>
          <p:cNvSpPr txBox="1"/>
          <p:nvPr/>
        </p:nvSpPr>
        <p:spPr>
          <a:xfrm>
            <a:off x="4772843" y="3259723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828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11591</TotalTime>
  <Words>8383</Words>
  <Application>Microsoft Office PowerPoint</Application>
  <PresentationFormat>On-screen Show (4:3)</PresentationFormat>
  <Paragraphs>1263</Paragraphs>
  <Slides>68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NCDF Data Lake Architecture TT  NAF Views (continued) Spiral 5 and Long Term</vt:lpstr>
      <vt:lpstr>S1 – Service Taxonomy View 2022 CWIX edition</vt:lpstr>
      <vt:lpstr>S1 Service Taxonomy Future NCDF Data Lake Architecture View</vt:lpstr>
      <vt:lpstr>S2 – Service Structure View Notes and Observations</vt:lpstr>
      <vt:lpstr>S2 Service Structure View Example: Insert/Update Service </vt:lpstr>
      <vt:lpstr>S3 Service Interface View Example: Insert/Update Service for CWIX 2022 </vt:lpstr>
      <vt:lpstr>End Feb 14 meeting</vt:lpstr>
      <vt:lpstr>Agenda Feb 03</vt:lpstr>
      <vt:lpstr>Existing S4 Views</vt:lpstr>
      <vt:lpstr>Comments from TT Work</vt:lpstr>
      <vt:lpstr>MPC Output</vt:lpstr>
      <vt:lpstr>DM-CaT (Feb 28-Mar4)</vt:lpstr>
      <vt:lpstr>Next Views</vt:lpstr>
      <vt:lpstr>Action Items, Next Meeting</vt:lpstr>
      <vt:lpstr>End Feb 03 meeting</vt:lpstr>
      <vt:lpstr>Agenda Jan 21</vt:lpstr>
      <vt:lpstr>S4 – Service Function View Insert NCDF Data Service (from Dec 17)</vt:lpstr>
      <vt:lpstr>Notes on NCDF Data Service (1)</vt:lpstr>
      <vt:lpstr>Notes on NCDF Data Service (2)</vt:lpstr>
      <vt:lpstr>Notes on NCDF Data Service (3)</vt:lpstr>
      <vt:lpstr>Notes on NCDF Data Service (4)</vt:lpstr>
      <vt:lpstr>S4 – Service Function View Insert NCDF Document Service (from Dec 17)</vt:lpstr>
      <vt:lpstr>Notes on Insert NCDF Document Service</vt:lpstr>
      <vt:lpstr>S4 – Service Function View Update NCDF Data Service (from Dec 17)</vt:lpstr>
      <vt:lpstr>Notes on Update NCDF Data Service</vt:lpstr>
      <vt:lpstr>UUID and NCDF Identifier</vt:lpstr>
      <vt:lpstr>End of Dec 17 meeting notes</vt:lpstr>
      <vt:lpstr>Search Notes</vt:lpstr>
      <vt:lpstr>Search Notes (2)</vt:lpstr>
      <vt:lpstr>Next Steps for Arch. Products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End of Meeting.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89</cp:revision>
  <dcterms:created xsi:type="dcterms:W3CDTF">2021-12-07T07:10:34Z</dcterms:created>
  <dcterms:modified xsi:type="dcterms:W3CDTF">2022-02-22T16:57:59Z</dcterms:modified>
</cp:coreProperties>
</file>