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341" r:id="rId3"/>
    <p:sldId id="342" r:id="rId4"/>
    <p:sldId id="324" r:id="rId5"/>
    <p:sldId id="335" r:id="rId6"/>
    <p:sldId id="331" r:id="rId7"/>
    <p:sldId id="332" r:id="rId8"/>
    <p:sldId id="334" r:id="rId9"/>
    <p:sldId id="336" r:id="rId10"/>
    <p:sldId id="329" r:id="rId11"/>
    <p:sldId id="333" r:id="rId12"/>
    <p:sldId id="337" r:id="rId13"/>
    <p:sldId id="330" r:id="rId14"/>
    <p:sldId id="339" r:id="rId15"/>
    <p:sldId id="338" r:id="rId16"/>
    <p:sldId id="340" r:id="rId17"/>
    <p:sldId id="343" r:id="rId18"/>
    <p:sldId id="34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CC66"/>
    <a:srgbClr val="FFCC99"/>
    <a:srgbClr val="FFFFCC"/>
    <a:srgbClr val="E3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5" autoAdjust="0"/>
    <p:restoredTop sz="96122" autoAdjust="0"/>
  </p:normalViewPr>
  <p:slideViewPr>
    <p:cSldViewPr snapToGrid="0">
      <p:cViewPr varScale="1">
        <p:scale>
          <a:sx n="100" d="100"/>
          <a:sy n="100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9A64-C8A6-4B25-8033-F3CE1A1FC3A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43B4C-2CBD-4A70-AA0E-61A677EF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77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 layer – API layer, or GUI later...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  <a:p>
            <a:r>
              <a:rPr lang="en-US" dirty="0"/>
              <a:t>There could be a partial update to a BSO...</a:t>
            </a:r>
          </a:p>
          <a:p>
            <a:r>
              <a:rPr lang="en-US" dirty="0"/>
              <a:t>Never delete (and replace) a BSO – add a new version, with different metadata...</a:t>
            </a:r>
          </a:p>
          <a:p>
            <a:endParaRPr lang="en-US" dirty="0"/>
          </a:p>
          <a:p>
            <a:r>
              <a:rPr lang="en-US" dirty="0"/>
              <a:t>Nico – Two questions</a:t>
            </a:r>
          </a:p>
          <a:p>
            <a:pPr marL="228600" indent="-228600">
              <a:buAutoNum type="arabicPeriod"/>
            </a:pPr>
            <a:r>
              <a:rPr lang="en-US" dirty="0"/>
              <a:t>Partial Update . . .</a:t>
            </a:r>
          </a:p>
          <a:p>
            <a:pPr marL="228600" indent="-228600"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buNone/>
            </a:pPr>
            <a:r>
              <a:rPr lang="en-US" dirty="0"/>
              <a:t> 1. Bandwidth reduction </a:t>
            </a:r>
          </a:p>
          <a:p>
            <a:pPr marL="0" indent="0"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Operation – 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pPr marL="0" indent="0">
              <a:buNone/>
            </a:pPr>
            <a:r>
              <a:rPr lang="en-US" dirty="0"/>
              <a:t> Where it works</a:t>
            </a:r>
          </a:p>
          <a:p>
            <a:pPr marL="0" indent="0">
              <a:buNone/>
            </a:pPr>
            <a:r>
              <a:rPr lang="en-US" dirty="0"/>
              <a:t> Who can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is a </a:t>
            </a:r>
            <a:r>
              <a:rPr lang="en-US" dirty="0" err="1"/>
              <a:t>usecase</a:t>
            </a:r>
            <a:r>
              <a:rPr lang="en-US" dirty="0"/>
              <a:t> for Insert/Update? (Nico) Technical special case of an update</a:t>
            </a:r>
          </a:p>
          <a:p>
            <a:pPr marL="0" indent="0"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(Nico) When we refer to a BSO, we need to consider that the BSO is a real world object, such that updates are based on the information that is active and current when the update is made.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Synchronise</a:t>
            </a:r>
            <a:r>
              <a:rPr lang="en-US" dirty="0"/>
              <a:t> with findings from innovation hub?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0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23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Externally – what we describe makes sense – we post, and it updates an existing record</a:t>
            </a:r>
          </a:p>
          <a:p>
            <a:endParaRPr lang="en-US" dirty="0"/>
          </a:p>
          <a:p>
            <a:r>
              <a:rPr lang="en-US" dirty="0"/>
              <a:t>Internally – we keep an internal copy (history) of different versions of the document...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CWIX 2022 (Spiral 5 only) the NCDF Data Lake Unique Identifier is provided.  </a:t>
            </a:r>
          </a:p>
          <a:p>
            <a:endParaRPr lang="en-US" dirty="0"/>
          </a:p>
          <a:p>
            <a:r>
              <a:rPr lang="en-US" dirty="0"/>
              <a:t>Vincenzo – from API – can provide, or not provide an identifier – if not provided, then it is considered New.  If provided, then it is considered an Update.</a:t>
            </a:r>
          </a:p>
          <a:p>
            <a:r>
              <a:rPr lang="en-US" dirty="0"/>
              <a:t>     Return the BSO, plus the attributes</a:t>
            </a:r>
          </a:p>
          <a:p>
            <a:endParaRPr lang="en-US" dirty="0"/>
          </a:p>
          <a:p>
            <a:r>
              <a:rPr lang="en-US" dirty="0"/>
              <a:t>In future spirals, it will be created, and returned by the service?  (question)</a:t>
            </a:r>
          </a:p>
          <a:p>
            <a:endParaRPr lang="en-US" dirty="0"/>
          </a:p>
          <a:p>
            <a:r>
              <a:rPr lang="en-US" dirty="0"/>
              <a:t>To be service: With a new BSO – don’t provide an identifier.  With an update, provide the identifier for the BSO to be updated.</a:t>
            </a:r>
          </a:p>
          <a:p>
            <a:endParaRPr lang="en-US" dirty="0"/>
          </a:p>
          <a:p>
            <a:r>
              <a:rPr lang="en-US" dirty="0"/>
              <a:t>On BSO creation (new insert), only return the Identifier if it is actually (successfully)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17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 – Nico</a:t>
            </a:r>
          </a:p>
          <a:p>
            <a:r>
              <a:rPr lang="en-US" dirty="0"/>
              <a:t> Mixing use cases?</a:t>
            </a:r>
          </a:p>
          <a:p>
            <a:r>
              <a:rPr lang="en-US" dirty="0"/>
              <a:t> Example – Limiting results – and ordering – useful if showing to a user</a:t>
            </a:r>
          </a:p>
          <a:p>
            <a:endParaRPr lang="en-US" dirty="0"/>
          </a:p>
          <a:p>
            <a:r>
              <a:rPr lang="en-US" dirty="0"/>
              <a:t>Vincenzo – ordering is useful even if a service to another piece of software</a:t>
            </a:r>
          </a:p>
          <a:p>
            <a:r>
              <a:rPr lang="en-US" dirty="0"/>
              <a:t>   System-to-system always ends up with a user...      </a:t>
            </a:r>
          </a:p>
          <a:p>
            <a:endParaRPr lang="en-US" dirty="0"/>
          </a:p>
          <a:p>
            <a:r>
              <a:rPr lang="en-US" dirty="0"/>
              <a:t>COI – (proposed in conversation) can create a new API by submitting a description of an endpoint to an API generator</a:t>
            </a:r>
          </a:p>
          <a:p>
            <a:r>
              <a:rPr lang="en-US" dirty="0"/>
              <a:t> - question, mapping</a:t>
            </a:r>
          </a:p>
          <a:p>
            <a:endParaRPr lang="en-US" dirty="0"/>
          </a:p>
          <a:p>
            <a:r>
              <a:rPr lang="en-US" dirty="0"/>
              <a:t>Two different queries – query by region (everything in a bounding box) – searching location as represented in SRM</a:t>
            </a:r>
          </a:p>
          <a:p>
            <a:r>
              <a:rPr lang="en-US" dirty="0"/>
              <a:t> Also, by timestamp, and get historical data    </a:t>
            </a:r>
          </a:p>
          <a:p>
            <a:endParaRPr lang="en-US" dirty="0"/>
          </a:p>
          <a:p>
            <a:r>
              <a:rPr lang="en-US" dirty="0"/>
              <a:t>Discuss more later – selection, pre-selection – then select to retrieve?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CWIX 2022 (Spiral 5 only) the NCDF Data Lake Unique Identifier is provided.  </a:t>
            </a:r>
          </a:p>
          <a:p>
            <a:endParaRPr lang="en-US" dirty="0"/>
          </a:p>
          <a:p>
            <a:r>
              <a:rPr lang="en-US" dirty="0"/>
              <a:t>Vincenzo – from API – can provide, or not provide an identifier – if not provided, then it is considered New.  If provided, then it is considered an Update.</a:t>
            </a:r>
          </a:p>
          <a:p>
            <a:r>
              <a:rPr lang="en-US" dirty="0"/>
              <a:t>     Return the BSO, plus the attributes</a:t>
            </a:r>
          </a:p>
          <a:p>
            <a:endParaRPr lang="en-US" dirty="0"/>
          </a:p>
          <a:p>
            <a:r>
              <a:rPr lang="en-US" dirty="0"/>
              <a:t>In future spirals, it will be created, and returned by the service?  (question)</a:t>
            </a:r>
          </a:p>
          <a:p>
            <a:endParaRPr lang="en-US" dirty="0"/>
          </a:p>
          <a:p>
            <a:r>
              <a:rPr lang="en-US" dirty="0"/>
              <a:t>To be service: With a new BSO – don’t provide an identifier.  With an update, provide the identifier for the BSO to be updated.</a:t>
            </a:r>
          </a:p>
          <a:p>
            <a:endParaRPr lang="en-US" dirty="0"/>
          </a:p>
          <a:p>
            <a:r>
              <a:rPr lang="en-US" dirty="0"/>
              <a:t>On BSO creation (new insert), only return the Identifier if it is actually (successfully)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3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 just one item back (or a 404)</a:t>
            </a:r>
          </a:p>
          <a:p>
            <a:endParaRPr lang="en-US" dirty="0"/>
          </a:p>
          <a:p>
            <a:r>
              <a:rPr lang="en-US" dirty="0"/>
              <a:t>Data Identifier – UUID – referring to a single object, and used over again in future references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6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CWIX 2022 (Spiral 5 only) the NCDF Data Lake Unique Identifier is provided.  </a:t>
            </a:r>
          </a:p>
          <a:p>
            <a:endParaRPr lang="en-US" dirty="0"/>
          </a:p>
          <a:p>
            <a:r>
              <a:rPr lang="en-US" dirty="0"/>
              <a:t>Vincenzo – from API – can provide, or not provide an identifier – if not provided, then it is considered New.  If provided, then it is considered an Update.</a:t>
            </a:r>
          </a:p>
          <a:p>
            <a:r>
              <a:rPr lang="en-US" dirty="0"/>
              <a:t>     Return the BSO, plus the attributes</a:t>
            </a:r>
          </a:p>
          <a:p>
            <a:endParaRPr lang="en-US" dirty="0"/>
          </a:p>
          <a:p>
            <a:r>
              <a:rPr lang="en-US" dirty="0"/>
              <a:t>In future spirals, it will be created, and returned by the service?  (question)</a:t>
            </a:r>
          </a:p>
          <a:p>
            <a:endParaRPr lang="en-US" dirty="0"/>
          </a:p>
          <a:p>
            <a:r>
              <a:rPr lang="en-US" dirty="0"/>
              <a:t>To be service: With a new BSO – don’t provide an identifier.  With an update, provide the identifier for the BSO to be updated.</a:t>
            </a:r>
          </a:p>
          <a:p>
            <a:endParaRPr lang="en-US" dirty="0"/>
          </a:p>
          <a:p>
            <a:r>
              <a:rPr lang="en-US" dirty="0"/>
              <a:t>On BSO creation (new insert), only return the Identifier if it is actually (successfully)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1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7CE-719F-4AEF-B50E-DF6C7744E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DD744-661E-4B08-B6F0-D08F57611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128D8-AAD3-49BF-B126-86CF5FC2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7BAE8-05AA-4975-B813-EC64BE2D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10B7-ED89-46EE-9990-FFB5F3ED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3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2A08-D205-4827-8F73-E192E822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DF6C7-1345-452A-8653-B2E4AFAF0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33040-2C81-43EA-8619-FE5FE352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81AD-0AF6-4D3A-A5C3-26FAD825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C369B-A37D-4D46-A4DA-7FFBFEBE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EBA6D-3A83-404E-B5CA-E66028791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C591A-FBD0-48F2-ADF7-5A9204990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E733B-C7F2-4C47-9848-DC8DD479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31487-0329-42AD-AC1F-DE766197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75655-53A4-4C59-B6CD-8A6C5DA5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8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90F1-B1C1-4A0F-97D4-8B16C9A9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20BFA-C90E-4971-BBBE-34F68164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F3B37-6516-4C2A-9B35-5269C573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CD8B0-318D-4A2D-AF82-9BF5632E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6CAA5-F416-4A39-8A90-00F62983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1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B82A-B6E0-4CA7-A507-4FD3215B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FDC12-7DEF-46E8-864F-0398E92C0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7D40-10EF-45DD-ACC8-6E9AA641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241B4-D340-4C8D-8C8C-6F0C7FCF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02D00-271D-432D-A306-3FF67CB6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0C6C-A063-4E3D-A7E9-36A0786B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950D-4C14-4AE2-BB43-444E6FBE9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DE7D1-20A7-454B-87C3-1474A09EF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49EE6-2BFD-41E0-97BF-9266984A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23C62-827A-4A65-B376-E29933C4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65FCD-131C-4CDC-B93C-AE4B6FAD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2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CA34-13EC-49A5-BCD7-3EB5FF5A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E1A82-0613-4F9A-8AA1-319F970A0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91DDE-5B34-42F2-B9EA-308B45C34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33F9F-2C6F-4A44-A944-9E6307681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27D15-A2AF-45DB-A8D0-CE3AB009A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B2446-3A8A-469C-8BD7-C9920F7A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2F6D5-86A1-426D-B358-0FFD2664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99792-409E-4B75-866D-9240759E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1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ABD0-1881-4490-8EEE-279854A1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8C256-214E-4F70-A33F-8D2DF5F9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06EFA-9DF5-4233-9660-8B78D3C7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E6DB7-C9CF-47BC-A456-31DB6E6F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C8E5B-8E44-48FC-86FA-3CA3D7C2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565E6-DF3E-4663-BED0-8107AA6B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85556-BFBF-4A59-BB78-A7BC0E37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CB2B-1081-4C4A-B4D6-FF402C37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B4AC-31D3-48B8-9994-772D58A8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DB708-4C00-44C0-9571-CFD4C7BA8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0490-E15B-4F26-B7D7-120ABABE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BDBBD-4272-451E-A08E-2B885340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04162-5FC3-48A2-A3BD-ECCE3F38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4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BE6F-69AB-4A94-812F-27E134FB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A789E-1A61-41D4-BAB0-DFD3ACBB1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7346A-87E8-4EF7-93CB-69DD85A79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7ACD-B56D-4009-938A-DD744E24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5C5C-2FF3-4B66-953F-940DB7C3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D778B-8FF7-4E02-8266-87B4ADFE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5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A40BC-AA38-4331-B5CA-256F5D9E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94D83-AAC5-4EBE-9CA6-D8741F0C7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DCD28-AD96-4EBF-80ED-566D696BF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D720-C95C-4AC1-B80A-13191C5ECCF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07958-8FA0-45CA-A906-59AA62B43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0E8C2-A6FB-4C9F-851A-7DDCE7AA6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3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Charles.Turnitsa@gtri.gatech.edu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812A-DBCC-4549-9D6D-E762A0BC9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NCDF Data Lake</a:t>
            </a:r>
            <a:br>
              <a:rPr lang="en-US" dirty="0"/>
            </a:br>
            <a:r>
              <a:rPr lang="en-US" dirty="0"/>
              <a:t>Architecture TT </a:t>
            </a:r>
            <a:br>
              <a:rPr lang="en-US" dirty="0"/>
            </a:br>
            <a:r>
              <a:rPr lang="en-US" sz="4400" dirty="0" err="1"/>
              <a:t>DMCaT</a:t>
            </a:r>
            <a:r>
              <a:rPr lang="en-US" sz="4400" dirty="0"/>
              <a:t> update</a:t>
            </a:r>
            <a:br>
              <a:rPr lang="en-US" sz="4400" dirty="0"/>
            </a:br>
            <a:r>
              <a:rPr lang="en-US" sz="3200" dirty="0"/>
              <a:t>Spiral 5 and Long Term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6C53A-29F5-46C8-91E3-F62953FFC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01 MAR, 2022</a:t>
            </a:r>
          </a:p>
          <a:p>
            <a:r>
              <a:rPr lang="en-US" dirty="0"/>
              <a:t>Chuck Turnitsa, GTRI</a:t>
            </a:r>
          </a:p>
          <a:p>
            <a:r>
              <a:rPr lang="en-US" dirty="0"/>
              <a:t>NCDF Data Lake Architecture TT</a:t>
            </a:r>
          </a:p>
        </p:txBody>
      </p:sp>
    </p:spTree>
    <p:extLst>
      <p:ext uri="{BB962C8B-B14F-4D97-AF65-F5344CB8AC3E}">
        <p14:creationId xmlns:p14="http://schemas.microsoft.com/office/powerpoint/2010/main" val="161330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7C57-1930-4F83-86E0-5285031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Query NCDF Data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C178C-7948-46DE-9201-37D3E4B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14 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891C1-0AAF-4862-A943-C16FFF302896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Query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3C5CC6-CDAF-4C1C-856B-513D8C658EF5}"/>
              </a:ext>
            </a:extLst>
          </p:cNvPr>
          <p:cNvSpPr/>
          <p:nvPr/>
        </p:nvSpPr>
        <p:spPr>
          <a:xfrm>
            <a:off x="1052052" y="3045542"/>
            <a:ext cx="2369574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Query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2A0531-4B4D-40F4-953A-51B14E06126D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7A0B9-BB82-4FD6-9291-1C050D2D0859}"/>
              </a:ext>
            </a:extLst>
          </p:cNvPr>
          <p:cNvSpPr/>
          <p:nvPr/>
        </p:nvSpPr>
        <p:spPr>
          <a:xfrm>
            <a:off x="4170556" y="3045542"/>
            <a:ext cx="4344794" cy="3205976"/>
          </a:xfrm>
          <a:prstGeom prst="roundRect">
            <a:avLst>
              <a:gd name="adj" fmla="val 80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F668F-0E07-4DF6-BDA0-D47B21069730}"/>
              </a:ext>
            </a:extLst>
          </p:cNvPr>
          <p:cNvSpPr txBox="1"/>
          <p:nvPr/>
        </p:nvSpPr>
        <p:spPr>
          <a:xfrm>
            <a:off x="5449888" y="3067844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2E9B73-FCF8-46C2-9DAE-18871C455798}"/>
              </a:ext>
            </a:extLst>
          </p:cNvPr>
          <p:cNvSpPr/>
          <p:nvPr/>
        </p:nvSpPr>
        <p:spPr>
          <a:xfrm>
            <a:off x="5191499" y="3662168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60C425-F05D-4760-A3CD-2E7E0E4CACB6}"/>
              </a:ext>
            </a:extLst>
          </p:cNvPr>
          <p:cNvSpPr/>
          <p:nvPr/>
        </p:nvSpPr>
        <p:spPr>
          <a:xfrm>
            <a:off x="5191499" y="44985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Sort by Order (optional)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95E486-25FD-49A3-B1B3-8018420B632F}"/>
              </a:ext>
            </a:extLst>
          </p:cNvPr>
          <p:cNvSpPr/>
          <p:nvPr/>
        </p:nvSpPr>
        <p:spPr>
          <a:xfrm>
            <a:off x="5191499" y="53348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Limit Results (optional)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F5450B-53FE-4400-A69B-B9AB746F1C07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C396C9-B0E4-4421-BB5D-09BB2248C6AC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01B26-FF7A-4624-B06E-CD46EDAEA590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5DFB2-3ED3-446B-AFA0-998A64B5E054}"/>
              </a:ext>
            </a:extLst>
          </p:cNvPr>
          <p:cNvSpPr txBox="1"/>
          <p:nvPr/>
        </p:nvSpPr>
        <p:spPr>
          <a:xfrm>
            <a:off x="105138" y="3780609"/>
            <a:ext cx="3277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query in RSQL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(ex. 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in SRM XML for a BSO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In a list 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may be just a list of BSOs, rather than  the BSO’s themselves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length  of BSO list may be Limited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B1EB8C-50E5-4C9A-BAAD-FA62BF09D382}"/>
              </a:ext>
            </a:extLst>
          </p:cNvPr>
          <p:cNvCxnSpPr/>
          <p:nvPr/>
        </p:nvCxnSpPr>
        <p:spPr>
          <a:xfrm>
            <a:off x="5531005" y="4343052"/>
            <a:ext cx="0" cy="155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25516-9E24-44D9-BEA4-A3AC9879ACC3}"/>
              </a:ext>
            </a:extLst>
          </p:cNvPr>
          <p:cNvCxnSpPr/>
          <p:nvPr/>
        </p:nvCxnSpPr>
        <p:spPr>
          <a:xfrm>
            <a:off x="5545307" y="5179465"/>
            <a:ext cx="0" cy="155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6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A03A-7136-483A-8EA0-416E9F0B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S3 Service Interface View</a:t>
            </a:r>
            <a:br>
              <a:rPr lang="en-US" sz="3200" dirty="0"/>
            </a:br>
            <a:r>
              <a:rPr lang="en-US" sz="3200" dirty="0" err="1"/>
              <a:t>QueryService</a:t>
            </a:r>
            <a:r>
              <a:rPr lang="en-US" sz="3200" dirty="0"/>
              <a:t> for CWIX 2022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64877-C8F2-40ED-8820-34788D724953}"/>
              </a:ext>
            </a:extLst>
          </p:cNvPr>
          <p:cNvGrpSpPr/>
          <p:nvPr/>
        </p:nvGrpSpPr>
        <p:grpSpPr>
          <a:xfrm>
            <a:off x="1813295" y="2219602"/>
            <a:ext cx="5517409" cy="1742797"/>
            <a:chOff x="1813295" y="2219602"/>
            <a:chExt cx="5517409" cy="174279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61DBCC0-A3E3-4B0B-87EA-D8380AE47261}"/>
                </a:ext>
              </a:extLst>
            </p:cNvPr>
            <p:cNvSpPr/>
            <p:nvPr/>
          </p:nvSpPr>
          <p:spPr>
            <a:xfrm>
              <a:off x="1943770" y="2219602"/>
              <a:ext cx="525645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4D2651-84B3-4B1C-82DE-CBDBD87E4F85}"/>
                </a:ext>
              </a:extLst>
            </p:cNvPr>
            <p:cNvSpPr txBox="1"/>
            <p:nvPr/>
          </p:nvSpPr>
          <p:spPr>
            <a:xfrm>
              <a:off x="3962312" y="2306320"/>
              <a:ext cx="121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&lt;&lt; Service &gt;&gt;</a:t>
              </a:r>
            </a:p>
            <a:p>
              <a:pPr algn="ctr"/>
              <a:r>
                <a:rPr lang="en-US" sz="1400" b="1" dirty="0"/>
                <a:t>Query Service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46854F6-D5B9-45D8-BF15-2AD4422C7FF9}"/>
                </a:ext>
              </a:extLst>
            </p:cNvPr>
            <p:cNvSpPr/>
            <p:nvPr/>
          </p:nvSpPr>
          <p:spPr>
            <a:xfrm>
              <a:off x="7069754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BA3D71C-3D81-4046-B2CD-7B0121E9D765}"/>
                </a:ext>
              </a:extLst>
            </p:cNvPr>
            <p:cNvSpPr/>
            <p:nvPr/>
          </p:nvSpPr>
          <p:spPr>
            <a:xfrm>
              <a:off x="1813295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61DEDC-458C-4D84-9F4B-ABE05CF2448E}"/>
                </a:ext>
              </a:extLst>
            </p:cNvPr>
            <p:cNvSpPr txBox="1"/>
            <p:nvPr/>
          </p:nvSpPr>
          <p:spPr>
            <a:xfrm>
              <a:off x="2074245" y="3176094"/>
              <a:ext cx="2027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r>
                <a:rPr lang="en-US" sz="1400" dirty="0"/>
                <a:t>Required: Submitted BSO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A14F23-B5B2-4C04-A306-8AF4316D09C9}"/>
                </a:ext>
              </a:extLst>
            </p:cNvPr>
            <p:cNvSpPr txBox="1"/>
            <p:nvPr/>
          </p:nvSpPr>
          <p:spPr>
            <a:xfrm>
              <a:off x="4620878" y="3176094"/>
              <a:ext cx="2448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pPr algn="r"/>
              <a:r>
                <a:rPr lang="en-US" sz="1400" dirty="0"/>
                <a:t>Provided: Insert/Update notice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EBBEB7-9B3C-48CA-82D8-B3814E5E24BD}"/>
              </a:ext>
            </a:extLst>
          </p:cNvPr>
          <p:cNvCxnSpPr>
            <a:stCxn id="39" idx="1"/>
            <a:endCxn id="47" idx="1"/>
          </p:cNvCxnSpPr>
          <p:nvPr/>
        </p:nvCxnSpPr>
        <p:spPr>
          <a:xfrm rot="10800000" flipV="1">
            <a:off x="924561" y="3548559"/>
            <a:ext cx="888734" cy="1690544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DD3B5E4-B151-41EB-9047-B0A54A12390E}"/>
              </a:ext>
            </a:extLst>
          </p:cNvPr>
          <p:cNvCxnSpPr>
            <a:stCxn id="38" idx="3"/>
            <a:endCxn id="50" idx="3"/>
          </p:cNvCxnSpPr>
          <p:nvPr/>
        </p:nvCxnSpPr>
        <p:spPr>
          <a:xfrm>
            <a:off x="7330704" y="3548559"/>
            <a:ext cx="888735" cy="1690545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AC6D27-18CF-4621-85FC-AFE7A6E59DC3}"/>
              </a:ext>
            </a:extLst>
          </p:cNvPr>
          <p:cNvGrpSpPr/>
          <p:nvPr/>
        </p:nvGrpSpPr>
        <p:grpSpPr>
          <a:xfrm>
            <a:off x="924560" y="4367704"/>
            <a:ext cx="3512149" cy="1742797"/>
            <a:chOff x="924560" y="4367704"/>
            <a:chExt cx="3512149" cy="174279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30011C8-CA5F-47BE-86C3-102C923E3C56}"/>
                </a:ext>
              </a:extLst>
            </p:cNvPr>
            <p:cNvSpPr/>
            <p:nvPr/>
          </p:nvSpPr>
          <p:spPr>
            <a:xfrm>
              <a:off x="924561" y="4367704"/>
              <a:ext cx="3512148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C06CFC-EBC6-4926-889D-04F8CE052FA0}"/>
                </a:ext>
              </a:extLst>
            </p:cNvPr>
            <p:cNvSpPr txBox="1"/>
            <p:nvPr/>
          </p:nvSpPr>
          <p:spPr>
            <a:xfrm>
              <a:off x="1648493" y="4395671"/>
              <a:ext cx="20642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Submitted Query Request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E47D29-25F9-4BDD-A44F-F5817B5248AE}"/>
                </a:ext>
              </a:extLst>
            </p:cNvPr>
            <p:cNvCxnSpPr/>
            <p:nvPr/>
          </p:nvCxnSpPr>
          <p:spPr>
            <a:xfrm>
              <a:off x="92456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808ED0-CE3A-4167-B76A-416387848D94}"/>
                </a:ext>
              </a:extLst>
            </p:cNvPr>
            <p:cNvSpPr txBox="1"/>
            <p:nvPr/>
          </p:nvSpPr>
          <p:spPr>
            <a:xfrm>
              <a:off x="924560" y="5145363"/>
              <a:ext cx="30082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RSQL describing query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Indicate, return BSOs, or return list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Bounding Box, for geographic area</a:t>
              </a:r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F97FB9-1263-4EEF-A8F7-34C3DBCA1C86}"/>
              </a:ext>
            </a:extLst>
          </p:cNvPr>
          <p:cNvGrpSpPr/>
          <p:nvPr/>
        </p:nvGrpSpPr>
        <p:grpSpPr>
          <a:xfrm>
            <a:off x="4707289" y="4367705"/>
            <a:ext cx="3512150" cy="1742797"/>
            <a:chOff x="4707289" y="4367705"/>
            <a:chExt cx="3512150" cy="1742797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1CA97E2-FA7A-4456-AB2A-8871782F6EB1}"/>
                </a:ext>
              </a:extLst>
            </p:cNvPr>
            <p:cNvSpPr/>
            <p:nvPr/>
          </p:nvSpPr>
          <p:spPr>
            <a:xfrm>
              <a:off x="4707290" y="4367705"/>
              <a:ext cx="351214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96B26-4A3F-4DE4-9DAB-C02C2F5D040D}"/>
                </a:ext>
              </a:extLst>
            </p:cNvPr>
            <p:cNvSpPr txBox="1"/>
            <p:nvPr/>
          </p:nvSpPr>
          <p:spPr>
            <a:xfrm>
              <a:off x="5555424" y="4395671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Insert/Update notice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FEEA54-9D17-4ABF-9505-251DAD3C6948}"/>
                </a:ext>
              </a:extLst>
            </p:cNvPr>
            <p:cNvCxnSpPr/>
            <p:nvPr/>
          </p:nvCxnSpPr>
          <p:spPr>
            <a:xfrm>
              <a:off x="470729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8CFC76D-0B57-43E6-9344-52A7035EC884}"/>
                </a:ext>
              </a:extLst>
            </p:cNvPr>
            <p:cNvSpPr txBox="1"/>
            <p:nvPr/>
          </p:nvSpPr>
          <p:spPr>
            <a:xfrm>
              <a:off x="4707289" y="4995239"/>
              <a:ext cx="259930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Total count of matching BSOs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Full BSOs, -OR-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List of BSOs that match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87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4BC4-061B-4867-B26D-77D92615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D49BA-5631-4730-A613-440C6CC0A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7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Retrieve NCDF Data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14 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Retrieve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230824" y="3067844"/>
            <a:ext cx="185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BSO 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3738B-D4FB-447A-B3ED-0D68EA1C9234}"/>
              </a:ext>
            </a:extLst>
          </p:cNvPr>
          <p:cNvSpPr txBox="1"/>
          <p:nvPr/>
        </p:nvSpPr>
        <p:spPr>
          <a:xfrm>
            <a:off x="759729" y="4113572"/>
            <a:ext cx="3326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Data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(different types), or results for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in SRM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1 BSO (matching Data Identifier) is returned</a:t>
            </a:r>
          </a:p>
        </p:txBody>
      </p:sp>
    </p:spTree>
    <p:extLst>
      <p:ext uri="{BB962C8B-B14F-4D97-AF65-F5344CB8AC3E}">
        <p14:creationId xmlns:p14="http://schemas.microsoft.com/office/powerpoint/2010/main" val="49645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A03A-7136-483A-8EA0-416E9F0B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S3 Service Interface View</a:t>
            </a:r>
            <a:br>
              <a:rPr lang="en-US" sz="3200" dirty="0"/>
            </a:br>
            <a:r>
              <a:rPr lang="en-US" sz="3200" dirty="0"/>
              <a:t>Example: Insert/Update Service for CWIX 2022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64877-C8F2-40ED-8820-34788D724953}"/>
              </a:ext>
            </a:extLst>
          </p:cNvPr>
          <p:cNvGrpSpPr/>
          <p:nvPr/>
        </p:nvGrpSpPr>
        <p:grpSpPr>
          <a:xfrm>
            <a:off x="1813295" y="2219602"/>
            <a:ext cx="5517409" cy="1742797"/>
            <a:chOff x="1813295" y="2219602"/>
            <a:chExt cx="5517409" cy="174279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61DBCC0-A3E3-4B0B-87EA-D8380AE47261}"/>
                </a:ext>
              </a:extLst>
            </p:cNvPr>
            <p:cNvSpPr/>
            <p:nvPr/>
          </p:nvSpPr>
          <p:spPr>
            <a:xfrm>
              <a:off x="1943770" y="2219602"/>
              <a:ext cx="525645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4D2651-84B3-4B1C-82DE-CBDBD87E4F85}"/>
                </a:ext>
              </a:extLst>
            </p:cNvPr>
            <p:cNvSpPr txBox="1"/>
            <p:nvPr/>
          </p:nvSpPr>
          <p:spPr>
            <a:xfrm>
              <a:off x="3881745" y="2306320"/>
              <a:ext cx="13805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&lt;&lt; Service &gt;&gt;</a:t>
              </a:r>
            </a:p>
            <a:p>
              <a:pPr algn="ctr"/>
              <a:r>
                <a:rPr lang="en-US" sz="1400" b="1" dirty="0"/>
                <a:t>Retrieve Service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46854F6-D5B9-45D8-BF15-2AD4422C7FF9}"/>
                </a:ext>
              </a:extLst>
            </p:cNvPr>
            <p:cNvSpPr/>
            <p:nvPr/>
          </p:nvSpPr>
          <p:spPr>
            <a:xfrm>
              <a:off x="7069754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BA3D71C-3D81-4046-B2CD-7B0121E9D765}"/>
                </a:ext>
              </a:extLst>
            </p:cNvPr>
            <p:cNvSpPr/>
            <p:nvPr/>
          </p:nvSpPr>
          <p:spPr>
            <a:xfrm>
              <a:off x="1813295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61DEDC-458C-4D84-9F4B-ABE05CF2448E}"/>
                </a:ext>
              </a:extLst>
            </p:cNvPr>
            <p:cNvSpPr txBox="1"/>
            <p:nvPr/>
          </p:nvSpPr>
          <p:spPr>
            <a:xfrm>
              <a:off x="2074245" y="3176094"/>
              <a:ext cx="1885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r>
                <a:rPr lang="en-US" sz="1400" dirty="0"/>
                <a:t>Required: Submitted ID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A14F23-B5B2-4C04-A306-8AF4316D09C9}"/>
                </a:ext>
              </a:extLst>
            </p:cNvPr>
            <p:cNvSpPr txBox="1"/>
            <p:nvPr/>
          </p:nvSpPr>
          <p:spPr>
            <a:xfrm>
              <a:off x="4620878" y="3176094"/>
              <a:ext cx="2448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pPr algn="r"/>
              <a:r>
                <a:rPr lang="en-US" sz="1400" dirty="0"/>
                <a:t>Provided: Insert/Update notice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EBBEB7-9B3C-48CA-82D8-B3814E5E24BD}"/>
              </a:ext>
            </a:extLst>
          </p:cNvPr>
          <p:cNvCxnSpPr>
            <a:stCxn id="39" idx="1"/>
            <a:endCxn id="47" idx="1"/>
          </p:cNvCxnSpPr>
          <p:nvPr/>
        </p:nvCxnSpPr>
        <p:spPr>
          <a:xfrm rot="10800000" flipV="1">
            <a:off x="924561" y="3548559"/>
            <a:ext cx="888734" cy="1690544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DD3B5E4-B151-41EB-9047-B0A54A12390E}"/>
              </a:ext>
            </a:extLst>
          </p:cNvPr>
          <p:cNvCxnSpPr>
            <a:stCxn id="38" idx="3"/>
            <a:endCxn id="50" idx="3"/>
          </p:cNvCxnSpPr>
          <p:nvPr/>
        </p:nvCxnSpPr>
        <p:spPr>
          <a:xfrm>
            <a:off x="7330704" y="3548559"/>
            <a:ext cx="888735" cy="1690545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AC6D27-18CF-4621-85FC-AFE7A6E59DC3}"/>
              </a:ext>
            </a:extLst>
          </p:cNvPr>
          <p:cNvGrpSpPr/>
          <p:nvPr/>
        </p:nvGrpSpPr>
        <p:grpSpPr>
          <a:xfrm>
            <a:off x="924560" y="4367704"/>
            <a:ext cx="3512149" cy="1742797"/>
            <a:chOff x="924560" y="4367704"/>
            <a:chExt cx="3512149" cy="174279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30011C8-CA5F-47BE-86C3-102C923E3C56}"/>
                </a:ext>
              </a:extLst>
            </p:cNvPr>
            <p:cNvSpPr/>
            <p:nvPr/>
          </p:nvSpPr>
          <p:spPr>
            <a:xfrm>
              <a:off x="924561" y="4367704"/>
              <a:ext cx="3512148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C06CFC-EBC6-4926-889D-04F8CE052FA0}"/>
                </a:ext>
              </a:extLst>
            </p:cNvPr>
            <p:cNvSpPr txBox="1"/>
            <p:nvPr/>
          </p:nvSpPr>
          <p:spPr>
            <a:xfrm>
              <a:off x="1772693" y="4395671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Submitted ID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E47D29-25F9-4BDD-A44F-F5817B5248AE}"/>
                </a:ext>
              </a:extLst>
            </p:cNvPr>
            <p:cNvCxnSpPr/>
            <p:nvPr/>
          </p:nvCxnSpPr>
          <p:spPr>
            <a:xfrm>
              <a:off x="92456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808ED0-CE3A-4167-B76A-416387848D94}"/>
                </a:ext>
              </a:extLst>
            </p:cNvPr>
            <p:cNvSpPr txBox="1"/>
            <p:nvPr/>
          </p:nvSpPr>
          <p:spPr>
            <a:xfrm>
              <a:off x="924560" y="5145363"/>
              <a:ext cx="20113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NCDF Data Identifier 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F97FB9-1263-4EEF-A8F7-34C3DBCA1C86}"/>
              </a:ext>
            </a:extLst>
          </p:cNvPr>
          <p:cNvGrpSpPr/>
          <p:nvPr/>
        </p:nvGrpSpPr>
        <p:grpSpPr>
          <a:xfrm>
            <a:off x="4707289" y="4367705"/>
            <a:ext cx="3512150" cy="1742797"/>
            <a:chOff x="4707289" y="4367705"/>
            <a:chExt cx="3512150" cy="1742797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1CA97E2-FA7A-4456-AB2A-8871782F6EB1}"/>
                </a:ext>
              </a:extLst>
            </p:cNvPr>
            <p:cNvSpPr/>
            <p:nvPr/>
          </p:nvSpPr>
          <p:spPr>
            <a:xfrm>
              <a:off x="4707290" y="4367705"/>
              <a:ext cx="351214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96B26-4A3F-4DE4-9DAB-C02C2F5D040D}"/>
                </a:ext>
              </a:extLst>
            </p:cNvPr>
            <p:cNvSpPr txBox="1"/>
            <p:nvPr/>
          </p:nvSpPr>
          <p:spPr>
            <a:xfrm>
              <a:off x="5555424" y="4395671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Retrieve Response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FEEA54-9D17-4ABF-9505-251DAD3C6948}"/>
                </a:ext>
              </a:extLst>
            </p:cNvPr>
            <p:cNvCxnSpPr/>
            <p:nvPr/>
          </p:nvCxnSpPr>
          <p:spPr>
            <a:xfrm>
              <a:off x="470729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8CFC76D-0B57-43E6-9344-52A7035EC884}"/>
                </a:ext>
              </a:extLst>
            </p:cNvPr>
            <p:cNvSpPr txBox="1"/>
            <p:nvPr/>
          </p:nvSpPr>
          <p:spPr>
            <a:xfrm>
              <a:off x="4707289" y="5145363"/>
              <a:ext cx="34144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Either notice of Error (with reason), 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Full BSO (plus Types that apply to BSO)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28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FE57-107C-4359-8F4B-69FB461B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EEF1A-C419-4459-B7C4-2D3AAB620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4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B754-3D42-40BE-9717-6C7F908C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Service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A8F7-D777-4EA4-95FF-475D7718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API documentation calls for a Delete Service to be mandatory, however no details are provided (has not been documented or reported on yet), however we (short term) plan to define a Delete Service, with a request based on ID, and then a returned status of the Delete</a:t>
            </a:r>
          </a:p>
        </p:txBody>
      </p:sp>
    </p:spTree>
    <p:extLst>
      <p:ext uri="{BB962C8B-B14F-4D97-AF65-F5344CB8AC3E}">
        <p14:creationId xmlns:p14="http://schemas.microsoft.com/office/powerpoint/2010/main" val="268096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4F22-89B1-48EC-9294-FB20F466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C7386-7245-46F0-B385-5B8C74E94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Chuck Turnitsa, GTRI</a:t>
            </a:r>
          </a:p>
          <a:p>
            <a:r>
              <a:rPr lang="en-US" dirty="0">
                <a:hlinkClick r:id="rId2"/>
              </a:rPr>
              <a:t>Charles.Turnitsa@gtri.gatech.edu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7318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8474E6-2E3D-4A8C-906C-1EF45F2FFDAA}"/>
              </a:ext>
            </a:extLst>
          </p:cNvPr>
          <p:cNvCxnSpPr/>
          <p:nvPr/>
        </p:nvCxnSpPr>
        <p:spPr>
          <a:xfrm>
            <a:off x="4885498" y="2567464"/>
            <a:ext cx="0" cy="18823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65F821-3FB9-4613-8BA5-0AE9972F32C6}"/>
              </a:ext>
            </a:extLst>
          </p:cNvPr>
          <p:cNvCxnSpPr>
            <a:cxnSpLocks/>
          </p:cNvCxnSpPr>
          <p:nvPr/>
        </p:nvCxnSpPr>
        <p:spPr>
          <a:xfrm>
            <a:off x="2499691" y="1081771"/>
            <a:ext cx="0" cy="898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4F37EF-98E8-4583-BDB5-21E924F197E1}"/>
              </a:ext>
            </a:extLst>
          </p:cNvPr>
          <p:cNvCxnSpPr>
            <a:cxnSpLocks/>
          </p:cNvCxnSpPr>
          <p:nvPr/>
        </p:nvCxnSpPr>
        <p:spPr>
          <a:xfrm>
            <a:off x="5004766" y="1081771"/>
            <a:ext cx="0" cy="898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4D9B4B-8E1F-4B62-97AD-70BD286B8634}"/>
              </a:ext>
            </a:extLst>
          </p:cNvPr>
          <p:cNvCxnSpPr/>
          <p:nvPr/>
        </p:nvCxnSpPr>
        <p:spPr>
          <a:xfrm>
            <a:off x="2742373" y="2567464"/>
            <a:ext cx="0" cy="18823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EF7E5B-F557-4879-8BAB-E079FC2B26D3}"/>
              </a:ext>
            </a:extLst>
          </p:cNvPr>
          <p:cNvCxnSpPr/>
          <p:nvPr/>
        </p:nvCxnSpPr>
        <p:spPr>
          <a:xfrm>
            <a:off x="3456748" y="2567464"/>
            <a:ext cx="0" cy="18823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BFEE77-6C6A-4463-9751-12BFD32728F3}"/>
              </a:ext>
            </a:extLst>
          </p:cNvPr>
          <p:cNvCxnSpPr/>
          <p:nvPr/>
        </p:nvCxnSpPr>
        <p:spPr>
          <a:xfrm>
            <a:off x="4275898" y="2567464"/>
            <a:ext cx="0" cy="18823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C57919A2-98A9-48A1-9B00-6A36D7AD567F}"/>
              </a:ext>
            </a:extLst>
          </p:cNvPr>
          <p:cNvSpPr/>
          <p:nvPr/>
        </p:nvSpPr>
        <p:spPr>
          <a:xfrm>
            <a:off x="1080260" y="4258746"/>
            <a:ext cx="5600700" cy="139898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Lake DB,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DF3828-3714-4686-ABF1-C6264FB0DB97}"/>
              </a:ext>
            </a:extLst>
          </p:cNvPr>
          <p:cNvSpPr/>
          <p:nvPr/>
        </p:nvSpPr>
        <p:spPr>
          <a:xfrm>
            <a:off x="2247073" y="3060383"/>
            <a:ext cx="990600" cy="390525"/>
          </a:xfrm>
          <a:prstGeom prst="roundRect">
            <a:avLst/>
          </a:prstGeom>
          <a:solidFill>
            <a:srgbClr val="CC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C33CA9-7B77-4F25-A773-9A7446DA52DA}"/>
              </a:ext>
            </a:extLst>
          </p:cNvPr>
          <p:cNvSpPr/>
          <p:nvPr/>
        </p:nvSpPr>
        <p:spPr>
          <a:xfrm>
            <a:off x="2961448" y="3567589"/>
            <a:ext cx="990600" cy="390525"/>
          </a:xfrm>
          <a:prstGeom prst="roundRect">
            <a:avLst/>
          </a:prstGeom>
          <a:solidFill>
            <a:srgbClr val="CC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4D0D83-E833-47A8-8127-D05669D6B0B1}"/>
              </a:ext>
            </a:extLst>
          </p:cNvPr>
          <p:cNvSpPr/>
          <p:nvPr/>
        </p:nvSpPr>
        <p:spPr>
          <a:xfrm>
            <a:off x="4404487" y="3553302"/>
            <a:ext cx="990600" cy="390525"/>
          </a:xfrm>
          <a:prstGeom prst="roundRect">
            <a:avLst/>
          </a:prstGeom>
          <a:solidFill>
            <a:srgbClr val="CC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5F2E41-3CB3-4599-A43A-317D999FEC4A}"/>
              </a:ext>
            </a:extLst>
          </p:cNvPr>
          <p:cNvSpPr/>
          <p:nvPr/>
        </p:nvSpPr>
        <p:spPr>
          <a:xfrm>
            <a:off x="3780598" y="3060383"/>
            <a:ext cx="990600" cy="390525"/>
          </a:xfrm>
          <a:prstGeom prst="roundRect">
            <a:avLst/>
          </a:prstGeom>
          <a:solidFill>
            <a:srgbClr val="CC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C664CF-254B-420A-B345-4EC3965879D6}"/>
              </a:ext>
            </a:extLst>
          </p:cNvPr>
          <p:cNvSpPr/>
          <p:nvPr/>
        </p:nvSpPr>
        <p:spPr>
          <a:xfrm>
            <a:off x="503998" y="1993583"/>
            <a:ext cx="6753225" cy="5738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Lake Interface (API)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B7E843-052C-4B65-B565-D71B3EF7D99A}"/>
              </a:ext>
            </a:extLst>
          </p:cNvPr>
          <p:cNvSpPr/>
          <p:nvPr/>
        </p:nvSpPr>
        <p:spPr>
          <a:xfrm>
            <a:off x="404191" y="390614"/>
            <a:ext cx="1295400" cy="7048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FEEB4A-B6AD-4645-9DF4-445534206F10}"/>
              </a:ext>
            </a:extLst>
          </p:cNvPr>
          <p:cNvSpPr/>
          <p:nvPr/>
        </p:nvSpPr>
        <p:spPr>
          <a:xfrm>
            <a:off x="5957266" y="376921"/>
            <a:ext cx="1295400" cy="7048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E51200-319E-4A17-AA2F-447488B17CC8}"/>
              </a:ext>
            </a:extLst>
          </p:cNvPr>
          <p:cNvSpPr/>
          <p:nvPr/>
        </p:nvSpPr>
        <p:spPr>
          <a:xfrm>
            <a:off x="4357066" y="390614"/>
            <a:ext cx="1295400" cy="7048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B7976F-D3CB-45F4-A8E4-445920F30C37}"/>
              </a:ext>
            </a:extLst>
          </p:cNvPr>
          <p:cNvSpPr/>
          <p:nvPr/>
        </p:nvSpPr>
        <p:spPr>
          <a:xfrm>
            <a:off x="1851991" y="376921"/>
            <a:ext cx="1295400" cy="7048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628158F-4BC1-4484-9AD3-A404A084EE08}"/>
              </a:ext>
            </a:extLst>
          </p:cNvPr>
          <p:cNvSpPr/>
          <p:nvPr/>
        </p:nvSpPr>
        <p:spPr>
          <a:xfrm>
            <a:off x="7062582" y="2690606"/>
            <a:ext cx="581025" cy="1190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65E740-9B5E-4B8E-B232-FB9EBD8518C9}"/>
              </a:ext>
            </a:extLst>
          </p:cNvPr>
          <p:cNvSpPr txBox="1"/>
          <p:nvPr/>
        </p:nvSpPr>
        <p:spPr>
          <a:xfrm>
            <a:off x="7721788" y="3101252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APIs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1F88A21-5EF7-45EF-9103-B73F5D46C012}"/>
              </a:ext>
            </a:extLst>
          </p:cNvPr>
          <p:cNvSpPr/>
          <p:nvPr/>
        </p:nvSpPr>
        <p:spPr>
          <a:xfrm>
            <a:off x="7424737" y="295275"/>
            <a:ext cx="428625" cy="809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2AB64-DF54-447E-B259-7560E474FA35}"/>
              </a:ext>
            </a:extLst>
          </p:cNvPr>
          <p:cNvSpPr txBox="1"/>
          <p:nvPr/>
        </p:nvSpPr>
        <p:spPr>
          <a:xfrm>
            <a:off x="7839074" y="376921"/>
            <a:ext cx="1136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Human</a:t>
            </a:r>
          </a:p>
          <a:p>
            <a:r>
              <a:rPr lang="en-US" strike="sngStrike" dirty="0"/>
              <a:t>Or </a:t>
            </a:r>
            <a:r>
              <a:rPr lang="en-US" dirty="0"/>
              <a:t>System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CC73AE-2A54-49F4-A0A5-E0A8DB4D5459}"/>
              </a:ext>
            </a:extLst>
          </p:cNvPr>
          <p:cNvSpPr/>
          <p:nvPr/>
        </p:nvSpPr>
        <p:spPr>
          <a:xfrm>
            <a:off x="1678057" y="1210644"/>
            <a:ext cx="1643268" cy="57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A2BA5-86F4-48F2-9A37-23200ECDD7D9}"/>
              </a:ext>
            </a:extLst>
          </p:cNvPr>
          <p:cNvSpPr/>
          <p:nvPr/>
        </p:nvSpPr>
        <p:spPr>
          <a:xfrm>
            <a:off x="4183132" y="1205001"/>
            <a:ext cx="1643268" cy="57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 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158498-FFDB-4E8E-BDDC-301FEF1445C3}"/>
              </a:ext>
            </a:extLst>
          </p:cNvPr>
          <p:cNvCxnSpPr>
            <a:cxnSpLocks/>
          </p:cNvCxnSpPr>
          <p:nvPr/>
        </p:nvCxnSpPr>
        <p:spPr>
          <a:xfrm>
            <a:off x="1080260" y="1095464"/>
            <a:ext cx="0" cy="898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8E096B-27B8-42D8-866E-4B0230B516C3}"/>
              </a:ext>
            </a:extLst>
          </p:cNvPr>
          <p:cNvCxnSpPr>
            <a:cxnSpLocks/>
          </p:cNvCxnSpPr>
          <p:nvPr/>
        </p:nvCxnSpPr>
        <p:spPr>
          <a:xfrm>
            <a:off x="6638099" y="1081770"/>
            <a:ext cx="0" cy="898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020DD1-5ED8-4FB8-8AB8-68A6F8C478F2}"/>
              </a:ext>
            </a:extLst>
          </p:cNvPr>
          <p:cNvSpPr txBox="1"/>
          <p:nvPr/>
        </p:nvSpPr>
        <p:spPr>
          <a:xfrm>
            <a:off x="6818335" y="4780722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Either 026 or 110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7BEDBCFB-4EA9-4F98-A865-CD8199930034}"/>
              </a:ext>
            </a:extLst>
          </p:cNvPr>
          <p:cNvSpPr/>
          <p:nvPr/>
        </p:nvSpPr>
        <p:spPr>
          <a:xfrm>
            <a:off x="133044" y="1867377"/>
            <a:ext cx="409781" cy="4152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8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A873-2856-4BA2-9ADC-A28F362F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TT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BFF8-E6E2-4C8B-BEED-3C81872F2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Our TT continues to have regular, and useful meetings</a:t>
            </a:r>
          </a:p>
          <a:p>
            <a:r>
              <a:rPr lang="en-US" sz="2000" dirty="0"/>
              <a:t>We have been discussing many issues of what will be actually in CWIX22, and how to capture notes on what will be addressed in future versions of the Data Lake</a:t>
            </a:r>
          </a:p>
          <a:p>
            <a:endParaRPr lang="en-US" sz="2000" dirty="0"/>
          </a:p>
          <a:p>
            <a:r>
              <a:rPr lang="en-US" sz="2000" dirty="0"/>
              <a:t>Many ongoing issues deal with – </a:t>
            </a:r>
          </a:p>
          <a:p>
            <a:pPr lvl="1"/>
            <a:r>
              <a:rPr lang="en-US" sz="1600" dirty="0"/>
              <a:t>Security</a:t>
            </a:r>
          </a:p>
          <a:p>
            <a:pPr lvl="1"/>
            <a:r>
              <a:rPr lang="en-US" sz="1600" dirty="0"/>
              <a:t>Updates to BSOs – who has permission, roles, rights</a:t>
            </a:r>
          </a:p>
          <a:p>
            <a:pPr lvl="1"/>
            <a:r>
              <a:rPr lang="en-US" sz="1600" dirty="0"/>
              <a:t>Archiving data</a:t>
            </a:r>
          </a:p>
          <a:p>
            <a:pPr lvl="1"/>
            <a:r>
              <a:rPr lang="en-US" sz="1600" dirty="0"/>
              <a:t>Etc.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464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8DFDE-8E77-485B-A2C6-BB100986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01DCE-1AE8-48D1-8CD8-2A2BA6631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4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6A2FE80-ED7C-4C87-BB58-FD6A1D35A88C}"/>
              </a:ext>
            </a:extLst>
          </p:cNvPr>
          <p:cNvCxnSpPr>
            <a:stCxn id="7" idx="2"/>
            <a:endCxn id="53" idx="0"/>
          </p:cNvCxnSpPr>
          <p:nvPr/>
        </p:nvCxnSpPr>
        <p:spPr>
          <a:xfrm>
            <a:off x="1593301" y="3524628"/>
            <a:ext cx="45355" cy="1527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S1 – Service Taxonomy View</a:t>
            </a:r>
            <a:br>
              <a:rPr lang="en-US" sz="3200" dirty="0"/>
            </a:br>
            <a:r>
              <a:rPr lang="en-US" sz="3200" dirty="0"/>
              <a:t>2022 CWIX edition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Feb 14 Meeting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4798142" y="2184534"/>
            <a:ext cx="10131" cy="633877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231037" y="284620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34133" y="2923805"/>
            <a:ext cx="2209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ServiceGeneralization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Search Services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1D1D25-8A96-4421-BE92-ABC6974D3F48}"/>
              </a:ext>
            </a:extLst>
          </p:cNvPr>
          <p:cNvSpPr/>
          <p:nvPr/>
        </p:nvSpPr>
        <p:spPr>
          <a:xfrm>
            <a:off x="2443019" y="1506108"/>
            <a:ext cx="4710245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Taxonomy &gt;&gt;</a:t>
            </a:r>
          </a:p>
          <a:p>
            <a:pPr algn="ctr"/>
            <a:r>
              <a:rPr lang="en-US" sz="1400" b="1" dirty="0"/>
              <a:t>NCDF Data Lake Standard Service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6602F6-35EA-4C4E-8CF4-99E8310392C0}"/>
              </a:ext>
            </a:extLst>
          </p:cNvPr>
          <p:cNvGrpSpPr/>
          <p:nvPr/>
        </p:nvGrpSpPr>
        <p:grpSpPr>
          <a:xfrm>
            <a:off x="6300034" y="2818411"/>
            <a:ext cx="2724528" cy="678426"/>
            <a:chOff x="4752786" y="2990241"/>
            <a:chExt cx="2724528" cy="67842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D5EB62C-8B63-417C-89CA-8A3732738FED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EAB7A3-E5E8-4BD1-95AD-52A80250D57E}"/>
                </a:ext>
              </a:extLst>
            </p:cNvPr>
            <p:cNvSpPr txBox="1"/>
            <p:nvPr/>
          </p:nvSpPr>
          <p:spPr>
            <a:xfrm>
              <a:off x="5055874" y="3067844"/>
              <a:ext cx="22090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ServiceGeneralization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Data Removal Services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0C858D-9CC4-43E1-9073-E78C0E93EB62}"/>
              </a:ext>
            </a:extLst>
          </p:cNvPr>
          <p:cNvGrpSpPr/>
          <p:nvPr/>
        </p:nvGrpSpPr>
        <p:grpSpPr>
          <a:xfrm>
            <a:off x="231035" y="4156540"/>
            <a:ext cx="2724528" cy="678426"/>
            <a:chOff x="4752786" y="2990241"/>
            <a:chExt cx="2724528" cy="67842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8833681-48DE-4F3C-BAD9-C09470D7E1AD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6375FA-D315-484B-9C52-C18B0C371ACE}"/>
                </a:ext>
              </a:extLst>
            </p:cNvPr>
            <p:cNvSpPr txBox="1"/>
            <p:nvPr/>
          </p:nvSpPr>
          <p:spPr>
            <a:xfrm>
              <a:off x="5121437" y="3067844"/>
              <a:ext cx="2077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Query NCDF Data Service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04888E-22D2-46D8-B5AA-CCD67F2CF559}"/>
              </a:ext>
            </a:extLst>
          </p:cNvPr>
          <p:cNvGrpSpPr/>
          <p:nvPr/>
        </p:nvGrpSpPr>
        <p:grpSpPr>
          <a:xfrm>
            <a:off x="3446009" y="2818411"/>
            <a:ext cx="2724528" cy="678426"/>
            <a:chOff x="4738073" y="3024218"/>
            <a:chExt cx="2724528" cy="678426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D824863-608E-44E3-9932-F4ACD90C9C15}"/>
                </a:ext>
              </a:extLst>
            </p:cNvPr>
            <p:cNvSpPr/>
            <p:nvPr/>
          </p:nvSpPr>
          <p:spPr>
            <a:xfrm>
              <a:off x="4738073" y="3024218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1CD8D5-2C6D-4B8C-8F31-019A4EC23FA3}"/>
                </a:ext>
              </a:extLst>
            </p:cNvPr>
            <p:cNvSpPr txBox="1"/>
            <p:nvPr/>
          </p:nvSpPr>
          <p:spPr>
            <a:xfrm>
              <a:off x="4995804" y="3111587"/>
              <a:ext cx="22090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ServiceGeneralization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Data Addition Services</a:t>
              </a:r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F18197-F62C-40F8-B036-009C2D63A1A7}"/>
              </a:ext>
            </a:extLst>
          </p:cNvPr>
          <p:cNvCxnSpPr>
            <a:stCxn id="23" idx="3"/>
            <a:endCxn id="26" idx="0"/>
          </p:cNvCxnSpPr>
          <p:nvPr/>
        </p:nvCxnSpPr>
        <p:spPr>
          <a:xfrm>
            <a:off x="7153264" y="1845321"/>
            <a:ext cx="509034" cy="973090"/>
          </a:xfrm>
          <a:prstGeom prst="bentConnector2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4F3F85D-7E32-45DA-ABCF-58E749E669A9}"/>
              </a:ext>
            </a:extLst>
          </p:cNvPr>
          <p:cNvCxnSpPr>
            <a:stCxn id="23" idx="1"/>
            <a:endCxn id="7" idx="0"/>
          </p:cNvCxnSpPr>
          <p:nvPr/>
        </p:nvCxnSpPr>
        <p:spPr>
          <a:xfrm rot="10800000" flipV="1">
            <a:off x="1593301" y="1845320"/>
            <a:ext cx="849718" cy="1000881"/>
          </a:xfrm>
          <a:prstGeom prst="bentConnector2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70C4A20-0316-4A89-B5DE-284DDA1FAD99}"/>
              </a:ext>
            </a:extLst>
          </p:cNvPr>
          <p:cNvSpPr txBox="1"/>
          <p:nvPr/>
        </p:nvSpPr>
        <p:spPr>
          <a:xfrm>
            <a:off x="6005127" y="6481977"/>
            <a:ext cx="3138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ServiceSpecificationGeneralization</a:t>
            </a:r>
            <a:r>
              <a:rPr lang="en-US" sz="1400" dirty="0"/>
              <a:t> &gt;&gt;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04B6C1D-7B42-41E0-9B78-428CED523A97}"/>
              </a:ext>
            </a:extLst>
          </p:cNvPr>
          <p:cNvGrpSpPr/>
          <p:nvPr/>
        </p:nvGrpSpPr>
        <p:grpSpPr>
          <a:xfrm>
            <a:off x="231035" y="4974543"/>
            <a:ext cx="2724528" cy="678426"/>
            <a:chOff x="4752786" y="2990241"/>
            <a:chExt cx="2724528" cy="67842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BCBA248-25D5-4199-AE36-465CAC405A44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F8E08D-C7AA-4BE1-8788-333443FF9FD2}"/>
                </a:ext>
              </a:extLst>
            </p:cNvPr>
            <p:cNvSpPr txBox="1"/>
            <p:nvPr/>
          </p:nvSpPr>
          <p:spPr>
            <a:xfrm>
              <a:off x="5051065" y="3067844"/>
              <a:ext cx="22186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Retrieve NCDF Data Service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3423A5-E95C-4C45-A544-FA9A298B11AD}"/>
              </a:ext>
            </a:extLst>
          </p:cNvPr>
          <p:cNvGrpSpPr/>
          <p:nvPr/>
        </p:nvGrpSpPr>
        <p:grpSpPr>
          <a:xfrm>
            <a:off x="6300034" y="4099712"/>
            <a:ext cx="2724528" cy="678426"/>
            <a:chOff x="4752786" y="2990241"/>
            <a:chExt cx="2724528" cy="67842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DDBD32C-4B66-4945-8B98-3B61B1F4DB3C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DE5EDFB-6E70-457D-9D64-90DDDC53B53A}"/>
                </a:ext>
              </a:extLst>
            </p:cNvPr>
            <p:cNvSpPr txBox="1"/>
            <p:nvPr/>
          </p:nvSpPr>
          <p:spPr>
            <a:xfrm>
              <a:off x="5117690" y="3067844"/>
              <a:ext cx="20854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Delete NCDF Data Service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0B9436D-5B05-480F-A7C2-787FF5A9350F}"/>
              </a:ext>
            </a:extLst>
          </p:cNvPr>
          <p:cNvGrpSpPr/>
          <p:nvPr/>
        </p:nvGrpSpPr>
        <p:grpSpPr>
          <a:xfrm>
            <a:off x="3446009" y="4130805"/>
            <a:ext cx="2734651" cy="678426"/>
            <a:chOff x="4752786" y="2990241"/>
            <a:chExt cx="2734651" cy="678426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154E968C-397F-43C9-935C-54A74B6C42E8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490AF35-07AA-4B96-B265-82CAB038CBB0}"/>
                </a:ext>
              </a:extLst>
            </p:cNvPr>
            <p:cNvSpPr txBox="1"/>
            <p:nvPr/>
          </p:nvSpPr>
          <p:spPr>
            <a:xfrm>
              <a:off x="4833377" y="3067844"/>
              <a:ext cx="2654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Insert/Update NCDF Data Service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799BD1-C79D-426D-B829-AAF1BB294A18}"/>
              </a:ext>
            </a:extLst>
          </p:cNvPr>
          <p:cNvCxnSpPr>
            <a:stCxn id="32" idx="2"/>
            <a:endCxn id="58" idx="0"/>
          </p:cNvCxnSpPr>
          <p:nvPr/>
        </p:nvCxnSpPr>
        <p:spPr>
          <a:xfrm>
            <a:off x="4808273" y="3496837"/>
            <a:ext cx="0" cy="633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3D2923-89C8-4E21-A0A6-4BCB034447F3}"/>
              </a:ext>
            </a:extLst>
          </p:cNvPr>
          <p:cNvCxnSpPr>
            <a:stCxn id="26" idx="2"/>
            <a:endCxn id="55" idx="0"/>
          </p:cNvCxnSpPr>
          <p:nvPr/>
        </p:nvCxnSpPr>
        <p:spPr>
          <a:xfrm>
            <a:off x="7662298" y="3496837"/>
            <a:ext cx="0" cy="602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56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B389-4ADC-4B99-9EB0-D8D3D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Insert/Update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65A91-A250-47CE-A932-3C7B4BCE4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9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166124" y="4157943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Insert and Update are same service (software) but are illustrated here, on two different S4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Currently: Documents treated as BSO of type </a:t>
            </a:r>
            <a:r>
              <a:rPr lang="en-US" sz="1400" b="1" dirty="0" err="1"/>
              <a:t>InformationResource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142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782109" y="3088578"/>
            <a:ext cx="21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Update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815820" y="3126934"/>
            <a:ext cx="195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207670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A03A-7136-483A-8EA0-416E9F0B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S3 Service Interface View</a:t>
            </a:r>
            <a:br>
              <a:rPr lang="en-US" sz="3200" dirty="0"/>
            </a:br>
            <a:r>
              <a:rPr lang="en-US" sz="3200" dirty="0"/>
              <a:t>Insert/Update Service for CWIX 2022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64877-C8F2-40ED-8820-34788D724953}"/>
              </a:ext>
            </a:extLst>
          </p:cNvPr>
          <p:cNvGrpSpPr/>
          <p:nvPr/>
        </p:nvGrpSpPr>
        <p:grpSpPr>
          <a:xfrm>
            <a:off x="1813295" y="2219602"/>
            <a:ext cx="5517409" cy="1742797"/>
            <a:chOff x="1813295" y="2219602"/>
            <a:chExt cx="5517409" cy="174279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61DBCC0-A3E3-4B0B-87EA-D8380AE47261}"/>
                </a:ext>
              </a:extLst>
            </p:cNvPr>
            <p:cNvSpPr/>
            <p:nvPr/>
          </p:nvSpPr>
          <p:spPr>
            <a:xfrm>
              <a:off x="1943770" y="2219602"/>
              <a:ext cx="525645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4D2651-84B3-4B1C-82DE-CBDBD87E4F85}"/>
                </a:ext>
              </a:extLst>
            </p:cNvPr>
            <p:cNvSpPr txBox="1"/>
            <p:nvPr/>
          </p:nvSpPr>
          <p:spPr>
            <a:xfrm>
              <a:off x="3664057" y="2306320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&lt;&lt; Service &gt;&gt;</a:t>
              </a:r>
            </a:p>
            <a:p>
              <a:pPr algn="ctr"/>
              <a:r>
                <a:rPr lang="en-US" sz="1400" b="1" dirty="0"/>
                <a:t>Insert/Update Service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46854F6-D5B9-45D8-BF15-2AD4422C7FF9}"/>
                </a:ext>
              </a:extLst>
            </p:cNvPr>
            <p:cNvSpPr/>
            <p:nvPr/>
          </p:nvSpPr>
          <p:spPr>
            <a:xfrm>
              <a:off x="7069754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BA3D71C-3D81-4046-B2CD-7B0121E9D765}"/>
                </a:ext>
              </a:extLst>
            </p:cNvPr>
            <p:cNvSpPr/>
            <p:nvPr/>
          </p:nvSpPr>
          <p:spPr>
            <a:xfrm>
              <a:off x="1813295" y="3429000"/>
              <a:ext cx="260950" cy="239118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61DEDC-458C-4D84-9F4B-ABE05CF2448E}"/>
                </a:ext>
              </a:extLst>
            </p:cNvPr>
            <p:cNvSpPr txBox="1"/>
            <p:nvPr/>
          </p:nvSpPr>
          <p:spPr>
            <a:xfrm>
              <a:off x="2074245" y="3176094"/>
              <a:ext cx="2027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r>
                <a:rPr lang="en-US" sz="1400" dirty="0"/>
                <a:t>Required: Submitted BSO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A14F23-B5B2-4C04-A306-8AF4316D09C9}"/>
                </a:ext>
              </a:extLst>
            </p:cNvPr>
            <p:cNvSpPr txBox="1"/>
            <p:nvPr/>
          </p:nvSpPr>
          <p:spPr>
            <a:xfrm>
              <a:off x="4620878" y="3176094"/>
              <a:ext cx="2448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&lt;&lt;</a:t>
              </a:r>
              <a:r>
                <a:rPr lang="en-US" sz="1400" dirty="0" err="1"/>
                <a:t>ServicePort</a:t>
              </a:r>
              <a:r>
                <a:rPr lang="en-US" sz="1400" dirty="0"/>
                <a:t>&gt;&gt;</a:t>
              </a:r>
            </a:p>
            <a:p>
              <a:pPr algn="r"/>
              <a:r>
                <a:rPr lang="en-US" sz="1400" dirty="0"/>
                <a:t>Provided: Insert/Update notice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EBBEB7-9B3C-48CA-82D8-B3814E5E24BD}"/>
              </a:ext>
            </a:extLst>
          </p:cNvPr>
          <p:cNvCxnSpPr>
            <a:stCxn id="39" idx="1"/>
            <a:endCxn id="47" idx="1"/>
          </p:cNvCxnSpPr>
          <p:nvPr/>
        </p:nvCxnSpPr>
        <p:spPr>
          <a:xfrm rot="10800000" flipV="1">
            <a:off x="924561" y="3548559"/>
            <a:ext cx="888734" cy="1690544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DD3B5E4-B151-41EB-9047-B0A54A12390E}"/>
              </a:ext>
            </a:extLst>
          </p:cNvPr>
          <p:cNvCxnSpPr>
            <a:stCxn id="38" idx="3"/>
            <a:endCxn id="50" idx="3"/>
          </p:cNvCxnSpPr>
          <p:nvPr/>
        </p:nvCxnSpPr>
        <p:spPr>
          <a:xfrm>
            <a:off x="7330704" y="3548559"/>
            <a:ext cx="888735" cy="1690545"/>
          </a:xfrm>
          <a:prstGeom prst="bentConnector3">
            <a:avLst>
              <a:gd name="adj1" fmla="val 1257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AC6D27-18CF-4621-85FC-AFE7A6E59DC3}"/>
              </a:ext>
            </a:extLst>
          </p:cNvPr>
          <p:cNvGrpSpPr/>
          <p:nvPr/>
        </p:nvGrpSpPr>
        <p:grpSpPr>
          <a:xfrm>
            <a:off x="924560" y="4367704"/>
            <a:ext cx="3512149" cy="1742797"/>
            <a:chOff x="924560" y="4367704"/>
            <a:chExt cx="3512149" cy="174279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30011C8-CA5F-47BE-86C3-102C923E3C56}"/>
                </a:ext>
              </a:extLst>
            </p:cNvPr>
            <p:cNvSpPr/>
            <p:nvPr/>
          </p:nvSpPr>
          <p:spPr>
            <a:xfrm>
              <a:off x="924561" y="4367704"/>
              <a:ext cx="3512148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C06CFC-EBC6-4926-889D-04F8CE052FA0}"/>
                </a:ext>
              </a:extLst>
            </p:cNvPr>
            <p:cNvSpPr txBox="1"/>
            <p:nvPr/>
          </p:nvSpPr>
          <p:spPr>
            <a:xfrm>
              <a:off x="1772693" y="4395671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Submitted BSO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E47D29-25F9-4BDD-A44F-F5817B5248AE}"/>
                </a:ext>
              </a:extLst>
            </p:cNvPr>
            <p:cNvCxnSpPr/>
            <p:nvPr/>
          </p:nvCxnSpPr>
          <p:spPr>
            <a:xfrm>
              <a:off x="92456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808ED0-CE3A-4167-B76A-416387848D94}"/>
                </a:ext>
              </a:extLst>
            </p:cNvPr>
            <p:cNvSpPr txBox="1"/>
            <p:nvPr/>
          </p:nvSpPr>
          <p:spPr>
            <a:xfrm>
              <a:off x="924560" y="4894377"/>
              <a:ext cx="350281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 Request Body: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NCDF Data Identifier (new, or existing)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BSO to be inserted, or updated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Metadata (in accord with NATO MD req’s)</a:t>
              </a:r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F97FB9-1263-4EEF-A8F7-34C3DBCA1C86}"/>
              </a:ext>
            </a:extLst>
          </p:cNvPr>
          <p:cNvGrpSpPr/>
          <p:nvPr/>
        </p:nvGrpSpPr>
        <p:grpSpPr>
          <a:xfrm>
            <a:off x="4707289" y="4367705"/>
            <a:ext cx="3512150" cy="1742797"/>
            <a:chOff x="4707289" y="4367705"/>
            <a:chExt cx="3512150" cy="1742797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1CA97E2-FA7A-4456-AB2A-8871782F6EB1}"/>
                </a:ext>
              </a:extLst>
            </p:cNvPr>
            <p:cNvSpPr/>
            <p:nvPr/>
          </p:nvSpPr>
          <p:spPr>
            <a:xfrm>
              <a:off x="4707290" y="4367705"/>
              <a:ext cx="3512149" cy="1742797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96B26-4A3F-4DE4-9DAB-C02C2F5D040D}"/>
                </a:ext>
              </a:extLst>
            </p:cNvPr>
            <p:cNvSpPr txBox="1"/>
            <p:nvPr/>
          </p:nvSpPr>
          <p:spPr>
            <a:xfrm>
              <a:off x="5555424" y="4395671"/>
              <a:ext cx="181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ServiceInterface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dirty="0"/>
                <a:t>Insert/Update notice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FEEA54-9D17-4ABF-9505-251DAD3C6948}"/>
                </a:ext>
              </a:extLst>
            </p:cNvPr>
            <p:cNvCxnSpPr/>
            <p:nvPr/>
          </p:nvCxnSpPr>
          <p:spPr>
            <a:xfrm>
              <a:off x="4707291" y="4918891"/>
              <a:ext cx="3512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8CFC76D-0B57-43E6-9344-52A7035EC884}"/>
                </a:ext>
              </a:extLst>
            </p:cNvPr>
            <p:cNvSpPr txBox="1"/>
            <p:nvPr/>
          </p:nvSpPr>
          <p:spPr>
            <a:xfrm>
              <a:off x="4707289" y="5145363"/>
              <a:ext cx="329096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NCDF Data Identifier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Full BSO (plus Types that apply to BSO)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If success, notice of success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If failure, details on reason for failure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35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4F2C-93E4-440F-A91D-932BC2D9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AB6AE-BFE9-4080-86B9-049571634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14936</TotalTime>
  <Words>1941</Words>
  <Application>Microsoft Office PowerPoint</Application>
  <PresentationFormat>On-screen Show (4:3)</PresentationFormat>
  <Paragraphs>314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NCDF Data Lake Architecture TT  DMCaT update Spiral 5 and Long Term</vt:lpstr>
      <vt:lpstr>Architecture TT Update</vt:lpstr>
      <vt:lpstr>Taxonomy of Services</vt:lpstr>
      <vt:lpstr>S1 – Service Taxonomy View 2022 CWIX edition</vt:lpstr>
      <vt:lpstr>Insert/Update service</vt:lpstr>
      <vt:lpstr>S4 – Service Function View Insert NCDF Document Service</vt:lpstr>
      <vt:lpstr>S4 – Service Function View Update NCDF Data Service</vt:lpstr>
      <vt:lpstr>S3 Service Interface View Insert/Update Service for CWIX 2022 </vt:lpstr>
      <vt:lpstr>Query Service</vt:lpstr>
      <vt:lpstr>S4 – Service Function View Query NCDF Data Service</vt:lpstr>
      <vt:lpstr>S3 Service Interface View QueryService for CWIX 2022 </vt:lpstr>
      <vt:lpstr>Retrieve Service</vt:lpstr>
      <vt:lpstr>S4 – Service Function View Retrieve NCDF Data Service</vt:lpstr>
      <vt:lpstr>S3 Service Interface View Example: Insert/Update Service for CWIX 2022 </vt:lpstr>
      <vt:lpstr>Delete Service</vt:lpstr>
      <vt:lpstr>Delete Service Status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NCDF Data Lake  Draft Service Views</dc:title>
  <dc:creator>Charles Turnitsa</dc:creator>
  <cp:lastModifiedBy>Charles Turnitsa</cp:lastModifiedBy>
  <cp:revision>97</cp:revision>
  <dcterms:created xsi:type="dcterms:W3CDTF">2021-12-07T07:10:34Z</dcterms:created>
  <dcterms:modified xsi:type="dcterms:W3CDTF">2022-03-03T13:50:42Z</dcterms:modified>
</cp:coreProperties>
</file>