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41" r:id="rId3"/>
    <p:sldId id="342" r:id="rId4"/>
    <p:sldId id="324" r:id="rId5"/>
    <p:sldId id="335" r:id="rId6"/>
    <p:sldId id="331" r:id="rId7"/>
    <p:sldId id="332" r:id="rId8"/>
    <p:sldId id="334" r:id="rId9"/>
    <p:sldId id="336" r:id="rId10"/>
    <p:sldId id="329" r:id="rId11"/>
    <p:sldId id="333" r:id="rId12"/>
    <p:sldId id="337" r:id="rId13"/>
    <p:sldId id="330" r:id="rId14"/>
    <p:sldId id="339" r:id="rId15"/>
    <p:sldId id="338" r:id="rId16"/>
    <p:sldId id="340" r:id="rId17"/>
    <p:sldId id="343" r:id="rId18"/>
    <p:sldId id="34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CC66"/>
    <a:srgbClr val="FFCC99"/>
    <a:srgbClr val="FFFFCC"/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6357" autoAdjust="0"/>
  </p:normalViewPr>
  <p:slideViewPr>
    <p:cSldViewPr snapToGrid="0">
      <p:cViewPr varScale="1">
        <p:scale>
          <a:sx n="100" d="100"/>
          <a:sy n="100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A64-C8A6-4B25-8033-F3CE1A1FC3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3B4C-2CBD-4A70-AA0E-61A677EF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layer – API layer, or GUI later...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r>
              <a:rPr lang="en-US" dirty="0"/>
              <a:t>Test of auto metadata card functionality: (per </a:t>
            </a:r>
            <a:r>
              <a:rPr lang="en-US" dirty="0" err="1"/>
              <a:t>Rytis</a:t>
            </a:r>
            <a:r>
              <a:rPr lang="en-US" dirty="0"/>
              <a:t> March 17)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is an important test case. If you are interested in documents and its metadata, You should check the NCDF Document XML specification and make sure that there're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metadata tags for you to run your search 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1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– Nico</a:t>
            </a:r>
          </a:p>
          <a:p>
            <a:r>
              <a:rPr lang="en-US" dirty="0"/>
              <a:t> Mixing use cases?</a:t>
            </a:r>
          </a:p>
          <a:p>
            <a:r>
              <a:rPr lang="en-US" dirty="0"/>
              <a:t> Example – Limiting results – and ordering – useful if showing to a user</a:t>
            </a:r>
          </a:p>
          <a:p>
            <a:endParaRPr lang="en-US" dirty="0"/>
          </a:p>
          <a:p>
            <a:r>
              <a:rPr lang="en-US" dirty="0"/>
              <a:t>Vincenzo – ordering is useful even if a service to another piece of software</a:t>
            </a:r>
          </a:p>
          <a:p>
            <a:r>
              <a:rPr lang="en-US" dirty="0"/>
              <a:t>   System-to-system always ends up with a user...      </a:t>
            </a:r>
          </a:p>
          <a:p>
            <a:endParaRPr lang="en-US" dirty="0"/>
          </a:p>
          <a:p>
            <a:r>
              <a:rPr lang="en-US" dirty="0"/>
              <a:t>COI – (proposed in conversation) can create a new API by submitting a description of an endpoint to an API generator</a:t>
            </a:r>
          </a:p>
          <a:p>
            <a:r>
              <a:rPr lang="en-US" dirty="0"/>
              <a:t> - question, mapping</a:t>
            </a:r>
          </a:p>
          <a:p>
            <a:endParaRPr lang="en-US" dirty="0"/>
          </a:p>
          <a:p>
            <a:r>
              <a:rPr lang="en-US" dirty="0"/>
              <a:t>Two different queries – query by region (everything in a bounding box) – searching location as represented in SRM</a:t>
            </a:r>
          </a:p>
          <a:p>
            <a:r>
              <a:rPr lang="en-US" dirty="0"/>
              <a:t> Also, by timestamp, and get historical data    </a:t>
            </a:r>
          </a:p>
          <a:p>
            <a:endParaRPr lang="en-US" dirty="0"/>
          </a:p>
          <a:p>
            <a:r>
              <a:rPr lang="en-US" dirty="0"/>
              <a:t>Discuss more later – selection, pre-selection – then select to retrieve?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just one item back (or a 404)</a:t>
            </a:r>
          </a:p>
          <a:p>
            <a:endParaRPr lang="en-US" dirty="0"/>
          </a:p>
          <a:p>
            <a:r>
              <a:rPr lang="en-US" dirty="0"/>
              <a:t>Data Identifier – UUID – referring to a single object, and used over again in future 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720-C95C-4AC1-B80A-13191C5ECCF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Charles.Turnitsa@gtri.gatech.edu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12A-DBCC-4549-9D6D-E762A0B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NCDF Data Lake</a:t>
            </a:r>
            <a:br>
              <a:rPr lang="en-US" dirty="0"/>
            </a:br>
            <a:r>
              <a:rPr lang="en-US" dirty="0"/>
              <a:t>Architecture TT </a:t>
            </a:r>
            <a:br>
              <a:rPr lang="en-US" dirty="0"/>
            </a:br>
            <a:r>
              <a:rPr lang="en-US" sz="4400" dirty="0" err="1"/>
              <a:t>DMCaT</a:t>
            </a:r>
            <a:r>
              <a:rPr lang="en-US" sz="4400" dirty="0"/>
              <a:t> update</a:t>
            </a:r>
            <a:br>
              <a:rPr lang="en-US" sz="4400" dirty="0"/>
            </a:br>
            <a:r>
              <a:rPr lang="en-US" sz="3200" dirty="0"/>
              <a:t>Spiral 5 and Long Term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C53A-29F5-46C8-91E3-F62953F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 MAR, 2022</a:t>
            </a:r>
          </a:p>
          <a:p>
            <a:r>
              <a:rPr lang="en-US" dirty="0"/>
              <a:t>Chuck Turnitsa, GTRI</a:t>
            </a:r>
          </a:p>
          <a:p>
            <a:r>
              <a:rPr lang="en-US" dirty="0"/>
              <a:t>NCDF Data Lake Architecture TT</a:t>
            </a:r>
          </a:p>
        </p:txBody>
      </p:sp>
    </p:spTree>
    <p:extLst>
      <p:ext uri="{BB962C8B-B14F-4D97-AF65-F5344CB8AC3E}">
        <p14:creationId xmlns:p14="http://schemas.microsoft.com/office/powerpoint/2010/main" val="16133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14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105138" y="3780609"/>
            <a:ext cx="3277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In a list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just a list of BSOs, rather than  the BSO’s 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6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/>
              <a:t>Query Service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962312" y="2306320"/>
              <a:ext cx="121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Query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2027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BSO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648493" y="4395671"/>
              <a:ext cx="2064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Query Request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5145363"/>
              <a:ext cx="30082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RSQL describing query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Indicate, return BSOs, or return 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Bounding Box, for geographic area</a:t>
              </a:r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Insert/Update notice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4995239"/>
              <a:ext cx="25993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Total count of matching BSOs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BSOs, -OR-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List of BSOs that 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87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4BC4-061B-4867-B26D-77D92615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D49BA-5631-4730-A613-440C6CC0A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Retrieve NCDF Data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14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Retrieve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(different types), or results for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</p:txBody>
      </p:sp>
    </p:spTree>
    <p:extLst>
      <p:ext uri="{BB962C8B-B14F-4D97-AF65-F5344CB8AC3E}">
        <p14:creationId xmlns:p14="http://schemas.microsoft.com/office/powerpoint/2010/main" val="49645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/>
              <a:t>Example: Retrieve Service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881745" y="2306320"/>
              <a:ext cx="1380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Retrieve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1885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ID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772693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ID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5145363"/>
              <a:ext cx="2011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Retrieve Response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5145363"/>
              <a:ext cx="34144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Either notice of Error (with reason), 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 (plus Types that apply to BSO)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28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FE57-107C-4359-8F4B-69FB461B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EEF1A-C419-4459-B7C4-2D3AAB620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4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B754-3D42-40BE-9717-6C7F908C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Service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A8F7-D777-4EA4-95FF-475D7718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API documentation calls for a Delete Service to be mandatory, however no details are provided (has not been documented or reported on yet), however we (short term) plan to define a Delete Service, with a request based on ID, and then a returned status of the Delete</a:t>
            </a:r>
          </a:p>
        </p:txBody>
      </p:sp>
    </p:spTree>
    <p:extLst>
      <p:ext uri="{BB962C8B-B14F-4D97-AF65-F5344CB8AC3E}">
        <p14:creationId xmlns:p14="http://schemas.microsoft.com/office/powerpoint/2010/main" val="268096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4F22-89B1-48EC-9294-FB20F466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C7386-7245-46F0-B385-5B8C74E94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Chuck Turnitsa, GTRI</a:t>
            </a:r>
          </a:p>
          <a:p>
            <a:r>
              <a:rPr lang="en-US" dirty="0">
                <a:hlinkClick r:id="rId2"/>
              </a:rPr>
              <a:t>Charles.Turnitsa@gtri.gatech.edu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31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8474E6-2E3D-4A8C-906C-1EF45F2FFDAA}"/>
              </a:ext>
            </a:extLst>
          </p:cNvPr>
          <p:cNvCxnSpPr/>
          <p:nvPr/>
        </p:nvCxnSpPr>
        <p:spPr>
          <a:xfrm>
            <a:off x="4885498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65F821-3FB9-4613-8BA5-0AE9972F32C6}"/>
              </a:ext>
            </a:extLst>
          </p:cNvPr>
          <p:cNvCxnSpPr>
            <a:cxnSpLocks/>
          </p:cNvCxnSpPr>
          <p:nvPr/>
        </p:nvCxnSpPr>
        <p:spPr>
          <a:xfrm>
            <a:off x="2499691" y="1081771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4F37EF-98E8-4583-BDB5-21E924F197E1}"/>
              </a:ext>
            </a:extLst>
          </p:cNvPr>
          <p:cNvCxnSpPr>
            <a:cxnSpLocks/>
          </p:cNvCxnSpPr>
          <p:nvPr/>
        </p:nvCxnSpPr>
        <p:spPr>
          <a:xfrm>
            <a:off x="5004766" y="1081771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4D9B4B-8E1F-4B62-97AD-70BD286B8634}"/>
              </a:ext>
            </a:extLst>
          </p:cNvPr>
          <p:cNvCxnSpPr/>
          <p:nvPr/>
        </p:nvCxnSpPr>
        <p:spPr>
          <a:xfrm>
            <a:off x="2742373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EF7E5B-F557-4879-8BAB-E079FC2B26D3}"/>
              </a:ext>
            </a:extLst>
          </p:cNvPr>
          <p:cNvCxnSpPr/>
          <p:nvPr/>
        </p:nvCxnSpPr>
        <p:spPr>
          <a:xfrm>
            <a:off x="3456748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BFEE77-6C6A-4463-9751-12BFD32728F3}"/>
              </a:ext>
            </a:extLst>
          </p:cNvPr>
          <p:cNvCxnSpPr/>
          <p:nvPr/>
        </p:nvCxnSpPr>
        <p:spPr>
          <a:xfrm>
            <a:off x="4275898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57919A2-98A9-48A1-9B00-6A36D7AD567F}"/>
              </a:ext>
            </a:extLst>
          </p:cNvPr>
          <p:cNvSpPr/>
          <p:nvPr/>
        </p:nvSpPr>
        <p:spPr>
          <a:xfrm>
            <a:off x="1080260" y="4258746"/>
            <a:ext cx="5600700" cy="1398985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Lake DB,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DF3828-3714-4686-ABF1-C6264FB0DB97}"/>
              </a:ext>
            </a:extLst>
          </p:cNvPr>
          <p:cNvSpPr/>
          <p:nvPr/>
        </p:nvSpPr>
        <p:spPr>
          <a:xfrm>
            <a:off x="2247073" y="3060383"/>
            <a:ext cx="990600" cy="390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C33CA9-7B77-4F25-A773-9A7446DA52DA}"/>
              </a:ext>
            </a:extLst>
          </p:cNvPr>
          <p:cNvSpPr/>
          <p:nvPr/>
        </p:nvSpPr>
        <p:spPr>
          <a:xfrm>
            <a:off x="2961448" y="3567589"/>
            <a:ext cx="990600" cy="390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4D0D83-E833-47A8-8127-D05669D6B0B1}"/>
              </a:ext>
            </a:extLst>
          </p:cNvPr>
          <p:cNvSpPr/>
          <p:nvPr/>
        </p:nvSpPr>
        <p:spPr>
          <a:xfrm>
            <a:off x="4404487" y="3553302"/>
            <a:ext cx="990600" cy="390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5F2E41-3CB3-4599-A43A-317D999FEC4A}"/>
              </a:ext>
            </a:extLst>
          </p:cNvPr>
          <p:cNvSpPr/>
          <p:nvPr/>
        </p:nvSpPr>
        <p:spPr>
          <a:xfrm>
            <a:off x="3780598" y="3060383"/>
            <a:ext cx="990600" cy="390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664CF-254B-420A-B345-4EC3965879D6}"/>
              </a:ext>
            </a:extLst>
          </p:cNvPr>
          <p:cNvSpPr/>
          <p:nvPr/>
        </p:nvSpPr>
        <p:spPr>
          <a:xfrm>
            <a:off x="503998" y="1993583"/>
            <a:ext cx="6753225" cy="5738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Lake Interface (API)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B7E843-052C-4B65-B565-D71B3EF7D99A}"/>
              </a:ext>
            </a:extLst>
          </p:cNvPr>
          <p:cNvSpPr/>
          <p:nvPr/>
        </p:nvSpPr>
        <p:spPr>
          <a:xfrm>
            <a:off x="404191" y="390614"/>
            <a:ext cx="1295400" cy="7048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FEEB4A-B6AD-4645-9DF4-445534206F10}"/>
              </a:ext>
            </a:extLst>
          </p:cNvPr>
          <p:cNvSpPr/>
          <p:nvPr/>
        </p:nvSpPr>
        <p:spPr>
          <a:xfrm>
            <a:off x="5957266" y="376921"/>
            <a:ext cx="1295400" cy="7048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51200-319E-4A17-AA2F-447488B17CC8}"/>
              </a:ext>
            </a:extLst>
          </p:cNvPr>
          <p:cNvSpPr/>
          <p:nvPr/>
        </p:nvSpPr>
        <p:spPr>
          <a:xfrm>
            <a:off x="4357066" y="390614"/>
            <a:ext cx="1295400" cy="7048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B7976F-D3CB-45F4-A8E4-445920F30C37}"/>
              </a:ext>
            </a:extLst>
          </p:cNvPr>
          <p:cNvSpPr/>
          <p:nvPr/>
        </p:nvSpPr>
        <p:spPr>
          <a:xfrm>
            <a:off x="1851991" y="376921"/>
            <a:ext cx="1295400" cy="7048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628158F-4BC1-4484-9AD3-A404A084EE08}"/>
              </a:ext>
            </a:extLst>
          </p:cNvPr>
          <p:cNvSpPr/>
          <p:nvPr/>
        </p:nvSpPr>
        <p:spPr>
          <a:xfrm>
            <a:off x="7062582" y="2690606"/>
            <a:ext cx="581025" cy="1190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5E740-9B5E-4B8E-B232-FB9EBD8518C9}"/>
              </a:ext>
            </a:extLst>
          </p:cNvPr>
          <p:cNvSpPr txBox="1"/>
          <p:nvPr/>
        </p:nvSpPr>
        <p:spPr>
          <a:xfrm>
            <a:off x="7721788" y="3101252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APIs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1F88A21-5EF7-45EF-9103-B73F5D46C012}"/>
              </a:ext>
            </a:extLst>
          </p:cNvPr>
          <p:cNvSpPr/>
          <p:nvPr/>
        </p:nvSpPr>
        <p:spPr>
          <a:xfrm>
            <a:off x="7424737" y="295275"/>
            <a:ext cx="428625" cy="809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2AB64-DF54-447E-B259-7560E474FA35}"/>
              </a:ext>
            </a:extLst>
          </p:cNvPr>
          <p:cNvSpPr txBox="1"/>
          <p:nvPr/>
        </p:nvSpPr>
        <p:spPr>
          <a:xfrm>
            <a:off x="7839074" y="376921"/>
            <a:ext cx="1136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Human</a:t>
            </a:r>
          </a:p>
          <a:p>
            <a:r>
              <a:rPr lang="en-US" strike="sngStrike" dirty="0"/>
              <a:t>Or </a:t>
            </a:r>
            <a:r>
              <a:rPr lang="en-US" dirty="0"/>
              <a:t>System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C73AE-2A54-49F4-A0A5-E0A8DB4D5459}"/>
              </a:ext>
            </a:extLst>
          </p:cNvPr>
          <p:cNvSpPr/>
          <p:nvPr/>
        </p:nvSpPr>
        <p:spPr>
          <a:xfrm>
            <a:off x="1678057" y="1210644"/>
            <a:ext cx="1643268" cy="5738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Transformation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A2BA5-86F4-48F2-9A37-23200ECDD7D9}"/>
              </a:ext>
            </a:extLst>
          </p:cNvPr>
          <p:cNvSpPr/>
          <p:nvPr/>
        </p:nvSpPr>
        <p:spPr>
          <a:xfrm>
            <a:off x="4183132" y="1205001"/>
            <a:ext cx="1643268" cy="5738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Transformation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158498-FFDB-4E8E-BDDC-301FEF1445C3}"/>
              </a:ext>
            </a:extLst>
          </p:cNvPr>
          <p:cNvCxnSpPr>
            <a:cxnSpLocks/>
          </p:cNvCxnSpPr>
          <p:nvPr/>
        </p:nvCxnSpPr>
        <p:spPr>
          <a:xfrm>
            <a:off x="1080260" y="1095464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8E096B-27B8-42D8-866E-4B0230B516C3}"/>
              </a:ext>
            </a:extLst>
          </p:cNvPr>
          <p:cNvCxnSpPr>
            <a:cxnSpLocks/>
          </p:cNvCxnSpPr>
          <p:nvPr/>
        </p:nvCxnSpPr>
        <p:spPr>
          <a:xfrm>
            <a:off x="6638099" y="1081770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020DD1-5ED8-4FB8-8AB8-68A6F8C478F2}"/>
              </a:ext>
            </a:extLst>
          </p:cNvPr>
          <p:cNvSpPr txBox="1"/>
          <p:nvPr/>
        </p:nvSpPr>
        <p:spPr>
          <a:xfrm>
            <a:off x="6818335" y="478072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026 or 110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7BEDBCFB-4EA9-4F98-A865-CD8199930034}"/>
              </a:ext>
            </a:extLst>
          </p:cNvPr>
          <p:cNvSpPr/>
          <p:nvPr/>
        </p:nvSpPr>
        <p:spPr>
          <a:xfrm>
            <a:off x="133044" y="1867377"/>
            <a:ext cx="409781" cy="4152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A873-2856-4BA2-9ADC-A28F362F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TT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BFF8-E6E2-4C8B-BEED-3C81872F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TT continues to have regular, and useful meetings</a:t>
            </a:r>
          </a:p>
          <a:p>
            <a:r>
              <a:rPr lang="en-US" sz="2000" dirty="0"/>
              <a:t>We have been discussing many issues of what will be actually in CWIX22, and how to capture notes on what will be addressed in future versions of the Data Lake</a:t>
            </a:r>
          </a:p>
          <a:p>
            <a:endParaRPr lang="en-US" sz="2000" dirty="0"/>
          </a:p>
          <a:p>
            <a:r>
              <a:rPr lang="en-US" sz="2000" dirty="0"/>
              <a:t>Many ongoing issues deal with – </a:t>
            </a:r>
          </a:p>
          <a:p>
            <a:pPr lvl="1"/>
            <a:r>
              <a:rPr lang="en-US" sz="1600" dirty="0"/>
              <a:t>Security</a:t>
            </a:r>
          </a:p>
          <a:p>
            <a:pPr lvl="1"/>
            <a:r>
              <a:rPr lang="en-US" sz="1600" dirty="0"/>
              <a:t>Updates to BSOs – who has permission, roles, rights</a:t>
            </a:r>
          </a:p>
          <a:p>
            <a:pPr lvl="1"/>
            <a:r>
              <a:rPr lang="en-US" sz="1600" dirty="0"/>
              <a:t>Archiving data</a:t>
            </a:r>
          </a:p>
          <a:p>
            <a:pPr lvl="1"/>
            <a:r>
              <a:rPr lang="en-US" sz="1600" dirty="0"/>
              <a:t>Etc.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464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8DFDE-8E77-485B-A2C6-BB100986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01DCE-1AE8-48D1-8CD8-2A2BA6631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6A2FE80-ED7C-4C87-BB58-FD6A1D35A88C}"/>
              </a:ext>
            </a:extLst>
          </p:cNvPr>
          <p:cNvCxnSpPr>
            <a:stCxn id="7" idx="2"/>
            <a:endCxn id="53" idx="0"/>
          </p:cNvCxnSpPr>
          <p:nvPr/>
        </p:nvCxnSpPr>
        <p:spPr>
          <a:xfrm>
            <a:off x="1593301" y="3524628"/>
            <a:ext cx="45355" cy="1527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S1 – Service Taxonomy View</a:t>
            </a:r>
            <a:br>
              <a:rPr lang="en-US" sz="3200" dirty="0"/>
            </a:br>
            <a:r>
              <a:rPr lang="en-US" sz="3200" dirty="0"/>
              <a:t>2022 CWIX edition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Feb 14 Meeting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4798142" y="2184534"/>
            <a:ext cx="10131" cy="633877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231037" y="284620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34133" y="2923805"/>
            <a:ext cx="2209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ServiceGeneralization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Search Services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1D1D25-8A96-4421-BE92-ABC6974D3F48}"/>
              </a:ext>
            </a:extLst>
          </p:cNvPr>
          <p:cNvSpPr/>
          <p:nvPr/>
        </p:nvSpPr>
        <p:spPr>
          <a:xfrm>
            <a:off x="2443019" y="1506108"/>
            <a:ext cx="4710245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Taxonomy &gt;&gt;</a:t>
            </a:r>
          </a:p>
          <a:p>
            <a:pPr algn="ctr"/>
            <a:r>
              <a:rPr lang="en-US" sz="1400" b="1" dirty="0"/>
              <a:t>NCDF Data Lake Standard Service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6602F6-35EA-4C4E-8CF4-99E8310392C0}"/>
              </a:ext>
            </a:extLst>
          </p:cNvPr>
          <p:cNvGrpSpPr/>
          <p:nvPr/>
        </p:nvGrpSpPr>
        <p:grpSpPr>
          <a:xfrm>
            <a:off x="6300034" y="2818411"/>
            <a:ext cx="2724528" cy="678426"/>
            <a:chOff x="4752786" y="2990241"/>
            <a:chExt cx="2724528" cy="67842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5EB62C-8B63-417C-89CA-8A3732738FE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EAB7A3-E5E8-4BD1-95AD-52A80250D57E}"/>
                </a:ext>
              </a:extLst>
            </p:cNvPr>
            <p:cNvSpPr txBox="1"/>
            <p:nvPr/>
          </p:nvSpPr>
          <p:spPr>
            <a:xfrm>
              <a:off x="5055874" y="3067844"/>
              <a:ext cx="2209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ServiceGeneralization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Data Removal Services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0C858D-9CC4-43E1-9073-E78C0E93EB62}"/>
              </a:ext>
            </a:extLst>
          </p:cNvPr>
          <p:cNvGrpSpPr/>
          <p:nvPr/>
        </p:nvGrpSpPr>
        <p:grpSpPr>
          <a:xfrm>
            <a:off x="231035" y="4156540"/>
            <a:ext cx="2724528" cy="678426"/>
            <a:chOff x="4752786" y="2990241"/>
            <a:chExt cx="2724528" cy="67842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8833681-48DE-4F3C-BAD9-C09470D7E1A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6375FA-D315-484B-9C52-C18B0C371ACE}"/>
                </a:ext>
              </a:extLst>
            </p:cNvPr>
            <p:cNvSpPr txBox="1"/>
            <p:nvPr/>
          </p:nvSpPr>
          <p:spPr>
            <a:xfrm>
              <a:off x="5121437" y="3067844"/>
              <a:ext cx="2077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Query NCDF Data Service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04888E-22D2-46D8-B5AA-CCD67F2CF559}"/>
              </a:ext>
            </a:extLst>
          </p:cNvPr>
          <p:cNvGrpSpPr/>
          <p:nvPr/>
        </p:nvGrpSpPr>
        <p:grpSpPr>
          <a:xfrm>
            <a:off x="3446009" y="2818411"/>
            <a:ext cx="2724528" cy="678426"/>
            <a:chOff x="4738073" y="3024218"/>
            <a:chExt cx="2724528" cy="67842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824863-608E-44E3-9932-F4ACD90C9C15}"/>
                </a:ext>
              </a:extLst>
            </p:cNvPr>
            <p:cNvSpPr/>
            <p:nvPr/>
          </p:nvSpPr>
          <p:spPr>
            <a:xfrm>
              <a:off x="4738073" y="3024218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1CD8D5-2C6D-4B8C-8F31-019A4EC23FA3}"/>
                </a:ext>
              </a:extLst>
            </p:cNvPr>
            <p:cNvSpPr txBox="1"/>
            <p:nvPr/>
          </p:nvSpPr>
          <p:spPr>
            <a:xfrm>
              <a:off x="4995804" y="3111587"/>
              <a:ext cx="2209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ServiceGeneralization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Data Addition Services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F18197-F62C-40F8-B036-009C2D63A1A7}"/>
              </a:ext>
            </a:extLst>
          </p:cNvPr>
          <p:cNvCxnSpPr>
            <a:stCxn id="23" idx="3"/>
            <a:endCxn id="26" idx="0"/>
          </p:cNvCxnSpPr>
          <p:nvPr/>
        </p:nvCxnSpPr>
        <p:spPr>
          <a:xfrm>
            <a:off x="7153264" y="1845321"/>
            <a:ext cx="509034" cy="973090"/>
          </a:xfrm>
          <a:prstGeom prst="bentConnector2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4F3F85D-7E32-45DA-ABCF-58E749E669A9}"/>
              </a:ext>
            </a:extLst>
          </p:cNvPr>
          <p:cNvCxnSpPr>
            <a:stCxn id="23" idx="1"/>
            <a:endCxn id="7" idx="0"/>
          </p:cNvCxnSpPr>
          <p:nvPr/>
        </p:nvCxnSpPr>
        <p:spPr>
          <a:xfrm rot="10800000" flipV="1">
            <a:off x="1593301" y="1845320"/>
            <a:ext cx="849718" cy="1000881"/>
          </a:xfrm>
          <a:prstGeom prst="bentConnector2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70C4A20-0316-4A89-B5DE-284DDA1FAD99}"/>
              </a:ext>
            </a:extLst>
          </p:cNvPr>
          <p:cNvSpPr txBox="1"/>
          <p:nvPr/>
        </p:nvSpPr>
        <p:spPr>
          <a:xfrm>
            <a:off x="6005127" y="6481977"/>
            <a:ext cx="313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ServiceSpecificationGeneralization</a:t>
            </a:r>
            <a:r>
              <a:rPr lang="en-US" sz="1400" dirty="0"/>
              <a:t> &gt;&gt;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4B6C1D-7B42-41E0-9B78-428CED523A97}"/>
              </a:ext>
            </a:extLst>
          </p:cNvPr>
          <p:cNvGrpSpPr/>
          <p:nvPr/>
        </p:nvGrpSpPr>
        <p:grpSpPr>
          <a:xfrm>
            <a:off x="231035" y="4974543"/>
            <a:ext cx="2724528" cy="678426"/>
            <a:chOff x="4752786" y="2990241"/>
            <a:chExt cx="2724528" cy="67842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BCBA248-25D5-4199-AE36-465CAC405A44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F8E08D-C7AA-4BE1-8788-333443FF9FD2}"/>
                </a:ext>
              </a:extLst>
            </p:cNvPr>
            <p:cNvSpPr txBox="1"/>
            <p:nvPr/>
          </p:nvSpPr>
          <p:spPr>
            <a:xfrm>
              <a:off x="5051065" y="3067844"/>
              <a:ext cx="2218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Retrieve NCDF Data Service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3423A5-E95C-4C45-A544-FA9A298B11AD}"/>
              </a:ext>
            </a:extLst>
          </p:cNvPr>
          <p:cNvGrpSpPr/>
          <p:nvPr/>
        </p:nvGrpSpPr>
        <p:grpSpPr>
          <a:xfrm>
            <a:off x="6300034" y="4099712"/>
            <a:ext cx="2724528" cy="678426"/>
            <a:chOff x="4752786" y="2990241"/>
            <a:chExt cx="2724528" cy="6784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DDBD32C-4B66-4945-8B98-3B61B1F4DB3C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E5EDFB-6E70-457D-9D64-90DDDC53B53A}"/>
                </a:ext>
              </a:extLst>
            </p:cNvPr>
            <p:cNvSpPr txBox="1"/>
            <p:nvPr/>
          </p:nvSpPr>
          <p:spPr>
            <a:xfrm>
              <a:off x="5117690" y="3067844"/>
              <a:ext cx="208544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Delete NCDF Data Service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B9436D-5B05-480F-A7C2-787FF5A9350F}"/>
              </a:ext>
            </a:extLst>
          </p:cNvPr>
          <p:cNvGrpSpPr/>
          <p:nvPr/>
        </p:nvGrpSpPr>
        <p:grpSpPr>
          <a:xfrm>
            <a:off x="3446009" y="4130805"/>
            <a:ext cx="2734651" cy="678426"/>
            <a:chOff x="4752786" y="2990241"/>
            <a:chExt cx="2734651" cy="67842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154E968C-397F-43C9-935C-54A74B6C42E8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90AF35-07AA-4B96-B265-82CAB038CBB0}"/>
                </a:ext>
              </a:extLst>
            </p:cNvPr>
            <p:cNvSpPr txBox="1"/>
            <p:nvPr/>
          </p:nvSpPr>
          <p:spPr>
            <a:xfrm>
              <a:off x="4833377" y="3067844"/>
              <a:ext cx="2654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Insert/Update NCDF Data Service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799BD1-C79D-426D-B829-AAF1BB294A18}"/>
              </a:ext>
            </a:extLst>
          </p:cNvPr>
          <p:cNvCxnSpPr>
            <a:stCxn id="32" idx="2"/>
            <a:endCxn id="58" idx="0"/>
          </p:cNvCxnSpPr>
          <p:nvPr/>
        </p:nvCxnSpPr>
        <p:spPr>
          <a:xfrm>
            <a:off x="4808273" y="3496837"/>
            <a:ext cx="0" cy="633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3D2923-89C8-4E21-A0A6-4BCB034447F3}"/>
              </a:ext>
            </a:extLst>
          </p:cNvPr>
          <p:cNvCxnSpPr>
            <a:stCxn id="26" idx="2"/>
            <a:endCxn id="55" idx="0"/>
          </p:cNvCxnSpPr>
          <p:nvPr/>
        </p:nvCxnSpPr>
        <p:spPr>
          <a:xfrm>
            <a:off x="7662298" y="3496837"/>
            <a:ext cx="0" cy="60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6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B389-4ADC-4B99-9EB0-D8D3D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Insert/Update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5A91-A250-47CE-A932-3C7B4BCE4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9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</a:t>
            </a:r>
            <a:r>
              <a:rPr lang="en-US" sz="3200" strike="sngStrike" dirty="0"/>
              <a:t>Document</a:t>
            </a:r>
            <a:r>
              <a:rPr lang="en-US" sz="3200" dirty="0"/>
              <a:t> Object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</a:t>
            </a:r>
            <a:r>
              <a:rPr lang="en-US" sz="1400" b="1" strike="sngStrike" dirty="0"/>
              <a:t>Document</a:t>
            </a:r>
            <a:r>
              <a:rPr lang="en-US" sz="1400" b="1" dirty="0"/>
              <a:t> Object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166124" y="4157943"/>
            <a:ext cx="3696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Insert and Update are same service (software) but are illustrated here, on two different S4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the case of a Document... Currently: Documents treated as BSO of type </a:t>
            </a:r>
            <a:r>
              <a:rPr lang="en-US" sz="1400" b="1" dirty="0" err="1"/>
              <a:t>InformationResource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142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782109" y="3088578"/>
            <a:ext cx="21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Update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207670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/>
              <a:t>Insert/Update Service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664057" y="2306320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Insert/Update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2027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BSO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772693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BSO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4894377"/>
              <a:ext cx="350281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Request Body: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 (new, or existing)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BSO to be inserted, or updated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Metadata (in accord with NATO MD req’s)</a:t>
              </a:r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Insert/Update notice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5145363"/>
              <a:ext cx="329096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 (plus Types that apply to BSO)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If success, notice of success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If failure, details on reason for failure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35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4F2C-93E4-440F-A91D-932BC2D9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B6AE-BFE9-4080-86B9-049571634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18462</TotalTime>
  <Words>2004</Words>
  <Application>Microsoft Office PowerPoint</Application>
  <PresentationFormat>On-screen Show (4:3)</PresentationFormat>
  <Paragraphs>316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NCDF Data Lake Architecture TT  DMCaT update Spiral 5 and Long Term</vt:lpstr>
      <vt:lpstr>Architecture TT Update</vt:lpstr>
      <vt:lpstr>Taxonomy of Services</vt:lpstr>
      <vt:lpstr>S1 – Service Taxonomy View 2022 CWIX edition</vt:lpstr>
      <vt:lpstr>Insert/Update service</vt:lpstr>
      <vt:lpstr>S4 – Service Function View Insert NCDF Document Object Service</vt:lpstr>
      <vt:lpstr>S4 – Service Function View Update NCDF Data Service</vt:lpstr>
      <vt:lpstr>S3 Service Interface View Insert/Update Service for CWIX 2022 </vt:lpstr>
      <vt:lpstr>Query Service</vt:lpstr>
      <vt:lpstr>S4 – Service Function View Query NCDF Data Service</vt:lpstr>
      <vt:lpstr>S3 Service Interface View Query Service for CWIX 2022 </vt:lpstr>
      <vt:lpstr>Retrieve Service</vt:lpstr>
      <vt:lpstr>S4 – Service Function View Retrieve NCDF Data Service</vt:lpstr>
      <vt:lpstr>S3 Service Interface View Example: Retrieve Service for CWIX 2022 </vt:lpstr>
      <vt:lpstr>Delete Service</vt:lpstr>
      <vt:lpstr>Delete Service Status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 Draft Service Views</dc:title>
  <dc:creator>Charles Turnitsa</dc:creator>
  <cp:lastModifiedBy>Charles Turnitsa</cp:lastModifiedBy>
  <cp:revision>103</cp:revision>
  <dcterms:created xsi:type="dcterms:W3CDTF">2021-12-07T07:10:34Z</dcterms:created>
  <dcterms:modified xsi:type="dcterms:W3CDTF">2022-03-17T23:57:02Z</dcterms:modified>
</cp:coreProperties>
</file>