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444" r:id="rId3"/>
    <p:sldId id="445" r:id="rId4"/>
    <p:sldId id="448" r:id="rId5"/>
    <p:sldId id="446" r:id="rId6"/>
    <p:sldId id="447" r:id="rId7"/>
    <p:sldId id="443" r:id="rId8"/>
    <p:sldId id="257" r:id="rId9"/>
    <p:sldId id="442" r:id="rId10"/>
    <p:sldId id="258" r:id="rId11"/>
    <p:sldId id="437" r:id="rId12"/>
    <p:sldId id="263" r:id="rId13"/>
    <p:sldId id="259" r:id="rId14"/>
    <p:sldId id="438" r:id="rId15"/>
    <p:sldId id="261" r:id="rId16"/>
    <p:sldId id="439" r:id="rId17"/>
    <p:sldId id="260" r:id="rId18"/>
    <p:sldId id="441" r:id="rId19"/>
    <p:sldId id="26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74175" autoAdjust="0"/>
  </p:normalViewPr>
  <p:slideViewPr>
    <p:cSldViewPr snapToGrid="0">
      <p:cViewPr varScale="1">
        <p:scale>
          <a:sx n="95" d="100"/>
          <a:sy n="95" d="100"/>
        </p:scale>
        <p:origin x="10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09568B-ECBE-4BE6-9367-C02CCA32795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C18E8-A0BD-4241-A385-52446A7BF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21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C18E8-A0BD-4241-A385-52446A7BFF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31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Quite an environment for external services</a:t>
            </a:r>
          </a:p>
          <a:p>
            <a:r>
              <a:rPr lang="en-US" dirty="0"/>
              <a:t>(such as search UI)</a:t>
            </a:r>
          </a:p>
          <a:p>
            <a:endParaRPr lang="en-US" dirty="0"/>
          </a:p>
          <a:p>
            <a:r>
              <a:rPr lang="en-US" dirty="0"/>
              <a:t>Focus on Federation – search etc. – postpone talk on archival service </a:t>
            </a:r>
          </a:p>
          <a:p>
            <a:endParaRPr lang="en-US" dirty="0"/>
          </a:p>
          <a:p>
            <a:r>
              <a:rPr lang="en-US" dirty="0"/>
              <a:t>Focus on Federation Architecture…</a:t>
            </a:r>
          </a:p>
          <a:p>
            <a:r>
              <a:rPr lang="en-US" dirty="0"/>
              <a:t> (focused on data lake services…now look at federation)</a:t>
            </a:r>
          </a:p>
          <a:p>
            <a:r>
              <a:rPr lang="en-US" dirty="0"/>
              <a:t> Federate Lakes (4 nodes; 5 nodes with US node next year)</a:t>
            </a:r>
          </a:p>
          <a:p>
            <a:r>
              <a:rPr lang="en-US" dirty="0"/>
              <a:t> Federated Search (core services syndicate) (perhaps delayed until spiral 6, but might be explored here)</a:t>
            </a:r>
          </a:p>
          <a:p>
            <a:r>
              <a:rPr lang="en-US" dirty="0"/>
              <a:t> Multiple SRMs – MIM and a second or third model that is independent</a:t>
            </a:r>
          </a:p>
          <a:p>
            <a:r>
              <a:rPr lang="en-US" dirty="0"/>
              <a:t> Decomposing </a:t>
            </a:r>
            <a:r>
              <a:rPr lang="en-US" dirty="0" err="1"/>
              <a:t>DataLake</a:t>
            </a:r>
            <a:r>
              <a:rPr lang="en-US" dirty="0"/>
              <a:t> Services – what are the services, and who does them?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C18E8-A0BD-4241-A385-52446A7BFF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69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Quite an environment for external services</a:t>
            </a:r>
          </a:p>
          <a:p>
            <a:r>
              <a:rPr lang="en-US" dirty="0"/>
              <a:t>(such as search UI)</a:t>
            </a:r>
          </a:p>
          <a:p>
            <a:endParaRPr lang="en-US" dirty="0"/>
          </a:p>
          <a:p>
            <a:r>
              <a:rPr lang="en-US" dirty="0"/>
              <a:t>Focus on Federation – search etc. – postpone talk on archival service </a:t>
            </a:r>
          </a:p>
          <a:p>
            <a:endParaRPr lang="en-US" dirty="0"/>
          </a:p>
          <a:p>
            <a:r>
              <a:rPr lang="en-US" dirty="0"/>
              <a:t>Focus on Federation Architecture…</a:t>
            </a:r>
          </a:p>
          <a:p>
            <a:r>
              <a:rPr lang="en-US" dirty="0"/>
              <a:t> (focused on data lake services…now look at federation)</a:t>
            </a:r>
          </a:p>
          <a:p>
            <a:r>
              <a:rPr lang="en-US" dirty="0"/>
              <a:t> Federate Lakes (4 nodes; 5 nodes with US node next year)</a:t>
            </a:r>
          </a:p>
          <a:p>
            <a:r>
              <a:rPr lang="en-US" dirty="0"/>
              <a:t> Federated Search (core services syndicate) (perhaps delayed until spiral 6, but might be explored here)</a:t>
            </a:r>
          </a:p>
          <a:p>
            <a:r>
              <a:rPr lang="en-US" dirty="0"/>
              <a:t> Multiple SRMs – MIM and a second or third model that is independent</a:t>
            </a:r>
          </a:p>
          <a:p>
            <a:r>
              <a:rPr lang="en-US" dirty="0"/>
              <a:t> Decomposing </a:t>
            </a:r>
            <a:r>
              <a:rPr lang="en-US" dirty="0" err="1"/>
              <a:t>DataLake</a:t>
            </a:r>
            <a:r>
              <a:rPr lang="en-US" dirty="0"/>
              <a:t> Services – what are the services, and who does them?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C18E8-A0BD-4241-A385-52446A7BFF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47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C18E8-A0BD-4241-A385-52446A7BFF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40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Everything was on Pink except: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Medical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DEU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DFSLw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(CC-150)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was some ad-hoc patient tracking info moved from low-to-high via the diode.</a:t>
            </a:r>
            <a:b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don’t think it justifies a slide.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PROMIEN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(POL): CBRN Warning &amp; Reporting 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SEALION (FIN):  Maritime C2 system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MENTOR (TUR):  CBRN planning &amp; execution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DCS SDS (CAN):  data centric security-secure data service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JASMINE BMS (POL):  Battlefield </a:t>
            </a:r>
            <a:r>
              <a:rPr lang="en-GB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Mgt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System (tactical C2; </a:t>
            </a:r>
            <a:r>
              <a:rPr lang="en-GB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Bn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below)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EUCCIS (EU):  C2 system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AIR C2IS (NATO):  set of Air C2 services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MEDICS (POL):  medical C2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27051-D558-4E98-929E-BA4B8DFDB07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465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Service Instruction in Spiral 5 – distributed search… will help/inform Federated Search</a:t>
            </a:r>
          </a:p>
          <a:p>
            <a:endParaRPr lang="en-US" dirty="0"/>
          </a:p>
          <a:p>
            <a:r>
              <a:rPr lang="en-US" dirty="0"/>
              <a:t>Identifier – Is there a single data source per BSO?</a:t>
            </a:r>
          </a:p>
          <a:p>
            <a:r>
              <a:rPr lang="en-US" dirty="0"/>
              <a:t>  What about multiple users reporting on single object?</a:t>
            </a:r>
          </a:p>
          <a:p>
            <a:r>
              <a:rPr lang="en-US" dirty="0"/>
              <a:t>  What about single user reporting multiple records on single object?</a:t>
            </a:r>
          </a:p>
          <a:p>
            <a:endParaRPr lang="en-US" dirty="0"/>
          </a:p>
          <a:p>
            <a:r>
              <a:rPr lang="en-US" dirty="0"/>
              <a:t>Current assumption – single authoritative data source can report on and update a BSO</a:t>
            </a:r>
          </a:p>
          <a:p>
            <a:r>
              <a:rPr lang="en-US" dirty="0"/>
              <a:t>API Specification for Open Search or Elastic Search</a:t>
            </a:r>
          </a:p>
          <a:p>
            <a:endParaRPr lang="en-US" dirty="0"/>
          </a:p>
          <a:p>
            <a:r>
              <a:rPr lang="en-US" dirty="0"/>
              <a:t>Each node has its own external API implementation; do we need an API that will allow Data Lake Nodes to communicate with each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C18E8-A0BD-4241-A385-52446A7BFFC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27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C18E8-A0BD-4241-A385-52446A7BFFC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08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C4FEB-E769-08CA-DC5D-6C3E45AC8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778A67-F475-7863-D526-8ADCE635B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F0DD4-7B6A-B1B4-6814-B5ECFFE05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9187-5CD8-479A-BFB4-A0D545718604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56A70-638D-5581-1112-2AC13FBF4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33612-2140-C9F4-25D8-EDCC7445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CD46-BF25-4B07-9F87-08B34043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7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5D1BA-5C10-E9EE-65F2-5A7367866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9D2470-9F61-1E31-9BC7-B8873E799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C69A6-2B69-2701-6407-C5DCB144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9187-5CD8-479A-BFB4-A0D545718604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53469-3203-EA75-3C56-0986848DD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64A35-54F0-7B71-4714-ECAB5D001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CD46-BF25-4B07-9F87-08B34043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37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285AE5-2520-3D19-C5B9-851BD9DB2B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95F77-79D3-EED0-623E-63B5F40E5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B872E-D778-8306-DB39-F04825FF8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9187-5CD8-479A-BFB4-A0D545718604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955E9-8593-7B08-5805-B9FAAAF92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B7E79-D003-5ECD-49DF-D4CF3306E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CD46-BF25-4B07-9F87-08B34043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54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494A0-0521-AC41-4247-272E5B7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89DD5-482C-630A-4F2F-A429BFC37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28A89-D073-539B-AB19-AED13BE6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9187-5CD8-479A-BFB4-A0D545718604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92485-FA9B-02B1-E4A0-80E615BC4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0DC86-0392-8D31-6A3B-22C23835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CD46-BF25-4B07-9F87-08B34043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6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5277-AD08-CAFC-1673-22A3199BD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92735-68B7-108F-72DC-65B3C76E1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4F831-9EDB-5083-757F-272731AA0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9187-5CD8-479A-BFB4-A0D545718604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81370-03FF-6D39-3143-EE0758446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093DC-D74D-35E1-8DA9-B0D959892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CD46-BF25-4B07-9F87-08B34043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1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063F9-B700-F588-E30C-1E12E5EF2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229FB-AE3E-707B-60B7-9FEC429F09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27323A-0BD0-6A00-A79D-012358748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F1FF2-E95B-702A-283C-AF0FFCF7C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9187-5CD8-479A-BFB4-A0D545718604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6ADBF-32DB-1AA1-EC05-C368E3381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0BFBF-A007-951E-8E4D-A22ED0D92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CD46-BF25-4B07-9F87-08B34043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07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D3B38-1579-4F9C-A87F-3DCC0E5EA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870AA-BF7C-7842-4C9A-0F7CF7401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537646-659D-A500-AE40-9D21CFEF3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D1D1E1-10DD-EACB-D131-5519F5174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BBF038-8172-2285-A09B-F2EDE54DF2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859658-6930-8320-97D5-27E878A0D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9187-5CD8-479A-BFB4-A0D545718604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49D854-08FA-D9FB-11DB-C4AD679FD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7BE876-3A00-F028-74F9-00BEFAD53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CD46-BF25-4B07-9F87-08B34043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5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557B-5A56-6C7D-D9E4-1ACC77853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9A4076-78ED-C7C5-84F1-EAE769C67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9187-5CD8-479A-BFB4-A0D545718604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31E2C-1DAE-DADE-2A3E-D794A09D7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9C2D8-A5B6-165B-D0DA-441FA5D65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CD46-BF25-4B07-9F87-08B34043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1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D54B37-BB87-AEC6-7E24-6B28EA004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9187-5CD8-479A-BFB4-A0D545718604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9F4F3D-C07B-B860-1FDD-EAAB0BE80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DD5EA-4F44-023C-AA9C-8F44BAA91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CD46-BF25-4B07-9F87-08B34043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0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DE390-3066-9C51-BAC6-3C468F014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A22C7-35F5-615D-50EA-341CF69CF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50251-8407-DE5D-2AFA-DD4728D4F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AE662-5B50-B17A-BEEA-6D0F3BF12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9187-5CD8-479A-BFB4-A0D545718604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10683-E77E-AC86-ED5A-2BBBF8498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555B5-20C8-1647-6E5A-9DE636D5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CD46-BF25-4B07-9F87-08B34043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38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BCC46-178C-E132-05A0-30D159C61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6EF541-E98A-B0D8-5440-06210DC25C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0F288B-617F-66B6-12CC-87B1A6FE3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4B021-F1FF-0809-1120-D7435B267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9187-5CD8-479A-BFB4-A0D545718604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7E48C-917E-FA05-D1B2-786007CAD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F6860-B2D1-9FBE-6FED-D21629D40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CD46-BF25-4B07-9F87-08B34043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09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DE802F-82CE-746B-FA03-B2B981096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DCE83-3D07-7734-D0A1-6A79E1311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F2F88-1778-C36D-8D1E-C2789FC7B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09187-5CD8-479A-BFB4-A0D545718604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BA088-187D-FEDD-D8C3-DE2E5BF80B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C01F6-1F55-DC73-B6B1-1593EEFD8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9CD46-BF25-4B07-9F87-08B34043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9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29935-11B4-3302-B39E-472A50124B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NCDF Data Lake Architecture Tiger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BB97F-7D47-CA4A-CBA5-D2C8050B8D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July 26 Working Session</a:t>
            </a:r>
          </a:p>
          <a:p>
            <a:endParaRPr lang="en-US" dirty="0"/>
          </a:p>
          <a:p>
            <a:r>
              <a:rPr lang="en-US" dirty="0"/>
              <a:t>Chuck Turnitsa</a:t>
            </a:r>
          </a:p>
          <a:p>
            <a:r>
              <a:rPr lang="en-US" dirty="0"/>
              <a:t>GTRI</a:t>
            </a:r>
          </a:p>
        </p:txBody>
      </p:sp>
    </p:spTree>
    <p:extLst>
      <p:ext uri="{BB962C8B-B14F-4D97-AF65-F5344CB8AC3E}">
        <p14:creationId xmlns:p14="http://schemas.microsoft.com/office/powerpoint/2010/main" val="998372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7D714-891B-00C8-D24D-CF0BC35D2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62457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dirty="0"/>
              <a:t>Agenda Item 1:</a:t>
            </a:r>
            <a:br>
              <a:rPr lang="en-US" sz="3200" dirty="0"/>
            </a:br>
            <a:r>
              <a:rPr lang="en-US" sz="3200" dirty="0"/>
              <a:t>Discuss CWIX 2022 results and findings re: Data Lake.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E778239-0894-D2B3-1BF1-5FED1AA21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101" y="3963217"/>
            <a:ext cx="11521797" cy="225604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Partners</a:t>
            </a:r>
          </a:p>
          <a:p>
            <a:pPr lvl="1" indent="-457200">
              <a:spcBef>
                <a:spcPts val="0"/>
              </a:spcBef>
              <a:spcAft>
                <a:spcPts val="600"/>
              </a:spcAft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Focus Areas (11):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AIR, Data Centric Security (DCS), Future Core Services (FCS), GEO-METOC, JISR, LAND, LOGMED, Maritime, Modeling &amp; Simulation, Multi-Lateral Interoperability Programmer (MIP), OPCMD</a:t>
            </a:r>
          </a:p>
          <a:p>
            <a:pPr lvl="1" indent="-457200">
              <a:spcBef>
                <a:spcPts val="0"/>
              </a:spcBef>
              <a:spcAft>
                <a:spcPts val="600"/>
              </a:spcAft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Nations (11):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CAN, DEU, EU, FIN, NATO, NLD, NOR, POL, ROU, TUR, US</a:t>
            </a:r>
          </a:p>
          <a:p>
            <a:pPr lvl="1" indent="-45720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Content: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JISR/SA, Medical (e.g. disease reports, planning, MTF status, decontamination), Geospatial (e.g. hazard predictions), BSOs/tracks, force protection, LOG (e.g. facilities, consumable reports, transportation alerts, exclusion zones), CBRN, ACO, ATO, free text (dynamic chat), air bases, white shipping</a:t>
            </a:r>
          </a:p>
          <a:p>
            <a:pPr lvl="1" indent="-457200">
              <a:spcBef>
                <a:spcPts val="0"/>
              </a:spcBef>
              <a:spcAft>
                <a:spcPts val="600"/>
              </a:spcAft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 formats: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Coalition Shared Database (JISR), CSV, KML, Link-16, MIP, ADatP-3, MTF, NCDF, NVG, OTH-G, native XML, XMPP, unstructured data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  <a:spcAft>
                <a:spcPts val="1800"/>
              </a:spcAft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63A617-A4EE-4F0C-B367-9FBAA735174B}"/>
              </a:ext>
            </a:extLst>
          </p:cNvPr>
          <p:cNvSpPr txBox="1"/>
          <p:nvPr/>
        </p:nvSpPr>
        <p:spPr>
          <a:xfrm>
            <a:off x="335100" y="1488020"/>
            <a:ext cx="11521797" cy="2374296"/>
          </a:xfrm>
          <a:prstGeom prst="rect">
            <a:avLst/>
          </a:prstGeom>
        </p:spPr>
        <p:txBody>
          <a:bodyPr vert="horz" lIns="121917" tIns="60958" rIns="121917" bIns="60958" rtlCol="0">
            <a:normAutofit lnSpcReduction="10000"/>
          </a:bodyPr>
          <a:lstStyle>
            <a:lvl1pPr marL="457098" indent="-457098" defTabSz="1218926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90377" lvl="1" indent="-457200" defTabSz="1218926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3657" indent="-304731" defTabSz="1218926">
              <a:spcBef>
                <a:spcPct val="20000"/>
              </a:spcBef>
              <a:buFont typeface="Arial" panose="020B0604020202020204" pitchFamily="34" charset="0"/>
              <a:buChar char="•"/>
              <a:defRPr sz="3199"/>
            </a:lvl3pPr>
            <a:lvl4pPr marL="2133120" indent="-304731" defTabSz="1218926">
              <a:spcBef>
                <a:spcPct val="20000"/>
              </a:spcBef>
              <a:buFont typeface="Arial" panose="020B0604020202020204" pitchFamily="34" charset="0"/>
              <a:buChar char="–"/>
              <a:defRPr sz="2699"/>
            </a:lvl4pPr>
            <a:lvl5pPr marL="2742582" indent="-304731" defTabSz="1218926">
              <a:spcBef>
                <a:spcPct val="20000"/>
              </a:spcBef>
              <a:buFont typeface="Arial" panose="020B0604020202020204" pitchFamily="34" charset="0"/>
              <a:buChar char="»"/>
              <a:defRPr sz="2699"/>
            </a:lvl5pPr>
            <a:lvl6pPr marL="3352045" indent="-304731" defTabSz="1218926">
              <a:spcBef>
                <a:spcPct val="20000"/>
              </a:spcBef>
              <a:buFont typeface="Arial" panose="020B0604020202020204" pitchFamily="34" charset="0"/>
              <a:buChar char="•"/>
              <a:defRPr sz="2699"/>
            </a:lvl6pPr>
            <a:lvl7pPr marL="3961509" indent="-304731" defTabSz="1218926">
              <a:spcBef>
                <a:spcPct val="20000"/>
              </a:spcBef>
              <a:buFont typeface="Arial" panose="020B0604020202020204" pitchFamily="34" charset="0"/>
              <a:buChar char="•"/>
              <a:defRPr sz="2699"/>
            </a:lvl7pPr>
            <a:lvl8pPr marL="4570972" indent="-304731" defTabSz="1218926">
              <a:spcBef>
                <a:spcPct val="20000"/>
              </a:spcBef>
              <a:buFont typeface="Arial" panose="020B0604020202020204" pitchFamily="34" charset="0"/>
              <a:buChar char="•"/>
              <a:defRPr sz="2699"/>
            </a:lvl8pPr>
            <a:lvl9pPr marL="5180434" indent="-304731" defTabSz="1218926">
              <a:spcBef>
                <a:spcPct val="20000"/>
              </a:spcBef>
              <a:buFont typeface="Arial" panose="020B0604020202020204" pitchFamily="34" charset="0"/>
              <a:buChar char="•"/>
              <a:defRPr sz="2699"/>
            </a:lvl9pPr>
          </a:lstStyle>
          <a:p>
            <a:r>
              <a:rPr lang="en-GB" sz="2000" dirty="0"/>
              <a:t>NCDF Data Lake Goals for CWIX 2022</a:t>
            </a:r>
          </a:p>
          <a:p>
            <a:pPr lvl="1"/>
            <a:r>
              <a:rPr lang="en-US" sz="1400" b="0" dirty="0"/>
              <a:t>Verify FMN Spiral 5 Service Instructions for Cross-Community of Interest Information Sharing</a:t>
            </a:r>
          </a:p>
          <a:p>
            <a:pPr lvl="1"/>
            <a:r>
              <a:rPr lang="en-US" sz="1400" b="0" dirty="0"/>
              <a:t>Test search and retrieval patterns</a:t>
            </a:r>
          </a:p>
          <a:p>
            <a:pPr lvl="1"/>
            <a:r>
              <a:rPr lang="en-US" sz="1400" b="0" dirty="0"/>
              <a:t>Test ability of NCDF Data Lake to handle different data types, formats, protocols</a:t>
            </a:r>
          </a:p>
          <a:p>
            <a:pPr lvl="1"/>
            <a:r>
              <a:rPr lang="en-US" sz="1400" b="0" dirty="0"/>
              <a:t>Experiment with security, search, and discovery metadata</a:t>
            </a:r>
          </a:p>
          <a:p>
            <a:pPr lvl="1"/>
            <a:r>
              <a:rPr lang="en-US" sz="1400" b="0" dirty="0"/>
              <a:t>Explore how cross COI information sharing enhances decision-making</a:t>
            </a:r>
          </a:p>
          <a:p>
            <a:pPr lvl="1"/>
            <a:r>
              <a:rPr lang="en-US" sz="1400" b="0" dirty="0"/>
              <a:t>Introduce/experiment with Data Lake user interface (Lake Diver)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A8EA8B-73FE-D397-DE6E-87D8B746821B}"/>
              </a:ext>
            </a:extLst>
          </p:cNvPr>
          <p:cNvSpPr txBox="1"/>
          <p:nvPr/>
        </p:nvSpPr>
        <p:spPr>
          <a:xfrm>
            <a:off x="4453719" y="6492875"/>
            <a:ext cx="773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Taken from the CWIX 2022 NCDF Data Lake AAR report by McCoy and Schultz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EC9F5-1947-17C0-456F-A658D3B39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on July 12</a:t>
            </a:r>
          </a:p>
        </p:txBody>
      </p:sp>
    </p:spTree>
    <p:extLst>
      <p:ext uri="{BB962C8B-B14F-4D97-AF65-F5344CB8AC3E}">
        <p14:creationId xmlns:p14="http://schemas.microsoft.com/office/powerpoint/2010/main" val="4106049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5B543700-4379-DB20-8A69-EE5C4F309E14}"/>
              </a:ext>
            </a:extLst>
          </p:cNvPr>
          <p:cNvSpPr/>
          <p:nvPr/>
        </p:nvSpPr>
        <p:spPr>
          <a:xfrm>
            <a:off x="7976596" y="4970268"/>
            <a:ext cx="2325387" cy="15444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16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094FEFC-12C0-1957-EADE-2B79EB5988B9}"/>
              </a:ext>
            </a:extLst>
          </p:cNvPr>
          <p:cNvSpPr/>
          <p:nvPr/>
        </p:nvSpPr>
        <p:spPr>
          <a:xfrm>
            <a:off x="3963826" y="4094965"/>
            <a:ext cx="3396295" cy="202485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  <a:latin typeface="Calibri" panose="020F0502020204030204"/>
            </a:endParaRPr>
          </a:p>
          <a:p>
            <a:pPr algn="ctr" defTabSz="457200"/>
            <a:endParaRPr lang="en-US" dirty="0">
              <a:solidFill>
                <a:prstClr val="white"/>
              </a:solidFill>
              <a:latin typeface="Calibri" panose="020F0502020204030204"/>
            </a:endParaRPr>
          </a:p>
          <a:p>
            <a:pPr algn="ctr" defTabSz="457200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CA67AC-86AF-3EDF-AA47-BF08639B1AC5}"/>
              </a:ext>
            </a:extLst>
          </p:cNvPr>
          <p:cNvSpPr/>
          <p:nvPr/>
        </p:nvSpPr>
        <p:spPr>
          <a:xfrm>
            <a:off x="4836348" y="3963441"/>
            <a:ext cx="1560378" cy="2243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Data Lake Interface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3B0E37-682C-3F9F-73C3-DCDABFE4A918}"/>
              </a:ext>
            </a:extLst>
          </p:cNvPr>
          <p:cNvSpPr/>
          <p:nvPr/>
        </p:nvSpPr>
        <p:spPr>
          <a:xfrm>
            <a:off x="5626177" y="5438885"/>
            <a:ext cx="1140478" cy="257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white"/>
                </a:solidFill>
                <a:latin typeface="Calibri" panose="020F0502020204030204"/>
              </a:rPr>
              <a:t>ESP - MDSIE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934C9193-AF42-20CB-C4EF-B927598937B1}"/>
              </a:ext>
            </a:extLst>
          </p:cNvPr>
          <p:cNvCxnSpPr>
            <a:cxnSpLocks/>
            <a:endCxn id="7" idx="1"/>
          </p:cNvCxnSpPr>
          <p:nvPr/>
        </p:nvCxnSpPr>
        <p:spPr>
          <a:xfrm rot="16200000" flipH="1">
            <a:off x="5181042" y="5122336"/>
            <a:ext cx="726474" cy="163796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1FC201B-5138-CF62-DBBE-4D29DF22EEF2}"/>
              </a:ext>
            </a:extLst>
          </p:cNvPr>
          <p:cNvCxnSpPr>
            <a:cxnSpLocks/>
            <a:endCxn id="65" idx="1"/>
          </p:cNvCxnSpPr>
          <p:nvPr/>
        </p:nvCxnSpPr>
        <p:spPr>
          <a:xfrm rot="16200000" flipH="1">
            <a:off x="5209684" y="4851392"/>
            <a:ext cx="678706" cy="154280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1D39993-F803-1B60-8215-F2177224F120}"/>
              </a:ext>
            </a:extLst>
          </p:cNvPr>
          <p:cNvCxnSpPr>
            <a:cxnSpLocks/>
            <a:endCxn id="64" idx="1"/>
          </p:cNvCxnSpPr>
          <p:nvPr/>
        </p:nvCxnSpPr>
        <p:spPr>
          <a:xfrm rot="16200000" flipH="1">
            <a:off x="5343404" y="4714183"/>
            <a:ext cx="415072" cy="165064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0E0FF76-B5F4-0AF4-1220-04D4A669CA09}"/>
              </a:ext>
            </a:extLst>
          </p:cNvPr>
          <p:cNvSpPr/>
          <p:nvPr/>
        </p:nvSpPr>
        <p:spPr>
          <a:xfrm>
            <a:off x="2356050" y="1642484"/>
            <a:ext cx="1649924" cy="2826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black"/>
                </a:solidFill>
                <a:latin typeface="Calibri" panose="020F0502020204030204"/>
              </a:rPr>
              <a:t>Maritime CCIS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8564B0-7A73-C234-7550-F9D97F83D2C1}"/>
              </a:ext>
            </a:extLst>
          </p:cNvPr>
          <p:cNvSpPr/>
          <p:nvPr/>
        </p:nvSpPr>
        <p:spPr>
          <a:xfrm>
            <a:off x="2356050" y="2016749"/>
            <a:ext cx="1649924" cy="2826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black"/>
                </a:solidFill>
                <a:latin typeface="Calibri" panose="020F0502020204030204"/>
              </a:rPr>
              <a:t>Message Exchange Service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EAB4AB-65AF-E0F7-B73D-2EE0E8FD8EDA}"/>
              </a:ext>
            </a:extLst>
          </p:cNvPr>
          <p:cNvSpPr/>
          <p:nvPr/>
        </p:nvSpPr>
        <p:spPr>
          <a:xfrm>
            <a:off x="2356050" y="2391014"/>
            <a:ext cx="1649924" cy="2826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black"/>
                </a:solidFill>
                <a:latin typeface="Calibri" panose="020F0502020204030204"/>
              </a:rPr>
              <a:t>SEALION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7BBADA-1A03-A3C2-FE02-EA171197FBE7}"/>
              </a:ext>
            </a:extLst>
          </p:cNvPr>
          <p:cNvSpPr/>
          <p:nvPr/>
        </p:nvSpPr>
        <p:spPr>
          <a:xfrm>
            <a:off x="4843873" y="2834693"/>
            <a:ext cx="1560378" cy="3474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Transformation Service (INT-CORE)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786A89C-9D72-0E99-A0D7-CA614DFDC5DF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4005975" y="1783811"/>
            <a:ext cx="837899" cy="122461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9FDC9B2-1BE0-A77D-1C4E-E779FA372475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4005975" y="2158077"/>
            <a:ext cx="837899" cy="85035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99CA58C-D28C-958C-C5BE-BE82AA1CD72B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4005975" y="2532341"/>
            <a:ext cx="837899" cy="47608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3CD91EC-92E8-ADA1-2D02-32584D2A7ABA}"/>
              </a:ext>
            </a:extLst>
          </p:cNvPr>
          <p:cNvSpPr/>
          <p:nvPr/>
        </p:nvSpPr>
        <p:spPr>
          <a:xfrm>
            <a:off x="7615974" y="3575217"/>
            <a:ext cx="1790603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black"/>
                </a:solidFill>
                <a:latin typeface="Calibri" panose="020F0502020204030204"/>
              </a:rPr>
              <a:t>Lake Diver </a:t>
            </a:r>
          </a:p>
          <a:p>
            <a:pPr algn="ctr" defTabSz="457200"/>
            <a:r>
              <a:rPr lang="en-US" sz="1000" b="1" dirty="0">
                <a:solidFill>
                  <a:prstClr val="black"/>
                </a:solidFill>
                <a:latin typeface="Calibri" panose="020F0502020204030204"/>
              </a:rPr>
              <a:t>(Search UI)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F8AD0C8-0AC0-D430-88AD-BB942CAED4B3}"/>
              </a:ext>
            </a:extLst>
          </p:cNvPr>
          <p:cNvCxnSpPr>
            <a:cxnSpLocks/>
            <a:stCxn id="18" idx="1"/>
            <a:endCxn id="6" idx="3"/>
          </p:cNvCxnSpPr>
          <p:nvPr/>
        </p:nvCxnSpPr>
        <p:spPr>
          <a:xfrm rot="10800000" flipV="1">
            <a:off x="6396728" y="3729105"/>
            <a:ext cx="1219247" cy="34653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058321F-7DD0-32E7-879F-220EE805FBFC}"/>
              </a:ext>
            </a:extLst>
          </p:cNvPr>
          <p:cNvCxnSpPr>
            <a:cxnSpLocks/>
            <a:stCxn id="14" idx="2"/>
            <a:endCxn id="6" idx="0"/>
          </p:cNvCxnSpPr>
          <p:nvPr/>
        </p:nvCxnSpPr>
        <p:spPr>
          <a:xfrm flipH="1">
            <a:off x="5616538" y="3182166"/>
            <a:ext cx="7525" cy="78127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879426-AB25-85B6-0F0C-290A13F433AF}"/>
              </a:ext>
            </a:extLst>
          </p:cNvPr>
          <p:cNvCxnSpPr>
            <a:cxnSpLocks/>
          </p:cNvCxnSpPr>
          <p:nvPr/>
        </p:nvCxnSpPr>
        <p:spPr>
          <a:xfrm>
            <a:off x="5468411" y="4163838"/>
            <a:ext cx="0" cy="20095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C4D15F7-8188-9A1A-6251-5D4E234E9788}"/>
              </a:ext>
            </a:extLst>
          </p:cNvPr>
          <p:cNvSpPr txBox="1"/>
          <p:nvPr/>
        </p:nvSpPr>
        <p:spPr>
          <a:xfrm>
            <a:off x="4880889" y="4694876"/>
            <a:ext cx="5741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/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Data</a:t>
            </a:r>
          </a:p>
          <a:p>
            <a:pPr algn="r" defTabSz="457200"/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Lake</a:t>
            </a:r>
          </a:p>
          <a:p>
            <a:pPr algn="r" defTabSz="457200"/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Sharing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75A270-C129-FDB3-0E65-E6197C3DD743}"/>
              </a:ext>
            </a:extLst>
          </p:cNvPr>
          <p:cNvSpPr/>
          <p:nvPr/>
        </p:nvSpPr>
        <p:spPr>
          <a:xfrm>
            <a:off x="2356050" y="2902765"/>
            <a:ext cx="1649924" cy="2826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black"/>
                </a:solidFill>
                <a:latin typeface="Calibri" panose="020F0502020204030204"/>
              </a:rPr>
              <a:t>PROMIEN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8BD98D7-AA53-A437-6B80-A35FABDDB4FF}"/>
              </a:ext>
            </a:extLst>
          </p:cNvPr>
          <p:cNvSpPr/>
          <p:nvPr/>
        </p:nvSpPr>
        <p:spPr>
          <a:xfrm>
            <a:off x="2356050" y="3282736"/>
            <a:ext cx="1649924" cy="2826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black"/>
                </a:solidFill>
                <a:latin typeface="Calibri" panose="020F0502020204030204"/>
              </a:rPr>
              <a:t>MENTOR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CBCB3DD-B311-1395-4673-223C8D0FCBF4}"/>
              </a:ext>
            </a:extLst>
          </p:cNvPr>
          <p:cNvCxnSpPr>
            <a:cxnSpLocks/>
            <a:stCxn id="25" idx="3"/>
            <a:endCxn id="14" idx="1"/>
          </p:cNvCxnSpPr>
          <p:nvPr/>
        </p:nvCxnSpPr>
        <p:spPr>
          <a:xfrm flipV="1">
            <a:off x="4005975" y="3008429"/>
            <a:ext cx="837899" cy="41563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10282728-4CF6-F7C1-907E-1406BBBB9EA5}"/>
              </a:ext>
            </a:extLst>
          </p:cNvPr>
          <p:cNvCxnSpPr>
            <a:cxnSpLocks/>
            <a:stCxn id="23" idx="3"/>
            <a:endCxn id="14" idx="1"/>
          </p:cNvCxnSpPr>
          <p:nvPr/>
        </p:nvCxnSpPr>
        <p:spPr>
          <a:xfrm flipV="1">
            <a:off x="4005975" y="3008430"/>
            <a:ext cx="837899" cy="3566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0B2D2B6-B0EF-1CB7-707F-267698F58DE8}"/>
              </a:ext>
            </a:extLst>
          </p:cNvPr>
          <p:cNvSpPr/>
          <p:nvPr/>
        </p:nvSpPr>
        <p:spPr>
          <a:xfrm>
            <a:off x="7596924" y="2511674"/>
            <a:ext cx="1784197" cy="2824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black"/>
                </a:solidFill>
                <a:latin typeface="Calibri" panose="020F0502020204030204"/>
              </a:rPr>
              <a:t>EUCCIS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FA243C8-471A-3BD2-FA16-1955149B2134}"/>
              </a:ext>
            </a:extLst>
          </p:cNvPr>
          <p:cNvSpPr/>
          <p:nvPr/>
        </p:nvSpPr>
        <p:spPr>
          <a:xfrm>
            <a:off x="7596922" y="2885505"/>
            <a:ext cx="1774452" cy="2824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black"/>
                </a:solidFill>
                <a:latin typeface="Calibri" panose="020F0502020204030204"/>
              </a:rPr>
              <a:t>GEOMETOC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E8401B8-C423-76D0-90FC-ED8D2500DEC2}"/>
              </a:ext>
            </a:extLst>
          </p:cNvPr>
          <p:cNvSpPr/>
          <p:nvPr/>
        </p:nvSpPr>
        <p:spPr>
          <a:xfrm>
            <a:off x="4938934" y="1602940"/>
            <a:ext cx="1466464" cy="2824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black"/>
                </a:solidFill>
                <a:latin typeface="Calibri" panose="020F0502020204030204"/>
              </a:rPr>
              <a:t>NATO CORE GIS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F9E65C0-774C-0959-A68D-316259EBA7CA}"/>
              </a:ext>
            </a:extLst>
          </p:cNvPr>
          <p:cNvSpPr/>
          <p:nvPr/>
        </p:nvSpPr>
        <p:spPr>
          <a:xfrm>
            <a:off x="4934733" y="1207445"/>
            <a:ext cx="1466464" cy="2824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black"/>
                </a:solidFill>
                <a:latin typeface="Calibri" panose="020F0502020204030204"/>
              </a:rPr>
              <a:t>JCHAT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C749B63-9E89-768C-0905-0EFD71763856}"/>
              </a:ext>
            </a:extLst>
          </p:cNvPr>
          <p:cNvSpPr/>
          <p:nvPr/>
        </p:nvSpPr>
        <p:spPr>
          <a:xfrm>
            <a:off x="4956800" y="2012232"/>
            <a:ext cx="1450747" cy="2824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black"/>
                </a:solidFill>
                <a:latin typeface="Calibri" panose="020F0502020204030204"/>
              </a:rPr>
              <a:t>LOGFAS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316A81DA-E0D3-1CCC-68B4-3D42F72AC375}"/>
              </a:ext>
            </a:extLst>
          </p:cNvPr>
          <p:cNvCxnSpPr>
            <a:cxnSpLocks/>
            <a:stCxn id="14" idx="3"/>
            <a:endCxn id="30" idx="1"/>
          </p:cNvCxnSpPr>
          <p:nvPr/>
        </p:nvCxnSpPr>
        <p:spPr>
          <a:xfrm>
            <a:off x="6404252" y="3008429"/>
            <a:ext cx="1192671" cy="1829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CCC956A7-2630-17C7-E2DC-C98C0679A84C}"/>
              </a:ext>
            </a:extLst>
          </p:cNvPr>
          <p:cNvCxnSpPr>
            <a:cxnSpLocks/>
            <a:stCxn id="14" idx="3"/>
            <a:endCxn id="29" idx="1"/>
          </p:cNvCxnSpPr>
          <p:nvPr/>
        </p:nvCxnSpPr>
        <p:spPr>
          <a:xfrm flipV="1">
            <a:off x="6404251" y="2652891"/>
            <a:ext cx="1192672" cy="35553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D1358F5-31C5-0810-F1FC-7116FF43B8C6}"/>
              </a:ext>
            </a:extLst>
          </p:cNvPr>
          <p:cNvCxnSpPr>
            <a:cxnSpLocks/>
            <a:stCxn id="14" idx="3"/>
            <a:endCxn id="31" idx="3"/>
          </p:cNvCxnSpPr>
          <p:nvPr/>
        </p:nvCxnSpPr>
        <p:spPr>
          <a:xfrm flipV="1">
            <a:off x="6404252" y="1744157"/>
            <a:ext cx="1147" cy="1264273"/>
          </a:xfrm>
          <a:prstGeom prst="bentConnector3">
            <a:avLst>
              <a:gd name="adj1" fmla="val 2003025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645DF79-A900-AFA4-10B7-CF20AD1A66D7}"/>
              </a:ext>
            </a:extLst>
          </p:cNvPr>
          <p:cNvCxnSpPr>
            <a:cxnSpLocks/>
            <a:stCxn id="14" idx="3"/>
            <a:endCxn id="33" idx="3"/>
          </p:cNvCxnSpPr>
          <p:nvPr/>
        </p:nvCxnSpPr>
        <p:spPr>
          <a:xfrm flipV="1">
            <a:off x="6404252" y="2153449"/>
            <a:ext cx="3295" cy="854981"/>
          </a:xfrm>
          <a:prstGeom prst="bentConnector3">
            <a:avLst>
              <a:gd name="adj1" fmla="val 703778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21B7B7A-BF94-7047-A9EB-B0C30E36B275}"/>
              </a:ext>
            </a:extLst>
          </p:cNvPr>
          <p:cNvCxnSpPr>
            <a:cxnSpLocks/>
            <a:stCxn id="14" idx="3"/>
            <a:endCxn id="32" idx="3"/>
          </p:cNvCxnSpPr>
          <p:nvPr/>
        </p:nvCxnSpPr>
        <p:spPr>
          <a:xfrm flipH="1" flipV="1">
            <a:off x="6401197" y="1348661"/>
            <a:ext cx="3054" cy="1659768"/>
          </a:xfrm>
          <a:prstGeom prst="bentConnector3">
            <a:avLst>
              <a:gd name="adj1" fmla="val -748526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B57B33C-0281-D3E4-33E6-B9DB01A7C6A3}"/>
              </a:ext>
            </a:extLst>
          </p:cNvPr>
          <p:cNvSpPr/>
          <p:nvPr/>
        </p:nvSpPr>
        <p:spPr>
          <a:xfrm>
            <a:off x="7611772" y="2111435"/>
            <a:ext cx="1769348" cy="2824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black"/>
                </a:solidFill>
                <a:latin typeface="Calibri" panose="020F0502020204030204"/>
              </a:rPr>
              <a:t>AIR C2IS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716B7AD-9E47-CB87-9386-1A1F262F8FE0}"/>
              </a:ext>
            </a:extLst>
          </p:cNvPr>
          <p:cNvSpPr/>
          <p:nvPr/>
        </p:nvSpPr>
        <p:spPr>
          <a:xfrm>
            <a:off x="7607588" y="1341184"/>
            <a:ext cx="1763786" cy="2824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black"/>
                </a:solidFill>
                <a:latin typeface="Calibri" panose="020F0502020204030204"/>
              </a:rPr>
              <a:t>NATO MEDICAL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EF6C311-7B78-59B9-5CF7-6D551FD485DD}"/>
              </a:ext>
            </a:extLst>
          </p:cNvPr>
          <p:cNvSpPr/>
          <p:nvPr/>
        </p:nvSpPr>
        <p:spPr>
          <a:xfrm>
            <a:off x="7615974" y="1706022"/>
            <a:ext cx="1755401" cy="2824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black"/>
                </a:solidFill>
                <a:latin typeface="Calibri" panose="020F0502020204030204"/>
              </a:rPr>
              <a:t>MEDICS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5A67B105-4412-4006-CE49-517C8C8D9840}"/>
              </a:ext>
            </a:extLst>
          </p:cNvPr>
          <p:cNvCxnSpPr>
            <a:cxnSpLocks/>
            <a:stCxn id="14" idx="3"/>
            <a:endCxn id="41" idx="1"/>
          </p:cNvCxnSpPr>
          <p:nvPr/>
        </p:nvCxnSpPr>
        <p:spPr>
          <a:xfrm flipV="1">
            <a:off x="6404251" y="1847239"/>
            <a:ext cx="1211722" cy="116119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F5B09671-87AC-0602-3369-9543ABDA41FA}"/>
              </a:ext>
            </a:extLst>
          </p:cNvPr>
          <p:cNvCxnSpPr>
            <a:cxnSpLocks/>
            <a:stCxn id="14" idx="3"/>
            <a:endCxn id="40" idx="1"/>
          </p:cNvCxnSpPr>
          <p:nvPr/>
        </p:nvCxnSpPr>
        <p:spPr>
          <a:xfrm flipV="1">
            <a:off x="6404252" y="1482401"/>
            <a:ext cx="1203337" cy="152602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855D76E2-AFDC-CA4B-92EB-79CC375B40C2}"/>
              </a:ext>
            </a:extLst>
          </p:cNvPr>
          <p:cNvSpPr/>
          <p:nvPr/>
        </p:nvSpPr>
        <p:spPr>
          <a:xfrm>
            <a:off x="2201720" y="3005025"/>
            <a:ext cx="270157" cy="1228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2304906-EDF5-4CAD-FEB0-B77B1AE6A0BB}"/>
              </a:ext>
            </a:extLst>
          </p:cNvPr>
          <p:cNvSpPr/>
          <p:nvPr/>
        </p:nvSpPr>
        <p:spPr>
          <a:xfrm>
            <a:off x="2221784" y="3367001"/>
            <a:ext cx="270157" cy="1228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B79CB0D-E14E-EC1C-83E6-A1534ECDC398}"/>
              </a:ext>
            </a:extLst>
          </p:cNvPr>
          <p:cNvSpPr/>
          <p:nvPr/>
        </p:nvSpPr>
        <p:spPr>
          <a:xfrm>
            <a:off x="4843874" y="1775507"/>
            <a:ext cx="181719" cy="9750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70E7681-8BB4-3FBF-D1E7-26102F56FED4}"/>
              </a:ext>
            </a:extLst>
          </p:cNvPr>
          <p:cNvSpPr/>
          <p:nvPr/>
        </p:nvSpPr>
        <p:spPr>
          <a:xfrm>
            <a:off x="4830359" y="1376855"/>
            <a:ext cx="181719" cy="9750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92B06AA-33A7-6E6C-C5D7-74ACC7BB1E82}"/>
              </a:ext>
            </a:extLst>
          </p:cNvPr>
          <p:cNvSpPr/>
          <p:nvPr/>
        </p:nvSpPr>
        <p:spPr>
          <a:xfrm>
            <a:off x="9290876" y="1430532"/>
            <a:ext cx="181719" cy="9750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5A2849F-BBA5-CA32-EC5A-C2688F71A301}"/>
              </a:ext>
            </a:extLst>
          </p:cNvPr>
          <p:cNvSpPr/>
          <p:nvPr/>
        </p:nvSpPr>
        <p:spPr>
          <a:xfrm>
            <a:off x="9297748" y="1796552"/>
            <a:ext cx="181719" cy="9750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4B51F35-7E55-F33E-2B23-FB5CC24125C2}"/>
              </a:ext>
            </a:extLst>
          </p:cNvPr>
          <p:cNvSpPr/>
          <p:nvPr/>
        </p:nvSpPr>
        <p:spPr>
          <a:xfrm>
            <a:off x="9292085" y="2281660"/>
            <a:ext cx="181719" cy="9750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C1ECDEC-0C5D-3010-9B9A-3CE07D0A2BD1}"/>
              </a:ext>
            </a:extLst>
          </p:cNvPr>
          <p:cNvSpPr/>
          <p:nvPr/>
        </p:nvSpPr>
        <p:spPr>
          <a:xfrm>
            <a:off x="2190646" y="1753905"/>
            <a:ext cx="270157" cy="12281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A0300E6-E6F8-F29A-7F6C-192CDD2E27DD}"/>
              </a:ext>
            </a:extLst>
          </p:cNvPr>
          <p:cNvSpPr/>
          <p:nvPr/>
        </p:nvSpPr>
        <p:spPr>
          <a:xfrm>
            <a:off x="2190645" y="2090095"/>
            <a:ext cx="270157" cy="12281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260A1BE-6AC9-F4A1-7258-A7BAD47C972F}"/>
              </a:ext>
            </a:extLst>
          </p:cNvPr>
          <p:cNvSpPr/>
          <p:nvPr/>
        </p:nvSpPr>
        <p:spPr>
          <a:xfrm>
            <a:off x="2214548" y="2490783"/>
            <a:ext cx="270157" cy="12281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23CC6E8-87A1-7B50-DDB4-5DDFAE725125}"/>
              </a:ext>
            </a:extLst>
          </p:cNvPr>
          <p:cNvSpPr/>
          <p:nvPr/>
        </p:nvSpPr>
        <p:spPr>
          <a:xfrm>
            <a:off x="9280515" y="2130649"/>
            <a:ext cx="181719" cy="9750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88354DA-6293-83D9-4952-F399E6187321}"/>
              </a:ext>
            </a:extLst>
          </p:cNvPr>
          <p:cNvSpPr/>
          <p:nvPr/>
        </p:nvSpPr>
        <p:spPr>
          <a:xfrm>
            <a:off x="9280515" y="2963364"/>
            <a:ext cx="181719" cy="9750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FAED8DA-9D29-6D39-1F4E-8F812DCA2B72}"/>
              </a:ext>
            </a:extLst>
          </p:cNvPr>
          <p:cNvSpPr/>
          <p:nvPr/>
        </p:nvSpPr>
        <p:spPr>
          <a:xfrm>
            <a:off x="4834578" y="1235718"/>
            <a:ext cx="181719" cy="9750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D3F615A-F6F3-1527-25BE-FD49A64C3100}"/>
              </a:ext>
            </a:extLst>
          </p:cNvPr>
          <p:cNvSpPr/>
          <p:nvPr/>
        </p:nvSpPr>
        <p:spPr>
          <a:xfrm>
            <a:off x="4845059" y="1625520"/>
            <a:ext cx="181719" cy="9750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8BEF8A6-BE40-E06E-E7FF-B34B0AE62247}"/>
              </a:ext>
            </a:extLst>
          </p:cNvPr>
          <p:cNvSpPr/>
          <p:nvPr/>
        </p:nvSpPr>
        <p:spPr>
          <a:xfrm>
            <a:off x="9285898" y="2612798"/>
            <a:ext cx="181719" cy="9750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A07F2D3-9392-BC17-F038-E7224E617B3A}"/>
              </a:ext>
            </a:extLst>
          </p:cNvPr>
          <p:cNvSpPr txBox="1"/>
          <p:nvPr/>
        </p:nvSpPr>
        <p:spPr>
          <a:xfrm>
            <a:off x="2055089" y="1023238"/>
            <a:ext cx="1978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400" b="1" dirty="0">
                <a:solidFill>
                  <a:srgbClr val="0044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Authoritative </a:t>
            </a:r>
          </a:p>
          <a:p>
            <a:pPr algn="ctr" defTabSz="457200"/>
            <a:r>
              <a:rPr lang="en-US" sz="1400" b="1" dirty="0">
                <a:solidFill>
                  <a:srgbClr val="0044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Providers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C482BA0-392E-DF3B-9C50-39A3E36253F7}"/>
              </a:ext>
            </a:extLst>
          </p:cNvPr>
          <p:cNvSpPr txBox="1"/>
          <p:nvPr/>
        </p:nvSpPr>
        <p:spPr>
          <a:xfrm>
            <a:off x="7827803" y="820765"/>
            <a:ext cx="1276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400" b="1" dirty="0">
                <a:solidFill>
                  <a:srgbClr val="0044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Data</a:t>
            </a:r>
          </a:p>
          <a:p>
            <a:pPr algn="ctr" defTabSz="457200"/>
            <a:r>
              <a:rPr lang="en-US" sz="1400" b="1" dirty="0">
                <a:solidFill>
                  <a:srgbClr val="0044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Consumers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99D916C-61B3-EF77-C9B9-A86CED688749}"/>
              </a:ext>
            </a:extLst>
          </p:cNvPr>
          <p:cNvCxnSpPr>
            <a:cxnSpLocks/>
            <a:stCxn id="14" idx="3"/>
            <a:endCxn id="39" idx="1"/>
          </p:cNvCxnSpPr>
          <p:nvPr/>
        </p:nvCxnSpPr>
        <p:spPr>
          <a:xfrm flipV="1">
            <a:off x="6404252" y="2252651"/>
            <a:ext cx="1207521" cy="75577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AAB92C5C-66A8-2E8A-301E-E5248B732DBE}"/>
              </a:ext>
            </a:extLst>
          </p:cNvPr>
          <p:cNvSpPr/>
          <p:nvPr/>
        </p:nvSpPr>
        <p:spPr>
          <a:xfrm>
            <a:off x="4594009" y="4382803"/>
            <a:ext cx="2009786" cy="232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white"/>
                </a:solidFill>
                <a:latin typeface="Calibri" panose="020F0502020204030204"/>
              </a:rPr>
              <a:t>NCIA Data Lake – Integration Core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17D8BAF-40D5-BF2F-C212-A10C7AE1E050}"/>
              </a:ext>
            </a:extLst>
          </p:cNvPr>
          <p:cNvSpPr/>
          <p:nvPr/>
        </p:nvSpPr>
        <p:spPr>
          <a:xfrm>
            <a:off x="5633473" y="4892055"/>
            <a:ext cx="1133183" cy="224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white"/>
                </a:solidFill>
                <a:latin typeface="Calibri" panose="020F0502020204030204"/>
              </a:rPr>
              <a:t>DEU - X-COI IES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26548C0-2FE8-8025-ABD4-4BB77202109B}"/>
              </a:ext>
            </a:extLst>
          </p:cNvPr>
          <p:cNvSpPr/>
          <p:nvPr/>
        </p:nvSpPr>
        <p:spPr>
          <a:xfrm>
            <a:off x="5626177" y="5167505"/>
            <a:ext cx="1133182" cy="200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white"/>
                </a:solidFill>
                <a:latin typeface="Calibri" panose="020F0502020204030204"/>
              </a:rPr>
              <a:t>DEU - DFSLw 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CC5DA4A-D8DA-7B1B-5D39-7699D9C4B276}"/>
              </a:ext>
            </a:extLst>
          </p:cNvPr>
          <p:cNvSpPr txBox="1"/>
          <p:nvPr/>
        </p:nvSpPr>
        <p:spPr>
          <a:xfrm>
            <a:off x="3039620" y="4495254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/>
            <a:r>
              <a:rPr lang="en-US" sz="1400" b="1" dirty="0">
                <a:solidFill>
                  <a:srgbClr val="0044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NCDF </a:t>
            </a:r>
          </a:p>
          <a:p>
            <a:pPr algn="r" defTabSz="457200"/>
            <a:r>
              <a:rPr lang="en-US" sz="1400" b="1" dirty="0">
                <a:solidFill>
                  <a:srgbClr val="0044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Lake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6CD9A4C-330A-D897-B9BC-C8A0A19730C4}"/>
              </a:ext>
            </a:extLst>
          </p:cNvPr>
          <p:cNvSpPr txBox="1"/>
          <p:nvPr/>
        </p:nvSpPr>
        <p:spPr>
          <a:xfrm>
            <a:off x="578212" y="4874922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400" b="1" dirty="0">
                <a:solidFill>
                  <a:srgbClr val="0044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4D4E462-98AD-C4F9-B4A2-910878A26DEC}"/>
              </a:ext>
            </a:extLst>
          </p:cNvPr>
          <p:cNvSpPr txBox="1"/>
          <p:nvPr/>
        </p:nvSpPr>
        <p:spPr>
          <a:xfrm>
            <a:off x="10080856" y="1680677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400" b="1" dirty="0">
                <a:solidFill>
                  <a:srgbClr val="0044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2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98D31C8-E661-1C2D-2995-71E329B39C7A}"/>
              </a:ext>
            </a:extLst>
          </p:cNvPr>
          <p:cNvSpPr/>
          <p:nvPr/>
        </p:nvSpPr>
        <p:spPr>
          <a:xfrm>
            <a:off x="1817677" y="4972013"/>
            <a:ext cx="270157" cy="12281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0C738A2-C8B6-4F2B-203E-062593BDEAB8}"/>
              </a:ext>
            </a:extLst>
          </p:cNvPr>
          <p:cNvSpPr/>
          <p:nvPr/>
        </p:nvSpPr>
        <p:spPr>
          <a:xfrm>
            <a:off x="11375165" y="1769657"/>
            <a:ext cx="270157" cy="1228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B8EE48B-EFB0-B057-FC8E-E3EFC6A37E41}"/>
              </a:ext>
            </a:extLst>
          </p:cNvPr>
          <p:cNvSpPr txBox="1"/>
          <p:nvPr/>
        </p:nvSpPr>
        <p:spPr>
          <a:xfrm>
            <a:off x="321732" y="5401826"/>
            <a:ext cx="33855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000" b="1" dirty="0">
                <a:solidFill>
                  <a:prstClr val="black"/>
                </a:solidFill>
                <a:latin typeface="Calibri" panose="020F0502020204030204"/>
              </a:rPr>
              <a:t>Maritime Domain:</a:t>
            </a:r>
            <a:br>
              <a:rPr lang="en-US" sz="900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NAVSITREP information in the ADatP-3 MTF Gold format will come into the NCDF Data Lake, after being transformed by the INT-CORE transformation service.  Information from the NCDF Data Lake will be consumed by C2 systems retrieved and translated to COI formats by the INT-CORE transformation service.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FFACF42-7A30-D5FE-9AF3-5C233D3AA0F8}"/>
              </a:ext>
            </a:extLst>
          </p:cNvPr>
          <p:cNvSpPr txBox="1"/>
          <p:nvPr/>
        </p:nvSpPr>
        <p:spPr>
          <a:xfrm>
            <a:off x="10080856" y="2243616"/>
            <a:ext cx="19380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000" b="1" dirty="0">
                <a:solidFill>
                  <a:prstClr val="black"/>
                </a:solidFill>
                <a:latin typeface="Calibri" panose="020F0502020204030204"/>
              </a:rPr>
              <a:t>CBRN Domain:</a:t>
            </a:r>
          </a:p>
          <a:p>
            <a:pPr defTabSz="457200"/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CBRN messages are provided in ADatP3 MTF format by national systems PROMIEN and MENTOR, in ADatP3 MTF format, and translated by the INT-CORE transformation service, for inclusion in the NCDF Data Lake.  </a:t>
            </a:r>
          </a:p>
          <a:p>
            <a:pPr defTabSz="457200"/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Systems can retrieve that information from the Data Lake, in any format (including NVG overlays), through web-services, after being translated by the INT-CORE transformation service.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70A9531-4AA0-4C1F-65C9-E3A004CB558D}"/>
              </a:ext>
            </a:extLst>
          </p:cNvPr>
          <p:cNvGrpSpPr/>
          <p:nvPr/>
        </p:nvGrpSpPr>
        <p:grpSpPr>
          <a:xfrm>
            <a:off x="8225923" y="5180278"/>
            <a:ext cx="1731027" cy="1280325"/>
            <a:chOff x="6957504" y="3756588"/>
            <a:chExt cx="1731027" cy="128032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990CD57-25CB-B292-77E1-D0BE623AA251}"/>
                </a:ext>
              </a:extLst>
            </p:cNvPr>
            <p:cNvSpPr/>
            <p:nvPr/>
          </p:nvSpPr>
          <p:spPr>
            <a:xfrm>
              <a:off x="6957504" y="3783983"/>
              <a:ext cx="232917" cy="19415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71C3E14-1567-5451-3AD2-54CD529DD088}"/>
                </a:ext>
              </a:extLst>
            </p:cNvPr>
            <p:cNvSpPr/>
            <p:nvPr/>
          </p:nvSpPr>
          <p:spPr>
            <a:xfrm>
              <a:off x="6957504" y="4041494"/>
              <a:ext cx="232917" cy="19415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7FCF230-E4EE-6B84-F9BD-6A5C050AD060}"/>
                </a:ext>
              </a:extLst>
            </p:cNvPr>
            <p:cNvSpPr/>
            <p:nvPr/>
          </p:nvSpPr>
          <p:spPr>
            <a:xfrm>
              <a:off x="6957505" y="4299296"/>
              <a:ext cx="232917" cy="19415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5A7BAEC-1E9C-2E38-3ADF-EC7F00DAA51B}"/>
                </a:ext>
              </a:extLst>
            </p:cNvPr>
            <p:cNvSpPr/>
            <p:nvPr/>
          </p:nvSpPr>
          <p:spPr>
            <a:xfrm>
              <a:off x="6957505" y="4556581"/>
              <a:ext cx="232917" cy="19415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E23A2AE-0F41-6327-350F-458CCA15F0EB}"/>
                </a:ext>
              </a:extLst>
            </p:cNvPr>
            <p:cNvSpPr/>
            <p:nvPr/>
          </p:nvSpPr>
          <p:spPr>
            <a:xfrm>
              <a:off x="6957504" y="4813866"/>
              <a:ext cx="232917" cy="19415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EE83ADD-7CDA-5F85-037B-5E41368A38C0}"/>
                </a:ext>
              </a:extLst>
            </p:cNvPr>
            <p:cNvSpPr txBox="1"/>
            <p:nvPr/>
          </p:nvSpPr>
          <p:spPr>
            <a:xfrm>
              <a:off x="7160549" y="3756588"/>
              <a:ext cx="101822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050" dirty="0">
                  <a:solidFill>
                    <a:prstClr val="black"/>
                  </a:solidFill>
                  <a:latin typeface="Calibri" panose="020F0502020204030204"/>
                </a:rPr>
                <a:t>NATO Systems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FBBE4DF-BAA2-801E-BE20-3CD42752300E}"/>
                </a:ext>
              </a:extLst>
            </p:cNvPr>
            <p:cNvSpPr txBox="1"/>
            <p:nvPr/>
          </p:nvSpPr>
          <p:spPr>
            <a:xfrm>
              <a:off x="7160548" y="4022248"/>
              <a:ext cx="11673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050" dirty="0">
                  <a:solidFill>
                    <a:prstClr val="black"/>
                  </a:solidFill>
                  <a:latin typeface="Calibri" panose="020F0502020204030204"/>
                </a:rPr>
                <a:t>National Systems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B5027E1-22E0-4FDE-4F47-834372B49363}"/>
                </a:ext>
              </a:extLst>
            </p:cNvPr>
            <p:cNvSpPr txBox="1"/>
            <p:nvPr/>
          </p:nvSpPr>
          <p:spPr>
            <a:xfrm>
              <a:off x="7160549" y="4271143"/>
              <a:ext cx="152798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050" dirty="0">
                  <a:solidFill>
                    <a:prstClr val="black"/>
                  </a:solidFill>
                  <a:latin typeface="Calibri" panose="020F0502020204030204"/>
                </a:rPr>
                <a:t>Data Lake User Interface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68CC1B2-9F61-4222-5209-6E5DC4BE9767}"/>
                </a:ext>
              </a:extLst>
            </p:cNvPr>
            <p:cNvSpPr txBox="1"/>
            <p:nvPr/>
          </p:nvSpPr>
          <p:spPr>
            <a:xfrm>
              <a:off x="7160548" y="4529658"/>
              <a:ext cx="15071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050" dirty="0">
                  <a:solidFill>
                    <a:prstClr val="black"/>
                  </a:solidFill>
                  <a:latin typeface="Calibri" panose="020F0502020204030204"/>
                </a:rPr>
                <a:t>NCDF Data Lake Access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4AD96B0-3EFC-F38B-14AA-754BD729DCBB}"/>
                </a:ext>
              </a:extLst>
            </p:cNvPr>
            <p:cNvSpPr txBox="1"/>
            <p:nvPr/>
          </p:nvSpPr>
          <p:spPr>
            <a:xfrm>
              <a:off x="7187494" y="4775303"/>
              <a:ext cx="11416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050" dirty="0">
                  <a:solidFill>
                    <a:prstClr val="black"/>
                  </a:solidFill>
                  <a:latin typeface="Calibri" panose="020F0502020204030204"/>
                </a:rPr>
                <a:t>Data Lake Nodes</a:t>
              </a: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40D01D60-5547-993D-0003-540D6A215405}"/>
              </a:ext>
            </a:extLst>
          </p:cNvPr>
          <p:cNvSpPr txBox="1"/>
          <p:nvPr/>
        </p:nvSpPr>
        <p:spPr>
          <a:xfrm>
            <a:off x="8681113" y="4945285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200" b="1" dirty="0">
                <a:solidFill>
                  <a:srgbClr val="0044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Key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25C79E8-4919-9AC2-FA33-C1B9C8A3F969}"/>
              </a:ext>
            </a:extLst>
          </p:cNvPr>
          <p:cNvSpPr/>
          <p:nvPr/>
        </p:nvSpPr>
        <p:spPr>
          <a:xfrm>
            <a:off x="4959387" y="2380586"/>
            <a:ext cx="1450747" cy="2824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black"/>
                </a:solidFill>
                <a:latin typeface="Calibri" panose="020F0502020204030204"/>
              </a:rPr>
              <a:t>GCCS-J</a:t>
            </a:r>
          </a:p>
        </p:txBody>
      </p: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92967F17-D6F8-6D13-329A-753133497905}"/>
              </a:ext>
            </a:extLst>
          </p:cNvPr>
          <p:cNvCxnSpPr>
            <a:stCxn id="14" idx="3"/>
            <a:endCxn id="113" idx="3"/>
          </p:cNvCxnSpPr>
          <p:nvPr/>
        </p:nvCxnSpPr>
        <p:spPr>
          <a:xfrm flipV="1">
            <a:off x="6404251" y="2521803"/>
            <a:ext cx="5882" cy="486627"/>
          </a:xfrm>
          <a:prstGeom prst="bentConnector3">
            <a:avLst>
              <a:gd name="adj1" fmla="val 398643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DE67884E-F90D-3322-39FE-B1A9D00F6C28}"/>
              </a:ext>
            </a:extLst>
          </p:cNvPr>
          <p:cNvSpPr/>
          <p:nvPr/>
        </p:nvSpPr>
        <p:spPr>
          <a:xfrm>
            <a:off x="4848509" y="2534891"/>
            <a:ext cx="181719" cy="9750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4EBD7120-6653-C54E-D884-BF8166FEC9E2}"/>
              </a:ext>
            </a:extLst>
          </p:cNvPr>
          <p:cNvSpPr/>
          <p:nvPr/>
        </p:nvSpPr>
        <p:spPr>
          <a:xfrm>
            <a:off x="4849694" y="2384904"/>
            <a:ext cx="181719" cy="9750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80345CC0-C021-BBB4-D886-944D443EF41C}"/>
              </a:ext>
            </a:extLst>
          </p:cNvPr>
          <p:cNvSpPr/>
          <p:nvPr/>
        </p:nvSpPr>
        <p:spPr>
          <a:xfrm>
            <a:off x="4876268" y="2183880"/>
            <a:ext cx="181719" cy="9750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9923F555-C67C-4F63-5A70-E1C9F037DC3A}"/>
              </a:ext>
            </a:extLst>
          </p:cNvPr>
          <p:cNvSpPr/>
          <p:nvPr/>
        </p:nvSpPr>
        <p:spPr>
          <a:xfrm>
            <a:off x="4877453" y="2033893"/>
            <a:ext cx="181719" cy="9750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1C44288-EF93-45BF-753E-BA219C10F16A}"/>
              </a:ext>
            </a:extLst>
          </p:cNvPr>
          <p:cNvSpPr/>
          <p:nvPr/>
        </p:nvSpPr>
        <p:spPr>
          <a:xfrm>
            <a:off x="7617626" y="3239956"/>
            <a:ext cx="1770084" cy="2826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black"/>
                </a:solidFill>
                <a:latin typeface="Calibri" panose="020F0502020204030204"/>
              </a:rPr>
              <a:t>POL BMS JASMINE</a:t>
            </a: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432B903-3C19-E071-076E-CABC3EBBA160}"/>
              </a:ext>
            </a:extLst>
          </p:cNvPr>
          <p:cNvCxnSpPr>
            <a:endCxn id="123" idx="1"/>
          </p:cNvCxnSpPr>
          <p:nvPr/>
        </p:nvCxnSpPr>
        <p:spPr>
          <a:xfrm flipV="1">
            <a:off x="6180106" y="3381284"/>
            <a:ext cx="1437521" cy="559953"/>
          </a:xfrm>
          <a:prstGeom prst="bentConnector3">
            <a:avLst>
              <a:gd name="adj1" fmla="val -217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8" name="Oval 127">
            <a:extLst>
              <a:ext uri="{FF2B5EF4-FFF2-40B4-BE49-F238E27FC236}">
                <a16:creationId xmlns:a16="http://schemas.microsoft.com/office/drawing/2014/main" id="{3C957960-A601-F4D3-2E70-104FEEA0A752}"/>
              </a:ext>
            </a:extLst>
          </p:cNvPr>
          <p:cNvSpPr/>
          <p:nvPr/>
        </p:nvSpPr>
        <p:spPr>
          <a:xfrm>
            <a:off x="9280515" y="3319874"/>
            <a:ext cx="198952" cy="11499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72A659-21CF-4ED0-BCFE-92BBC2AAA57C}"/>
              </a:ext>
            </a:extLst>
          </p:cNvPr>
          <p:cNvSpPr/>
          <p:nvPr/>
        </p:nvSpPr>
        <p:spPr>
          <a:xfrm>
            <a:off x="2348497" y="3764715"/>
            <a:ext cx="1649924" cy="2826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black"/>
                </a:solidFill>
                <a:latin typeface="Calibri" panose="020F0502020204030204"/>
              </a:rPr>
              <a:t>DCS SDS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FD5A44A0-C7ED-44DB-B588-4F5F94D0A180}"/>
              </a:ext>
            </a:extLst>
          </p:cNvPr>
          <p:cNvSpPr/>
          <p:nvPr/>
        </p:nvSpPr>
        <p:spPr>
          <a:xfrm>
            <a:off x="2255529" y="3919741"/>
            <a:ext cx="181719" cy="9750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90995E15-26F9-4271-BA2C-F3DAEB31428F}"/>
              </a:ext>
            </a:extLst>
          </p:cNvPr>
          <p:cNvSpPr/>
          <p:nvPr/>
        </p:nvSpPr>
        <p:spPr>
          <a:xfrm>
            <a:off x="2259748" y="3778604"/>
            <a:ext cx="181719" cy="9750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B9FC5AE2-713C-2C4B-DCD3-00A31167079B}"/>
              </a:ext>
            </a:extLst>
          </p:cNvPr>
          <p:cNvCxnSpPr>
            <a:cxnSpLocks/>
            <a:stCxn id="6" idx="1"/>
            <a:endCxn id="93" idx="3"/>
          </p:cNvCxnSpPr>
          <p:nvPr/>
        </p:nvCxnSpPr>
        <p:spPr>
          <a:xfrm rot="10800000">
            <a:off x="3998423" y="3906044"/>
            <a:ext cx="837927" cy="16959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Title 1"/>
          <p:cNvSpPr>
            <a:spLocks noGrp="1"/>
          </p:cNvSpPr>
          <p:nvPr>
            <p:ph type="title"/>
          </p:nvPr>
        </p:nvSpPr>
        <p:spPr>
          <a:xfrm>
            <a:off x="1489058" y="45728"/>
            <a:ext cx="7357858" cy="622764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NCDF Data Lake Architecture</a:t>
            </a:r>
            <a:endParaRPr lang="en-GB" sz="3600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F4D69C-6637-AF39-8EFE-D4ED15D0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on July 12</a:t>
            </a:r>
          </a:p>
        </p:txBody>
      </p:sp>
    </p:spTree>
    <p:extLst>
      <p:ext uri="{BB962C8B-B14F-4D97-AF65-F5344CB8AC3E}">
        <p14:creationId xmlns:p14="http://schemas.microsoft.com/office/powerpoint/2010/main" val="808214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6E2A96-E4A0-0E9D-8CCB-DC891C766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7850"/>
          </a:xfrm>
        </p:spPr>
        <p:txBody>
          <a:bodyPr>
            <a:normAutofit/>
          </a:bodyPr>
          <a:lstStyle/>
          <a:p>
            <a:r>
              <a:rPr lang="en-US" sz="3200" dirty="0"/>
              <a:t>NCDF Data Lake Architecture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8EE8FE-A90D-224C-0D16-F3A0B8CE0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525"/>
            <a:ext cx="10515600" cy="5024438"/>
          </a:xfrm>
        </p:spPr>
        <p:txBody>
          <a:bodyPr>
            <a:normAutofit/>
          </a:bodyPr>
          <a:lstStyle/>
          <a:p>
            <a:r>
              <a:rPr lang="en-US" sz="2000" dirty="0"/>
              <a:t>Details on how the different nodes shared information inside the data lake…</a:t>
            </a:r>
          </a:p>
          <a:p>
            <a:pPr lvl="1"/>
            <a:r>
              <a:rPr lang="en-US" sz="1800" dirty="0"/>
              <a:t>Information Flow Diagram</a:t>
            </a:r>
          </a:p>
          <a:p>
            <a:pPr lvl="1"/>
            <a:r>
              <a:rPr lang="en-US" sz="1800" dirty="0"/>
              <a:t>Illustrate how the different Nodes each implemented an instance of the API and a Data Lake</a:t>
            </a:r>
          </a:p>
          <a:p>
            <a:pPr lvl="2"/>
            <a:r>
              <a:rPr lang="en-US" sz="1400" dirty="0"/>
              <a:t>Spain accepted Post of all data from Data Lake (system 187)</a:t>
            </a:r>
          </a:p>
          <a:p>
            <a:pPr lvl="2"/>
            <a:r>
              <a:rPr lang="en-US" sz="1400" dirty="0"/>
              <a:t>German pulled all data from Data Lake (systems 110 and 152)</a:t>
            </a:r>
          </a:p>
          <a:p>
            <a:pPr lvl="2"/>
            <a:r>
              <a:rPr lang="en-US" sz="1400" dirty="0"/>
              <a:t>Use of RSQL to query your own lake, and use API to retrieve from other Data Lake Nodes</a:t>
            </a:r>
          </a:p>
          <a:p>
            <a:r>
              <a:rPr lang="en-US" sz="2200" dirty="0"/>
              <a:t>For CWIX 2023 – will follow 2022, mostly, with some room for additional exploration </a:t>
            </a:r>
          </a:p>
          <a:p>
            <a:pPr lvl="2"/>
            <a:endParaRPr lang="en-US" sz="1400" dirty="0"/>
          </a:p>
          <a:p>
            <a:pPr lvl="2"/>
            <a:endParaRPr lang="en-US" sz="1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9389E2-3B53-D97E-3A17-2116156F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on July 12</a:t>
            </a:r>
          </a:p>
        </p:txBody>
      </p:sp>
    </p:spTree>
    <p:extLst>
      <p:ext uri="{BB962C8B-B14F-4D97-AF65-F5344CB8AC3E}">
        <p14:creationId xmlns:p14="http://schemas.microsoft.com/office/powerpoint/2010/main" val="527917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02B98-0E33-7307-32D8-A78BDBD7E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Agenda Item 2:</a:t>
            </a:r>
            <a:br>
              <a:rPr lang="en-US" sz="3200" dirty="0"/>
            </a:br>
            <a:r>
              <a:rPr lang="en-US" sz="3200" dirty="0"/>
              <a:t>Discuss open issues left over from last year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A6780-CAD9-A007-41D2-E76830F12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High Level Items:</a:t>
            </a:r>
          </a:p>
          <a:p>
            <a:pPr lvl="1"/>
            <a:r>
              <a:rPr lang="en-US" dirty="0"/>
              <a:t>GUI – MVP? Work with single Data Lake, work with Federated Data Lakes</a:t>
            </a:r>
          </a:p>
          <a:p>
            <a:pPr lvl="2"/>
            <a:r>
              <a:rPr lang="en-US" dirty="0"/>
              <a:t>Independent – connects with API – stand alone, works with 1 instance of API</a:t>
            </a:r>
          </a:p>
          <a:p>
            <a:pPr lvl="1"/>
            <a:r>
              <a:rPr lang="en-US" dirty="0"/>
              <a:t>Federation (SP6?)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Archiving</a:t>
            </a:r>
            <a:r>
              <a:rPr lang="en-US" dirty="0"/>
              <a:t> (exploration SP5/develop in SP6) (Does it require Specification? Etc.)</a:t>
            </a:r>
          </a:p>
          <a:p>
            <a:pPr lvl="2"/>
            <a:r>
              <a:rPr lang="en-US" dirty="0"/>
              <a:t>Archival services Dependent on the Delete Service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NCDF Data Identifier </a:t>
            </a:r>
            <a:r>
              <a:rPr lang="en-US" dirty="0"/>
              <a:t>(timestamp, history stamp…)</a:t>
            </a:r>
          </a:p>
          <a:p>
            <a:pPr lvl="2"/>
            <a:r>
              <a:rPr lang="en-US" dirty="0"/>
              <a:t>Transformation Service provides V&amp;V on Identifier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Federated Search </a:t>
            </a:r>
            <a:r>
              <a:rPr lang="en-US" dirty="0"/>
              <a:t>(SP6?)</a:t>
            </a:r>
          </a:p>
          <a:p>
            <a:pPr lvl="2"/>
            <a:r>
              <a:rPr lang="en-US" dirty="0"/>
              <a:t>Dependent on Distributed Search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Open Search or Elastic Search </a:t>
            </a:r>
            <a:r>
              <a:rPr lang="en-US" dirty="0"/>
              <a:t>(FMN – how to do open search in Federation)</a:t>
            </a:r>
          </a:p>
          <a:p>
            <a:pPr lvl="1"/>
            <a:r>
              <a:rPr lang="en-US" dirty="0"/>
              <a:t>Ownership/Modification Rights </a:t>
            </a:r>
          </a:p>
          <a:p>
            <a:pPr lvl="1"/>
            <a:r>
              <a:rPr lang="en-US" dirty="0"/>
              <a:t>Delete Service</a:t>
            </a:r>
          </a:p>
          <a:p>
            <a:pPr lvl="2"/>
            <a:r>
              <a:rPr lang="en-US" dirty="0"/>
              <a:t>Archival services Dependent on the Delete Service</a:t>
            </a:r>
          </a:p>
          <a:p>
            <a:pPr lvl="1"/>
            <a:r>
              <a:rPr lang="en-US" dirty="0"/>
              <a:t>Transformation Services</a:t>
            </a:r>
          </a:p>
          <a:p>
            <a:pPr lvl="1"/>
            <a:r>
              <a:rPr lang="en-US" dirty="0"/>
              <a:t>RSQL tests, as well as API tests</a:t>
            </a:r>
          </a:p>
          <a:p>
            <a:pPr lvl="1"/>
            <a:r>
              <a:rPr lang="en-US" dirty="0"/>
              <a:t>Security and Access Rights (DISG, </a:t>
            </a:r>
            <a:r>
              <a:rPr lang="en-US" dirty="0" err="1"/>
              <a:t>etc</a:t>
            </a:r>
            <a:r>
              <a:rPr lang="en-US" dirty="0"/>
              <a:t>) </a:t>
            </a:r>
          </a:p>
          <a:p>
            <a:pPr lvl="1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4408BF-38C3-ABFD-AF54-AEDD190CE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on July 12</a:t>
            </a:r>
          </a:p>
        </p:txBody>
      </p:sp>
    </p:spTree>
    <p:extLst>
      <p:ext uri="{BB962C8B-B14F-4D97-AF65-F5344CB8AC3E}">
        <p14:creationId xmlns:p14="http://schemas.microsoft.com/office/powerpoint/2010/main" val="670335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3B18B8-35BA-EE1D-7B09-1FF00264E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Topic – search across nodes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98BE32-15E4-673A-9B8C-13D4D7BED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Notes on Federation</a:t>
            </a:r>
          </a:p>
          <a:p>
            <a:pPr lvl="1"/>
            <a:r>
              <a:rPr lang="en-US" dirty="0"/>
              <a:t>Option 1 – User access Node </a:t>
            </a:r>
            <a:r>
              <a:rPr lang="en-US" i="1" dirty="0"/>
              <a:t>X </a:t>
            </a:r>
            <a:r>
              <a:rPr lang="en-US" dirty="0"/>
              <a:t>through the API, and then Nodes (individual Data Lake implementations) will search each other, to see if the information exists</a:t>
            </a:r>
          </a:p>
          <a:p>
            <a:pPr lvl="1"/>
            <a:r>
              <a:rPr lang="en-US" dirty="0"/>
              <a:t>Option 2 – User will be aware of (or API will be aware of) multiple nodes, and search will address all nodes that API is aware of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A08FA71-FB1B-2EF8-26F5-B015658DE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on July 12</a:t>
            </a:r>
          </a:p>
        </p:txBody>
      </p:sp>
    </p:spTree>
    <p:extLst>
      <p:ext uri="{BB962C8B-B14F-4D97-AF65-F5344CB8AC3E}">
        <p14:creationId xmlns:p14="http://schemas.microsoft.com/office/powerpoint/2010/main" val="3452814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21F1A-B5B3-8CAC-831B-20FB9354D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Agenda Item 3:</a:t>
            </a:r>
            <a:br>
              <a:rPr lang="en-US" sz="3200" dirty="0"/>
            </a:br>
            <a:r>
              <a:rPr lang="en-US" sz="3200" dirty="0"/>
              <a:t>Architecture directions for 2023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20525-C745-16A7-79BA-61B17E2F2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Based on conversation, July 11 (Vincenzo, Mark, </a:t>
            </a:r>
            <a:r>
              <a:rPr lang="en-US" dirty="0" err="1"/>
              <a:t>Rytis</a:t>
            </a:r>
            <a:r>
              <a:rPr lang="en-US" dirty="0"/>
              <a:t>, Chuck)</a:t>
            </a:r>
          </a:p>
          <a:p>
            <a:pPr lvl="1"/>
            <a:r>
              <a:rPr lang="en-US" dirty="0"/>
              <a:t>Focus on Federation Architecture…</a:t>
            </a:r>
          </a:p>
          <a:p>
            <a:pPr lvl="1"/>
            <a:r>
              <a:rPr lang="en-US" dirty="0"/>
              <a:t> (focused on data lake services…now look at federation)</a:t>
            </a:r>
          </a:p>
          <a:p>
            <a:pPr lvl="1"/>
            <a:r>
              <a:rPr lang="en-US" dirty="0"/>
              <a:t> Federate Lakes (4 nodes; 5 nodes with US node next year)</a:t>
            </a:r>
          </a:p>
          <a:p>
            <a:pPr lvl="1"/>
            <a:r>
              <a:rPr lang="en-US" dirty="0"/>
              <a:t> Federated Search (core services syndicate) (perhaps delayed until spiral 6, but might be explored here)</a:t>
            </a:r>
          </a:p>
          <a:p>
            <a:pPr lvl="1"/>
            <a:r>
              <a:rPr lang="en-US" dirty="0"/>
              <a:t> Multiple SRMs – MIM and a second or third model that is independent</a:t>
            </a:r>
          </a:p>
          <a:p>
            <a:pPr lvl="1"/>
            <a:r>
              <a:rPr lang="en-US" dirty="0"/>
              <a:t> Decomposing </a:t>
            </a:r>
            <a:r>
              <a:rPr lang="en-US" dirty="0" err="1"/>
              <a:t>DataLake</a:t>
            </a:r>
            <a:r>
              <a:rPr lang="en-US" dirty="0"/>
              <a:t> Services – what are the services, and who does them?</a:t>
            </a:r>
          </a:p>
          <a:p>
            <a:pPr lvl="1"/>
            <a:r>
              <a:rPr lang="en-US" dirty="0"/>
              <a:t>Pub/Subscribe – Explore implications and architecture possibility</a:t>
            </a:r>
          </a:p>
          <a:p>
            <a:pPr lvl="2"/>
            <a:r>
              <a:rPr lang="en-US" dirty="0"/>
              <a:t>Hopefully result in a specification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C25E3-B651-C195-0A3A-442C788D2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on July 12</a:t>
            </a:r>
          </a:p>
        </p:txBody>
      </p:sp>
    </p:spTree>
    <p:extLst>
      <p:ext uri="{BB962C8B-B14F-4D97-AF65-F5344CB8AC3E}">
        <p14:creationId xmlns:p14="http://schemas.microsoft.com/office/powerpoint/2010/main" val="2853487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FCED4D-A025-3DD1-1691-BEA2D6F3C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information for 2023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9DE8B-42F1-E25B-CCEA-D494F9098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Cyber (possible)</a:t>
            </a:r>
          </a:p>
          <a:p>
            <a:r>
              <a:rPr lang="en-US" dirty="0"/>
              <a:t>Medical (possible)</a:t>
            </a:r>
          </a:p>
          <a:p>
            <a:r>
              <a:rPr lang="en-US" dirty="0"/>
              <a:t>Space?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3CCC55B-C44F-8486-669E-0B702C07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on July 12</a:t>
            </a:r>
          </a:p>
        </p:txBody>
      </p:sp>
    </p:spTree>
    <p:extLst>
      <p:ext uri="{BB962C8B-B14F-4D97-AF65-F5344CB8AC3E}">
        <p14:creationId xmlns:p14="http://schemas.microsoft.com/office/powerpoint/2010/main" val="3189513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0BDBB-79E5-8DA3-9BF5-61AF9BB7D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Agenda Item 4:</a:t>
            </a:r>
            <a:br>
              <a:rPr lang="en-US" sz="3200" dirty="0"/>
            </a:br>
            <a:r>
              <a:rPr lang="en-US" sz="3200" dirty="0"/>
              <a:t>Discuss agenda items for upcoming DM </a:t>
            </a:r>
            <a:r>
              <a:rPr lang="en-US" sz="3200" dirty="0" err="1"/>
              <a:t>CaT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10458-B20F-724C-0FBE-4E4B5817A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Ideas (not final) - </a:t>
            </a:r>
          </a:p>
          <a:p>
            <a:pPr lvl="1"/>
            <a:r>
              <a:rPr lang="en-US" dirty="0"/>
              <a:t>Describe Architect TT actions leading up to CWIX 2022</a:t>
            </a:r>
          </a:p>
          <a:p>
            <a:pPr lvl="1"/>
            <a:r>
              <a:rPr lang="en-US" dirty="0"/>
              <a:t>Present Architecture artifacts for CWIX 2023</a:t>
            </a:r>
          </a:p>
          <a:p>
            <a:pPr lvl="1"/>
            <a:r>
              <a:rPr lang="en-US" dirty="0"/>
              <a:t>Describe Architecture open issues?</a:t>
            </a:r>
          </a:p>
          <a:p>
            <a:pPr lvl="1"/>
            <a:r>
              <a:rPr lang="en-US" dirty="0"/>
              <a:t>Distinction between “To Be” Architecture, and “As Is” CWIX Architecture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6DC1F9-1ED7-4299-DE51-3799908DE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on July 12</a:t>
            </a:r>
          </a:p>
        </p:txBody>
      </p:sp>
    </p:spTree>
    <p:extLst>
      <p:ext uri="{BB962C8B-B14F-4D97-AF65-F5344CB8AC3E}">
        <p14:creationId xmlns:p14="http://schemas.microsoft.com/office/powerpoint/2010/main" val="378543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B96D0-4100-EB3B-6CB1-416863EEB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TT meeting, July 12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102FE-D4B0-79C8-8B67-50FC0C7A8D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7D51D3-132F-EF32-32D9-9DB7D8A5B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on July 12</a:t>
            </a:r>
          </a:p>
        </p:txBody>
      </p:sp>
    </p:spTree>
    <p:extLst>
      <p:ext uri="{BB962C8B-B14F-4D97-AF65-F5344CB8AC3E}">
        <p14:creationId xmlns:p14="http://schemas.microsoft.com/office/powerpoint/2010/main" val="1360579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50CD7-B5A5-BD26-6AC9-64A71DB2B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Items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8FC5ED3-0979-04A5-F342-649F71F33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931100"/>
              </p:ext>
            </p:extLst>
          </p:nvPr>
        </p:nvGraphicFramePr>
        <p:xfrm>
          <a:off x="838200" y="1524884"/>
          <a:ext cx="10120950" cy="4450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08314">
                  <a:extLst>
                    <a:ext uri="{9D8B030D-6E8A-4147-A177-3AD203B41FA5}">
                      <a16:colId xmlns:a16="http://schemas.microsoft.com/office/drawing/2014/main" val="734449321"/>
                    </a:ext>
                  </a:extLst>
                </a:gridCol>
                <a:gridCol w="1059543">
                  <a:extLst>
                    <a:ext uri="{9D8B030D-6E8A-4147-A177-3AD203B41FA5}">
                      <a16:colId xmlns:a16="http://schemas.microsoft.com/office/drawing/2014/main" val="1485900271"/>
                    </a:ext>
                  </a:extLst>
                </a:gridCol>
                <a:gridCol w="3804713">
                  <a:extLst>
                    <a:ext uri="{9D8B030D-6E8A-4147-A177-3AD203B41FA5}">
                      <a16:colId xmlns:a16="http://schemas.microsoft.com/office/drawing/2014/main" val="675906254"/>
                    </a:ext>
                  </a:extLst>
                </a:gridCol>
                <a:gridCol w="2024190">
                  <a:extLst>
                    <a:ext uri="{9D8B030D-6E8A-4147-A177-3AD203B41FA5}">
                      <a16:colId xmlns:a16="http://schemas.microsoft.com/office/drawing/2014/main" val="669886913"/>
                    </a:ext>
                  </a:extLst>
                </a:gridCol>
                <a:gridCol w="2024190">
                  <a:extLst>
                    <a:ext uri="{9D8B030D-6E8A-4147-A177-3AD203B41FA5}">
                      <a16:colId xmlns:a16="http://schemas.microsoft.com/office/drawing/2014/main" val="2869748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Open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500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22/07/12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Archiving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70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22/07/12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NCDF Data 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261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22/07/12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Federated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615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22/07/12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Search</a:t>
                      </a:r>
                      <a:r>
                        <a:rPr lang="en-US"/>
                        <a:t>/Elastic 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101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278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353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677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88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609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553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24990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AA332A-5602-7E4A-7BE4-1E98569D3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on July 12</a:t>
            </a:r>
          </a:p>
        </p:txBody>
      </p:sp>
    </p:spTree>
    <p:extLst>
      <p:ext uri="{BB962C8B-B14F-4D97-AF65-F5344CB8AC3E}">
        <p14:creationId xmlns:p14="http://schemas.microsoft.com/office/powerpoint/2010/main" val="512513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B9EEC-612E-73C8-FAF7-2E4C718E8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1622"/>
          </a:xfrm>
        </p:spPr>
        <p:txBody>
          <a:bodyPr>
            <a:normAutofit/>
          </a:bodyPr>
          <a:lstStyle/>
          <a:p>
            <a:r>
              <a:rPr lang="en-US" sz="36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474AF-B382-614D-55A8-8D99C8589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3474"/>
            <a:ext cx="10515600" cy="4853489"/>
          </a:xfrm>
        </p:spPr>
        <p:txBody>
          <a:bodyPr>
            <a:normAutofit/>
          </a:bodyPr>
          <a:lstStyle/>
          <a:p>
            <a:r>
              <a:rPr lang="en-US" sz="2000" dirty="0"/>
              <a:t>Discuss DM-</a:t>
            </a:r>
            <a:r>
              <a:rPr lang="en-US" sz="2000" dirty="0" err="1"/>
              <a:t>CaT</a:t>
            </a:r>
            <a:r>
              <a:rPr lang="en-US" sz="2000" dirty="0"/>
              <a:t> results and findings re: Data Lake Architecture.</a:t>
            </a:r>
          </a:p>
          <a:p>
            <a:r>
              <a:rPr lang="en-US" sz="2000" dirty="0"/>
              <a:t>Discuss tempo of Architecture TT going forward</a:t>
            </a:r>
          </a:p>
          <a:p>
            <a:r>
              <a:rPr lang="en-US" sz="2000" dirty="0"/>
              <a:t>Architecture directions for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8FA5E-8C3F-082A-1EB2-F799C6C97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on July 12</a:t>
            </a:r>
          </a:p>
        </p:txBody>
      </p:sp>
    </p:spTree>
    <p:extLst>
      <p:ext uri="{BB962C8B-B14F-4D97-AF65-F5344CB8AC3E}">
        <p14:creationId xmlns:p14="http://schemas.microsoft.com/office/powerpoint/2010/main" val="4029550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1E05B-051D-9163-B4F7-85F27D1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5528"/>
          </a:xfrm>
        </p:spPr>
        <p:txBody>
          <a:bodyPr>
            <a:normAutofit/>
          </a:bodyPr>
          <a:lstStyle/>
          <a:p>
            <a:r>
              <a:rPr lang="en-US" sz="3600" dirty="0"/>
              <a:t>Attendees July 26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004D6-176E-5339-DAC6-5D124C10A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Rytis</a:t>
            </a:r>
            <a:endParaRPr lang="en-US" sz="2000" dirty="0"/>
          </a:p>
          <a:p>
            <a:r>
              <a:rPr lang="en-US" sz="2000" dirty="0"/>
              <a:t>Phil</a:t>
            </a:r>
          </a:p>
          <a:p>
            <a:r>
              <a:rPr lang="en-US" sz="2000" dirty="0"/>
              <a:t>Mark Dotson</a:t>
            </a:r>
          </a:p>
          <a:p>
            <a:r>
              <a:rPr lang="en-US" sz="2000" dirty="0"/>
              <a:t>Myself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A59319-74AF-8F88-5C70-EE824F0B7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on July 12</a:t>
            </a:r>
          </a:p>
        </p:txBody>
      </p:sp>
    </p:spTree>
    <p:extLst>
      <p:ext uri="{BB962C8B-B14F-4D97-AF65-F5344CB8AC3E}">
        <p14:creationId xmlns:p14="http://schemas.microsoft.com/office/powerpoint/2010/main" val="1241145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9A4FD-B14C-6914-322D-975938643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7401"/>
          </a:xfrm>
        </p:spPr>
        <p:txBody>
          <a:bodyPr>
            <a:normAutofit/>
          </a:bodyPr>
          <a:lstStyle/>
          <a:p>
            <a:r>
              <a:rPr lang="en-US" sz="3600" dirty="0"/>
              <a:t>DM-</a:t>
            </a:r>
            <a:r>
              <a:rPr lang="en-US" sz="3600" dirty="0" err="1"/>
              <a:t>CaT</a:t>
            </a:r>
            <a:r>
              <a:rPr lang="en-US" sz="3600" dirty="0"/>
              <a:t>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769CE-A108-132F-1F98-2B6F009F2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5663"/>
            <a:ext cx="10515600" cy="4781300"/>
          </a:xfrm>
        </p:spPr>
        <p:txBody>
          <a:bodyPr/>
          <a:lstStyle/>
          <a:p>
            <a:r>
              <a:rPr lang="en-US" dirty="0"/>
              <a:t>Presented Architecture TT work</a:t>
            </a:r>
          </a:p>
          <a:p>
            <a:r>
              <a:rPr lang="en-US" dirty="0"/>
              <a:t>Received request to begin regular issue/action item tracking (see chart in this slide deck)</a:t>
            </a:r>
          </a:p>
          <a:p>
            <a:r>
              <a:rPr lang="en-US" dirty="0"/>
              <a:t>2023 will focus on finishing Spiral 5</a:t>
            </a:r>
          </a:p>
          <a:p>
            <a:r>
              <a:rPr lang="en-US" dirty="0"/>
              <a:t>Major new initiatives that may impact </a:t>
            </a:r>
            <a:r>
              <a:rPr lang="en-US"/>
              <a:t>Architecture for 2023</a:t>
            </a:r>
            <a:endParaRPr lang="en-US" dirty="0"/>
          </a:p>
          <a:p>
            <a:pPr lvl="1"/>
            <a:r>
              <a:rPr lang="en-US" dirty="0"/>
              <a:t>Federated Data Lake Nodes (including new US/J6 node)</a:t>
            </a:r>
          </a:p>
          <a:p>
            <a:pPr lvl="1"/>
            <a:r>
              <a:rPr lang="en-US" dirty="0"/>
              <a:t>Multiple SRMs</a:t>
            </a:r>
          </a:p>
          <a:p>
            <a:pPr lvl="1"/>
            <a:r>
              <a:rPr lang="en-US" dirty="0"/>
              <a:t>Federated Search</a:t>
            </a:r>
          </a:p>
          <a:p>
            <a:pPr lvl="1"/>
            <a:r>
              <a:rPr lang="en-US" dirty="0"/>
              <a:t>DCS (Data Centric Security)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652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21F1A-B5B3-8CAC-831B-20FB9354D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Agenda Item:</a:t>
            </a:r>
            <a:br>
              <a:rPr lang="en-US" sz="3200" dirty="0"/>
            </a:br>
            <a:r>
              <a:rPr lang="en-US" sz="3200" dirty="0"/>
              <a:t>Architecture directions for 2023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20525-C745-16A7-79BA-61B17E2F2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Based on conversation, July 11 (Vincenzo, Mark, </a:t>
            </a:r>
            <a:r>
              <a:rPr lang="en-US" sz="2400" dirty="0" err="1"/>
              <a:t>Rytis</a:t>
            </a:r>
            <a:r>
              <a:rPr lang="en-US" sz="2400" dirty="0"/>
              <a:t>, Chuck)</a:t>
            </a:r>
          </a:p>
          <a:p>
            <a:pPr lvl="1"/>
            <a:r>
              <a:rPr lang="en-US" sz="2000" dirty="0"/>
              <a:t>Focus on Federation Architecture…</a:t>
            </a:r>
          </a:p>
          <a:p>
            <a:pPr lvl="1"/>
            <a:r>
              <a:rPr lang="en-US" sz="2000" dirty="0"/>
              <a:t> (focused on data lake services…now look at federation)</a:t>
            </a:r>
          </a:p>
          <a:p>
            <a:pPr lvl="1"/>
            <a:r>
              <a:rPr lang="en-US" sz="2000" dirty="0"/>
              <a:t> Federate Lakes (4 nodes; 5 nodes with US node next year)</a:t>
            </a:r>
          </a:p>
          <a:p>
            <a:pPr lvl="1"/>
            <a:r>
              <a:rPr lang="en-US" sz="2000" dirty="0"/>
              <a:t> Federated Search (core services syndicate) (perhaps delayed until spiral 6, but might be explored here)</a:t>
            </a:r>
          </a:p>
          <a:p>
            <a:pPr lvl="1"/>
            <a:r>
              <a:rPr lang="en-US" sz="2000" dirty="0"/>
              <a:t> Multiple SRMs – MIM and a second or third model that is independent</a:t>
            </a:r>
          </a:p>
          <a:p>
            <a:pPr lvl="1"/>
            <a:r>
              <a:rPr lang="en-US" sz="2000" dirty="0"/>
              <a:t> Decomposing </a:t>
            </a:r>
            <a:r>
              <a:rPr lang="en-US" sz="2000" dirty="0" err="1"/>
              <a:t>DataLake</a:t>
            </a:r>
            <a:r>
              <a:rPr lang="en-US" sz="2000" dirty="0"/>
              <a:t> Services – what are the services, and who does them?</a:t>
            </a:r>
          </a:p>
          <a:p>
            <a:pPr lvl="1"/>
            <a:r>
              <a:rPr lang="en-US" sz="2000" dirty="0"/>
              <a:t>Pub/Subscribe – Explore implications and architecture possibility</a:t>
            </a:r>
          </a:p>
          <a:p>
            <a:pPr lvl="2"/>
            <a:r>
              <a:rPr lang="en-US" sz="1800" dirty="0"/>
              <a:t>Hopefully result in a specification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C25E3-B651-C195-0A3A-442C788D2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on July 12</a:t>
            </a:r>
          </a:p>
        </p:txBody>
      </p:sp>
    </p:spTree>
    <p:extLst>
      <p:ext uri="{BB962C8B-B14F-4D97-AF65-F5344CB8AC3E}">
        <p14:creationId xmlns:p14="http://schemas.microsoft.com/office/powerpoint/2010/main" val="3529249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50CD7-B5A5-BD26-6AC9-64A71DB2B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Items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8FC5ED3-0979-04A5-F342-649F71F33469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524884"/>
          <a:ext cx="10120950" cy="4450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08314">
                  <a:extLst>
                    <a:ext uri="{9D8B030D-6E8A-4147-A177-3AD203B41FA5}">
                      <a16:colId xmlns:a16="http://schemas.microsoft.com/office/drawing/2014/main" val="734449321"/>
                    </a:ext>
                  </a:extLst>
                </a:gridCol>
                <a:gridCol w="1059543">
                  <a:extLst>
                    <a:ext uri="{9D8B030D-6E8A-4147-A177-3AD203B41FA5}">
                      <a16:colId xmlns:a16="http://schemas.microsoft.com/office/drawing/2014/main" val="1485900271"/>
                    </a:ext>
                  </a:extLst>
                </a:gridCol>
                <a:gridCol w="3804713">
                  <a:extLst>
                    <a:ext uri="{9D8B030D-6E8A-4147-A177-3AD203B41FA5}">
                      <a16:colId xmlns:a16="http://schemas.microsoft.com/office/drawing/2014/main" val="675906254"/>
                    </a:ext>
                  </a:extLst>
                </a:gridCol>
                <a:gridCol w="2024190">
                  <a:extLst>
                    <a:ext uri="{9D8B030D-6E8A-4147-A177-3AD203B41FA5}">
                      <a16:colId xmlns:a16="http://schemas.microsoft.com/office/drawing/2014/main" val="669886913"/>
                    </a:ext>
                  </a:extLst>
                </a:gridCol>
                <a:gridCol w="2024190">
                  <a:extLst>
                    <a:ext uri="{9D8B030D-6E8A-4147-A177-3AD203B41FA5}">
                      <a16:colId xmlns:a16="http://schemas.microsoft.com/office/drawing/2014/main" val="2869748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Open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500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22/07/12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Archiving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70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22/07/12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NCDF Data 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261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22/07/12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Federated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615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22/07/12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Search</a:t>
                      </a:r>
                      <a:r>
                        <a:rPr lang="en-US"/>
                        <a:t>/Elastic 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101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278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353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677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88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609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553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24990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AA332A-5602-7E4A-7BE4-1E98569D3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on July 12</a:t>
            </a:r>
          </a:p>
        </p:txBody>
      </p:sp>
    </p:spTree>
    <p:extLst>
      <p:ext uri="{BB962C8B-B14F-4D97-AF65-F5344CB8AC3E}">
        <p14:creationId xmlns:p14="http://schemas.microsoft.com/office/powerpoint/2010/main" val="816263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05CB6-88C3-D4B4-3AEC-C510600F8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A402C-EC64-A6B9-453E-D8B8E4E909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09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B9EEC-612E-73C8-FAF7-2E4C718E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474AF-B382-614D-55A8-8D99C8589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Discuss CWIX 2022 results and findings re: Data Lake Architecture.</a:t>
            </a:r>
          </a:p>
          <a:p>
            <a:r>
              <a:rPr lang="en-US" dirty="0"/>
              <a:t>Discuss open issues left over from last year (the meetings leading up to CWIX 2022)</a:t>
            </a:r>
          </a:p>
          <a:p>
            <a:r>
              <a:rPr lang="en-US" dirty="0"/>
              <a:t>Architecture directions for 2023</a:t>
            </a:r>
          </a:p>
          <a:p>
            <a:r>
              <a:rPr lang="en-US" dirty="0"/>
              <a:t>Discuss agenda items for upcoming DM </a:t>
            </a:r>
            <a:r>
              <a:rPr lang="en-US" dirty="0" err="1"/>
              <a:t>CaT</a:t>
            </a:r>
            <a:r>
              <a:rPr lang="en-US" dirty="0"/>
              <a:t> (especially possible topics that may lead to the upcoming year's developments re: Data Lake.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8FA5E-8C3F-082A-1EB2-F799C6C97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on July 12</a:t>
            </a:r>
          </a:p>
        </p:txBody>
      </p:sp>
    </p:spTree>
    <p:extLst>
      <p:ext uri="{BB962C8B-B14F-4D97-AF65-F5344CB8AC3E}">
        <p14:creationId xmlns:p14="http://schemas.microsoft.com/office/powerpoint/2010/main" val="1006787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1E05B-051D-9163-B4F7-85F27D1A9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004D6-176E-5339-DAC6-5D124C10A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Rytis</a:t>
            </a:r>
            <a:endParaRPr lang="en-US" dirty="0"/>
          </a:p>
          <a:p>
            <a:r>
              <a:rPr lang="en-US" dirty="0"/>
              <a:t>Phil</a:t>
            </a:r>
          </a:p>
          <a:p>
            <a:r>
              <a:rPr lang="en-US" dirty="0"/>
              <a:t>Vincenzo</a:t>
            </a:r>
          </a:p>
          <a:p>
            <a:r>
              <a:rPr lang="en-US" dirty="0"/>
              <a:t>Mark Dotson</a:t>
            </a:r>
          </a:p>
          <a:p>
            <a:r>
              <a:rPr lang="en-US" dirty="0"/>
              <a:t>Myself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A59319-74AF-8F88-5C70-EE824F0B7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on July 12</a:t>
            </a:r>
          </a:p>
        </p:txBody>
      </p:sp>
    </p:spTree>
    <p:extLst>
      <p:ext uri="{BB962C8B-B14F-4D97-AF65-F5344CB8AC3E}">
        <p14:creationId xmlns:p14="http://schemas.microsoft.com/office/powerpoint/2010/main" val="1467744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6918</TotalTime>
  <Words>1852</Words>
  <Application>Microsoft Office PowerPoint</Application>
  <PresentationFormat>Widescreen</PresentationFormat>
  <Paragraphs>276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NCDF Data Lake Architecture Tiger Team</vt:lpstr>
      <vt:lpstr>Agenda</vt:lpstr>
      <vt:lpstr>Attendees July 26</vt:lpstr>
      <vt:lpstr>DM-CaT results</vt:lpstr>
      <vt:lpstr>Agenda Item: Architecture directions for 2023</vt:lpstr>
      <vt:lpstr>Action Items</vt:lpstr>
      <vt:lpstr>Backup</vt:lpstr>
      <vt:lpstr>Agenda</vt:lpstr>
      <vt:lpstr>Attendees</vt:lpstr>
      <vt:lpstr>Agenda Item 1: Discuss CWIX 2022 results and findings re: Data Lake.</vt:lpstr>
      <vt:lpstr>NCDF Data Lake Architecture</vt:lpstr>
      <vt:lpstr>NCDF Data Lake Architecture</vt:lpstr>
      <vt:lpstr>Agenda Item 2: Discuss open issues left over from last year </vt:lpstr>
      <vt:lpstr>Open Topic – search across nodes</vt:lpstr>
      <vt:lpstr>Agenda Item 3: Architecture directions for 2023</vt:lpstr>
      <vt:lpstr>Candidate information for 2023 </vt:lpstr>
      <vt:lpstr>Agenda Item 4: Discuss agenda items for upcoming DM CaT</vt:lpstr>
      <vt:lpstr>End of TT meeting, July 12</vt:lpstr>
      <vt:lpstr>Action Items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NCDF Data Lake Architecture Tiger Team</dc:title>
  <dc:creator>Charles Turnitsa</dc:creator>
  <cp:lastModifiedBy>Charles Turnitsa</cp:lastModifiedBy>
  <cp:revision>6</cp:revision>
  <dcterms:created xsi:type="dcterms:W3CDTF">2022-07-11T11:54:47Z</dcterms:created>
  <dcterms:modified xsi:type="dcterms:W3CDTF">2022-07-29T10:16:29Z</dcterms:modified>
</cp:coreProperties>
</file>