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453" r:id="rId3"/>
    <p:sldId id="443" r:id="rId4"/>
    <p:sldId id="449" r:id="rId5"/>
    <p:sldId id="455" r:id="rId6"/>
    <p:sldId id="265" r:id="rId7"/>
    <p:sldId id="460" r:id="rId8"/>
    <p:sldId id="461" r:id="rId9"/>
    <p:sldId id="269" r:id="rId10"/>
    <p:sldId id="457" r:id="rId11"/>
    <p:sldId id="268" r:id="rId12"/>
    <p:sldId id="458" r:id="rId13"/>
    <p:sldId id="270" r:id="rId14"/>
    <p:sldId id="452" r:id="rId15"/>
    <p:sldId id="451" r:id="rId16"/>
    <p:sldId id="267" r:id="rId17"/>
    <p:sldId id="266" r:id="rId18"/>
    <p:sldId id="454" r:id="rId19"/>
    <p:sldId id="444" r:id="rId20"/>
    <p:sldId id="445" r:id="rId21"/>
    <p:sldId id="448" r:id="rId22"/>
    <p:sldId id="446" r:id="rId23"/>
    <p:sldId id="447" r:id="rId24"/>
    <p:sldId id="257" r:id="rId25"/>
    <p:sldId id="442" r:id="rId26"/>
    <p:sldId id="258" r:id="rId27"/>
    <p:sldId id="437" r:id="rId28"/>
    <p:sldId id="263" r:id="rId29"/>
    <p:sldId id="259" r:id="rId30"/>
    <p:sldId id="438" r:id="rId31"/>
    <p:sldId id="261" r:id="rId32"/>
    <p:sldId id="439" r:id="rId33"/>
    <p:sldId id="260" r:id="rId34"/>
    <p:sldId id="441" r:id="rId35"/>
    <p:sldId id="26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04" autoAdjust="0"/>
    <p:restoredTop sz="84841" autoAdjust="0"/>
  </p:normalViewPr>
  <p:slideViewPr>
    <p:cSldViewPr snapToGrid="0">
      <p:cViewPr varScale="1">
        <p:scale>
          <a:sx n="78" d="100"/>
          <a:sy n="78" d="100"/>
        </p:scale>
        <p:origin x="1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9568B-ECBE-4BE6-9367-C02CCA32795B}" type="datetimeFigureOut">
              <a:rPr lang="en-US" smtClean="0"/>
              <a:t>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C18E8-A0BD-4241-A385-52446A7BFFC4}" type="slidenum">
              <a:rPr lang="en-US" smtClean="0"/>
              <a:t>‹#›</a:t>
            </a:fld>
            <a:endParaRPr lang="en-US"/>
          </a:p>
        </p:txBody>
      </p:sp>
    </p:spTree>
    <p:extLst>
      <p:ext uri="{BB962C8B-B14F-4D97-AF65-F5344CB8AC3E}">
        <p14:creationId xmlns:p14="http://schemas.microsoft.com/office/powerpoint/2010/main" val="4039221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1</a:t>
            </a:fld>
            <a:endParaRPr lang="en-US"/>
          </a:p>
        </p:txBody>
      </p:sp>
    </p:spTree>
    <p:extLst>
      <p:ext uri="{BB962C8B-B14F-4D97-AF65-F5344CB8AC3E}">
        <p14:creationId xmlns:p14="http://schemas.microsoft.com/office/powerpoint/2010/main" val="753431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a:solidFill>
                  <a:schemeClr val="tx1"/>
                </a:solidFill>
                <a:effectLst/>
                <a:latin typeface="+mn-lt"/>
                <a:ea typeface="+mn-ea"/>
                <a:cs typeface="+mn-cs"/>
              </a:rPr>
              <a:t>Everything was on Pink except:</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Medical</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Logistics</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mn-lt"/>
                <a:ea typeface="+mn-ea"/>
                <a:cs typeface="+mn-cs"/>
              </a:rPr>
              <a:t>DEU </a:t>
            </a:r>
            <a:r>
              <a:rPr lang="en-GB" sz="1200" kern="1200" dirty="0" err="1">
                <a:solidFill>
                  <a:schemeClr val="tx1"/>
                </a:solidFill>
                <a:effectLst/>
                <a:latin typeface="+mn-lt"/>
                <a:ea typeface="+mn-ea"/>
                <a:cs typeface="+mn-cs"/>
              </a:rPr>
              <a:t>DFSLw</a:t>
            </a:r>
            <a:r>
              <a:rPr lang="en-GB" sz="1200" kern="1200" dirty="0">
                <a:solidFill>
                  <a:schemeClr val="tx1"/>
                </a:solidFill>
                <a:effectLst/>
                <a:latin typeface="+mn-lt"/>
                <a:ea typeface="+mn-ea"/>
                <a:cs typeface="+mn-cs"/>
              </a:rPr>
              <a:t> (CC-150)</a:t>
            </a:r>
            <a:endParaRPr lang="en-US" sz="120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There was some ad-hoc patient tracking info moved from low-to-high via the diode.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 don’t think it justifies a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PROMIEN</a:t>
            </a:r>
            <a:r>
              <a:rPr lang="en-GB" sz="1200" kern="1200" baseline="0" dirty="0">
                <a:solidFill>
                  <a:schemeClr val="tx1"/>
                </a:solidFill>
                <a:effectLst/>
                <a:latin typeface="+mn-lt"/>
                <a:ea typeface="+mn-ea"/>
                <a:cs typeface="+mn-cs"/>
              </a:rPr>
              <a:t> (POL): CBRN Warning &amp; Reporting 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SEALION (FIN):  Maritime C2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MENTOR (TUR):  CBRN planning &amp;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DCS SDS (CAN):  data centric security-secure data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JASMINE BMS (POL):  Battlefield </a:t>
            </a:r>
            <a:r>
              <a:rPr lang="en-GB" sz="1200" kern="1200" baseline="0" dirty="0" err="1">
                <a:solidFill>
                  <a:schemeClr val="tx1"/>
                </a:solidFill>
                <a:effectLst/>
                <a:latin typeface="+mn-lt"/>
                <a:ea typeface="+mn-ea"/>
                <a:cs typeface="+mn-cs"/>
              </a:rPr>
              <a:t>Mgt</a:t>
            </a:r>
            <a:r>
              <a:rPr lang="en-GB" sz="1200" kern="1200" baseline="0" dirty="0">
                <a:solidFill>
                  <a:schemeClr val="tx1"/>
                </a:solidFill>
                <a:effectLst/>
                <a:latin typeface="+mn-lt"/>
                <a:ea typeface="+mn-ea"/>
                <a:cs typeface="+mn-cs"/>
              </a:rPr>
              <a:t> System (tactical C2; </a:t>
            </a:r>
            <a:r>
              <a:rPr lang="en-GB" sz="1200" kern="1200" baseline="0" dirty="0" err="1">
                <a:solidFill>
                  <a:schemeClr val="tx1"/>
                </a:solidFill>
                <a:effectLst/>
                <a:latin typeface="+mn-lt"/>
                <a:ea typeface="+mn-ea"/>
                <a:cs typeface="+mn-cs"/>
              </a:rPr>
              <a:t>Bn</a:t>
            </a:r>
            <a:r>
              <a:rPr lang="en-GB" sz="1200" kern="1200" baseline="0" dirty="0">
                <a:solidFill>
                  <a:schemeClr val="tx1"/>
                </a:solidFill>
                <a:effectLst/>
                <a:latin typeface="+mn-lt"/>
                <a:ea typeface="+mn-ea"/>
                <a:cs typeface="+mn-cs"/>
              </a:rPr>
              <a:t> and below)</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EUCCIS (EU):  C2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AIR C2IS (NATO):  set of Air C2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a:solidFill>
                  <a:schemeClr val="tx1"/>
                </a:solidFill>
                <a:effectLst/>
                <a:latin typeface="+mn-lt"/>
                <a:ea typeface="+mn-ea"/>
                <a:cs typeface="+mn-cs"/>
              </a:rPr>
              <a:t>MEDICS (POL):  medical C2</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027051-D558-4E98-929E-BA4B8DFDB07C}" type="slidenum">
              <a:rPr lang="en-US" smtClean="0"/>
              <a:t>27</a:t>
            </a:fld>
            <a:endParaRPr lang="en-US" dirty="0"/>
          </a:p>
        </p:txBody>
      </p:sp>
    </p:spTree>
    <p:extLst>
      <p:ext uri="{BB962C8B-B14F-4D97-AF65-F5344CB8AC3E}">
        <p14:creationId xmlns:p14="http://schemas.microsoft.com/office/powerpoint/2010/main" val="2516465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Instruction in Spiral 5 – distributed search… will help/inform Federated Search</a:t>
            </a:r>
          </a:p>
          <a:p>
            <a:endParaRPr lang="en-US" dirty="0"/>
          </a:p>
          <a:p>
            <a:r>
              <a:rPr lang="en-US" dirty="0"/>
              <a:t>Identifier – Is there a single data source per BSO?</a:t>
            </a:r>
          </a:p>
          <a:p>
            <a:r>
              <a:rPr lang="en-US" dirty="0"/>
              <a:t>  What about multiple users reporting on single object?</a:t>
            </a:r>
          </a:p>
          <a:p>
            <a:r>
              <a:rPr lang="en-US" dirty="0"/>
              <a:t>  What about single user reporting multiple records on single object?</a:t>
            </a:r>
          </a:p>
          <a:p>
            <a:endParaRPr lang="en-US" dirty="0"/>
          </a:p>
          <a:p>
            <a:r>
              <a:rPr lang="en-US" dirty="0"/>
              <a:t>Current assumption – single authoritative data source can report on and update a BSO</a:t>
            </a:r>
          </a:p>
          <a:p>
            <a:r>
              <a:rPr lang="en-US" dirty="0"/>
              <a:t>API Specification for Open Search or Elastic Search</a:t>
            </a:r>
          </a:p>
          <a:p>
            <a:endParaRPr lang="en-US" dirty="0"/>
          </a:p>
          <a:p>
            <a:r>
              <a:rPr lang="en-US" dirty="0"/>
              <a:t>Each node has its own external API implementation; do we need an API that will allow Data Lake Nodes to communicate with each other</a:t>
            </a:r>
          </a:p>
        </p:txBody>
      </p:sp>
      <p:sp>
        <p:nvSpPr>
          <p:cNvPr id="4" name="Slide Number Placeholder 3"/>
          <p:cNvSpPr>
            <a:spLocks noGrp="1"/>
          </p:cNvSpPr>
          <p:nvPr>
            <p:ph type="sldNum" sz="quarter" idx="5"/>
          </p:nvPr>
        </p:nvSpPr>
        <p:spPr/>
        <p:txBody>
          <a:bodyPr/>
          <a:lstStyle/>
          <a:p>
            <a:fld id="{2A3C18E8-A0BD-4241-A385-52446A7BFFC4}" type="slidenum">
              <a:rPr lang="en-US" smtClean="0"/>
              <a:t>29</a:t>
            </a:fld>
            <a:endParaRPr lang="en-US"/>
          </a:p>
        </p:txBody>
      </p:sp>
    </p:spTree>
    <p:extLst>
      <p:ext uri="{BB962C8B-B14F-4D97-AF65-F5344CB8AC3E}">
        <p14:creationId xmlns:p14="http://schemas.microsoft.com/office/powerpoint/2010/main" val="98692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33</a:t>
            </a:fld>
            <a:endParaRPr lang="en-US"/>
          </a:p>
        </p:txBody>
      </p:sp>
    </p:spTree>
    <p:extLst>
      <p:ext uri="{BB962C8B-B14F-4D97-AF65-F5344CB8AC3E}">
        <p14:creationId xmlns:p14="http://schemas.microsoft.com/office/powerpoint/2010/main" val="1045508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NCDF Data Identifier – (example) may be more appropriately handled by NCDF TT vs Architecture TT</a:t>
            </a:r>
          </a:p>
          <a:p>
            <a:endParaRPr lang="en-US" dirty="0"/>
          </a:p>
          <a:p>
            <a:r>
              <a:rPr lang="en-US" dirty="0"/>
              <a:t>Data Management</a:t>
            </a:r>
          </a:p>
          <a:p>
            <a:endParaRPr lang="en-US" dirty="0"/>
          </a:p>
          <a:p>
            <a:r>
              <a:rPr lang="en-US" dirty="0"/>
              <a:t>Clarify of main scope of this group</a:t>
            </a:r>
          </a:p>
          <a:p>
            <a:r>
              <a:rPr lang="en-US" dirty="0"/>
              <a:t>Do we focus on this group</a:t>
            </a:r>
          </a:p>
        </p:txBody>
      </p:sp>
      <p:sp>
        <p:nvSpPr>
          <p:cNvPr id="4" name="Slide Number Placeholder 3"/>
          <p:cNvSpPr>
            <a:spLocks noGrp="1"/>
          </p:cNvSpPr>
          <p:nvPr>
            <p:ph type="sldNum" sz="quarter" idx="5"/>
          </p:nvPr>
        </p:nvSpPr>
        <p:spPr/>
        <p:txBody>
          <a:bodyPr/>
          <a:lstStyle/>
          <a:p>
            <a:fld id="{2A3C18E8-A0BD-4241-A385-52446A7BFFC4}" type="slidenum">
              <a:rPr lang="en-US" smtClean="0"/>
              <a:t>2</a:t>
            </a:fld>
            <a:endParaRPr lang="en-US"/>
          </a:p>
        </p:txBody>
      </p:sp>
    </p:spTree>
    <p:extLst>
      <p:ext uri="{BB962C8B-B14F-4D97-AF65-F5344CB8AC3E}">
        <p14:creationId xmlns:p14="http://schemas.microsoft.com/office/powerpoint/2010/main" val="2283052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Quite an environment for external services</a:t>
            </a:r>
          </a:p>
          <a:p>
            <a:r>
              <a:rPr lang="en-US" dirty="0"/>
              <a:t>(such as search UI)</a:t>
            </a:r>
          </a:p>
          <a:p>
            <a:endParaRPr lang="en-US" dirty="0"/>
          </a:p>
          <a:p>
            <a:r>
              <a:rPr lang="en-US" dirty="0"/>
              <a:t>Focus on Federation – search etc. – postpone talk on archival service </a:t>
            </a:r>
          </a:p>
          <a:p>
            <a:endParaRPr lang="en-US" dirty="0"/>
          </a:p>
          <a:p>
            <a:r>
              <a:rPr lang="en-US" dirty="0"/>
              <a:t>Focus on Federation Architecture…</a:t>
            </a:r>
          </a:p>
          <a:p>
            <a:r>
              <a:rPr lang="en-US" dirty="0"/>
              <a:t> (focused on data lake services…now look at federation)</a:t>
            </a:r>
          </a:p>
          <a:p>
            <a:r>
              <a:rPr lang="en-US" dirty="0"/>
              <a:t> Federate Lakes (4 nodes; 5 nodes with US node next year)</a:t>
            </a:r>
          </a:p>
          <a:p>
            <a:r>
              <a:rPr lang="en-US" dirty="0"/>
              <a:t> Federated Search (core services syndicate) (perhaps delayed until spiral 6, but might be explored here)</a:t>
            </a:r>
          </a:p>
          <a:p>
            <a:r>
              <a:rPr lang="en-US" dirty="0"/>
              <a:t> Multiple SRMs – MIM and a second or third model that is independent</a:t>
            </a:r>
          </a:p>
          <a:p>
            <a:r>
              <a:rPr lang="en-US" dirty="0"/>
              <a:t> Decomposing </a:t>
            </a:r>
            <a:r>
              <a:rPr lang="en-US" dirty="0" err="1"/>
              <a:t>DataLake</a:t>
            </a:r>
            <a:r>
              <a:rPr lang="en-US" dirty="0"/>
              <a:t> Services – what are the services, and who does them?</a:t>
            </a:r>
          </a:p>
          <a:p>
            <a:r>
              <a:rPr lang="en-US" dirty="0"/>
              <a:t> </a:t>
            </a:r>
          </a:p>
          <a:p>
            <a:r>
              <a:rPr lang="en-US" dirty="0"/>
              <a:t> </a:t>
            </a:r>
          </a:p>
        </p:txBody>
      </p:sp>
      <p:sp>
        <p:nvSpPr>
          <p:cNvPr id="4" name="Slide Number Placeholder 3"/>
          <p:cNvSpPr>
            <a:spLocks noGrp="1"/>
          </p:cNvSpPr>
          <p:nvPr>
            <p:ph type="sldNum" sz="quarter" idx="5"/>
          </p:nvPr>
        </p:nvSpPr>
        <p:spPr/>
        <p:txBody>
          <a:bodyPr/>
          <a:lstStyle/>
          <a:p>
            <a:fld id="{2A3C18E8-A0BD-4241-A385-52446A7BFFC4}" type="slidenum">
              <a:rPr lang="en-US" smtClean="0"/>
              <a:t>4</a:t>
            </a:fld>
            <a:endParaRPr lang="en-US"/>
          </a:p>
        </p:txBody>
      </p:sp>
    </p:spTree>
    <p:extLst>
      <p:ext uri="{BB962C8B-B14F-4D97-AF65-F5344CB8AC3E}">
        <p14:creationId xmlns:p14="http://schemas.microsoft.com/office/powerpoint/2010/main" val="3128559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Get spiral 5 architecture done</a:t>
            </a:r>
          </a:p>
          <a:p>
            <a:pPr marL="228600" indent="-228600">
              <a:buAutoNum type="arabicPeriod"/>
            </a:pPr>
            <a:r>
              <a:rPr lang="en-US" dirty="0"/>
              <a:t>Distinguish between near term (CWIX) use case architecture, and long term “inside-the-lake” architecture</a:t>
            </a:r>
          </a:p>
          <a:p>
            <a:pPr marL="228600" indent="-228600">
              <a:buAutoNum type="arabicPeriod"/>
            </a:pPr>
            <a:r>
              <a:rPr lang="en-US" dirty="0"/>
              <a:t>Conceptual and Logical specifications/views will be useful if done in different versions, for near term, spiral 5, and future</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8</a:t>
            </a:fld>
            <a:endParaRPr lang="en-US"/>
          </a:p>
        </p:txBody>
      </p:sp>
    </p:spTree>
    <p:extLst>
      <p:ext uri="{BB962C8B-B14F-4D97-AF65-F5344CB8AC3E}">
        <p14:creationId xmlns:p14="http://schemas.microsoft.com/office/powerpoint/2010/main" val="1395113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Sept 16 – We need a statement about what the higher level Semantic Fabric (</a:t>
            </a:r>
            <a:r>
              <a:rPr lang="en-US" dirty="0" err="1"/>
              <a:t>Lanzo</a:t>
            </a:r>
            <a:r>
              <a:rPr lang="en-US" dirty="0"/>
              <a:t>) is, and how it is working for the </a:t>
            </a:r>
            <a:r>
              <a:rPr lang="en-US" dirty="0" err="1"/>
              <a:t>DataLake</a:t>
            </a:r>
            <a:r>
              <a:rPr lang="en-US" dirty="0"/>
              <a:t> and mappings to community SRMs</a:t>
            </a:r>
          </a:p>
          <a:p>
            <a:r>
              <a:rPr lang="en-US" dirty="0"/>
              <a:t>Maybe a statement before the last two Proposed statements that defines a Semantic Fabric…</a:t>
            </a:r>
          </a:p>
          <a:p>
            <a:endParaRPr lang="en-US" dirty="0"/>
          </a:p>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a:p>
            <a:endParaRPr lang="en-US" dirty="0"/>
          </a:p>
          <a:p>
            <a:r>
              <a:rPr lang="en-US" dirty="0"/>
              <a:t>Purpose – The DM </a:t>
            </a:r>
            <a:r>
              <a:rPr lang="en-US" dirty="0" err="1"/>
              <a:t>CaT</a:t>
            </a:r>
            <a:r>
              <a:rPr lang="en-US" dirty="0"/>
              <a:t> directed the </a:t>
            </a:r>
            <a:r>
              <a:rPr lang="en-US" dirty="0" err="1"/>
              <a:t>DataLake</a:t>
            </a:r>
            <a:r>
              <a:rPr lang="en-US" dirty="0"/>
              <a:t> Tiger Team to investigate and discuss Multiple SRM situations…</a:t>
            </a:r>
          </a:p>
          <a:p>
            <a:endParaRPr lang="en-US" dirty="0"/>
          </a:p>
          <a:p>
            <a:r>
              <a:rPr lang="en-US" dirty="0"/>
              <a:t>Nico – The slide should more clearly state that we are focused on a single harmonized solution… </a:t>
            </a:r>
          </a:p>
          <a:p>
            <a:endParaRPr lang="en-US" dirty="0"/>
          </a:p>
          <a:p>
            <a:r>
              <a:rPr lang="en-US" dirty="0"/>
              <a:t>Work in Progress</a:t>
            </a:r>
          </a:p>
          <a:p>
            <a:r>
              <a:rPr lang="en-US" dirty="0"/>
              <a:t>Phil – adding a purpose</a:t>
            </a:r>
          </a:p>
          <a:p>
            <a:endParaRPr lang="en-US" dirty="0"/>
          </a:p>
          <a:p>
            <a:r>
              <a:rPr lang="en-US" dirty="0"/>
              <a:t>Sept 6</a:t>
            </a:r>
          </a:p>
          <a:p>
            <a:r>
              <a:rPr lang="en-US" dirty="0"/>
              <a:t>Comment on second proposed statement – move away from statement specifically on XML schema – be more general (RDF triples, </a:t>
            </a:r>
            <a:r>
              <a:rPr lang="en-US" dirty="0" err="1"/>
              <a:t>etc</a:t>
            </a:r>
            <a:r>
              <a:rPr lang="en-US" dirty="0"/>
              <a:t>)</a:t>
            </a:r>
          </a:p>
          <a:p>
            <a:r>
              <a:rPr lang="en-US" dirty="0" err="1"/>
              <a:t>Fahri</a:t>
            </a:r>
            <a:r>
              <a:rPr lang="en-US" dirty="0"/>
              <a:t> – Need a distinct answer to (1) we have an information model, and when we talk about NATO SRM and MIM, they are different entities, (2) clearly state if NATO SRM and NCDF SRM are different entities, (3) if NATO SRM is information is it at conceptual level or logical level</a:t>
            </a:r>
          </a:p>
          <a:p>
            <a:endParaRPr lang="en-US" dirty="0"/>
          </a:p>
          <a:p>
            <a:r>
              <a:rPr lang="en-US" dirty="0"/>
              <a:t>Sept 30 – Draft MOA and New Vision Paper, others have named the NCDF Core SRM as the “Common Cross-COI SRM”</a:t>
            </a:r>
          </a:p>
          <a:p>
            <a:endParaRPr lang="en-US" dirty="0"/>
          </a:p>
          <a:p>
            <a:r>
              <a:rPr lang="en-US" dirty="0"/>
              <a:t>Oct 4 – Fabian – third proposal – “The core-semantics used in the </a:t>
            </a:r>
            <a:r>
              <a:rPr lang="en-US" dirty="0" err="1"/>
              <a:t>CoI</a:t>
            </a:r>
            <a:r>
              <a:rPr lang="en-US" dirty="0"/>
              <a:t> SRM must be mapped/linked to the respective semantics in the Core SRM”</a:t>
            </a:r>
          </a:p>
          <a:p>
            <a:r>
              <a:rPr lang="en-US" dirty="0"/>
              <a:t>Woody – “...CXCSRM will represent a common language required to enable cross-community information exchanges: While concepts relevant to more than just one domain need to be harmonized and become elements of the CXCSRM, existing domain specific semantic reference models and resources will continue to serve their purpose within their domain..."</a:t>
            </a:r>
          </a:p>
          <a:p>
            <a:endParaRPr lang="en-US" dirty="0"/>
          </a:p>
          <a:p>
            <a:endParaRPr lang="en-US" dirty="0"/>
          </a:p>
        </p:txBody>
      </p:sp>
      <p:sp>
        <p:nvSpPr>
          <p:cNvPr id="4" name="Slide Number Placeholder 3"/>
          <p:cNvSpPr>
            <a:spLocks noGrp="1"/>
          </p:cNvSpPr>
          <p:nvPr>
            <p:ph type="sldNum" sz="quarter" idx="5"/>
          </p:nvPr>
        </p:nvSpPr>
        <p:spPr/>
        <p:txBody>
          <a:bodyPr/>
          <a:lstStyle/>
          <a:p>
            <a:fld id="{D034FB4A-913A-4A8B-96D6-4E121BE34E20}" type="slidenum">
              <a:rPr lang="en-US" smtClean="0"/>
              <a:t>13</a:t>
            </a:fld>
            <a:endParaRPr lang="en-US"/>
          </a:p>
        </p:txBody>
      </p:sp>
    </p:spTree>
    <p:extLst>
      <p:ext uri="{BB962C8B-B14F-4D97-AF65-F5344CB8AC3E}">
        <p14:creationId xmlns:p14="http://schemas.microsoft.com/office/powerpoint/2010/main" val="2468869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Sept 16 – We need a statement about what the higher level Semantic Fabric (</a:t>
            </a:r>
            <a:r>
              <a:rPr lang="en-US" dirty="0" err="1"/>
              <a:t>Lanzo</a:t>
            </a:r>
            <a:r>
              <a:rPr lang="en-US" dirty="0"/>
              <a:t>) is, and how it is working for the </a:t>
            </a:r>
            <a:r>
              <a:rPr lang="en-US" dirty="0" err="1"/>
              <a:t>DataLake</a:t>
            </a:r>
            <a:r>
              <a:rPr lang="en-US" dirty="0"/>
              <a:t> and mappings to community SRMs</a:t>
            </a:r>
          </a:p>
          <a:p>
            <a:r>
              <a:rPr lang="en-US" dirty="0"/>
              <a:t>Maybe a statement before the last two Proposed statements that defines a Semantic Fabric…</a:t>
            </a:r>
          </a:p>
          <a:p>
            <a:endParaRPr lang="en-US" dirty="0"/>
          </a:p>
          <a:p>
            <a:r>
              <a:rPr lang="en-US" dirty="0"/>
              <a:t>AN independent evolution of individual COI models will occur… if there is a NATO or NCDF SRM, then COIs should start with that as a core, and extend it throughout as needed… (comment from Nico)</a:t>
            </a:r>
          </a:p>
          <a:p>
            <a:endParaRPr lang="en-US" dirty="0"/>
          </a:p>
          <a:p>
            <a:r>
              <a:rPr lang="en-US" dirty="0"/>
              <a:t>In order to support Interoperability, we require a common language. If we are going to have interoperability, then …</a:t>
            </a:r>
          </a:p>
          <a:p>
            <a:endParaRPr lang="en-US" dirty="0"/>
          </a:p>
          <a:p>
            <a:r>
              <a:rPr lang="en-US" dirty="0"/>
              <a:t>Purpose – The DM </a:t>
            </a:r>
            <a:r>
              <a:rPr lang="en-US" dirty="0" err="1"/>
              <a:t>CaT</a:t>
            </a:r>
            <a:r>
              <a:rPr lang="en-US" dirty="0"/>
              <a:t> directed the </a:t>
            </a:r>
            <a:r>
              <a:rPr lang="en-US" dirty="0" err="1"/>
              <a:t>DataLake</a:t>
            </a:r>
            <a:r>
              <a:rPr lang="en-US" dirty="0"/>
              <a:t> Tiger Team to investigate and discuss Multiple SRM situations…</a:t>
            </a:r>
          </a:p>
          <a:p>
            <a:endParaRPr lang="en-US" dirty="0"/>
          </a:p>
          <a:p>
            <a:r>
              <a:rPr lang="en-US" dirty="0"/>
              <a:t>Nico – The slide should more clearly state that we are focused on a single harmonized solution… </a:t>
            </a:r>
          </a:p>
          <a:p>
            <a:endParaRPr lang="en-US" dirty="0"/>
          </a:p>
          <a:p>
            <a:r>
              <a:rPr lang="en-US" dirty="0"/>
              <a:t>Work in Progress</a:t>
            </a:r>
          </a:p>
          <a:p>
            <a:r>
              <a:rPr lang="en-US" dirty="0"/>
              <a:t>Phil – adding a purpose</a:t>
            </a:r>
          </a:p>
          <a:p>
            <a:endParaRPr lang="en-US" dirty="0"/>
          </a:p>
          <a:p>
            <a:r>
              <a:rPr lang="en-US" dirty="0"/>
              <a:t>Sept 6</a:t>
            </a:r>
          </a:p>
          <a:p>
            <a:r>
              <a:rPr lang="en-US" dirty="0"/>
              <a:t>Comment on second proposed statement – move away from statement specifically on XML schema – be more general (RDF triples, </a:t>
            </a:r>
            <a:r>
              <a:rPr lang="en-US" dirty="0" err="1"/>
              <a:t>etc</a:t>
            </a:r>
            <a:r>
              <a:rPr lang="en-US" dirty="0"/>
              <a:t>)</a:t>
            </a:r>
          </a:p>
          <a:p>
            <a:r>
              <a:rPr lang="en-US" dirty="0" err="1"/>
              <a:t>Fahri</a:t>
            </a:r>
            <a:r>
              <a:rPr lang="en-US" dirty="0"/>
              <a:t> – Need a distinct answer to (1) we have an information model, and when we talk about NATO SRM and MIM, they are different entities, (2) clearly state if NATO SRM and NCDF SRM are different entities, (3) if NATO SRM is information is it at conceptual level or logical level</a:t>
            </a:r>
          </a:p>
          <a:p>
            <a:endParaRPr lang="en-US" dirty="0"/>
          </a:p>
        </p:txBody>
      </p:sp>
      <p:sp>
        <p:nvSpPr>
          <p:cNvPr id="4" name="Slide Number Placeholder 3"/>
          <p:cNvSpPr>
            <a:spLocks noGrp="1"/>
          </p:cNvSpPr>
          <p:nvPr>
            <p:ph type="sldNum" sz="quarter" idx="5"/>
          </p:nvPr>
        </p:nvSpPr>
        <p:spPr/>
        <p:txBody>
          <a:bodyPr/>
          <a:lstStyle/>
          <a:p>
            <a:fld id="{D034FB4A-913A-4A8B-96D6-4E121BE34E20}" type="slidenum">
              <a:rPr lang="en-US" smtClean="0"/>
              <a:t>17</a:t>
            </a:fld>
            <a:endParaRPr lang="en-US"/>
          </a:p>
        </p:txBody>
      </p:sp>
    </p:spTree>
    <p:extLst>
      <p:ext uri="{BB962C8B-B14F-4D97-AF65-F5344CB8AC3E}">
        <p14:creationId xmlns:p14="http://schemas.microsoft.com/office/powerpoint/2010/main" val="2468869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Quite an environment for external services</a:t>
            </a:r>
          </a:p>
          <a:p>
            <a:r>
              <a:rPr lang="en-US" dirty="0"/>
              <a:t>(such as search UI)</a:t>
            </a:r>
          </a:p>
          <a:p>
            <a:endParaRPr lang="en-US" dirty="0"/>
          </a:p>
          <a:p>
            <a:r>
              <a:rPr lang="en-US" dirty="0"/>
              <a:t>Focus on Federation – search etc. – postpone talk on archival service </a:t>
            </a:r>
          </a:p>
          <a:p>
            <a:endParaRPr lang="en-US" dirty="0"/>
          </a:p>
          <a:p>
            <a:r>
              <a:rPr lang="en-US" dirty="0"/>
              <a:t>Focus on Federation Architecture…</a:t>
            </a:r>
          </a:p>
          <a:p>
            <a:r>
              <a:rPr lang="en-US" dirty="0"/>
              <a:t> (focused on data lake services…now look at federation)</a:t>
            </a:r>
          </a:p>
          <a:p>
            <a:r>
              <a:rPr lang="en-US" dirty="0"/>
              <a:t> Federate Lakes (4 nodes; 5 nodes with US node next year)</a:t>
            </a:r>
          </a:p>
          <a:p>
            <a:r>
              <a:rPr lang="en-US" dirty="0"/>
              <a:t> Federated Search (core services syndicate) (perhaps delayed until spiral 6, but might be explored here)</a:t>
            </a:r>
          </a:p>
          <a:p>
            <a:r>
              <a:rPr lang="en-US" dirty="0"/>
              <a:t> Multiple SRMs – MIM and a second or third model that is independent</a:t>
            </a:r>
          </a:p>
          <a:p>
            <a:r>
              <a:rPr lang="en-US" dirty="0"/>
              <a:t> Decomposing </a:t>
            </a:r>
            <a:r>
              <a:rPr lang="en-US" dirty="0" err="1"/>
              <a:t>DataLake</a:t>
            </a:r>
            <a:r>
              <a:rPr lang="en-US" dirty="0"/>
              <a:t> Services – what are the services, and who does them?</a:t>
            </a:r>
          </a:p>
          <a:p>
            <a:r>
              <a:rPr lang="en-US" dirty="0"/>
              <a:t> </a:t>
            </a:r>
          </a:p>
          <a:p>
            <a:r>
              <a:rPr lang="en-US" dirty="0"/>
              <a:t> </a:t>
            </a:r>
          </a:p>
        </p:txBody>
      </p:sp>
      <p:sp>
        <p:nvSpPr>
          <p:cNvPr id="4" name="Slide Number Placeholder 3"/>
          <p:cNvSpPr>
            <a:spLocks noGrp="1"/>
          </p:cNvSpPr>
          <p:nvPr>
            <p:ph type="sldNum" sz="quarter" idx="5"/>
          </p:nvPr>
        </p:nvSpPr>
        <p:spPr/>
        <p:txBody>
          <a:bodyPr/>
          <a:lstStyle/>
          <a:p>
            <a:fld id="{2A3C18E8-A0BD-4241-A385-52446A7BFFC4}" type="slidenum">
              <a:rPr lang="en-US" smtClean="0"/>
              <a:t>19</a:t>
            </a:fld>
            <a:endParaRPr lang="en-US"/>
          </a:p>
        </p:txBody>
      </p:sp>
    </p:spTree>
    <p:extLst>
      <p:ext uri="{BB962C8B-B14F-4D97-AF65-F5344CB8AC3E}">
        <p14:creationId xmlns:p14="http://schemas.microsoft.com/office/powerpoint/2010/main" val="4079969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Quite an environment for external services</a:t>
            </a:r>
          </a:p>
          <a:p>
            <a:r>
              <a:rPr lang="en-US" dirty="0"/>
              <a:t>(such as search UI)</a:t>
            </a:r>
          </a:p>
          <a:p>
            <a:endParaRPr lang="en-US" dirty="0"/>
          </a:p>
          <a:p>
            <a:r>
              <a:rPr lang="en-US" dirty="0"/>
              <a:t>Focus on Federation – search etc. – postpone talk on archival service </a:t>
            </a:r>
          </a:p>
          <a:p>
            <a:endParaRPr lang="en-US" dirty="0"/>
          </a:p>
          <a:p>
            <a:r>
              <a:rPr lang="en-US" dirty="0"/>
              <a:t>Focus on Federation Architecture…</a:t>
            </a:r>
          </a:p>
          <a:p>
            <a:r>
              <a:rPr lang="en-US" dirty="0"/>
              <a:t> (focused on data lake services…now look at federation)</a:t>
            </a:r>
          </a:p>
          <a:p>
            <a:r>
              <a:rPr lang="en-US" dirty="0"/>
              <a:t> Federate Lakes (4 nodes; 5 nodes with US node next year)</a:t>
            </a:r>
          </a:p>
          <a:p>
            <a:r>
              <a:rPr lang="en-US" dirty="0"/>
              <a:t> Federated Search (core services syndicate) (perhaps delayed until spiral 6, but might be explored here)</a:t>
            </a:r>
          </a:p>
          <a:p>
            <a:r>
              <a:rPr lang="en-US" dirty="0"/>
              <a:t> Multiple SRMs – MIM and a second or third model that is independent</a:t>
            </a:r>
          </a:p>
          <a:p>
            <a:r>
              <a:rPr lang="en-US" dirty="0"/>
              <a:t> Decomposing </a:t>
            </a:r>
            <a:r>
              <a:rPr lang="en-US" dirty="0" err="1"/>
              <a:t>DataLake</a:t>
            </a:r>
            <a:r>
              <a:rPr lang="en-US" dirty="0"/>
              <a:t> Services – what are the services, and who does them?</a:t>
            </a:r>
          </a:p>
          <a:p>
            <a:r>
              <a:rPr lang="en-US" dirty="0"/>
              <a:t> </a:t>
            </a:r>
          </a:p>
          <a:p>
            <a:r>
              <a:rPr lang="en-US" dirty="0"/>
              <a:t> </a:t>
            </a:r>
          </a:p>
        </p:txBody>
      </p:sp>
      <p:sp>
        <p:nvSpPr>
          <p:cNvPr id="4" name="Slide Number Placeholder 3"/>
          <p:cNvSpPr>
            <a:spLocks noGrp="1"/>
          </p:cNvSpPr>
          <p:nvPr>
            <p:ph type="sldNum" sz="quarter" idx="5"/>
          </p:nvPr>
        </p:nvSpPr>
        <p:spPr/>
        <p:txBody>
          <a:bodyPr/>
          <a:lstStyle/>
          <a:p>
            <a:fld id="{2A3C18E8-A0BD-4241-A385-52446A7BFFC4}" type="slidenum">
              <a:rPr lang="en-US" smtClean="0"/>
              <a:t>24</a:t>
            </a:fld>
            <a:endParaRPr lang="en-US"/>
          </a:p>
        </p:txBody>
      </p:sp>
    </p:spTree>
    <p:extLst>
      <p:ext uri="{BB962C8B-B14F-4D97-AF65-F5344CB8AC3E}">
        <p14:creationId xmlns:p14="http://schemas.microsoft.com/office/powerpoint/2010/main" val="1810447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3C18E8-A0BD-4241-A385-52446A7BFFC4}" type="slidenum">
              <a:rPr lang="en-US" smtClean="0"/>
              <a:t>26</a:t>
            </a:fld>
            <a:endParaRPr lang="en-US"/>
          </a:p>
        </p:txBody>
      </p:sp>
    </p:spTree>
    <p:extLst>
      <p:ext uri="{BB962C8B-B14F-4D97-AF65-F5344CB8AC3E}">
        <p14:creationId xmlns:p14="http://schemas.microsoft.com/office/powerpoint/2010/main" val="1215440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4FEB-E769-08CA-DC5D-6C3E45AC86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778A67-F475-7863-D526-8ADCE635BE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1F0DD4-7B6A-B1B4-6814-B5ECFFE056FA}"/>
              </a:ext>
            </a:extLst>
          </p:cNvPr>
          <p:cNvSpPr>
            <a:spLocks noGrp="1"/>
          </p:cNvSpPr>
          <p:nvPr>
            <p:ph type="dt" sz="half" idx="10"/>
          </p:nvPr>
        </p:nvSpPr>
        <p:spPr/>
        <p:txBody>
          <a:bodyPr/>
          <a:lstStyle/>
          <a:p>
            <a:fld id="{7656E405-6BD7-41A7-A6BD-7DF730243EF8}" type="datetime1">
              <a:rPr lang="en-US" smtClean="0"/>
              <a:t>1/20/2023</a:t>
            </a:fld>
            <a:endParaRPr lang="en-US"/>
          </a:p>
        </p:txBody>
      </p:sp>
      <p:sp>
        <p:nvSpPr>
          <p:cNvPr id="5" name="Footer Placeholder 4">
            <a:extLst>
              <a:ext uri="{FF2B5EF4-FFF2-40B4-BE49-F238E27FC236}">
                <a16:creationId xmlns:a16="http://schemas.microsoft.com/office/drawing/2014/main" id="{C8A56A70-638D-5581-1112-2AC13FBF47B6}"/>
              </a:ext>
            </a:extLst>
          </p:cNvPr>
          <p:cNvSpPr>
            <a:spLocks noGrp="1"/>
          </p:cNvSpPr>
          <p:nvPr>
            <p:ph type="ftr" sz="quarter" idx="11"/>
          </p:nvPr>
        </p:nvSpPr>
        <p:spPr/>
        <p:txBody>
          <a:bodyPr/>
          <a:lstStyle/>
          <a:p>
            <a:r>
              <a:rPr lang="en-US"/>
              <a:t>Prep Meeting Jan 18 2023</a:t>
            </a:r>
          </a:p>
        </p:txBody>
      </p:sp>
      <p:sp>
        <p:nvSpPr>
          <p:cNvPr id="6" name="Slide Number Placeholder 5">
            <a:extLst>
              <a:ext uri="{FF2B5EF4-FFF2-40B4-BE49-F238E27FC236}">
                <a16:creationId xmlns:a16="http://schemas.microsoft.com/office/drawing/2014/main" id="{98B33612-2140-C9F4-25D8-EDCC7445E2D5}"/>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298437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D1BA-5C10-E9EE-65F2-5A73678668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9D2470-9F61-1E31-9BC7-B8873E7992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C69A6-2B69-2701-6407-C5DCB14484F6}"/>
              </a:ext>
            </a:extLst>
          </p:cNvPr>
          <p:cNvSpPr>
            <a:spLocks noGrp="1"/>
          </p:cNvSpPr>
          <p:nvPr>
            <p:ph type="dt" sz="half" idx="10"/>
          </p:nvPr>
        </p:nvSpPr>
        <p:spPr/>
        <p:txBody>
          <a:bodyPr/>
          <a:lstStyle/>
          <a:p>
            <a:fld id="{0FB90160-E2A6-4F0D-87F5-4CD823263D1B}" type="datetime1">
              <a:rPr lang="en-US" smtClean="0"/>
              <a:t>1/20/2023</a:t>
            </a:fld>
            <a:endParaRPr lang="en-US"/>
          </a:p>
        </p:txBody>
      </p:sp>
      <p:sp>
        <p:nvSpPr>
          <p:cNvPr id="5" name="Footer Placeholder 4">
            <a:extLst>
              <a:ext uri="{FF2B5EF4-FFF2-40B4-BE49-F238E27FC236}">
                <a16:creationId xmlns:a16="http://schemas.microsoft.com/office/drawing/2014/main" id="{2BF53469-3203-EA75-3C56-0986848DD8EB}"/>
              </a:ext>
            </a:extLst>
          </p:cNvPr>
          <p:cNvSpPr>
            <a:spLocks noGrp="1"/>
          </p:cNvSpPr>
          <p:nvPr>
            <p:ph type="ftr" sz="quarter" idx="11"/>
          </p:nvPr>
        </p:nvSpPr>
        <p:spPr/>
        <p:txBody>
          <a:bodyPr/>
          <a:lstStyle/>
          <a:p>
            <a:r>
              <a:rPr lang="en-US"/>
              <a:t>Prep Meeting Jan 18 2023</a:t>
            </a:r>
          </a:p>
        </p:txBody>
      </p:sp>
      <p:sp>
        <p:nvSpPr>
          <p:cNvPr id="6" name="Slide Number Placeholder 5">
            <a:extLst>
              <a:ext uri="{FF2B5EF4-FFF2-40B4-BE49-F238E27FC236}">
                <a16:creationId xmlns:a16="http://schemas.microsoft.com/office/drawing/2014/main" id="{D0064A35-54F0-7B71-4714-ECAB5D00176C}"/>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146133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285AE5-2520-3D19-C5B9-851BD9DB2B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895F77-79D3-EED0-623E-63B5F40E51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B872E-D778-8306-DB39-F04825FF8CD6}"/>
              </a:ext>
            </a:extLst>
          </p:cNvPr>
          <p:cNvSpPr>
            <a:spLocks noGrp="1"/>
          </p:cNvSpPr>
          <p:nvPr>
            <p:ph type="dt" sz="half" idx="10"/>
          </p:nvPr>
        </p:nvSpPr>
        <p:spPr/>
        <p:txBody>
          <a:bodyPr/>
          <a:lstStyle/>
          <a:p>
            <a:fld id="{0C54691B-40C9-4FD0-A071-654614DB1E91}" type="datetime1">
              <a:rPr lang="en-US" smtClean="0"/>
              <a:t>1/20/2023</a:t>
            </a:fld>
            <a:endParaRPr lang="en-US"/>
          </a:p>
        </p:txBody>
      </p:sp>
      <p:sp>
        <p:nvSpPr>
          <p:cNvPr id="5" name="Footer Placeholder 4">
            <a:extLst>
              <a:ext uri="{FF2B5EF4-FFF2-40B4-BE49-F238E27FC236}">
                <a16:creationId xmlns:a16="http://schemas.microsoft.com/office/drawing/2014/main" id="{BA5955E9-8593-7B08-5805-B9FAAAF92291}"/>
              </a:ext>
            </a:extLst>
          </p:cNvPr>
          <p:cNvSpPr>
            <a:spLocks noGrp="1"/>
          </p:cNvSpPr>
          <p:nvPr>
            <p:ph type="ftr" sz="quarter" idx="11"/>
          </p:nvPr>
        </p:nvSpPr>
        <p:spPr/>
        <p:txBody>
          <a:bodyPr/>
          <a:lstStyle/>
          <a:p>
            <a:r>
              <a:rPr lang="en-US"/>
              <a:t>Prep Meeting Jan 18 2023</a:t>
            </a:r>
          </a:p>
        </p:txBody>
      </p:sp>
      <p:sp>
        <p:nvSpPr>
          <p:cNvPr id="6" name="Slide Number Placeholder 5">
            <a:extLst>
              <a:ext uri="{FF2B5EF4-FFF2-40B4-BE49-F238E27FC236}">
                <a16:creationId xmlns:a16="http://schemas.microsoft.com/office/drawing/2014/main" id="{A7EB7E79-D003-5ECD-49DF-D4CF3306EE07}"/>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219495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94A0-0521-AC41-4247-272E5B7F23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D89DD5-482C-630A-4F2F-A429BFC37A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28A89-D073-539B-AB19-AED13BE6C65B}"/>
              </a:ext>
            </a:extLst>
          </p:cNvPr>
          <p:cNvSpPr>
            <a:spLocks noGrp="1"/>
          </p:cNvSpPr>
          <p:nvPr>
            <p:ph type="dt" sz="half" idx="10"/>
          </p:nvPr>
        </p:nvSpPr>
        <p:spPr/>
        <p:txBody>
          <a:bodyPr/>
          <a:lstStyle/>
          <a:p>
            <a:fld id="{534A4A3F-8C25-4CFD-91DC-24A6CDAA05FD}" type="datetime1">
              <a:rPr lang="en-US" smtClean="0"/>
              <a:t>1/20/2023</a:t>
            </a:fld>
            <a:endParaRPr lang="en-US"/>
          </a:p>
        </p:txBody>
      </p:sp>
      <p:sp>
        <p:nvSpPr>
          <p:cNvPr id="5" name="Footer Placeholder 4">
            <a:extLst>
              <a:ext uri="{FF2B5EF4-FFF2-40B4-BE49-F238E27FC236}">
                <a16:creationId xmlns:a16="http://schemas.microsoft.com/office/drawing/2014/main" id="{CE192485-FA9B-02B1-E4A0-80E615BC4E0D}"/>
              </a:ext>
            </a:extLst>
          </p:cNvPr>
          <p:cNvSpPr>
            <a:spLocks noGrp="1"/>
          </p:cNvSpPr>
          <p:nvPr>
            <p:ph type="ftr" sz="quarter" idx="11"/>
          </p:nvPr>
        </p:nvSpPr>
        <p:spPr/>
        <p:txBody>
          <a:bodyPr/>
          <a:lstStyle/>
          <a:p>
            <a:r>
              <a:rPr lang="en-US"/>
              <a:t>Prep Meeting Jan 18 2023</a:t>
            </a:r>
          </a:p>
        </p:txBody>
      </p:sp>
      <p:sp>
        <p:nvSpPr>
          <p:cNvPr id="6" name="Slide Number Placeholder 5">
            <a:extLst>
              <a:ext uri="{FF2B5EF4-FFF2-40B4-BE49-F238E27FC236}">
                <a16:creationId xmlns:a16="http://schemas.microsoft.com/office/drawing/2014/main" id="{6580DC86-0392-8D31-6A3B-22C23835C03C}"/>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421126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5277-AD08-CAFC-1673-22A3199B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E92735-68B7-108F-72DC-65B3C76E15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4F831-9EDB-5083-757F-272731AA02E3}"/>
              </a:ext>
            </a:extLst>
          </p:cNvPr>
          <p:cNvSpPr>
            <a:spLocks noGrp="1"/>
          </p:cNvSpPr>
          <p:nvPr>
            <p:ph type="dt" sz="half" idx="10"/>
          </p:nvPr>
        </p:nvSpPr>
        <p:spPr/>
        <p:txBody>
          <a:bodyPr/>
          <a:lstStyle/>
          <a:p>
            <a:fld id="{55E2550B-17BD-4DF1-8BAA-347F2C74CB40}" type="datetime1">
              <a:rPr lang="en-US" smtClean="0"/>
              <a:t>1/20/2023</a:t>
            </a:fld>
            <a:endParaRPr lang="en-US"/>
          </a:p>
        </p:txBody>
      </p:sp>
      <p:sp>
        <p:nvSpPr>
          <p:cNvPr id="5" name="Footer Placeholder 4">
            <a:extLst>
              <a:ext uri="{FF2B5EF4-FFF2-40B4-BE49-F238E27FC236}">
                <a16:creationId xmlns:a16="http://schemas.microsoft.com/office/drawing/2014/main" id="{B0281370-03FF-6D39-3143-EE0758446A32}"/>
              </a:ext>
            </a:extLst>
          </p:cNvPr>
          <p:cNvSpPr>
            <a:spLocks noGrp="1"/>
          </p:cNvSpPr>
          <p:nvPr>
            <p:ph type="ftr" sz="quarter" idx="11"/>
          </p:nvPr>
        </p:nvSpPr>
        <p:spPr/>
        <p:txBody>
          <a:bodyPr/>
          <a:lstStyle/>
          <a:p>
            <a:r>
              <a:rPr lang="en-US"/>
              <a:t>Prep Meeting Jan 18 2023</a:t>
            </a:r>
          </a:p>
        </p:txBody>
      </p:sp>
      <p:sp>
        <p:nvSpPr>
          <p:cNvPr id="6" name="Slide Number Placeholder 5">
            <a:extLst>
              <a:ext uri="{FF2B5EF4-FFF2-40B4-BE49-F238E27FC236}">
                <a16:creationId xmlns:a16="http://schemas.microsoft.com/office/drawing/2014/main" id="{9CA093DC-D74D-35E1-8DA9-B0D959892838}"/>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399841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63F9-B700-F588-E30C-1E12E5EF23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7229FB-AE3E-707B-60B7-9FEC429F09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27323A-0BD0-6A00-A79D-012358748C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F1FF2-E95B-702A-283C-AF0FFCF7CF0F}"/>
              </a:ext>
            </a:extLst>
          </p:cNvPr>
          <p:cNvSpPr>
            <a:spLocks noGrp="1"/>
          </p:cNvSpPr>
          <p:nvPr>
            <p:ph type="dt" sz="half" idx="10"/>
          </p:nvPr>
        </p:nvSpPr>
        <p:spPr/>
        <p:txBody>
          <a:bodyPr/>
          <a:lstStyle/>
          <a:p>
            <a:fld id="{F67980AE-E7C8-42BC-BB4A-562731A7D29D}" type="datetime1">
              <a:rPr lang="en-US" smtClean="0"/>
              <a:t>1/20/2023</a:t>
            </a:fld>
            <a:endParaRPr lang="en-US"/>
          </a:p>
        </p:txBody>
      </p:sp>
      <p:sp>
        <p:nvSpPr>
          <p:cNvPr id="6" name="Footer Placeholder 5">
            <a:extLst>
              <a:ext uri="{FF2B5EF4-FFF2-40B4-BE49-F238E27FC236}">
                <a16:creationId xmlns:a16="http://schemas.microsoft.com/office/drawing/2014/main" id="{5656ADBF-32DB-1AA1-EC05-C368E3381928}"/>
              </a:ext>
            </a:extLst>
          </p:cNvPr>
          <p:cNvSpPr>
            <a:spLocks noGrp="1"/>
          </p:cNvSpPr>
          <p:nvPr>
            <p:ph type="ftr" sz="quarter" idx="11"/>
          </p:nvPr>
        </p:nvSpPr>
        <p:spPr/>
        <p:txBody>
          <a:bodyPr/>
          <a:lstStyle/>
          <a:p>
            <a:r>
              <a:rPr lang="en-US"/>
              <a:t>Prep Meeting Jan 18 2023</a:t>
            </a:r>
          </a:p>
        </p:txBody>
      </p:sp>
      <p:sp>
        <p:nvSpPr>
          <p:cNvPr id="7" name="Slide Number Placeholder 6">
            <a:extLst>
              <a:ext uri="{FF2B5EF4-FFF2-40B4-BE49-F238E27FC236}">
                <a16:creationId xmlns:a16="http://schemas.microsoft.com/office/drawing/2014/main" id="{DD00BFBF-A007-951E-8E4D-A22ED0D92335}"/>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338880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3B38-1579-4F9C-A87F-3DCC0E5EAF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0870AA-BF7C-7842-4C9A-0F7CF74016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537646-659D-A500-AE40-9D21CFEF33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D1D1E1-10DD-EACB-D131-5519F5174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BBF038-8172-2285-A09B-F2EDE54DF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859658-6930-8320-97D5-27E878A0D37B}"/>
              </a:ext>
            </a:extLst>
          </p:cNvPr>
          <p:cNvSpPr>
            <a:spLocks noGrp="1"/>
          </p:cNvSpPr>
          <p:nvPr>
            <p:ph type="dt" sz="half" idx="10"/>
          </p:nvPr>
        </p:nvSpPr>
        <p:spPr/>
        <p:txBody>
          <a:bodyPr/>
          <a:lstStyle/>
          <a:p>
            <a:fld id="{130F6CAE-9307-49F0-B607-7083C34E0A57}" type="datetime1">
              <a:rPr lang="en-US" smtClean="0"/>
              <a:t>1/20/2023</a:t>
            </a:fld>
            <a:endParaRPr lang="en-US"/>
          </a:p>
        </p:txBody>
      </p:sp>
      <p:sp>
        <p:nvSpPr>
          <p:cNvPr id="8" name="Footer Placeholder 7">
            <a:extLst>
              <a:ext uri="{FF2B5EF4-FFF2-40B4-BE49-F238E27FC236}">
                <a16:creationId xmlns:a16="http://schemas.microsoft.com/office/drawing/2014/main" id="{0E49D854-08FA-D9FB-11DB-C4AD679FD42F}"/>
              </a:ext>
            </a:extLst>
          </p:cNvPr>
          <p:cNvSpPr>
            <a:spLocks noGrp="1"/>
          </p:cNvSpPr>
          <p:nvPr>
            <p:ph type="ftr" sz="quarter" idx="11"/>
          </p:nvPr>
        </p:nvSpPr>
        <p:spPr/>
        <p:txBody>
          <a:bodyPr/>
          <a:lstStyle/>
          <a:p>
            <a:r>
              <a:rPr lang="en-US"/>
              <a:t>Prep Meeting Jan 18 2023</a:t>
            </a:r>
          </a:p>
        </p:txBody>
      </p:sp>
      <p:sp>
        <p:nvSpPr>
          <p:cNvPr id="9" name="Slide Number Placeholder 8">
            <a:extLst>
              <a:ext uri="{FF2B5EF4-FFF2-40B4-BE49-F238E27FC236}">
                <a16:creationId xmlns:a16="http://schemas.microsoft.com/office/drawing/2014/main" id="{597BE876-3A00-F028-74F9-00BEFAD53984}"/>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234045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557B-5A56-6C7D-D9E4-1ACC77853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A4076-78ED-C7C5-84F1-EAE769C67F35}"/>
              </a:ext>
            </a:extLst>
          </p:cNvPr>
          <p:cNvSpPr>
            <a:spLocks noGrp="1"/>
          </p:cNvSpPr>
          <p:nvPr>
            <p:ph type="dt" sz="half" idx="10"/>
          </p:nvPr>
        </p:nvSpPr>
        <p:spPr/>
        <p:txBody>
          <a:bodyPr/>
          <a:lstStyle/>
          <a:p>
            <a:fld id="{D69A5518-2A6F-4856-B2F0-2097330D7089}" type="datetime1">
              <a:rPr lang="en-US" smtClean="0"/>
              <a:t>1/20/2023</a:t>
            </a:fld>
            <a:endParaRPr lang="en-US"/>
          </a:p>
        </p:txBody>
      </p:sp>
      <p:sp>
        <p:nvSpPr>
          <p:cNvPr id="4" name="Footer Placeholder 3">
            <a:extLst>
              <a:ext uri="{FF2B5EF4-FFF2-40B4-BE49-F238E27FC236}">
                <a16:creationId xmlns:a16="http://schemas.microsoft.com/office/drawing/2014/main" id="{47A31E2C-1DAE-DADE-2A3E-D794A09D75A9}"/>
              </a:ext>
            </a:extLst>
          </p:cNvPr>
          <p:cNvSpPr>
            <a:spLocks noGrp="1"/>
          </p:cNvSpPr>
          <p:nvPr>
            <p:ph type="ftr" sz="quarter" idx="11"/>
          </p:nvPr>
        </p:nvSpPr>
        <p:spPr/>
        <p:txBody>
          <a:bodyPr/>
          <a:lstStyle/>
          <a:p>
            <a:r>
              <a:rPr lang="en-US"/>
              <a:t>Prep Meeting Jan 18 2023</a:t>
            </a:r>
          </a:p>
        </p:txBody>
      </p:sp>
      <p:sp>
        <p:nvSpPr>
          <p:cNvPr id="5" name="Slide Number Placeholder 4">
            <a:extLst>
              <a:ext uri="{FF2B5EF4-FFF2-40B4-BE49-F238E27FC236}">
                <a16:creationId xmlns:a16="http://schemas.microsoft.com/office/drawing/2014/main" id="{DA79C2D8-A5B6-165B-D0DA-441FA5D6535C}"/>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341201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D54B37-BB87-AEC6-7E24-6B28EA004BA0}"/>
              </a:ext>
            </a:extLst>
          </p:cNvPr>
          <p:cNvSpPr>
            <a:spLocks noGrp="1"/>
          </p:cNvSpPr>
          <p:nvPr>
            <p:ph type="dt" sz="half" idx="10"/>
          </p:nvPr>
        </p:nvSpPr>
        <p:spPr/>
        <p:txBody>
          <a:bodyPr/>
          <a:lstStyle/>
          <a:p>
            <a:fld id="{1DC31545-822A-415F-9B2C-19C3631D436C}" type="datetime1">
              <a:rPr lang="en-US" smtClean="0"/>
              <a:t>1/20/2023</a:t>
            </a:fld>
            <a:endParaRPr lang="en-US"/>
          </a:p>
        </p:txBody>
      </p:sp>
      <p:sp>
        <p:nvSpPr>
          <p:cNvPr id="3" name="Footer Placeholder 2">
            <a:extLst>
              <a:ext uri="{FF2B5EF4-FFF2-40B4-BE49-F238E27FC236}">
                <a16:creationId xmlns:a16="http://schemas.microsoft.com/office/drawing/2014/main" id="{8D9F4F3D-C07B-B860-1FDD-EAAB0BE8055F}"/>
              </a:ext>
            </a:extLst>
          </p:cNvPr>
          <p:cNvSpPr>
            <a:spLocks noGrp="1"/>
          </p:cNvSpPr>
          <p:nvPr>
            <p:ph type="ftr" sz="quarter" idx="11"/>
          </p:nvPr>
        </p:nvSpPr>
        <p:spPr/>
        <p:txBody>
          <a:bodyPr/>
          <a:lstStyle/>
          <a:p>
            <a:r>
              <a:rPr lang="en-US"/>
              <a:t>Prep Meeting Jan 18 2023</a:t>
            </a:r>
          </a:p>
        </p:txBody>
      </p:sp>
      <p:sp>
        <p:nvSpPr>
          <p:cNvPr id="4" name="Slide Number Placeholder 3">
            <a:extLst>
              <a:ext uri="{FF2B5EF4-FFF2-40B4-BE49-F238E27FC236}">
                <a16:creationId xmlns:a16="http://schemas.microsoft.com/office/drawing/2014/main" id="{35BDD5EA-4F44-023C-AA9C-8F44BAA91D66}"/>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423180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E390-3066-9C51-BAC6-3C468F014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DA22C7-35F5-615D-50EA-341CF69CFE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050251-8407-DE5D-2AFA-DD4728D4F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AE662-5B50-B17A-BEEA-6D0F3BF1202D}"/>
              </a:ext>
            </a:extLst>
          </p:cNvPr>
          <p:cNvSpPr>
            <a:spLocks noGrp="1"/>
          </p:cNvSpPr>
          <p:nvPr>
            <p:ph type="dt" sz="half" idx="10"/>
          </p:nvPr>
        </p:nvSpPr>
        <p:spPr/>
        <p:txBody>
          <a:bodyPr/>
          <a:lstStyle/>
          <a:p>
            <a:fld id="{582C5A3E-0FBF-4CA8-9A9B-C56AF27D4CD1}" type="datetime1">
              <a:rPr lang="en-US" smtClean="0"/>
              <a:t>1/20/2023</a:t>
            </a:fld>
            <a:endParaRPr lang="en-US"/>
          </a:p>
        </p:txBody>
      </p:sp>
      <p:sp>
        <p:nvSpPr>
          <p:cNvPr id="6" name="Footer Placeholder 5">
            <a:extLst>
              <a:ext uri="{FF2B5EF4-FFF2-40B4-BE49-F238E27FC236}">
                <a16:creationId xmlns:a16="http://schemas.microsoft.com/office/drawing/2014/main" id="{B6A10683-E77E-AC86-ED5A-2BBBF8498151}"/>
              </a:ext>
            </a:extLst>
          </p:cNvPr>
          <p:cNvSpPr>
            <a:spLocks noGrp="1"/>
          </p:cNvSpPr>
          <p:nvPr>
            <p:ph type="ftr" sz="quarter" idx="11"/>
          </p:nvPr>
        </p:nvSpPr>
        <p:spPr/>
        <p:txBody>
          <a:bodyPr/>
          <a:lstStyle/>
          <a:p>
            <a:r>
              <a:rPr lang="en-US"/>
              <a:t>Prep Meeting Jan 18 2023</a:t>
            </a:r>
          </a:p>
        </p:txBody>
      </p:sp>
      <p:sp>
        <p:nvSpPr>
          <p:cNvPr id="7" name="Slide Number Placeholder 6">
            <a:extLst>
              <a:ext uri="{FF2B5EF4-FFF2-40B4-BE49-F238E27FC236}">
                <a16:creationId xmlns:a16="http://schemas.microsoft.com/office/drawing/2014/main" id="{744555B5-20C8-1647-6E5A-9DE636D5717D}"/>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91153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CC46-178C-E132-05A0-30D159C618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6EF541-E98A-B0D8-5440-06210DC25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0F288B-617F-66B6-12CC-87B1A6FE3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24B021-F1FF-0809-1120-D7435B2671B0}"/>
              </a:ext>
            </a:extLst>
          </p:cNvPr>
          <p:cNvSpPr>
            <a:spLocks noGrp="1"/>
          </p:cNvSpPr>
          <p:nvPr>
            <p:ph type="dt" sz="half" idx="10"/>
          </p:nvPr>
        </p:nvSpPr>
        <p:spPr/>
        <p:txBody>
          <a:bodyPr/>
          <a:lstStyle/>
          <a:p>
            <a:fld id="{1345244A-1276-4CA7-A993-D962929AEB85}" type="datetime1">
              <a:rPr lang="en-US" smtClean="0"/>
              <a:t>1/20/2023</a:t>
            </a:fld>
            <a:endParaRPr lang="en-US"/>
          </a:p>
        </p:txBody>
      </p:sp>
      <p:sp>
        <p:nvSpPr>
          <p:cNvPr id="6" name="Footer Placeholder 5">
            <a:extLst>
              <a:ext uri="{FF2B5EF4-FFF2-40B4-BE49-F238E27FC236}">
                <a16:creationId xmlns:a16="http://schemas.microsoft.com/office/drawing/2014/main" id="{F037E48C-917E-FA05-D1B2-786007CADEFD}"/>
              </a:ext>
            </a:extLst>
          </p:cNvPr>
          <p:cNvSpPr>
            <a:spLocks noGrp="1"/>
          </p:cNvSpPr>
          <p:nvPr>
            <p:ph type="ftr" sz="quarter" idx="11"/>
          </p:nvPr>
        </p:nvSpPr>
        <p:spPr/>
        <p:txBody>
          <a:bodyPr/>
          <a:lstStyle/>
          <a:p>
            <a:r>
              <a:rPr lang="en-US"/>
              <a:t>Prep Meeting Jan 18 2023</a:t>
            </a:r>
          </a:p>
        </p:txBody>
      </p:sp>
      <p:sp>
        <p:nvSpPr>
          <p:cNvPr id="7" name="Slide Number Placeholder 6">
            <a:extLst>
              <a:ext uri="{FF2B5EF4-FFF2-40B4-BE49-F238E27FC236}">
                <a16:creationId xmlns:a16="http://schemas.microsoft.com/office/drawing/2014/main" id="{8E6F6860-B2D1-9FBE-6FED-D21629D40421}"/>
              </a:ext>
            </a:extLst>
          </p:cNvPr>
          <p:cNvSpPr>
            <a:spLocks noGrp="1"/>
          </p:cNvSpPr>
          <p:nvPr>
            <p:ph type="sldNum" sz="quarter" idx="12"/>
          </p:nvPr>
        </p:nvSpPr>
        <p:spPr/>
        <p:txBody>
          <a:bodyPr/>
          <a:lstStyle/>
          <a:p>
            <a:fld id="{1CF9CD46-BF25-4B07-9F87-08B34043C1F5}" type="slidenum">
              <a:rPr lang="en-US" smtClean="0"/>
              <a:t>‹#›</a:t>
            </a:fld>
            <a:endParaRPr lang="en-US"/>
          </a:p>
        </p:txBody>
      </p:sp>
    </p:spTree>
    <p:extLst>
      <p:ext uri="{BB962C8B-B14F-4D97-AF65-F5344CB8AC3E}">
        <p14:creationId xmlns:p14="http://schemas.microsoft.com/office/powerpoint/2010/main" val="374820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DE802F-82CE-746B-FA03-B2B981096F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DDCE83-3D07-7734-D0A1-6A79E1311A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F2F88-1778-C36D-8D1E-C2789FC7B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AD76B-F618-4551-9C1D-A0F10E1BC9F9}" type="datetime1">
              <a:rPr lang="en-US" smtClean="0"/>
              <a:t>1/20/2023</a:t>
            </a:fld>
            <a:endParaRPr lang="en-US"/>
          </a:p>
        </p:txBody>
      </p:sp>
      <p:sp>
        <p:nvSpPr>
          <p:cNvPr id="5" name="Footer Placeholder 4">
            <a:extLst>
              <a:ext uri="{FF2B5EF4-FFF2-40B4-BE49-F238E27FC236}">
                <a16:creationId xmlns:a16="http://schemas.microsoft.com/office/drawing/2014/main" id="{532BA088-187D-FEDD-D8C3-DE2E5BF80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 Meeting Jan 18 2023</a:t>
            </a:r>
          </a:p>
        </p:txBody>
      </p:sp>
      <p:sp>
        <p:nvSpPr>
          <p:cNvPr id="6" name="Slide Number Placeholder 5">
            <a:extLst>
              <a:ext uri="{FF2B5EF4-FFF2-40B4-BE49-F238E27FC236}">
                <a16:creationId xmlns:a16="http://schemas.microsoft.com/office/drawing/2014/main" id="{787C01F6-1F55-DC73-B6B1-1593EEFD8A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9CD46-BF25-4B07-9F87-08B34043C1F5}" type="slidenum">
              <a:rPr lang="en-US" smtClean="0"/>
              <a:t>‹#›</a:t>
            </a:fld>
            <a:endParaRPr lang="en-US"/>
          </a:p>
        </p:txBody>
      </p:sp>
    </p:spTree>
    <p:extLst>
      <p:ext uri="{BB962C8B-B14F-4D97-AF65-F5344CB8AC3E}">
        <p14:creationId xmlns:p14="http://schemas.microsoft.com/office/powerpoint/2010/main" val="3476994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9935-11B4-3302-B39E-472A50124BF3}"/>
              </a:ext>
            </a:extLst>
          </p:cNvPr>
          <p:cNvSpPr>
            <a:spLocks noGrp="1"/>
          </p:cNvSpPr>
          <p:nvPr>
            <p:ph type="ctrTitle"/>
          </p:nvPr>
        </p:nvSpPr>
        <p:spPr/>
        <p:txBody>
          <a:bodyPr/>
          <a:lstStyle/>
          <a:p>
            <a:r>
              <a:rPr lang="en-US" dirty="0"/>
              <a:t>NCDF Data Lake Architecture Tiger Team</a:t>
            </a:r>
          </a:p>
        </p:txBody>
      </p:sp>
      <p:sp>
        <p:nvSpPr>
          <p:cNvPr id="3" name="Subtitle 2">
            <a:extLst>
              <a:ext uri="{FF2B5EF4-FFF2-40B4-BE49-F238E27FC236}">
                <a16:creationId xmlns:a16="http://schemas.microsoft.com/office/drawing/2014/main" id="{091BB97F-7D47-CA4A-CBA5-D2C8050B8DE9}"/>
              </a:ext>
            </a:extLst>
          </p:cNvPr>
          <p:cNvSpPr>
            <a:spLocks noGrp="1"/>
          </p:cNvSpPr>
          <p:nvPr>
            <p:ph type="subTitle" idx="1"/>
          </p:nvPr>
        </p:nvSpPr>
        <p:spPr/>
        <p:txBody>
          <a:bodyPr>
            <a:normAutofit lnSpcReduction="10000"/>
          </a:bodyPr>
          <a:lstStyle/>
          <a:p>
            <a:r>
              <a:rPr lang="en-US" dirty="0"/>
              <a:t>Jan 20 Working Session</a:t>
            </a:r>
          </a:p>
          <a:p>
            <a:endParaRPr lang="en-US" dirty="0"/>
          </a:p>
          <a:p>
            <a:r>
              <a:rPr lang="en-US" dirty="0"/>
              <a:t>Chuck Turnitsa</a:t>
            </a:r>
          </a:p>
          <a:p>
            <a:r>
              <a:rPr lang="en-US" dirty="0"/>
              <a:t>GTRI</a:t>
            </a:r>
          </a:p>
        </p:txBody>
      </p:sp>
      <p:sp>
        <p:nvSpPr>
          <p:cNvPr id="4" name="Footer Placeholder 3">
            <a:extLst>
              <a:ext uri="{FF2B5EF4-FFF2-40B4-BE49-F238E27FC236}">
                <a16:creationId xmlns:a16="http://schemas.microsoft.com/office/drawing/2014/main" id="{06DF18BC-9FCE-7CC7-D65C-8946629A60F9}"/>
              </a:ext>
            </a:extLst>
          </p:cNvPr>
          <p:cNvSpPr>
            <a:spLocks noGrp="1"/>
          </p:cNvSpPr>
          <p:nvPr>
            <p:ph type="ftr" sz="quarter" idx="11"/>
          </p:nvPr>
        </p:nvSpPr>
        <p:spPr/>
        <p:txBody>
          <a:bodyPr/>
          <a:lstStyle/>
          <a:p>
            <a:r>
              <a:rPr lang="en-US"/>
              <a:t>Prep Meeting Jan 18 2023</a:t>
            </a:r>
            <a:endParaRPr lang="en-US" dirty="0"/>
          </a:p>
        </p:txBody>
      </p:sp>
    </p:spTree>
    <p:extLst>
      <p:ext uri="{BB962C8B-B14F-4D97-AF65-F5344CB8AC3E}">
        <p14:creationId xmlns:p14="http://schemas.microsoft.com/office/powerpoint/2010/main" val="99837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3FF3-C1FE-4467-72C3-7D9E5FB519FF}"/>
              </a:ext>
            </a:extLst>
          </p:cNvPr>
          <p:cNvSpPr>
            <a:spLocks noGrp="1"/>
          </p:cNvSpPr>
          <p:nvPr>
            <p:ph type="title"/>
          </p:nvPr>
        </p:nvSpPr>
        <p:spPr>
          <a:xfrm>
            <a:off x="646772" y="423025"/>
            <a:ext cx="9204966" cy="960933"/>
          </a:xfrm>
        </p:spPr>
        <p:txBody>
          <a:bodyPr>
            <a:normAutofit fontScale="90000"/>
          </a:bodyPr>
          <a:lstStyle/>
          <a:p>
            <a:r>
              <a:rPr lang="en-US" dirty="0"/>
              <a:t>Architecture TT Efforts remain in support of (1) NCDF Framework</a:t>
            </a:r>
          </a:p>
        </p:txBody>
      </p:sp>
      <p:pic>
        <p:nvPicPr>
          <p:cNvPr id="4" name="Picture 3">
            <a:extLst>
              <a:ext uri="{FF2B5EF4-FFF2-40B4-BE49-F238E27FC236}">
                <a16:creationId xmlns:a16="http://schemas.microsoft.com/office/drawing/2014/main" id="{D8BB4181-1DB7-9A92-7557-56F06C853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889" y="1383957"/>
            <a:ext cx="6725677" cy="4615870"/>
          </a:xfrm>
          <a:prstGeom prst="rect">
            <a:avLst/>
          </a:prstGeom>
        </p:spPr>
      </p:pic>
      <p:sp>
        <p:nvSpPr>
          <p:cNvPr id="5" name="TextBox 4">
            <a:extLst>
              <a:ext uri="{FF2B5EF4-FFF2-40B4-BE49-F238E27FC236}">
                <a16:creationId xmlns:a16="http://schemas.microsoft.com/office/drawing/2014/main" id="{A7C9F14C-C762-D93D-E580-FFF02A4CD471}"/>
              </a:ext>
            </a:extLst>
          </p:cNvPr>
          <p:cNvSpPr txBox="1"/>
          <p:nvPr/>
        </p:nvSpPr>
        <p:spPr>
          <a:xfrm>
            <a:off x="7207122" y="4596880"/>
            <a:ext cx="3050886"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a:t>Improve decision making by establishing a semantic reference within a </a:t>
            </a:r>
            <a:r>
              <a:rPr lang="en-GB" b="1"/>
              <a:t>framework that cuts across existing COIs and data stovepipes</a:t>
            </a:r>
            <a:endParaRPr lang="en-US" dirty="0"/>
          </a:p>
        </p:txBody>
      </p:sp>
      <p:sp>
        <p:nvSpPr>
          <p:cNvPr id="3" name="Footer Placeholder 2">
            <a:extLst>
              <a:ext uri="{FF2B5EF4-FFF2-40B4-BE49-F238E27FC236}">
                <a16:creationId xmlns:a16="http://schemas.microsoft.com/office/drawing/2014/main" id="{78FBAC37-E92D-4865-01A5-6AA96C4762D0}"/>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421574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635620" y="596018"/>
            <a:ext cx="9218201" cy="763344"/>
          </a:xfrm>
        </p:spPr>
        <p:txBody>
          <a:bodyPr>
            <a:noAutofit/>
          </a:bodyPr>
          <a:lstStyle/>
          <a:p>
            <a:r>
              <a:rPr lang="en-US" sz="2400" dirty="0"/>
              <a:t>Architecture TT Efforts remain in support of (2) NCDF Data Lake</a:t>
            </a:r>
          </a:p>
        </p:txBody>
      </p:sp>
      <p:sp>
        <p:nvSpPr>
          <p:cNvPr id="5" name="TextBox 4">
            <a:extLst>
              <a:ext uri="{FF2B5EF4-FFF2-40B4-BE49-F238E27FC236}">
                <a16:creationId xmlns:a16="http://schemas.microsoft.com/office/drawing/2014/main" id="{07490A68-224E-2B21-86C3-CA56AE68D718}"/>
              </a:ext>
            </a:extLst>
          </p:cNvPr>
          <p:cNvSpPr txBox="1"/>
          <p:nvPr/>
        </p:nvSpPr>
        <p:spPr>
          <a:xfrm>
            <a:off x="7915276" y="1876426"/>
            <a:ext cx="2447925"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t>Cross-Community Communications, enabled by the NCDF Framework</a:t>
            </a:r>
          </a:p>
        </p:txBody>
      </p:sp>
      <p:pic>
        <p:nvPicPr>
          <p:cNvPr id="9" name="Picture 8" descr="Diagram&#10;&#10;Description automatically generated">
            <a:extLst>
              <a:ext uri="{FF2B5EF4-FFF2-40B4-BE49-F238E27FC236}">
                <a16:creationId xmlns:a16="http://schemas.microsoft.com/office/drawing/2014/main" id="{E5FBE276-FA60-344E-6C02-23EF63F5A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940" y="1628775"/>
            <a:ext cx="5985303" cy="4504138"/>
          </a:xfrm>
          <a:prstGeom prst="rect">
            <a:avLst/>
          </a:prstGeom>
        </p:spPr>
      </p:pic>
      <p:sp>
        <p:nvSpPr>
          <p:cNvPr id="3" name="Footer Placeholder 2">
            <a:extLst>
              <a:ext uri="{FF2B5EF4-FFF2-40B4-BE49-F238E27FC236}">
                <a16:creationId xmlns:a16="http://schemas.microsoft.com/office/drawing/2014/main" id="{6F81D89D-BB7D-6261-1DD3-C8E88B07A93C}"/>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2457319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613318" y="311812"/>
            <a:ext cx="9238420" cy="585082"/>
          </a:xfrm>
        </p:spPr>
        <p:txBody>
          <a:bodyPr>
            <a:normAutofit fontScale="90000"/>
          </a:bodyPr>
          <a:lstStyle/>
          <a:p>
            <a:r>
              <a:rPr lang="en-US" dirty="0"/>
              <a:t>NCDF Conceptual Architecture</a:t>
            </a:r>
          </a:p>
        </p:txBody>
      </p:sp>
      <p:pic>
        <p:nvPicPr>
          <p:cNvPr id="91" name="Picture 90" descr="Diagram&#10;&#10;Description automatically generated">
            <a:extLst>
              <a:ext uri="{FF2B5EF4-FFF2-40B4-BE49-F238E27FC236}">
                <a16:creationId xmlns:a16="http://schemas.microsoft.com/office/drawing/2014/main" id="{5AFF6155-0FD4-580A-A78D-5D30EE512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255" y="1018395"/>
            <a:ext cx="8268473" cy="5710899"/>
          </a:xfrm>
          <a:prstGeom prst="rect">
            <a:avLst/>
          </a:prstGeom>
        </p:spPr>
      </p:pic>
      <p:sp>
        <p:nvSpPr>
          <p:cNvPr id="92" name="TextBox 91">
            <a:extLst>
              <a:ext uri="{FF2B5EF4-FFF2-40B4-BE49-F238E27FC236}">
                <a16:creationId xmlns:a16="http://schemas.microsoft.com/office/drawing/2014/main" id="{703E09C5-D859-5E28-8C32-34F8E23E1D40}"/>
              </a:ext>
            </a:extLst>
          </p:cNvPr>
          <p:cNvSpPr txBox="1"/>
          <p:nvPr/>
        </p:nvSpPr>
        <p:spPr>
          <a:xfrm>
            <a:off x="1734066" y="6227805"/>
            <a:ext cx="173316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As of CWIX 2022</a:t>
            </a:r>
          </a:p>
        </p:txBody>
      </p:sp>
      <p:sp>
        <p:nvSpPr>
          <p:cNvPr id="93" name="Oval 92">
            <a:extLst>
              <a:ext uri="{FF2B5EF4-FFF2-40B4-BE49-F238E27FC236}">
                <a16:creationId xmlns:a16="http://schemas.microsoft.com/office/drawing/2014/main" id="{79F176C9-040E-6E76-CD82-8216A96F5CFC}"/>
              </a:ext>
            </a:extLst>
          </p:cNvPr>
          <p:cNvSpPr/>
          <p:nvPr/>
        </p:nvSpPr>
        <p:spPr>
          <a:xfrm>
            <a:off x="1707503" y="5208079"/>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94" name="Oval 93">
            <a:extLst>
              <a:ext uri="{FF2B5EF4-FFF2-40B4-BE49-F238E27FC236}">
                <a16:creationId xmlns:a16="http://schemas.microsoft.com/office/drawing/2014/main" id="{51AA165B-1143-45D2-1E82-1D87D00D21CC}"/>
              </a:ext>
            </a:extLst>
          </p:cNvPr>
          <p:cNvSpPr/>
          <p:nvPr/>
        </p:nvSpPr>
        <p:spPr>
          <a:xfrm>
            <a:off x="1707502" y="5446755"/>
            <a:ext cx="270157" cy="1228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95" name="TextBox 94">
            <a:extLst>
              <a:ext uri="{FF2B5EF4-FFF2-40B4-BE49-F238E27FC236}">
                <a16:creationId xmlns:a16="http://schemas.microsoft.com/office/drawing/2014/main" id="{5C5ECA55-F18D-BD7B-3812-B10BD4B320F0}"/>
              </a:ext>
            </a:extLst>
          </p:cNvPr>
          <p:cNvSpPr txBox="1"/>
          <p:nvPr/>
        </p:nvSpPr>
        <p:spPr>
          <a:xfrm>
            <a:off x="1977659" y="5139785"/>
            <a:ext cx="1164101" cy="246221"/>
          </a:xfrm>
          <a:prstGeom prst="rect">
            <a:avLst/>
          </a:prstGeom>
          <a:noFill/>
        </p:spPr>
        <p:txBody>
          <a:bodyPr wrap="none" rtlCol="0">
            <a:spAutoFit/>
          </a:bodyPr>
          <a:lstStyle/>
          <a:p>
            <a:r>
              <a:rPr lang="en-US" sz="1000" dirty="0"/>
              <a:t>Maritime Use Case</a:t>
            </a:r>
          </a:p>
        </p:txBody>
      </p:sp>
      <p:sp>
        <p:nvSpPr>
          <p:cNvPr id="96" name="TextBox 95">
            <a:extLst>
              <a:ext uri="{FF2B5EF4-FFF2-40B4-BE49-F238E27FC236}">
                <a16:creationId xmlns:a16="http://schemas.microsoft.com/office/drawing/2014/main" id="{63074D15-944E-B958-4134-814CCBC883A0}"/>
              </a:ext>
            </a:extLst>
          </p:cNvPr>
          <p:cNvSpPr txBox="1"/>
          <p:nvPr/>
        </p:nvSpPr>
        <p:spPr>
          <a:xfrm>
            <a:off x="1977659" y="5386006"/>
            <a:ext cx="973343" cy="246221"/>
          </a:xfrm>
          <a:prstGeom prst="rect">
            <a:avLst/>
          </a:prstGeom>
          <a:noFill/>
        </p:spPr>
        <p:txBody>
          <a:bodyPr wrap="none" rtlCol="0">
            <a:spAutoFit/>
          </a:bodyPr>
          <a:lstStyle/>
          <a:p>
            <a:r>
              <a:rPr lang="en-US" sz="1000" dirty="0"/>
              <a:t>CBRN Use Case</a:t>
            </a:r>
          </a:p>
        </p:txBody>
      </p:sp>
      <p:sp>
        <p:nvSpPr>
          <p:cNvPr id="3" name="Footer Placeholder 2">
            <a:extLst>
              <a:ext uri="{FF2B5EF4-FFF2-40B4-BE49-F238E27FC236}">
                <a16:creationId xmlns:a16="http://schemas.microsoft.com/office/drawing/2014/main" id="{68086367-4D4F-04C6-52A0-9B01D460CA88}"/>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1896905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4468" y="374806"/>
            <a:ext cx="9420494" cy="400110"/>
          </a:xfrm>
          <a:prstGeom prst="rect">
            <a:avLst/>
          </a:prstGeom>
          <a:noFill/>
          <a:ln>
            <a:solidFill>
              <a:schemeClr val="accent1"/>
            </a:solidFill>
          </a:ln>
        </p:spPr>
        <p:txBody>
          <a:bodyPr wrap="square" rtlCol="0">
            <a:spAutoFit/>
          </a:bodyPr>
          <a:lstStyle/>
          <a:p>
            <a:r>
              <a:rPr lang="en-US" sz="2000" dirty="0">
                <a:solidFill>
                  <a:schemeClr val="accent1"/>
                </a:solidFill>
              </a:rPr>
              <a:t>NATO and NCDF Semantic Reference Model (SRM) Statement</a:t>
            </a:r>
          </a:p>
        </p:txBody>
      </p:sp>
      <p:sp>
        <p:nvSpPr>
          <p:cNvPr id="5" name="TextBox 4"/>
          <p:cNvSpPr txBox="1"/>
          <p:nvPr/>
        </p:nvSpPr>
        <p:spPr>
          <a:xfrm>
            <a:off x="624468" y="1117073"/>
            <a:ext cx="9802232" cy="4401205"/>
          </a:xfrm>
          <a:prstGeom prst="rect">
            <a:avLst/>
          </a:prstGeom>
          <a:noFill/>
        </p:spPr>
        <p:txBody>
          <a:bodyPr wrap="square" rtlCol="0">
            <a:spAutoFit/>
          </a:bodyPr>
          <a:lstStyle/>
          <a:p>
            <a:pPr marL="214313" indent="-214313">
              <a:buFont typeface="Arial" panose="020B0604020202020204" pitchFamily="34" charset="0"/>
              <a:buChar char="•"/>
            </a:pPr>
            <a:r>
              <a:rPr lang="en-US" sz="1400" dirty="0"/>
              <a:t>A single, comprehensive SRM for all NATO semantics is doomed to failure and is not a viable option</a:t>
            </a:r>
          </a:p>
          <a:p>
            <a:pPr marL="214313" indent="-214313">
              <a:buFont typeface="Arial" panose="020B0604020202020204" pitchFamily="34" charset="0"/>
              <a:buChar char="•"/>
            </a:pPr>
            <a:r>
              <a:rPr lang="en-US" sz="1400" dirty="0"/>
              <a:t>A dynamic environment that includes semantics from multiple SRMs is needed—this will be hard, but necessary</a:t>
            </a:r>
          </a:p>
          <a:p>
            <a:pPr marL="214313" indent="-214313">
              <a:buFont typeface="Arial" panose="020B0604020202020204" pitchFamily="34" charset="0"/>
              <a:buChar char="•"/>
            </a:pPr>
            <a:r>
              <a:rPr lang="en-US" sz="1400" dirty="0"/>
              <a:t>The NATO/NCDF SRM effort will be separate from MIM/STANAG 5643</a:t>
            </a:r>
          </a:p>
          <a:p>
            <a:pPr marL="671513" lvl="1" indent="-214313">
              <a:buFont typeface="Arial" panose="020B0604020202020204" pitchFamily="34" charset="0"/>
              <a:buChar char="•"/>
            </a:pPr>
            <a:r>
              <a:rPr lang="en-US" sz="1400" dirty="0"/>
              <a:t>Intent is that STANAG 5643 moves forward, independent from work here</a:t>
            </a:r>
          </a:p>
          <a:p>
            <a:pPr marL="214313" indent="-214313">
              <a:buFont typeface="Arial" panose="020B0604020202020204" pitchFamily="34" charset="0"/>
              <a:buChar char="•"/>
            </a:pPr>
            <a:r>
              <a:rPr lang="en-US" sz="1400" dirty="0"/>
              <a:t>A NATO/NCDF semantic environment will include a subset of MIM semantics, and likely form the initial set of NCDF semantics</a:t>
            </a:r>
          </a:p>
          <a:p>
            <a:pPr marL="671513" lvl="1" indent="-214313">
              <a:buFont typeface="Arial" panose="020B0604020202020204" pitchFamily="34" charset="0"/>
              <a:buChar char="•"/>
            </a:pPr>
            <a:r>
              <a:rPr lang="en-US" sz="1400" dirty="0"/>
              <a:t>A goal of the NCDF semantic environment is to facilitate cross-Community exchanges</a:t>
            </a:r>
          </a:p>
          <a:p>
            <a:pPr marL="671513" lvl="1" indent="-214313">
              <a:buFont typeface="Arial" panose="020B0604020202020204" pitchFamily="34" charset="0"/>
              <a:buChar char="•"/>
            </a:pPr>
            <a:r>
              <a:rPr lang="en-US" sz="1400" dirty="0"/>
              <a:t>Interchange can be supported by using atomic concepts, mapped to semantic meaning of data from different communities</a:t>
            </a:r>
          </a:p>
          <a:p>
            <a:pPr marL="214313" indent="-214313">
              <a:buFont typeface="Arial" panose="020B0604020202020204" pitchFamily="34" charset="0"/>
              <a:buChar char="•"/>
            </a:pPr>
            <a:r>
              <a:rPr lang="en-US" sz="1400" dirty="0"/>
              <a:t>Community SRMs will be independently governed by each Community</a:t>
            </a:r>
          </a:p>
          <a:p>
            <a:pPr marL="671513" lvl="1" indent="-214313">
              <a:buFont typeface="Arial" panose="020B0604020202020204" pitchFamily="34" charset="0"/>
              <a:buChar char="•"/>
            </a:pPr>
            <a:r>
              <a:rPr lang="en-US" sz="1400" dirty="0">
                <a:highlight>
                  <a:srgbClr val="FFFF00"/>
                </a:highlight>
              </a:rPr>
              <a:t>Community SRMs are independent, and those communities will manage their SRMs as they desire/require (Proposed)</a:t>
            </a:r>
          </a:p>
          <a:p>
            <a:pPr marL="671513" lvl="1" indent="-214313">
              <a:buFont typeface="Arial" panose="020B0604020202020204" pitchFamily="34" charset="0"/>
              <a:buChar char="•"/>
            </a:pPr>
            <a:r>
              <a:rPr lang="en-US" sz="1400" dirty="0"/>
              <a:t>Format of an SRM – No requirement for a community to represent its SRM using any technology or format</a:t>
            </a:r>
          </a:p>
          <a:p>
            <a:pPr marL="671513" lvl="1" indent="-214313">
              <a:buFont typeface="Arial" panose="020B0604020202020204" pitchFamily="34" charset="0"/>
              <a:buChar char="•"/>
            </a:pPr>
            <a:r>
              <a:rPr lang="en-US" sz="1400" dirty="0"/>
              <a:t>Every SRM should provide schema for its exchanges</a:t>
            </a:r>
          </a:p>
          <a:p>
            <a:pPr marL="214313" indent="-214313">
              <a:buFont typeface="Arial" panose="020B0604020202020204" pitchFamily="34" charset="0"/>
              <a:buChar char="•"/>
            </a:pPr>
            <a:r>
              <a:rPr lang="en-US" sz="1400" dirty="0"/>
              <a:t>The harmonized semantics across the Communities represents the universal intersection that interoperability can rely on</a:t>
            </a:r>
          </a:p>
          <a:p>
            <a:pPr marL="214313" indent="-214313">
              <a:buFont typeface="Arial" panose="020B0604020202020204" pitchFamily="34" charset="0"/>
              <a:buChar char="•"/>
            </a:pPr>
            <a:r>
              <a:rPr lang="en-US" sz="1400" dirty="0"/>
              <a:t>A NATO/NCDF semantic environment will be governed by NATO</a:t>
            </a:r>
          </a:p>
          <a:p>
            <a:pPr marL="557213" lvl="1" indent="-214313">
              <a:buFont typeface="Arial" panose="020B0604020202020204" pitchFamily="34" charset="0"/>
              <a:buChar char="•"/>
            </a:pPr>
            <a:r>
              <a:rPr lang="en-US" sz="1400" dirty="0"/>
              <a:t>Models and standards may be managed elsewhere, but when they are brought into the NATO semantic environment, NATO will govern their inclusion.  </a:t>
            </a:r>
          </a:p>
          <a:p>
            <a:pPr marL="557213" lvl="1" indent="-214313">
              <a:buFont typeface="Arial" panose="020B0604020202020204" pitchFamily="34" charset="0"/>
              <a:buChar char="•"/>
            </a:pPr>
            <a:r>
              <a:rPr lang="en-US" sz="1400" dirty="0"/>
              <a:t>Changes to SRMs will require that NATO be aware of them, and handled, within the semantic environment.</a:t>
            </a:r>
          </a:p>
          <a:p>
            <a:pPr marL="214313" indent="-214313">
              <a:buFont typeface="Arial" panose="020B0604020202020204" pitchFamily="34" charset="0"/>
              <a:buChar char="•"/>
            </a:pPr>
            <a:r>
              <a:rPr lang="en-US" sz="1400" dirty="0">
                <a:highlight>
                  <a:srgbClr val="FFFF00"/>
                </a:highlight>
              </a:rPr>
              <a:t>The Core SRM (and associated interoperability  mechanisms) need to be exposed and accessible as at least one technical artifact(Proposed)</a:t>
            </a:r>
          </a:p>
          <a:p>
            <a:pPr marL="214313" indent="-214313">
              <a:buFont typeface="Arial" panose="020B0604020202020204" pitchFamily="34" charset="0"/>
              <a:buChar char="•"/>
            </a:pPr>
            <a:r>
              <a:rPr lang="en-US" sz="1400" dirty="0">
                <a:highlight>
                  <a:srgbClr val="FFFF00"/>
                </a:highlight>
              </a:rPr>
              <a:t>There needs to be a link between Core SRM and any Community SRM, that needs to be based on a defined set of overlapped semantics (Proposed)</a:t>
            </a:r>
          </a:p>
        </p:txBody>
      </p:sp>
      <p:sp>
        <p:nvSpPr>
          <p:cNvPr id="2" name="TextBox 1">
            <a:extLst>
              <a:ext uri="{FF2B5EF4-FFF2-40B4-BE49-F238E27FC236}">
                <a16:creationId xmlns:a16="http://schemas.microsoft.com/office/drawing/2014/main" id="{ABF24819-BC8B-B194-BD49-9627DF9A37DC}"/>
              </a:ext>
            </a:extLst>
          </p:cNvPr>
          <p:cNvSpPr txBox="1"/>
          <p:nvPr/>
        </p:nvSpPr>
        <p:spPr>
          <a:xfrm>
            <a:off x="1874810" y="5740928"/>
            <a:ext cx="8188500" cy="830997"/>
          </a:xfrm>
          <a:prstGeom prst="rect">
            <a:avLst/>
          </a:prstGeom>
          <a:noFill/>
        </p:spPr>
        <p:txBody>
          <a:bodyPr wrap="square" rtlCol="0">
            <a:spAutoFit/>
          </a:bodyPr>
          <a:lstStyle/>
          <a:p>
            <a:r>
              <a:rPr lang="en-US" sz="1200" b="1" dirty="0"/>
              <a:t>These statements are a distillation of remarks made during DM </a:t>
            </a:r>
            <a:r>
              <a:rPr lang="en-US" sz="1200" b="1" dirty="0" err="1"/>
              <a:t>CaT</a:t>
            </a:r>
            <a:r>
              <a:rPr lang="en-US" sz="1200" b="1" dirty="0"/>
              <a:t> and Syndicate meetings and amplified by discussion at CWIX 2022 and during special SRM sessions of the NCDF Data Lake Architecture Tiger Team.</a:t>
            </a:r>
          </a:p>
          <a:p>
            <a:endParaRPr lang="en-US" sz="1200" b="1" dirty="0"/>
          </a:p>
          <a:p>
            <a:r>
              <a:rPr lang="en-US" sz="1200" b="1" dirty="0"/>
              <a:t>Proposed Statements to be approved by DM-</a:t>
            </a:r>
            <a:r>
              <a:rPr lang="en-US" sz="1200" b="1" dirty="0" err="1"/>
              <a:t>CaT</a:t>
            </a:r>
            <a:r>
              <a:rPr lang="en-US" sz="1200" b="1" dirty="0"/>
              <a:t>/</a:t>
            </a:r>
          </a:p>
        </p:txBody>
      </p:sp>
      <p:sp>
        <p:nvSpPr>
          <p:cNvPr id="3" name="Footer Placeholder 2">
            <a:extLst>
              <a:ext uri="{FF2B5EF4-FFF2-40B4-BE49-F238E27FC236}">
                <a16:creationId xmlns:a16="http://schemas.microsoft.com/office/drawing/2014/main" id="{DB8F2274-E61F-123D-6DDA-E9B106B22902}"/>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2582250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1F1A-B5B3-8CAC-831B-20FB9354D2D9}"/>
              </a:ext>
            </a:extLst>
          </p:cNvPr>
          <p:cNvSpPr>
            <a:spLocks noGrp="1"/>
          </p:cNvSpPr>
          <p:nvPr>
            <p:ph type="title"/>
          </p:nvPr>
        </p:nvSpPr>
        <p:spPr>
          <a:xfrm>
            <a:off x="838200" y="365126"/>
            <a:ext cx="10515600" cy="697556"/>
          </a:xfrm>
        </p:spPr>
        <p:txBody>
          <a:bodyPr>
            <a:normAutofit/>
          </a:bodyPr>
          <a:lstStyle/>
          <a:p>
            <a:r>
              <a:rPr lang="en-US" sz="3200" dirty="0"/>
              <a:t>Architecture directions for 2023</a:t>
            </a:r>
          </a:p>
        </p:txBody>
      </p:sp>
      <p:sp>
        <p:nvSpPr>
          <p:cNvPr id="3" name="Content Placeholder 2">
            <a:extLst>
              <a:ext uri="{FF2B5EF4-FFF2-40B4-BE49-F238E27FC236}">
                <a16:creationId xmlns:a16="http://schemas.microsoft.com/office/drawing/2014/main" id="{97720525-C745-16A7-79BA-61B17E2F24F5}"/>
              </a:ext>
            </a:extLst>
          </p:cNvPr>
          <p:cNvSpPr>
            <a:spLocks noGrp="1"/>
          </p:cNvSpPr>
          <p:nvPr>
            <p:ph idx="1"/>
          </p:nvPr>
        </p:nvSpPr>
        <p:spPr/>
        <p:txBody>
          <a:bodyPr>
            <a:normAutofit/>
          </a:bodyPr>
          <a:lstStyle/>
          <a:p>
            <a:r>
              <a:rPr lang="en-US" sz="2400" dirty="0"/>
              <a:t>Based on conversation, July 11 (Vincenzo, Mark, </a:t>
            </a:r>
            <a:r>
              <a:rPr lang="en-US" sz="2400" dirty="0" err="1"/>
              <a:t>Rytis</a:t>
            </a:r>
            <a:r>
              <a:rPr lang="en-US" sz="2400" dirty="0"/>
              <a:t>, Chuck)</a:t>
            </a:r>
          </a:p>
          <a:p>
            <a:pPr lvl="1"/>
            <a:r>
              <a:rPr lang="en-US" sz="2000" dirty="0"/>
              <a:t>Focus on Federation Architecture…</a:t>
            </a:r>
          </a:p>
          <a:p>
            <a:pPr lvl="2"/>
            <a:r>
              <a:rPr lang="en-US" sz="1600" dirty="0"/>
              <a:t> (focused on data lake services…now look at federation)</a:t>
            </a:r>
          </a:p>
          <a:p>
            <a:pPr lvl="1"/>
            <a:r>
              <a:rPr lang="en-US" sz="2000" dirty="0"/>
              <a:t> Federate Lakes (4 nodes; 5 nodes with US node next year; Germany, Spain, others?)</a:t>
            </a:r>
          </a:p>
          <a:p>
            <a:pPr lvl="1"/>
            <a:r>
              <a:rPr lang="en-US" sz="2000" dirty="0"/>
              <a:t> Federated Search (core services syndicate) (perhaps delayed until spiral 6, but might be explored here)</a:t>
            </a:r>
          </a:p>
          <a:p>
            <a:pPr lvl="1"/>
            <a:r>
              <a:rPr lang="en-US" sz="2000" dirty="0"/>
              <a:t> Multiple SRMs – MIM and a second or third model that is independent</a:t>
            </a:r>
          </a:p>
          <a:p>
            <a:pPr lvl="1"/>
            <a:r>
              <a:rPr lang="en-US" sz="2000" dirty="0"/>
              <a:t> Decomposing </a:t>
            </a:r>
            <a:r>
              <a:rPr lang="en-US" sz="2000" dirty="0" err="1"/>
              <a:t>DataLake</a:t>
            </a:r>
            <a:r>
              <a:rPr lang="en-US" sz="2000" dirty="0"/>
              <a:t> Services – what are the services, and who does them?</a:t>
            </a:r>
          </a:p>
          <a:p>
            <a:pPr lvl="1"/>
            <a:r>
              <a:rPr lang="en-US" sz="2000" dirty="0"/>
              <a:t>Pub/Subscribe – Explore implications and architecture possibility</a:t>
            </a:r>
          </a:p>
          <a:p>
            <a:pPr lvl="2"/>
            <a:r>
              <a:rPr lang="en-US" sz="1800" dirty="0"/>
              <a:t>Hopefully result in a specification</a:t>
            </a:r>
          </a:p>
          <a:p>
            <a:endParaRPr lang="en-US" sz="2400" dirty="0"/>
          </a:p>
        </p:txBody>
      </p:sp>
      <p:sp>
        <p:nvSpPr>
          <p:cNvPr id="4" name="Footer Placeholder 3">
            <a:extLst>
              <a:ext uri="{FF2B5EF4-FFF2-40B4-BE49-F238E27FC236}">
                <a16:creationId xmlns:a16="http://schemas.microsoft.com/office/drawing/2014/main" id="{C1DC25E3-B651-C195-0A3A-442C788D2BE2}"/>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822278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A4FD-B14C-6914-322D-975938643C32}"/>
              </a:ext>
            </a:extLst>
          </p:cNvPr>
          <p:cNvSpPr>
            <a:spLocks noGrp="1"/>
          </p:cNvSpPr>
          <p:nvPr>
            <p:ph type="title"/>
          </p:nvPr>
        </p:nvSpPr>
        <p:spPr>
          <a:xfrm>
            <a:off x="838200" y="365125"/>
            <a:ext cx="10515600" cy="597401"/>
          </a:xfrm>
        </p:spPr>
        <p:txBody>
          <a:bodyPr>
            <a:normAutofit/>
          </a:bodyPr>
          <a:lstStyle/>
          <a:p>
            <a:r>
              <a:rPr lang="en-US" sz="3200" b="1" dirty="0"/>
              <a:t>Semantic Reference Model (SRM) </a:t>
            </a:r>
            <a:r>
              <a:rPr lang="en-US" sz="3200" b="1" dirty="0" err="1"/>
              <a:t>SubGroup</a:t>
            </a:r>
            <a:endParaRPr lang="en-US" sz="3200" b="1" dirty="0"/>
          </a:p>
        </p:txBody>
      </p:sp>
      <p:sp>
        <p:nvSpPr>
          <p:cNvPr id="3" name="Content Placeholder 2">
            <a:extLst>
              <a:ext uri="{FF2B5EF4-FFF2-40B4-BE49-F238E27FC236}">
                <a16:creationId xmlns:a16="http://schemas.microsoft.com/office/drawing/2014/main" id="{EE5769CE-A108-132F-1F98-2B6F009F2890}"/>
              </a:ext>
            </a:extLst>
          </p:cNvPr>
          <p:cNvSpPr>
            <a:spLocks noGrp="1"/>
          </p:cNvSpPr>
          <p:nvPr>
            <p:ph idx="1"/>
          </p:nvPr>
        </p:nvSpPr>
        <p:spPr>
          <a:xfrm>
            <a:off x="838200" y="1395663"/>
            <a:ext cx="10515600" cy="4781300"/>
          </a:xfrm>
        </p:spPr>
        <p:txBody>
          <a:bodyPr/>
          <a:lstStyle/>
          <a:p>
            <a:r>
              <a:rPr lang="en-US" dirty="0"/>
              <a:t>Meeting on Fridays</a:t>
            </a:r>
          </a:p>
          <a:p>
            <a:r>
              <a:rPr lang="en-US" dirty="0"/>
              <a:t>Any who are interested are invited</a:t>
            </a:r>
          </a:p>
          <a:p>
            <a:r>
              <a:rPr lang="en-US" dirty="0"/>
              <a:t>Focus on issues related to the SRM (and multiple SRM) question</a:t>
            </a:r>
          </a:p>
          <a:p>
            <a:r>
              <a:rPr lang="en-US" dirty="0"/>
              <a:t>Working on presentations of what an impact of multiple SRMs would have on the architecture</a:t>
            </a:r>
          </a:p>
          <a:p>
            <a:r>
              <a:rPr lang="en-US" dirty="0"/>
              <a:t>Currently developing a slide showing the various statements regarding SRM, from DM </a:t>
            </a:r>
            <a:r>
              <a:rPr lang="en-US" dirty="0" err="1"/>
              <a:t>CaT</a:t>
            </a:r>
            <a:r>
              <a:rPr lang="en-US" dirty="0"/>
              <a:t> and other meetings</a:t>
            </a:r>
          </a:p>
          <a:p>
            <a:pPr lvl="1"/>
            <a:endParaRPr lang="en-US" dirty="0"/>
          </a:p>
        </p:txBody>
      </p:sp>
      <p:sp>
        <p:nvSpPr>
          <p:cNvPr id="4" name="Footer Placeholder 3">
            <a:extLst>
              <a:ext uri="{FF2B5EF4-FFF2-40B4-BE49-F238E27FC236}">
                <a16:creationId xmlns:a16="http://schemas.microsoft.com/office/drawing/2014/main" id="{0C2C5709-0E53-39DA-FA6B-E33BF26EA9F7}"/>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3707242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CE84-1629-8958-9450-207C5F8FBB31}"/>
              </a:ext>
            </a:extLst>
          </p:cNvPr>
          <p:cNvSpPr>
            <a:spLocks noGrp="1"/>
          </p:cNvSpPr>
          <p:nvPr>
            <p:ph type="title"/>
          </p:nvPr>
        </p:nvSpPr>
        <p:spPr>
          <a:xfrm>
            <a:off x="838200" y="365125"/>
            <a:ext cx="10515600" cy="700277"/>
          </a:xfrm>
        </p:spPr>
        <p:txBody>
          <a:bodyPr>
            <a:normAutofit/>
          </a:bodyPr>
          <a:lstStyle/>
          <a:p>
            <a:r>
              <a:rPr lang="en-US" sz="3200" b="1" dirty="0"/>
              <a:t>SRM </a:t>
            </a:r>
            <a:r>
              <a:rPr lang="en-US" sz="3200" b="1" dirty="0" err="1"/>
              <a:t>SubGroup</a:t>
            </a:r>
            <a:r>
              <a:rPr lang="en-US" sz="3200" b="1" dirty="0"/>
              <a:t> Agenda (ongoing)</a:t>
            </a:r>
          </a:p>
        </p:txBody>
      </p:sp>
      <p:sp>
        <p:nvSpPr>
          <p:cNvPr id="3" name="Content Placeholder 2">
            <a:extLst>
              <a:ext uri="{FF2B5EF4-FFF2-40B4-BE49-F238E27FC236}">
                <a16:creationId xmlns:a16="http://schemas.microsoft.com/office/drawing/2014/main" id="{B00B691C-1A95-E276-AA9E-8C21BEE80A8A}"/>
              </a:ext>
            </a:extLst>
          </p:cNvPr>
          <p:cNvSpPr>
            <a:spLocks noGrp="1"/>
          </p:cNvSpPr>
          <p:nvPr>
            <p:ph idx="1"/>
          </p:nvPr>
        </p:nvSpPr>
        <p:spPr>
          <a:xfrm>
            <a:off x="838200" y="1208015"/>
            <a:ext cx="10515600" cy="4968948"/>
          </a:xfrm>
        </p:spPr>
        <p:txBody>
          <a:bodyPr/>
          <a:lstStyle/>
          <a:p>
            <a:r>
              <a:rPr lang="en-US" dirty="0"/>
              <a:t>Definitions</a:t>
            </a:r>
          </a:p>
          <a:p>
            <a:pPr lvl="1"/>
            <a:r>
              <a:rPr lang="en-US" dirty="0"/>
              <a:t>SRM (NATO SRM, COI SRM, Cross-COI SRM)</a:t>
            </a:r>
          </a:p>
          <a:p>
            <a:pPr lvl="1"/>
            <a:r>
              <a:rPr lang="en-US" dirty="0"/>
              <a:t>Vocabularies (ontology, taxonomy, </a:t>
            </a:r>
            <a:r>
              <a:rPr lang="en-US" dirty="0" err="1"/>
              <a:t>etc</a:t>
            </a:r>
            <a:r>
              <a:rPr lang="en-US" dirty="0"/>
              <a:t>)</a:t>
            </a:r>
          </a:p>
          <a:p>
            <a:pPr lvl="1"/>
            <a:r>
              <a:rPr lang="en-US" dirty="0"/>
              <a:t>Semantic Environment</a:t>
            </a:r>
          </a:p>
          <a:p>
            <a:r>
              <a:rPr lang="en-US" dirty="0"/>
              <a:t>Establish requirements for an SRM</a:t>
            </a:r>
          </a:p>
          <a:p>
            <a:r>
              <a:rPr lang="en-US" dirty="0"/>
              <a:t>Present final (draft) version of SRM Statement</a:t>
            </a:r>
          </a:p>
          <a:p>
            <a:pPr lvl="1"/>
            <a:r>
              <a:rPr lang="en-US" dirty="0"/>
              <a:t>Discuss/Alter/Approve</a:t>
            </a:r>
          </a:p>
          <a:p>
            <a:pPr lvl="1"/>
            <a:r>
              <a:rPr lang="en-US" dirty="0"/>
              <a:t>Work In progress</a:t>
            </a:r>
          </a:p>
          <a:p>
            <a:r>
              <a:rPr lang="en-US" dirty="0"/>
              <a:t>Do we continue special SRM sessions?</a:t>
            </a:r>
          </a:p>
          <a:p>
            <a:pPr lvl="1"/>
            <a:r>
              <a:rPr lang="en-US" dirty="0"/>
              <a:t>Yes, through September</a:t>
            </a:r>
          </a:p>
          <a:p>
            <a:pPr lvl="1"/>
            <a:endParaRPr lang="en-US" dirty="0"/>
          </a:p>
        </p:txBody>
      </p:sp>
      <p:sp>
        <p:nvSpPr>
          <p:cNvPr id="4" name="Footer Placeholder 3">
            <a:extLst>
              <a:ext uri="{FF2B5EF4-FFF2-40B4-BE49-F238E27FC236}">
                <a16:creationId xmlns:a16="http://schemas.microsoft.com/office/drawing/2014/main" id="{3C8F70ED-7F68-3226-4AFA-C0C1CF7A4378}"/>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1176889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9005" y="244255"/>
            <a:ext cx="10357835" cy="584775"/>
          </a:xfrm>
          <a:prstGeom prst="rect">
            <a:avLst/>
          </a:prstGeom>
          <a:noFill/>
        </p:spPr>
        <p:txBody>
          <a:bodyPr wrap="none" rtlCol="0">
            <a:spAutoFit/>
          </a:bodyPr>
          <a:lstStyle/>
          <a:p>
            <a:r>
              <a:rPr lang="en-US" sz="3200" dirty="0"/>
              <a:t>NATO and NCDF Semantic Reference Model (SRM) Statement</a:t>
            </a:r>
          </a:p>
        </p:txBody>
      </p:sp>
      <p:sp>
        <p:nvSpPr>
          <p:cNvPr id="5" name="TextBox 4"/>
          <p:cNvSpPr txBox="1"/>
          <p:nvPr/>
        </p:nvSpPr>
        <p:spPr>
          <a:xfrm>
            <a:off x="321733" y="829030"/>
            <a:ext cx="11548533"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A single, comprehensive SRM for all NATO semantics is doomed to failure and is not a viable option</a:t>
            </a:r>
          </a:p>
          <a:p>
            <a:pPr marL="285750" indent="-285750">
              <a:buFont typeface="Arial" panose="020B0604020202020204" pitchFamily="34" charset="0"/>
              <a:buChar char="•"/>
            </a:pPr>
            <a:r>
              <a:rPr lang="en-US" sz="1600" dirty="0"/>
              <a:t>A dynamic environment that includes semantics from multiple SRMs is needed—this will be hard, but necessary</a:t>
            </a:r>
          </a:p>
          <a:p>
            <a:pPr marL="285750" indent="-285750">
              <a:buFont typeface="Arial" panose="020B0604020202020204" pitchFamily="34" charset="0"/>
              <a:buChar char="•"/>
            </a:pPr>
            <a:r>
              <a:rPr lang="en-US" sz="1600" dirty="0"/>
              <a:t>The NATO/NCDF SRM effort will be separate from MIM/STANAG 5643</a:t>
            </a:r>
          </a:p>
          <a:p>
            <a:pPr marL="742950" lvl="1" indent="-285750">
              <a:buFont typeface="Arial" panose="020B0604020202020204" pitchFamily="34" charset="0"/>
              <a:buChar char="•"/>
            </a:pPr>
            <a:r>
              <a:rPr lang="en-US" sz="1600" dirty="0"/>
              <a:t>Intent is that STANAG 5643 moves forward, independent from work here</a:t>
            </a:r>
          </a:p>
          <a:p>
            <a:pPr marL="285750" indent="-285750">
              <a:buFont typeface="Arial" panose="020B0604020202020204" pitchFamily="34" charset="0"/>
              <a:buChar char="•"/>
            </a:pPr>
            <a:r>
              <a:rPr lang="en-US" sz="1600" dirty="0"/>
              <a:t>A NATO semantic environment will include a subset of MIM semantics, and likely form the initial set of NATO semantics</a:t>
            </a:r>
          </a:p>
          <a:p>
            <a:pPr marL="742950" lvl="1" indent="-285750">
              <a:buFont typeface="Arial" panose="020B0604020202020204" pitchFamily="34" charset="0"/>
              <a:buChar char="•"/>
            </a:pPr>
            <a:r>
              <a:rPr lang="en-US" sz="1600" dirty="0"/>
              <a:t>A goal of the NATO semantic environment is to facilitate cross-COI exchanges</a:t>
            </a:r>
          </a:p>
          <a:p>
            <a:pPr marL="742950" lvl="1" indent="-285750">
              <a:buFont typeface="Arial" panose="020B0604020202020204" pitchFamily="34" charset="0"/>
              <a:buChar char="•"/>
            </a:pPr>
            <a:r>
              <a:rPr lang="en-US" sz="1600" dirty="0"/>
              <a:t>Interchange can be supported by using atomic concepts, mapped to semantic meaning of data from different communities</a:t>
            </a:r>
          </a:p>
          <a:p>
            <a:pPr marL="285750" indent="-285750">
              <a:buFont typeface="Arial" panose="020B0604020202020204" pitchFamily="34" charset="0"/>
              <a:buChar char="•"/>
            </a:pPr>
            <a:r>
              <a:rPr lang="en-US" sz="1600" dirty="0"/>
              <a:t>COI SRMs will be independently governed by each COI</a:t>
            </a:r>
          </a:p>
          <a:p>
            <a:pPr marL="742950" lvl="1" indent="-285750">
              <a:buFont typeface="Arial" panose="020B0604020202020204" pitchFamily="34" charset="0"/>
              <a:buChar char="•"/>
            </a:pPr>
            <a:r>
              <a:rPr lang="en-US" sz="1600" dirty="0"/>
              <a:t>Format of an SRM – No requirement for a community to represent its SRM using any particular technology or format</a:t>
            </a:r>
          </a:p>
          <a:p>
            <a:pPr marL="742950" lvl="1" indent="-285750">
              <a:buFont typeface="Arial" panose="020B0604020202020204" pitchFamily="34" charset="0"/>
              <a:buChar char="•"/>
            </a:pPr>
            <a:r>
              <a:rPr lang="en-US" sz="1600" dirty="0"/>
              <a:t>Every SRM should provide schema for its exchanges</a:t>
            </a:r>
          </a:p>
          <a:p>
            <a:pPr marL="285750" indent="-285750">
              <a:buFont typeface="Arial" panose="020B0604020202020204" pitchFamily="34" charset="0"/>
              <a:buChar char="•"/>
            </a:pPr>
            <a:r>
              <a:rPr lang="en-US" sz="1600" dirty="0"/>
              <a:t>The harmonized semantics across the COIs represents the universal intersection that interoperability can rely on</a:t>
            </a:r>
          </a:p>
          <a:p>
            <a:pPr marL="285750" indent="-285750">
              <a:buFont typeface="Arial" panose="020B0604020202020204" pitchFamily="34" charset="0"/>
              <a:buChar char="•"/>
            </a:pPr>
            <a:r>
              <a:rPr lang="en-US" sz="1600" dirty="0"/>
              <a:t>A NATO semantic environment will be governed by NATO</a:t>
            </a:r>
          </a:p>
          <a:p>
            <a:pPr marL="742950" lvl="1" indent="-285750">
              <a:buFont typeface="Arial" panose="020B0604020202020204" pitchFamily="34" charset="0"/>
              <a:buChar char="•"/>
            </a:pPr>
            <a:r>
              <a:rPr lang="en-US" sz="1600" dirty="0"/>
              <a:t>Models and standards may be managed elsewhere, but when they are brought into the NATO semantic environment, NATO will govern their inclusion.  </a:t>
            </a:r>
          </a:p>
          <a:p>
            <a:pPr marL="742950" lvl="1" indent="-285750">
              <a:buFont typeface="Arial" panose="020B0604020202020204" pitchFamily="34" charset="0"/>
              <a:buChar char="•"/>
            </a:pPr>
            <a:r>
              <a:rPr lang="en-US" sz="1600" dirty="0"/>
              <a:t>Changes to SRMs will require that NATO be aware of them, and handled, within the semantic environment.</a:t>
            </a:r>
          </a:p>
          <a:p>
            <a:pPr marL="285750" indent="-285750">
              <a:buFont typeface="Arial" panose="020B0604020202020204" pitchFamily="34" charset="0"/>
              <a:buChar char="•"/>
            </a:pPr>
            <a:r>
              <a:rPr lang="en-US" sz="1600" dirty="0"/>
              <a:t>(proposed) Community SRMs are independent, and can manage themselves as they desire/require</a:t>
            </a:r>
          </a:p>
          <a:p>
            <a:pPr marL="285750" indent="-285750">
              <a:buFont typeface="Arial" panose="020B0604020202020204" pitchFamily="34" charset="0"/>
              <a:buChar char="•"/>
            </a:pPr>
            <a:r>
              <a:rPr lang="en-US" sz="1600" dirty="0"/>
              <a:t>(proposed) The Core SRM (and associated interoperability  mechanisms) need to be exposed and accessible via XML schema</a:t>
            </a:r>
          </a:p>
          <a:p>
            <a:pPr marL="285750" indent="-285750">
              <a:buFont typeface="Arial" panose="020B0604020202020204" pitchFamily="34" charset="0"/>
              <a:buChar char="•"/>
            </a:pPr>
            <a:r>
              <a:rPr lang="en-US" sz="1600" dirty="0"/>
              <a:t>(proposed) There needs to be a link between Core SRM and any COI SRM, that needs to be based on overlapped semantics</a:t>
            </a:r>
          </a:p>
        </p:txBody>
      </p:sp>
      <p:sp>
        <p:nvSpPr>
          <p:cNvPr id="2" name="TextBox 1">
            <a:extLst>
              <a:ext uri="{FF2B5EF4-FFF2-40B4-BE49-F238E27FC236}">
                <a16:creationId xmlns:a16="http://schemas.microsoft.com/office/drawing/2014/main" id="{ABF24819-BC8B-B194-BD49-9627DF9A37DC}"/>
              </a:ext>
            </a:extLst>
          </p:cNvPr>
          <p:cNvSpPr txBox="1"/>
          <p:nvPr/>
        </p:nvSpPr>
        <p:spPr>
          <a:xfrm>
            <a:off x="467746" y="5842108"/>
            <a:ext cx="10918000" cy="646331"/>
          </a:xfrm>
          <a:prstGeom prst="rect">
            <a:avLst/>
          </a:prstGeom>
          <a:noFill/>
        </p:spPr>
        <p:txBody>
          <a:bodyPr wrap="square" rtlCol="0">
            <a:spAutoFit/>
          </a:bodyPr>
          <a:lstStyle/>
          <a:p>
            <a:r>
              <a:rPr lang="en-US" dirty="0"/>
              <a:t>These statements are a distillation of remarks made during DM </a:t>
            </a:r>
            <a:r>
              <a:rPr lang="en-US" dirty="0" err="1"/>
              <a:t>CaT</a:t>
            </a:r>
            <a:r>
              <a:rPr lang="en-US" dirty="0"/>
              <a:t> and Syndicate meetings and amplified by discussion at CWIX 2022 and during special SRM sessions of the NCDF Data Lake Architecture Tiger Team.</a:t>
            </a:r>
          </a:p>
        </p:txBody>
      </p:sp>
      <p:sp>
        <p:nvSpPr>
          <p:cNvPr id="3" name="Footer Placeholder 2">
            <a:extLst>
              <a:ext uri="{FF2B5EF4-FFF2-40B4-BE49-F238E27FC236}">
                <a16:creationId xmlns:a16="http://schemas.microsoft.com/office/drawing/2014/main" id="{500118FF-25B9-AF88-101F-B8C808490730}"/>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3332136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9C5E-F4FE-F95C-508F-918C607838BB}"/>
              </a:ext>
            </a:extLst>
          </p:cNvPr>
          <p:cNvSpPr>
            <a:spLocks noGrp="1"/>
          </p:cNvSpPr>
          <p:nvPr>
            <p:ph type="title"/>
          </p:nvPr>
        </p:nvSpPr>
        <p:spPr>
          <a:xfrm>
            <a:off x="838200" y="365125"/>
            <a:ext cx="10515600" cy="549275"/>
          </a:xfrm>
        </p:spPr>
        <p:txBody>
          <a:bodyPr>
            <a:normAutofit/>
          </a:bodyPr>
          <a:lstStyle/>
          <a:p>
            <a:r>
              <a:rPr lang="en-US" sz="3200" dirty="0"/>
              <a:t>Upcoming DM-</a:t>
            </a:r>
            <a:r>
              <a:rPr lang="en-US" sz="3200" dirty="0" err="1"/>
              <a:t>CaT</a:t>
            </a:r>
            <a:endParaRPr lang="en-US" sz="3200" dirty="0"/>
          </a:p>
        </p:txBody>
      </p:sp>
      <p:sp>
        <p:nvSpPr>
          <p:cNvPr id="3" name="Content Placeholder 2">
            <a:extLst>
              <a:ext uri="{FF2B5EF4-FFF2-40B4-BE49-F238E27FC236}">
                <a16:creationId xmlns:a16="http://schemas.microsoft.com/office/drawing/2014/main" id="{4DA9DDB0-9C2E-A377-0751-89591CF4032A}"/>
              </a:ext>
            </a:extLst>
          </p:cNvPr>
          <p:cNvSpPr>
            <a:spLocks noGrp="1"/>
          </p:cNvSpPr>
          <p:nvPr>
            <p:ph idx="1"/>
          </p:nvPr>
        </p:nvSpPr>
        <p:spPr>
          <a:xfrm>
            <a:off x="838200" y="1099751"/>
            <a:ext cx="10515600" cy="5077212"/>
          </a:xfrm>
        </p:spPr>
        <p:txBody>
          <a:bodyPr/>
          <a:lstStyle/>
          <a:p>
            <a:r>
              <a:rPr lang="en-US" dirty="0"/>
              <a:t>Materials to present at upcoming DM </a:t>
            </a:r>
            <a:r>
              <a:rPr lang="en-US" dirty="0" err="1"/>
              <a:t>CaT</a:t>
            </a:r>
            <a:endParaRPr lang="en-US" dirty="0"/>
          </a:p>
          <a:p>
            <a:pPr lvl="1"/>
            <a:r>
              <a:rPr lang="en-US" dirty="0"/>
              <a:t>Progress made in SRM </a:t>
            </a:r>
            <a:r>
              <a:rPr lang="en-US" dirty="0" err="1"/>
              <a:t>SubGroup</a:t>
            </a:r>
            <a:endParaRPr lang="en-US" dirty="0"/>
          </a:p>
          <a:p>
            <a:pPr lvl="1"/>
            <a:r>
              <a:rPr lang="en-US" dirty="0"/>
              <a:t>Architecture plans for this year</a:t>
            </a:r>
          </a:p>
          <a:p>
            <a:pPr lvl="1"/>
            <a:r>
              <a:rPr lang="en-US" dirty="0"/>
              <a:t>Evolution of CWIX22 Architecture Artifacts to CWIX23</a:t>
            </a:r>
          </a:p>
          <a:p>
            <a:pPr lvl="2"/>
            <a:r>
              <a:rPr lang="en-US" dirty="0"/>
              <a:t>Add more to the tempo </a:t>
            </a:r>
            <a:r>
              <a:rPr lang="en-US"/>
              <a:t>for development</a:t>
            </a:r>
          </a:p>
          <a:p>
            <a:pPr lvl="2"/>
            <a:endParaRPr lang="en-US" dirty="0"/>
          </a:p>
          <a:p>
            <a:pPr lvl="2"/>
            <a:endParaRPr lang="en-US" dirty="0"/>
          </a:p>
          <a:p>
            <a:pPr lvl="1"/>
            <a:endParaRPr lang="en-US" dirty="0"/>
          </a:p>
        </p:txBody>
      </p:sp>
      <p:sp>
        <p:nvSpPr>
          <p:cNvPr id="4" name="Footer Placeholder 3">
            <a:extLst>
              <a:ext uri="{FF2B5EF4-FFF2-40B4-BE49-F238E27FC236}">
                <a16:creationId xmlns:a16="http://schemas.microsoft.com/office/drawing/2014/main" id="{9135398E-4549-BAF7-583D-C55CA10815E0}"/>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14724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9EEC-612E-73C8-FAF7-2E4C718E8B13}"/>
              </a:ext>
            </a:extLst>
          </p:cNvPr>
          <p:cNvSpPr>
            <a:spLocks noGrp="1"/>
          </p:cNvSpPr>
          <p:nvPr>
            <p:ph type="title"/>
          </p:nvPr>
        </p:nvSpPr>
        <p:spPr>
          <a:xfrm>
            <a:off x="838200" y="365126"/>
            <a:ext cx="10515600" cy="681622"/>
          </a:xfrm>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9D3474AF-B382-614D-55A8-8D99C85895A3}"/>
              </a:ext>
            </a:extLst>
          </p:cNvPr>
          <p:cNvSpPr>
            <a:spLocks noGrp="1"/>
          </p:cNvSpPr>
          <p:nvPr>
            <p:ph idx="1"/>
          </p:nvPr>
        </p:nvSpPr>
        <p:spPr>
          <a:xfrm>
            <a:off x="838200" y="1323474"/>
            <a:ext cx="10515600" cy="4853489"/>
          </a:xfrm>
        </p:spPr>
        <p:txBody>
          <a:bodyPr>
            <a:normAutofit/>
          </a:bodyPr>
          <a:lstStyle/>
          <a:p>
            <a:r>
              <a:rPr lang="en-US" sz="2000" dirty="0"/>
              <a:t>Discuss DM-</a:t>
            </a:r>
            <a:r>
              <a:rPr lang="en-US" sz="2000" dirty="0" err="1"/>
              <a:t>CaT</a:t>
            </a:r>
            <a:r>
              <a:rPr lang="en-US" sz="2000" dirty="0"/>
              <a:t> results and findings re: Data Lake Architecture.</a:t>
            </a:r>
          </a:p>
          <a:p>
            <a:r>
              <a:rPr lang="en-US" sz="2000" dirty="0"/>
              <a:t>Discuss tempo of Architecture TT going forward</a:t>
            </a:r>
          </a:p>
          <a:p>
            <a:r>
              <a:rPr lang="en-US" sz="2000" dirty="0"/>
              <a:t>Architecture directions for 2023</a:t>
            </a:r>
          </a:p>
        </p:txBody>
      </p:sp>
      <p:sp>
        <p:nvSpPr>
          <p:cNvPr id="4" name="Footer Placeholder 3">
            <a:extLst>
              <a:ext uri="{FF2B5EF4-FFF2-40B4-BE49-F238E27FC236}">
                <a16:creationId xmlns:a16="http://schemas.microsoft.com/office/drawing/2014/main" id="{6A78FA5E-8C3F-082A-1EB2-F799C6C976F5}"/>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402955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0CD7-B5A5-BD26-6AC9-64A71DB2B610}"/>
              </a:ext>
            </a:extLst>
          </p:cNvPr>
          <p:cNvSpPr>
            <a:spLocks noGrp="1"/>
          </p:cNvSpPr>
          <p:nvPr>
            <p:ph type="title"/>
          </p:nvPr>
        </p:nvSpPr>
        <p:spPr>
          <a:xfrm>
            <a:off x="838200" y="234650"/>
            <a:ext cx="10515600" cy="382006"/>
          </a:xfrm>
        </p:spPr>
        <p:txBody>
          <a:bodyPr>
            <a:normAutofit fontScale="90000"/>
          </a:bodyPr>
          <a:lstStyle/>
          <a:p>
            <a:r>
              <a:rPr lang="en-US" sz="3200" dirty="0"/>
              <a:t>Action Items</a:t>
            </a:r>
          </a:p>
        </p:txBody>
      </p:sp>
      <p:graphicFrame>
        <p:nvGraphicFramePr>
          <p:cNvPr id="3" name="Table 3">
            <a:extLst>
              <a:ext uri="{FF2B5EF4-FFF2-40B4-BE49-F238E27FC236}">
                <a16:creationId xmlns:a16="http://schemas.microsoft.com/office/drawing/2014/main" id="{F8FC5ED3-0979-04A5-F342-649F71F33469}"/>
              </a:ext>
            </a:extLst>
          </p:cNvPr>
          <p:cNvGraphicFramePr>
            <a:graphicFrameLocks noGrp="1"/>
          </p:cNvGraphicFramePr>
          <p:nvPr>
            <p:extLst>
              <p:ext uri="{D42A27DB-BD31-4B8C-83A1-F6EECF244321}">
                <p14:modId xmlns:p14="http://schemas.microsoft.com/office/powerpoint/2010/main" val="3322386898"/>
              </p:ext>
            </p:extLst>
          </p:nvPr>
        </p:nvGraphicFramePr>
        <p:xfrm>
          <a:off x="838200" y="724749"/>
          <a:ext cx="10515600" cy="5408501"/>
        </p:xfrm>
        <a:graphic>
          <a:graphicData uri="http://schemas.openxmlformats.org/drawingml/2006/table">
            <a:tbl>
              <a:tblPr firstRow="1" bandRow="1">
                <a:tableStyleId>{616DA210-FB5B-4158-B5E0-FEB733F419BA}</a:tableStyleId>
              </a:tblPr>
              <a:tblGrid>
                <a:gridCol w="1145345">
                  <a:extLst>
                    <a:ext uri="{9D8B030D-6E8A-4147-A177-3AD203B41FA5}">
                      <a16:colId xmlns:a16="http://schemas.microsoft.com/office/drawing/2014/main" val="734449321"/>
                    </a:ext>
                  </a:extLst>
                </a:gridCol>
                <a:gridCol w="1056217">
                  <a:extLst>
                    <a:ext uri="{9D8B030D-6E8A-4147-A177-3AD203B41FA5}">
                      <a16:colId xmlns:a16="http://schemas.microsoft.com/office/drawing/2014/main" val="1485900271"/>
                    </a:ext>
                  </a:extLst>
                </a:gridCol>
                <a:gridCol w="2730843">
                  <a:extLst>
                    <a:ext uri="{9D8B030D-6E8A-4147-A177-3AD203B41FA5}">
                      <a16:colId xmlns:a16="http://schemas.microsoft.com/office/drawing/2014/main" val="675906254"/>
                    </a:ext>
                  </a:extLst>
                </a:gridCol>
                <a:gridCol w="953580">
                  <a:extLst>
                    <a:ext uri="{9D8B030D-6E8A-4147-A177-3AD203B41FA5}">
                      <a16:colId xmlns:a16="http://schemas.microsoft.com/office/drawing/2014/main" val="669886913"/>
                    </a:ext>
                  </a:extLst>
                </a:gridCol>
                <a:gridCol w="1048215">
                  <a:extLst>
                    <a:ext uri="{9D8B030D-6E8A-4147-A177-3AD203B41FA5}">
                      <a16:colId xmlns:a16="http://schemas.microsoft.com/office/drawing/2014/main" val="2869748345"/>
                    </a:ext>
                  </a:extLst>
                </a:gridCol>
                <a:gridCol w="963827">
                  <a:extLst>
                    <a:ext uri="{9D8B030D-6E8A-4147-A177-3AD203B41FA5}">
                      <a16:colId xmlns:a16="http://schemas.microsoft.com/office/drawing/2014/main" val="1913522432"/>
                    </a:ext>
                  </a:extLst>
                </a:gridCol>
                <a:gridCol w="2617573">
                  <a:extLst>
                    <a:ext uri="{9D8B030D-6E8A-4147-A177-3AD203B41FA5}">
                      <a16:colId xmlns:a16="http://schemas.microsoft.com/office/drawing/2014/main" val="805074475"/>
                    </a:ext>
                  </a:extLst>
                </a:gridCol>
              </a:tblGrid>
              <a:tr h="362180">
                <a:tc>
                  <a:txBody>
                    <a:bodyPr/>
                    <a:lstStyle/>
                    <a:p>
                      <a:r>
                        <a:rPr lang="en-US" sz="1400" dirty="0"/>
                        <a:t>Open Date</a:t>
                      </a:r>
                    </a:p>
                  </a:txBody>
                  <a:tcPr/>
                </a:tc>
                <a:tc>
                  <a:txBody>
                    <a:bodyPr/>
                    <a:lstStyle/>
                    <a:p>
                      <a:r>
                        <a:rPr lang="en-US" sz="1400" dirty="0"/>
                        <a:t>Assignee</a:t>
                      </a:r>
                    </a:p>
                  </a:txBody>
                  <a:tcPr/>
                </a:tc>
                <a:tc>
                  <a:txBody>
                    <a:bodyPr/>
                    <a:lstStyle/>
                    <a:p>
                      <a:r>
                        <a:rPr lang="en-US" sz="1400" dirty="0"/>
                        <a:t>Topic</a:t>
                      </a:r>
                    </a:p>
                  </a:txBody>
                  <a:tcPr/>
                </a:tc>
                <a:tc>
                  <a:txBody>
                    <a:bodyPr/>
                    <a:lstStyle/>
                    <a:p>
                      <a:r>
                        <a:rPr lang="en-US" sz="1400" dirty="0"/>
                        <a:t>Status</a:t>
                      </a:r>
                    </a:p>
                  </a:txBody>
                  <a:tcPr/>
                </a:tc>
                <a:tc>
                  <a:txBody>
                    <a:bodyPr/>
                    <a:lstStyle/>
                    <a:p>
                      <a:r>
                        <a:rPr lang="en-US" sz="1400" dirty="0"/>
                        <a:t>Close Date</a:t>
                      </a:r>
                    </a:p>
                  </a:txBody>
                  <a:tcPr/>
                </a:tc>
                <a:tc>
                  <a:txBody>
                    <a:bodyPr/>
                    <a:lstStyle/>
                    <a:p>
                      <a:r>
                        <a:rPr lang="en-US" sz="1400" dirty="0"/>
                        <a:t>Priority</a:t>
                      </a:r>
                    </a:p>
                  </a:txBody>
                  <a:tcPr/>
                </a:tc>
                <a:tc>
                  <a:txBody>
                    <a:bodyPr/>
                    <a:lstStyle/>
                    <a:p>
                      <a:r>
                        <a:rPr lang="en-US" sz="1400" dirty="0"/>
                        <a:t>Architecture TT Responsibility</a:t>
                      </a:r>
                    </a:p>
                  </a:txBody>
                  <a:tcPr/>
                </a:tc>
                <a:extLst>
                  <a:ext uri="{0D108BD9-81ED-4DB2-BD59-A6C34878D82A}">
                    <a16:rowId xmlns:a16="http://schemas.microsoft.com/office/drawing/2014/main" val="4055500528"/>
                  </a:ext>
                </a:extLst>
              </a:tr>
              <a:tr h="307891">
                <a:tc>
                  <a:txBody>
                    <a:bodyPr/>
                    <a:lstStyle/>
                    <a:p>
                      <a:r>
                        <a:rPr lang="en-US" sz="1400" dirty="0"/>
                        <a:t>22/10/14</a:t>
                      </a:r>
                    </a:p>
                  </a:txBody>
                  <a:tcPr/>
                </a:tc>
                <a:tc>
                  <a:txBody>
                    <a:bodyPr/>
                    <a:lstStyle/>
                    <a:p>
                      <a:r>
                        <a:rPr lang="en-US" sz="1400" dirty="0"/>
                        <a:t>Lead</a:t>
                      </a:r>
                    </a:p>
                  </a:txBody>
                  <a:tcPr/>
                </a:tc>
                <a:tc>
                  <a:txBody>
                    <a:bodyPr/>
                    <a:lstStyle/>
                    <a:p>
                      <a:r>
                        <a:rPr lang="en-US" sz="1400" dirty="0"/>
                        <a:t>Prepare list/schedule of CWIX2023products</a:t>
                      </a:r>
                    </a:p>
                  </a:txBody>
                  <a:tcPr/>
                </a:tc>
                <a:tc>
                  <a:txBody>
                    <a:bodyPr/>
                    <a:lstStyle/>
                    <a:p>
                      <a:r>
                        <a:rPr lang="en-US" sz="1400" dirty="0"/>
                        <a:t>Open</a:t>
                      </a:r>
                    </a:p>
                  </a:txBody>
                  <a:tcPr/>
                </a:tc>
                <a:tc>
                  <a:txBody>
                    <a:bodyPr/>
                    <a:lstStyle/>
                    <a:p>
                      <a:endParaRPr lang="en-US" sz="1400" dirty="0"/>
                    </a:p>
                  </a:txBody>
                  <a:tcPr/>
                </a:tc>
                <a:tc>
                  <a:txBody>
                    <a:bodyPr/>
                    <a:lstStyle/>
                    <a:p>
                      <a:r>
                        <a:rPr lang="en-US" sz="1400" dirty="0">
                          <a:highlight>
                            <a:srgbClr val="00FF00"/>
                          </a:highlight>
                        </a:rPr>
                        <a:t>1</a:t>
                      </a:r>
                    </a:p>
                  </a:txBody>
                  <a:tcPr/>
                </a:tc>
                <a:tc>
                  <a:txBody>
                    <a:bodyPr/>
                    <a:lstStyle/>
                    <a:p>
                      <a:endParaRPr lang="en-US" sz="1400" dirty="0"/>
                    </a:p>
                  </a:txBody>
                  <a:tcPr/>
                </a:tc>
                <a:extLst>
                  <a:ext uri="{0D108BD9-81ED-4DB2-BD59-A6C34878D82A}">
                    <a16:rowId xmlns:a16="http://schemas.microsoft.com/office/drawing/2014/main" val="533824928"/>
                  </a:ext>
                </a:extLst>
              </a:tr>
              <a:tr h="307891">
                <a:tc>
                  <a:txBody>
                    <a:bodyPr/>
                    <a:lstStyle/>
                    <a:p>
                      <a:r>
                        <a:rPr lang="en-US" sz="1400" dirty="0"/>
                        <a:t>22/10/14</a:t>
                      </a:r>
                    </a:p>
                  </a:txBody>
                  <a:tcPr/>
                </a:tc>
                <a:tc>
                  <a:txBody>
                    <a:bodyPr/>
                    <a:lstStyle/>
                    <a:p>
                      <a:r>
                        <a:rPr lang="en-US" sz="1400" dirty="0"/>
                        <a:t>Lead</a:t>
                      </a:r>
                    </a:p>
                  </a:txBody>
                  <a:tcPr/>
                </a:tc>
                <a:tc>
                  <a:txBody>
                    <a:bodyPr/>
                    <a:lstStyle/>
                    <a:p>
                      <a:r>
                        <a:rPr lang="en-US" sz="1400" dirty="0"/>
                        <a:t>Review CWIX2023 objectives</a:t>
                      </a:r>
                    </a:p>
                  </a:txBody>
                  <a:tcPr/>
                </a:tc>
                <a:tc>
                  <a:txBody>
                    <a:bodyPr/>
                    <a:lstStyle/>
                    <a:p>
                      <a:r>
                        <a:rPr lang="en-US" sz="1400" dirty="0"/>
                        <a:t>Open</a:t>
                      </a:r>
                    </a:p>
                  </a:txBody>
                  <a:tcPr/>
                </a:tc>
                <a:tc>
                  <a:txBody>
                    <a:bodyPr/>
                    <a:lstStyle/>
                    <a:p>
                      <a:endParaRPr lang="en-US" sz="1400" dirty="0"/>
                    </a:p>
                  </a:txBody>
                  <a:tcPr/>
                </a:tc>
                <a:tc>
                  <a:txBody>
                    <a:bodyPr/>
                    <a:lstStyle/>
                    <a:p>
                      <a:r>
                        <a:rPr lang="en-US" sz="1400" dirty="0">
                          <a:highlight>
                            <a:srgbClr val="00FF00"/>
                          </a:highlight>
                        </a:rPr>
                        <a:t>1</a:t>
                      </a:r>
                    </a:p>
                  </a:txBody>
                  <a:tcPr/>
                </a:tc>
                <a:tc>
                  <a:txBody>
                    <a:bodyPr/>
                    <a:lstStyle/>
                    <a:p>
                      <a:endParaRPr lang="en-US" sz="1400" dirty="0"/>
                    </a:p>
                  </a:txBody>
                  <a:tcPr/>
                </a:tc>
                <a:extLst>
                  <a:ext uri="{0D108BD9-81ED-4DB2-BD59-A6C34878D82A}">
                    <a16:rowId xmlns:a16="http://schemas.microsoft.com/office/drawing/2014/main" val="2277596924"/>
                  </a:ext>
                </a:extLst>
              </a:tr>
              <a:tr h="307891">
                <a:tc>
                  <a:txBody>
                    <a:bodyPr/>
                    <a:lstStyle/>
                    <a:p>
                      <a:r>
                        <a:rPr lang="en-US" sz="1400" dirty="0"/>
                        <a:t>22/10/21</a:t>
                      </a:r>
                    </a:p>
                  </a:txBody>
                  <a:tcPr/>
                </a:tc>
                <a:tc>
                  <a:txBody>
                    <a:bodyPr/>
                    <a:lstStyle/>
                    <a:p>
                      <a:r>
                        <a:rPr lang="en-US" sz="1400" dirty="0"/>
                        <a:t>Team</a:t>
                      </a:r>
                    </a:p>
                  </a:txBody>
                  <a:tcPr/>
                </a:tc>
                <a:tc>
                  <a:txBody>
                    <a:bodyPr/>
                    <a:lstStyle/>
                    <a:p>
                      <a:r>
                        <a:rPr lang="en-US" sz="1400" dirty="0"/>
                        <a:t>Begin alternating schedule</a:t>
                      </a:r>
                    </a:p>
                  </a:txBody>
                  <a:tcPr/>
                </a:tc>
                <a:tc>
                  <a:txBody>
                    <a:bodyPr/>
                    <a:lstStyle/>
                    <a:p>
                      <a:r>
                        <a:rPr lang="en-US" sz="1400" dirty="0"/>
                        <a:t>Closed</a:t>
                      </a:r>
                    </a:p>
                  </a:txBody>
                  <a:tcPr/>
                </a:tc>
                <a:tc>
                  <a:txBody>
                    <a:bodyPr/>
                    <a:lstStyle/>
                    <a:p>
                      <a:r>
                        <a:rPr lang="en-US" sz="1400" dirty="0"/>
                        <a:t>22/10/21</a:t>
                      </a:r>
                    </a:p>
                  </a:txBody>
                  <a:tcPr/>
                </a:tc>
                <a:tc>
                  <a:txBody>
                    <a:bodyPr/>
                    <a:lstStyle/>
                    <a:p>
                      <a:r>
                        <a:rPr lang="en-US" sz="1400" dirty="0"/>
                        <a:t>1</a:t>
                      </a:r>
                    </a:p>
                  </a:txBody>
                  <a:tcPr/>
                </a:tc>
                <a:tc>
                  <a:txBody>
                    <a:bodyPr/>
                    <a:lstStyle/>
                    <a:p>
                      <a:r>
                        <a:rPr lang="en-US" sz="1400" dirty="0"/>
                        <a:t>Oct 21 – SRM week</a:t>
                      </a:r>
                    </a:p>
                  </a:txBody>
                  <a:tcPr/>
                </a:tc>
                <a:extLst>
                  <a:ext uri="{0D108BD9-81ED-4DB2-BD59-A6C34878D82A}">
                    <a16:rowId xmlns:a16="http://schemas.microsoft.com/office/drawing/2014/main" val="1896285545"/>
                  </a:ext>
                </a:extLst>
              </a:tr>
              <a:tr h="307891">
                <a:tc>
                  <a:txBody>
                    <a:bodyPr/>
                    <a:lstStyle/>
                    <a:p>
                      <a:r>
                        <a:rPr lang="en-US" sz="1400" dirty="0"/>
                        <a:t>22/10/07</a:t>
                      </a:r>
                    </a:p>
                  </a:txBody>
                  <a:tcPr/>
                </a:tc>
                <a:tc>
                  <a:txBody>
                    <a:bodyPr/>
                    <a:lstStyle/>
                    <a:p>
                      <a:r>
                        <a:rPr lang="en-US" sz="1400" dirty="0"/>
                        <a:t>Team</a:t>
                      </a:r>
                    </a:p>
                  </a:txBody>
                  <a:tcPr/>
                </a:tc>
                <a:tc>
                  <a:txBody>
                    <a:bodyPr/>
                    <a:lstStyle/>
                    <a:p>
                      <a:r>
                        <a:rPr lang="en-US" sz="1400" dirty="0"/>
                        <a:t>Adjust schedule to alternating weeks</a:t>
                      </a:r>
                    </a:p>
                  </a:txBody>
                  <a:tcPr/>
                </a:tc>
                <a:tc>
                  <a:txBody>
                    <a:bodyPr/>
                    <a:lstStyle/>
                    <a:p>
                      <a:r>
                        <a:rPr lang="en-US" sz="1400" dirty="0"/>
                        <a:t>Closed</a:t>
                      </a:r>
                    </a:p>
                  </a:txBody>
                  <a:tcPr/>
                </a:tc>
                <a:tc>
                  <a:txBody>
                    <a:bodyPr/>
                    <a:lstStyle/>
                    <a:p>
                      <a:r>
                        <a:rPr lang="en-US" sz="1400" dirty="0"/>
                        <a:t>22/10/14</a:t>
                      </a:r>
                    </a:p>
                  </a:txBody>
                  <a:tcPr/>
                </a:tc>
                <a:tc>
                  <a:txBody>
                    <a:bodyPr/>
                    <a:lstStyle/>
                    <a:p>
                      <a:r>
                        <a:rPr lang="en-US" sz="1400" dirty="0"/>
                        <a:t>1</a:t>
                      </a:r>
                    </a:p>
                  </a:txBody>
                  <a:tcPr/>
                </a:tc>
                <a:tc>
                  <a:txBody>
                    <a:bodyPr/>
                    <a:lstStyle/>
                    <a:p>
                      <a:r>
                        <a:rPr lang="en-US" sz="1400" dirty="0"/>
                        <a:t>Alternate focus between Architecture and SRM</a:t>
                      </a:r>
                    </a:p>
                  </a:txBody>
                  <a:tcPr/>
                </a:tc>
                <a:extLst>
                  <a:ext uri="{0D108BD9-81ED-4DB2-BD59-A6C34878D82A}">
                    <a16:rowId xmlns:a16="http://schemas.microsoft.com/office/drawing/2014/main" val="1384650456"/>
                  </a:ext>
                </a:extLst>
              </a:tr>
              <a:tr h="315309">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514702520"/>
                  </a:ext>
                </a:extLst>
              </a:tr>
              <a:tr h="307891">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strike="sngStrike" dirty="0">
                        <a:highlight>
                          <a:srgbClr val="00FF00"/>
                        </a:highlight>
                      </a:endParaRPr>
                    </a:p>
                  </a:txBody>
                  <a:tcPr/>
                </a:tc>
                <a:tc>
                  <a:txBody>
                    <a:bodyPr/>
                    <a:lstStyle/>
                    <a:p>
                      <a:endParaRPr lang="en-US" sz="1400" dirty="0"/>
                    </a:p>
                  </a:txBody>
                  <a:tcPr/>
                </a:tc>
                <a:extLst>
                  <a:ext uri="{0D108BD9-81ED-4DB2-BD59-A6C34878D82A}">
                    <a16:rowId xmlns:a16="http://schemas.microsoft.com/office/drawing/2014/main" val="1325261703"/>
                  </a:ext>
                </a:extLst>
              </a:tr>
              <a:tr h="307891">
                <a:tc>
                  <a:txBody>
                    <a:bodyPr/>
                    <a:lstStyle/>
                    <a:p>
                      <a:r>
                        <a:rPr lang="en-US" sz="1400" dirty="0"/>
                        <a:t>22/07/12</a:t>
                      </a:r>
                    </a:p>
                  </a:txBody>
                  <a:tcPr/>
                </a:tc>
                <a:tc>
                  <a:txBody>
                    <a:bodyPr/>
                    <a:lstStyle/>
                    <a:p>
                      <a:r>
                        <a:rPr lang="en-US" sz="1400" dirty="0"/>
                        <a:t>Team</a:t>
                      </a:r>
                    </a:p>
                  </a:txBody>
                  <a:tcPr/>
                </a:tc>
                <a:tc>
                  <a:txBody>
                    <a:bodyPr/>
                    <a:lstStyle/>
                    <a:p>
                      <a:r>
                        <a:rPr lang="en-US" sz="1400" dirty="0"/>
                        <a:t>Federated Search</a:t>
                      </a:r>
                    </a:p>
                  </a:txBody>
                  <a:tcPr/>
                </a:tc>
                <a:tc>
                  <a:txBody>
                    <a:bodyPr/>
                    <a:lstStyle/>
                    <a:p>
                      <a:r>
                        <a:rPr lang="en-US" sz="1400" dirty="0"/>
                        <a:t>Open</a:t>
                      </a:r>
                    </a:p>
                  </a:txBody>
                  <a:tcPr/>
                </a:tc>
                <a:tc>
                  <a:txBody>
                    <a:bodyPr/>
                    <a:lstStyle/>
                    <a:p>
                      <a:endParaRPr lang="en-US" sz="1400"/>
                    </a:p>
                  </a:txBody>
                  <a:tcPr/>
                </a:tc>
                <a:tc>
                  <a:txBody>
                    <a:bodyPr/>
                    <a:lstStyle/>
                    <a:p>
                      <a:r>
                        <a:rPr lang="en-US" sz="1400" strike="sngStrike" dirty="0"/>
                        <a:t>2</a:t>
                      </a:r>
                      <a:r>
                        <a:rPr lang="en-US" sz="1400" strike="noStrike" dirty="0"/>
                        <a:t> 3</a:t>
                      </a:r>
                      <a:endParaRPr lang="en-US" sz="1400" strike="sngStrike" dirty="0"/>
                    </a:p>
                  </a:txBody>
                  <a:tcPr/>
                </a:tc>
                <a:tc>
                  <a:txBody>
                    <a:bodyPr/>
                    <a:lstStyle/>
                    <a:p>
                      <a:r>
                        <a:rPr lang="en-US" sz="1400" dirty="0"/>
                        <a:t>Evaluate and document</a:t>
                      </a:r>
                    </a:p>
                  </a:txBody>
                  <a:tcPr/>
                </a:tc>
                <a:extLst>
                  <a:ext uri="{0D108BD9-81ED-4DB2-BD59-A6C34878D82A}">
                    <a16:rowId xmlns:a16="http://schemas.microsoft.com/office/drawing/2014/main" val="4101615016"/>
                  </a:ext>
                </a:extLst>
              </a:tr>
              <a:tr h="307891">
                <a:tc>
                  <a:txBody>
                    <a:bodyPr/>
                    <a:lstStyle/>
                    <a:p>
                      <a:r>
                        <a:rPr lang="en-US" sz="1400" dirty="0"/>
                        <a:t>22/07/12</a:t>
                      </a:r>
                    </a:p>
                  </a:txBody>
                  <a:tcPr/>
                </a:tc>
                <a:tc>
                  <a:txBody>
                    <a:bodyPr/>
                    <a:lstStyle/>
                    <a:p>
                      <a:r>
                        <a:rPr lang="en-US" sz="1400" dirty="0"/>
                        <a:t>Team </a:t>
                      </a:r>
                    </a:p>
                  </a:txBody>
                  <a:tcPr/>
                </a:tc>
                <a:tc>
                  <a:txBody>
                    <a:bodyPr/>
                    <a:lstStyle/>
                    <a:p>
                      <a:r>
                        <a:rPr lang="en-US" sz="1400" dirty="0"/>
                        <a:t>Open Search/Elastic Search</a:t>
                      </a:r>
                    </a:p>
                  </a:txBody>
                  <a:tcPr/>
                </a:tc>
                <a:tc>
                  <a:txBody>
                    <a:bodyPr/>
                    <a:lstStyle/>
                    <a:p>
                      <a:r>
                        <a:rPr lang="en-US" sz="1400" dirty="0"/>
                        <a:t>Open</a:t>
                      </a:r>
                    </a:p>
                  </a:txBody>
                  <a:tcPr/>
                </a:tc>
                <a:tc>
                  <a:txBody>
                    <a:bodyPr/>
                    <a:lstStyle/>
                    <a:p>
                      <a:endParaRPr lang="en-US" sz="1400"/>
                    </a:p>
                  </a:txBody>
                  <a:tcPr/>
                </a:tc>
                <a:tc>
                  <a:txBody>
                    <a:bodyPr/>
                    <a:lstStyle/>
                    <a:p>
                      <a:r>
                        <a:rPr lang="en-US" sz="1400" dirty="0"/>
                        <a:t>3</a:t>
                      </a:r>
                    </a:p>
                  </a:txBody>
                  <a:tcPr/>
                </a:tc>
                <a:tc>
                  <a:txBody>
                    <a:bodyPr/>
                    <a:lstStyle/>
                    <a:p>
                      <a:r>
                        <a:rPr lang="en-US" sz="1400" dirty="0"/>
                        <a:t>Evaluate and document</a:t>
                      </a:r>
                    </a:p>
                  </a:txBody>
                  <a:tcPr/>
                </a:tc>
                <a:extLst>
                  <a:ext uri="{0D108BD9-81ED-4DB2-BD59-A6C34878D82A}">
                    <a16:rowId xmlns:a16="http://schemas.microsoft.com/office/drawing/2014/main" val="837101239"/>
                  </a:ext>
                </a:extLst>
              </a:tr>
              <a:tr h="307891">
                <a:tc>
                  <a:txBody>
                    <a:bodyPr/>
                    <a:lstStyle/>
                    <a:p>
                      <a:r>
                        <a:rPr lang="en-US" sz="1400" dirty="0"/>
                        <a:t>22/08/09</a:t>
                      </a:r>
                    </a:p>
                  </a:txBody>
                  <a:tcPr/>
                </a:tc>
                <a:tc>
                  <a:txBody>
                    <a:bodyPr/>
                    <a:lstStyle/>
                    <a:p>
                      <a:r>
                        <a:rPr lang="en-US" sz="1400" dirty="0"/>
                        <a:t>Team</a:t>
                      </a:r>
                    </a:p>
                  </a:txBody>
                  <a:tcPr/>
                </a:tc>
                <a:tc>
                  <a:txBody>
                    <a:bodyPr/>
                    <a:lstStyle/>
                    <a:p>
                      <a:r>
                        <a:rPr lang="en-US" sz="1400" dirty="0"/>
                        <a:t>Form SRM </a:t>
                      </a:r>
                      <a:r>
                        <a:rPr lang="en-US" sz="1400" dirty="0" err="1"/>
                        <a:t>SubGroup</a:t>
                      </a:r>
                      <a:endParaRPr lang="en-US" sz="1400" dirty="0"/>
                    </a:p>
                  </a:txBody>
                  <a:tcPr/>
                </a:tc>
                <a:tc>
                  <a:txBody>
                    <a:bodyPr/>
                    <a:lstStyle/>
                    <a:p>
                      <a:r>
                        <a:rPr lang="en-US" sz="1400" dirty="0"/>
                        <a:t>Ongoing</a:t>
                      </a:r>
                    </a:p>
                  </a:txBody>
                  <a:tcPr/>
                </a:tc>
                <a:tc>
                  <a:txBody>
                    <a:bodyPr/>
                    <a:lstStyle/>
                    <a:p>
                      <a:endParaRPr lang="en-US" sz="1400" dirty="0"/>
                    </a:p>
                  </a:txBody>
                  <a:tcPr/>
                </a:tc>
                <a:tc>
                  <a:txBody>
                    <a:bodyPr/>
                    <a:lstStyle/>
                    <a:p>
                      <a:r>
                        <a:rPr lang="en-US" sz="1400" strike="sngStrike" baseline="0" dirty="0">
                          <a:highlight>
                            <a:srgbClr val="00FF00"/>
                          </a:highlight>
                        </a:rPr>
                        <a:t>1</a:t>
                      </a:r>
                      <a:r>
                        <a:rPr lang="en-US" sz="1400" strike="noStrike" baseline="0" dirty="0">
                          <a:highlight>
                            <a:srgbClr val="00FF00"/>
                          </a:highlight>
                        </a:rPr>
                        <a:t> 3</a:t>
                      </a:r>
                    </a:p>
                  </a:txBody>
                  <a:tcPr/>
                </a:tc>
                <a:tc>
                  <a:txBody>
                    <a:bodyPr/>
                    <a:lstStyle/>
                    <a:p>
                      <a:r>
                        <a:rPr lang="en-US" sz="1400" dirty="0"/>
                        <a:t>Manage Subgroup</a:t>
                      </a:r>
                    </a:p>
                  </a:txBody>
                  <a:tcPr/>
                </a:tc>
                <a:extLst>
                  <a:ext uri="{0D108BD9-81ED-4DB2-BD59-A6C34878D82A}">
                    <a16:rowId xmlns:a16="http://schemas.microsoft.com/office/drawing/2014/main" val="965278714"/>
                  </a:ext>
                </a:extLst>
              </a:tr>
              <a:tr h="307891">
                <a:tc>
                  <a:txBody>
                    <a:bodyPr/>
                    <a:lstStyle/>
                    <a:p>
                      <a:r>
                        <a:rPr lang="en-US" sz="1400" dirty="0"/>
                        <a:t>22/07/12</a:t>
                      </a:r>
                    </a:p>
                  </a:txBody>
                  <a:tcPr/>
                </a:tc>
                <a:tc>
                  <a:txBody>
                    <a:bodyPr/>
                    <a:lstStyle/>
                    <a:p>
                      <a:r>
                        <a:rPr lang="en-US" sz="1400" dirty="0"/>
                        <a:t>Team</a:t>
                      </a:r>
                    </a:p>
                  </a:txBody>
                  <a:tcPr/>
                </a:tc>
                <a:tc>
                  <a:txBody>
                    <a:bodyPr/>
                    <a:lstStyle/>
                    <a:p>
                      <a:r>
                        <a:rPr lang="en-US" sz="1400" dirty="0"/>
                        <a:t>Archiving</a:t>
                      </a:r>
                    </a:p>
                  </a:txBody>
                  <a:tcPr/>
                </a:tc>
                <a:tc>
                  <a:txBody>
                    <a:bodyPr/>
                    <a:lstStyle/>
                    <a:p>
                      <a:r>
                        <a:rPr lang="en-US" sz="1400" dirty="0"/>
                        <a:t>Open</a:t>
                      </a:r>
                    </a:p>
                  </a:txBody>
                  <a:tcPr/>
                </a:tc>
                <a:tc>
                  <a:txBody>
                    <a:bodyPr/>
                    <a:lstStyle/>
                    <a:p>
                      <a:endParaRPr lang="en-US" sz="1400"/>
                    </a:p>
                  </a:txBody>
                  <a:tcPr/>
                </a:tc>
                <a:tc>
                  <a:txBody>
                    <a:bodyPr/>
                    <a:lstStyle/>
                    <a:p>
                      <a:r>
                        <a:rPr lang="en-US" sz="1400" dirty="0"/>
                        <a:t>4</a:t>
                      </a:r>
                    </a:p>
                  </a:txBody>
                  <a:tcPr/>
                </a:tc>
                <a:tc>
                  <a:txBody>
                    <a:bodyPr/>
                    <a:lstStyle/>
                    <a:p>
                      <a:r>
                        <a:rPr lang="en-US" sz="1400" dirty="0"/>
                        <a:t>Describe and Advise</a:t>
                      </a:r>
                    </a:p>
                  </a:txBody>
                  <a:tcPr/>
                </a:tc>
                <a:extLst>
                  <a:ext uri="{0D108BD9-81ED-4DB2-BD59-A6C34878D82A}">
                    <a16:rowId xmlns:a16="http://schemas.microsoft.com/office/drawing/2014/main" val="3810353314"/>
                  </a:ext>
                </a:extLst>
              </a:tr>
              <a:tr h="307891">
                <a:tc>
                  <a:txBody>
                    <a:bodyPr/>
                    <a:lstStyle/>
                    <a:p>
                      <a:r>
                        <a:rPr lang="en-US" sz="1400" dirty="0"/>
                        <a:t>22/07/12</a:t>
                      </a:r>
                    </a:p>
                  </a:txBody>
                  <a:tcPr/>
                </a:tc>
                <a:tc>
                  <a:txBody>
                    <a:bodyPr/>
                    <a:lstStyle/>
                    <a:p>
                      <a:r>
                        <a:rPr lang="en-US" sz="1400" dirty="0"/>
                        <a:t>Team</a:t>
                      </a:r>
                    </a:p>
                  </a:txBody>
                  <a:tcPr/>
                </a:tc>
                <a:tc>
                  <a:txBody>
                    <a:bodyPr/>
                    <a:lstStyle/>
                    <a:p>
                      <a:r>
                        <a:rPr lang="en-US" sz="1400" dirty="0"/>
                        <a:t>NCDF Data Identifier</a:t>
                      </a:r>
                    </a:p>
                  </a:txBody>
                  <a:tcPr/>
                </a:tc>
                <a:tc>
                  <a:txBody>
                    <a:bodyPr/>
                    <a:lstStyle/>
                    <a:p>
                      <a:r>
                        <a:rPr lang="en-US" sz="1400" dirty="0"/>
                        <a:t>Open</a:t>
                      </a:r>
                    </a:p>
                  </a:txBody>
                  <a:tcPr/>
                </a:tc>
                <a:tc>
                  <a:txBody>
                    <a:bodyPr/>
                    <a:lstStyle/>
                    <a:p>
                      <a:endParaRPr lang="en-US" sz="1400"/>
                    </a:p>
                  </a:txBody>
                  <a:tcPr/>
                </a:tc>
                <a:tc>
                  <a:txBody>
                    <a:bodyPr/>
                    <a:lstStyle/>
                    <a:p>
                      <a:r>
                        <a:rPr lang="en-US" sz="1400" strike="sngStrike" dirty="0">
                          <a:highlight>
                            <a:srgbClr val="00FF00"/>
                          </a:highlight>
                        </a:rPr>
                        <a:t>1</a:t>
                      </a:r>
                      <a:r>
                        <a:rPr lang="en-US" sz="1400" strike="noStrike" dirty="0">
                          <a:highlight>
                            <a:srgbClr val="00FF00"/>
                          </a:highlight>
                        </a:rPr>
                        <a:t> 4</a:t>
                      </a:r>
                      <a:endParaRPr lang="en-US" sz="1400" strike="sngStrike" dirty="0">
                        <a:highlight>
                          <a:srgbClr val="00FF00"/>
                        </a:highlight>
                      </a:endParaRPr>
                    </a:p>
                  </a:txBody>
                  <a:tcPr/>
                </a:tc>
                <a:tc>
                  <a:txBody>
                    <a:bodyPr/>
                    <a:lstStyle/>
                    <a:p>
                      <a:r>
                        <a:rPr lang="en-US" sz="1400" dirty="0"/>
                        <a:t>Describe and advise</a:t>
                      </a:r>
                    </a:p>
                  </a:txBody>
                  <a:tcPr/>
                </a:tc>
                <a:extLst>
                  <a:ext uri="{0D108BD9-81ED-4DB2-BD59-A6C34878D82A}">
                    <a16:rowId xmlns:a16="http://schemas.microsoft.com/office/drawing/2014/main" val="3235677750"/>
                  </a:ext>
                </a:extLst>
              </a:tr>
              <a:tr h="307891">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409888910"/>
                  </a:ext>
                </a:extLst>
              </a:tr>
              <a:tr h="307891">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939609760"/>
                  </a:ext>
                </a:extLst>
              </a:tr>
              <a:tr h="307891">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884553712"/>
                  </a:ext>
                </a:extLst>
              </a:tr>
              <a:tr h="307891">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82249907"/>
                  </a:ext>
                </a:extLst>
              </a:tr>
            </a:tbl>
          </a:graphicData>
        </a:graphic>
      </p:graphicFrame>
      <p:sp>
        <p:nvSpPr>
          <p:cNvPr id="4" name="Footer Placeholder 3">
            <a:extLst>
              <a:ext uri="{FF2B5EF4-FFF2-40B4-BE49-F238E27FC236}">
                <a16:creationId xmlns:a16="http://schemas.microsoft.com/office/drawing/2014/main" id="{98AA332A-5602-7E4A-7BE4-1E98569D3651}"/>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1651873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E05B-051D-9163-B4F7-85F27D1A96D9}"/>
              </a:ext>
            </a:extLst>
          </p:cNvPr>
          <p:cNvSpPr>
            <a:spLocks noGrp="1"/>
          </p:cNvSpPr>
          <p:nvPr>
            <p:ph type="title"/>
          </p:nvPr>
        </p:nvSpPr>
        <p:spPr>
          <a:xfrm>
            <a:off x="838200" y="365126"/>
            <a:ext cx="10515600" cy="645528"/>
          </a:xfrm>
        </p:spPr>
        <p:txBody>
          <a:bodyPr>
            <a:normAutofit/>
          </a:bodyPr>
          <a:lstStyle/>
          <a:p>
            <a:r>
              <a:rPr lang="en-US" sz="3600" dirty="0"/>
              <a:t>Attendees July 26</a:t>
            </a:r>
          </a:p>
        </p:txBody>
      </p:sp>
      <p:sp>
        <p:nvSpPr>
          <p:cNvPr id="3" name="Content Placeholder 2">
            <a:extLst>
              <a:ext uri="{FF2B5EF4-FFF2-40B4-BE49-F238E27FC236}">
                <a16:creationId xmlns:a16="http://schemas.microsoft.com/office/drawing/2014/main" id="{053004D6-176E-5339-DAC6-5D124C10A9C6}"/>
              </a:ext>
            </a:extLst>
          </p:cNvPr>
          <p:cNvSpPr>
            <a:spLocks noGrp="1"/>
          </p:cNvSpPr>
          <p:nvPr>
            <p:ph idx="1"/>
          </p:nvPr>
        </p:nvSpPr>
        <p:spPr/>
        <p:txBody>
          <a:bodyPr>
            <a:normAutofit/>
          </a:bodyPr>
          <a:lstStyle/>
          <a:p>
            <a:r>
              <a:rPr lang="en-US" sz="2000" dirty="0" err="1"/>
              <a:t>Rytis</a:t>
            </a:r>
            <a:endParaRPr lang="en-US" sz="2000" dirty="0"/>
          </a:p>
          <a:p>
            <a:r>
              <a:rPr lang="en-US" sz="2000" dirty="0"/>
              <a:t>Phil</a:t>
            </a:r>
          </a:p>
          <a:p>
            <a:r>
              <a:rPr lang="en-US" sz="2000" dirty="0"/>
              <a:t>Mark Dotson</a:t>
            </a:r>
          </a:p>
          <a:p>
            <a:r>
              <a:rPr lang="en-US" sz="2000" dirty="0"/>
              <a:t>Myself</a:t>
            </a:r>
          </a:p>
        </p:txBody>
      </p:sp>
      <p:sp>
        <p:nvSpPr>
          <p:cNvPr id="4" name="Footer Placeholder 3">
            <a:extLst>
              <a:ext uri="{FF2B5EF4-FFF2-40B4-BE49-F238E27FC236}">
                <a16:creationId xmlns:a16="http://schemas.microsoft.com/office/drawing/2014/main" id="{AAA59319-74AF-8F88-5C70-EE824F0B73E2}"/>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1241145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A4FD-B14C-6914-322D-975938643C32}"/>
              </a:ext>
            </a:extLst>
          </p:cNvPr>
          <p:cNvSpPr>
            <a:spLocks noGrp="1"/>
          </p:cNvSpPr>
          <p:nvPr>
            <p:ph type="title"/>
          </p:nvPr>
        </p:nvSpPr>
        <p:spPr>
          <a:xfrm>
            <a:off x="838200" y="365125"/>
            <a:ext cx="10515600" cy="597401"/>
          </a:xfrm>
        </p:spPr>
        <p:txBody>
          <a:bodyPr>
            <a:normAutofit/>
          </a:bodyPr>
          <a:lstStyle/>
          <a:p>
            <a:r>
              <a:rPr lang="en-US" sz="3600" dirty="0"/>
              <a:t>DM-</a:t>
            </a:r>
            <a:r>
              <a:rPr lang="en-US" sz="3600" dirty="0" err="1"/>
              <a:t>CaT</a:t>
            </a:r>
            <a:r>
              <a:rPr lang="en-US" sz="3600" dirty="0"/>
              <a:t> results</a:t>
            </a:r>
          </a:p>
        </p:txBody>
      </p:sp>
      <p:sp>
        <p:nvSpPr>
          <p:cNvPr id="3" name="Content Placeholder 2">
            <a:extLst>
              <a:ext uri="{FF2B5EF4-FFF2-40B4-BE49-F238E27FC236}">
                <a16:creationId xmlns:a16="http://schemas.microsoft.com/office/drawing/2014/main" id="{EE5769CE-A108-132F-1F98-2B6F009F2890}"/>
              </a:ext>
            </a:extLst>
          </p:cNvPr>
          <p:cNvSpPr>
            <a:spLocks noGrp="1"/>
          </p:cNvSpPr>
          <p:nvPr>
            <p:ph idx="1"/>
          </p:nvPr>
        </p:nvSpPr>
        <p:spPr>
          <a:xfrm>
            <a:off x="838200" y="1395663"/>
            <a:ext cx="10515600" cy="4781300"/>
          </a:xfrm>
        </p:spPr>
        <p:txBody>
          <a:bodyPr/>
          <a:lstStyle/>
          <a:p>
            <a:r>
              <a:rPr lang="en-US" dirty="0"/>
              <a:t>Presented Architecture TT work</a:t>
            </a:r>
          </a:p>
          <a:p>
            <a:r>
              <a:rPr lang="en-US" dirty="0"/>
              <a:t>Received request to begin regular issue/action item tracking (see chart in this slide deck)</a:t>
            </a:r>
          </a:p>
          <a:p>
            <a:r>
              <a:rPr lang="en-US" dirty="0"/>
              <a:t>2023 will focus on finishing Spiral 5</a:t>
            </a:r>
          </a:p>
          <a:p>
            <a:r>
              <a:rPr lang="en-US" dirty="0"/>
              <a:t>Major new initiatives that may impact </a:t>
            </a:r>
            <a:r>
              <a:rPr lang="en-US"/>
              <a:t>Architecture for 2023</a:t>
            </a:r>
            <a:endParaRPr lang="en-US" dirty="0"/>
          </a:p>
          <a:p>
            <a:pPr lvl="1"/>
            <a:r>
              <a:rPr lang="en-US" dirty="0"/>
              <a:t>Federated Data Lake Nodes (including new US/J6 node)</a:t>
            </a:r>
          </a:p>
          <a:p>
            <a:pPr lvl="1"/>
            <a:r>
              <a:rPr lang="en-US" dirty="0"/>
              <a:t>Multiple SRMs</a:t>
            </a:r>
          </a:p>
          <a:p>
            <a:pPr lvl="1"/>
            <a:r>
              <a:rPr lang="en-US" dirty="0"/>
              <a:t>Federated Search</a:t>
            </a:r>
          </a:p>
          <a:p>
            <a:pPr lvl="1"/>
            <a:r>
              <a:rPr lang="en-US" dirty="0"/>
              <a:t>DCS (Data Centric Security)</a:t>
            </a:r>
          </a:p>
          <a:p>
            <a:pPr lvl="1"/>
            <a:endParaRPr lang="en-US" dirty="0"/>
          </a:p>
        </p:txBody>
      </p:sp>
      <p:sp>
        <p:nvSpPr>
          <p:cNvPr id="4" name="Footer Placeholder 3">
            <a:extLst>
              <a:ext uri="{FF2B5EF4-FFF2-40B4-BE49-F238E27FC236}">
                <a16:creationId xmlns:a16="http://schemas.microsoft.com/office/drawing/2014/main" id="{49E58614-8C1C-F0D1-3817-645EC18B3767}"/>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3324652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1F1A-B5B3-8CAC-831B-20FB9354D2D9}"/>
              </a:ext>
            </a:extLst>
          </p:cNvPr>
          <p:cNvSpPr>
            <a:spLocks noGrp="1"/>
          </p:cNvSpPr>
          <p:nvPr>
            <p:ph type="title"/>
          </p:nvPr>
        </p:nvSpPr>
        <p:spPr/>
        <p:txBody>
          <a:bodyPr>
            <a:normAutofit/>
          </a:bodyPr>
          <a:lstStyle/>
          <a:p>
            <a:r>
              <a:rPr lang="en-US" sz="3200" dirty="0"/>
              <a:t>Agenda Item:</a:t>
            </a:r>
            <a:br>
              <a:rPr lang="en-US" sz="3200" dirty="0"/>
            </a:br>
            <a:r>
              <a:rPr lang="en-US" sz="3200" dirty="0"/>
              <a:t>Architecture directions for 2023</a:t>
            </a:r>
          </a:p>
        </p:txBody>
      </p:sp>
      <p:sp>
        <p:nvSpPr>
          <p:cNvPr id="3" name="Content Placeholder 2">
            <a:extLst>
              <a:ext uri="{FF2B5EF4-FFF2-40B4-BE49-F238E27FC236}">
                <a16:creationId xmlns:a16="http://schemas.microsoft.com/office/drawing/2014/main" id="{97720525-C745-16A7-79BA-61B17E2F24F5}"/>
              </a:ext>
            </a:extLst>
          </p:cNvPr>
          <p:cNvSpPr>
            <a:spLocks noGrp="1"/>
          </p:cNvSpPr>
          <p:nvPr>
            <p:ph idx="1"/>
          </p:nvPr>
        </p:nvSpPr>
        <p:spPr/>
        <p:txBody>
          <a:bodyPr>
            <a:normAutofit/>
          </a:bodyPr>
          <a:lstStyle/>
          <a:p>
            <a:r>
              <a:rPr lang="en-US" sz="2400" dirty="0"/>
              <a:t>Based on conversation, July 11 (Vincenzo, Mark, </a:t>
            </a:r>
            <a:r>
              <a:rPr lang="en-US" sz="2400" dirty="0" err="1"/>
              <a:t>Rytis</a:t>
            </a:r>
            <a:r>
              <a:rPr lang="en-US" sz="2400" dirty="0"/>
              <a:t>, Chuck)</a:t>
            </a:r>
          </a:p>
          <a:p>
            <a:pPr lvl="1"/>
            <a:r>
              <a:rPr lang="en-US" sz="2000" dirty="0"/>
              <a:t>Focus on Federation Architecture…</a:t>
            </a:r>
          </a:p>
          <a:p>
            <a:pPr lvl="1"/>
            <a:r>
              <a:rPr lang="en-US" sz="2000" dirty="0"/>
              <a:t> (focused on data lake services…now look at federation)</a:t>
            </a:r>
          </a:p>
          <a:p>
            <a:pPr lvl="1"/>
            <a:r>
              <a:rPr lang="en-US" sz="2000" dirty="0"/>
              <a:t> Federate Lakes (4 nodes; 5 nodes with US node next year)</a:t>
            </a:r>
          </a:p>
          <a:p>
            <a:pPr lvl="1"/>
            <a:r>
              <a:rPr lang="en-US" sz="2000" dirty="0"/>
              <a:t> Federated Search (core services syndicate) (perhaps delayed until spiral 6, but might be explored here)</a:t>
            </a:r>
          </a:p>
          <a:p>
            <a:pPr lvl="1"/>
            <a:r>
              <a:rPr lang="en-US" sz="2000" dirty="0"/>
              <a:t> Multiple SRMs – MIM and a second or third model that is independent</a:t>
            </a:r>
          </a:p>
          <a:p>
            <a:pPr lvl="1"/>
            <a:r>
              <a:rPr lang="en-US" sz="2000" dirty="0"/>
              <a:t> Decomposing </a:t>
            </a:r>
            <a:r>
              <a:rPr lang="en-US" sz="2000" dirty="0" err="1"/>
              <a:t>DataLake</a:t>
            </a:r>
            <a:r>
              <a:rPr lang="en-US" sz="2000" dirty="0"/>
              <a:t> Services – what are the services, and who does them?</a:t>
            </a:r>
          </a:p>
          <a:p>
            <a:pPr lvl="1"/>
            <a:r>
              <a:rPr lang="en-US" sz="2000" dirty="0"/>
              <a:t>Pub/Subscribe – Explore implications and architecture possibility</a:t>
            </a:r>
          </a:p>
          <a:p>
            <a:pPr lvl="2"/>
            <a:r>
              <a:rPr lang="en-US" sz="1800" dirty="0"/>
              <a:t>Hopefully result in a specification</a:t>
            </a:r>
          </a:p>
          <a:p>
            <a:endParaRPr lang="en-US" sz="2400" dirty="0"/>
          </a:p>
        </p:txBody>
      </p:sp>
      <p:sp>
        <p:nvSpPr>
          <p:cNvPr id="4" name="Footer Placeholder 3">
            <a:extLst>
              <a:ext uri="{FF2B5EF4-FFF2-40B4-BE49-F238E27FC236}">
                <a16:creationId xmlns:a16="http://schemas.microsoft.com/office/drawing/2014/main" id="{C1DC25E3-B651-C195-0A3A-442C788D2BE2}"/>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3529249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0CD7-B5A5-BD26-6AC9-64A71DB2B610}"/>
              </a:ext>
            </a:extLst>
          </p:cNvPr>
          <p:cNvSpPr>
            <a:spLocks noGrp="1"/>
          </p:cNvSpPr>
          <p:nvPr>
            <p:ph type="title"/>
          </p:nvPr>
        </p:nvSpPr>
        <p:spPr/>
        <p:txBody>
          <a:bodyPr/>
          <a:lstStyle/>
          <a:p>
            <a:r>
              <a:rPr lang="en-US" dirty="0"/>
              <a:t>Action Items</a:t>
            </a:r>
          </a:p>
        </p:txBody>
      </p:sp>
      <p:graphicFrame>
        <p:nvGraphicFramePr>
          <p:cNvPr id="3" name="Table 3">
            <a:extLst>
              <a:ext uri="{FF2B5EF4-FFF2-40B4-BE49-F238E27FC236}">
                <a16:creationId xmlns:a16="http://schemas.microsoft.com/office/drawing/2014/main" id="{F8FC5ED3-0979-04A5-F342-649F71F33469}"/>
              </a:ext>
            </a:extLst>
          </p:cNvPr>
          <p:cNvGraphicFramePr>
            <a:graphicFrameLocks noGrp="1"/>
          </p:cNvGraphicFramePr>
          <p:nvPr/>
        </p:nvGraphicFramePr>
        <p:xfrm>
          <a:off x="838200" y="1524884"/>
          <a:ext cx="10120950" cy="4450080"/>
        </p:xfrm>
        <a:graphic>
          <a:graphicData uri="http://schemas.openxmlformats.org/drawingml/2006/table">
            <a:tbl>
              <a:tblPr firstRow="1" bandRow="1">
                <a:tableStyleId>{616DA210-FB5B-4158-B5E0-FEB733F419BA}</a:tableStyleId>
              </a:tblPr>
              <a:tblGrid>
                <a:gridCol w="1208314">
                  <a:extLst>
                    <a:ext uri="{9D8B030D-6E8A-4147-A177-3AD203B41FA5}">
                      <a16:colId xmlns:a16="http://schemas.microsoft.com/office/drawing/2014/main" val="734449321"/>
                    </a:ext>
                  </a:extLst>
                </a:gridCol>
                <a:gridCol w="1059543">
                  <a:extLst>
                    <a:ext uri="{9D8B030D-6E8A-4147-A177-3AD203B41FA5}">
                      <a16:colId xmlns:a16="http://schemas.microsoft.com/office/drawing/2014/main" val="1485900271"/>
                    </a:ext>
                  </a:extLst>
                </a:gridCol>
                <a:gridCol w="3804713">
                  <a:extLst>
                    <a:ext uri="{9D8B030D-6E8A-4147-A177-3AD203B41FA5}">
                      <a16:colId xmlns:a16="http://schemas.microsoft.com/office/drawing/2014/main" val="675906254"/>
                    </a:ext>
                  </a:extLst>
                </a:gridCol>
                <a:gridCol w="2024190">
                  <a:extLst>
                    <a:ext uri="{9D8B030D-6E8A-4147-A177-3AD203B41FA5}">
                      <a16:colId xmlns:a16="http://schemas.microsoft.com/office/drawing/2014/main" val="669886913"/>
                    </a:ext>
                  </a:extLst>
                </a:gridCol>
                <a:gridCol w="2024190">
                  <a:extLst>
                    <a:ext uri="{9D8B030D-6E8A-4147-A177-3AD203B41FA5}">
                      <a16:colId xmlns:a16="http://schemas.microsoft.com/office/drawing/2014/main" val="2869748345"/>
                    </a:ext>
                  </a:extLst>
                </a:gridCol>
              </a:tblGrid>
              <a:tr h="370840">
                <a:tc>
                  <a:txBody>
                    <a:bodyPr/>
                    <a:lstStyle/>
                    <a:p>
                      <a:r>
                        <a:rPr lang="en-US" dirty="0"/>
                        <a:t>Open Date</a:t>
                      </a:r>
                    </a:p>
                  </a:txBody>
                  <a:tcPr/>
                </a:tc>
                <a:tc>
                  <a:txBody>
                    <a:bodyPr/>
                    <a:lstStyle/>
                    <a:p>
                      <a:r>
                        <a:rPr lang="en-US" dirty="0"/>
                        <a:t>Assignee</a:t>
                      </a:r>
                    </a:p>
                  </a:txBody>
                  <a:tcPr/>
                </a:tc>
                <a:tc>
                  <a:txBody>
                    <a:bodyPr/>
                    <a:lstStyle/>
                    <a:p>
                      <a:r>
                        <a:rPr lang="en-US" dirty="0"/>
                        <a:t>Topic</a:t>
                      </a:r>
                    </a:p>
                  </a:txBody>
                  <a:tcPr/>
                </a:tc>
                <a:tc>
                  <a:txBody>
                    <a:bodyPr/>
                    <a:lstStyle/>
                    <a:p>
                      <a:r>
                        <a:rPr lang="en-US" dirty="0"/>
                        <a:t>Status</a:t>
                      </a:r>
                    </a:p>
                  </a:txBody>
                  <a:tcPr/>
                </a:tc>
                <a:tc>
                  <a:txBody>
                    <a:bodyPr/>
                    <a:lstStyle/>
                    <a:p>
                      <a:r>
                        <a:rPr lang="en-US" dirty="0"/>
                        <a:t>Close Date</a:t>
                      </a:r>
                    </a:p>
                  </a:txBody>
                  <a:tcPr/>
                </a:tc>
                <a:extLst>
                  <a:ext uri="{0D108BD9-81ED-4DB2-BD59-A6C34878D82A}">
                    <a16:rowId xmlns:a16="http://schemas.microsoft.com/office/drawing/2014/main" val="4055500528"/>
                  </a:ext>
                </a:extLst>
              </a:tr>
              <a:tr h="370840">
                <a:tc>
                  <a:txBody>
                    <a:bodyPr/>
                    <a:lstStyle/>
                    <a:p>
                      <a:r>
                        <a:rPr lang="en-US" dirty="0"/>
                        <a:t>22/07/12</a:t>
                      </a:r>
                    </a:p>
                  </a:txBody>
                  <a:tcPr/>
                </a:tc>
                <a:tc>
                  <a:txBody>
                    <a:bodyPr/>
                    <a:lstStyle/>
                    <a:p>
                      <a:r>
                        <a:rPr lang="en-US" dirty="0"/>
                        <a:t>Team</a:t>
                      </a:r>
                    </a:p>
                  </a:txBody>
                  <a:tcPr/>
                </a:tc>
                <a:tc>
                  <a:txBody>
                    <a:bodyPr/>
                    <a:lstStyle/>
                    <a:p>
                      <a:r>
                        <a:rPr lang="en-US" dirty="0"/>
                        <a:t>Archiving</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1514702520"/>
                  </a:ext>
                </a:extLst>
              </a:tr>
              <a:tr h="370840">
                <a:tc>
                  <a:txBody>
                    <a:bodyPr/>
                    <a:lstStyle/>
                    <a:p>
                      <a:r>
                        <a:rPr lang="en-US" dirty="0"/>
                        <a:t>22/07/12</a:t>
                      </a:r>
                    </a:p>
                  </a:txBody>
                  <a:tcPr/>
                </a:tc>
                <a:tc>
                  <a:txBody>
                    <a:bodyPr/>
                    <a:lstStyle/>
                    <a:p>
                      <a:r>
                        <a:rPr lang="en-US" dirty="0"/>
                        <a:t>Team</a:t>
                      </a:r>
                    </a:p>
                  </a:txBody>
                  <a:tcPr/>
                </a:tc>
                <a:tc>
                  <a:txBody>
                    <a:bodyPr/>
                    <a:lstStyle/>
                    <a:p>
                      <a:r>
                        <a:rPr lang="en-US" dirty="0"/>
                        <a:t>NCDF Data Identifier</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1325261703"/>
                  </a:ext>
                </a:extLst>
              </a:tr>
              <a:tr h="370840">
                <a:tc>
                  <a:txBody>
                    <a:bodyPr/>
                    <a:lstStyle/>
                    <a:p>
                      <a:r>
                        <a:rPr lang="en-US" dirty="0"/>
                        <a:t>22/07/12</a:t>
                      </a:r>
                    </a:p>
                  </a:txBody>
                  <a:tcPr/>
                </a:tc>
                <a:tc>
                  <a:txBody>
                    <a:bodyPr/>
                    <a:lstStyle/>
                    <a:p>
                      <a:r>
                        <a:rPr lang="en-US" dirty="0"/>
                        <a:t>Team</a:t>
                      </a:r>
                    </a:p>
                  </a:txBody>
                  <a:tcPr/>
                </a:tc>
                <a:tc>
                  <a:txBody>
                    <a:bodyPr/>
                    <a:lstStyle/>
                    <a:p>
                      <a:r>
                        <a:rPr lang="en-US" dirty="0"/>
                        <a:t>Federated Search</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4101615016"/>
                  </a:ext>
                </a:extLst>
              </a:tr>
              <a:tr h="370840">
                <a:tc>
                  <a:txBody>
                    <a:bodyPr/>
                    <a:lstStyle/>
                    <a:p>
                      <a:r>
                        <a:rPr lang="en-US" dirty="0"/>
                        <a:t>22/07/12</a:t>
                      </a:r>
                    </a:p>
                  </a:txBody>
                  <a:tcPr/>
                </a:tc>
                <a:tc>
                  <a:txBody>
                    <a:bodyPr/>
                    <a:lstStyle/>
                    <a:p>
                      <a:r>
                        <a:rPr lang="en-US" dirty="0"/>
                        <a:t>Team </a:t>
                      </a:r>
                    </a:p>
                  </a:txBody>
                  <a:tcPr/>
                </a:tc>
                <a:tc>
                  <a:txBody>
                    <a:bodyPr/>
                    <a:lstStyle/>
                    <a:p>
                      <a:r>
                        <a:rPr lang="en-US" dirty="0"/>
                        <a:t>Open Search</a:t>
                      </a:r>
                      <a:r>
                        <a:rPr lang="en-US"/>
                        <a:t>/Elastic Search</a:t>
                      </a:r>
                      <a:endParaRPr lang="en-US" dirty="0"/>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83710123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6527871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10353314"/>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3567775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0988891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960976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8455371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82249907"/>
                  </a:ext>
                </a:extLst>
              </a:tr>
            </a:tbl>
          </a:graphicData>
        </a:graphic>
      </p:graphicFrame>
      <p:sp>
        <p:nvSpPr>
          <p:cNvPr id="4" name="Footer Placeholder 3">
            <a:extLst>
              <a:ext uri="{FF2B5EF4-FFF2-40B4-BE49-F238E27FC236}">
                <a16:creationId xmlns:a16="http://schemas.microsoft.com/office/drawing/2014/main" id="{98AA332A-5602-7E4A-7BE4-1E98569D3651}"/>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816263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9EEC-612E-73C8-FAF7-2E4C718E8B1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D3474AF-B382-614D-55A8-8D99C85895A3}"/>
              </a:ext>
            </a:extLst>
          </p:cNvPr>
          <p:cNvSpPr>
            <a:spLocks noGrp="1"/>
          </p:cNvSpPr>
          <p:nvPr>
            <p:ph idx="1"/>
          </p:nvPr>
        </p:nvSpPr>
        <p:spPr/>
        <p:txBody>
          <a:bodyPr/>
          <a:lstStyle/>
          <a:p>
            <a:pPr marL="0" indent="0">
              <a:buNone/>
            </a:pPr>
            <a:endParaRPr lang="en-US" dirty="0"/>
          </a:p>
          <a:p>
            <a:r>
              <a:rPr lang="en-US" dirty="0"/>
              <a:t>Discuss CWIX 2022 results and findings re: Data Lake Architecture.</a:t>
            </a:r>
          </a:p>
          <a:p>
            <a:r>
              <a:rPr lang="en-US" dirty="0"/>
              <a:t>Discuss open issues left over from last year (the meetings leading up to CWIX 2022)</a:t>
            </a:r>
          </a:p>
          <a:p>
            <a:r>
              <a:rPr lang="en-US" dirty="0"/>
              <a:t>Architecture directions for 2023</a:t>
            </a:r>
          </a:p>
          <a:p>
            <a:r>
              <a:rPr lang="en-US" dirty="0"/>
              <a:t>Discuss agenda items for upcoming DM </a:t>
            </a:r>
            <a:r>
              <a:rPr lang="en-US" dirty="0" err="1"/>
              <a:t>CaT</a:t>
            </a:r>
            <a:r>
              <a:rPr lang="en-US" dirty="0"/>
              <a:t> (especially possible topics that may lead to the upcoming year's developments re: Data Lake.</a:t>
            </a:r>
          </a:p>
        </p:txBody>
      </p:sp>
      <p:sp>
        <p:nvSpPr>
          <p:cNvPr id="4" name="Footer Placeholder 3">
            <a:extLst>
              <a:ext uri="{FF2B5EF4-FFF2-40B4-BE49-F238E27FC236}">
                <a16:creationId xmlns:a16="http://schemas.microsoft.com/office/drawing/2014/main" id="{6A78FA5E-8C3F-082A-1EB2-F799C6C976F5}"/>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1006787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E05B-051D-9163-B4F7-85F27D1A96D9}"/>
              </a:ext>
            </a:extLst>
          </p:cNvPr>
          <p:cNvSpPr>
            <a:spLocks noGrp="1"/>
          </p:cNvSpPr>
          <p:nvPr>
            <p:ph type="title"/>
          </p:nvPr>
        </p:nvSpPr>
        <p:spPr/>
        <p:txBody>
          <a:bodyPr/>
          <a:lstStyle/>
          <a:p>
            <a:r>
              <a:rPr lang="en-US" dirty="0"/>
              <a:t>Attendees</a:t>
            </a:r>
          </a:p>
        </p:txBody>
      </p:sp>
      <p:sp>
        <p:nvSpPr>
          <p:cNvPr id="3" name="Content Placeholder 2">
            <a:extLst>
              <a:ext uri="{FF2B5EF4-FFF2-40B4-BE49-F238E27FC236}">
                <a16:creationId xmlns:a16="http://schemas.microsoft.com/office/drawing/2014/main" id="{053004D6-176E-5339-DAC6-5D124C10A9C6}"/>
              </a:ext>
            </a:extLst>
          </p:cNvPr>
          <p:cNvSpPr>
            <a:spLocks noGrp="1"/>
          </p:cNvSpPr>
          <p:nvPr>
            <p:ph idx="1"/>
          </p:nvPr>
        </p:nvSpPr>
        <p:spPr/>
        <p:txBody>
          <a:bodyPr/>
          <a:lstStyle/>
          <a:p>
            <a:r>
              <a:rPr lang="en-US" dirty="0" err="1"/>
              <a:t>Rytis</a:t>
            </a:r>
            <a:endParaRPr lang="en-US" dirty="0"/>
          </a:p>
          <a:p>
            <a:r>
              <a:rPr lang="en-US" dirty="0"/>
              <a:t>Phil</a:t>
            </a:r>
          </a:p>
          <a:p>
            <a:r>
              <a:rPr lang="en-US" dirty="0"/>
              <a:t>Vincenzo</a:t>
            </a:r>
          </a:p>
          <a:p>
            <a:r>
              <a:rPr lang="en-US" dirty="0"/>
              <a:t>Mark Dotson</a:t>
            </a:r>
          </a:p>
          <a:p>
            <a:r>
              <a:rPr lang="en-US" dirty="0"/>
              <a:t>Myself</a:t>
            </a:r>
          </a:p>
        </p:txBody>
      </p:sp>
      <p:sp>
        <p:nvSpPr>
          <p:cNvPr id="4" name="Footer Placeholder 3">
            <a:extLst>
              <a:ext uri="{FF2B5EF4-FFF2-40B4-BE49-F238E27FC236}">
                <a16:creationId xmlns:a16="http://schemas.microsoft.com/office/drawing/2014/main" id="{AAA59319-74AF-8F88-5C70-EE824F0B73E2}"/>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1467744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D714-891B-00C8-D24D-CF0BC35D2865}"/>
              </a:ext>
            </a:extLst>
          </p:cNvPr>
          <p:cNvSpPr>
            <a:spLocks noGrp="1"/>
          </p:cNvSpPr>
          <p:nvPr>
            <p:ph type="title"/>
          </p:nvPr>
        </p:nvSpPr>
        <p:spPr>
          <a:xfrm>
            <a:off x="838198" y="162457"/>
            <a:ext cx="10515600" cy="1325563"/>
          </a:xfrm>
        </p:spPr>
        <p:txBody>
          <a:bodyPr>
            <a:noAutofit/>
          </a:bodyPr>
          <a:lstStyle/>
          <a:p>
            <a:r>
              <a:rPr lang="en-US" sz="3200" dirty="0"/>
              <a:t>Agenda Item 1:</a:t>
            </a:r>
            <a:br>
              <a:rPr lang="en-US" sz="3200" dirty="0"/>
            </a:br>
            <a:r>
              <a:rPr lang="en-US" sz="3200" dirty="0"/>
              <a:t>Discuss CWIX 2022 results and findings re: Data Lake.</a:t>
            </a:r>
          </a:p>
        </p:txBody>
      </p:sp>
      <p:sp>
        <p:nvSpPr>
          <p:cNvPr id="4" name="Content Placeholder 2">
            <a:extLst>
              <a:ext uri="{FF2B5EF4-FFF2-40B4-BE49-F238E27FC236}">
                <a16:creationId xmlns:a16="http://schemas.microsoft.com/office/drawing/2014/main" id="{4E778239-0894-D2B3-1BF1-5FED1AA21DB0}"/>
              </a:ext>
            </a:extLst>
          </p:cNvPr>
          <p:cNvSpPr>
            <a:spLocks noGrp="1"/>
          </p:cNvSpPr>
          <p:nvPr>
            <p:ph idx="1"/>
          </p:nvPr>
        </p:nvSpPr>
        <p:spPr>
          <a:xfrm>
            <a:off x="335101" y="3963217"/>
            <a:ext cx="11521797" cy="2256040"/>
          </a:xfrm>
        </p:spPr>
        <p:txBody>
          <a:bodyPr>
            <a:noAutofit/>
          </a:bodyPr>
          <a:lstStyle/>
          <a:p>
            <a:pPr>
              <a:spcBef>
                <a:spcPts val="0"/>
              </a:spcBef>
              <a:spcAft>
                <a:spcPts val="1800"/>
              </a:spcAft>
            </a:pPr>
            <a:r>
              <a:rPr lang="en-GB" sz="2000" dirty="0">
                <a:latin typeface="Arial" panose="020B0604020202020204" pitchFamily="34" charset="0"/>
                <a:cs typeface="Arial" panose="020B0604020202020204" pitchFamily="34" charset="0"/>
              </a:rPr>
              <a:t>Partners</a:t>
            </a:r>
          </a:p>
          <a:p>
            <a:pPr lvl="1" indent="-457200">
              <a:spcBef>
                <a:spcPts val="0"/>
              </a:spcBef>
              <a:spcAft>
                <a:spcPts val="600"/>
              </a:spcAft>
            </a:pPr>
            <a:r>
              <a:rPr lang="en-US" sz="1400" b="1" dirty="0">
                <a:latin typeface="Arial" panose="020B0604020202020204" pitchFamily="34" charset="0"/>
                <a:cs typeface="Arial" panose="020B0604020202020204" pitchFamily="34" charset="0"/>
              </a:rPr>
              <a:t>Focus Areas (11):  </a:t>
            </a:r>
            <a:r>
              <a:rPr lang="en-US" sz="1400" dirty="0">
                <a:latin typeface="Arial" panose="020B0604020202020204" pitchFamily="34" charset="0"/>
                <a:cs typeface="Arial" panose="020B0604020202020204" pitchFamily="34" charset="0"/>
              </a:rPr>
              <a:t>AIR, Data Centric Security (DCS), Future Core Services (FCS), GEO-METOC, JISR, LAND, LOGMED, Maritime, Modeling &amp; Simulation, Multi-Lateral Interoperability Programmer (MIP), OPCMD</a:t>
            </a:r>
          </a:p>
          <a:p>
            <a:pPr lvl="1" indent="-457200">
              <a:spcBef>
                <a:spcPts val="0"/>
              </a:spcBef>
              <a:spcAft>
                <a:spcPts val="600"/>
              </a:spcAft>
            </a:pPr>
            <a:r>
              <a:rPr lang="en-US" sz="1400" b="1" dirty="0">
                <a:latin typeface="Arial" panose="020B0604020202020204" pitchFamily="34" charset="0"/>
                <a:cs typeface="Arial" panose="020B0604020202020204" pitchFamily="34" charset="0"/>
              </a:rPr>
              <a:t>Nations (11): </a:t>
            </a:r>
            <a:r>
              <a:rPr lang="en-US" sz="1400" dirty="0">
                <a:latin typeface="Arial" panose="020B0604020202020204" pitchFamily="34" charset="0"/>
                <a:cs typeface="Arial" panose="020B0604020202020204" pitchFamily="34" charset="0"/>
              </a:rPr>
              <a:t>CAN, DEU, EU, FIN, NATO, NLD, NOR, POL, ROU, TUR, US</a:t>
            </a:r>
          </a:p>
          <a:p>
            <a:pPr lvl="1" indent="-457200">
              <a:lnSpc>
                <a:spcPts val="1800"/>
              </a:lnSpc>
              <a:spcBef>
                <a:spcPts val="0"/>
              </a:spcBef>
              <a:spcAft>
                <a:spcPts val="600"/>
              </a:spcAft>
            </a:pPr>
            <a:r>
              <a:rPr lang="en-US" sz="1400" b="1" dirty="0">
                <a:latin typeface="Arial" panose="020B0604020202020204" pitchFamily="34" charset="0"/>
                <a:cs typeface="Arial" panose="020B0604020202020204" pitchFamily="34" charset="0"/>
              </a:rPr>
              <a:t>Content: </a:t>
            </a:r>
            <a:r>
              <a:rPr lang="en-US" sz="1400" dirty="0">
                <a:latin typeface="Arial" panose="020B0604020202020204" pitchFamily="34" charset="0"/>
                <a:cs typeface="Arial" panose="020B0604020202020204" pitchFamily="34" charset="0"/>
              </a:rPr>
              <a:t>JISR/SA, Medical (e.g. disease reports, planning, MTF status, decontamination), Geospatial (e.g. hazard predictions), BSOs/tracks, force protection, LOG (e.g. facilities, consumable reports, transportation alerts, exclusion zones), CBRN, ACO, ATO, free text (dynamic chat), air bases, white shipping</a:t>
            </a:r>
          </a:p>
          <a:p>
            <a:pPr lvl="1" indent="-457200">
              <a:spcBef>
                <a:spcPts val="0"/>
              </a:spcBef>
              <a:spcAft>
                <a:spcPts val="600"/>
              </a:spcAft>
            </a:pPr>
            <a:r>
              <a:rPr lang="en-US" sz="1400" b="1" dirty="0">
                <a:latin typeface="Arial" panose="020B0604020202020204" pitchFamily="34" charset="0"/>
                <a:cs typeface="Arial" panose="020B0604020202020204" pitchFamily="34" charset="0"/>
              </a:rPr>
              <a:t>Data formats:  </a:t>
            </a:r>
            <a:r>
              <a:rPr lang="en-US" sz="1400" dirty="0">
                <a:latin typeface="Arial" panose="020B0604020202020204" pitchFamily="34" charset="0"/>
                <a:cs typeface="Arial" panose="020B0604020202020204" pitchFamily="34" charset="0"/>
              </a:rPr>
              <a:t>Coalition Shared Database (JISR), CSV, KML, Link-16, MIP, ADatP-3, MTF, NCDF, NVG, OTH-G, native XML, XMPP, unstructured data</a:t>
            </a:r>
            <a:endParaRPr lang="en-GB" sz="2000" dirty="0">
              <a:latin typeface="Arial" panose="020B0604020202020204" pitchFamily="34" charset="0"/>
              <a:cs typeface="Arial" panose="020B0604020202020204" pitchFamily="34" charset="0"/>
            </a:endParaRPr>
          </a:p>
          <a:p>
            <a:pPr lvl="1">
              <a:spcBef>
                <a:spcPts val="0"/>
              </a:spcBef>
              <a:spcAft>
                <a:spcPts val="1800"/>
              </a:spcAft>
            </a:pPr>
            <a:endParaRPr lang="en-GB" sz="1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663A617-A4EE-4F0C-B367-9FBAA735174B}"/>
              </a:ext>
            </a:extLst>
          </p:cNvPr>
          <p:cNvSpPr txBox="1"/>
          <p:nvPr/>
        </p:nvSpPr>
        <p:spPr>
          <a:xfrm>
            <a:off x="335100" y="1488020"/>
            <a:ext cx="11521797" cy="2374296"/>
          </a:xfrm>
          <a:prstGeom prst="rect">
            <a:avLst/>
          </a:prstGeom>
        </p:spPr>
        <p:txBody>
          <a:bodyPr vert="horz" lIns="121917" tIns="60958" rIns="121917" bIns="60958" rtlCol="0">
            <a:normAutofit lnSpcReduction="10000"/>
          </a:bodyPr>
          <a:lstStyle>
            <a:lvl1pPr marL="457098" indent="-457098" defTabSz="1218926">
              <a:spcBef>
                <a:spcPts val="0"/>
              </a:spcBef>
              <a:spcAft>
                <a:spcPts val="1800"/>
              </a:spcAft>
              <a:buFont typeface="Arial" panose="020B0604020202020204" pitchFamily="34" charset="0"/>
              <a:buChar char="•"/>
              <a:defRPr>
                <a:latin typeface="Arial" panose="020B0604020202020204" pitchFamily="34" charset="0"/>
                <a:cs typeface="Arial" panose="020B0604020202020204" pitchFamily="34" charset="0"/>
              </a:defRPr>
            </a:lvl1pPr>
            <a:lvl2pPr marL="990377" lvl="1" indent="-457200" defTabSz="1218926">
              <a:spcBef>
                <a:spcPts val="0"/>
              </a:spcBef>
              <a:spcAft>
                <a:spcPts val="600"/>
              </a:spcAft>
              <a:buFont typeface="Arial" panose="020B0604020202020204" pitchFamily="34" charset="0"/>
              <a:buChar char="–"/>
              <a:defRPr sz="1200" b="1">
                <a:latin typeface="Arial" panose="020B0604020202020204" pitchFamily="34" charset="0"/>
                <a:cs typeface="Arial" panose="020B0604020202020204" pitchFamily="34" charset="0"/>
              </a:defRPr>
            </a:lvl2pPr>
            <a:lvl3pPr marL="1523657" indent="-304731" defTabSz="1218926">
              <a:spcBef>
                <a:spcPct val="20000"/>
              </a:spcBef>
              <a:buFont typeface="Arial" panose="020B0604020202020204" pitchFamily="34" charset="0"/>
              <a:buChar char="•"/>
              <a:defRPr sz="3199"/>
            </a:lvl3pPr>
            <a:lvl4pPr marL="2133120" indent="-304731" defTabSz="1218926">
              <a:spcBef>
                <a:spcPct val="20000"/>
              </a:spcBef>
              <a:buFont typeface="Arial" panose="020B0604020202020204" pitchFamily="34" charset="0"/>
              <a:buChar char="–"/>
              <a:defRPr sz="2699"/>
            </a:lvl4pPr>
            <a:lvl5pPr marL="2742582" indent="-304731" defTabSz="1218926">
              <a:spcBef>
                <a:spcPct val="20000"/>
              </a:spcBef>
              <a:buFont typeface="Arial" panose="020B0604020202020204" pitchFamily="34" charset="0"/>
              <a:buChar char="»"/>
              <a:defRPr sz="2699"/>
            </a:lvl5pPr>
            <a:lvl6pPr marL="3352045" indent="-304731" defTabSz="1218926">
              <a:spcBef>
                <a:spcPct val="20000"/>
              </a:spcBef>
              <a:buFont typeface="Arial" panose="020B0604020202020204" pitchFamily="34" charset="0"/>
              <a:buChar char="•"/>
              <a:defRPr sz="2699"/>
            </a:lvl6pPr>
            <a:lvl7pPr marL="3961509" indent="-304731" defTabSz="1218926">
              <a:spcBef>
                <a:spcPct val="20000"/>
              </a:spcBef>
              <a:buFont typeface="Arial" panose="020B0604020202020204" pitchFamily="34" charset="0"/>
              <a:buChar char="•"/>
              <a:defRPr sz="2699"/>
            </a:lvl7pPr>
            <a:lvl8pPr marL="4570972" indent="-304731" defTabSz="1218926">
              <a:spcBef>
                <a:spcPct val="20000"/>
              </a:spcBef>
              <a:buFont typeface="Arial" panose="020B0604020202020204" pitchFamily="34" charset="0"/>
              <a:buChar char="•"/>
              <a:defRPr sz="2699"/>
            </a:lvl8pPr>
            <a:lvl9pPr marL="5180434" indent="-304731" defTabSz="1218926">
              <a:spcBef>
                <a:spcPct val="20000"/>
              </a:spcBef>
              <a:buFont typeface="Arial" panose="020B0604020202020204" pitchFamily="34" charset="0"/>
              <a:buChar char="•"/>
              <a:defRPr sz="2699"/>
            </a:lvl9pPr>
          </a:lstStyle>
          <a:p>
            <a:r>
              <a:rPr lang="en-GB" sz="2000" dirty="0"/>
              <a:t>NCDF Data Lake Goals for CWIX 2022</a:t>
            </a:r>
          </a:p>
          <a:p>
            <a:pPr lvl="1"/>
            <a:r>
              <a:rPr lang="en-US" sz="1400" b="0" dirty="0"/>
              <a:t>Verify FMN Spiral 5 Service Instructions for Cross-Community of Interest Information Sharing</a:t>
            </a:r>
          </a:p>
          <a:p>
            <a:pPr lvl="1"/>
            <a:r>
              <a:rPr lang="en-US" sz="1400" b="0" dirty="0"/>
              <a:t>Test search and retrieval patterns</a:t>
            </a:r>
          </a:p>
          <a:p>
            <a:pPr lvl="1"/>
            <a:r>
              <a:rPr lang="en-US" sz="1400" b="0" dirty="0"/>
              <a:t>Test ability of NCDF Data Lake to handle different data types, formats, protocols</a:t>
            </a:r>
          </a:p>
          <a:p>
            <a:pPr lvl="1"/>
            <a:r>
              <a:rPr lang="en-US" sz="1400" b="0" dirty="0"/>
              <a:t>Experiment with security, search, and discovery metadata</a:t>
            </a:r>
          </a:p>
          <a:p>
            <a:pPr lvl="1"/>
            <a:r>
              <a:rPr lang="en-US" sz="1400" b="0" dirty="0"/>
              <a:t>Explore how cross COI information sharing enhances decision-making</a:t>
            </a:r>
          </a:p>
          <a:p>
            <a:pPr lvl="1"/>
            <a:r>
              <a:rPr lang="en-US" sz="1400" b="0" dirty="0"/>
              <a:t>Introduce/experiment with Data Lake user interface (Lake Diver)</a:t>
            </a:r>
          </a:p>
          <a:p>
            <a:endParaRPr lang="en-US" dirty="0"/>
          </a:p>
        </p:txBody>
      </p:sp>
      <p:sp>
        <p:nvSpPr>
          <p:cNvPr id="7" name="TextBox 6">
            <a:extLst>
              <a:ext uri="{FF2B5EF4-FFF2-40B4-BE49-F238E27FC236}">
                <a16:creationId xmlns:a16="http://schemas.microsoft.com/office/drawing/2014/main" id="{66A8EA8B-73FE-D397-DE6E-87D8B746821B}"/>
              </a:ext>
            </a:extLst>
          </p:cNvPr>
          <p:cNvSpPr txBox="1"/>
          <p:nvPr/>
        </p:nvSpPr>
        <p:spPr>
          <a:xfrm>
            <a:off x="4453719" y="6492875"/>
            <a:ext cx="7738281" cy="369332"/>
          </a:xfrm>
          <a:prstGeom prst="rect">
            <a:avLst/>
          </a:prstGeom>
          <a:noFill/>
        </p:spPr>
        <p:txBody>
          <a:bodyPr wrap="square" rtlCol="0">
            <a:spAutoFit/>
          </a:bodyPr>
          <a:lstStyle/>
          <a:p>
            <a:r>
              <a:rPr lang="en-US" dirty="0">
                <a:solidFill>
                  <a:schemeClr val="accent1"/>
                </a:solidFill>
              </a:rPr>
              <a:t>Taken from the CWIX 2022 NCDF Data Lake AAR report by McCoy and Schultz</a:t>
            </a:r>
          </a:p>
        </p:txBody>
      </p:sp>
      <p:sp>
        <p:nvSpPr>
          <p:cNvPr id="3" name="Footer Placeholder 2">
            <a:extLst>
              <a:ext uri="{FF2B5EF4-FFF2-40B4-BE49-F238E27FC236}">
                <a16:creationId xmlns:a16="http://schemas.microsoft.com/office/drawing/2014/main" id="{707EC9F5-1947-17C0-456F-A658D3B39928}"/>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4106049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5B543700-4379-DB20-8A69-EE5C4F309E14}"/>
              </a:ext>
            </a:extLst>
          </p:cNvPr>
          <p:cNvSpPr/>
          <p:nvPr/>
        </p:nvSpPr>
        <p:spPr>
          <a:xfrm>
            <a:off x="7976596" y="4970268"/>
            <a:ext cx="2325387" cy="1544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457200"/>
            <a:endParaRPr lang="en-US" sz="1600" dirty="0">
              <a:solidFill>
                <a:prstClr val="black"/>
              </a:solidFill>
              <a:latin typeface="Calibri" panose="020F0502020204030204"/>
            </a:endParaRPr>
          </a:p>
        </p:txBody>
      </p:sp>
      <p:sp>
        <p:nvSpPr>
          <p:cNvPr id="5" name="Oval 4">
            <a:extLst>
              <a:ext uri="{FF2B5EF4-FFF2-40B4-BE49-F238E27FC236}">
                <a16:creationId xmlns:a16="http://schemas.microsoft.com/office/drawing/2014/main" id="{A094FEFC-12C0-1957-EADE-2B79EB5988B9}"/>
              </a:ext>
            </a:extLst>
          </p:cNvPr>
          <p:cNvSpPr/>
          <p:nvPr/>
        </p:nvSpPr>
        <p:spPr>
          <a:xfrm>
            <a:off x="3963826" y="4094965"/>
            <a:ext cx="3396295" cy="2024852"/>
          </a:xfrm>
          <a:prstGeom prst="ellipse">
            <a:avLst/>
          </a:prstGeom>
          <a:solidFill>
            <a:schemeClr val="accent4">
              <a:lumMod val="60000"/>
              <a:lumOff val="40000"/>
            </a:schemeClr>
          </a:solidFill>
          <a:ln w="285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457200"/>
            <a:endParaRPr lang="en-US" dirty="0">
              <a:solidFill>
                <a:prstClr val="white"/>
              </a:solidFill>
              <a:latin typeface="Calibri" panose="020F0502020204030204"/>
            </a:endParaRPr>
          </a:p>
          <a:p>
            <a:pPr algn="ctr" defTabSz="457200"/>
            <a:endParaRPr lang="en-US" dirty="0">
              <a:solidFill>
                <a:prstClr val="white"/>
              </a:solidFill>
              <a:latin typeface="Calibri" panose="020F0502020204030204"/>
            </a:endParaRPr>
          </a:p>
          <a:p>
            <a:pPr algn="ctr" defTabSz="457200"/>
            <a:endParaRPr lang="en-US" dirty="0">
              <a:solidFill>
                <a:prstClr val="white"/>
              </a:solidFill>
              <a:latin typeface="Calibri" panose="020F0502020204030204"/>
            </a:endParaRPr>
          </a:p>
        </p:txBody>
      </p:sp>
      <p:sp>
        <p:nvSpPr>
          <p:cNvPr id="6" name="Rectangle 5">
            <a:extLst>
              <a:ext uri="{FF2B5EF4-FFF2-40B4-BE49-F238E27FC236}">
                <a16:creationId xmlns:a16="http://schemas.microsoft.com/office/drawing/2014/main" id="{59CA67AC-86AF-3EDF-AA47-BF08639B1AC5}"/>
              </a:ext>
            </a:extLst>
          </p:cNvPr>
          <p:cNvSpPr/>
          <p:nvPr/>
        </p:nvSpPr>
        <p:spPr>
          <a:xfrm>
            <a:off x="4836348" y="3963441"/>
            <a:ext cx="1560378" cy="2243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000" dirty="0">
                <a:solidFill>
                  <a:prstClr val="white"/>
                </a:solidFill>
                <a:latin typeface="Calibri" panose="020F0502020204030204"/>
              </a:rPr>
              <a:t>Data Lake Interface</a:t>
            </a:r>
          </a:p>
        </p:txBody>
      </p:sp>
      <p:sp>
        <p:nvSpPr>
          <p:cNvPr id="7" name="Rectangle 6">
            <a:extLst>
              <a:ext uri="{FF2B5EF4-FFF2-40B4-BE49-F238E27FC236}">
                <a16:creationId xmlns:a16="http://schemas.microsoft.com/office/drawing/2014/main" id="{593B0E37-682C-3F9F-73C3-DCDABFE4A918}"/>
              </a:ext>
            </a:extLst>
          </p:cNvPr>
          <p:cNvSpPr/>
          <p:nvPr/>
        </p:nvSpPr>
        <p:spPr>
          <a:xfrm>
            <a:off x="5626177" y="5438885"/>
            <a:ext cx="1140478" cy="257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000" b="1" dirty="0">
                <a:solidFill>
                  <a:prstClr val="white"/>
                </a:solidFill>
                <a:latin typeface="Calibri" panose="020F0502020204030204"/>
              </a:rPr>
              <a:t>ESP - MDSIE</a:t>
            </a:r>
          </a:p>
        </p:txBody>
      </p:sp>
      <p:cxnSp>
        <p:nvCxnSpPr>
          <p:cNvPr id="8" name="Connector: Elbow 7">
            <a:extLst>
              <a:ext uri="{FF2B5EF4-FFF2-40B4-BE49-F238E27FC236}">
                <a16:creationId xmlns:a16="http://schemas.microsoft.com/office/drawing/2014/main" id="{934C9193-AF42-20CB-C4EF-B927598937B1}"/>
              </a:ext>
            </a:extLst>
          </p:cNvPr>
          <p:cNvCxnSpPr>
            <a:cxnSpLocks/>
            <a:endCxn id="7" idx="1"/>
          </p:cNvCxnSpPr>
          <p:nvPr/>
        </p:nvCxnSpPr>
        <p:spPr>
          <a:xfrm rot="16200000" flipH="1">
            <a:off x="5181042" y="5122336"/>
            <a:ext cx="726474" cy="163796"/>
          </a:xfrm>
          <a:prstGeom prst="bentConnector2">
            <a:avLst/>
          </a:prstGeom>
        </p:spPr>
        <p:style>
          <a:lnRef idx="3">
            <a:schemeClr val="dk1"/>
          </a:lnRef>
          <a:fillRef idx="0">
            <a:schemeClr val="dk1"/>
          </a:fillRef>
          <a:effectRef idx="2">
            <a:schemeClr val="dk1"/>
          </a:effectRef>
          <a:fontRef idx="minor">
            <a:schemeClr val="tx1"/>
          </a:fontRef>
        </p:style>
      </p:cxnSp>
      <p:cxnSp>
        <p:nvCxnSpPr>
          <p:cNvPr id="9" name="Connector: Elbow 8">
            <a:extLst>
              <a:ext uri="{FF2B5EF4-FFF2-40B4-BE49-F238E27FC236}">
                <a16:creationId xmlns:a16="http://schemas.microsoft.com/office/drawing/2014/main" id="{41FC201B-5138-CF62-DBBE-4D29DF22EEF2}"/>
              </a:ext>
            </a:extLst>
          </p:cNvPr>
          <p:cNvCxnSpPr>
            <a:cxnSpLocks/>
            <a:endCxn id="65" idx="1"/>
          </p:cNvCxnSpPr>
          <p:nvPr/>
        </p:nvCxnSpPr>
        <p:spPr>
          <a:xfrm rot="16200000" flipH="1">
            <a:off x="5209684" y="4851392"/>
            <a:ext cx="678706" cy="154280"/>
          </a:xfrm>
          <a:prstGeom prst="bentConnector2">
            <a:avLst/>
          </a:prstGeom>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C1D39993-F803-1B60-8215-F2177224F120}"/>
              </a:ext>
            </a:extLst>
          </p:cNvPr>
          <p:cNvCxnSpPr>
            <a:cxnSpLocks/>
            <a:endCxn id="64" idx="1"/>
          </p:cNvCxnSpPr>
          <p:nvPr/>
        </p:nvCxnSpPr>
        <p:spPr>
          <a:xfrm rot="16200000" flipH="1">
            <a:off x="5343404" y="4714183"/>
            <a:ext cx="415072" cy="165064"/>
          </a:xfrm>
          <a:prstGeom prst="bentConnector2">
            <a:avLst/>
          </a:prstGeom>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40E0FF76-B5F4-0AF4-1220-04D4A669CA09}"/>
              </a:ext>
            </a:extLst>
          </p:cNvPr>
          <p:cNvSpPr/>
          <p:nvPr/>
        </p:nvSpPr>
        <p:spPr>
          <a:xfrm>
            <a:off x="2356050" y="1642484"/>
            <a:ext cx="1649924" cy="2826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Maritime CCIS</a:t>
            </a:r>
          </a:p>
        </p:txBody>
      </p:sp>
      <p:sp>
        <p:nvSpPr>
          <p:cNvPr id="12" name="Rectangle 11">
            <a:extLst>
              <a:ext uri="{FF2B5EF4-FFF2-40B4-BE49-F238E27FC236}">
                <a16:creationId xmlns:a16="http://schemas.microsoft.com/office/drawing/2014/main" id="{0B8564B0-7A73-C234-7550-F9D97F83D2C1}"/>
              </a:ext>
            </a:extLst>
          </p:cNvPr>
          <p:cNvSpPr/>
          <p:nvPr/>
        </p:nvSpPr>
        <p:spPr>
          <a:xfrm>
            <a:off x="2356050" y="2016749"/>
            <a:ext cx="1649924" cy="2826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Message Exchange Service</a:t>
            </a:r>
          </a:p>
        </p:txBody>
      </p:sp>
      <p:sp>
        <p:nvSpPr>
          <p:cNvPr id="13" name="Rectangle 12">
            <a:extLst>
              <a:ext uri="{FF2B5EF4-FFF2-40B4-BE49-F238E27FC236}">
                <a16:creationId xmlns:a16="http://schemas.microsoft.com/office/drawing/2014/main" id="{D9EAB4AB-65AF-E0F7-B73D-2EE0E8FD8EDA}"/>
              </a:ext>
            </a:extLst>
          </p:cNvPr>
          <p:cNvSpPr/>
          <p:nvPr/>
        </p:nvSpPr>
        <p:spPr>
          <a:xfrm>
            <a:off x="2356050" y="2391014"/>
            <a:ext cx="1649924" cy="282655"/>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SEALION</a:t>
            </a:r>
          </a:p>
        </p:txBody>
      </p:sp>
      <p:sp>
        <p:nvSpPr>
          <p:cNvPr id="14" name="Rectangle 13">
            <a:extLst>
              <a:ext uri="{FF2B5EF4-FFF2-40B4-BE49-F238E27FC236}">
                <a16:creationId xmlns:a16="http://schemas.microsoft.com/office/drawing/2014/main" id="{C17BBADA-1A03-A3C2-FE02-EA171197FBE7}"/>
              </a:ext>
            </a:extLst>
          </p:cNvPr>
          <p:cNvSpPr/>
          <p:nvPr/>
        </p:nvSpPr>
        <p:spPr>
          <a:xfrm>
            <a:off x="4843873" y="2834693"/>
            <a:ext cx="1560378" cy="3474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457200"/>
            <a:r>
              <a:rPr lang="en-US" sz="1000" dirty="0">
                <a:solidFill>
                  <a:prstClr val="white"/>
                </a:solidFill>
                <a:latin typeface="Calibri" panose="020F0502020204030204"/>
              </a:rPr>
              <a:t>Transformation Service (INT-CORE)</a:t>
            </a:r>
          </a:p>
        </p:txBody>
      </p:sp>
      <p:cxnSp>
        <p:nvCxnSpPr>
          <p:cNvPr id="15" name="Connector: Elbow 14">
            <a:extLst>
              <a:ext uri="{FF2B5EF4-FFF2-40B4-BE49-F238E27FC236}">
                <a16:creationId xmlns:a16="http://schemas.microsoft.com/office/drawing/2014/main" id="{8786A89C-9D72-0E99-A0D7-CA614DFDC5DF}"/>
              </a:ext>
            </a:extLst>
          </p:cNvPr>
          <p:cNvCxnSpPr>
            <a:cxnSpLocks/>
            <a:stCxn id="11" idx="3"/>
            <a:endCxn id="14" idx="1"/>
          </p:cNvCxnSpPr>
          <p:nvPr/>
        </p:nvCxnSpPr>
        <p:spPr>
          <a:xfrm>
            <a:off x="4005975" y="1783811"/>
            <a:ext cx="837899" cy="122461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Connector: Elbow 15">
            <a:extLst>
              <a:ext uri="{FF2B5EF4-FFF2-40B4-BE49-F238E27FC236}">
                <a16:creationId xmlns:a16="http://schemas.microsoft.com/office/drawing/2014/main" id="{49FDC9B2-1BE0-A77D-1C4E-E779FA372475}"/>
              </a:ext>
            </a:extLst>
          </p:cNvPr>
          <p:cNvCxnSpPr>
            <a:cxnSpLocks/>
            <a:stCxn id="12" idx="3"/>
            <a:endCxn id="14" idx="1"/>
          </p:cNvCxnSpPr>
          <p:nvPr/>
        </p:nvCxnSpPr>
        <p:spPr>
          <a:xfrm>
            <a:off x="4005975" y="2158077"/>
            <a:ext cx="837899" cy="85035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Connector: Elbow 16">
            <a:extLst>
              <a:ext uri="{FF2B5EF4-FFF2-40B4-BE49-F238E27FC236}">
                <a16:creationId xmlns:a16="http://schemas.microsoft.com/office/drawing/2014/main" id="{199CA58C-D28C-958C-C5BE-BE82AA1CD72B}"/>
              </a:ext>
            </a:extLst>
          </p:cNvPr>
          <p:cNvCxnSpPr>
            <a:cxnSpLocks/>
            <a:stCxn id="13" idx="3"/>
            <a:endCxn id="14" idx="1"/>
          </p:cNvCxnSpPr>
          <p:nvPr/>
        </p:nvCxnSpPr>
        <p:spPr>
          <a:xfrm>
            <a:off x="4005975" y="2532341"/>
            <a:ext cx="837899" cy="47608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73CD91EC-92E8-ADA1-2D02-32584D2A7ABA}"/>
              </a:ext>
            </a:extLst>
          </p:cNvPr>
          <p:cNvSpPr/>
          <p:nvPr/>
        </p:nvSpPr>
        <p:spPr>
          <a:xfrm>
            <a:off x="7615974" y="3575217"/>
            <a:ext cx="1790603" cy="307777"/>
          </a:xfrm>
          <a:prstGeom prst="rect">
            <a:avLst/>
          </a:prstGeom>
          <a:solidFill>
            <a:schemeClr val="accent6">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Lake Diver </a:t>
            </a:r>
          </a:p>
          <a:p>
            <a:pPr algn="ctr" defTabSz="457200"/>
            <a:r>
              <a:rPr lang="en-US" sz="1000" b="1" dirty="0">
                <a:solidFill>
                  <a:prstClr val="black"/>
                </a:solidFill>
                <a:latin typeface="Calibri" panose="020F0502020204030204"/>
              </a:rPr>
              <a:t>(Search UI)</a:t>
            </a:r>
          </a:p>
        </p:txBody>
      </p:sp>
      <p:cxnSp>
        <p:nvCxnSpPr>
          <p:cNvPr id="19" name="Connector: Elbow 18">
            <a:extLst>
              <a:ext uri="{FF2B5EF4-FFF2-40B4-BE49-F238E27FC236}">
                <a16:creationId xmlns:a16="http://schemas.microsoft.com/office/drawing/2014/main" id="{BF8AD0C8-0AC0-D430-88AD-BB942CAED4B3}"/>
              </a:ext>
            </a:extLst>
          </p:cNvPr>
          <p:cNvCxnSpPr>
            <a:cxnSpLocks/>
            <a:stCxn id="18" idx="1"/>
            <a:endCxn id="6" idx="3"/>
          </p:cNvCxnSpPr>
          <p:nvPr/>
        </p:nvCxnSpPr>
        <p:spPr>
          <a:xfrm rot="10800000" flipV="1">
            <a:off x="6396728" y="3729105"/>
            <a:ext cx="1219247" cy="346532"/>
          </a:xfrm>
          <a:prstGeom prst="bent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1058321F-7DD0-32E7-879F-220EE805FBFC}"/>
              </a:ext>
            </a:extLst>
          </p:cNvPr>
          <p:cNvCxnSpPr>
            <a:cxnSpLocks/>
            <a:stCxn id="14" idx="2"/>
            <a:endCxn id="6" idx="0"/>
          </p:cNvCxnSpPr>
          <p:nvPr/>
        </p:nvCxnSpPr>
        <p:spPr>
          <a:xfrm flipH="1">
            <a:off x="5616538" y="3182166"/>
            <a:ext cx="7525" cy="781275"/>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02879426-AB25-85B6-0F0C-290A13F433AF}"/>
              </a:ext>
            </a:extLst>
          </p:cNvPr>
          <p:cNvCxnSpPr>
            <a:cxnSpLocks/>
          </p:cNvCxnSpPr>
          <p:nvPr/>
        </p:nvCxnSpPr>
        <p:spPr>
          <a:xfrm>
            <a:off x="5468411" y="4163838"/>
            <a:ext cx="0" cy="200951"/>
          </a:xfrm>
          <a:prstGeom prst="straightConnector1">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2" name="TextBox 21">
            <a:extLst>
              <a:ext uri="{FF2B5EF4-FFF2-40B4-BE49-F238E27FC236}">
                <a16:creationId xmlns:a16="http://schemas.microsoft.com/office/drawing/2014/main" id="{DC4D15F7-8188-9A1A-6251-5D4E234E9788}"/>
              </a:ext>
            </a:extLst>
          </p:cNvPr>
          <p:cNvSpPr txBox="1"/>
          <p:nvPr/>
        </p:nvSpPr>
        <p:spPr>
          <a:xfrm>
            <a:off x="4880889" y="4694876"/>
            <a:ext cx="574196" cy="553998"/>
          </a:xfrm>
          <a:prstGeom prst="rect">
            <a:avLst/>
          </a:prstGeom>
          <a:noFill/>
        </p:spPr>
        <p:txBody>
          <a:bodyPr wrap="none" rtlCol="0">
            <a:spAutoFit/>
          </a:bodyPr>
          <a:lstStyle/>
          <a:p>
            <a:pPr algn="r" defTabSz="457200"/>
            <a:r>
              <a:rPr lang="en-US" sz="1000" dirty="0">
                <a:solidFill>
                  <a:prstClr val="black"/>
                </a:solidFill>
                <a:latin typeface="Calibri" panose="020F0502020204030204"/>
              </a:rPr>
              <a:t>Data</a:t>
            </a:r>
          </a:p>
          <a:p>
            <a:pPr algn="r" defTabSz="457200"/>
            <a:r>
              <a:rPr lang="en-US" sz="1000" dirty="0">
                <a:solidFill>
                  <a:prstClr val="black"/>
                </a:solidFill>
                <a:latin typeface="Calibri" panose="020F0502020204030204"/>
              </a:rPr>
              <a:t>Lake</a:t>
            </a:r>
          </a:p>
          <a:p>
            <a:pPr algn="r" defTabSz="457200"/>
            <a:r>
              <a:rPr lang="en-US" sz="1000" dirty="0">
                <a:solidFill>
                  <a:prstClr val="black"/>
                </a:solidFill>
                <a:latin typeface="Calibri" panose="020F0502020204030204"/>
              </a:rPr>
              <a:t>Sharing</a:t>
            </a:r>
          </a:p>
        </p:txBody>
      </p:sp>
      <p:sp>
        <p:nvSpPr>
          <p:cNvPr id="23" name="Rectangle 22">
            <a:extLst>
              <a:ext uri="{FF2B5EF4-FFF2-40B4-BE49-F238E27FC236}">
                <a16:creationId xmlns:a16="http://schemas.microsoft.com/office/drawing/2014/main" id="{1375A270-C129-FDB3-0E65-E6197C3DD743}"/>
              </a:ext>
            </a:extLst>
          </p:cNvPr>
          <p:cNvSpPr/>
          <p:nvPr/>
        </p:nvSpPr>
        <p:spPr>
          <a:xfrm>
            <a:off x="2356050" y="2902765"/>
            <a:ext cx="1649924" cy="282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PROMIEN</a:t>
            </a:r>
          </a:p>
        </p:txBody>
      </p:sp>
      <p:sp>
        <p:nvSpPr>
          <p:cNvPr id="25" name="Rectangle 24">
            <a:extLst>
              <a:ext uri="{FF2B5EF4-FFF2-40B4-BE49-F238E27FC236}">
                <a16:creationId xmlns:a16="http://schemas.microsoft.com/office/drawing/2014/main" id="{78BD98D7-AA53-A437-6B80-A35FABDDB4FF}"/>
              </a:ext>
            </a:extLst>
          </p:cNvPr>
          <p:cNvSpPr/>
          <p:nvPr/>
        </p:nvSpPr>
        <p:spPr>
          <a:xfrm>
            <a:off x="2356050" y="3282736"/>
            <a:ext cx="1649924" cy="282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MENTOR</a:t>
            </a:r>
          </a:p>
        </p:txBody>
      </p:sp>
      <p:cxnSp>
        <p:nvCxnSpPr>
          <p:cNvPr id="27" name="Connector: Elbow 26">
            <a:extLst>
              <a:ext uri="{FF2B5EF4-FFF2-40B4-BE49-F238E27FC236}">
                <a16:creationId xmlns:a16="http://schemas.microsoft.com/office/drawing/2014/main" id="{8CBCB3DD-B311-1395-4673-223C8D0FCBF4}"/>
              </a:ext>
            </a:extLst>
          </p:cNvPr>
          <p:cNvCxnSpPr>
            <a:cxnSpLocks/>
            <a:stCxn id="25" idx="3"/>
            <a:endCxn id="14" idx="1"/>
          </p:cNvCxnSpPr>
          <p:nvPr/>
        </p:nvCxnSpPr>
        <p:spPr>
          <a:xfrm flipV="1">
            <a:off x="4005975" y="3008429"/>
            <a:ext cx="837899" cy="415634"/>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Connector: Elbow 27">
            <a:extLst>
              <a:ext uri="{FF2B5EF4-FFF2-40B4-BE49-F238E27FC236}">
                <a16:creationId xmlns:a16="http://schemas.microsoft.com/office/drawing/2014/main" id="{10282728-4CF6-F7C1-907E-1406BBBB9EA5}"/>
              </a:ext>
            </a:extLst>
          </p:cNvPr>
          <p:cNvCxnSpPr>
            <a:cxnSpLocks/>
            <a:stCxn id="23" idx="3"/>
            <a:endCxn id="14" idx="1"/>
          </p:cNvCxnSpPr>
          <p:nvPr/>
        </p:nvCxnSpPr>
        <p:spPr>
          <a:xfrm flipV="1">
            <a:off x="4005975" y="3008430"/>
            <a:ext cx="837899" cy="3566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80B2D2B6-B0EF-1CB7-707F-267698F58DE8}"/>
              </a:ext>
            </a:extLst>
          </p:cNvPr>
          <p:cNvSpPr/>
          <p:nvPr/>
        </p:nvSpPr>
        <p:spPr>
          <a:xfrm>
            <a:off x="7596924" y="2511674"/>
            <a:ext cx="1784197" cy="28243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EUCCIS</a:t>
            </a:r>
          </a:p>
        </p:txBody>
      </p:sp>
      <p:sp>
        <p:nvSpPr>
          <p:cNvPr id="30" name="Rectangle 29">
            <a:extLst>
              <a:ext uri="{FF2B5EF4-FFF2-40B4-BE49-F238E27FC236}">
                <a16:creationId xmlns:a16="http://schemas.microsoft.com/office/drawing/2014/main" id="{1FA243C8-471A-3BD2-FA16-1955149B2134}"/>
              </a:ext>
            </a:extLst>
          </p:cNvPr>
          <p:cNvSpPr/>
          <p:nvPr/>
        </p:nvSpPr>
        <p:spPr>
          <a:xfrm>
            <a:off x="7596922" y="2885505"/>
            <a:ext cx="1774452" cy="28243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GEOMETOC</a:t>
            </a:r>
          </a:p>
        </p:txBody>
      </p:sp>
      <p:sp>
        <p:nvSpPr>
          <p:cNvPr id="31" name="Rectangle 30">
            <a:extLst>
              <a:ext uri="{FF2B5EF4-FFF2-40B4-BE49-F238E27FC236}">
                <a16:creationId xmlns:a16="http://schemas.microsoft.com/office/drawing/2014/main" id="{4E8401B8-C423-76D0-90FC-ED8D2500DEC2}"/>
              </a:ext>
            </a:extLst>
          </p:cNvPr>
          <p:cNvSpPr/>
          <p:nvPr/>
        </p:nvSpPr>
        <p:spPr>
          <a:xfrm>
            <a:off x="4938934" y="1602940"/>
            <a:ext cx="1466464"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NATO CORE GIS</a:t>
            </a:r>
          </a:p>
        </p:txBody>
      </p:sp>
      <p:sp>
        <p:nvSpPr>
          <p:cNvPr id="32" name="Rectangle 31">
            <a:extLst>
              <a:ext uri="{FF2B5EF4-FFF2-40B4-BE49-F238E27FC236}">
                <a16:creationId xmlns:a16="http://schemas.microsoft.com/office/drawing/2014/main" id="{1F9E65C0-774C-0959-A68D-316259EBA7CA}"/>
              </a:ext>
            </a:extLst>
          </p:cNvPr>
          <p:cNvSpPr/>
          <p:nvPr/>
        </p:nvSpPr>
        <p:spPr>
          <a:xfrm>
            <a:off x="4934733" y="1207445"/>
            <a:ext cx="1466464"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JCHAT</a:t>
            </a:r>
          </a:p>
        </p:txBody>
      </p:sp>
      <p:sp>
        <p:nvSpPr>
          <p:cNvPr id="33" name="Rectangle 32">
            <a:extLst>
              <a:ext uri="{FF2B5EF4-FFF2-40B4-BE49-F238E27FC236}">
                <a16:creationId xmlns:a16="http://schemas.microsoft.com/office/drawing/2014/main" id="{4C749B63-9E89-768C-0905-0EFD71763856}"/>
              </a:ext>
            </a:extLst>
          </p:cNvPr>
          <p:cNvSpPr/>
          <p:nvPr/>
        </p:nvSpPr>
        <p:spPr>
          <a:xfrm>
            <a:off x="4956800" y="2012232"/>
            <a:ext cx="1450747"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LOGFAS</a:t>
            </a:r>
          </a:p>
        </p:txBody>
      </p:sp>
      <p:cxnSp>
        <p:nvCxnSpPr>
          <p:cNvPr id="34" name="Connector: Elbow 33">
            <a:extLst>
              <a:ext uri="{FF2B5EF4-FFF2-40B4-BE49-F238E27FC236}">
                <a16:creationId xmlns:a16="http://schemas.microsoft.com/office/drawing/2014/main" id="{316A81DA-E0D3-1CCC-68B4-3D42F72AC375}"/>
              </a:ext>
            </a:extLst>
          </p:cNvPr>
          <p:cNvCxnSpPr>
            <a:cxnSpLocks/>
            <a:stCxn id="14" idx="3"/>
            <a:endCxn id="30" idx="1"/>
          </p:cNvCxnSpPr>
          <p:nvPr/>
        </p:nvCxnSpPr>
        <p:spPr>
          <a:xfrm>
            <a:off x="6404252" y="3008429"/>
            <a:ext cx="1192671" cy="18292"/>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Connector: Elbow 34">
            <a:extLst>
              <a:ext uri="{FF2B5EF4-FFF2-40B4-BE49-F238E27FC236}">
                <a16:creationId xmlns:a16="http://schemas.microsoft.com/office/drawing/2014/main" id="{CCC956A7-2630-17C7-E2DC-C98C0679A84C}"/>
              </a:ext>
            </a:extLst>
          </p:cNvPr>
          <p:cNvCxnSpPr>
            <a:cxnSpLocks/>
            <a:stCxn id="14" idx="3"/>
            <a:endCxn id="29" idx="1"/>
          </p:cNvCxnSpPr>
          <p:nvPr/>
        </p:nvCxnSpPr>
        <p:spPr>
          <a:xfrm flipV="1">
            <a:off x="6404251" y="2652891"/>
            <a:ext cx="1192672" cy="35553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Connector: Elbow 35">
            <a:extLst>
              <a:ext uri="{FF2B5EF4-FFF2-40B4-BE49-F238E27FC236}">
                <a16:creationId xmlns:a16="http://schemas.microsoft.com/office/drawing/2014/main" id="{8D1358F5-31C5-0810-F1FC-7116FF43B8C6}"/>
              </a:ext>
            </a:extLst>
          </p:cNvPr>
          <p:cNvCxnSpPr>
            <a:cxnSpLocks/>
            <a:stCxn id="14" idx="3"/>
            <a:endCxn id="31" idx="3"/>
          </p:cNvCxnSpPr>
          <p:nvPr/>
        </p:nvCxnSpPr>
        <p:spPr>
          <a:xfrm flipV="1">
            <a:off x="6404252" y="1744157"/>
            <a:ext cx="1147" cy="1264273"/>
          </a:xfrm>
          <a:prstGeom prst="bentConnector3">
            <a:avLst>
              <a:gd name="adj1" fmla="val 2003025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Connector: Elbow 36">
            <a:extLst>
              <a:ext uri="{FF2B5EF4-FFF2-40B4-BE49-F238E27FC236}">
                <a16:creationId xmlns:a16="http://schemas.microsoft.com/office/drawing/2014/main" id="{8645DF79-A900-AFA4-10B7-CF20AD1A66D7}"/>
              </a:ext>
            </a:extLst>
          </p:cNvPr>
          <p:cNvCxnSpPr>
            <a:cxnSpLocks/>
            <a:stCxn id="14" idx="3"/>
            <a:endCxn id="33" idx="3"/>
          </p:cNvCxnSpPr>
          <p:nvPr/>
        </p:nvCxnSpPr>
        <p:spPr>
          <a:xfrm flipV="1">
            <a:off x="6404252" y="2153449"/>
            <a:ext cx="3295" cy="854981"/>
          </a:xfrm>
          <a:prstGeom prst="bentConnector3">
            <a:avLst>
              <a:gd name="adj1" fmla="val 7037785"/>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 name="Connector: Elbow 37">
            <a:extLst>
              <a:ext uri="{FF2B5EF4-FFF2-40B4-BE49-F238E27FC236}">
                <a16:creationId xmlns:a16="http://schemas.microsoft.com/office/drawing/2014/main" id="{521B7B7A-BF94-7047-A9EB-B0C30E36B275}"/>
              </a:ext>
            </a:extLst>
          </p:cNvPr>
          <p:cNvCxnSpPr>
            <a:cxnSpLocks/>
            <a:stCxn id="14" idx="3"/>
            <a:endCxn id="32" idx="3"/>
          </p:cNvCxnSpPr>
          <p:nvPr/>
        </p:nvCxnSpPr>
        <p:spPr>
          <a:xfrm flipH="1" flipV="1">
            <a:off x="6401197" y="1348661"/>
            <a:ext cx="3054" cy="1659768"/>
          </a:xfrm>
          <a:prstGeom prst="bentConnector3">
            <a:avLst>
              <a:gd name="adj1" fmla="val -7485265"/>
            </a:avLst>
          </a:prstGeom>
          <a:ln>
            <a:tailEnd type="triangle"/>
          </a:ln>
        </p:spPr>
        <p:style>
          <a:lnRef idx="3">
            <a:schemeClr val="accent1"/>
          </a:lnRef>
          <a:fillRef idx="0">
            <a:schemeClr val="accent1"/>
          </a:fillRef>
          <a:effectRef idx="2">
            <a:schemeClr val="accent1"/>
          </a:effectRef>
          <a:fontRef idx="minor">
            <a:schemeClr val="tx1"/>
          </a:fontRef>
        </p:style>
      </p:cxnSp>
      <p:sp>
        <p:nvSpPr>
          <p:cNvPr id="39" name="Rectangle 38">
            <a:extLst>
              <a:ext uri="{FF2B5EF4-FFF2-40B4-BE49-F238E27FC236}">
                <a16:creationId xmlns:a16="http://schemas.microsoft.com/office/drawing/2014/main" id="{6B57B33C-0281-D3E4-33E6-B9DB01A7C6A3}"/>
              </a:ext>
            </a:extLst>
          </p:cNvPr>
          <p:cNvSpPr/>
          <p:nvPr/>
        </p:nvSpPr>
        <p:spPr>
          <a:xfrm>
            <a:off x="7611772" y="2111435"/>
            <a:ext cx="1769348"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AIR C2IS</a:t>
            </a:r>
          </a:p>
        </p:txBody>
      </p:sp>
      <p:sp>
        <p:nvSpPr>
          <p:cNvPr id="40" name="Rectangle 39">
            <a:extLst>
              <a:ext uri="{FF2B5EF4-FFF2-40B4-BE49-F238E27FC236}">
                <a16:creationId xmlns:a16="http://schemas.microsoft.com/office/drawing/2014/main" id="{7716B7AD-9E47-CB87-9386-1A1F262F8FE0}"/>
              </a:ext>
            </a:extLst>
          </p:cNvPr>
          <p:cNvSpPr/>
          <p:nvPr/>
        </p:nvSpPr>
        <p:spPr>
          <a:xfrm>
            <a:off x="7607588" y="1341184"/>
            <a:ext cx="1763786" cy="2824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NATO MEDICAL</a:t>
            </a:r>
          </a:p>
        </p:txBody>
      </p:sp>
      <p:sp>
        <p:nvSpPr>
          <p:cNvPr id="41" name="Rectangle 40">
            <a:extLst>
              <a:ext uri="{FF2B5EF4-FFF2-40B4-BE49-F238E27FC236}">
                <a16:creationId xmlns:a16="http://schemas.microsoft.com/office/drawing/2014/main" id="{BEF6C311-7B78-59B9-5CF7-6D551FD485DD}"/>
              </a:ext>
            </a:extLst>
          </p:cNvPr>
          <p:cNvSpPr/>
          <p:nvPr/>
        </p:nvSpPr>
        <p:spPr>
          <a:xfrm>
            <a:off x="7615974" y="1706022"/>
            <a:ext cx="1755401" cy="28243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defTabSz="457200"/>
            <a:r>
              <a:rPr lang="en-US" sz="1000" b="1" dirty="0">
                <a:solidFill>
                  <a:prstClr val="black"/>
                </a:solidFill>
                <a:latin typeface="Calibri" panose="020F0502020204030204"/>
              </a:rPr>
              <a:t>MEDICS</a:t>
            </a:r>
          </a:p>
        </p:txBody>
      </p:sp>
      <p:cxnSp>
        <p:nvCxnSpPr>
          <p:cNvPr id="42" name="Connector: Elbow 41">
            <a:extLst>
              <a:ext uri="{FF2B5EF4-FFF2-40B4-BE49-F238E27FC236}">
                <a16:creationId xmlns:a16="http://schemas.microsoft.com/office/drawing/2014/main" id="{5A67B105-4412-4006-CE49-517C8C8D9840}"/>
              </a:ext>
            </a:extLst>
          </p:cNvPr>
          <p:cNvCxnSpPr>
            <a:cxnSpLocks/>
            <a:stCxn id="14" idx="3"/>
            <a:endCxn id="41" idx="1"/>
          </p:cNvCxnSpPr>
          <p:nvPr/>
        </p:nvCxnSpPr>
        <p:spPr>
          <a:xfrm flipV="1">
            <a:off x="6404251" y="1847239"/>
            <a:ext cx="1211722" cy="116119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Connector: Elbow 42">
            <a:extLst>
              <a:ext uri="{FF2B5EF4-FFF2-40B4-BE49-F238E27FC236}">
                <a16:creationId xmlns:a16="http://schemas.microsoft.com/office/drawing/2014/main" id="{F5B09671-87AC-0602-3369-9543ABDA41FA}"/>
              </a:ext>
            </a:extLst>
          </p:cNvPr>
          <p:cNvCxnSpPr>
            <a:cxnSpLocks/>
            <a:stCxn id="14" idx="3"/>
            <a:endCxn id="40" idx="1"/>
          </p:cNvCxnSpPr>
          <p:nvPr/>
        </p:nvCxnSpPr>
        <p:spPr>
          <a:xfrm flipV="1">
            <a:off x="6404252" y="1482401"/>
            <a:ext cx="1203337" cy="152602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Oval 43">
            <a:extLst>
              <a:ext uri="{FF2B5EF4-FFF2-40B4-BE49-F238E27FC236}">
                <a16:creationId xmlns:a16="http://schemas.microsoft.com/office/drawing/2014/main" id="{855D76E2-AFDC-CA4B-92EB-79CC375B40C2}"/>
              </a:ext>
            </a:extLst>
          </p:cNvPr>
          <p:cNvSpPr/>
          <p:nvPr/>
        </p:nvSpPr>
        <p:spPr>
          <a:xfrm>
            <a:off x="2201720" y="3005025"/>
            <a:ext cx="270157" cy="1228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45" name="Oval 44">
            <a:extLst>
              <a:ext uri="{FF2B5EF4-FFF2-40B4-BE49-F238E27FC236}">
                <a16:creationId xmlns:a16="http://schemas.microsoft.com/office/drawing/2014/main" id="{82304906-EDF5-4CAD-FEB0-B77B1AE6A0BB}"/>
              </a:ext>
            </a:extLst>
          </p:cNvPr>
          <p:cNvSpPr/>
          <p:nvPr/>
        </p:nvSpPr>
        <p:spPr>
          <a:xfrm>
            <a:off x="2221784" y="3367001"/>
            <a:ext cx="270157" cy="1228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47" name="Oval 46">
            <a:extLst>
              <a:ext uri="{FF2B5EF4-FFF2-40B4-BE49-F238E27FC236}">
                <a16:creationId xmlns:a16="http://schemas.microsoft.com/office/drawing/2014/main" id="{3B79CB0D-E14E-EC1C-83E6-A1534ECDC398}"/>
              </a:ext>
            </a:extLst>
          </p:cNvPr>
          <p:cNvSpPr/>
          <p:nvPr/>
        </p:nvSpPr>
        <p:spPr>
          <a:xfrm>
            <a:off x="4843874" y="1775507"/>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48" name="Oval 47">
            <a:extLst>
              <a:ext uri="{FF2B5EF4-FFF2-40B4-BE49-F238E27FC236}">
                <a16:creationId xmlns:a16="http://schemas.microsoft.com/office/drawing/2014/main" id="{C70E7681-8BB4-3FBF-D1E7-26102F56FED4}"/>
              </a:ext>
            </a:extLst>
          </p:cNvPr>
          <p:cNvSpPr/>
          <p:nvPr/>
        </p:nvSpPr>
        <p:spPr>
          <a:xfrm>
            <a:off x="4830359" y="1376855"/>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49" name="Oval 48">
            <a:extLst>
              <a:ext uri="{FF2B5EF4-FFF2-40B4-BE49-F238E27FC236}">
                <a16:creationId xmlns:a16="http://schemas.microsoft.com/office/drawing/2014/main" id="{F92B06AA-33A7-6E6C-C5D7-74ACC7BB1E82}"/>
              </a:ext>
            </a:extLst>
          </p:cNvPr>
          <p:cNvSpPr/>
          <p:nvPr/>
        </p:nvSpPr>
        <p:spPr>
          <a:xfrm>
            <a:off x="9290876" y="1430532"/>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0" name="Oval 49">
            <a:extLst>
              <a:ext uri="{FF2B5EF4-FFF2-40B4-BE49-F238E27FC236}">
                <a16:creationId xmlns:a16="http://schemas.microsoft.com/office/drawing/2014/main" id="{F5A2849F-BBA5-CA32-EC5A-C2688F71A301}"/>
              </a:ext>
            </a:extLst>
          </p:cNvPr>
          <p:cNvSpPr/>
          <p:nvPr/>
        </p:nvSpPr>
        <p:spPr>
          <a:xfrm>
            <a:off x="9297748" y="1796552"/>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1" name="Oval 50">
            <a:extLst>
              <a:ext uri="{FF2B5EF4-FFF2-40B4-BE49-F238E27FC236}">
                <a16:creationId xmlns:a16="http://schemas.microsoft.com/office/drawing/2014/main" id="{74B51F35-7E55-F33E-2B23-FB5CC24125C2}"/>
              </a:ext>
            </a:extLst>
          </p:cNvPr>
          <p:cNvSpPr/>
          <p:nvPr/>
        </p:nvSpPr>
        <p:spPr>
          <a:xfrm>
            <a:off x="9292085" y="2281660"/>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2" name="Oval 51">
            <a:extLst>
              <a:ext uri="{FF2B5EF4-FFF2-40B4-BE49-F238E27FC236}">
                <a16:creationId xmlns:a16="http://schemas.microsoft.com/office/drawing/2014/main" id="{EC1ECDEC-0C5D-3010-9B9A-3CE07D0A2BD1}"/>
              </a:ext>
            </a:extLst>
          </p:cNvPr>
          <p:cNvSpPr/>
          <p:nvPr/>
        </p:nvSpPr>
        <p:spPr>
          <a:xfrm>
            <a:off x="2190646" y="1753905"/>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53" name="Oval 52">
            <a:extLst>
              <a:ext uri="{FF2B5EF4-FFF2-40B4-BE49-F238E27FC236}">
                <a16:creationId xmlns:a16="http://schemas.microsoft.com/office/drawing/2014/main" id="{0A0300E6-E6F8-F29A-7F6C-192CDD2E27DD}"/>
              </a:ext>
            </a:extLst>
          </p:cNvPr>
          <p:cNvSpPr/>
          <p:nvPr/>
        </p:nvSpPr>
        <p:spPr>
          <a:xfrm>
            <a:off x="2190645" y="2090095"/>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54" name="Oval 53">
            <a:extLst>
              <a:ext uri="{FF2B5EF4-FFF2-40B4-BE49-F238E27FC236}">
                <a16:creationId xmlns:a16="http://schemas.microsoft.com/office/drawing/2014/main" id="{C260A1BE-6AC9-F4A1-7258-A7BAD47C972F}"/>
              </a:ext>
            </a:extLst>
          </p:cNvPr>
          <p:cNvSpPr/>
          <p:nvPr/>
        </p:nvSpPr>
        <p:spPr>
          <a:xfrm>
            <a:off x="2214548" y="2490783"/>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55" name="Oval 54">
            <a:extLst>
              <a:ext uri="{FF2B5EF4-FFF2-40B4-BE49-F238E27FC236}">
                <a16:creationId xmlns:a16="http://schemas.microsoft.com/office/drawing/2014/main" id="{F23CC6E8-87A1-7B50-DDB4-5DDFAE725125}"/>
              </a:ext>
            </a:extLst>
          </p:cNvPr>
          <p:cNvSpPr/>
          <p:nvPr/>
        </p:nvSpPr>
        <p:spPr>
          <a:xfrm>
            <a:off x="9280515" y="2130649"/>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6" name="Oval 55">
            <a:extLst>
              <a:ext uri="{FF2B5EF4-FFF2-40B4-BE49-F238E27FC236}">
                <a16:creationId xmlns:a16="http://schemas.microsoft.com/office/drawing/2014/main" id="{B88354DA-6293-83D9-4952-F399E6187321}"/>
              </a:ext>
            </a:extLst>
          </p:cNvPr>
          <p:cNvSpPr/>
          <p:nvPr/>
        </p:nvSpPr>
        <p:spPr>
          <a:xfrm>
            <a:off x="9280515" y="2963364"/>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7" name="Oval 56">
            <a:extLst>
              <a:ext uri="{FF2B5EF4-FFF2-40B4-BE49-F238E27FC236}">
                <a16:creationId xmlns:a16="http://schemas.microsoft.com/office/drawing/2014/main" id="{5FAED8DA-9D29-6D39-1F4E-8F812DCA2B72}"/>
              </a:ext>
            </a:extLst>
          </p:cNvPr>
          <p:cNvSpPr/>
          <p:nvPr/>
        </p:nvSpPr>
        <p:spPr>
          <a:xfrm>
            <a:off x="4834578" y="1235718"/>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8" name="Oval 57">
            <a:extLst>
              <a:ext uri="{FF2B5EF4-FFF2-40B4-BE49-F238E27FC236}">
                <a16:creationId xmlns:a16="http://schemas.microsoft.com/office/drawing/2014/main" id="{BD3F615A-F6F3-1527-25BE-FD49A64C3100}"/>
              </a:ext>
            </a:extLst>
          </p:cNvPr>
          <p:cNvSpPr/>
          <p:nvPr/>
        </p:nvSpPr>
        <p:spPr>
          <a:xfrm>
            <a:off x="4845059" y="1625520"/>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59" name="Oval 58">
            <a:extLst>
              <a:ext uri="{FF2B5EF4-FFF2-40B4-BE49-F238E27FC236}">
                <a16:creationId xmlns:a16="http://schemas.microsoft.com/office/drawing/2014/main" id="{D8BEF8A6-BE40-E06E-E7FF-B34B0AE62247}"/>
              </a:ext>
            </a:extLst>
          </p:cNvPr>
          <p:cNvSpPr/>
          <p:nvPr/>
        </p:nvSpPr>
        <p:spPr>
          <a:xfrm>
            <a:off x="9285898" y="2612798"/>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60" name="TextBox 59">
            <a:extLst>
              <a:ext uri="{FF2B5EF4-FFF2-40B4-BE49-F238E27FC236}">
                <a16:creationId xmlns:a16="http://schemas.microsoft.com/office/drawing/2014/main" id="{FA07F2D3-9392-BC17-F038-E7224E617B3A}"/>
              </a:ext>
            </a:extLst>
          </p:cNvPr>
          <p:cNvSpPr txBox="1"/>
          <p:nvPr/>
        </p:nvSpPr>
        <p:spPr>
          <a:xfrm>
            <a:off x="2055089" y="1023238"/>
            <a:ext cx="1978170" cy="523220"/>
          </a:xfrm>
          <a:prstGeom prst="rect">
            <a:avLst/>
          </a:prstGeom>
          <a:noFill/>
        </p:spPr>
        <p:txBody>
          <a:bodyPr wrap="none" rtlCol="0">
            <a:spAutoFit/>
          </a:bodyPr>
          <a:lstStyle/>
          <a:p>
            <a:pPr algn="ctr" defTabSz="457200"/>
            <a:r>
              <a:rPr lang="en-US" sz="1400" b="1" dirty="0">
                <a:solidFill>
                  <a:srgbClr val="004489"/>
                </a:solidFill>
                <a:latin typeface="Times New Roman" panose="02020603050405020304" pitchFamily="18" charset="0"/>
                <a:cs typeface="Times New Roman" panose="02020603050405020304" pitchFamily="18" charset="0"/>
              </a:rPr>
              <a:t>Example Authoritative </a:t>
            </a:r>
          </a:p>
          <a:p>
            <a:pPr algn="ctr" defTabSz="457200"/>
            <a:r>
              <a:rPr lang="en-US" sz="1400" b="1" dirty="0">
                <a:solidFill>
                  <a:srgbClr val="004489"/>
                </a:solidFill>
                <a:latin typeface="Times New Roman" panose="02020603050405020304" pitchFamily="18" charset="0"/>
                <a:cs typeface="Times New Roman" panose="02020603050405020304" pitchFamily="18" charset="0"/>
              </a:rPr>
              <a:t>Data Providers</a:t>
            </a:r>
          </a:p>
        </p:txBody>
      </p:sp>
      <p:sp>
        <p:nvSpPr>
          <p:cNvPr id="61" name="TextBox 60">
            <a:extLst>
              <a:ext uri="{FF2B5EF4-FFF2-40B4-BE49-F238E27FC236}">
                <a16:creationId xmlns:a16="http://schemas.microsoft.com/office/drawing/2014/main" id="{5C482BA0-392E-DF3B-9C50-39A3E36253F7}"/>
              </a:ext>
            </a:extLst>
          </p:cNvPr>
          <p:cNvSpPr txBox="1"/>
          <p:nvPr/>
        </p:nvSpPr>
        <p:spPr>
          <a:xfrm>
            <a:off x="7827803" y="820765"/>
            <a:ext cx="1276311" cy="523220"/>
          </a:xfrm>
          <a:prstGeom prst="rect">
            <a:avLst/>
          </a:prstGeom>
          <a:noFill/>
        </p:spPr>
        <p:txBody>
          <a:bodyPr wrap="none" rtlCol="0">
            <a:spAutoFit/>
          </a:bodyPr>
          <a:lstStyle/>
          <a:p>
            <a:pPr algn="ctr" defTabSz="457200"/>
            <a:r>
              <a:rPr lang="en-US" sz="1400" b="1" dirty="0">
                <a:solidFill>
                  <a:srgbClr val="004489"/>
                </a:solidFill>
                <a:latin typeface="Times New Roman" panose="02020603050405020304" pitchFamily="18" charset="0"/>
                <a:cs typeface="Times New Roman" panose="02020603050405020304" pitchFamily="18" charset="0"/>
              </a:rPr>
              <a:t>Example Data</a:t>
            </a:r>
          </a:p>
          <a:p>
            <a:pPr algn="ctr" defTabSz="457200"/>
            <a:r>
              <a:rPr lang="en-US" sz="1400" b="1" dirty="0">
                <a:solidFill>
                  <a:srgbClr val="004489"/>
                </a:solidFill>
                <a:latin typeface="Times New Roman" panose="02020603050405020304" pitchFamily="18" charset="0"/>
                <a:cs typeface="Times New Roman" panose="02020603050405020304" pitchFamily="18" charset="0"/>
              </a:rPr>
              <a:t>Consumers</a:t>
            </a:r>
          </a:p>
        </p:txBody>
      </p:sp>
      <p:cxnSp>
        <p:nvCxnSpPr>
          <p:cNvPr id="62" name="Connector: Elbow 61">
            <a:extLst>
              <a:ext uri="{FF2B5EF4-FFF2-40B4-BE49-F238E27FC236}">
                <a16:creationId xmlns:a16="http://schemas.microsoft.com/office/drawing/2014/main" id="{E99D916C-61B3-EF77-C9B9-A86CED688749}"/>
              </a:ext>
            </a:extLst>
          </p:cNvPr>
          <p:cNvCxnSpPr>
            <a:cxnSpLocks/>
            <a:stCxn id="14" idx="3"/>
            <a:endCxn id="39" idx="1"/>
          </p:cNvCxnSpPr>
          <p:nvPr/>
        </p:nvCxnSpPr>
        <p:spPr>
          <a:xfrm flipV="1">
            <a:off x="6404252" y="2252651"/>
            <a:ext cx="1207521" cy="75577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63" name="Rectangle 62">
            <a:extLst>
              <a:ext uri="{FF2B5EF4-FFF2-40B4-BE49-F238E27FC236}">
                <a16:creationId xmlns:a16="http://schemas.microsoft.com/office/drawing/2014/main" id="{AAB92C5C-66A8-2E8A-301E-E5248B732DBE}"/>
              </a:ext>
            </a:extLst>
          </p:cNvPr>
          <p:cNvSpPr/>
          <p:nvPr/>
        </p:nvSpPr>
        <p:spPr>
          <a:xfrm>
            <a:off x="4594009" y="4382803"/>
            <a:ext cx="2009786" cy="232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000" b="1" dirty="0">
                <a:solidFill>
                  <a:prstClr val="white"/>
                </a:solidFill>
                <a:latin typeface="Calibri" panose="020F0502020204030204"/>
              </a:rPr>
              <a:t>NCIA Data Lake – Integration Core</a:t>
            </a:r>
          </a:p>
        </p:txBody>
      </p:sp>
      <p:sp>
        <p:nvSpPr>
          <p:cNvPr id="64" name="Rectangle 63">
            <a:extLst>
              <a:ext uri="{FF2B5EF4-FFF2-40B4-BE49-F238E27FC236}">
                <a16:creationId xmlns:a16="http://schemas.microsoft.com/office/drawing/2014/main" id="{117D8BAF-40D5-BF2F-C212-A10C7AE1E050}"/>
              </a:ext>
            </a:extLst>
          </p:cNvPr>
          <p:cNvSpPr/>
          <p:nvPr/>
        </p:nvSpPr>
        <p:spPr>
          <a:xfrm>
            <a:off x="5633473" y="4892055"/>
            <a:ext cx="1133183" cy="224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000" b="1" dirty="0">
                <a:solidFill>
                  <a:prstClr val="white"/>
                </a:solidFill>
                <a:latin typeface="Calibri" panose="020F0502020204030204"/>
              </a:rPr>
              <a:t>DEU - X-COI IES</a:t>
            </a:r>
          </a:p>
        </p:txBody>
      </p:sp>
      <p:sp>
        <p:nvSpPr>
          <p:cNvPr id="65" name="Rectangle 64">
            <a:extLst>
              <a:ext uri="{FF2B5EF4-FFF2-40B4-BE49-F238E27FC236}">
                <a16:creationId xmlns:a16="http://schemas.microsoft.com/office/drawing/2014/main" id="{E26548C0-2FE8-8025-ABD4-4BB77202109B}"/>
              </a:ext>
            </a:extLst>
          </p:cNvPr>
          <p:cNvSpPr/>
          <p:nvPr/>
        </p:nvSpPr>
        <p:spPr>
          <a:xfrm>
            <a:off x="5626177" y="5167505"/>
            <a:ext cx="1133182" cy="200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000" b="1" dirty="0">
                <a:solidFill>
                  <a:prstClr val="white"/>
                </a:solidFill>
                <a:latin typeface="Calibri" panose="020F0502020204030204"/>
              </a:rPr>
              <a:t>DEU - DFSLw 1</a:t>
            </a:r>
          </a:p>
        </p:txBody>
      </p:sp>
      <p:sp>
        <p:nvSpPr>
          <p:cNvPr id="66" name="TextBox 65">
            <a:extLst>
              <a:ext uri="{FF2B5EF4-FFF2-40B4-BE49-F238E27FC236}">
                <a16:creationId xmlns:a16="http://schemas.microsoft.com/office/drawing/2014/main" id="{5CC5DA4A-D8DA-7B1B-5D39-7699D9C4B276}"/>
              </a:ext>
            </a:extLst>
          </p:cNvPr>
          <p:cNvSpPr txBox="1"/>
          <p:nvPr/>
        </p:nvSpPr>
        <p:spPr>
          <a:xfrm>
            <a:off x="3039620" y="4495254"/>
            <a:ext cx="987771" cy="523220"/>
          </a:xfrm>
          <a:prstGeom prst="rect">
            <a:avLst/>
          </a:prstGeom>
          <a:noFill/>
        </p:spPr>
        <p:txBody>
          <a:bodyPr wrap="none" rtlCol="0">
            <a:spAutoFit/>
          </a:bodyPr>
          <a:lstStyle/>
          <a:p>
            <a:pPr algn="r" defTabSz="457200"/>
            <a:r>
              <a:rPr lang="en-US" sz="1400" b="1" dirty="0">
                <a:solidFill>
                  <a:srgbClr val="004489"/>
                </a:solidFill>
                <a:latin typeface="Times New Roman" panose="02020603050405020304" pitchFamily="18" charset="0"/>
                <a:cs typeface="Times New Roman" panose="02020603050405020304" pitchFamily="18" charset="0"/>
              </a:rPr>
              <a:t>NCDF </a:t>
            </a:r>
          </a:p>
          <a:p>
            <a:pPr algn="r" defTabSz="457200"/>
            <a:r>
              <a:rPr lang="en-US" sz="1400" b="1" dirty="0">
                <a:solidFill>
                  <a:srgbClr val="004489"/>
                </a:solidFill>
                <a:latin typeface="Times New Roman" panose="02020603050405020304" pitchFamily="18" charset="0"/>
                <a:cs typeface="Times New Roman" panose="02020603050405020304" pitchFamily="18" charset="0"/>
              </a:rPr>
              <a:t>Data Lake</a:t>
            </a:r>
          </a:p>
        </p:txBody>
      </p:sp>
      <p:sp>
        <p:nvSpPr>
          <p:cNvPr id="68" name="TextBox 67">
            <a:extLst>
              <a:ext uri="{FF2B5EF4-FFF2-40B4-BE49-F238E27FC236}">
                <a16:creationId xmlns:a16="http://schemas.microsoft.com/office/drawing/2014/main" id="{96CD9A4C-330A-D897-B9BC-C8A0A19730C4}"/>
              </a:ext>
            </a:extLst>
          </p:cNvPr>
          <p:cNvSpPr txBox="1"/>
          <p:nvPr/>
        </p:nvSpPr>
        <p:spPr>
          <a:xfrm>
            <a:off x="578212" y="4874922"/>
            <a:ext cx="1015021" cy="307777"/>
          </a:xfrm>
          <a:prstGeom prst="rect">
            <a:avLst/>
          </a:prstGeom>
          <a:noFill/>
        </p:spPr>
        <p:txBody>
          <a:bodyPr wrap="none" rtlCol="0">
            <a:spAutoFit/>
          </a:bodyPr>
          <a:lstStyle/>
          <a:p>
            <a:pPr defTabSz="457200"/>
            <a:r>
              <a:rPr lang="en-US" sz="1400" b="1" dirty="0">
                <a:solidFill>
                  <a:srgbClr val="004489"/>
                </a:solidFill>
                <a:latin typeface="Times New Roman" panose="02020603050405020304" pitchFamily="18" charset="0"/>
                <a:cs typeface="Times New Roman" panose="02020603050405020304" pitchFamily="18" charset="0"/>
              </a:rPr>
              <a:t>Use Case 1</a:t>
            </a:r>
          </a:p>
        </p:txBody>
      </p:sp>
      <p:sp>
        <p:nvSpPr>
          <p:cNvPr id="69" name="TextBox 68">
            <a:extLst>
              <a:ext uri="{FF2B5EF4-FFF2-40B4-BE49-F238E27FC236}">
                <a16:creationId xmlns:a16="http://schemas.microsoft.com/office/drawing/2014/main" id="{04D4E462-98AD-C4F9-B4A2-910878A26DEC}"/>
              </a:ext>
            </a:extLst>
          </p:cNvPr>
          <p:cNvSpPr txBox="1"/>
          <p:nvPr/>
        </p:nvSpPr>
        <p:spPr>
          <a:xfrm>
            <a:off x="10080856" y="1680677"/>
            <a:ext cx="1015021" cy="307777"/>
          </a:xfrm>
          <a:prstGeom prst="rect">
            <a:avLst/>
          </a:prstGeom>
          <a:noFill/>
        </p:spPr>
        <p:txBody>
          <a:bodyPr wrap="none" rtlCol="0">
            <a:spAutoFit/>
          </a:bodyPr>
          <a:lstStyle/>
          <a:p>
            <a:pPr defTabSz="457200"/>
            <a:r>
              <a:rPr lang="en-US" sz="1400" b="1" dirty="0">
                <a:solidFill>
                  <a:srgbClr val="004489"/>
                </a:solidFill>
                <a:latin typeface="Times New Roman" panose="02020603050405020304" pitchFamily="18" charset="0"/>
                <a:cs typeface="Times New Roman" panose="02020603050405020304" pitchFamily="18" charset="0"/>
              </a:rPr>
              <a:t>Use Case 2</a:t>
            </a:r>
          </a:p>
        </p:txBody>
      </p:sp>
      <p:sp>
        <p:nvSpPr>
          <p:cNvPr id="70" name="Oval 69">
            <a:extLst>
              <a:ext uri="{FF2B5EF4-FFF2-40B4-BE49-F238E27FC236}">
                <a16:creationId xmlns:a16="http://schemas.microsoft.com/office/drawing/2014/main" id="{998D31C8-E661-1C2D-2995-71E329B39C7A}"/>
              </a:ext>
            </a:extLst>
          </p:cNvPr>
          <p:cNvSpPr/>
          <p:nvPr/>
        </p:nvSpPr>
        <p:spPr>
          <a:xfrm>
            <a:off x="1817677" y="4972013"/>
            <a:ext cx="270157" cy="12281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71" name="Oval 70">
            <a:extLst>
              <a:ext uri="{FF2B5EF4-FFF2-40B4-BE49-F238E27FC236}">
                <a16:creationId xmlns:a16="http://schemas.microsoft.com/office/drawing/2014/main" id="{D0C738A2-C8B6-4F2B-203E-062593BDEAB8}"/>
              </a:ext>
            </a:extLst>
          </p:cNvPr>
          <p:cNvSpPr/>
          <p:nvPr/>
        </p:nvSpPr>
        <p:spPr>
          <a:xfrm>
            <a:off x="11375165" y="1769657"/>
            <a:ext cx="270157" cy="1228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73" name="TextBox 72">
            <a:extLst>
              <a:ext uri="{FF2B5EF4-FFF2-40B4-BE49-F238E27FC236}">
                <a16:creationId xmlns:a16="http://schemas.microsoft.com/office/drawing/2014/main" id="{8B8EE48B-EFB0-B057-FC8E-E3EFC6A37E41}"/>
              </a:ext>
            </a:extLst>
          </p:cNvPr>
          <p:cNvSpPr txBox="1"/>
          <p:nvPr/>
        </p:nvSpPr>
        <p:spPr>
          <a:xfrm>
            <a:off x="321732" y="5401826"/>
            <a:ext cx="3385506" cy="1169551"/>
          </a:xfrm>
          <a:prstGeom prst="rect">
            <a:avLst/>
          </a:prstGeom>
          <a:noFill/>
        </p:spPr>
        <p:txBody>
          <a:bodyPr wrap="square" rtlCol="0">
            <a:spAutoFit/>
          </a:bodyPr>
          <a:lstStyle/>
          <a:p>
            <a:pPr defTabSz="457200"/>
            <a:r>
              <a:rPr lang="en-US" sz="1000" b="1" dirty="0">
                <a:solidFill>
                  <a:prstClr val="black"/>
                </a:solidFill>
                <a:latin typeface="Calibri" panose="020F0502020204030204"/>
              </a:rPr>
              <a:t>Maritime Domain:</a:t>
            </a:r>
            <a:br>
              <a:rPr lang="en-US" sz="900" dirty="0">
                <a:solidFill>
                  <a:prstClr val="black"/>
                </a:solidFill>
                <a:latin typeface="Calibri" panose="020F0502020204030204"/>
              </a:rPr>
            </a:br>
            <a:r>
              <a:rPr lang="en-US" sz="1000" dirty="0">
                <a:solidFill>
                  <a:prstClr val="black"/>
                </a:solidFill>
                <a:latin typeface="Calibri" panose="020F0502020204030204"/>
              </a:rPr>
              <a:t>NAVSITREP information in the ADatP-3 MTF Gold format will come into the NCDF Data Lake, after being transformed by the INT-CORE transformation service.  Information from the NCDF Data Lake will be consumed by C2 systems retrieved and translated to COI formats by the INT-CORE transformation service.</a:t>
            </a:r>
          </a:p>
        </p:txBody>
      </p:sp>
      <p:sp>
        <p:nvSpPr>
          <p:cNvPr id="74" name="TextBox 73">
            <a:extLst>
              <a:ext uri="{FF2B5EF4-FFF2-40B4-BE49-F238E27FC236}">
                <a16:creationId xmlns:a16="http://schemas.microsoft.com/office/drawing/2014/main" id="{DFFACF42-7A30-D5FE-9AF3-5C233D3AA0F8}"/>
              </a:ext>
            </a:extLst>
          </p:cNvPr>
          <p:cNvSpPr txBox="1"/>
          <p:nvPr/>
        </p:nvSpPr>
        <p:spPr>
          <a:xfrm>
            <a:off x="10080856" y="2243616"/>
            <a:ext cx="1938012" cy="2246769"/>
          </a:xfrm>
          <a:prstGeom prst="rect">
            <a:avLst/>
          </a:prstGeom>
          <a:noFill/>
        </p:spPr>
        <p:txBody>
          <a:bodyPr wrap="square" rtlCol="0">
            <a:spAutoFit/>
          </a:bodyPr>
          <a:lstStyle/>
          <a:p>
            <a:pPr defTabSz="457200"/>
            <a:r>
              <a:rPr lang="en-US" sz="1000" b="1" dirty="0">
                <a:solidFill>
                  <a:prstClr val="black"/>
                </a:solidFill>
                <a:latin typeface="Calibri" panose="020F0502020204030204"/>
              </a:rPr>
              <a:t>CBRN Domain:</a:t>
            </a:r>
          </a:p>
          <a:p>
            <a:pPr defTabSz="457200"/>
            <a:r>
              <a:rPr lang="en-US" sz="1000" dirty="0">
                <a:solidFill>
                  <a:prstClr val="black"/>
                </a:solidFill>
                <a:latin typeface="Calibri" panose="020F0502020204030204"/>
              </a:rPr>
              <a:t>CBRN messages are provided in ADatP3 MTF format by national systems PROMIEN and MENTOR, in ADatP3 MTF format, and translated by the INT-CORE transformation service, for inclusion in the NCDF Data Lake.  </a:t>
            </a:r>
          </a:p>
          <a:p>
            <a:pPr defTabSz="457200"/>
            <a:r>
              <a:rPr lang="en-US" sz="1000" dirty="0">
                <a:solidFill>
                  <a:prstClr val="black"/>
                </a:solidFill>
                <a:latin typeface="Calibri" panose="020F0502020204030204"/>
              </a:rPr>
              <a:t>Systems can retrieve that information from the Data Lake, in any format (including NVG overlays), through web-services, after being translated by the INT-CORE transformation service.</a:t>
            </a:r>
          </a:p>
        </p:txBody>
      </p:sp>
      <p:grpSp>
        <p:nvGrpSpPr>
          <p:cNvPr id="87" name="Group 86">
            <a:extLst>
              <a:ext uri="{FF2B5EF4-FFF2-40B4-BE49-F238E27FC236}">
                <a16:creationId xmlns:a16="http://schemas.microsoft.com/office/drawing/2014/main" id="{A70A9531-4AA0-4C1F-65C9-E3A004CB558D}"/>
              </a:ext>
            </a:extLst>
          </p:cNvPr>
          <p:cNvGrpSpPr/>
          <p:nvPr/>
        </p:nvGrpSpPr>
        <p:grpSpPr>
          <a:xfrm>
            <a:off x="8225923" y="5180278"/>
            <a:ext cx="1731027" cy="1280325"/>
            <a:chOff x="6957504" y="3756588"/>
            <a:chExt cx="1731027" cy="1280325"/>
          </a:xfrm>
        </p:grpSpPr>
        <p:sp>
          <p:nvSpPr>
            <p:cNvPr id="75" name="Rectangle 74">
              <a:extLst>
                <a:ext uri="{FF2B5EF4-FFF2-40B4-BE49-F238E27FC236}">
                  <a16:creationId xmlns:a16="http://schemas.microsoft.com/office/drawing/2014/main" id="{E990CD57-25CB-B292-77E1-D0BE623AA251}"/>
                </a:ext>
              </a:extLst>
            </p:cNvPr>
            <p:cNvSpPr/>
            <p:nvPr/>
          </p:nvSpPr>
          <p:spPr>
            <a:xfrm>
              <a:off x="6957504" y="3783983"/>
              <a:ext cx="232917" cy="1941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76" name="Rectangle 75">
              <a:extLst>
                <a:ext uri="{FF2B5EF4-FFF2-40B4-BE49-F238E27FC236}">
                  <a16:creationId xmlns:a16="http://schemas.microsoft.com/office/drawing/2014/main" id="{E71C3E14-1567-5451-3AD2-54CD529DD088}"/>
                </a:ext>
              </a:extLst>
            </p:cNvPr>
            <p:cNvSpPr/>
            <p:nvPr/>
          </p:nvSpPr>
          <p:spPr>
            <a:xfrm>
              <a:off x="6957504" y="4041494"/>
              <a:ext cx="232917" cy="19415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D7FCF230-E4EE-6B84-F9BD-6A5C050AD060}"/>
                </a:ext>
              </a:extLst>
            </p:cNvPr>
            <p:cNvSpPr/>
            <p:nvPr/>
          </p:nvSpPr>
          <p:spPr>
            <a:xfrm>
              <a:off x="6957505" y="4299296"/>
              <a:ext cx="232917" cy="1941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78" name="Rectangle 77">
              <a:extLst>
                <a:ext uri="{FF2B5EF4-FFF2-40B4-BE49-F238E27FC236}">
                  <a16:creationId xmlns:a16="http://schemas.microsoft.com/office/drawing/2014/main" id="{F5A7BAEC-1E9C-2E38-3ADF-EC7F00DAA51B}"/>
                </a:ext>
              </a:extLst>
            </p:cNvPr>
            <p:cNvSpPr/>
            <p:nvPr/>
          </p:nvSpPr>
          <p:spPr>
            <a:xfrm>
              <a:off x="6957505" y="4556581"/>
              <a:ext cx="232917" cy="1941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79" name="Rectangle 78">
              <a:extLst>
                <a:ext uri="{FF2B5EF4-FFF2-40B4-BE49-F238E27FC236}">
                  <a16:creationId xmlns:a16="http://schemas.microsoft.com/office/drawing/2014/main" id="{DE23A2AE-0F41-6327-350F-458CCA15F0EB}"/>
                </a:ext>
              </a:extLst>
            </p:cNvPr>
            <p:cNvSpPr/>
            <p:nvPr/>
          </p:nvSpPr>
          <p:spPr>
            <a:xfrm>
              <a:off x="6957504" y="4813866"/>
              <a:ext cx="232917" cy="19415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600" dirty="0">
                <a:solidFill>
                  <a:prstClr val="white"/>
                </a:solidFill>
                <a:latin typeface="Calibri" panose="020F0502020204030204"/>
              </a:endParaRPr>
            </a:p>
          </p:txBody>
        </p:sp>
        <p:sp>
          <p:nvSpPr>
            <p:cNvPr id="82" name="TextBox 81">
              <a:extLst>
                <a:ext uri="{FF2B5EF4-FFF2-40B4-BE49-F238E27FC236}">
                  <a16:creationId xmlns:a16="http://schemas.microsoft.com/office/drawing/2014/main" id="{3EE83ADD-7CDA-5F85-037B-5E41368A38C0}"/>
                </a:ext>
              </a:extLst>
            </p:cNvPr>
            <p:cNvSpPr txBox="1"/>
            <p:nvPr/>
          </p:nvSpPr>
          <p:spPr>
            <a:xfrm>
              <a:off x="7160549" y="3756588"/>
              <a:ext cx="1018227" cy="261610"/>
            </a:xfrm>
            <a:prstGeom prst="rect">
              <a:avLst/>
            </a:prstGeom>
            <a:noFill/>
          </p:spPr>
          <p:txBody>
            <a:bodyPr wrap="none" rtlCol="0">
              <a:spAutoFit/>
            </a:bodyPr>
            <a:lstStyle/>
            <a:p>
              <a:pPr defTabSz="457200"/>
              <a:r>
                <a:rPr lang="en-US" sz="1050" dirty="0">
                  <a:solidFill>
                    <a:prstClr val="black"/>
                  </a:solidFill>
                  <a:latin typeface="Calibri" panose="020F0502020204030204"/>
                </a:rPr>
                <a:t>NATO Systems</a:t>
              </a:r>
            </a:p>
          </p:txBody>
        </p:sp>
        <p:sp>
          <p:nvSpPr>
            <p:cNvPr id="83" name="TextBox 82">
              <a:extLst>
                <a:ext uri="{FF2B5EF4-FFF2-40B4-BE49-F238E27FC236}">
                  <a16:creationId xmlns:a16="http://schemas.microsoft.com/office/drawing/2014/main" id="{BFBBE4DF-BAA2-801E-BE20-3CD42752300E}"/>
                </a:ext>
              </a:extLst>
            </p:cNvPr>
            <p:cNvSpPr txBox="1"/>
            <p:nvPr/>
          </p:nvSpPr>
          <p:spPr>
            <a:xfrm>
              <a:off x="7160548" y="4022248"/>
              <a:ext cx="1167307" cy="261610"/>
            </a:xfrm>
            <a:prstGeom prst="rect">
              <a:avLst/>
            </a:prstGeom>
            <a:noFill/>
          </p:spPr>
          <p:txBody>
            <a:bodyPr wrap="none" rtlCol="0">
              <a:spAutoFit/>
            </a:bodyPr>
            <a:lstStyle/>
            <a:p>
              <a:pPr defTabSz="457200"/>
              <a:r>
                <a:rPr lang="en-US" sz="1050" dirty="0">
                  <a:solidFill>
                    <a:prstClr val="black"/>
                  </a:solidFill>
                  <a:latin typeface="Calibri" panose="020F0502020204030204"/>
                </a:rPr>
                <a:t>National Systems</a:t>
              </a:r>
            </a:p>
          </p:txBody>
        </p:sp>
        <p:sp>
          <p:nvSpPr>
            <p:cNvPr id="84" name="TextBox 83">
              <a:extLst>
                <a:ext uri="{FF2B5EF4-FFF2-40B4-BE49-F238E27FC236}">
                  <a16:creationId xmlns:a16="http://schemas.microsoft.com/office/drawing/2014/main" id="{FB5027E1-22E0-4FDE-4F47-834372B49363}"/>
                </a:ext>
              </a:extLst>
            </p:cNvPr>
            <p:cNvSpPr txBox="1"/>
            <p:nvPr/>
          </p:nvSpPr>
          <p:spPr>
            <a:xfrm>
              <a:off x="7160549" y="4271143"/>
              <a:ext cx="1527982" cy="253916"/>
            </a:xfrm>
            <a:prstGeom prst="rect">
              <a:avLst/>
            </a:prstGeom>
            <a:noFill/>
          </p:spPr>
          <p:txBody>
            <a:bodyPr wrap="none" rtlCol="0">
              <a:spAutoFit/>
            </a:bodyPr>
            <a:lstStyle/>
            <a:p>
              <a:pPr defTabSz="457200"/>
              <a:r>
                <a:rPr lang="en-US" sz="1050" dirty="0">
                  <a:solidFill>
                    <a:prstClr val="black"/>
                  </a:solidFill>
                  <a:latin typeface="Calibri" panose="020F0502020204030204"/>
                </a:rPr>
                <a:t>Data Lake User Interface</a:t>
              </a:r>
            </a:p>
          </p:txBody>
        </p:sp>
        <p:sp>
          <p:nvSpPr>
            <p:cNvPr id="85" name="TextBox 84">
              <a:extLst>
                <a:ext uri="{FF2B5EF4-FFF2-40B4-BE49-F238E27FC236}">
                  <a16:creationId xmlns:a16="http://schemas.microsoft.com/office/drawing/2014/main" id="{768CC1B2-9F61-4222-5209-6E5DC4BE9767}"/>
                </a:ext>
              </a:extLst>
            </p:cNvPr>
            <p:cNvSpPr txBox="1"/>
            <p:nvPr/>
          </p:nvSpPr>
          <p:spPr>
            <a:xfrm>
              <a:off x="7160548" y="4529658"/>
              <a:ext cx="1507144" cy="261610"/>
            </a:xfrm>
            <a:prstGeom prst="rect">
              <a:avLst/>
            </a:prstGeom>
            <a:noFill/>
          </p:spPr>
          <p:txBody>
            <a:bodyPr wrap="none" rtlCol="0">
              <a:spAutoFit/>
            </a:bodyPr>
            <a:lstStyle/>
            <a:p>
              <a:pPr defTabSz="457200"/>
              <a:r>
                <a:rPr lang="en-US" sz="1050" dirty="0">
                  <a:solidFill>
                    <a:prstClr val="black"/>
                  </a:solidFill>
                  <a:latin typeface="Calibri" panose="020F0502020204030204"/>
                </a:rPr>
                <a:t>NCDF Data Lake Access</a:t>
              </a:r>
            </a:p>
          </p:txBody>
        </p:sp>
        <p:sp>
          <p:nvSpPr>
            <p:cNvPr id="86" name="TextBox 85">
              <a:extLst>
                <a:ext uri="{FF2B5EF4-FFF2-40B4-BE49-F238E27FC236}">
                  <a16:creationId xmlns:a16="http://schemas.microsoft.com/office/drawing/2014/main" id="{E4AD96B0-3EFC-F38B-14AA-754BD729DCBB}"/>
                </a:ext>
              </a:extLst>
            </p:cNvPr>
            <p:cNvSpPr txBox="1"/>
            <p:nvPr/>
          </p:nvSpPr>
          <p:spPr>
            <a:xfrm>
              <a:off x="7187494" y="4775303"/>
              <a:ext cx="1141659" cy="261610"/>
            </a:xfrm>
            <a:prstGeom prst="rect">
              <a:avLst/>
            </a:prstGeom>
            <a:noFill/>
          </p:spPr>
          <p:txBody>
            <a:bodyPr wrap="none" rtlCol="0">
              <a:spAutoFit/>
            </a:bodyPr>
            <a:lstStyle/>
            <a:p>
              <a:pPr defTabSz="457200"/>
              <a:r>
                <a:rPr lang="en-US" sz="1050" dirty="0">
                  <a:solidFill>
                    <a:prstClr val="black"/>
                  </a:solidFill>
                  <a:latin typeface="Calibri" panose="020F0502020204030204"/>
                </a:rPr>
                <a:t>Data Lake Nodes</a:t>
              </a:r>
            </a:p>
          </p:txBody>
        </p:sp>
      </p:grpSp>
      <p:sp>
        <p:nvSpPr>
          <p:cNvPr id="89" name="TextBox 88">
            <a:extLst>
              <a:ext uri="{FF2B5EF4-FFF2-40B4-BE49-F238E27FC236}">
                <a16:creationId xmlns:a16="http://schemas.microsoft.com/office/drawing/2014/main" id="{40D01D60-5547-993D-0003-540D6A215405}"/>
              </a:ext>
            </a:extLst>
          </p:cNvPr>
          <p:cNvSpPr txBox="1"/>
          <p:nvPr/>
        </p:nvSpPr>
        <p:spPr>
          <a:xfrm>
            <a:off x="8681113" y="4945285"/>
            <a:ext cx="958917" cy="276999"/>
          </a:xfrm>
          <a:prstGeom prst="rect">
            <a:avLst/>
          </a:prstGeom>
          <a:noFill/>
        </p:spPr>
        <p:txBody>
          <a:bodyPr wrap="none" rtlCol="0">
            <a:spAutoFit/>
          </a:bodyPr>
          <a:lstStyle/>
          <a:p>
            <a:pPr defTabSz="457200"/>
            <a:r>
              <a:rPr lang="en-US" sz="1200" b="1" dirty="0">
                <a:solidFill>
                  <a:srgbClr val="004489"/>
                </a:solidFill>
                <a:latin typeface="Times New Roman" panose="02020603050405020304" pitchFamily="18" charset="0"/>
                <a:cs typeface="Times New Roman" panose="02020603050405020304" pitchFamily="18" charset="0"/>
              </a:rPr>
              <a:t>System Key</a:t>
            </a:r>
          </a:p>
        </p:txBody>
      </p:sp>
      <p:sp>
        <p:nvSpPr>
          <p:cNvPr id="113" name="Rectangle 112">
            <a:extLst>
              <a:ext uri="{FF2B5EF4-FFF2-40B4-BE49-F238E27FC236}">
                <a16:creationId xmlns:a16="http://schemas.microsoft.com/office/drawing/2014/main" id="{A25C79E8-4919-9AC2-FA33-C1B9C8A3F969}"/>
              </a:ext>
            </a:extLst>
          </p:cNvPr>
          <p:cNvSpPr/>
          <p:nvPr/>
        </p:nvSpPr>
        <p:spPr>
          <a:xfrm>
            <a:off x="4959387" y="2380586"/>
            <a:ext cx="1450747" cy="2824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GCCS-J</a:t>
            </a:r>
          </a:p>
        </p:txBody>
      </p:sp>
      <p:cxnSp>
        <p:nvCxnSpPr>
          <p:cNvPr id="115" name="Connector: Elbow 114">
            <a:extLst>
              <a:ext uri="{FF2B5EF4-FFF2-40B4-BE49-F238E27FC236}">
                <a16:creationId xmlns:a16="http://schemas.microsoft.com/office/drawing/2014/main" id="{92967F17-D6F8-6D13-329A-753133497905}"/>
              </a:ext>
            </a:extLst>
          </p:cNvPr>
          <p:cNvCxnSpPr>
            <a:stCxn id="14" idx="3"/>
            <a:endCxn id="113" idx="3"/>
          </p:cNvCxnSpPr>
          <p:nvPr/>
        </p:nvCxnSpPr>
        <p:spPr>
          <a:xfrm flipV="1">
            <a:off x="6404251" y="2521803"/>
            <a:ext cx="5882" cy="486627"/>
          </a:xfrm>
          <a:prstGeom prst="bentConnector3">
            <a:avLst>
              <a:gd name="adj1" fmla="val 3986433"/>
            </a:avLst>
          </a:prstGeom>
          <a:ln>
            <a:tailEnd type="triangle"/>
          </a:ln>
        </p:spPr>
        <p:style>
          <a:lnRef idx="3">
            <a:schemeClr val="accent1"/>
          </a:lnRef>
          <a:fillRef idx="0">
            <a:schemeClr val="accent1"/>
          </a:fillRef>
          <a:effectRef idx="2">
            <a:schemeClr val="accent1"/>
          </a:effectRef>
          <a:fontRef idx="minor">
            <a:schemeClr val="tx1"/>
          </a:fontRef>
        </p:style>
      </p:cxnSp>
      <p:sp>
        <p:nvSpPr>
          <p:cNvPr id="116" name="Oval 115">
            <a:extLst>
              <a:ext uri="{FF2B5EF4-FFF2-40B4-BE49-F238E27FC236}">
                <a16:creationId xmlns:a16="http://schemas.microsoft.com/office/drawing/2014/main" id="{DE67884E-F90D-3322-39FE-B1A9D00F6C28}"/>
              </a:ext>
            </a:extLst>
          </p:cNvPr>
          <p:cNvSpPr/>
          <p:nvPr/>
        </p:nvSpPr>
        <p:spPr>
          <a:xfrm>
            <a:off x="4848509" y="2534891"/>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117" name="Oval 116">
            <a:extLst>
              <a:ext uri="{FF2B5EF4-FFF2-40B4-BE49-F238E27FC236}">
                <a16:creationId xmlns:a16="http://schemas.microsoft.com/office/drawing/2014/main" id="{4EBD7120-6653-C54E-D884-BF8166FEC9E2}"/>
              </a:ext>
            </a:extLst>
          </p:cNvPr>
          <p:cNvSpPr/>
          <p:nvPr/>
        </p:nvSpPr>
        <p:spPr>
          <a:xfrm>
            <a:off x="4849694" y="2384904"/>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118" name="Oval 117">
            <a:extLst>
              <a:ext uri="{FF2B5EF4-FFF2-40B4-BE49-F238E27FC236}">
                <a16:creationId xmlns:a16="http://schemas.microsoft.com/office/drawing/2014/main" id="{80345CC0-C021-BBB4-D886-944D443EF41C}"/>
              </a:ext>
            </a:extLst>
          </p:cNvPr>
          <p:cNvSpPr/>
          <p:nvPr/>
        </p:nvSpPr>
        <p:spPr>
          <a:xfrm>
            <a:off x="4876268" y="2183880"/>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119" name="Oval 118">
            <a:extLst>
              <a:ext uri="{FF2B5EF4-FFF2-40B4-BE49-F238E27FC236}">
                <a16:creationId xmlns:a16="http://schemas.microsoft.com/office/drawing/2014/main" id="{9923F555-C67C-4F63-5A70-E1C9F037DC3A}"/>
              </a:ext>
            </a:extLst>
          </p:cNvPr>
          <p:cNvSpPr/>
          <p:nvPr/>
        </p:nvSpPr>
        <p:spPr>
          <a:xfrm>
            <a:off x="4877453" y="2033893"/>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123" name="Rectangle 122">
            <a:extLst>
              <a:ext uri="{FF2B5EF4-FFF2-40B4-BE49-F238E27FC236}">
                <a16:creationId xmlns:a16="http://schemas.microsoft.com/office/drawing/2014/main" id="{21C44288-EF93-45BF-753E-BA219C10F16A}"/>
              </a:ext>
            </a:extLst>
          </p:cNvPr>
          <p:cNvSpPr/>
          <p:nvPr/>
        </p:nvSpPr>
        <p:spPr>
          <a:xfrm>
            <a:off x="7617626" y="3239956"/>
            <a:ext cx="1770084" cy="282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POL BMS JASMINE</a:t>
            </a:r>
          </a:p>
        </p:txBody>
      </p:sp>
      <p:cxnSp>
        <p:nvCxnSpPr>
          <p:cNvPr id="125" name="Connector: Elbow 124">
            <a:extLst>
              <a:ext uri="{FF2B5EF4-FFF2-40B4-BE49-F238E27FC236}">
                <a16:creationId xmlns:a16="http://schemas.microsoft.com/office/drawing/2014/main" id="{5432B903-3C19-E071-076E-CABC3EBBA160}"/>
              </a:ext>
            </a:extLst>
          </p:cNvPr>
          <p:cNvCxnSpPr>
            <a:endCxn id="123" idx="1"/>
          </p:cNvCxnSpPr>
          <p:nvPr/>
        </p:nvCxnSpPr>
        <p:spPr>
          <a:xfrm flipV="1">
            <a:off x="6180106" y="3381284"/>
            <a:ext cx="1437521" cy="559953"/>
          </a:xfrm>
          <a:prstGeom prst="bentConnector3">
            <a:avLst>
              <a:gd name="adj1" fmla="val -2174"/>
            </a:avLst>
          </a:prstGeom>
          <a:ln>
            <a:tailEnd type="triangle"/>
          </a:ln>
        </p:spPr>
        <p:style>
          <a:lnRef idx="3">
            <a:schemeClr val="accent1"/>
          </a:lnRef>
          <a:fillRef idx="0">
            <a:schemeClr val="accent1"/>
          </a:fillRef>
          <a:effectRef idx="2">
            <a:schemeClr val="accent1"/>
          </a:effectRef>
          <a:fontRef idx="minor">
            <a:schemeClr val="tx1"/>
          </a:fontRef>
        </p:style>
      </p:cxnSp>
      <p:sp>
        <p:nvSpPr>
          <p:cNvPr id="128" name="Oval 127">
            <a:extLst>
              <a:ext uri="{FF2B5EF4-FFF2-40B4-BE49-F238E27FC236}">
                <a16:creationId xmlns:a16="http://schemas.microsoft.com/office/drawing/2014/main" id="{3C957960-A601-F4D3-2E70-104FEEA0A752}"/>
              </a:ext>
            </a:extLst>
          </p:cNvPr>
          <p:cNvSpPr/>
          <p:nvPr/>
        </p:nvSpPr>
        <p:spPr>
          <a:xfrm>
            <a:off x="9280515" y="3319874"/>
            <a:ext cx="198952" cy="11499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93" name="Rectangle 92">
            <a:extLst>
              <a:ext uri="{FF2B5EF4-FFF2-40B4-BE49-F238E27FC236}">
                <a16:creationId xmlns:a16="http://schemas.microsoft.com/office/drawing/2014/main" id="{1A72A659-21CF-4ED0-BCFE-92BBC2AAA57C}"/>
              </a:ext>
            </a:extLst>
          </p:cNvPr>
          <p:cNvSpPr/>
          <p:nvPr/>
        </p:nvSpPr>
        <p:spPr>
          <a:xfrm>
            <a:off x="2348497" y="3764715"/>
            <a:ext cx="1649924" cy="282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1000" b="1" dirty="0">
                <a:solidFill>
                  <a:prstClr val="black"/>
                </a:solidFill>
                <a:latin typeface="Calibri" panose="020F0502020204030204"/>
              </a:rPr>
              <a:t>DCS SDS</a:t>
            </a:r>
          </a:p>
        </p:txBody>
      </p:sp>
      <p:sp>
        <p:nvSpPr>
          <p:cNvPr id="94" name="Oval 93">
            <a:extLst>
              <a:ext uri="{FF2B5EF4-FFF2-40B4-BE49-F238E27FC236}">
                <a16:creationId xmlns:a16="http://schemas.microsoft.com/office/drawing/2014/main" id="{FD5A44A0-C7ED-44DB-B588-4F5F94D0A180}"/>
              </a:ext>
            </a:extLst>
          </p:cNvPr>
          <p:cNvSpPr/>
          <p:nvPr/>
        </p:nvSpPr>
        <p:spPr>
          <a:xfrm>
            <a:off x="2255529" y="3919741"/>
            <a:ext cx="181719" cy="9750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sp>
        <p:nvSpPr>
          <p:cNvPr id="95" name="Oval 94">
            <a:extLst>
              <a:ext uri="{FF2B5EF4-FFF2-40B4-BE49-F238E27FC236}">
                <a16:creationId xmlns:a16="http://schemas.microsoft.com/office/drawing/2014/main" id="{90995E15-26F9-4271-BA2C-F3DAEB31428F}"/>
              </a:ext>
            </a:extLst>
          </p:cNvPr>
          <p:cNvSpPr/>
          <p:nvPr/>
        </p:nvSpPr>
        <p:spPr>
          <a:xfrm>
            <a:off x="2259748" y="3778604"/>
            <a:ext cx="181719" cy="975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000" dirty="0">
              <a:solidFill>
                <a:prstClr val="white"/>
              </a:solidFill>
              <a:latin typeface="Calibri" panose="020F0502020204030204"/>
            </a:endParaRPr>
          </a:p>
        </p:txBody>
      </p:sp>
      <p:cxnSp>
        <p:nvCxnSpPr>
          <p:cNvPr id="101" name="Connector: Elbow 100">
            <a:extLst>
              <a:ext uri="{FF2B5EF4-FFF2-40B4-BE49-F238E27FC236}">
                <a16:creationId xmlns:a16="http://schemas.microsoft.com/office/drawing/2014/main" id="{B9FC5AE2-713C-2C4B-DCD3-00A31167079B}"/>
              </a:ext>
            </a:extLst>
          </p:cNvPr>
          <p:cNvCxnSpPr>
            <a:cxnSpLocks/>
            <a:stCxn id="6" idx="1"/>
            <a:endCxn id="93" idx="3"/>
          </p:cNvCxnSpPr>
          <p:nvPr/>
        </p:nvCxnSpPr>
        <p:spPr>
          <a:xfrm rot="10800000">
            <a:off x="3998423" y="3906044"/>
            <a:ext cx="837927" cy="169595"/>
          </a:xfrm>
          <a:prstGeom prst="bent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96" name="Title 1"/>
          <p:cNvSpPr>
            <a:spLocks noGrp="1"/>
          </p:cNvSpPr>
          <p:nvPr>
            <p:ph type="title"/>
          </p:nvPr>
        </p:nvSpPr>
        <p:spPr>
          <a:xfrm>
            <a:off x="1489058" y="45728"/>
            <a:ext cx="7357858" cy="622764"/>
          </a:xfrm>
        </p:spPr>
        <p:txBody>
          <a:bodyPr>
            <a:normAutofit/>
          </a:bodyPr>
          <a:lstStyle/>
          <a:p>
            <a:pPr algn="ctr"/>
            <a:r>
              <a:rPr lang="en-US" sz="3600" b="1" dirty="0"/>
              <a:t>NCDF Data Lake Architecture</a:t>
            </a:r>
            <a:endParaRPr lang="en-GB" sz="3600" b="1" dirty="0"/>
          </a:p>
        </p:txBody>
      </p:sp>
      <p:sp>
        <p:nvSpPr>
          <p:cNvPr id="2" name="Footer Placeholder 1">
            <a:extLst>
              <a:ext uri="{FF2B5EF4-FFF2-40B4-BE49-F238E27FC236}">
                <a16:creationId xmlns:a16="http://schemas.microsoft.com/office/drawing/2014/main" id="{D7F4D69C-6637-AF39-8EFE-D4ED15D085E4}"/>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808214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E2A96-E4A0-0E9D-8CCB-DC891C766240}"/>
              </a:ext>
            </a:extLst>
          </p:cNvPr>
          <p:cNvSpPr>
            <a:spLocks noGrp="1"/>
          </p:cNvSpPr>
          <p:nvPr>
            <p:ph type="title"/>
          </p:nvPr>
        </p:nvSpPr>
        <p:spPr>
          <a:xfrm>
            <a:off x="838200" y="365126"/>
            <a:ext cx="10515600" cy="577850"/>
          </a:xfrm>
        </p:spPr>
        <p:txBody>
          <a:bodyPr>
            <a:normAutofit/>
          </a:bodyPr>
          <a:lstStyle/>
          <a:p>
            <a:r>
              <a:rPr lang="en-US" sz="3200" dirty="0"/>
              <a:t>NCDF Data Lake Architecture</a:t>
            </a:r>
          </a:p>
        </p:txBody>
      </p:sp>
      <p:sp>
        <p:nvSpPr>
          <p:cNvPr id="5" name="Content Placeholder 4">
            <a:extLst>
              <a:ext uri="{FF2B5EF4-FFF2-40B4-BE49-F238E27FC236}">
                <a16:creationId xmlns:a16="http://schemas.microsoft.com/office/drawing/2014/main" id="{548EE8FE-A90D-224C-0D16-F3A0B8CE0045}"/>
              </a:ext>
            </a:extLst>
          </p:cNvPr>
          <p:cNvSpPr>
            <a:spLocks noGrp="1"/>
          </p:cNvSpPr>
          <p:nvPr>
            <p:ph idx="1"/>
          </p:nvPr>
        </p:nvSpPr>
        <p:spPr>
          <a:xfrm>
            <a:off x="838200" y="1152525"/>
            <a:ext cx="10515600" cy="5024438"/>
          </a:xfrm>
        </p:spPr>
        <p:txBody>
          <a:bodyPr>
            <a:normAutofit/>
          </a:bodyPr>
          <a:lstStyle/>
          <a:p>
            <a:r>
              <a:rPr lang="en-US" sz="2000" dirty="0"/>
              <a:t>Details on how the different nodes shared information inside the data lake…</a:t>
            </a:r>
          </a:p>
          <a:p>
            <a:pPr lvl="1"/>
            <a:r>
              <a:rPr lang="en-US" sz="1800" dirty="0"/>
              <a:t>Information Flow Diagram</a:t>
            </a:r>
          </a:p>
          <a:p>
            <a:pPr lvl="1"/>
            <a:r>
              <a:rPr lang="en-US" sz="1800" dirty="0"/>
              <a:t>Illustrate how the different Nodes each implemented an instance of the API and a Data Lake</a:t>
            </a:r>
          </a:p>
          <a:p>
            <a:pPr lvl="2"/>
            <a:r>
              <a:rPr lang="en-US" sz="1400" dirty="0"/>
              <a:t>Spain accepted Post of all data from Data Lake (system 187)</a:t>
            </a:r>
          </a:p>
          <a:p>
            <a:pPr lvl="2"/>
            <a:r>
              <a:rPr lang="en-US" sz="1400" dirty="0"/>
              <a:t>German pulled all data from Data Lake (systems 110 and 152)</a:t>
            </a:r>
          </a:p>
          <a:p>
            <a:pPr lvl="2"/>
            <a:r>
              <a:rPr lang="en-US" sz="1400" dirty="0"/>
              <a:t>Use of RSQL to query your own lake, and use API to retrieve from other Data Lake Nodes</a:t>
            </a:r>
          </a:p>
          <a:p>
            <a:r>
              <a:rPr lang="en-US" sz="2200" dirty="0"/>
              <a:t>For CWIX 2023 – will follow 2022, mostly, with some room for additional exploration </a:t>
            </a:r>
          </a:p>
          <a:p>
            <a:pPr lvl="2"/>
            <a:endParaRPr lang="en-US" sz="1400" dirty="0"/>
          </a:p>
          <a:p>
            <a:pPr lvl="2"/>
            <a:endParaRPr lang="en-US" sz="1400" dirty="0"/>
          </a:p>
        </p:txBody>
      </p:sp>
      <p:sp>
        <p:nvSpPr>
          <p:cNvPr id="2" name="Footer Placeholder 1">
            <a:extLst>
              <a:ext uri="{FF2B5EF4-FFF2-40B4-BE49-F238E27FC236}">
                <a16:creationId xmlns:a16="http://schemas.microsoft.com/office/drawing/2014/main" id="{509389E2-3B53-D97E-3A17-2116156F0526}"/>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527917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2B98-0E33-7307-32D8-A78BDBD7EEED}"/>
              </a:ext>
            </a:extLst>
          </p:cNvPr>
          <p:cNvSpPr>
            <a:spLocks noGrp="1"/>
          </p:cNvSpPr>
          <p:nvPr>
            <p:ph type="title"/>
          </p:nvPr>
        </p:nvSpPr>
        <p:spPr/>
        <p:txBody>
          <a:bodyPr>
            <a:noAutofit/>
          </a:bodyPr>
          <a:lstStyle/>
          <a:p>
            <a:r>
              <a:rPr lang="en-US" sz="3200" dirty="0"/>
              <a:t>Agenda Item 2:</a:t>
            </a:r>
            <a:br>
              <a:rPr lang="en-US" sz="3200" dirty="0"/>
            </a:br>
            <a:r>
              <a:rPr lang="en-US" sz="3200" dirty="0"/>
              <a:t>Discuss open issues left over from last year </a:t>
            </a:r>
          </a:p>
        </p:txBody>
      </p:sp>
      <p:sp>
        <p:nvSpPr>
          <p:cNvPr id="4" name="Content Placeholder 3">
            <a:extLst>
              <a:ext uri="{FF2B5EF4-FFF2-40B4-BE49-F238E27FC236}">
                <a16:creationId xmlns:a16="http://schemas.microsoft.com/office/drawing/2014/main" id="{CCCA6780-CAD9-A007-41D2-E76830F12510}"/>
              </a:ext>
            </a:extLst>
          </p:cNvPr>
          <p:cNvSpPr>
            <a:spLocks noGrp="1"/>
          </p:cNvSpPr>
          <p:nvPr>
            <p:ph idx="1"/>
          </p:nvPr>
        </p:nvSpPr>
        <p:spPr/>
        <p:txBody>
          <a:bodyPr>
            <a:normAutofit fontScale="70000" lnSpcReduction="20000"/>
          </a:bodyPr>
          <a:lstStyle/>
          <a:p>
            <a:r>
              <a:rPr lang="en-US" dirty="0"/>
              <a:t>High Level Items:</a:t>
            </a:r>
          </a:p>
          <a:p>
            <a:pPr lvl="1"/>
            <a:r>
              <a:rPr lang="en-US" dirty="0"/>
              <a:t>GUI – MVP? Work with single Data Lake, work with Federated Data Lakes</a:t>
            </a:r>
          </a:p>
          <a:p>
            <a:pPr lvl="2"/>
            <a:r>
              <a:rPr lang="en-US" dirty="0"/>
              <a:t>Independent – connects with API – stand alone, works with 1 instance of API</a:t>
            </a:r>
          </a:p>
          <a:p>
            <a:pPr lvl="1"/>
            <a:r>
              <a:rPr lang="en-US" dirty="0"/>
              <a:t>Federation (SP6?)</a:t>
            </a:r>
          </a:p>
          <a:p>
            <a:pPr lvl="1"/>
            <a:r>
              <a:rPr lang="en-US" dirty="0">
                <a:highlight>
                  <a:srgbClr val="FFFF00"/>
                </a:highlight>
              </a:rPr>
              <a:t>Archiving</a:t>
            </a:r>
            <a:r>
              <a:rPr lang="en-US" dirty="0"/>
              <a:t> (exploration SP5/develop in SP6) (Does it require Specification? Etc.)</a:t>
            </a:r>
          </a:p>
          <a:p>
            <a:pPr lvl="2"/>
            <a:r>
              <a:rPr lang="en-US" dirty="0"/>
              <a:t>Archival services Dependent on the Delete Service</a:t>
            </a:r>
          </a:p>
          <a:p>
            <a:pPr lvl="1"/>
            <a:r>
              <a:rPr lang="en-US" dirty="0">
                <a:highlight>
                  <a:srgbClr val="FFFF00"/>
                </a:highlight>
              </a:rPr>
              <a:t>NCDF Data Identifier </a:t>
            </a:r>
            <a:r>
              <a:rPr lang="en-US" dirty="0"/>
              <a:t>(timestamp, history stamp…)</a:t>
            </a:r>
          </a:p>
          <a:p>
            <a:pPr lvl="2"/>
            <a:r>
              <a:rPr lang="en-US" dirty="0"/>
              <a:t>Transformation Service provides V&amp;V on Identifier</a:t>
            </a:r>
          </a:p>
          <a:p>
            <a:pPr lvl="1"/>
            <a:r>
              <a:rPr lang="en-US" dirty="0">
                <a:highlight>
                  <a:srgbClr val="FFFF00"/>
                </a:highlight>
              </a:rPr>
              <a:t>Federated Search </a:t>
            </a:r>
            <a:r>
              <a:rPr lang="en-US" dirty="0"/>
              <a:t>(SP6?)</a:t>
            </a:r>
          </a:p>
          <a:p>
            <a:pPr lvl="2"/>
            <a:r>
              <a:rPr lang="en-US" dirty="0"/>
              <a:t>Dependent on Distributed Search</a:t>
            </a:r>
          </a:p>
          <a:p>
            <a:pPr lvl="1"/>
            <a:r>
              <a:rPr lang="en-US" dirty="0">
                <a:highlight>
                  <a:srgbClr val="FFFF00"/>
                </a:highlight>
              </a:rPr>
              <a:t>Open Search or Elastic Search </a:t>
            </a:r>
            <a:r>
              <a:rPr lang="en-US" dirty="0"/>
              <a:t>(FMN – how to do open search in Federation)</a:t>
            </a:r>
          </a:p>
          <a:p>
            <a:pPr lvl="1"/>
            <a:r>
              <a:rPr lang="en-US" dirty="0"/>
              <a:t>Ownership/Modification Rights </a:t>
            </a:r>
          </a:p>
          <a:p>
            <a:pPr lvl="1"/>
            <a:r>
              <a:rPr lang="en-US" dirty="0"/>
              <a:t>Delete Service</a:t>
            </a:r>
          </a:p>
          <a:p>
            <a:pPr lvl="2"/>
            <a:r>
              <a:rPr lang="en-US" dirty="0"/>
              <a:t>Archival services Dependent on the Delete Service</a:t>
            </a:r>
          </a:p>
          <a:p>
            <a:pPr lvl="1"/>
            <a:r>
              <a:rPr lang="en-US" dirty="0"/>
              <a:t>Transformation Services</a:t>
            </a:r>
          </a:p>
          <a:p>
            <a:pPr lvl="1"/>
            <a:r>
              <a:rPr lang="en-US" dirty="0"/>
              <a:t>RSQL tests, as well as API tests</a:t>
            </a:r>
          </a:p>
          <a:p>
            <a:pPr lvl="1"/>
            <a:r>
              <a:rPr lang="en-US" dirty="0"/>
              <a:t>Security and Access Rights (DISG, </a:t>
            </a:r>
            <a:r>
              <a:rPr lang="en-US" dirty="0" err="1"/>
              <a:t>etc</a:t>
            </a:r>
            <a:r>
              <a:rPr lang="en-US" dirty="0"/>
              <a:t>) </a:t>
            </a:r>
          </a:p>
          <a:p>
            <a:pPr lvl="1"/>
            <a:endParaRPr lang="en-US" dirty="0"/>
          </a:p>
        </p:txBody>
      </p:sp>
      <p:sp>
        <p:nvSpPr>
          <p:cNvPr id="3" name="Footer Placeholder 2">
            <a:extLst>
              <a:ext uri="{FF2B5EF4-FFF2-40B4-BE49-F238E27FC236}">
                <a16:creationId xmlns:a16="http://schemas.microsoft.com/office/drawing/2014/main" id="{5D4408BF-38C3-ABFD-AF54-AEDD190CEAD6}"/>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67033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5CB6-88C3-D4B4-3AEC-C510600F8C41}"/>
              </a:ext>
            </a:extLst>
          </p:cNvPr>
          <p:cNvSpPr>
            <a:spLocks noGrp="1"/>
          </p:cNvSpPr>
          <p:nvPr>
            <p:ph type="title"/>
          </p:nvPr>
        </p:nvSpPr>
        <p:spPr/>
        <p:txBody>
          <a:bodyPr/>
          <a:lstStyle/>
          <a:p>
            <a:r>
              <a:rPr lang="en-US" dirty="0"/>
              <a:t>Backup</a:t>
            </a:r>
          </a:p>
        </p:txBody>
      </p:sp>
      <p:sp>
        <p:nvSpPr>
          <p:cNvPr id="3" name="Text Placeholder 2">
            <a:extLst>
              <a:ext uri="{FF2B5EF4-FFF2-40B4-BE49-F238E27FC236}">
                <a16:creationId xmlns:a16="http://schemas.microsoft.com/office/drawing/2014/main" id="{D0AA402C-EC64-A6B9-453E-D8B8E4E90973}"/>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E2DC4889-C891-6BEA-FCE9-3B4D89435B1C}"/>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3649209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3B18B8-35BA-EE1D-7B09-1FF00264E489}"/>
              </a:ext>
            </a:extLst>
          </p:cNvPr>
          <p:cNvSpPr>
            <a:spLocks noGrp="1"/>
          </p:cNvSpPr>
          <p:nvPr>
            <p:ph type="title"/>
          </p:nvPr>
        </p:nvSpPr>
        <p:spPr/>
        <p:txBody>
          <a:bodyPr/>
          <a:lstStyle/>
          <a:p>
            <a:r>
              <a:rPr lang="en-US" dirty="0"/>
              <a:t>Open Topic – search across nodes</a:t>
            </a:r>
          </a:p>
        </p:txBody>
      </p:sp>
      <p:sp>
        <p:nvSpPr>
          <p:cNvPr id="5" name="Content Placeholder 4">
            <a:extLst>
              <a:ext uri="{FF2B5EF4-FFF2-40B4-BE49-F238E27FC236}">
                <a16:creationId xmlns:a16="http://schemas.microsoft.com/office/drawing/2014/main" id="{4E98BE32-15E4-673A-9B8C-13D4D7BED1CD}"/>
              </a:ext>
            </a:extLst>
          </p:cNvPr>
          <p:cNvSpPr>
            <a:spLocks noGrp="1"/>
          </p:cNvSpPr>
          <p:nvPr>
            <p:ph idx="1"/>
          </p:nvPr>
        </p:nvSpPr>
        <p:spPr/>
        <p:txBody>
          <a:bodyPr/>
          <a:lstStyle/>
          <a:p>
            <a:r>
              <a:rPr lang="en-US" dirty="0"/>
              <a:t>Notes on Federation</a:t>
            </a:r>
          </a:p>
          <a:p>
            <a:pPr lvl="1"/>
            <a:r>
              <a:rPr lang="en-US" dirty="0"/>
              <a:t>Option 1 – User access Node </a:t>
            </a:r>
            <a:r>
              <a:rPr lang="en-US" i="1" dirty="0"/>
              <a:t>X </a:t>
            </a:r>
            <a:r>
              <a:rPr lang="en-US" dirty="0"/>
              <a:t>through the API, and then Nodes (individual Data Lake implementations) will search each other, to see if the information exists</a:t>
            </a:r>
          </a:p>
          <a:p>
            <a:pPr lvl="1"/>
            <a:r>
              <a:rPr lang="en-US" dirty="0"/>
              <a:t>Option 2 – User will be aware of (or API will be aware of) multiple nodes, and search will address all nodes that API is aware of</a:t>
            </a:r>
          </a:p>
        </p:txBody>
      </p:sp>
      <p:sp>
        <p:nvSpPr>
          <p:cNvPr id="2" name="Footer Placeholder 1">
            <a:extLst>
              <a:ext uri="{FF2B5EF4-FFF2-40B4-BE49-F238E27FC236}">
                <a16:creationId xmlns:a16="http://schemas.microsoft.com/office/drawing/2014/main" id="{EA08FA71-FB1B-2EF8-26F5-B015658DEE0A}"/>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3452814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1F1A-B5B3-8CAC-831B-20FB9354D2D9}"/>
              </a:ext>
            </a:extLst>
          </p:cNvPr>
          <p:cNvSpPr>
            <a:spLocks noGrp="1"/>
          </p:cNvSpPr>
          <p:nvPr>
            <p:ph type="title"/>
          </p:nvPr>
        </p:nvSpPr>
        <p:spPr/>
        <p:txBody>
          <a:bodyPr>
            <a:normAutofit/>
          </a:bodyPr>
          <a:lstStyle/>
          <a:p>
            <a:r>
              <a:rPr lang="en-US" sz="3200" dirty="0"/>
              <a:t>Agenda Item 3:</a:t>
            </a:r>
            <a:br>
              <a:rPr lang="en-US" sz="3200" dirty="0"/>
            </a:br>
            <a:r>
              <a:rPr lang="en-US" sz="3200" dirty="0"/>
              <a:t>Architecture directions for 2023</a:t>
            </a:r>
          </a:p>
        </p:txBody>
      </p:sp>
      <p:sp>
        <p:nvSpPr>
          <p:cNvPr id="3" name="Content Placeholder 2">
            <a:extLst>
              <a:ext uri="{FF2B5EF4-FFF2-40B4-BE49-F238E27FC236}">
                <a16:creationId xmlns:a16="http://schemas.microsoft.com/office/drawing/2014/main" id="{97720525-C745-16A7-79BA-61B17E2F24F5}"/>
              </a:ext>
            </a:extLst>
          </p:cNvPr>
          <p:cNvSpPr>
            <a:spLocks noGrp="1"/>
          </p:cNvSpPr>
          <p:nvPr>
            <p:ph idx="1"/>
          </p:nvPr>
        </p:nvSpPr>
        <p:spPr/>
        <p:txBody>
          <a:bodyPr>
            <a:normAutofit/>
          </a:bodyPr>
          <a:lstStyle/>
          <a:p>
            <a:r>
              <a:rPr lang="en-US" dirty="0"/>
              <a:t>Based on conversation, July 11 (Vincenzo, Mark, </a:t>
            </a:r>
            <a:r>
              <a:rPr lang="en-US" dirty="0" err="1"/>
              <a:t>Rytis</a:t>
            </a:r>
            <a:r>
              <a:rPr lang="en-US" dirty="0"/>
              <a:t>, Chuck)</a:t>
            </a:r>
          </a:p>
          <a:p>
            <a:pPr lvl="1"/>
            <a:r>
              <a:rPr lang="en-US" dirty="0"/>
              <a:t>Focus on Federation Architecture…</a:t>
            </a:r>
          </a:p>
          <a:p>
            <a:pPr lvl="1"/>
            <a:r>
              <a:rPr lang="en-US" dirty="0"/>
              <a:t> (focused on data lake services…now look at federation)</a:t>
            </a:r>
          </a:p>
          <a:p>
            <a:pPr lvl="1"/>
            <a:r>
              <a:rPr lang="en-US" dirty="0"/>
              <a:t> Federate Lakes (4 nodes; 5 nodes with US node next year)</a:t>
            </a:r>
          </a:p>
          <a:p>
            <a:pPr lvl="1"/>
            <a:r>
              <a:rPr lang="en-US" dirty="0"/>
              <a:t> Federated Search (core services syndicate) (perhaps delayed until spiral 6, but might be explored here)</a:t>
            </a:r>
          </a:p>
          <a:p>
            <a:pPr lvl="1"/>
            <a:r>
              <a:rPr lang="en-US" dirty="0"/>
              <a:t> Multiple SRMs – MIM and a second or third model that is independent</a:t>
            </a:r>
          </a:p>
          <a:p>
            <a:pPr lvl="1"/>
            <a:r>
              <a:rPr lang="en-US" dirty="0"/>
              <a:t> Decomposing </a:t>
            </a:r>
            <a:r>
              <a:rPr lang="en-US" dirty="0" err="1"/>
              <a:t>DataLake</a:t>
            </a:r>
            <a:r>
              <a:rPr lang="en-US" dirty="0"/>
              <a:t> Services – what are the services, and who does them?</a:t>
            </a:r>
          </a:p>
          <a:p>
            <a:pPr lvl="1"/>
            <a:r>
              <a:rPr lang="en-US" dirty="0"/>
              <a:t>Pub/Subscribe – Explore implications and architecture possibility</a:t>
            </a:r>
          </a:p>
          <a:p>
            <a:pPr lvl="2"/>
            <a:r>
              <a:rPr lang="en-US" dirty="0"/>
              <a:t>Hopefully result in a specification</a:t>
            </a:r>
          </a:p>
          <a:p>
            <a:endParaRPr lang="en-US" dirty="0"/>
          </a:p>
        </p:txBody>
      </p:sp>
      <p:sp>
        <p:nvSpPr>
          <p:cNvPr id="4" name="Footer Placeholder 3">
            <a:extLst>
              <a:ext uri="{FF2B5EF4-FFF2-40B4-BE49-F238E27FC236}">
                <a16:creationId xmlns:a16="http://schemas.microsoft.com/office/drawing/2014/main" id="{C1DC25E3-B651-C195-0A3A-442C788D2BE2}"/>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2853487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FCED4D-A025-3DD1-1691-BEA2D6F3C34F}"/>
              </a:ext>
            </a:extLst>
          </p:cNvPr>
          <p:cNvSpPr>
            <a:spLocks noGrp="1"/>
          </p:cNvSpPr>
          <p:nvPr>
            <p:ph type="title"/>
          </p:nvPr>
        </p:nvSpPr>
        <p:spPr/>
        <p:txBody>
          <a:bodyPr/>
          <a:lstStyle/>
          <a:p>
            <a:r>
              <a:rPr lang="en-US" dirty="0"/>
              <a:t>Candidate information for 2023	</a:t>
            </a:r>
          </a:p>
        </p:txBody>
      </p:sp>
      <p:sp>
        <p:nvSpPr>
          <p:cNvPr id="4" name="Content Placeholder 3">
            <a:extLst>
              <a:ext uri="{FF2B5EF4-FFF2-40B4-BE49-F238E27FC236}">
                <a16:creationId xmlns:a16="http://schemas.microsoft.com/office/drawing/2014/main" id="{F079DE8B-42F1-E25B-CCEA-D494F9098C94}"/>
              </a:ext>
            </a:extLst>
          </p:cNvPr>
          <p:cNvSpPr>
            <a:spLocks noGrp="1"/>
          </p:cNvSpPr>
          <p:nvPr>
            <p:ph idx="1"/>
          </p:nvPr>
        </p:nvSpPr>
        <p:spPr/>
        <p:txBody>
          <a:bodyPr/>
          <a:lstStyle/>
          <a:p>
            <a:r>
              <a:rPr lang="en-US" dirty="0"/>
              <a:t>Cyber (possible)</a:t>
            </a:r>
          </a:p>
          <a:p>
            <a:r>
              <a:rPr lang="en-US" dirty="0"/>
              <a:t>Medical (possible)</a:t>
            </a:r>
          </a:p>
          <a:p>
            <a:r>
              <a:rPr lang="en-US" dirty="0"/>
              <a:t>Space?</a:t>
            </a:r>
          </a:p>
        </p:txBody>
      </p:sp>
      <p:sp>
        <p:nvSpPr>
          <p:cNvPr id="2" name="Footer Placeholder 1">
            <a:extLst>
              <a:ext uri="{FF2B5EF4-FFF2-40B4-BE49-F238E27FC236}">
                <a16:creationId xmlns:a16="http://schemas.microsoft.com/office/drawing/2014/main" id="{13CCC55B-C44F-8486-669E-0B702C07FB02}"/>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3189513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BDBB-79E5-8DA3-9BF5-61AF9BB7DF03}"/>
              </a:ext>
            </a:extLst>
          </p:cNvPr>
          <p:cNvSpPr>
            <a:spLocks noGrp="1"/>
          </p:cNvSpPr>
          <p:nvPr>
            <p:ph type="title"/>
          </p:nvPr>
        </p:nvSpPr>
        <p:spPr/>
        <p:txBody>
          <a:bodyPr>
            <a:normAutofit/>
          </a:bodyPr>
          <a:lstStyle/>
          <a:p>
            <a:r>
              <a:rPr lang="en-US" sz="3200" dirty="0"/>
              <a:t>Agenda Item 4:</a:t>
            </a:r>
            <a:br>
              <a:rPr lang="en-US" sz="3200" dirty="0"/>
            </a:br>
            <a:r>
              <a:rPr lang="en-US" sz="3200" dirty="0"/>
              <a:t>Discuss agenda items for upcoming DM </a:t>
            </a:r>
            <a:r>
              <a:rPr lang="en-US" sz="3200" dirty="0" err="1"/>
              <a:t>CaT</a:t>
            </a:r>
            <a:endParaRPr lang="en-US" sz="3200" dirty="0"/>
          </a:p>
        </p:txBody>
      </p:sp>
      <p:sp>
        <p:nvSpPr>
          <p:cNvPr id="3" name="Content Placeholder 2">
            <a:extLst>
              <a:ext uri="{FF2B5EF4-FFF2-40B4-BE49-F238E27FC236}">
                <a16:creationId xmlns:a16="http://schemas.microsoft.com/office/drawing/2014/main" id="{00E10458-B20F-724C-0FBE-4E4B5817A292}"/>
              </a:ext>
            </a:extLst>
          </p:cNvPr>
          <p:cNvSpPr>
            <a:spLocks noGrp="1"/>
          </p:cNvSpPr>
          <p:nvPr>
            <p:ph idx="1"/>
          </p:nvPr>
        </p:nvSpPr>
        <p:spPr/>
        <p:txBody>
          <a:bodyPr/>
          <a:lstStyle/>
          <a:p>
            <a:r>
              <a:rPr lang="en-US" dirty="0"/>
              <a:t>Initial Ideas (not final) - </a:t>
            </a:r>
          </a:p>
          <a:p>
            <a:pPr lvl="1"/>
            <a:r>
              <a:rPr lang="en-US" dirty="0"/>
              <a:t>Describe Architect TT actions leading up to CWIX 2022</a:t>
            </a:r>
          </a:p>
          <a:p>
            <a:pPr lvl="1"/>
            <a:r>
              <a:rPr lang="en-US" dirty="0"/>
              <a:t>Present Architecture artifacts for CWIX 2023</a:t>
            </a:r>
          </a:p>
          <a:p>
            <a:pPr lvl="1"/>
            <a:r>
              <a:rPr lang="en-US" dirty="0"/>
              <a:t>Describe Architecture open issues?</a:t>
            </a:r>
          </a:p>
          <a:p>
            <a:pPr lvl="1"/>
            <a:r>
              <a:rPr lang="en-US" dirty="0"/>
              <a:t>Distinction between “To Be” Architecture, and “As Is” CWIX Architecture</a:t>
            </a:r>
          </a:p>
        </p:txBody>
      </p:sp>
      <p:sp>
        <p:nvSpPr>
          <p:cNvPr id="4" name="Footer Placeholder 3">
            <a:extLst>
              <a:ext uri="{FF2B5EF4-FFF2-40B4-BE49-F238E27FC236}">
                <a16:creationId xmlns:a16="http://schemas.microsoft.com/office/drawing/2014/main" id="{E06DC1F9-1ED7-4299-DE51-3799908DE0F1}"/>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378543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96D0-4100-EB3B-6CB1-416863EEBDCB}"/>
              </a:ext>
            </a:extLst>
          </p:cNvPr>
          <p:cNvSpPr>
            <a:spLocks noGrp="1"/>
          </p:cNvSpPr>
          <p:nvPr>
            <p:ph type="title"/>
          </p:nvPr>
        </p:nvSpPr>
        <p:spPr/>
        <p:txBody>
          <a:bodyPr/>
          <a:lstStyle/>
          <a:p>
            <a:r>
              <a:rPr lang="en-US" dirty="0"/>
              <a:t>End of TT meeting, July 12</a:t>
            </a:r>
          </a:p>
        </p:txBody>
      </p:sp>
      <p:sp>
        <p:nvSpPr>
          <p:cNvPr id="3" name="Text Placeholder 2">
            <a:extLst>
              <a:ext uri="{FF2B5EF4-FFF2-40B4-BE49-F238E27FC236}">
                <a16:creationId xmlns:a16="http://schemas.microsoft.com/office/drawing/2014/main" id="{271102FE-D4B0-79C8-8B67-50FC0C7A8DE7}"/>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627D51D3-132F-EF32-32D9-9DB7D8A5BD4D}"/>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1360579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0CD7-B5A5-BD26-6AC9-64A71DB2B610}"/>
              </a:ext>
            </a:extLst>
          </p:cNvPr>
          <p:cNvSpPr>
            <a:spLocks noGrp="1"/>
          </p:cNvSpPr>
          <p:nvPr>
            <p:ph type="title"/>
          </p:nvPr>
        </p:nvSpPr>
        <p:spPr/>
        <p:txBody>
          <a:bodyPr/>
          <a:lstStyle/>
          <a:p>
            <a:r>
              <a:rPr lang="en-US" dirty="0"/>
              <a:t>Action Items</a:t>
            </a:r>
          </a:p>
        </p:txBody>
      </p:sp>
      <p:graphicFrame>
        <p:nvGraphicFramePr>
          <p:cNvPr id="3" name="Table 3">
            <a:extLst>
              <a:ext uri="{FF2B5EF4-FFF2-40B4-BE49-F238E27FC236}">
                <a16:creationId xmlns:a16="http://schemas.microsoft.com/office/drawing/2014/main" id="{F8FC5ED3-0979-04A5-F342-649F71F33469}"/>
              </a:ext>
            </a:extLst>
          </p:cNvPr>
          <p:cNvGraphicFramePr>
            <a:graphicFrameLocks noGrp="1"/>
          </p:cNvGraphicFramePr>
          <p:nvPr>
            <p:extLst>
              <p:ext uri="{D42A27DB-BD31-4B8C-83A1-F6EECF244321}">
                <p14:modId xmlns:p14="http://schemas.microsoft.com/office/powerpoint/2010/main" val="3874931100"/>
              </p:ext>
            </p:extLst>
          </p:nvPr>
        </p:nvGraphicFramePr>
        <p:xfrm>
          <a:off x="838200" y="1524884"/>
          <a:ext cx="10120950" cy="4450080"/>
        </p:xfrm>
        <a:graphic>
          <a:graphicData uri="http://schemas.openxmlformats.org/drawingml/2006/table">
            <a:tbl>
              <a:tblPr firstRow="1" bandRow="1">
                <a:tableStyleId>{616DA210-FB5B-4158-B5E0-FEB733F419BA}</a:tableStyleId>
              </a:tblPr>
              <a:tblGrid>
                <a:gridCol w="1208314">
                  <a:extLst>
                    <a:ext uri="{9D8B030D-6E8A-4147-A177-3AD203B41FA5}">
                      <a16:colId xmlns:a16="http://schemas.microsoft.com/office/drawing/2014/main" val="734449321"/>
                    </a:ext>
                  </a:extLst>
                </a:gridCol>
                <a:gridCol w="1059543">
                  <a:extLst>
                    <a:ext uri="{9D8B030D-6E8A-4147-A177-3AD203B41FA5}">
                      <a16:colId xmlns:a16="http://schemas.microsoft.com/office/drawing/2014/main" val="1485900271"/>
                    </a:ext>
                  </a:extLst>
                </a:gridCol>
                <a:gridCol w="3804713">
                  <a:extLst>
                    <a:ext uri="{9D8B030D-6E8A-4147-A177-3AD203B41FA5}">
                      <a16:colId xmlns:a16="http://schemas.microsoft.com/office/drawing/2014/main" val="675906254"/>
                    </a:ext>
                  </a:extLst>
                </a:gridCol>
                <a:gridCol w="2024190">
                  <a:extLst>
                    <a:ext uri="{9D8B030D-6E8A-4147-A177-3AD203B41FA5}">
                      <a16:colId xmlns:a16="http://schemas.microsoft.com/office/drawing/2014/main" val="669886913"/>
                    </a:ext>
                  </a:extLst>
                </a:gridCol>
                <a:gridCol w="2024190">
                  <a:extLst>
                    <a:ext uri="{9D8B030D-6E8A-4147-A177-3AD203B41FA5}">
                      <a16:colId xmlns:a16="http://schemas.microsoft.com/office/drawing/2014/main" val="2869748345"/>
                    </a:ext>
                  </a:extLst>
                </a:gridCol>
              </a:tblGrid>
              <a:tr h="370840">
                <a:tc>
                  <a:txBody>
                    <a:bodyPr/>
                    <a:lstStyle/>
                    <a:p>
                      <a:r>
                        <a:rPr lang="en-US" dirty="0"/>
                        <a:t>Open Date</a:t>
                      </a:r>
                    </a:p>
                  </a:txBody>
                  <a:tcPr/>
                </a:tc>
                <a:tc>
                  <a:txBody>
                    <a:bodyPr/>
                    <a:lstStyle/>
                    <a:p>
                      <a:r>
                        <a:rPr lang="en-US" dirty="0"/>
                        <a:t>Assignee</a:t>
                      </a:r>
                    </a:p>
                  </a:txBody>
                  <a:tcPr/>
                </a:tc>
                <a:tc>
                  <a:txBody>
                    <a:bodyPr/>
                    <a:lstStyle/>
                    <a:p>
                      <a:r>
                        <a:rPr lang="en-US" dirty="0"/>
                        <a:t>Topic</a:t>
                      </a:r>
                    </a:p>
                  </a:txBody>
                  <a:tcPr/>
                </a:tc>
                <a:tc>
                  <a:txBody>
                    <a:bodyPr/>
                    <a:lstStyle/>
                    <a:p>
                      <a:r>
                        <a:rPr lang="en-US" dirty="0"/>
                        <a:t>Status</a:t>
                      </a:r>
                    </a:p>
                  </a:txBody>
                  <a:tcPr/>
                </a:tc>
                <a:tc>
                  <a:txBody>
                    <a:bodyPr/>
                    <a:lstStyle/>
                    <a:p>
                      <a:r>
                        <a:rPr lang="en-US" dirty="0"/>
                        <a:t>Close Date</a:t>
                      </a:r>
                    </a:p>
                  </a:txBody>
                  <a:tcPr/>
                </a:tc>
                <a:extLst>
                  <a:ext uri="{0D108BD9-81ED-4DB2-BD59-A6C34878D82A}">
                    <a16:rowId xmlns:a16="http://schemas.microsoft.com/office/drawing/2014/main" val="4055500528"/>
                  </a:ext>
                </a:extLst>
              </a:tr>
              <a:tr h="370840">
                <a:tc>
                  <a:txBody>
                    <a:bodyPr/>
                    <a:lstStyle/>
                    <a:p>
                      <a:r>
                        <a:rPr lang="en-US" dirty="0"/>
                        <a:t>22/07/12</a:t>
                      </a:r>
                    </a:p>
                  </a:txBody>
                  <a:tcPr/>
                </a:tc>
                <a:tc>
                  <a:txBody>
                    <a:bodyPr/>
                    <a:lstStyle/>
                    <a:p>
                      <a:r>
                        <a:rPr lang="en-US" dirty="0"/>
                        <a:t>Team</a:t>
                      </a:r>
                    </a:p>
                  </a:txBody>
                  <a:tcPr/>
                </a:tc>
                <a:tc>
                  <a:txBody>
                    <a:bodyPr/>
                    <a:lstStyle/>
                    <a:p>
                      <a:r>
                        <a:rPr lang="en-US" dirty="0"/>
                        <a:t>Archiving</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1514702520"/>
                  </a:ext>
                </a:extLst>
              </a:tr>
              <a:tr h="370840">
                <a:tc>
                  <a:txBody>
                    <a:bodyPr/>
                    <a:lstStyle/>
                    <a:p>
                      <a:r>
                        <a:rPr lang="en-US" dirty="0"/>
                        <a:t>22/07/12</a:t>
                      </a:r>
                    </a:p>
                  </a:txBody>
                  <a:tcPr/>
                </a:tc>
                <a:tc>
                  <a:txBody>
                    <a:bodyPr/>
                    <a:lstStyle/>
                    <a:p>
                      <a:r>
                        <a:rPr lang="en-US" dirty="0"/>
                        <a:t>Team</a:t>
                      </a:r>
                    </a:p>
                  </a:txBody>
                  <a:tcPr/>
                </a:tc>
                <a:tc>
                  <a:txBody>
                    <a:bodyPr/>
                    <a:lstStyle/>
                    <a:p>
                      <a:r>
                        <a:rPr lang="en-US" dirty="0"/>
                        <a:t>NCDF Data Identifier</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1325261703"/>
                  </a:ext>
                </a:extLst>
              </a:tr>
              <a:tr h="370840">
                <a:tc>
                  <a:txBody>
                    <a:bodyPr/>
                    <a:lstStyle/>
                    <a:p>
                      <a:r>
                        <a:rPr lang="en-US" dirty="0"/>
                        <a:t>22/07/12</a:t>
                      </a:r>
                    </a:p>
                  </a:txBody>
                  <a:tcPr/>
                </a:tc>
                <a:tc>
                  <a:txBody>
                    <a:bodyPr/>
                    <a:lstStyle/>
                    <a:p>
                      <a:r>
                        <a:rPr lang="en-US" dirty="0"/>
                        <a:t>Team</a:t>
                      </a:r>
                    </a:p>
                  </a:txBody>
                  <a:tcPr/>
                </a:tc>
                <a:tc>
                  <a:txBody>
                    <a:bodyPr/>
                    <a:lstStyle/>
                    <a:p>
                      <a:r>
                        <a:rPr lang="en-US" dirty="0"/>
                        <a:t>Federated Search</a:t>
                      </a:r>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4101615016"/>
                  </a:ext>
                </a:extLst>
              </a:tr>
              <a:tr h="370840">
                <a:tc>
                  <a:txBody>
                    <a:bodyPr/>
                    <a:lstStyle/>
                    <a:p>
                      <a:r>
                        <a:rPr lang="en-US" dirty="0"/>
                        <a:t>22/07/12</a:t>
                      </a:r>
                    </a:p>
                  </a:txBody>
                  <a:tcPr/>
                </a:tc>
                <a:tc>
                  <a:txBody>
                    <a:bodyPr/>
                    <a:lstStyle/>
                    <a:p>
                      <a:r>
                        <a:rPr lang="en-US" dirty="0"/>
                        <a:t>Team </a:t>
                      </a:r>
                    </a:p>
                  </a:txBody>
                  <a:tcPr/>
                </a:tc>
                <a:tc>
                  <a:txBody>
                    <a:bodyPr/>
                    <a:lstStyle/>
                    <a:p>
                      <a:r>
                        <a:rPr lang="en-US" dirty="0"/>
                        <a:t>Open Search</a:t>
                      </a:r>
                      <a:r>
                        <a:rPr lang="en-US"/>
                        <a:t>/Elastic Search</a:t>
                      </a:r>
                      <a:endParaRPr lang="en-US" dirty="0"/>
                    </a:p>
                  </a:txBody>
                  <a:tcPr/>
                </a:tc>
                <a:tc>
                  <a:txBody>
                    <a:bodyPr/>
                    <a:lstStyle/>
                    <a:p>
                      <a:r>
                        <a:rPr lang="en-US" dirty="0"/>
                        <a:t>Open</a:t>
                      </a:r>
                    </a:p>
                  </a:txBody>
                  <a:tcPr/>
                </a:tc>
                <a:tc>
                  <a:txBody>
                    <a:bodyPr/>
                    <a:lstStyle/>
                    <a:p>
                      <a:endParaRPr lang="en-US"/>
                    </a:p>
                  </a:txBody>
                  <a:tcPr/>
                </a:tc>
                <a:extLst>
                  <a:ext uri="{0D108BD9-81ED-4DB2-BD59-A6C34878D82A}">
                    <a16:rowId xmlns:a16="http://schemas.microsoft.com/office/drawing/2014/main" val="83710123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6527871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10353314"/>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3567775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0988891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960976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8455371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82249907"/>
                  </a:ext>
                </a:extLst>
              </a:tr>
            </a:tbl>
          </a:graphicData>
        </a:graphic>
      </p:graphicFrame>
      <p:sp>
        <p:nvSpPr>
          <p:cNvPr id="4" name="Footer Placeholder 3">
            <a:extLst>
              <a:ext uri="{FF2B5EF4-FFF2-40B4-BE49-F238E27FC236}">
                <a16:creationId xmlns:a16="http://schemas.microsoft.com/office/drawing/2014/main" id="{98AA332A-5602-7E4A-7BE4-1E98569D3651}"/>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512513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9EEC-612E-73C8-FAF7-2E4C718E8B13}"/>
              </a:ext>
            </a:extLst>
          </p:cNvPr>
          <p:cNvSpPr>
            <a:spLocks noGrp="1"/>
          </p:cNvSpPr>
          <p:nvPr>
            <p:ph type="title"/>
          </p:nvPr>
        </p:nvSpPr>
        <p:spPr>
          <a:xfrm>
            <a:off x="838200" y="365126"/>
            <a:ext cx="10515600" cy="681622"/>
          </a:xfrm>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9D3474AF-B382-614D-55A8-8D99C85895A3}"/>
              </a:ext>
            </a:extLst>
          </p:cNvPr>
          <p:cNvSpPr>
            <a:spLocks noGrp="1"/>
          </p:cNvSpPr>
          <p:nvPr>
            <p:ph idx="1"/>
          </p:nvPr>
        </p:nvSpPr>
        <p:spPr>
          <a:xfrm>
            <a:off x="838200" y="1323474"/>
            <a:ext cx="10515600" cy="4853489"/>
          </a:xfrm>
        </p:spPr>
        <p:txBody>
          <a:bodyPr>
            <a:normAutofit/>
          </a:bodyPr>
          <a:lstStyle/>
          <a:p>
            <a:r>
              <a:rPr lang="en-US" sz="2000" dirty="0"/>
              <a:t>Review of NCDF Tiger Team</a:t>
            </a:r>
          </a:p>
          <a:p>
            <a:r>
              <a:rPr lang="en-US" sz="2000" dirty="0"/>
              <a:t>Search impacts on Architecture</a:t>
            </a:r>
          </a:p>
          <a:p>
            <a:pPr lvl="1"/>
            <a:r>
              <a:rPr lang="en-US" sz="1600" dirty="0"/>
              <a:t>Lake Diver</a:t>
            </a:r>
          </a:p>
          <a:p>
            <a:pPr lvl="2"/>
            <a:r>
              <a:rPr lang="en-US" sz="1400" dirty="0"/>
              <a:t>Touches a particular Node’s API, and then looks into that </a:t>
            </a:r>
            <a:r>
              <a:rPr lang="en-US" sz="1400" dirty="0" err="1"/>
              <a:t>DataLake</a:t>
            </a:r>
            <a:endParaRPr lang="en-US" sz="1400" dirty="0"/>
          </a:p>
          <a:p>
            <a:pPr lvl="1"/>
            <a:r>
              <a:rPr lang="en-US" sz="1600" dirty="0"/>
              <a:t>AI Tags</a:t>
            </a:r>
          </a:p>
          <a:p>
            <a:pPr lvl="2"/>
            <a:r>
              <a:rPr lang="en-US" sz="1400" dirty="0"/>
              <a:t>Use Case 0.1 – Images will be inserted into the </a:t>
            </a:r>
            <a:r>
              <a:rPr lang="en-US" sz="1400" dirty="0" err="1"/>
              <a:t>DataLake</a:t>
            </a:r>
            <a:r>
              <a:rPr lang="en-US" sz="1400" dirty="0"/>
              <a:t>… can an AI mechanism provide some tags to those images?</a:t>
            </a:r>
          </a:p>
          <a:p>
            <a:pPr lvl="2"/>
            <a:r>
              <a:rPr lang="en-US" sz="1400" dirty="0"/>
              <a:t>Proposed – to be then added to the BSO Metadata Card</a:t>
            </a:r>
          </a:p>
          <a:p>
            <a:r>
              <a:rPr lang="en-US" sz="2000" dirty="0"/>
              <a:t>CWIX 2023 Plans</a:t>
            </a:r>
          </a:p>
          <a:p>
            <a:pPr lvl="1"/>
            <a:r>
              <a:rPr lang="en-US" sz="1600" dirty="0" err="1"/>
              <a:t>DataLake</a:t>
            </a:r>
            <a:r>
              <a:rPr lang="en-US" sz="1600" dirty="0"/>
              <a:t> Gateway – federates (1 or more) nodes – adaptation of the API services (EXPLORATION OF FEDERATION)</a:t>
            </a:r>
          </a:p>
          <a:p>
            <a:pPr lvl="1"/>
            <a:r>
              <a:rPr lang="en-US" sz="1600" dirty="0"/>
              <a:t>Ex. Takes a query from the User, and then applies that to all known nodes (EXPLORATION OF FEDERATION)</a:t>
            </a:r>
          </a:p>
          <a:p>
            <a:pPr lvl="1"/>
            <a:r>
              <a:rPr lang="en-US" sz="1600" dirty="0"/>
              <a:t>Some exploration of Gateway functionality for CWIX 2023 – </a:t>
            </a:r>
            <a:r>
              <a:rPr lang="en-US" sz="1600" dirty="0">
                <a:highlight>
                  <a:srgbClr val="FFFF00"/>
                </a:highlight>
              </a:rPr>
              <a:t>to be captured in the architecture documents</a:t>
            </a:r>
          </a:p>
          <a:p>
            <a:r>
              <a:rPr lang="en-US" sz="2000" dirty="0"/>
              <a:t>Leadership of TT</a:t>
            </a:r>
          </a:p>
          <a:p>
            <a:r>
              <a:rPr lang="en-US" sz="2000" dirty="0"/>
              <a:t>Action Items</a:t>
            </a:r>
          </a:p>
        </p:txBody>
      </p:sp>
      <p:sp>
        <p:nvSpPr>
          <p:cNvPr id="4" name="Footer Placeholder 3">
            <a:extLst>
              <a:ext uri="{FF2B5EF4-FFF2-40B4-BE49-F238E27FC236}">
                <a16:creationId xmlns:a16="http://schemas.microsoft.com/office/drawing/2014/main" id="{6A78FA5E-8C3F-082A-1EB2-F799C6C976F5}"/>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394121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568712" y="596018"/>
            <a:ext cx="9285109" cy="585082"/>
          </a:xfrm>
        </p:spPr>
        <p:txBody>
          <a:bodyPr>
            <a:normAutofit/>
          </a:bodyPr>
          <a:lstStyle/>
          <a:p>
            <a:r>
              <a:rPr lang="en-US" sz="2400" dirty="0"/>
              <a:t>Architecture timeline for CWIX 2023</a:t>
            </a:r>
          </a:p>
        </p:txBody>
      </p:sp>
      <p:sp>
        <p:nvSpPr>
          <p:cNvPr id="3" name="Content Placeholder 2">
            <a:extLst>
              <a:ext uri="{FF2B5EF4-FFF2-40B4-BE49-F238E27FC236}">
                <a16:creationId xmlns:a16="http://schemas.microsoft.com/office/drawing/2014/main" id="{5ADB18B0-4338-A1D4-4A6D-866A0127A209}"/>
              </a:ext>
            </a:extLst>
          </p:cNvPr>
          <p:cNvSpPr>
            <a:spLocks noGrp="1"/>
          </p:cNvSpPr>
          <p:nvPr>
            <p:ph idx="1"/>
          </p:nvPr>
        </p:nvSpPr>
        <p:spPr>
          <a:xfrm>
            <a:off x="568712" y="1247775"/>
            <a:ext cx="9285108" cy="4854285"/>
          </a:xfrm>
        </p:spPr>
        <p:txBody>
          <a:bodyPr>
            <a:normAutofit/>
          </a:bodyPr>
          <a:lstStyle/>
          <a:p>
            <a:r>
              <a:rPr lang="en-US" sz="2000" dirty="0"/>
              <a:t>A number of planned products and efforts are on the calendar for the architecture TT to support the CWIX 2023 effort</a:t>
            </a:r>
          </a:p>
          <a:p>
            <a:endParaRPr lang="en-US" sz="2000" dirty="0"/>
          </a:p>
          <a:p>
            <a:r>
              <a:rPr lang="en-US" sz="2000" dirty="0"/>
              <a:t>Pre-IPC – Prepare a conceptual architecture for the CWIX 2023 NCDF Data Lake (this will be a target architecture, likely to change)</a:t>
            </a:r>
          </a:p>
          <a:p>
            <a:r>
              <a:rPr lang="en-US" sz="2000" dirty="0"/>
              <a:t>Pre-MPC – </a:t>
            </a:r>
            <a:r>
              <a:rPr lang="en-US" sz="2000" dirty="0" err="1"/>
              <a:t>Finalise</a:t>
            </a:r>
            <a:r>
              <a:rPr lang="en-US" sz="2000" dirty="0"/>
              <a:t> and firm up Architecture based on developments and national contributions</a:t>
            </a:r>
          </a:p>
          <a:p>
            <a:r>
              <a:rPr lang="en-US" sz="2000" dirty="0"/>
              <a:t>Pre-Execution – Prepare Architecture products and handouts for CWIX 2023</a:t>
            </a:r>
          </a:p>
        </p:txBody>
      </p:sp>
      <p:sp>
        <p:nvSpPr>
          <p:cNvPr id="4" name="Footer Placeholder 3">
            <a:extLst>
              <a:ext uri="{FF2B5EF4-FFF2-40B4-BE49-F238E27FC236}">
                <a16:creationId xmlns:a16="http://schemas.microsoft.com/office/drawing/2014/main" id="{8E9502C9-7BCB-054A-11DE-6D66834A0C98}"/>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278790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657922" y="596018"/>
            <a:ext cx="9195899" cy="585082"/>
          </a:xfrm>
        </p:spPr>
        <p:txBody>
          <a:bodyPr>
            <a:normAutofit/>
          </a:bodyPr>
          <a:lstStyle/>
          <a:p>
            <a:r>
              <a:rPr lang="en-US" sz="2400" dirty="0"/>
              <a:t>Architecture Products for CWIX 2023</a:t>
            </a:r>
          </a:p>
        </p:txBody>
      </p:sp>
      <p:sp>
        <p:nvSpPr>
          <p:cNvPr id="3" name="Content Placeholder 2">
            <a:extLst>
              <a:ext uri="{FF2B5EF4-FFF2-40B4-BE49-F238E27FC236}">
                <a16:creationId xmlns:a16="http://schemas.microsoft.com/office/drawing/2014/main" id="{5ADB18B0-4338-A1D4-4A6D-866A0127A209}"/>
              </a:ext>
            </a:extLst>
          </p:cNvPr>
          <p:cNvSpPr>
            <a:spLocks noGrp="1"/>
          </p:cNvSpPr>
          <p:nvPr>
            <p:ph idx="1"/>
          </p:nvPr>
        </p:nvSpPr>
        <p:spPr>
          <a:xfrm>
            <a:off x="657922" y="1247775"/>
            <a:ext cx="9195898" cy="4854285"/>
          </a:xfrm>
        </p:spPr>
        <p:txBody>
          <a:bodyPr>
            <a:normAutofit/>
          </a:bodyPr>
          <a:lstStyle/>
          <a:p>
            <a:r>
              <a:rPr lang="en-US" sz="2000" dirty="0"/>
              <a:t>System Diagrams for NCDF Software API/Services (with changes from CWIX 2022, highlighting 2023 experimentation and exploration goals)</a:t>
            </a:r>
          </a:p>
          <a:p>
            <a:r>
              <a:rPr lang="en-US" sz="2000" dirty="0"/>
              <a:t>Conceptual model, showing notional overall architecture of a federated, multi-node Data Lake environment</a:t>
            </a:r>
          </a:p>
          <a:p>
            <a:pPr lvl="1"/>
            <a:r>
              <a:rPr lang="en-US" sz="1800" dirty="0"/>
              <a:t>Data Provider Systems</a:t>
            </a:r>
          </a:p>
          <a:p>
            <a:pPr lvl="1"/>
            <a:r>
              <a:rPr lang="en-US" sz="1800" dirty="0"/>
              <a:t>Data Consumer Systems</a:t>
            </a:r>
          </a:p>
          <a:p>
            <a:pPr lvl="1"/>
            <a:r>
              <a:rPr lang="en-US" sz="1800" dirty="0"/>
              <a:t>Data Lake Services</a:t>
            </a:r>
          </a:p>
          <a:p>
            <a:pPr lvl="1"/>
            <a:r>
              <a:rPr lang="en-US" sz="1800" dirty="0"/>
              <a:t>Outside of Data Lake NCIA and other (such as Transformation)</a:t>
            </a:r>
          </a:p>
          <a:p>
            <a:r>
              <a:rPr lang="en-US" sz="2000" dirty="0"/>
              <a:t>Data flow diagrams – Logical (not physical) </a:t>
            </a:r>
          </a:p>
          <a:p>
            <a:r>
              <a:rPr lang="en-US" sz="2000" dirty="0"/>
              <a:t>Logical Network Diagrams for Multi-Node environment</a:t>
            </a:r>
          </a:p>
        </p:txBody>
      </p:sp>
      <p:grpSp>
        <p:nvGrpSpPr>
          <p:cNvPr id="9" name="Group 8">
            <a:extLst>
              <a:ext uri="{FF2B5EF4-FFF2-40B4-BE49-F238E27FC236}">
                <a16:creationId xmlns:a16="http://schemas.microsoft.com/office/drawing/2014/main" id="{32BE057B-EA8F-EED3-200A-ADBE2EE11F0F}"/>
              </a:ext>
            </a:extLst>
          </p:cNvPr>
          <p:cNvGrpSpPr/>
          <p:nvPr/>
        </p:nvGrpSpPr>
        <p:grpSpPr>
          <a:xfrm>
            <a:off x="9697297" y="1279922"/>
            <a:ext cx="514350" cy="476250"/>
            <a:chOff x="8077200" y="1809750"/>
            <a:chExt cx="514350" cy="476250"/>
          </a:xfrm>
          <a:solidFill>
            <a:srgbClr val="CC00CC"/>
          </a:solidFill>
        </p:grpSpPr>
        <p:sp>
          <p:nvSpPr>
            <p:cNvPr id="4" name="Oval 3">
              <a:extLst>
                <a:ext uri="{FF2B5EF4-FFF2-40B4-BE49-F238E27FC236}">
                  <a16:creationId xmlns:a16="http://schemas.microsoft.com/office/drawing/2014/main" id="{05CA6539-0722-3B03-1237-AECD4FAB132B}"/>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100" dirty="0"/>
            </a:p>
          </p:txBody>
        </p:sp>
        <p:sp>
          <p:nvSpPr>
            <p:cNvPr id="8" name="TextBox 7">
              <a:extLst>
                <a:ext uri="{FF2B5EF4-FFF2-40B4-BE49-F238E27FC236}">
                  <a16:creationId xmlns:a16="http://schemas.microsoft.com/office/drawing/2014/main" id="{54F2C860-1FB5-54E6-C231-E9E91FE8D6D8}"/>
                </a:ext>
              </a:extLst>
            </p:cNvPr>
            <p:cNvSpPr txBox="1"/>
            <p:nvPr/>
          </p:nvSpPr>
          <p:spPr>
            <a:xfrm>
              <a:off x="8119946" y="1861235"/>
              <a:ext cx="433132" cy="369332"/>
            </a:xfrm>
            <a:prstGeom prst="rect">
              <a:avLst/>
            </a:prstGeom>
            <a:noFill/>
          </p:spPr>
          <p:txBody>
            <a:bodyPr wrap="none" rtlCol="0">
              <a:spAutoFit/>
            </a:bodyPr>
            <a:lstStyle/>
            <a:p>
              <a:r>
                <a:rPr lang="en-US" dirty="0">
                  <a:solidFill>
                    <a:schemeClr val="bg1"/>
                  </a:solidFill>
                </a:rPr>
                <a:t>SD</a:t>
              </a:r>
            </a:p>
          </p:txBody>
        </p:sp>
      </p:grpSp>
      <p:grpSp>
        <p:nvGrpSpPr>
          <p:cNvPr id="11" name="Group 10">
            <a:extLst>
              <a:ext uri="{FF2B5EF4-FFF2-40B4-BE49-F238E27FC236}">
                <a16:creationId xmlns:a16="http://schemas.microsoft.com/office/drawing/2014/main" id="{CC802315-C57F-2B47-50A7-22B50F4BB14F}"/>
              </a:ext>
            </a:extLst>
          </p:cNvPr>
          <p:cNvGrpSpPr/>
          <p:nvPr/>
        </p:nvGrpSpPr>
        <p:grpSpPr>
          <a:xfrm>
            <a:off x="9680812" y="2061371"/>
            <a:ext cx="527709" cy="476250"/>
            <a:chOff x="8063841" y="2740819"/>
            <a:chExt cx="527709" cy="476250"/>
          </a:xfrm>
          <a:solidFill>
            <a:srgbClr val="92D050"/>
          </a:solidFill>
        </p:grpSpPr>
        <p:sp>
          <p:nvSpPr>
            <p:cNvPr id="5" name="Oval 4">
              <a:extLst>
                <a:ext uri="{FF2B5EF4-FFF2-40B4-BE49-F238E27FC236}">
                  <a16:creationId xmlns:a16="http://schemas.microsoft.com/office/drawing/2014/main" id="{10D0C8F8-985A-09DC-C75B-84A0B38DB17B}"/>
                </a:ext>
              </a:extLst>
            </p:cNvPr>
            <p:cNvSpPr/>
            <p:nvPr/>
          </p:nvSpPr>
          <p:spPr>
            <a:xfrm>
              <a:off x="8077200" y="2740819"/>
              <a:ext cx="514350" cy="476250"/>
            </a:xfrm>
            <a:prstGeom prst="ellipse">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dirty="0"/>
            </a:p>
          </p:txBody>
        </p:sp>
        <p:sp>
          <p:nvSpPr>
            <p:cNvPr id="10" name="TextBox 9">
              <a:extLst>
                <a:ext uri="{FF2B5EF4-FFF2-40B4-BE49-F238E27FC236}">
                  <a16:creationId xmlns:a16="http://schemas.microsoft.com/office/drawing/2014/main" id="{F498CFD9-8B21-3986-3EB5-78317186DCE2}"/>
                </a:ext>
              </a:extLst>
            </p:cNvPr>
            <p:cNvSpPr txBox="1"/>
            <p:nvPr/>
          </p:nvSpPr>
          <p:spPr>
            <a:xfrm>
              <a:off x="8063841" y="2794278"/>
              <a:ext cx="505267" cy="369332"/>
            </a:xfrm>
            <a:prstGeom prst="rect">
              <a:avLst/>
            </a:prstGeom>
            <a:noFill/>
          </p:spPr>
          <p:txBody>
            <a:bodyPr wrap="none" rtlCol="0">
              <a:spAutoFit/>
            </a:bodyPr>
            <a:lstStyle/>
            <a:p>
              <a:r>
                <a:rPr lang="en-US" dirty="0">
                  <a:solidFill>
                    <a:schemeClr val="bg1"/>
                  </a:solidFill>
                </a:rPr>
                <a:t>CM</a:t>
              </a:r>
            </a:p>
          </p:txBody>
        </p:sp>
      </p:grpSp>
      <p:grpSp>
        <p:nvGrpSpPr>
          <p:cNvPr id="14" name="Group 13">
            <a:extLst>
              <a:ext uri="{FF2B5EF4-FFF2-40B4-BE49-F238E27FC236}">
                <a16:creationId xmlns:a16="http://schemas.microsoft.com/office/drawing/2014/main" id="{2F9E9A31-6255-69A6-72E7-B95C19B95112}"/>
              </a:ext>
            </a:extLst>
          </p:cNvPr>
          <p:cNvGrpSpPr/>
          <p:nvPr/>
        </p:nvGrpSpPr>
        <p:grpSpPr>
          <a:xfrm>
            <a:off x="9738904" y="3747292"/>
            <a:ext cx="514350" cy="476250"/>
            <a:chOff x="8077200" y="4402937"/>
            <a:chExt cx="514350" cy="476250"/>
          </a:xfrm>
          <a:solidFill>
            <a:schemeClr val="accent5">
              <a:lumMod val="75000"/>
            </a:schemeClr>
          </a:solidFill>
        </p:grpSpPr>
        <p:sp>
          <p:nvSpPr>
            <p:cNvPr id="6" name="Oval 5">
              <a:extLst>
                <a:ext uri="{FF2B5EF4-FFF2-40B4-BE49-F238E27FC236}">
                  <a16:creationId xmlns:a16="http://schemas.microsoft.com/office/drawing/2014/main" id="{E68E66C9-89EA-AC28-8462-EF5F86328E84}"/>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dirty="0"/>
            </a:p>
          </p:txBody>
        </p:sp>
        <p:sp>
          <p:nvSpPr>
            <p:cNvPr id="12" name="TextBox 11">
              <a:extLst>
                <a:ext uri="{FF2B5EF4-FFF2-40B4-BE49-F238E27FC236}">
                  <a16:creationId xmlns:a16="http://schemas.microsoft.com/office/drawing/2014/main" id="{5B2374A3-D5E6-1FCD-7BA6-FBB72FEAD02C}"/>
                </a:ext>
              </a:extLst>
            </p:cNvPr>
            <p:cNvSpPr txBox="1"/>
            <p:nvPr/>
          </p:nvSpPr>
          <p:spPr>
            <a:xfrm>
              <a:off x="8100176" y="4448168"/>
              <a:ext cx="433132" cy="369332"/>
            </a:xfrm>
            <a:prstGeom prst="rect">
              <a:avLst/>
            </a:prstGeom>
            <a:noFill/>
          </p:spPr>
          <p:txBody>
            <a:bodyPr wrap="none" rtlCol="0">
              <a:spAutoFit/>
            </a:bodyPr>
            <a:lstStyle/>
            <a:p>
              <a:r>
                <a:rPr lang="en-US" dirty="0">
                  <a:solidFill>
                    <a:schemeClr val="bg1"/>
                  </a:solidFill>
                </a:rPr>
                <a:t>DF</a:t>
              </a:r>
            </a:p>
          </p:txBody>
        </p:sp>
      </p:grpSp>
      <p:grpSp>
        <p:nvGrpSpPr>
          <p:cNvPr id="15" name="Group 14">
            <a:extLst>
              <a:ext uri="{FF2B5EF4-FFF2-40B4-BE49-F238E27FC236}">
                <a16:creationId xmlns:a16="http://schemas.microsoft.com/office/drawing/2014/main" id="{A90FEEE5-6185-FC3E-EF30-2D69EC105466}"/>
              </a:ext>
            </a:extLst>
          </p:cNvPr>
          <p:cNvGrpSpPr/>
          <p:nvPr/>
        </p:nvGrpSpPr>
        <p:grpSpPr>
          <a:xfrm>
            <a:off x="9721271" y="4320380"/>
            <a:ext cx="514350" cy="476250"/>
            <a:chOff x="8077200" y="5310191"/>
            <a:chExt cx="514350" cy="476250"/>
          </a:xfrm>
        </p:grpSpPr>
        <p:sp>
          <p:nvSpPr>
            <p:cNvPr id="7" name="Oval 6">
              <a:extLst>
                <a:ext uri="{FF2B5EF4-FFF2-40B4-BE49-F238E27FC236}">
                  <a16:creationId xmlns:a16="http://schemas.microsoft.com/office/drawing/2014/main" id="{3CAC1B4C-3B4E-947B-B128-35B0433BF4AD}"/>
                </a:ext>
              </a:extLst>
            </p:cNvPr>
            <p:cNvSpPr/>
            <p:nvPr/>
          </p:nvSpPr>
          <p:spPr>
            <a:xfrm>
              <a:off x="8077200" y="5310191"/>
              <a:ext cx="5143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3" name="TextBox 12">
              <a:extLst>
                <a:ext uri="{FF2B5EF4-FFF2-40B4-BE49-F238E27FC236}">
                  <a16:creationId xmlns:a16="http://schemas.microsoft.com/office/drawing/2014/main" id="{D25EDD75-2C10-807B-8ECF-63E7F2349AC1}"/>
                </a:ext>
              </a:extLst>
            </p:cNvPr>
            <p:cNvSpPr txBox="1"/>
            <p:nvPr/>
          </p:nvSpPr>
          <p:spPr>
            <a:xfrm>
              <a:off x="8077200" y="5363650"/>
              <a:ext cx="476412" cy="369332"/>
            </a:xfrm>
            <a:prstGeom prst="rect">
              <a:avLst/>
            </a:prstGeom>
            <a:noFill/>
          </p:spPr>
          <p:txBody>
            <a:bodyPr wrap="none" rtlCol="0">
              <a:spAutoFit/>
            </a:bodyPr>
            <a:lstStyle/>
            <a:p>
              <a:r>
                <a:rPr lang="en-US" dirty="0">
                  <a:solidFill>
                    <a:schemeClr val="bg1"/>
                  </a:solidFill>
                </a:rPr>
                <a:t>ND</a:t>
              </a:r>
            </a:p>
          </p:txBody>
        </p:sp>
      </p:grpSp>
      <p:sp>
        <p:nvSpPr>
          <p:cNvPr id="16" name="Footer Placeholder 15">
            <a:extLst>
              <a:ext uri="{FF2B5EF4-FFF2-40B4-BE49-F238E27FC236}">
                <a16:creationId xmlns:a16="http://schemas.microsoft.com/office/drawing/2014/main" id="{EC8FAC48-6EDD-F5B9-75E5-1B3F3B541F3F}"/>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419040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5A8-BB92-EC87-7CFC-FB51B6E86817}"/>
              </a:ext>
            </a:extLst>
          </p:cNvPr>
          <p:cNvSpPr>
            <a:spLocks noGrp="1"/>
          </p:cNvSpPr>
          <p:nvPr>
            <p:ph type="title"/>
          </p:nvPr>
        </p:nvSpPr>
        <p:spPr>
          <a:xfrm>
            <a:off x="602166" y="596018"/>
            <a:ext cx="9251655" cy="585082"/>
          </a:xfrm>
        </p:spPr>
        <p:txBody>
          <a:bodyPr>
            <a:normAutofit/>
          </a:bodyPr>
          <a:lstStyle/>
          <a:p>
            <a:r>
              <a:rPr lang="en-US" sz="2400" dirty="0"/>
              <a:t>Overall Architecture goals for CWIX 2023</a:t>
            </a:r>
          </a:p>
        </p:txBody>
      </p:sp>
      <p:sp>
        <p:nvSpPr>
          <p:cNvPr id="3" name="Content Placeholder 2">
            <a:extLst>
              <a:ext uri="{FF2B5EF4-FFF2-40B4-BE49-F238E27FC236}">
                <a16:creationId xmlns:a16="http://schemas.microsoft.com/office/drawing/2014/main" id="{5ADB18B0-4338-A1D4-4A6D-866A0127A209}"/>
              </a:ext>
            </a:extLst>
          </p:cNvPr>
          <p:cNvSpPr>
            <a:spLocks noGrp="1"/>
          </p:cNvSpPr>
          <p:nvPr>
            <p:ph idx="1"/>
          </p:nvPr>
        </p:nvSpPr>
        <p:spPr>
          <a:xfrm>
            <a:off x="602166" y="1247775"/>
            <a:ext cx="9251654" cy="4854285"/>
          </a:xfrm>
        </p:spPr>
        <p:txBody>
          <a:bodyPr>
            <a:normAutofit/>
          </a:bodyPr>
          <a:lstStyle/>
          <a:p>
            <a:r>
              <a:rPr lang="en-US" sz="2000" dirty="0"/>
              <a:t>Cross-Community Communications remains overall goal for NCDF Data Lake Architecture</a:t>
            </a:r>
          </a:p>
          <a:p>
            <a:r>
              <a:rPr lang="en-US" sz="2000" dirty="0"/>
              <a:t>Support CWIX 2023 Objectives</a:t>
            </a:r>
          </a:p>
          <a:p>
            <a:pPr marL="800100" lvl="1" indent="-342900">
              <a:buFont typeface="+mj-lt"/>
              <a:buAutoNum type="arabicPeriod"/>
            </a:pPr>
            <a:r>
              <a:rPr lang="en-US" sz="1800" dirty="0"/>
              <a:t>FMN Sp5 Service Instructions for Federated Data Lake</a:t>
            </a:r>
          </a:p>
          <a:p>
            <a:pPr marL="800100" lvl="1" indent="-342900">
              <a:buFont typeface="+mj-lt"/>
              <a:buAutoNum type="arabicPeriod"/>
            </a:pPr>
            <a:endParaRPr lang="en-US" sz="1800" dirty="0"/>
          </a:p>
          <a:p>
            <a:pPr marL="800100" lvl="1" indent="-342900">
              <a:buFont typeface="+mj-lt"/>
              <a:buAutoNum type="arabicPeriod"/>
            </a:pPr>
            <a:r>
              <a:rPr lang="en-US" sz="1800" dirty="0"/>
              <a:t>Provision, Search and Retrieval using the NCDF Semantic Reference Model</a:t>
            </a:r>
          </a:p>
          <a:p>
            <a:pPr marL="800100" lvl="1" indent="-342900">
              <a:buFont typeface="+mj-lt"/>
              <a:buAutoNum type="arabicPeriod"/>
            </a:pPr>
            <a:endParaRPr lang="en-US" sz="1800" dirty="0"/>
          </a:p>
          <a:p>
            <a:pPr marL="800100" lvl="1" indent="-342900">
              <a:buFont typeface="+mj-lt"/>
              <a:buAutoNum type="arabicPeriod"/>
            </a:pPr>
            <a:r>
              <a:rPr lang="en-US" sz="1800" dirty="0"/>
              <a:t>Experiment with Federated Searching of BSOs provided to NCDF Data Lake, including Community Specific metadata</a:t>
            </a:r>
          </a:p>
          <a:p>
            <a:pPr marL="800100" lvl="1" indent="-342900">
              <a:buFont typeface="+mj-lt"/>
              <a:buAutoNum type="arabicPeriod"/>
            </a:pPr>
            <a:endParaRPr lang="en-US" sz="1800" dirty="0"/>
          </a:p>
          <a:p>
            <a:pPr marL="800100" lvl="1" indent="-342900">
              <a:buFont typeface="+mj-lt"/>
              <a:buAutoNum type="arabicPeriod"/>
            </a:pPr>
            <a:r>
              <a:rPr lang="en-US" sz="1800" dirty="0"/>
              <a:t>Experiment with retrieval of BSOs from NCDF Data Lake, in both NCDF and Native Formats</a:t>
            </a:r>
          </a:p>
          <a:p>
            <a:pPr marL="800100" lvl="1" indent="-342900">
              <a:buFont typeface="+mj-lt"/>
              <a:buAutoNum type="arabicPeriod"/>
            </a:pPr>
            <a:endParaRPr lang="en-US" sz="1800" dirty="0"/>
          </a:p>
          <a:p>
            <a:pPr marL="800100" lvl="1" indent="-342900">
              <a:buFont typeface="+mj-lt"/>
              <a:buAutoNum type="arabicPeriod"/>
            </a:pPr>
            <a:r>
              <a:rPr lang="en-US" sz="1800" dirty="0"/>
              <a:t>Experiment with the use of a Common SRM in querying and interpretation of results from NCDF Data Lake</a:t>
            </a:r>
          </a:p>
          <a:p>
            <a:pPr marL="800100" lvl="1" indent="-342900">
              <a:buFont typeface="+mj-lt"/>
              <a:buAutoNum type="arabicPeriod"/>
            </a:pPr>
            <a:endParaRPr lang="en-US" sz="1800" dirty="0"/>
          </a:p>
        </p:txBody>
      </p:sp>
      <p:grpSp>
        <p:nvGrpSpPr>
          <p:cNvPr id="40" name="Group 39">
            <a:extLst>
              <a:ext uri="{FF2B5EF4-FFF2-40B4-BE49-F238E27FC236}">
                <a16:creationId xmlns:a16="http://schemas.microsoft.com/office/drawing/2014/main" id="{AB75A904-7EB5-41D4-CCC8-2B9B95278BA1}"/>
              </a:ext>
            </a:extLst>
          </p:cNvPr>
          <p:cNvGrpSpPr/>
          <p:nvPr/>
        </p:nvGrpSpPr>
        <p:grpSpPr>
          <a:xfrm>
            <a:off x="8272612" y="2140861"/>
            <a:ext cx="382031" cy="314619"/>
            <a:chOff x="8077200" y="5310191"/>
            <a:chExt cx="514350" cy="476250"/>
          </a:xfrm>
        </p:grpSpPr>
        <p:sp>
          <p:nvSpPr>
            <p:cNvPr id="41" name="Oval 40">
              <a:extLst>
                <a:ext uri="{FF2B5EF4-FFF2-40B4-BE49-F238E27FC236}">
                  <a16:creationId xmlns:a16="http://schemas.microsoft.com/office/drawing/2014/main" id="{007AC728-AAC2-FF2E-57AD-E4CB5847B886}"/>
                </a:ext>
              </a:extLst>
            </p:cNvPr>
            <p:cNvSpPr/>
            <p:nvPr/>
          </p:nvSpPr>
          <p:spPr>
            <a:xfrm>
              <a:off x="8077200" y="5310191"/>
              <a:ext cx="5143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2" name="TextBox 41">
              <a:extLst>
                <a:ext uri="{FF2B5EF4-FFF2-40B4-BE49-F238E27FC236}">
                  <a16:creationId xmlns:a16="http://schemas.microsoft.com/office/drawing/2014/main" id="{DA168CC7-C07D-F453-AFA8-B708010E9A17}"/>
                </a:ext>
              </a:extLst>
            </p:cNvPr>
            <p:cNvSpPr txBox="1"/>
            <p:nvPr/>
          </p:nvSpPr>
          <p:spPr>
            <a:xfrm>
              <a:off x="8077200" y="5363650"/>
              <a:ext cx="449435" cy="314771"/>
            </a:xfrm>
            <a:prstGeom prst="rect">
              <a:avLst/>
            </a:prstGeom>
            <a:noFill/>
          </p:spPr>
          <p:txBody>
            <a:bodyPr wrap="none" rtlCol="0">
              <a:spAutoFit/>
            </a:bodyPr>
            <a:lstStyle/>
            <a:p>
              <a:r>
                <a:rPr lang="en-US" sz="1200" dirty="0">
                  <a:solidFill>
                    <a:schemeClr val="bg1"/>
                  </a:solidFill>
                </a:rPr>
                <a:t>ND</a:t>
              </a:r>
            </a:p>
          </p:txBody>
        </p:sp>
      </p:grpSp>
      <p:grpSp>
        <p:nvGrpSpPr>
          <p:cNvPr id="43" name="Group 42">
            <a:extLst>
              <a:ext uri="{FF2B5EF4-FFF2-40B4-BE49-F238E27FC236}">
                <a16:creationId xmlns:a16="http://schemas.microsoft.com/office/drawing/2014/main" id="{DC6D1BC5-60AB-8A84-96CE-12CC12E9D41F}"/>
              </a:ext>
            </a:extLst>
          </p:cNvPr>
          <p:cNvGrpSpPr/>
          <p:nvPr/>
        </p:nvGrpSpPr>
        <p:grpSpPr>
          <a:xfrm>
            <a:off x="10844072" y="3567370"/>
            <a:ext cx="382031" cy="314619"/>
            <a:chOff x="8077200" y="5310191"/>
            <a:chExt cx="514350" cy="476250"/>
          </a:xfrm>
        </p:grpSpPr>
        <p:sp>
          <p:nvSpPr>
            <p:cNvPr id="44" name="Oval 43">
              <a:extLst>
                <a:ext uri="{FF2B5EF4-FFF2-40B4-BE49-F238E27FC236}">
                  <a16:creationId xmlns:a16="http://schemas.microsoft.com/office/drawing/2014/main" id="{74BA9304-B0C3-F586-3C48-B6CA0ED5DC81}"/>
                </a:ext>
              </a:extLst>
            </p:cNvPr>
            <p:cNvSpPr/>
            <p:nvPr/>
          </p:nvSpPr>
          <p:spPr>
            <a:xfrm>
              <a:off x="8077200" y="5310191"/>
              <a:ext cx="5143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5" name="TextBox 44">
              <a:extLst>
                <a:ext uri="{FF2B5EF4-FFF2-40B4-BE49-F238E27FC236}">
                  <a16:creationId xmlns:a16="http://schemas.microsoft.com/office/drawing/2014/main" id="{5DA21AD0-A793-66A7-4946-7DFB483F23BC}"/>
                </a:ext>
              </a:extLst>
            </p:cNvPr>
            <p:cNvSpPr txBox="1"/>
            <p:nvPr/>
          </p:nvSpPr>
          <p:spPr>
            <a:xfrm>
              <a:off x="8077200" y="5363650"/>
              <a:ext cx="449435" cy="314771"/>
            </a:xfrm>
            <a:prstGeom prst="rect">
              <a:avLst/>
            </a:prstGeom>
            <a:noFill/>
          </p:spPr>
          <p:txBody>
            <a:bodyPr wrap="none" rtlCol="0">
              <a:spAutoFit/>
            </a:bodyPr>
            <a:lstStyle/>
            <a:p>
              <a:r>
                <a:rPr lang="en-US" sz="1200" dirty="0">
                  <a:solidFill>
                    <a:schemeClr val="bg1"/>
                  </a:solidFill>
                </a:rPr>
                <a:t>ND</a:t>
              </a:r>
            </a:p>
          </p:txBody>
        </p:sp>
      </p:grpSp>
      <p:grpSp>
        <p:nvGrpSpPr>
          <p:cNvPr id="46" name="Group 45">
            <a:extLst>
              <a:ext uri="{FF2B5EF4-FFF2-40B4-BE49-F238E27FC236}">
                <a16:creationId xmlns:a16="http://schemas.microsoft.com/office/drawing/2014/main" id="{4AFB49BC-20B5-B658-019F-32093A45CBCD}"/>
              </a:ext>
            </a:extLst>
          </p:cNvPr>
          <p:cNvGrpSpPr/>
          <p:nvPr/>
        </p:nvGrpSpPr>
        <p:grpSpPr>
          <a:xfrm>
            <a:off x="6689181" y="2131464"/>
            <a:ext cx="391953" cy="347982"/>
            <a:chOff x="8077200" y="1809750"/>
            <a:chExt cx="514350" cy="476250"/>
          </a:xfrm>
          <a:solidFill>
            <a:srgbClr val="CC00CC"/>
          </a:solidFill>
        </p:grpSpPr>
        <p:sp>
          <p:nvSpPr>
            <p:cNvPr id="47" name="Oval 46">
              <a:extLst>
                <a:ext uri="{FF2B5EF4-FFF2-40B4-BE49-F238E27FC236}">
                  <a16:creationId xmlns:a16="http://schemas.microsoft.com/office/drawing/2014/main" id="{5E2F17B0-3B62-74C8-4C56-74EA3032C499}"/>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48" name="TextBox 47">
              <a:extLst>
                <a:ext uri="{FF2B5EF4-FFF2-40B4-BE49-F238E27FC236}">
                  <a16:creationId xmlns:a16="http://schemas.microsoft.com/office/drawing/2014/main" id="{E3C8823C-3FE4-46F5-1BCA-74440B6ACDAD}"/>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49" name="Group 48">
            <a:extLst>
              <a:ext uri="{FF2B5EF4-FFF2-40B4-BE49-F238E27FC236}">
                <a16:creationId xmlns:a16="http://schemas.microsoft.com/office/drawing/2014/main" id="{A1D57EC0-2C73-C3DE-FEA0-8D6FB78BD946}"/>
              </a:ext>
            </a:extLst>
          </p:cNvPr>
          <p:cNvGrpSpPr/>
          <p:nvPr/>
        </p:nvGrpSpPr>
        <p:grpSpPr>
          <a:xfrm>
            <a:off x="9052080" y="4342823"/>
            <a:ext cx="391953" cy="347982"/>
            <a:chOff x="8077200" y="1809750"/>
            <a:chExt cx="514350" cy="476250"/>
          </a:xfrm>
          <a:solidFill>
            <a:srgbClr val="CC00CC"/>
          </a:solidFill>
        </p:grpSpPr>
        <p:sp>
          <p:nvSpPr>
            <p:cNvPr id="50" name="Oval 49">
              <a:extLst>
                <a:ext uri="{FF2B5EF4-FFF2-40B4-BE49-F238E27FC236}">
                  <a16:creationId xmlns:a16="http://schemas.microsoft.com/office/drawing/2014/main" id="{51970560-8B9A-BC6C-04E2-F3821EB1E58C}"/>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51" name="TextBox 50">
              <a:extLst>
                <a:ext uri="{FF2B5EF4-FFF2-40B4-BE49-F238E27FC236}">
                  <a16:creationId xmlns:a16="http://schemas.microsoft.com/office/drawing/2014/main" id="{1F437240-4A29-A1F2-D867-73884D326825}"/>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52" name="Group 51">
            <a:extLst>
              <a:ext uri="{FF2B5EF4-FFF2-40B4-BE49-F238E27FC236}">
                <a16:creationId xmlns:a16="http://schemas.microsoft.com/office/drawing/2014/main" id="{BDFB0D92-EB98-8F79-278B-49268FAF7781}"/>
              </a:ext>
            </a:extLst>
          </p:cNvPr>
          <p:cNvGrpSpPr/>
          <p:nvPr/>
        </p:nvGrpSpPr>
        <p:grpSpPr>
          <a:xfrm>
            <a:off x="9363144" y="3496912"/>
            <a:ext cx="391953" cy="347982"/>
            <a:chOff x="8077200" y="1809750"/>
            <a:chExt cx="514350" cy="476250"/>
          </a:xfrm>
          <a:solidFill>
            <a:srgbClr val="CC00CC"/>
          </a:solidFill>
        </p:grpSpPr>
        <p:sp>
          <p:nvSpPr>
            <p:cNvPr id="53" name="Oval 52">
              <a:extLst>
                <a:ext uri="{FF2B5EF4-FFF2-40B4-BE49-F238E27FC236}">
                  <a16:creationId xmlns:a16="http://schemas.microsoft.com/office/drawing/2014/main" id="{0666A11B-B7C2-3254-FB3A-7F8B93FC5E80}"/>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54" name="TextBox 53">
              <a:extLst>
                <a:ext uri="{FF2B5EF4-FFF2-40B4-BE49-F238E27FC236}">
                  <a16:creationId xmlns:a16="http://schemas.microsoft.com/office/drawing/2014/main" id="{DCB94384-B645-0933-260B-0BB9B33AF579}"/>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55" name="Group 54">
            <a:extLst>
              <a:ext uri="{FF2B5EF4-FFF2-40B4-BE49-F238E27FC236}">
                <a16:creationId xmlns:a16="http://schemas.microsoft.com/office/drawing/2014/main" id="{EEBA9823-5A70-B4D1-ECBC-ED5E59FCC25A}"/>
              </a:ext>
            </a:extLst>
          </p:cNvPr>
          <p:cNvGrpSpPr/>
          <p:nvPr/>
        </p:nvGrpSpPr>
        <p:grpSpPr>
          <a:xfrm>
            <a:off x="8463628" y="2857335"/>
            <a:ext cx="391953" cy="347982"/>
            <a:chOff x="8077200" y="1809750"/>
            <a:chExt cx="514350" cy="476250"/>
          </a:xfrm>
          <a:solidFill>
            <a:srgbClr val="CC00CC"/>
          </a:solidFill>
        </p:grpSpPr>
        <p:sp>
          <p:nvSpPr>
            <p:cNvPr id="56" name="Oval 55">
              <a:extLst>
                <a:ext uri="{FF2B5EF4-FFF2-40B4-BE49-F238E27FC236}">
                  <a16:creationId xmlns:a16="http://schemas.microsoft.com/office/drawing/2014/main" id="{B09AF034-4C7D-2F13-7AFA-F1BECD72E88C}"/>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57" name="TextBox 56">
              <a:extLst>
                <a:ext uri="{FF2B5EF4-FFF2-40B4-BE49-F238E27FC236}">
                  <a16:creationId xmlns:a16="http://schemas.microsoft.com/office/drawing/2014/main" id="{6FE86C25-49E5-2759-3A81-09DD68EA7A2A}"/>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58" name="Group 57">
            <a:extLst>
              <a:ext uri="{FF2B5EF4-FFF2-40B4-BE49-F238E27FC236}">
                <a16:creationId xmlns:a16="http://schemas.microsoft.com/office/drawing/2014/main" id="{7609A5A3-1F18-67A0-449E-D327FA540579}"/>
              </a:ext>
            </a:extLst>
          </p:cNvPr>
          <p:cNvGrpSpPr/>
          <p:nvPr/>
        </p:nvGrpSpPr>
        <p:grpSpPr>
          <a:xfrm>
            <a:off x="9357079" y="5261091"/>
            <a:ext cx="391953" cy="347982"/>
            <a:chOff x="8077200" y="1809750"/>
            <a:chExt cx="514350" cy="476250"/>
          </a:xfrm>
          <a:solidFill>
            <a:srgbClr val="CC00CC"/>
          </a:solidFill>
        </p:grpSpPr>
        <p:sp>
          <p:nvSpPr>
            <p:cNvPr id="59" name="Oval 58">
              <a:extLst>
                <a:ext uri="{FF2B5EF4-FFF2-40B4-BE49-F238E27FC236}">
                  <a16:creationId xmlns:a16="http://schemas.microsoft.com/office/drawing/2014/main" id="{E919445B-40EC-8B35-FF5F-8EB7FC862381}"/>
                </a:ext>
              </a:extLst>
            </p:cNvPr>
            <p:cNvSpPr/>
            <p:nvPr/>
          </p:nvSpPr>
          <p:spPr>
            <a:xfrm>
              <a:off x="8077200" y="1809750"/>
              <a:ext cx="514350" cy="476250"/>
            </a:xfrm>
            <a:prstGeom prst="ellipse">
              <a:avLst/>
            </a:prstGeom>
            <a:grp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900" dirty="0"/>
            </a:p>
          </p:txBody>
        </p:sp>
        <p:sp>
          <p:nvSpPr>
            <p:cNvPr id="60" name="TextBox 59">
              <a:extLst>
                <a:ext uri="{FF2B5EF4-FFF2-40B4-BE49-F238E27FC236}">
                  <a16:creationId xmlns:a16="http://schemas.microsoft.com/office/drawing/2014/main" id="{B19614D1-8F6A-16E8-3B3C-B1A7EEFDBC5D}"/>
                </a:ext>
              </a:extLst>
            </p:cNvPr>
            <p:cNvSpPr txBox="1"/>
            <p:nvPr/>
          </p:nvSpPr>
          <p:spPr>
            <a:xfrm>
              <a:off x="8119946" y="1861236"/>
              <a:ext cx="459002" cy="379102"/>
            </a:xfrm>
            <a:prstGeom prst="rect">
              <a:avLst/>
            </a:prstGeom>
            <a:noFill/>
          </p:spPr>
          <p:txBody>
            <a:bodyPr wrap="none" rtlCol="0">
              <a:spAutoFit/>
            </a:bodyPr>
            <a:lstStyle/>
            <a:p>
              <a:r>
                <a:rPr lang="en-US" sz="1200" dirty="0">
                  <a:solidFill>
                    <a:schemeClr val="bg1"/>
                  </a:solidFill>
                </a:rPr>
                <a:t>SD</a:t>
              </a:r>
            </a:p>
          </p:txBody>
        </p:sp>
      </p:grpSp>
      <p:grpSp>
        <p:nvGrpSpPr>
          <p:cNvPr id="61" name="Group 60">
            <a:extLst>
              <a:ext uri="{FF2B5EF4-FFF2-40B4-BE49-F238E27FC236}">
                <a16:creationId xmlns:a16="http://schemas.microsoft.com/office/drawing/2014/main" id="{441E7502-2620-5FCA-1DDA-17CC181D9AB9}"/>
              </a:ext>
            </a:extLst>
          </p:cNvPr>
          <p:cNvGrpSpPr/>
          <p:nvPr/>
        </p:nvGrpSpPr>
        <p:grpSpPr>
          <a:xfrm>
            <a:off x="7220975" y="2148146"/>
            <a:ext cx="397866" cy="314618"/>
            <a:chOff x="8063841" y="2740819"/>
            <a:chExt cx="535670" cy="476250"/>
          </a:xfrm>
          <a:solidFill>
            <a:srgbClr val="92D050"/>
          </a:solidFill>
        </p:grpSpPr>
        <p:sp>
          <p:nvSpPr>
            <p:cNvPr id="62" name="Oval 61">
              <a:extLst>
                <a:ext uri="{FF2B5EF4-FFF2-40B4-BE49-F238E27FC236}">
                  <a16:creationId xmlns:a16="http://schemas.microsoft.com/office/drawing/2014/main" id="{09E25687-86B6-5E24-7D05-3E15890CC257}"/>
                </a:ext>
              </a:extLst>
            </p:cNvPr>
            <p:cNvSpPr/>
            <p:nvPr/>
          </p:nvSpPr>
          <p:spPr>
            <a:xfrm>
              <a:off x="8077200" y="2740819"/>
              <a:ext cx="514350" cy="476250"/>
            </a:xfrm>
            <a:prstGeom prst="ellipse">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dirty="0">
                <a:solidFill>
                  <a:schemeClr val="tx1"/>
                </a:solidFill>
              </a:endParaRPr>
            </a:p>
          </p:txBody>
        </p:sp>
        <p:sp>
          <p:nvSpPr>
            <p:cNvPr id="63" name="TextBox 62">
              <a:extLst>
                <a:ext uri="{FF2B5EF4-FFF2-40B4-BE49-F238E27FC236}">
                  <a16:creationId xmlns:a16="http://schemas.microsoft.com/office/drawing/2014/main" id="{AAEDFEF4-7057-33FC-12EC-B76F56EBB02C}"/>
                </a:ext>
              </a:extLst>
            </p:cNvPr>
            <p:cNvSpPr txBox="1"/>
            <p:nvPr/>
          </p:nvSpPr>
          <p:spPr>
            <a:xfrm>
              <a:off x="8063841" y="2794278"/>
              <a:ext cx="535670" cy="419304"/>
            </a:xfrm>
            <a:prstGeom prst="rect">
              <a:avLst/>
            </a:prstGeom>
            <a:noFill/>
          </p:spPr>
          <p:txBody>
            <a:bodyPr wrap="none" rtlCol="0">
              <a:spAutoFit/>
            </a:bodyPr>
            <a:lstStyle/>
            <a:p>
              <a:r>
                <a:rPr lang="en-US" sz="1200" dirty="0"/>
                <a:t>CM</a:t>
              </a:r>
            </a:p>
          </p:txBody>
        </p:sp>
      </p:grpSp>
      <p:grpSp>
        <p:nvGrpSpPr>
          <p:cNvPr id="64" name="Group 63">
            <a:extLst>
              <a:ext uri="{FF2B5EF4-FFF2-40B4-BE49-F238E27FC236}">
                <a16:creationId xmlns:a16="http://schemas.microsoft.com/office/drawing/2014/main" id="{9C40AC0D-68E0-A507-BB9D-58BA839D1032}"/>
              </a:ext>
            </a:extLst>
          </p:cNvPr>
          <p:cNvGrpSpPr/>
          <p:nvPr/>
        </p:nvGrpSpPr>
        <p:grpSpPr>
          <a:xfrm>
            <a:off x="9854816" y="3508397"/>
            <a:ext cx="397866" cy="314618"/>
            <a:chOff x="8063841" y="2740819"/>
            <a:chExt cx="535670" cy="476250"/>
          </a:xfrm>
          <a:solidFill>
            <a:srgbClr val="92D050"/>
          </a:solidFill>
        </p:grpSpPr>
        <p:sp>
          <p:nvSpPr>
            <p:cNvPr id="65" name="Oval 64">
              <a:extLst>
                <a:ext uri="{FF2B5EF4-FFF2-40B4-BE49-F238E27FC236}">
                  <a16:creationId xmlns:a16="http://schemas.microsoft.com/office/drawing/2014/main" id="{E2D06445-24CD-620F-DEE5-3365D96171BD}"/>
                </a:ext>
              </a:extLst>
            </p:cNvPr>
            <p:cNvSpPr/>
            <p:nvPr/>
          </p:nvSpPr>
          <p:spPr>
            <a:xfrm>
              <a:off x="8077200" y="2740819"/>
              <a:ext cx="514350" cy="476250"/>
            </a:xfrm>
            <a:prstGeom prst="ellipse">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dirty="0">
                <a:solidFill>
                  <a:schemeClr val="tx1"/>
                </a:solidFill>
              </a:endParaRPr>
            </a:p>
          </p:txBody>
        </p:sp>
        <p:sp>
          <p:nvSpPr>
            <p:cNvPr id="66" name="TextBox 65">
              <a:extLst>
                <a:ext uri="{FF2B5EF4-FFF2-40B4-BE49-F238E27FC236}">
                  <a16:creationId xmlns:a16="http://schemas.microsoft.com/office/drawing/2014/main" id="{98702307-879F-AB65-E32F-4F071584C547}"/>
                </a:ext>
              </a:extLst>
            </p:cNvPr>
            <p:cNvSpPr txBox="1"/>
            <p:nvPr/>
          </p:nvSpPr>
          <p:spPr>
            <a:xfrm>
              <a:off x="8063841" y="2794278"/>
              <a:ext cx="535670" cy="419304"/>
            </a:xfrm>
            <a:prstGeom prst="rect">
              <a:avLst/>
            </a:prstGeom>
            <a:noFill/>
          </p:spPr>
          <p:txBody>
            <a:bodyPr wrap="none" rtlCol="0">
              <a:spAutoFit/>
            </a:bodyPr>
            <a:lstStyle/>
            <a:p>
              <a:r>
                <a:rPr lang="en-US" sz="1200" dirty="0"/>
                <a:t>CM</a:t>
              </a:r>
            </a:p>
          </p:txBody>
        </p:sp>
      </p:grpSp>
      <p:grpSp>
        <p:nvGrpSpPr>
          <p:cNvPr id="67" name="Group 66">
            <a:extLst>
              <a:ext uri="{FF2B5EF4-FFF2-40B4-BE49-F238E27FC236}">
                <a16:creationId xmlns:a16="http://schemas.microsoft.com/office/drawing/2014/main" id="{5B0D9DCC-8A75-6C2D-EA84-D28C851C92F9}"/>
              </a:ext>
            </a:extLst>
          </p:cNvPr>
          <p:cNvGrpSpPr/>
          <p:nvPr/>
        </p:nvGrpSpPr>
        <p:grpSpPr>
          <a:xfrm>
            <a:off x="9901156" y="5277773"/>
            <a:ext cx="397866" cy="314618"/>
            <a:chOff x="8063841" y="2740819"/>
            <a:chExt cx="535670" cy="476250"/>
          </a:xfrm>
          <a:solidFill>
            <a:srgbClr val="92D050"/>
          </a:solidFill>
        </p:grpSpPr>
        <p:sp>
          <p:nvSpPr>
            <p:cNvPr id="68" name="Oval 67">
              <a:extLst>
                <a:ext uri="{FF2B5EF4-FFF2-40B4-BE49-F238E27FC236}">
                  <a16:creationId xmlns:a16="http://schemas.microsoft.com/office/drawing/2014/main" id="{36B236F5-3956-038A-04F3-D5E808AA71CF}"/>
                </a:ext>
              </a:extLst>
            </p:cNvPr>
            <p:cNvSpPr/>
            <p:nvPr/>
          </p:nvSpPr>
          <p:spPr>
            <a:xfrm>
              <a:off x="8077200" y="2740819"/>
              <a:ext cx="514350" cy="476250"/>
            </a:xfrm>
            <a:prstGeom prst="ellipse">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dirty="0">
                <a:solidFill>
                  <a:schemeClr val="tx1"/>
                </a:solidFill>
              </a:endParaRPr>
            </a:p>
          </p:txBody>
        </p:sp>
        <p:sp>
          <p:nvSpPr>
            <p:cNvPr id="69" name="TextBox 68">
              <a:extLst>
                <a:ext uri="{FF2B5EF4-FFF2-40B4-BE49-F238E27FC236}">
                  <a16:creationId xmlns:a16="http://schemas.microsoft.com/office/drawing/2014/main" id="{2F4F87CA-86C9-CAC8-B1FB-F1ED06ACC526}"/>
                </a:ext>
              </a:extLst>
            </p:cNvPr>
            <p:cNvSpPr txBox="1"/>
            <p:nvPr/>
          </p:nvSpPr>
          <p:spPr>
            <a:xfrm>
              <a:off x="8063841" y="2794278"/>
              <a:ext cx="535670" cy="419304"/>
            </a:xfrm>
            <a:prstGeom prst="rect">
              <a:avLst/>
            </a:prstGeom>
            <a:noFill/>
          </p:spPr>
          <p:txBody>
            <a:bodyPr wrap="none" rtlCol="0">
              <a:spAutoFit/>
            </a:bodyPr>
            <a:lstStyle/>
            <a:p>
              <a:r>
                <a:rPr lang="en-US" sz="1200" dirty="0"/>
                <a:t>CM</a:t>
              </a:r>
            </a:p>
          </p:txBody>
        </p:sp>
      </p:grpSp>
      <p:grpSp>
        <p:nvGrpSpPr>
          <p:cNvPr id="70" name="Group 69">
            <a:extLst>
              <a:ext uri="{FF2B5EF4-FFF2-40B4-BE49-F238E27FC236}">
                <a16:creationId xmlns:a16="http://schemas.microsoft.com/office/drawing/2014/main" id="{F1CC98CB-3A4F-4A07-F2BF-8D5257F96D72}"/>
              </a:ext>
            </a:extLst>
          </p:cNvPr>
          <p:cNvGrpSpPr/>
          <p:nvPr/>
        </p:nvGrpSpPr>
        <p:grpSpPr>
          <a:xfrm>
            <a:off x="9419924" y="2821049"/>
            <a:ext cx="391952" cy="347982"/>
            <a:chOff x="8077200" y="4402937"/>
            <a:chExt cx="628516" cy="476250"/>
          </a:xfrm>
          <a:solidFill>
            <a:srgbClr val="FFC000"/>
          </a:solidFill>
        </p:grpSpPr>
        <p:sp>
          <p:nvSpPr>
            <p:cNvPr id="71" name="Oval 70">
              <a:extLst>
                <a:ext uri="{FF2B5EF4-FFF2-40B4-BE49-F238E27FC236}">
                  <a16:creationId xmlns:a16="http://schemas.microsoft.com/office/drawing/2014/main" id="{092BC354-4149-8C47-D95E-C10B3546CAC5}"/>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solidFill>
                  <a:schemeClr val="tx1"/>
                </a:solidFill>
              </a:endParaRPr>
            </a:p>
          </p:txBody>
        </p:sp>
        <p:sp>
          <p:nvSpPr>
            <p:cNvPr id="72" name="TextBox 71">
              <a:extLst>
                <a:ext uri="{FF2B5EF4-FFF2-40B4-BE49-F238E27FC236}">
                  <a16:creationId xmlns:a16="http://schemas.microsoft.com/office/drawing/2014/main" id="{8A43651D-BEA4-5502-C7AB-C769B0A1789C}"/>
                </a:ext>
              </a:extLst>
            </p:cNvPr>
            <p:cNvSpPr txBox="1"/>
            <p:nvPr/>
          </p:nvSpPr>
          <p:spPr>
            <a:xfrm>
              <a:off x="8100176" y="4448168"/>
              <a:ext cx="605540" cy="418183"/>
            </a:xfrm>
            <a:prstGeom prst="rect">
              <a:avLst/>
            </a:prstGeom>
            <a:noFill/>
          </p:spPr>
          <p:txBody>
            <a:bodyPr wrap="none" rtlCol="0">
              <a:spAutoFit/>
            </a:bodyPr>
            <a:lstStyle/>
            <a:p>
              <a:r>
                <a:rPr lang="en-US" sz="1100" dirty="0"/>
                <a:t>DF</a:t>
              </a:r>
            </a:p>
          </p:txBody>
        </p:sp>
      </p:grpSp>
      <p:grpSp>
        <p:nvGrpSpPr>
          <p:cNvPr id="76" name="Group 75">
            <a:extLst>
              <a:ext uri="{FF2B5EF4-FFF2-40B4-BE49-F238E27FC236}">
                <a16:creationId xmlns:a16="http://schemas.microsoft.com/office/drawing/2014/main" id="{274BFA6C-2C68-73FA-0B9B-1717FFD3F637}"/>
              </a:ext>
            </a:extLst>
          </p:cNvPr>
          <p:cNvGrpSpPr/>
          <p:nvPr/>
        </p:nvGrpSpPr>
        <p:grpSpPr>
          <a:xfrm>
            <a:off x="10352400" y="3550689"/>
            <a:ext cx="391952" cy="347982"/>
            <a:chOff x="8077200" y="4402937"/>
            <a:chExt cx="628516" cy="476250"/>
          </a:xfrm>
          <a:solidFill>
            <a:srgbClr val="FFC000"/>
          </a:solidFill>
        </p:grpSpPr>
        <p:sp>
          <p:nvSpPr>
            <p:cNvPr id="77" name="Oval 76">
              <a:extLst>
                <a:ext uri="{FF2B5EF4-FFF2-40B4-BE49-F238E27FC236}">
                  <a16:creationId xmlns:a16="http://schemas.microsoft.com/office/drawing/2014/main" id="{3DFD5AA4-EC7F-87D9-CB9F-7D0D8B7B40E3}"/>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solidFill>
                  <a:schemeClr val="tx1"/>
                </a:solidFill>
              </a:endParaRPr>
            </a:p>
          </p:txBody>
        </p:sp>
        <p:sp>
          <p:nvSpPr>
            <p:cNvPr id="78" name="TextBox 77">
              <a:extLst>
                <a:ext uri="{FF2B5EF4-FFF2-40B4-BE49-F238E27FC236}">
                  <a16:creationId xmlns:a16="http://schemas.microsoft.com/office/drawing/2014/main" id="{950CF4D2-6E80-36D1-5066-BD8D67F980CC}"/>
                </a:ext>
              </a:extLst>
            </p:cNvPr>
            <p:cNvSpPr txBox="1"/>
            <p:nvPr/>
          </p:nvSpPr>
          <p:spPr>
            <a:xfrm>
              <a:off x="8100176" y="4448168"/>
              <a:ext cx="605540" cy="418183"/>
            </a:xfrm>
            <a:prstGeom prst="rect">
              <a:avLst/>
            </a:prstGeom>
            <a:noFill/>
          </p:spPr>
          <p:txBody>
            <a:bodyPr wrap="none" rtlCol="0">
              <a:spAutoFit/>
            </a:bodyPr>
            <a:lstStyle/>
            <a:p>
              <a:r>
                <a:rPr lang="en-US" sz="1100" dirty="0"/>
                <a:t>DF</a:t>
              </a:r>
            </a:p>
          </p:txBody>
        </p:sp>
      </p:grpSp>
      <p:grpSp>
        <p:nvGrpSpPr>
          <p:cNvPr id="79" name="Group 78">
            <a:extLst>
              <a:ext uri="{FF2B5EF4-FFF2-40B4-BE49-F238E27FC236}">
                <a16:creationId xmlns:a16="http://schemas.microsoft.com/office/drawing/2014/main" id="{FEFC969A-9E35-D56A-0022-8F8F9D475F14}"/>
              </a:ext>
            </a:extLst>
          </p:cNvPr>
          <p:cNvGrpSpPr/>
          <p:nvPr/>
        </p:nvGrpSpPr>
        <p:grpSpPr>
          <a:xfrm>
            <a:off x="10062510" y="4397707"/>
            <a:ext cx="391952" cy="347982"/>
            <a:chOff x="8077200" y="4402937"/>
            <a:chExt cx="628516" cy="476250"/>
          </a:xfrm>
          <a:solidFill>
            <a:srgbClr val="FFC000"/>
          </a:solidFill>
        </p:grpSpPr>
        <p:sp>
          <p:nvSpPr>
            <p:cNvPr id="80" name="Oval 79">
              <a:extLst>
                <a:ext uri="{FF2B5EF4-FFF2-40B4-BE49-F238E27FC236}">
                  <a16:creationId xmlns:a16="http://schemas.microsoft.com/office/drawing/2014/main" id="{D42FCEC6-1156-01D2-B6DE-EBC18141A0B5}"/>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solidFill>
                  <a:schemeClr val="tx1"/>
                </a:solidFill>
              </a:endParaRPr>
            </a:p>
          </p:txBody>
        </p:sp>
        <p:sp>
          <p:nvSpPr>
            <p:cNvPr id="81" name="TextBox 80">
              <a:extLst>
                <a:ext uri="{FF2B5EF4-FFF2-40B4-BE49-F238E27FC236}">
                  <a16:creationId xmlns:a16="http://schemas.microsoft.com/office/drawing/2014/main" id="{67A9689D-0F2A-5A1B-993B-6E5D11FE0309}"/>
                </a:ext>
              </a:extLst>
            </p:cNvPr>
            <p:cNvSpPr txBox="1"/>
            <p:nvPr/>
          </p:nvSpPr>
          <p:spPr>
            <a:xfrm>
              <a:off x="8100176" y="4448168"/>
              <a:ext cx="605540" cy="418183"/>
            </a:xfrm>
            <a:prstGeom prst="rect">
              <a:avLst/>
            </a:prstGeom>
            <a:noFill/>
          </p:spPr>
          <p:txBody>
            <a:bodyPr wrap="none" rtlCol="0">
              <a:spAutoFit/>
            </a:bodyPr>
            <a:lstStyle/>
            <a:p>
              <a:r>
                <a:rPr lang="en-US" sz="1100" dirty="0"/>
                <a:t>DF</a:t>
              </a:r>
            </a:p>
          </p:txBody>
        </p:sp>
      </p:grpSp>
      <p:grpSp>
        <p:nvGrpSpPr>
          <p:cNvPr id="82" name="Group 81">
            <a:extLst>
              <a:ext uri="{FF2B5EF4-FFF2-40B4-BE49-F238E27FC236}">
                <a16:creationId xmlns:a16="http://schemas.microsoft.com/office/drawing/2014/main" id="{EE7FFB8E-284E-BCB1-518D-EBD8B3405F27}"/>
              </a:ext>
            </a:extLst>
          </p:cNvPr>
          <p:cNvGrpSpPr/>
          <p:nvPr/>
        </p:nvGrpSpPr>
        <p:grpSpPr>
          <a:xfrm>
            <a:off x="10416889" y="5277774"/>
            <a:ext cx="391952" cy="347982"/>
            <a:chOff x="8077200" y="4402937"/>
            <a:chExt cx="628516" cy="476250"/>
          </a:xfrm>
          <a:solidFill>
            <a:srgbClr val="FFC000"/>
          </a:solidFill>
        </p:grpSpPr>
        <p:sp>
          <p:nvSpPr>
            <p:cNvPr id="83" name="Oval 82">
              <a:extLst>
                <a:ext uri="{FF2B5EF4-FFF2-40B4-BE49-F238E27FC236}">
                  <a16:creationId xmlns:a16="http://schemas.microsoft.com/office/drawing/2014/main" id="{537B27FF-64EA-EA87-4BA7-B1CE204D0896}"/>
                </a:ext>
              </a:extLst>
            </p:cNvPr>
            <p:cNvSpPr/>
            <p:nvPr/>
          </p:nvSpPr>
          <p:spPr>
            <a:xfrm>
              <a:off x="8077200" y="4402937"/>
              <a:ext cx="514350" cy="476250"/>
            </a:xfrm>
            <a:prstGeom prst="ellipse">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800" dirty="0">
                <a:solidFill>
                  <a:schemeClr val="tx1"/>
                </a:solidFill>
              </a:endParaRPr>
            </a:p>
          </p:txBody>
        </p:sp>
        <p:sp>
          <p:nvSpPr>
            <p:cNvPr id="84" name="TextBox 83">
              <a:extLst>
                <a:ext uri="{FF2B5EF4-FFF2-40B4-BE49-F238E27FC236}">
                  <a16:creationId xmlns:a16="http://schemas.microsoft.com/office/drawing/2014/main" id="{AE69E211-FB69-A2D1-4AB4-A9C6BCA5ABC5}"/>
                </a:ext>
              </a:extLst>
            </p:cNvPr>
            <p:cNvSpPr txBox="1"/>
            <p:nvPr/>
          </p:nvSpPr>
          <p:spPr>
            <a:xfrm>
              <a:off x="8100176" y="4448168"/>
              <a:ext cx="605540" cy="418183"/>
            </a:xfrm>
            <a:prstGeom prst="rect">
              <a:avLst/>
            </a:prstGeom>
            <a:noFill/>
          </p:spPr>
          <p:txBody>
            <a:bodyPr wrap="none" rtlCol="0">
              <a:spAutoFit/>
            </a:bodyPr>
            <a:lstStyle/>
            <a:p>
              <a:r>
                <a:rPr lang="en-US" sz="1100" dirty="0"/>
                <a:t>DF</a:t>
              </a:r>
            </a:p>
          </p:txBody>
        </p:sp>
      </p:grpSp>
      <p:sp>
        <p:nvSpPr>
          <p:cNvPr id="85" name="Footer Placeholder 84">
            <a:extLst>
              <a:ext uri="{FF2B5EF4-FFF2-40B4-BE49-F238E27FC236}">
                <a16:creationId xmlns:a16="http://schemas.microsoft.com/office/drawing/2014/main" id="{340CDC32-4DDB-0AE1-C0FF-B37D4CE38B6E}"/>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153717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E6D037C-9EC6-C411-FA27-75733F7388A1}"/>
              </a:ext>
            </a:extLst>
          </p:cNvPr>
          <p:cNvSpPr>
            <a:spLocks noGrp="1"/>
          </p:cNvSpPr>
          <p:nvPr>
            <p:ph type="ftr" sz="quarter" idx="11"/>
          </p:nvPr>
        </p:nvSpPr>
        <p:spPr/>
        <p:txBody>
          <a:bodyPr/>
          <a:lstStyle/>
          <a:p>
            <a:r>
              <a:rPr lang="en-US"/>
              <a:t>Prep Meeting Jan 18 2023</a:t>
            </a:r>
          </a:p>
        </p:txBody>
      </p:sp>
      <p:pic>
        <p:nvPicPr>
          <p:cNvPr id="6" name="Picture 5" descr="Table&#10;&#10;Description automatically generated">
            <a:extLst>
              <a:ext uri="{FF2B5EF4-FFF2-40B4-BE49-F238E27FC236}">
                <a16:creationId xmlns:a16="http://schemas.microsoft.com/office/drawing/2014/main" id="{C3519EE0-67DD-99B4-3B48-915878E29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975" y="0"/>
            <a:ext cx="9986050" cy="6858000"/>
          </a:xfrm>
          <a:prstGeom prst="rect">
            <a:avLst/>
          </a:prstGeom>
        </p:spPr>
      </p:pic>
      <p:sp>
        <p:nvSpPr>
          <p:cNvPr id="7" name="Oval 6">
            <a:extLst>
              <a:ext uri="{FF2B5EF4-FFF2-40B4-BE49-F238E27FC236}">
                <a16:creationId xmlns:a16="http://schemas.microsoft.com/office/drawing/2014/main" id="{70979083-B1A8-6A36-340A-76E68CE37033}"/>
              </a:ext>
            </a:extLst>
          </p:cNvPr>
          <p:cNvSpPr/>
          <p:nvPr/>
        </p:nvSpPr>
        <p:spPr>
          <a:xfrm>
            <a:off x="1918010" y="2107580"/>
            <a:ext cx="1226634" cy="1137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8E87DC9-555E-42BB-0D0C-843241CCF151}"/>
              </a:ext>
            </a:extLst>
          </p:cNvPr>
          <p:cNvSpPr/>
          <p:nvPr/>
        </p:nvSpPr>
        <p:spPr>
          <a:xfrm>
            <a:off x="5200683" y="2040750"/>
            <a:ext cx="1226634" cy="1137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F3E1192-2A43-1343-CFA4-533A2DDF02BE}"/>
              </a:ext>
            </a:extLst>
          </p:cNvPr>
          <p:cNvSpPr/>
          <p:nvPr/>
        </p:nvSpPr>
        <p:spPr>
          <a:xfrm>
            <a:off x="4248864" y="2040750"/>
            <a:ext cx="1226634" cy="11374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4DC07F2-9837-5210-154E-B1E0A39CA800}"/>
              </a:ext>
            </a:extLst>
          </p:cNvPr>
          <p:cNvSpPr/>
          <p:nvPr/>
        </p:nvSpPr>
        <p:spPr>
          <a:xfrm>
            <a:off x="1918010" y="631902"/>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2A4716C-C90E-66DD-1A3C-21DDCDC9EC04}"/>
              </a:ext>
            </a:extLst>
          </p:cNvPr>
          <p:cNvSpPr/>
          <p:nvPr/>
        </p:nvSpPr>
        <p:spPr>
          <a:xfrm>
            <a:off x="2917903" y="631901"/>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7C3C5EF-A823-6ED9-EB94-20FCC5D01F01}"/>
              </a:ext>
            </a:extLst>
          </p:cNvPr>
          <p:cNvSpPr/>
          <p:nvPr/>
        </p:nvSpPr>
        <p:spPr>
          <a:xfrm>
            <a:off x="10039815" y="629267"/>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220C1BB-76AA-267D-AFEA-444FD5C47B80}"/>
              </a:ext>
            </a:extLst>
          </p:cNvPr>
          <p:cNvSpPr/>
          <p:nvPr/>
        </p:nvSpPr>
        <p:spPr>
          <a:xfrm>
            <a:off x="4212440" y="629267"/>
            <a:ext cx="1226634" cy="1137425"/>
          </a:xfrm>
          <a:prstGeom prst="ellipse">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E40CB10-442A-4539-41E1-4F52E6968179}"/>
              </a:ext>
            </a:extLst>
          </p:cNvPr>
          <p:cNvSpPr/>
          <p:nvPr/>
        </p:nvSpPr>
        <p:spPr>
          <a:xfrm>
            <a:off x="8008070" y="3178175"/>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A3984EE-37F8-88AB-C3B2-53B6B6F5EDB8}"/>
              </a:ext>
            </a:extLst>
          </p:cNvPr>
          <p:cNvSpPr/>
          <p:nvPr/>
        </p:nvSpPr>
        <p:spPr>
          <a:xfrm>
            <a:off x="2884823" y="3176237"/>
            <a:ext cx="1226634" cy="113742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4DCD2E5D-98E0-6A75-5199-55CAA3D4FCF1}"/>
              </a:ext>
            </a:extLst>
          </p:cNvPr>
          <p:cNvSpPr/>
          <p:nvPr/>
        </p:nvSpPr>
        <p:spPr>
          <a:xfrm>
            <a:off x="2884823" y="5657385"/>
            <a:ext cx="1226634" cy="1137425"/>
          </a:xfrm>
          <a:prstGeom prst="ellipse">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972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48F7-FBD9-51CA-01BB-0AC2D5DF1019}"/>
              </a:ext>
            </a:extLst>
          </p:cNvPr>
          <p:cNvSpPr>
            <a:spLocks noGrp="1"/>
          </p:cNvSpPr>
          <p:nvPr>
            <p:ph type="title"/>
          </p:nvPr>
        </p:nvSpPr>
        <p:spPr>
          <a:xfrm>
            <a:off x="624468" y="484506"/>
            <a:ext cx="9229353" cy="832732"/>
          </a:xfrm>
        </p:spPr>
        <p:txBody>
          <a:bodyPr>
            <a:normAutofit/>
          </a:bodyPr>
          <a:lstStyle/>
          <a:p>
            <a:r>
              <a:rPr lang="en-US" sz="2400" dirty="0"/>
              <a:t>Long Term NCDF Data Lake Architecture issues</a:t>
            </a:r>
          </a:p>
        </p:txBody>
      </p:sp>
      <p:sp>
        <p:nvSpPr>
          <p:cNvPr id="3" name="Content Placeholder 2">
            <a:extLst>
              <a:ext uri="{FF2B5EF4-FFF2-40B4-BE49-F238E27FC236}">
                <a16:creationId xmlns:a16="http://schemas.microsoft.com/office/drawing/2014/main" id="{9F1976F0-7258-6E55-5F28-E2F27D4A64CD}"/>
              </a:ext>
            </a:extLst>
          </p:cNvPr>
          <p:cNvSpPr>
            <a:spLocks noGrp="1"/>
          </p:cNvSpPr>
          <p:nvPr>
            <p:ph idx="1"/>
          </p:nvPr>
        </p:nvSpPr>
        <p:spPr>
          <a:xfrm>
            <a:off x="624468" y="1571626"/>
            <a:ext cx="9229352" cy="4924425"/>
          </a:xfrm>
        </p:spPr>
        <p:txBody>
          <a:bodyPr>
            <a:normAutofit/>
          </a:bodyPr>
          <a:lstStyle/>
          <a:p>
            <a:r>
              <a:rPr lang="en-US" sz="2000" dirty="0"/>
              <a:t>In addition to supporting annual CWIX Experimentation, the Architecture TT also has a duty to support exploration of architecture concerns, based on a longer view (i.e., Post – FMN Sp5) of the NCDF Data Lake goals</a:t>
            </a:r>
          </a:p>
          <a:p>
            <a:endParaRPr lang="en-US" sz="2000" dirty="0"/>
          </a:p>
          <a:p>
            <a:r>
              <a:rPr lang="en-US" sz="2000" dirty="0"/>
              <a:t>To this end, decisions regarding federated architecture, federated search, development and refinement of an NCDF SRM, other concerns, are consider while developing the annual experimental architecture and supporting products</a:t>
            </a:r>
          </a:p>
          <a:p>
            <a:endParaRPr lang="en-US" sz="2000" dirty="0"/>
          </a:p>
          <a:p>
            <a:r>
              <a:rPr lang="en-US" sz="2000" dirty="0">
                <a:solidFill>
                  <a:srgbClr val="FF0000"/>
                </a:solidFill>
              </a:rPr>
              <a:t>Question for DM </a:t>
            </a:r>
            <a:r>
              <a:rPr lang="en-US" sz="2000" dirty="0" err="1">
                <a:solidFill>
                  <a:srgbClr val="FF0000"/>
                </a:solidFill>
              </a:rPr>
              <a:t>CaT</a:t>
            </a:r>
            <a:r>
              <a:rPr lang="en-US" sz="2000" dirty="0">
                <a:solidFill>
                  <a:srgbClr val="FF0000"/>
                </a:solidFill>
              </a:rPr>
              <a:t> – </a:t>
            </a:r>
            <a:r>
              <a:rPr lang="en-US" sz="2000" dirty="0"/>
              <a:t>What are some of the Long Term Conditions that the TT should be considerate of?</a:t>
            </a:r>
          </a:p>
          <a:p>
            <a:pPr lvl="1"/>
            <a:r>
              <a:rPr lang="en-US" sz="1800" dirty="0">
                <a:solidFill>
                  <a:srgbClr val="FF0000"/>
                </a:solidFill>
              </a:rPr>
              <a:t>Federated Architecture</a:t>
            </a:r>
          </a:p>
          <a:p>
            <a:pPr lvl="1"/>
            <a:r>
              <a:rPr lang="en-US" sz="1800" dirty="0">
                <a:solidFill>
                  <a:srgbClr val="FF0000"/>
                </a:solidFill>
              </a:rPr>
              <a:t>Publish/Subscribe</a:t>
            </a:r>
          </a:p>
          <a:p>
            <a:pPr lvl="1"/>
            <a:r>
              <a:rPr lang="en-US" sz="1800" dirty="0">
                <a:solidFill>
                  <a:srgbClr val="FF0000"/>
                </a:solidFill>
              </a:rPr>
              <a:t>Decomposition of Data Lake services</a:t>
            </a:r>
          </a:p>
          <a:p>
            <a:pPr lvl="1"/>
            <a:r>
              <a:rPr lang="en-US" sz="1800" dirty="0">
                <a:solidFill>
                  <a:srgbClr val="FF0000"/>
                </a:solidFill>
              </a:rPr>
              <a:t>Data Lake Transformation Services</a:t>
            </a:r>
          </a:p>
          <a:p>
            <a:pPr lvl="1"/>
            <a:r>
              <a:rPr lang="en-US" sz="1800" dirty="0">
                <a:solidFill>
                  <a:srgbClr val="FF0000"/>
                </a:solidFill>
              </a:rPr>
              <a:t>Data Lake Archival Capabilities</a:t>
            </a:r>
          </a:p>
        </p:txBody>
      </p:sp>
      <p:sp>
        <p:nvSpPr>
          <p:cNvPr id="4" name="Footer Placeholder 3">
            <a:extLst>
              <a:ext uri="{FF2B5EF4-FFF2-40B4-BE49-F238E27FC236}">
                <a16:creationId xmlns:a16="http://schemas.microsoft.com/office/drawing/2014/main" id="{B311A027-004F-2356-265C-43257FCE8A18}"/>
              </a:ext>
            </a:extLst>
          </p:cNvPr>
          <p:cNvSpPr>
            <a:spLocks noGrp="1"/>
          </p:cNvSpPr>
          <p:nvPr>
            <p:ph type="ftr" sz="quarter" idx="11"/>
          </p:nvPr>
        </p:nvSpPr>
        <p:spPr/>
        <p:txBody>
          <a:bodyPr/>
          <a:lstStyle/>
          <a:p>
            <a:r>
              <a:rPr lang="en-US"/>
              <a:t>Prep Meeting Jan 18 2023</a:t>
            </a:r>
          </a:p>
        </p:txBody>
      </p:sp>
    </p:spTree>
    <p:extLst>
      <p:ext uri="{BB962C8B-B14F-4D97-AF65-F5344CB8AC3E}">
        <p14:creationId xmlns:p14="http://schemas.microsoft.com/office/powerpoint/2010/main" val="56308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14594</TotalTime>
  <Words>4390</Words>
  <Application>Microsoft Office PowerPoint</Application>
  <PresentationFormat>Widescreen</PresentationFormat>
  <Paragraphs>575</Paragraphs>
  <Slides>35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Office Theme</vt:lpstr>
      <vt:lpstr>NCDF Data Lake Architecture Tiger Team</vt:lpstr>
      <vt:lpstr>Action Items</vt:lpstr>
      <vt:lpstr>Backup</vt:lpstr>
      <vt:lpstr>Agenda</vt:lpstr>
      <vt:lpstr>Architecture timeline for CWIX 2023</vt:lpstr>
      <vt:lpstr>Architecture Products for CWIX 2023</vt:lpstr>
      <vt:lpstr>Overall Architecture goals for CWIX 2023</vt:lpstr>
      <vt:lpstr>PowerPoint Presentation</vt:lpstr>
      <vt:lpstr>Long Term NCDF Data Lake Architecture issues</vt:lpstr>
      <vt:lpstr>Architecture TT Efforts remain in support of (1) NCDF Framework</vt:lpstr>
      <vt:lpstr>Architecture TT Efforts remain in support of (2) NCDF Data Lake</vt:lpstr>
      <vt:lpstr>NCDF Conceptual Architecture</vt:lpstr>
      <vt:lpstr>PowerPoint Presentation</vt:lpstr>
      <vt:lpstr>Architecture directions for 2023</vt:lpstr>
      <vt:lpstr>Semantic Reference Model (SRM) SubGroup</vt:lpstr>
      <vt:lpstr>SRM SubGroup Agenda (ongoing)</vt:lpstr>
      <vt:lpstr>PowerPoint Presentation</vt:lpstr>
      <vt:lpstr>Upcoming DM-CaT</vt:lpstr>
      <vt:lpstr>Agenda</vt:lpstr>
      <vt:lpstr>Attendees July 26</vt:lpstr>
      <vt:lpstr>DM-CaT results</vt:lpstr>
      <vt:lpstr>Agenda Item: Architecture directions for 2023</vt:lpstr>
      <vt:lpstr>Action Items</vt:lpstr>
      <vt:lpstr>Agenda</vt:lpstr>
      <vt:lpstr>Attendees</vt:lpstr>
      <vt:lpstr>Agenda Item 1: Discuss CWIX 2022 results and findings re: Data Lake.</vt:lpstr>
      <vt:lpstr>NCDF Data Lake Architecture</vt:lpstr>
      <vt:lpstr>NCDF Data Lake Architecture</vt:lpstr>
      <vt:lpstr>Agenda Item 2: Discuss open issues left over from last year </vt:lpstr>
      <vt:lpstr>Open Topic – search across nodes</vt:lpstr>
      <vt:lpstr>Agenda Item 3: Architecture directions for 2023</vt:lpstr>
      <vt:lpstr>Candidate information for 2023 </vt:lpstr>
      <vt:lpstr>Agenda Item 4: Discuss agenda items for upcoming DM CaT</vt:lpstr>
      <vt:lpstr>End of TT meeting, July 12</vt:lpstr>
      <vt:lpstr>Action Items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NCDF Data Lake Architecture Tiger Team</dc:title>
  <dc:creator>Charles Turnitsa</dc:creator>
  <cp:lastModifiedBy>Charles Turnitsa</cp:lastModifiedBy>
  <cp:revision>19</cp:revision>
  <dcterms:created xsi:type="dcterms:W3CDTF">2022-07-11T11:54:47Z</dcterms:created>
  <dcterms:modified xsi:type="dcterms:W3CDTF">2023-01-20T15:05:00Z</dcterms:modified>
</cp:coreProperties>
</file>