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tiff" ContentType="image/tiff"/>
  <Default Extension="rels" ContentType="application/vnd.openxmlformats-package.relationships+xml"/>
  <Default Extension="xml" ContentType="application/xml"/>
  <Override PartName="/ppt/theme/theme1.xml" ContentType="application/vnd.openxmlformats-officedocument.them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officeDocument/2006/relationships/extended-properties" Target="docProps/app.xml"/>
<Relationship Id="rId3" Type="http://schemas.openxmlformats.org/package/2006/relationships/metadata/core-properties" Target="docProps/core.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Sm"/>
  </p:sldMasterIdLst>
  <p:sldIdLst>
    <p:sldId id="2561" r:id="rId1"/>
    <p:sldId id="2562" r:id="rId2"/>
    <p:sldId id="2563" r:id="rId3"/>
    <p:sldId id="2564" r:id="rId4"/>
    <p:sldId id="2565" r:id="rId5"/>
    <p:sldId id="2566" r:id="rId6"/>
    <p:sldId id="2567" r:id="rId7"/>
    <p:sldId id="2568" r:id="rId8"/>
    <p:sldId id="2569" r:id="rId9"/>
    <p:sldId id="25610" r:id="rId10"/>
    <p:sldId id="25611" r:id="rId11"/>
    <p:sldId id="25612" r:id="rId12"/>
    <p:sldId id="25613" r:id="rId13"/>
    <p:sldId id="25614" r:id="rId14"/>
    <p:sldId id="25615" r:id="rId15"/>
    <p:sldId id="25616" r:id="rId16"/>
    <p:sldId id="25617" r:id="rId17"/>
    <p:sldId id="25618" r:id="rId18"/>
    <p:sldId id="25619" r:id="rId19"/>
    <p:sldId id="25620" r:id="rId20"/>
    <p:sldId id="25621" r:id="rId21"/>
    <p:sldId id="25622" r:id="rId22"/>
    <p:sldId id="25623" r:id="rId23"/>
    <p:sldId id="25624" r:id="rId24"/>
    <p:sldId id="25625" r:id="rId25"/>
    <p:sldId id="25626" r:id="rId26"/>
    <p:sldId id="25627" r:id="rId27"/>
    <p:sldId id="25628" r:id="rId28"/>
    <p:sldId id="25629" r:id="rId29"/>
    <p:sldId id="25630" r:id="rId30"/>
    <p:sldId id="25631" r:id="rId31"/>
    <p:sldId id="25632" r:id="rId32"/>
    <p:sldId id="25633" r:id="rId33"/>
    <p:sldId id="25634" r:id="rId34"/>
    <p:sldId id="25635" r:id="rId35"/>
    <p:sldId id="25636" r:id="rId36"/>
    <p:sldId id="25637" r:id="rId37"/>
    <p:sldId id="25638" r:id="rId38"/>
    <p:sldId id="25639" r:id="rId39"/>
    <p:sldId id="25640" r:id="rId40"/>
    <p:sldId id="25641" r:id="rId41"/>
    <p:sldId id="25642" r:id="rId42"/>
    <p:sldId id="25643" r:id="rId43"/>
    <p:sldId id="25644" r:id="rId44"/>
    <p:sldId id="25645" r:id="rId45"/>
    <p:sldId id="25646" r:id="rId46"/>
    <p:sldId id="25647" r:id="rId47"/>
    <p:sldId id="25648" r:id="rId48"/>
    <p:sldId id="25649" r:id="rId49"/>
    <p:sldId id="25650" r:id="rId50"/>
    <p:sldId id="25651" r:id="rId51"/>
    <p:sldId id="25652" r:id="rId52"/>
    <p:sldId id="25653" r:id="rId53"/>
    <p:sldId id="25654" r:id="rId54"/>
    <p:sldId id="25655" r:id="rId55"/>
    <p:sldId id="25656" r:id="rId56"/>
    <p:sldId id="25657" r:id="rId57"/>
    <p:sldId id="25658" r:id="rId58"/>
    <p:sldId id="25659" r:id="rId59"/>
    <p:sldId id="25660" r:id="rId60"/>
    <p:sldId id="25661" r:id="rId61"/>
    <p:sldId id="25662" r:id="rId62"/>
    <p:sldId id="25663" r:id="rId63"/>
    <p:sldId id="25664" r:id="rId64"/>
    <p:sldId id="25665" r:id="rId65"/>
    <p:sldId id="25666" r:id="rId66"/>
    <p:sldId id="25667" r:id="rId67"/>
    <p:sldId id="25668" r:id="rId68"/>
    <p:sldId id="25669" r:id="rId69"/>
    <p:sldId id="25670" r:id="rId70"/>
    <p:sldId id="25671" r:id="rId71"/>
    <p:sldId id="25672" r:id="rId72"/>
    <p:sldId id="25673" r:id="rId73"/>
    <p:sldId id="25674" r:id="rId74"/>
    <p:sldId id="25675" r:id="rId75"/>
    <p:sldId id="25676" r:id="rId76"/>
    <p:sldId id="25677" r:id="rId77"/>
  </p:sldIdLst>
  <p:sldSz cx="7556500" cy="10693400" type="custom"/>
  <p:notesSz cx="6858000" cy="9144000"/>
</p:presentation>
</file>

<file path=ppt/_rels/presentation.xml.rels><?xml version="1.0" encoding="UTF-8" standalone="yes"?>
<Relationships xmlns="http://schemas.openxmlformats.org/package/2006/relationships">
<Relationship Id="rIdTh" Type="http://schemas.openxmlformats.org/officeDocument/2006/relationships/theme" Target="theme/theme1.xml"/>
<Relationship Id="rIdSm" Type="http://schemas.openxmlformats.org/officeDocument/2006/relationships/slideMaster" Target="slideMasters/slideMaster1.xml"/>
<Relationship Id="rId1" Type="http://schemas.openxmlformats.org/officeDocument/2006/relationships/slide" Target="slides/slide1.xml"/>
<Relationship Id="rId2" Type="http://schemas.openxmlformats.org/officeDocument/2006/relationships/slide" Target="slides/slide2.xml"/>
<Relationship Id="rId3" Type="http://schemas.openxmlformats.org/officeDocument/2006/relationships/slide" Target="slides/slide3.xml"/>
<Relationship Id="rId4" Type="http://schemas.openxmlformats.org/officeDocument/2006/relationships/slide" Target="slides/slide4.xml"/>
<Relationship Id="rId5" Type="http://schemas.openxmlformats.org/officeDocument/2006/relationships/slide" Target="slides/slide5.xml"/>
<Relationship Id="rId6" Type="http://schemas.openxmlformats.org/officeDocument/2006/relationships/slide" Target="slides/slide6.xml"/>
<Relationship Id="rId7" Type="http://schemas.openxmlformats.org/officeDocument/2006/relationships/slide" Target="slides/slide7.xml"/>
<Relationship Id="rId8" Type="http://schemas.openxmlformats.org/officeDocument/2006/relationships/slide" Target="slides/slide8.xml"/>
<Relationship Id="rId9" Type="http://schemas.openxmlformats.org/officeDocument/2006/relationships/slide" Target="slides/slide9.xml"/>
<Relationship Id="rId10" Type="http://schemas.openxmlformats.org/officeDocument/2006/relationships/slide" Target="slides/slide10.xml"/>
<Relationship Id="rId11" Type="http://schemas.openxmlformats.org/officeDocument/2006/relationships/slide" Target="slides/slide11.xml"/>
<Relationship Id="rId12" Type="http://schemas.openxmlformats.org/officeDocument/2006/relationships/slide" Target="slides/slide12.xml"/>
<Relationship Id="rId13" Type="http://schemas.openxmlformats.org/officeDocument/2006/relationships/slide" Target="slides/slide13.xml"/>
<Relationship Id="rId14" Type="http://schemas.openxmlformats.org/officeDocument/2006/relationships/slide" Target="slides/slide14.xml"/>
<Relationship Id="rId15" Type="http://schemas.openxmlformats.org/officeDocument/2006/relationships/slide" Target="slides/slide15.xml"/>
<Relationship Id="rId16" Type="http://schemas.openxmlformats.org/officeDocument/2006/relationships/slide" Target="slides/slide16.xml"/>
<Relationship Id="rId17" Type="http://schemas.openxmlformats.org/officeDocument/2006/relationships/slide" Target="slides/slide17.xml"/>
<Relationship Id="rId18" Type="http://schemas.openxmlformats.org/officeDocument/2006/relationships/slide" Target="slides/slide18.xml"/>
<Relationship Id="rId19" Type="http://schemas.openxmlformats.org/officeDocument/2006/relationships/slide" Target="slides/slide19.xml"/>
<Relationship Id="rId20" Type="http://schemas.openxmlformats.org/officeDocument/2006/relationships/slide" Target="slides/slide20.xml"/>
<Relationship Id="rId21" Type="http://schemas.openxmlformats.org/officeDocument/2006/relationships/slide" Target="slides/slide21.xml"/>
<Relationship Id="rId22" Type="http://schemas.openxmlformats.org/officeDocument/2006/relationships/slide" Target="slides/slide22.xml"/>
<Relationship Id="rId23" Type="http://schemas.openxmlformats.org/officeDocument/2006/relationships/slide" Target="slides/slide23.xml"/>
<Relationship Id="rId24" Type="http://schemas.openxmlformats.org/officeDocument/2006/relationships/slide" Target="slides/slide24.xml"/>
<Relationship Id="rId25" Type="http://schemas.openxmlformats.org/officeDocument/2006/relationships/slide" Target="slides/slide25.xml"/>
<Relationship Id="rId26" Type="http://schemas.openxmlformats.org/officeDocument/2006/relationships/slide" Target="slides/slide26.xml"/>
<Relationship Id="rId27" Type="http://schemas.openxmlformats.org/officeDocument/2006/relationships/slide" Target="slides/slide27.xml"/>
<Relationship Id="rId28" Type="http://schemas.openxmlformats.org/officeDocument/2006/relationships/slide" Target="slides/slide28.xml"/>
<Relationship Id="rId29" Type="http://schemas.openxmlformats.org/officeDocument/2006/relationships/slide" Target="slides/slide29.xml"/>
<Relationship Id="rId30" Type="http://schemas.openxmlformats.org/officeDocument/2006/relationships/slide" Target="slides/slide30.xml"/>
<Relationship Id="rId31" Type="http://schemas.openxmlformats.org/officeDocument/2006/relationships/slide" Target="slides/slide31.xml"/>
<Relationship Id="rId32" Type="http://schemas.openxmlformats.org/officeDocument/2006/relationships/slide" Target="slides/slide32.xml"/>
<Relationship Id="rId33" Type="http://schemas.openxmlformats.org/officeDocument/2006/relationships/slide" Target="slides/slide33.xml"/>
<Relationship Id="rId34" Type="http://schemas.openxmlformats.org/officeDocument/2006/relationships/slide" Target="slides/slide34.xml"/>
<Relationship Id="rId35" Type="http://schemas.openxmlformats.org/officeDocument/2006/relationships/slide" Target="slides/slide35.xml"/>
<Relationship Id="rId36" Type="http://schemas.openxmlformats.org/officeDocument/2006/relationships/slide" Target="slides/slide36.xml"/>
<Relationship Id="rId37" Type="http://schemas.openxmlformats.org/officeDocument/2006/relationships/slide" Target="slides/slide37.xml"/>
<Relationship Id="rId38" Type="http://schemas.openxmlformats.org/officeDocument/2006/relationships/slide" Target="slides/slide38.xml"/>
<Relationship Id="rId39" Type="http://schemas.openxmlformats.org/officeDocument/2006/relationships/slide" Target="slides/slide39.xml"/>
<Relationship Id="rId40" Type="http://schemas.openxmlformats.org/officeDocument/2006/relationships/slide" Target="slides/slide40.xml"/>
<Relationship Id="rId41" Type="http://schemas.openxmlformats.org/officeDocument/2006/relationships/slide" Target="slides/slide41.xml"/>
<Relationship Id="rId42" Type="http://schemas.openxmlformats.org/officeDocument/2006/relationships/slide" Target="slides/slide42.xml"/>
<Relationship Id="rId43" Type="http://schemas.openxmlformats.org/officeDocument/2006/relationships/slide" Target="slides/slide43.xml"/>
<Relationship Id="rId44" Type="http://schemas.openxmlformats.org/officeDocument/2006/relationships/slide" Target="slides/slide44.xml"/>
<Relationship Id="rId45" Type="http://schemas.openxmlformats.org/officeDocument/2006/relationships/slide" Target="slides/slide45.xml"/>
<Relationship Id="rId46" Type="http://schemas.openxmlformats.org/officeDocument/2006/relationships/slide" Target="slides/slide46.xml"/>
<Relationship Id="rId47" Type="http://schemas.openxmlformats.org/officeDocument/2006/relationships/slide" Target="slides/slide47.xml"/>
<Relationship Id="rId48" Type="http://schemas.openxmlformats.org/officeDocument/2006/relationships/slide" Target="slides/slide48.xml"/>
<Relationship Id="rId49" Type="http://schemas.openxmlformats.org/officeDocument/2006/relationships/slide" Target="slides/slide49.xml"/>
<Relationship Id="rId50" Type="http://schemas.openxmlformats.org/officeDocument/2006/relationships/slide" Target="slides/slide50.xml"/>
<Relationship Id="rId51" Type="http://schemas.openxmlformats.org/officeDocument/2006/relationships/slide" Target="slides/slide51.xml"/>
<Relationship Id="rId52" Type="http://schemas.openxmlformats.org/officeDocument/2006/relationships/slide" Target="slides/slide52.xml"/>
<Relationship Id="rId53" Type="http://schemas.openxmlformats.org/officeDocument/2006/relationships/slide" Target="slides/slide53.xml"/>
<Relationship Id="rId54" Type="http://schemas.openxmlformats.org/officeDocument/2006/relationships/slide" Target="slides/slide54.xml"/>
<Relationship Id="rId55" Type="http://schemas.openxmlformats.org/officeDocument/2006/relationships/slide" Target="slides/slide55.xml"/>
<Relationship Id="rId56" Type="http://schemas.openxmlformats.org/officeDocument/2006/relationships/slide" Target="slides/slide56.xml"/>
<Relationship Id="rId57" Type="http://schemas.openxmlformats.org/officeDocument/2006/relationships/slide" Target="slides/slide57.xml"/>
<Relationship Id="rId58" Type="http://schemas.openxmlformats.org/officeDocument/2006/relationships/slide" Target="slides/slide58.xml"/>
<Relationship Id="rId59" Type="http://schemas.openxmlformats.org/officeDocument/2006/relationships/slide" Target="slides/slide59.xml"/>
<Relationship Id="rId60" Type="http://schemas.openxmlformats.org/officeDocument/2006/relationships/slide" Target="slides/slide60.xml"/>
<Relationship Id="rId61" Type="http://schemas.openxmlformats.org/officeDocument/2006/relationships/slide" Target="slides/slide61.xml"/>
<Relationship Id="rId62" Type="http://schemas.openxmlformats.org/officeDocument/2006/relationships/slide" Target="slides/slide62.xml"/>
<Relationship Id="rId63" Type="http://schemas.openxmlformats.org/officeDocument/2006/relationships/slide" Target="slides/slide63.xml"/>
<Relationship Id="rId64" Type="http://schemas.openxmlformats.org/officeDocument/2006/relationships/slide" Target="slides/slide64.xml"/>
<Relationship Id="rId65" Type="http://schemas.openxmlformats.org/officeDocument/2006/relationships/slide" Target="slides/slide65.xml"/>
<Relationship Id="rId66" Type="http://schemas.openxmlformats.org/officeDocument/2006/relationships/slide" Target="slides/slide66.xml"/>
<Relationship Id="rId67" Type="http://schemas.openxmlformats.org/officeDocument/2006/relationships/slide" Target="slides/slide67.xml"/>
<Relationship Id="rId68" Type="http://schemas.openxmlformats.org/officeDocument/2006/relationships/slide" Target="slides/slide68.xml"/>
<Relationship Id="rId69" Type="http://schemas.openxmlformats.org/officeDocument/2006/relationships/slide" Target="slides/slide69.xml"/>
<Relationship Id="rId70" Type="http://schemas.openxmlformats.org/officeDocument/2006/relationships/slide" Target="slides/slide70.xml"/>
<Relationship Id="rId71" Type="http://schemas.openxmlformats.org/officeDocument/2006/relationships/slide" Target="slides/slide71.xml"/>
<Relationship Id="rId72" Type="http://schemas.openxmlformats.org/officeDocument/2006/relationships/slide" Target="slides/slide72.xml"/>
<Relationship Id="rId73" Type="http://schemas.openxmlformats.org/officeDocument/2006/relationships/slide" Target="slides/slide73.xml"/>
<Relationship Id="rId74" Type="http://schemas.openxmlformats.org/officeDocument/2006/relationships/slide" Target="slides/slide74.xml"/>
<Relationship Id="rId75" Type="http://schemas.openxmlformats.org/officeDocument/2006/relationships/slide" Target="slides/slide75.xml"/>
<Relationship Id="rId76" Type="http://schemas.openxmlformats.org/officeDocument/2006/relationships/slide" Target="slides/slide76.xml"/>
<Relationship Id="rId77" Type="http://schemas.openxmlformats.org/officeDocument/2006/relationships/slide" Target="slides/slide77.xml"/>
</Relationships>

</file>

<file path=ppt/slideLayouts/_rels/slideLayout1.xml.rels><?xml version="1.0" encoding="UTF-8" standalone="yes"?>
<Relationships xmlns="http://schemas.openxmlformats.org/package/2006/relationships">
<Relationship Id="rIdSm"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
<Relationship Id="rIdTh" Type="http://schemas.openxmlformats.org/officeDocument/2006/relationships/theme" Target="../theme/theme1.xml"/>
<Relationship Id="rIdSl"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Sl"/>
  </p:sldLayoutId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9_3.png" Type="http://schemas.openxmlformats.org/officeDocument/2006/relationships/image" Target="../media/img_0_9_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1_3.png" Type="http://schemas.openxmlformats.org/officeDocument/2006/relationships/image" Target="../media/img_0_11_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2_3.png" Type="http://schemas.openxmlformats.org/officeDocument/2006/relationships/image" Target="../media/img_0_12_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3_3.png" Type="http://schemas.openxmlformats.org/officeDocument/2006/relationships/image" Target="../media/img_0_13_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4_3.png" Type="http://schemas.openxmlformats.org/officeDocument/2006/relationships/image" Target="../media/img_0_14_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6_3.png" Type="http://schemas.openxmlformats.org/officeDocument/2006/relationships/image" Target="../media/img_0_16_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7_3.png" Type="http://schemas.openxmlformats.org/officeDocument/2006/relationships/image" Target="../media/img_0_17_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9_3.png" Type="http://schemas.openxmlformats.org/officeDocument/2006/relationships/image" Target="../media/img_0_19_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1_3.png" Type="http://schemas.openxmlformats.org/officeDocument/2006/relationships/image" Target="../media/img_0_21_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2_3.png" Type="http://schemas.openxmlformats.org/officeDocument/2006/relationships/image" Target="../media/img_0_22_3.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4_3.png" Type="http://schemas.openxmlformats.org/officeDocument/2006/relationships/image" Target="../media/img_0_24_3.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6_3.png" Type="http://schemas.openxmlformats.org/officeDocument/2006/relationships/image" Target="../media/img_0_26_3.pn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8_3.png" Type="http://schemas.openxmlformats.org/officeDocument/2006/relationships/image" Target="../media/img_0_28_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_4.png" Type="http://schemas.openxmlformats.org/officeDocument/2006/relationships/image" Target="../media/img_0_2_4.png"/>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30_3.png" Type="http://schemas.openxmlformats.org/officeDocument/2006/relationships/image" Target="../media/img_0_30_3.png"/>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4_3.png" Type="http://schemas.openxmlformats.org/officeDocument/2006/relationships/image" Target="../media/img_0_4_3.png"/>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5_3.png" Type="http://schemas.openxmlformats.org/officeDocument/2006/relationships/image" Target="../media/img_0_5_3.png"/>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6_3.png" Type="http://schemas.openxmlformats.org/officeDocument/2006/relationships/image" Target="../media/img_0_6_3.png"/>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7_3.png" Type="http://schemas.openxmlformats.org/officeDocument/2006/relationships/image" Target="../media/img_0_7_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7933888" name="Picture">
    </p:cNvPr>
          <p:cNvPicPr>
            <a:picLocks noChangeAspect="1"/>
          </p:cNvPicPr>
          <p:nvPr/>
        </p:nvPicPr>
        <p:blipFill>
          <a:blip r:embed="img_0_0_0.png"/>
          <a:srcRect/>
          <a:stretch>
            <a:fillRect l="0" t="0" r="0" b="30522"/>
          </a:stretch>
        </p:blipFill>
        <p:spPr>
          <a:xfrm>
            <a:off x="0" y="0"/>
            <a:ext cx="7556500" cy="10693400"/>
          </a:xfrm>
          <a:prstGeom prst="rect">
            <a:avLst/>
          </a:prstGeom>
        </p:spPr>
      </p:pic>
      <p:sp>
        <p:nvSpPr>
          <p:cNvPr id="559242950" name="Text">
    </p:cNvPr>
          <p:cNvSpPr>
            <a:spLocks noGrp="1"/>
          </p:cNvSpPr>
          <p:nvPr/>
        </p:nvSpPr>
        <p:spPr>
          <a:xfrm rot="0">
            <a:off x="520700" y="4025900"/>
            <a:ext cx="6540500" cy="381000"/>
          </a:xfrm>
          <a:prstGeom prst="rect">
            <a:avLst/>
          </a:prstGeom>
        </p:spPr>
        <p:txBody>
          <a:bodyPr wrap="square" lIns="0" tIns="0" rIns="0" bIns="0" rtlCol="0" anchor="t"/>
          <a:lstStyle/>
          <a:p>
            <a:pPr algn="l">
              <a:lnSpc>
                <a:spcPct val="100%"/>
              </a:lnSpc>
              <a:defRPr sz="2200">
                <a:solidFill>
                  <a:srgbClr val="000000"/>
                </a:solidFill>
                <a:latin typeface="DejaVu Sans"/>
                <a:ea typeface="DejaVu Sans"/>
                <a:cs typeface="DejaVu Sans"/>
              </a:defRPr>
            </a:pPr>
            <a:r>
              <a:rPr sz="2200">
</a:rPr>
              <a:t>NATO Core Data Framework Architecture</a:t>
            </a:r>
          </a:p>
        </p:txBody>
      </p:sp>
      <p:sp>
        <p:nvSpPr>
          <p:cNvPr id="1491373521" name="Text">
    </p:cNvPr>
          <p:cNvSpPr>
            <a:spLocks noGrp="1"/>
          </p:cNvSpPr>
          <p:nvPr/>
        </p:nvSpPr>
        <p:spPr>
          <a:xfrm rot="0">
            <a:off x="520700" y="4432300"/>
            <a:ext cx="6540500" cy="254000"/>
          </a:xfrm>
          <a:prstGeom prst="rect">
            <a:avLst/>
          </a:prstGeom>
        </p:spPr>
        <p:txBody>
          <a:bodyPr wrap="square" lIns="0" tIns="0" rIns="0" bIns="0" rtlCol="0" anchor="t"/>
          <a:lstStyle/>
          <a:p>
            <a:pPr algn="l">
              <a:lnSpc>
                <a:spcPct val="100%"/>
              </a:lnSpc>
              <a:defRPr sz="1000">
                <a:solidFill>
                  <a:srgbClr val="000000"/>
                </a:solidFill>
                <a:latin typeface="DejaVu Sans"/>
                <a:ea typeface="DejaVu Sans"/>
                <a:cs typeface="DejaVu Sans"/>
              </a:defRPr>
            </a:pPr>
            <a:r>
              <a:rPr sz="1000">
</a:rPr>
              <a:t>15 Oct 2019 20:12:39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695884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79972545"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2020 Business Strategy Inputs C2</a:t>
            </a:r>
          </a:p>
        </p:txBody>
      </p:sp>
      <p:sp>
        <p:nvSpPr>
          <p:cNvPr id="1565273509"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999862582" name="Picture">
    </p:cNvPr>
          <p:cNvPicPr>
            <a:picLocks noChangeAspect="1"/>
          </p:cNvPicPr>
          <p:nvPr/>
        </p:nvPicPr>
        <p:blipFill>
          <a:blip r:embed="img_0_9_3.png"/>
          <a:srcRect/>
          <a:stretch>
            <a:fillRect l="0" t="0" r="388" b="0"/>
          </a:stretch>
        </p:blipFill>
        <p:spPr>
          <a:xfrm>
            <a:off x="508000" y="1257300"/>
            <a:ext cx="6540500" cy="4038600"/>
          </a:xfrm>
          <a:prstGeom prst="rect">
            <a:avLst/>
          </a:prstGeom>
        </p:spPr>
      </p:pic>
      <p:sp>
        <p:nvSpPr>
          <p:cNvPr id="126190309" name="Text">
    </p:cNvPr>
          <p:cNvSpPr>
            <a:spLocks noGrp="1"/>
          </p:cNvSpPr>
          <p:nvPr/>
        </p:nvSpPr>
        <p:spPr>
          <a:xfrm rot="0">
            <a:off x="508000" y="52959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63435338" name="Text">
    </p:cNvPr>
          <p:cNvSpPr>
            <a:spLocks noGrp="1"/>
          </p:cNvSpPr>
          <p:nvPr/>
        </p:nvSpPr>
        <p:spPr>
          <a:xfrm rot="0">
            <a:off x="508000" y="57785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NIMROD:  NATO Information Management, Registration, and Operational Data Platform</a:t>
            </a:r>
          </a:p>
        </p:txBody>
      </p:sp>
      <p:sp>
        <p:nvSpPr>
          <p:cNvPr id="1409299244" name="Text">
    </p:cNvPr>
          <p:cNvSpPr>
            <a:spLocks noGrp="1"/>
          </p:cNvSpPr>
          <p:nvPr/>
        </p:nvSpPr>
        <p:spPr>
          <a:xfrm rot="0">
            <a:off x="508000" y="61214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711932315" name="Text">
    </p:cNvPr>
          <p:cNvSpPr>
            <a:spLocks noGrp="1"/>
          </p:cNvSpPr>
          <p:nvPr/>
        </p:nvSpPr>
        <p:spPr>
          <a:xfrm rot="0">
            <a:off x="508000" y="6604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2418585" name="Text">
    </p:cNvPr>
          <p:cNvSpPr>
            <a:spLocks noGrp="1"/>
          </p:cNvSpPr>
          <p:nvPr/>
        </p:nvSpPr>
        <p:spPr>
          <a:xfrm rot="0">
            <a:off x="3771900" y="6604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35985755" name="Text">
    </p:cNvPr>
          <p:cNvSpPr>
            <a:spLocks noGrp="1"/>
          </p:cNvSpPr>
          <p:nvPr/>
        </p:nvSpPr>
        <p:spPr>
          <a:xfrm rot="0">
            <a:off x="508000" y="6807200"/>
            <a:ext cx="3263900" cy="1231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 user in NCS, NFS, or as part of a NATO-led operation needs to be able to, as natively as possible, access the array of data provided by the various contributing nations, data sources, capabilities, communities of interest and be able to be applied by the user through consuming capabilities which help to transform the data into useful information</a:t>
            </a:r>
          </a:p>
        </p:txBody>
      </p:sp>
      <p:sp>
        <p:nvSpPr>
          <p:cNvPr id="1760771731" name="Text">
    </p:cNvPr>
          <p:cNvSpPr>
            <a:spLocks noGrp="1"/>
          </p:cNvSpPr>
          <p:nvPr/>
        </p:nvSpPr>
        <p:spPr>
          <a:xfrm rot="0">
            <a:off x="3771900" y="6807200"/>
            <a:ext cx="3263900" cy="1231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Outcome</a:t>
            </a:r>
          </a:p>
        </p:txBody>
      </p:sp>
      <p:sp>
        <p:nvSpPr>
          <p:cNvPr id="998470135" name="Text">
    </p:cNvPr>
          <p:cNvSpPr>
            <a:spLocks noGrp="1"/>
          </p:cNvSpPr>
          <p:nvPr/>
        </p:nvSpPr>
        <p:spPr>
          <a:xfrm rot="0">
            <a:off x="508000" y="803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Scientists</a:t>
            </a:r>
          </a:p>
        </p:txBody>
      </p:sp>
      <p:sp>
        <p:nvSpPr>
          <p:cNvPr id="180373698" name="Text">
    </p:cNvPr>
          <p:cNvSpPr>
            <a:spLocks noGrp="1"/>
          </p:cNvSpPr>
          <p:nvPr/>
        </p:nvSpPr>
        <p:spPr>
          <a:xfrm rot="0">
            <a:off x="3771900" y="803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210570746" name="Text">
    </p:cNvPr>
          <p:cNvSpPr>
            <a:spLocks noGrp="1"/>
          </p:cNvSpPr>
          <p:nvPr/>
        </p:nvSpPr>
        <p:spPr>
          <a:xfrm rot="0">
            <a:off x="508000" y="824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DCS Canada</a:t>
            </a:r>
          </a:p>
        </p:txBody>
      </p:sp>
      <p:sp>
        <p:nvSpPr>
          <p:cNvPr id="970031051" name="Text">
    </p:cNvPr>
          <p:cNvSpPr>
            <a:spLocks noGrp="1"/>
          </p:cNvSpPr>
          <p:nvPr/>
        </p:nvSpPr>
        <p:spPr>
          <a:xfrm rot="0">
            <a:off x="3771900" y="824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427666895" name="Text">
    </p:cNvPr>
          <p:cNvSpPr>
            <a:spLocks noGrp="1"/>
          </p:cNvSpPr>
          <p:nvPr/>
        </p:nvSpPr>
        <p:spPr>
          <a:xfrm rot="0">
            <a:off x="508000" y="844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DEU</a:t>
            </a:r>
          </a:p>
        </p:txBody>
      </p:sp>
      <p:sp>
        <p:nvSpPr>
          <p:cNvPr id="301166714" name="Text">
    </p:cNvPr>
          <p:cNvSpPr>
            <a:spLocks noGrp="1"/>
          </p:cNvSpPr>
          <p:nvPr/>
        </p:nvSpPr>
        <p:spPr>
          <a:xfrm rot="0">
            <a:off x="3771900" y="844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730014649" name="Text">
    </p:cNvPr>
          <p:cNvSpPr>
            <a:spLocks noGrp="1"/>
          </p:cNvSpPr>
          <p:nvPr/>
        </p:nvSpPr>
        <p:spPr>
          <a:xfrm rot="0">
            <a:off x="508000" y="8648700"/>
            <a:ext cx="3263900" cy="6350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Folks will want to know they can protects and administer (policy enforcement, tag&amp;label, handling instruction, ... enforcement) their data in the NCDF space</a:t>
            </a:r>
          </a:p>
        </p:txBody>
      </p:sp>
      <p:sp>
        <p:nvSpPr>
          <p:cNvPr id="1426123190" name="Text">
    </p:cNvPr>
          <p:cNvSpPr>
            <a:spLocks noGrp="1"/>
          </p:cNvSpPr>
          <p:nvPr/>
        </p:nvSpPr>
        <p:spPr>
          <a:xfrm rot="0">
            <a:off x="3771900" y="8648700"/>
            <a:ext cx="3263900" cy="6350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Outcome</a:t>
            </a:r>
          </a:p>
        </p:txBody>
      </p:sp>
      <p:sp>
        <p:nvSpPr>
          <p:cNvPr id="568796428" name="Text">
    </p:cNvPr>
          <p:cNvSpPr>
            <a:spLocks noGrp="1"/>
          </p:cNvSpPr>
          <p:nvPr/>
        </p:nvSpPr>
        <p:spPr>
          <a:xfrm rot="0">
            <a:off x="508000" y="928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JISR Intel</a:t>
            </a:r>
          </a:p>
        </p:txBody>
      </p:sp>
      <p:sp>
        <p:nvSpPr>
          <p:cNvPr id="723378666" name="Text">
    </p:cNvPr>
          <p:cNvSpPr>
            <a:spLocks noGrp="1"/>
          </p:cNvSpPr>
          <p:nvPr/>
        </p:nvSpPr>
        <p:spPr>
          <a:xfrm rot="0">
            <a:off x="3771900" y="928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602255637" name="Text">
    </p:cNvPr>
          <p:cNvSpPr>
            <a:spLocks noGrp="1"/>
          </p:cNvSpPr>
          <p:nvPr/>
        </p:nvSpPr>
        <p:spPr>
          <a:xfrm rot="0">
            <a:off x="508000" y="9486900"/>
            <a:ext cx="3263900" cy="5715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NATO has an operational shortfall where it cannot handle the data it needs to operate in a conflict, so time is of the essence in developing solutions </a:t>
            </a:r>
          </a:p>
        </p:txBody>
      </p:sp>
      <p:sp>
        <p:nvSpPr>
          <p:cNvPr id="1912254854" name="Text">
    </p:cNvPr>
          <p:cNvSpPr>
            <a:spLocks noGrp="1"/>
          </p:cNvSpPr>
          <p:nvPr/>
        </p:nvSpPr>
        <p:spPr>
          <a:xfrm rot="0">
            <a:off x="3771900" y="9486900"/>
            <a:ext cx="3263900" cy="5715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Outcome</a:t>
            </a:r>
          </a:p>
        </p:txBody>
      </p:sp>
      <p:sp>
        <p:nvSpPr>
          <p:cNvPr id="177295512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76307139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10</a:t>
            </a:r>
          </a:p>
        </p:txBody>
      </p:sp>
      <p:sp>
        <p:nvSpPr>
          <p:cNvPr id="173371154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076158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97223997"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30685257"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2175205" name="Text">
    </p:cNvPr>
          <p:cNvSpPr>
            <a:spLocks noGrp="1"/>
          </p:cNvSpPr>
          <p:nvPr/>
        </p:nvSpPr>
        <p:spPr>
          <a:xfrm rot="0">
            <a:off x="508000" y="965200"/>
            <a:ext cx="32639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which can be fielded. Although the lake is currently an early prototype, we need to advance the effort as rapidly as feasible</a:t>
            </a:r>
          </a:p>
        </p:txBody>
      </p:sp>
      <p:sp>
        <p:nvSpPr>
          <p:cNvPr id="1981702889" name="Text">
    </p:cNvPr>
          <p:cNvSpPr>
            <a:spLocks noGrp="1"/>
          </p:cNvSpPr>
          <p:nvPr/>
        </p:nvSpPr>
        <p:spPr>
          <a:xfrm rot="0">
            <a:off x="508000" y="144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architecture for DLs</a:t>
            </a:r>
          </a:p>
        </p:txBody>
      </p:sp>
      <p:sp>
        <p:nvSpPr>
          <p:cNvPr id="305374997" name="Text">
    </p:cNvPr>
          <p:cNvSpPr>
            <a:spLocks noGrp="1"/>
          </p:cNvSpPr>
          <p:nvPr/>
        </p:nvSpPr>
        <p:spPr>
          <a:xfrm rot="0">
            <a:off x="3771900" y="144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1164239947" name="Text">
    </p:cNvPr>
          <p:cNvSpPr>
            <a:spLocks noGrp="1"/>
          </p:cNvSpPr>
          <p:nvPr/>
        </p:nvSpPr>
        <p:spPr>
          <a:xfrm rot="0">
            <a:off x="508000" y="165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Processing provided at Data Source</a:t>
            </a:r>
          </a:p>
        </p:txBody>
      </p:sp>
      <p:sp>
        <p:nvSpPr>
          <p:cNvPr id="60642580" name="Text">
    </p:cNvPr>
          <p:cNvSpPr>
            <a:spLocks noGrp="1"/>
          </p:cNvSpPr>
          <p:nvPr/>
        </p:nvSpPr>
        <p:spPr>
          <a:xfrm rot="0">
            <a:off x="3771900" y="165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01803684" name="Text">
    </p:cNvPr>
          <p:cNvSpPr>
            <a:spLocks noGrp="1"/>
          </p:cNvSpPr>
          <p:nvPr/>
        </p:nvSpPr>
        <p:spPr>
          <a:xfrm rot="0">
            <a:off x="508000" y="185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Secured</a:t>
            </a:r>
          </a:p>
        </p:txBody>
      </p:sp>
      <p:sp>
        <p:nvSpPr>
          <p:cNvPr id="152396412" name="Text">
    </p:cNvPr>
          <p:cNvSpPr>
            <a:spLocks noGrp="1"/>
          </p:cNvSpPr>
          <p:nvPr/>
        </p:nvSpPr>
        <p:spPr>
          <a:xfrm rot="0">
            <a:off x="3771900" y="185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1806801321" name="Text">
    </p:cNvPr>
          <p:cNvSpPr>
            <a:spLocks noGrp="1"/>
          </p:cNvSpPr>
          <p:nvPr/>
        </p:nvSpPr>
        <p:spPr>
          <a:xfrm rot="0">
            <a:off x="508000" y="2057400"/>
            <a:ext cx="32639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Secured by Design: apply Information Exchange Framework Reference Architecture (IEF-RA) to ensure data is secured</a:t>
            </a:r>
          </a:p>
        </p:txBody>
      </p:sp>
      <p:sp>
        <p:nvSpPr>
          <p:cNvPr id="49103934" name="Text">
    </p:cNvPr>
          <p:cNvSpPr>
            <a:spLocks noGrp="1"/>
          </p:cNvSpPr>
          <p:nvPr/>
        </p:nvSpPr>
        <p:spPr>
          <a:xfrm rot="0">
            <a:off x="3771900" y="2057400"/>
            <a:ext cx="32639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256128641" name="Text">
    </p:cNvPr>
          <p:cNvSpPr>
            <a:spLocks noGrp="1"/>
          </p:cNvSpPr>
          <p:nvPr/>
        </p:nvSpPr>
        <p:spPr>
          <a:xfrm rot="0">
            <a:off x="508000" y="2540000"/>
            <a:ext cx="3263900" cy="7874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Shared data should be able to support operational planning and execution, which requires working at the data level—although visualization tools are important, the outputs of the lake should not be limited to these</a:t>
            </a:r>
          </a:p>
        </p:txBody>
      </p:sp>
      <p:sp>
        <p:nvSpPr>
          <p:cNvPr id="769700759" name="Text">
    </p:cNvPr>
          <p:cNvSpPr>
            <a:spLocks noGrp="1"/>
          </p:cNvSpPr>
          <p:nvPr/>
        </p:nvSpPr>
        <p:spPr>
          <a:xfrm rot="0">
            <a:off x="3771900" y="2540000"/>
            <a:ext cx="3263900" cy="7874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Outcome</a:t>
            </a:r>
          </a:p>
        </p:txBody>
      </p:sp>
      <p:sp>
        <p:nvSpPr>
          <p:cNvPr id="1257966419" name="Text">
    </p:cNvPr>
          <p:cNvSpPr>
            <a:spLocks noGrp="1"/>
          </p:cNvSpPr>
          <p:nvPr/>
        </p:nvSpPr>
        <p:spPr>
          <a:xfrm rot="0">
            <a:off x="508000" y="332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Tagged with Metadata</a:t>
            </a:r>
          </a:p>
        </p:txBody>
      </p:sp>
      <p:sp>
        <p:nvSpPr>
          <p:cNvPr id="585067142" name="Text">
    </p:cNvPr>
          <p:cNvSpPr>
            <a:spLocks noGrp="1"/>
          </p:cNvSpPr>
          <p:nvPr/>
        </p:nvSpPr>
        <p:spPr>
          <a:xfrm rot="0">
            <a:off x="3771900" y="332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201433186" name="Text">
    </p:cNvPr>
          <p:cNvSpPr>
            <a:spLocks noGrp="1"/>
          </p:cNvSpPr>
          <p:nvPr/>
        </p:nvSpPr>
        <p:spPr>
          <a:xfrm rot="0">
            <a:off x="508000" y="3530600"/>
            <a:ext cx="3263900" cy="7874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The ability to introduce and share disparate types of intelligence—meaning adversary order of battle data and battlespace objects with geographic positions. Please note this is different from JISR products and reports</a:t>
            </a:r>
          </a:p>
        </p:txBody>
      </p:sp>
      <p:sp>
        <p:nvSpPr>
          <p:cNvPr id="617993854" name="Text">
    </p:cNvPr>
          <p:cNvSpPr>
            <a:spLocks noGrp="1"/>
          </p:cNvSpPr>
          <p:nvPr/>
        </p:nvSpPr>
        <p:spPr>
          <a:xfrm rot="0">
            <a:off x="3771900" y="3530600"/>
            <a:ext cx="3263900" cy="7874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912715812" name="Text">
    </p:cNvPr>
          <p:cNvSpPr>
            <a:spLocks noGrp="1"/>
          </p:cNvSpPr>
          <p:nvPr/>
        </p:nvSpPr>
        <p:spPr>
          <a:xfrm rot="0">
            <a:off x="508000" y="4318000"/>
            <a:ext cx="3263900" cy="10795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The ability to render available JISR products and reports, likely by exposing “pointers” based on provided metadata back to JISR products/reports residing in Coalition Shared Dataservers (CSDs) or other JISR storage capabilities; this is mostly likely preferable to directly sharing JISR content within the lake</a:t>
            </a:r>
          </a:p>
        </p:txBody>
      </p:sp>
      <p:sp>
        <p:nvSpPr>
          <p:cNvPr id="1865692980" name="Text">
    </p:cNvPr>
          <p:cNvSpPr>
            <a:spLocks noGrp="1"/>
          </p:cNvSpPr>
          <p:nvPr/>
        </p:nvSpPr>
        <p:spPr>
          <a:xfrm rot="0">
            <a:off x="3771900" y="4318000"/>
            <a:ext cx="3263900" cy="10795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84913305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68373596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11</a:t>
            </a:r>
          </a:p>
        </p:txBody>
      </p:sp>
      <p:sp>
        <p:nvSpPr>
          <p:cNvPr id="8139832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3753414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98561761"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L2.0</a:t>
            </a:r>
          </a:p>
        </p:txBody>
      </p:sp>
      <p:sp>
        <p:nvSpPr>
          <p:cNvPr id="729741541"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238789095" name="Picture">
    </p:cNvPr>
          <p:cNvPicPr>
            <a:picLocks noChangeAspect="1"/>
          </p:cNvPicPr>
          <p:nvPr/>
        </p:nvPicPr>
        <p:blipFill>
          <a:blip r:embed="img_0_11_3.png"/>
          <a:srcRect/>
          <a:stretch>
            <a:fillRect l="0" t="0" r="194" b="0"/>
          </a:stretch>
        </p:blipFill>
        <p:spPr>
          <a:xfrm>
            <a:off x="508000" y="1257300"/>
            <a:ext cx="6540500" cy="3467100"/>
          </a:xfrm>
          <a:prstGeom prst="rect">
            <a:avLst/>
          </a:prstGeom>
        </p:spPr>
      </p:pic>
      <p:sp>
        <p:nvSpPr>
          <p:cNvPr id="364055528" name="Text">
    </p:cNvPr>
          <p:cNvSpPr>
            <a:spLocks noGrp="1"/>
          </p:cNvSpPr>
          <p:nvPr/>
        </p:nvSpPr>
        <p:spPr>
          <a:xfrm rot="0">
            <a:off x="508000" y="47244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878297166" name="Text">
    </p:cNvPr>
          <p:cNvSpPr>
            <a:spLocks noGrp="1"/>
          </p:cNvSpPr>
          <p:nvPr/>
        </p:nvSpPr>
        <p:spPr>
          <a:xfrm rot="0">
            <a:off x="508000" y="5207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162015640" name="Text">
    </p:cNvPr>
          <p:cNvSpPr>
            <a:spLocks noGrp="1"/>
          </p:cNvSpPr>
          <p:nvPr/>
        </p:nvSpPr>
        <p:spPr>
          <a:xfrm rot="0">
            <a:off x="3771900" y="5207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60184452" name="Text">
    </p:cNvPr>
          <p:cNvSpPr>
            <a:spLocks noGrp="1"/>
          </p:cNvSpPr>
          <p:nvPr/>
        </p:nvSpPr>
        <p:spPr>
          <a:xfrm rot="0">
            <a:off x="508000" y="541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852529601" name="Text">
    </p:cNvPr>
          <p:cNvSpPr>
            <a:spLocks noGrp="1"/>
          </p:cNvSpPr>
          <p:nvPr/>
        </p:nvSpPr>
        <p:spPr>
          <a:xfrm rot="0">
            <a:off x="3771900" y="541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223781477" name="Text">
    </p:cNvPr>
          <p:cNvSpPr>
            <a:spLocks noGrp="1"/>
          </p:cNvSpPr>
          <p:nvPr/>
        </p:nvSpPr>
        <p:spPr>
          <a:xfrm rot="0">
            <a:off x="508000" y="561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Control Access to Information</a:t>
            </a:r>
          </a:p>
        </p:txBody>
      </p:sp>
      <p:sp>
        <p:nvSpPr>
          <p:cNvPr id="444438736" name="Text">
    </p:cNvPr>
          <p:cNvSpPr>
            <a:spLocks noGrp="1"/>
          </p:cNvSpPr>
          <p:nvPr/>
        </p:nvSpPr>
        <p:spPr>
          <a:xfrm rot="0">
            <a:off x="3771900" y="561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745977626" name="Text">
    </p:cNvPr>
          <p:cNvSpPr>
            <a:spLocks noGrp="1"/>
          </p:cNvSpPr>
          <p:nvPr/>
        </p:nvSpPr>
        <p:spPr>
          <a:xfrm rot="0">
            <a:off x="508000" y="581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438199756" name="Text">
    </p:cNvPr>
          <p:cNvSpPr>
            <a:spLocks noGrp="1"/>
          </p:cNvSpPr>
          <p:nvPr/>
        </p:nvSpPr>
        <p:spPr>
          <a:xfrm rot="0">
            <a:off x="3771900" y="581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506779310" name="Text">
    </p:cNvPr>
          <p:cNvSpPr>
            <a:spLocks noGrp="1"/>
          </p:cNvSpPr>
          <p:nvPr/>
        </p:nvSpPr>
        <p:spPr>
          <a:xfrm rot="0">
            <a:off x="508000" y="601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788666463" name="Text">
    </p:cNvPr>
          <p:cNvSpPr>
            <a:spLocks noGrp="1"/>
          </p:cNvSpPr>
          <p:nvPr/>
        </p:nvSpPr>
        <p:spPr>
          <a:xfrm rot="0">
            <a:off x="3771900" y="601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919971010" name="Text">
    </p:cNvPr>
          <p:cNvSpPr>
            <a:spLocks noGrp="1"/>
          </p:cNvSpPr>
          <p:nvPr/>
        </p:nvSpPr>
        <p:spPr>
          <a:xfrm rot="0">
            <a:off x="508000" y="6223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1603045329" name="Text">
    </p:cNvPr>
          <p:cNvSpPr>
            <a:spLocks noGrp="1"/>
          </p:cNvSpPr>
          <p:nvPr/>
        </p:nvSpPr>
        <p:spPr>
          <a:xfrm rot="0">
            <a:off x="3771900" y="6223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2078443102" name="Text">
    </p:cNvPr>
          <p:cNvSpPr>
            <a:spLocks noGrp="1"/>
          </p:cNvSpPr>
          <p:nvPr/>
        </p:nvSpPr>
        <p:spPr>
          <a:xfrm rot="0">
            <a:off x="508000" y="642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Consumption Node</a:t>
            </a:r>
          </a:p>
        </p:txBody>
      </p:sp>
      <p:sp>
        <p:nvSpPr>
          <p:cNvPr id="1151183261" name="Text">
    </p:cNvPr>
          <p:cNvSpPr>
            <a:spLocks noGrp="1"/>
          </p:cNvSpPr>
          <p:nvPr/>
        </p:nvSpPr>
        <p:spPr>
          <a:xfrm rot="0">
            <a:off x="3771900" y="642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601566328" name="Text">
    </p:cNvPr>
          <p:cNvSpPr>
            <a:spLocks noGrp="1"/>
          </p:cNvSpPr>
          <p:nvPr/>
        </p:nvSpPr>
        <p:spPr>
          <a:xfrm rot="0">
            <a:off x="508000" y="662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a:t>
            </a:r>
          </a:p>
        </p:txBody>
      </p:sp>
      <p:sp>
        <p:nvSpPr>
          <p:cNvPr id="1685868616" name="Text">
    </p:cNvPr>
          <p:cNvSpPr>
            <a:spLocks noGrp="1"/>
          </p:cNvSpPr>
          <p:nvPr/>
        </p:nvSpPr>
        <p:spPr>
          <a:xfrm rot="0">
            <a:off x="3771900" y="662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7393135" name="Text">
    </p:cNvPr>
          <p:cNvSpPr>
            <a:spLocks noGrp="1"/>
          </p:cNvSpPr>
          <p:nvPr/>
        </p:nvSpPr>
        <p:spPr>
          <a:xfrm rot="0">
            <a:off x="508000" y="683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574319435" name="Text">
    </p:cNvPr>
          <p:cNvSpPr>
            <a:spLocks noGrp="1"/>
          </p:cNvSpPr>
          <p:nvPr/>
        </p:nvSpPr>
        <p:spPr>
          <a:xfrm rot="0">
            <a:off x="3771900" y="683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385013058" name="Text">
    </p:cNvPr>
          <p:cNvSpPr>
            <a:spLocks noGrp="1"/>
          </p:cNvSpPr>
          <p:nvPr/>
        </p:nvSpPr>
        <p:spPr>
          <a:xfrm rot="0">
            <a:off x="508000" y="703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 Node</a:t>
            </a:r>
          </a:p>
        </p:txBody>
      </p:sp>
      <p:sp>
        <p:nvSpPr>
          <p:cNvPr id="1425374027" name="Text">
    </p:cNvPr>
          <p:cNvSpPr>
            <a:spLocks noGrp="1"/>
          </p:cNvSpPr>
          <p:nvPr/>
        </p:nvSpPr>
        <p:spPr>
          <a:xfrm rot="0">
            <a:off x="3771900" y="703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089861560" name="Text">
    </p:cNvPr>
          <p:cNvSpPr>
            <a:spLocks noGrp="1"/>
          </p:cNvSpPr>
          <p:nvPr/>
        </p:nvSpPr>
        <p:spPr>
          <a:xfrm rot="0">
            <a:off x="508000" y="723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Design Node</a:t>
            </a:r>
          </a:p>
        </p:txBody>
      </p:sp>
      <p:sp>
        <p:nvSpPr>
          <p:cNvPr id="963493342" name="Text">
    </p:cNvPr>
          <p:cNvSpPr>
            <a:spLocks noGrp="1"/>
          </p:cNvSpPr>
          <p:nvPr/>
        </p:nvSpPr>
        <p:spPr>
          <a:xfrm rot="0">
            <a:off x="3771900" y="723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19816766" name="Text">
    </p:cNvPr>
          <p:cNvSpPr>
            <a:spLocks noGrp="1"/>
          </p:cNvSpPr>
          <p:nvPr/>
        </p:nvSpPr>
        <p:spPr>
          <a:xfrm rot="0">
            <a:off x="508000" y="744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Product</a:t>
            </a:r>
          </a:p>
        </p:txBody>
      </p:sp>
      <p:sp>
        <p:nvSpPr>
          <p:cNvPr id="2020888242" name="Text">
    </p:cNvPr>
          <p:cNvSpPr>
            <a:spLocks noGrp="1"/>
          </p:cNvSpPr>
          <p:nvPr/>
        </p:nvSpPr>
        <p:spPr>
          <a:xfrm rot="0">
            <a:off x="3771900" y="744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91331379" name="Text">
    </p:cNvPr>
          <p:cNvSpPr>
            <a:spLocks noGrp="1"/>
          </p:cNvSpPr>
          <p:nvPr/>
        </p:nvSpPr>
        <p:spPr>
          <a:xfrm rot="0">
            <a:off x="508000" y="764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Metadata Catalogue</a:t>
            </a:r>
          </a:p>
        </p:txBody>
      </p:sp>
      <p:sp>
        <p:nvSpPr>
          <p:cNvPr id="1132786250" name="Text">
    </p:cNvPr>
          <p:cNvSpPr>
            <a:spLocks noGrp="1"/>
          </p:cNvSpPr>
          <p:nvPr/>
        </p:nvSpPr>
        <p:spPr>
          <a:xfrm rot="0">
            <a:off x="3771900" y="764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21007542" name="Text">
    </p:cNvPr>
          <p:cNvSpPr>
            <a:spLocks noGrp="1"/>
          </p:cNvSpPr>
          <p:nvPr/>
        </p:nvSpPr>
        <p:spPr>
          <a:xfrm rot="0">
            <a:off x="508000" y="7848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Naming and Design Rules</a:t>
            </a:r>
          </a:p>
        </p:txBody>
      </p:sp>
      <p:sp>
        <p:nvSpPr>
          <p:cNvPr id="1011854856" name="Text">
    </p:cNvPr>
          <p:cNvSpPr>
            <a:spLocks noGrp="1"/>
          </p:cNvSpPr>
          <p:nvPr/>
        </p:nvSpPr>
        <p:spPr>
          <a:xfrm rot="0">
            <a:off x="3771900" y="7848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45397268" name="Text">
    </p:cNvPr>
          <p:cNvSpPr>
            <a:spLocks noGrp="1"/>
          </p:cNvSpPr>
          <p:nvPr/>
        </p:nvSpPr>
        <p:spPr>
          <a:xfrm rot="0">
            <a:off x="508000" y="805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Registration</a:t>
            </a:r>
          </a:p>
        </p:txBody>
      </p:sp>
      <p:sp>
        <p:nvSpPr>
          <p:cNvPr id="1443958704" name="Text">
    </p:cNvPr>
          <p:cNvSpPr>
            <a:spLocks noGrp="1"/>
          </p:cNvSpPr>
          <p:nvPr/>
        </p:nvSpPr>
        <p:spPr>
          <a:xfrm rot="0">
            <a:off x="3771900" y="805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30150153" name="Text">
    </p:cNvPr>
          <p:cNvSpPr>
            <a:spLocks noGrp="1"/>
          </p:cNvSpPr>
          <p:nvPr/>
        </p:nvSpPr>
        <p:spPr>
          <a:xfrm rot="0">
            <a:off x="508000" y="825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Semantic Reference Model</a:t>
            </a:r>
          </a:p>
        </p:txBody>
      </p:sp>
      <p:sp>
        <p:nvSpPr>
          <p:cNvPr id="1381200538" name="Text">
    </p:cNvPr>
          <p:cNvSpPr>
            <a:spLocks noGrp="1"/>
          </p:cNvSpPr>
          <p:nvPr/>
        </p:nvSpPr>
        <p:spPr>
          <a:xfrm rot="0">
            <a:off x="3771900" y="825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113400537" name="Text">
    </p:cNvPr>
          <p:cNvSpPr>
            <a:spLocks noGrp="1"/>
          </p:cNvSpPr>
          <p:nvPr/>
        </p:nvSpPr>
        <p:spPr>
          <a:xfrm rot="0">
            <a:off x="508000" y="845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591725144" name="Text">
    </p:cNvPr>
          <p:cNvSpPr>
            <a:spLocks noGrp="1"/>
          </p:cNvSpPr>
          <p:nvPr/>
        </p:nvSpPr>
        <p:spPr>
          <a:xfrm rot="0">
            <a:off x="3771900" y="845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57068768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34502356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12</a:t>
            </a:r>
          </a:p>
        </p:txBody>
      </p:sp>
      <p:sp>
        <p:nvSpPr>
          <p:cNvPr id="138356137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602814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56673062"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L2.1 DCS</a:t>
            </a:r>
          </a:p>
        </p:txBody>
      </p:sp>
      <p:sp>
        <p:nvSpPr>
          <p:cNvPr id="1561300582"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693870665" name="Picture">
    </p:cNvPr>
          <p:cNvPicPr>
            <a:picLocks noChangeAspect="1"/>
          </p:cNvPicPr>
          <p:nvPr/>
        </p:nvPicPr>
        <p:blipFill>
          <a:blip r:embed="img_0_12_3.png"/>
          <a:srcRect/>
          <a:stretch>
            <a:fillRect l="0" t="0" r="0" b="16000"/>
          </a:stretch>
        </p:blipFill>
        <p:spPr>
          <a:xfrm>
            <a:off x="508000" y="1257300"/>
            <a:ext cx="6540500" cy="1270000"/>
          </a:xfrm>
          <a:prstGeom prst="rect">
            <a:avLst/>
          </a:prstGeom>
        </p:spPr>
      </p:pic>
      <p:sp>
        <p:nvSpPr>
          <p:cNvPr id="143030202" name="Text">
    </p:cNvPr>
          <p:cNvSpPr>
            <a:spLocks noGrp="1"/>
          </p:cNvSpPr>
          <p:nvPr/>
        </p:nvSpPr>
        <p:spPr>
          <a:xfrm rot="0">
            <a:off x="508000" y="25273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440818584" name="Text">
    </p:cNvPr>
          <p:cNvSpPr>
            <a:spLocks noGrp="1"/>
          </p:cNvSpPr>
          <p:nvPr/>
        </p:nvSpPr>
        <p:spPr>
          <a:xfrm rot="0">
            <a:off x="508000" y="3009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53298440" name="Text">
    </p:cNvPr>
          <p:cNvSpPr>
            <a:spLocks noGrp="1"/>
          </p:cNvSpPr>
          <p:nvPr/>
        </p:nvSpPr>
        <p:spPr>
          <a:xfrm rot="0">
            <a:off x="3771900" y="3009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96551372" name="Text">
    </p:cNvPr>
          <p:cNvSpPr>
            <a:spLocks noGrp="1"/>
          </p:cNvSpPr>
          <p:nvPr/>
        </p:nvSpPr>
        <p:spPr>
          <a:xfrm rot="0">
            <a:off x="508000" y="321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275094577" name="Text">
    </p:cNvPr>
          <p:cNvSpPr>
            <a:spLocks noGrp="1"/>
          </p:cNvSpPr>
          <p:nvPr/>
        </p:nvSpPr>
        <p:spPr>
          <a:xfrm rot="0">
            <a:off x="3771900" y="321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689415346" name="Text">
    </p:cNvPr>
          <p:cNvSpPr>
            <a:spLocks noGrp="1"/>
          </p:cNvSpPr>
          <p:nvPr/>
        </p:nvSpPr>
        <p:spPr>
          <a:xfrm rot="0">
            <a:off x="508000" y="341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Control Access to Information</a:t>
            </a:r>
          </a:p>
        </p:txBody>
      </p:sp>
      <p:sp>
        <p:nvSpPr>
          <p:cNvPr id="232677929" name="Text">
    </p:cNvPr>
          <p:cNvSpPr>
            <a:spLocks noGrp="1"/>
          </p:cNvSpPr>
          <p:nvPr/>
        </p:nvSpPr>
        <p:spPr>
          <a:xfrm rot="0">
            <a:off x="3771900" y="341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2097697226" name="Text">
    </p:cNvPr>
          <p:cNvSpPr>
            <a:spLocks noGrp="1"/>
          </p:cNvSpPr>
          <p:nvPr/>
        </p:nvSpPr>
        <p:spPr>
          <a:xfrm rot="0">
            <a:off x="508000" y="361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846627252" name="Text">
    </p:cNvPr>
          <p:cNvSpPr>
            <a:spLocks noGrp="1"/>
          </p:cNvSpPr>
          <p:nvPr/>
        </p:nvSpPr>
        <p:spPr>
          <a:xfrm rot="0">
            <a:off x="3771900" y="361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162264246" name="Text">
    </p:cNvPr>
          <p:cNvSpPr>
            <a:spLocks noGrp="1"/>
          </p:cNvSpPr>
          <p:nvPr/>
        </p:nvSpPr>
        <p:spPr>
          <a:xfrm rot="0">
            <a:off x="508000" y="382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997671709" name="Text">
    </p:cNvPr>
          <p:cNvSpPr>
            <a:spLocks noGrp="1"/>
          </p:cNvSpPr>
          <p:nvPr/>
        </p:nvSpPr>
        <p:spPr>
          <a:xfrm rot="0">
            <a:off x="3771900" y="382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80659384" name="Text">
    </p:cNvPr>
          <p:cNvSpPr>
            <a:spLocks noGrp="1"/>
          </p:cNvSpPr>
          <p:nvPr/>
        </p:nvSpPr>
        <p:spPr>
          <a:xfrm rot="0">
            <a:off x="508000" y="402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Consumption Node</a:t>
            </a:r>
          </a:p>
        </p:txBody>
      </p:sp>
      <p:sp>
        <p:nvSpPr>
          <p:cNvPr id="36936116" name="Text">
    </p:cNvPr>
          <p:cNvSpPr>
            <a:spLocks noGrp="1"/>
          </p:cNvSpPr>
          <p:nvPr/>
        </p:nvSpPr>
        <p:spPr>
          <a:xfrm rot="0">
            <a:off x="3771900" y="402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919956042" name="Text">
    </p:cNvPr>
          <p:cNvSpPr>
            <a:spLocks noGrp="1"/>
          </p:cNvSpPr>
          <p:nvPr/>
        </p:nvSpPr>
        <p:spPr>
          <a:xfrm rot="0">
            <a:off x="508000" y="422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1939799730" name="Text">
    </p:cNvPr>
          <p:cNvSpPr>
            <a:spLocks noGrp="1"/>
          </p:cNvSpPr>
          <p:nvPr/>
        </p:nvSpPr>
        <p:spPr>
          <a:xfrm rot="0">
            <a:off x="3771900" y="422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20918394" name="Text">
    </p:cNvPr>
          <p:cNvSpPr>
            <a:spLocks noGrp="1"/>
          </p:cNvSpPr>
          <p:nvPr/>
        </p:nvSpPr>
        <p:spPr>
          <a:xfrm rot="0">
            <a:off x="508000" y="443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 Node</a:t>
            </a:r>
          </a:p>
        </p:txBody>
      </p:sp>
      <p:sp>
        <p:nvSpPr>
          <p:cNvPr id="534767568" name="Text">
    </p:cNvPr>
          <p:cNvSpPr>
            <a:spLocks noGrp="1"/>
          </p:cNvSpPr>
          <p:nvPr/>
        </p:nvSpPr>
        <p:spPr>
          <a:xfrm rot="0">
            <a:off x="3771900" y="443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82860237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75435219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13</a:t>
            </a:r>
          </a:p>
        </p:txBody>
      </p:sp>
      <p:sp>
        <p:nvSpPr>
          <p:cNvPr id="15797502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475110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74013134"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L4 Overall</a:t>
            </a:r>
          </a:p>
        </p:txBody>
      </p:sp>
      <p:sp>
        <p:nvSpPr>
          <p:cNvPr id="1892982643"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884363483" name="Picture">
    </p:cNvPr>
          <p:cNvPicPr>
            <a:picLocks noChangeAspect="1"/>
          </p:cNvPicPr>
          <p:nvPr/>
        </p:nvPicPr>
        <p:blipFill>
          <a:blip r:embed="img_0_13_3.png"/>
          <a:srcRect/>
          <a:stretch>
            <a:fillRect l="0" t="0" r="0" b="0"/>
          </a:stretch>
        </p:blipFill>
        <p:spPr>
          <a:xfrm>
            <a:off x="508000" y="1257300"/>
            <a:ext cx="5283200" cy="2476500"/>
          </a:xfrm>
          <a:prstGeom prst="rect">
            <a:avLst/>
          </a:prstGeom>
        </p:spPr>
      </p:pic>
      <p:sp>
        <p:nvSpPr>
          <p:cNvPr id="161568722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78114280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14</a:t>
            </a:r>
          </a:p>
        </p:txBody>
      </p:sp>
      <p:sp>
        <p:nvSpPr>
          <p:cNvPr id="40535036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494021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62444525"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L4.0 Use Cases</a:t>
            </a:r>
          </a:p>
        </p:txBody>
      </p:sp>
      <p:sp>
        <p:nvSpPr>
          <p:cNvPr id="16057863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2097569719" name="Picture">
    </p:cNvPr>
          <p:cNvPicPr>
            <a:picLocks noChangeAspect="1"/>
          </p:cNvPicPr>
          <p:nvPr/>
        </p:nvPicPr>
        <p:blipFill>
          <a:blip r:embed="img_0_14_3.png"/>
          <a:srcRect/>
          <a:stretch>
            <a:fillRect l="0" t="0" r="194" b="0"/>
          </a:stretch>
        </p:blipFill>
        <p:spPr>
          <a:xfrm>
            <a:off x="508000" y="1257300"/>
            <a:ext cx="6540500" cy="5981700"/>
          </a:xfrm>
          <a:prstGeom prst="rect">
            <a:avLst/>
          </a:prstGeom>
        </p:spPr>
      </p:pic>
      <p:sp>
        <p:nvSpPr>
          <p:cNvPr id="1701731377" name="Text">
    </p:cNvPr>
          <p:cNvSpPr>
            <a:spLocks noGrp="1"/>
          </p:cNvSpPr>
          <p:nvPr/>
        </p:nvSpPr>
        <p:spPr>
          <a:xfrm rot="0">
            <a:off x="508000" y="72390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255921140" name="Text">
    </p:cNvPr>
          <p:cNvSpPr>
            <a:spLocks noGrp="1"/>
          </p:cNvSpPr>
          <p:nvPr/>
        </p:nvSpPr>
        <p:spPr>
          <a:xfrm rot="0">
            <a:off x="508000" y="7721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688216807" name="Text">
    </p:cNvPr>
          <p:cNvSpPr>
            <a:spLocks noGrp="1"/>
          </p:cNvSpPr>
          <p:nvPr/>
        </p:nvSpPr>
        <p:spPr>
          <a:xfrm rot="0">
            <a:off x="3771900" y="7721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14504599" name="Text">
    </p:cNvPr>
          <p:cNvSpPr>
            <a:spLocks noGrp="1"/>
          </p:cNvSpPr>
          <p:nvPr/>
        </p:nvSpPr>
        <p:spPr>
          <a:xfrm rot="0">
            <a:off x="508000" y="792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Ad-Hoc Information Consumer</a:t>
            </a:r>
          </a:p>
        </p:txBody>
      </p:sp>
      <p:sp>
        <p:nvSpPr>
          <p:cNvPr id="1898513588" name="Text">
    </p:cNvPr>
          <p:cNvSpPr>
            <a:spLocks noGrp="1"/>
          </p:cNvSpPr>
          <p:nvPr/>
        </p:nvSpPr>
        <p:spPr>
          <a:xfrm rot="0">
            <a:off x="3771900" y="792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707674384" name="Text">
    </p:cNvPr>
          <p:cNvSpPr>
            <a:spLocks noGrp="1"/>
          </p:cNvSpPr>
          <p:nvPr/>
        </p:nvSpPr>
        <p:spPr>
          <a:xfrm rot="0">
            <a:off x="508000" y="812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AI Platform</a:t>
            </a:r>
          </a:p>
        </p:txBody>
      </p:sp>
      <p:sp>
        <p:nvSpPr>
          <p:cNvPr id="1712891692" name="Text">
    </p:cNvPr>
          <p:cNvSpPr>
            <a:spLocks noGrp="1"/>
          </p:cNvSpPr>
          <p:nvPr/>
        </p:nvSpPr>
        <p:spPr>
          <a:xfrm rot="0">
            <a:off x="3771900" y="812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73632899" name="Text">
    </p:cNvPr>
          <p:cNvSpPr>
            <a:spLocks noGrp="1"/>
          </p:cNvSpPr>
          <p:nvPr/>
        </p:nvSpPr>
        <p:spPr>
          <a:xfrm rot="0">
            <a:off x="508000" y="833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Analyse NCDF Information</a:t>
            </a:r>
          </a:p>
        </p:txBody>
      </p:sp>
      <p:sp>
        <p:nvSpPr>
          <p:cNvPr id="862770392" name="Text">
    </p:cNvPr>
          <p:cNvSpPr>
            <a:spLocks noGrp="1"/>
          </p:cNvSpPr>
          <p:nvPr/>
        </p:nvSpPr>
        <p:spPr>
          <a:xfrm rot="0">
            <a:off x="3771900" y="833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508614702" name="Text">
    </p:cNvPr>
          <p:cNvSpPr>
            <a:spLocks noGrp="1"/>
          </p:cNvSpPr>
          <p:nvPr/>
        </p:nvSpPr>
        <p:spPr>
          <a:xfrm rot="0">
            <a:off x="508000" y="853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a:t>
            </a:r>
          </a:p>
        </p:txBody>
      </p:sp>
      <p:sp>
        <p:nvSpPr>
          <p:cNvPr id="1028799759" name="Text">
    </p:cNvPr>
          <p:cNvSpPr>
            <a:spLocks noGrp="1"/>
          </p:cNvSpPr>
          <p:nvPr/>
        </p:nvSpPr>
        <p:spPr>
          <a:xfrm rot="0">
            <a:off x="3771900" y="853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082896467" name="Text">
    </p:cNvPr>
          <p:cNvSpPr>
            <a:spLocks noGrp="1"/>
          </p:cNvSpPr>
          <p:nvPr/>
        </p:nvSpPr>
        <p:spPr>
          <a:xfrm rot="0">
            <a:off x="5080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Information Product</a:t>
            </a:r>
          </a:p>
        </p:txBody>
      </p:sp>
      <p:sp>
        <p:nvSpPr>
          <p:cNvPr id="691645211" name="Text">
    </p:cNvPr>
          <p:cNvSpPr>
            <a:spLocks noGrp="1"/>
          </p:cNvSpPr>
          <p:nvPr/>
        </p:nvSpPr>
        <p:spPr>
          <a:xfrm rot="0">
            <a:off x="37719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825264058" name="Text">
    </p:cNvPr>
          <p:cNvSpPr>
            <a:spLocks noGrp="1"/>
          </p:cNvSpPr>
          <p:nvPr/>
        </p:nvSpPr>
        <p:spPr>
          <a:xfrm rot="0">
            <a:off x="508000" y="894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489062102" name="Text">
    </p:cNvPr>
          <p:cNvSpPr>
            <a:spLocks noGrp="1"/>
          </p:cNvSpPr>
          <p:nvPr/>
        </p:nvSpPr>
        <p:spPr>
          <a:xfrm rot="0">
            <a:off x="3771900" y="894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386052547" name="Text">
    </p:cNvPr>
          <p:cNvSpPr>
            <a:spLocks noGrp="1"/>
          </p:cNvSpPr>
          <p:nvPr/>
        </p:nvSpPr>
        <p:spPr>
          <a:xfrm rot="0">
            <a:off x="508000" y="914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Management SME</a:t>
            </a:r>
          </a:p>
        </p:txBody>
      </p:sp>
      <p:sp>
        <p:nvSpPr>
          <p:cNvPr id="915960824" name="Text">
    </p:cNvPr>
          <p:cNvSpPr>
            <a:spLocks noGrp="1"/>
          </p:cNvSpPr>
          <p:nvPr/>
        </p:nvSpPr>
        <p:spPr>
          <a:xfrm rot="0">
            <a:off x="3771900" y="914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52445126" name="Text">
    </p:cNvPr>
          <p:cNvSpPr>
            <a:spLocks noGrp="1"/>
          </p:cNvSpPr>
          <p:nvPr/>
        </p:nvSpPr>
        <p:spPr>
          <a:xfrm rot="0">
            <a:off x="508000" y="934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Decision Maker</a:t>
            </a:r>
          </a:p>
        </p:txBody>
      </p:sp>
      <p:sp>
        <p:nvSpPr>
          <p:cNvPr id="761143738" name="Text">
    </p:cNvPr>
          <p:cNvSpPr>
            <a:spLocks noGrp="1"/>
          </p:cNvSpPr>
          <p:nvPr/>
        </p:nvSpPr>
        <p:spPr>
          <a:xfrm rot="0">
            <a:off x="3771900" y="934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337908913" name="Text">
    </p:cNvPr>
          <p:cNvSpPr>
            <a:spLocks noGrp="1"/>
          </p:cNvSpPr>
          <p:nvPr/>
        </p:nvSpPr>
        <p:spPr>
          <a:xfrm rot="0">
            <a:off x="508000" y="955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DM CaT Tiger Team</a:t>
            </a:r>
          </a:p>
        </p:txBody>
      </p:sp>
      <p:sp>
        <p:nvSpPr>
          <p:cNvPr id="1633071742" name="Text">
    </p:cNvPr>
          <p:cNvSpPr>
            <a:spLocks noGrp="1"/>
          </p:cNvSpPr>
          <p:nvPr/>
        </p:nvSpPr>
        <p:spPr>
          <a:xfrm rot="0">
            <a:off x="3771900" y="955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670021021" name="Text">
    </p:cNvPr>
          <p:cNvSpPr>
            <a:spLocks noGrp="1"/>
          </p:cNvSpPr>
          <p:nvPr/>
        </p:nvSpPr>
        <p:spPr>
          <a:xfrm rot="0">
            <a:off x="508000" y="975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a:t>
            </a:r>
          </a:p>
        </p:txBody>
      </p:sp>
      <p:sp>
        <p:nvSpPr>
          <p:cNvPr id="1065730471" name="Text">
    </p:cNvPr>
          <p:cNvSpPr>
            <a:spLocks noGrp="1"/>
          </p:cNvSpPr>
          <p:nvPr/>
        </p:nvSpPr>
        <p:spPr>
          <a:xfrm rot="0">
            <a:off x="3771900" y="975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9613580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59601796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15</a:t>
            </a:r>
          </a:p>
        </p:txBody>
      </p:sp>
      <p:sp>
        <p:nvSpPr>
          <p:cNvPr id="80274547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184828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77452766"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130627452"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39354818"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Consumer</a:t>
            </a:r>
          </a:p>
        </p:txBody>
      </p:sp>
      <p:sp>
        <p:nvSpPr>
          <p:cNvPr id="646295372"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955476757"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Producer</a:t>
            </a:r>
          </a:p>
        </p:txBody>
      </p:sp>
      <p:sp>
        <p:nvSpPr>
          <p:cNvPr id="2091103699"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320136865"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1172019703"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090005700"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Make Decision</a:t>
            </a:r>
          </a:p>
        </p:txBody>
      </p:sp>
      <p:sp>
        <p:nvSpPr>
          <p:cNvPr id="554959397"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311264286"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Manage NCDF Information</a:t>
            </a:r>
          </a:p>
        </p:txBody>
      </p:sp>
      <p:sp>
        <p:nvSpPr>
          <p:cNvPr id="184595353"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70853943"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87377789"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979248754"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Planned Information Consumer</a:t>
            </a:r>
          </a:p>
        </p:txBody>
      </p:sp>
      <p:sp>
        <p:nvSpPr>
          <p:cNvPr id="2078939439"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59819483"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Provide Information Product Specification</a:t>
            </a:r>
          </a:p>
        </p:txBody>
      </p:sp>
      <p:sp>
        <p:nvSpPr>
          <p:cNvPr id="1539055446"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769283379"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Recieve NCDF Information</a:t>
            </a:r>
          </a:p>
        </p:txBody>
      </p:sp>
      <p:sp>
        <p:nvSpPr>
          <p:cNvPr id="1123897427"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129757865"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Register NCDF Mapping</a:t>
            </a:r>
          </a:p>
        </p:txBody>
      </p:sp>
      <p:sp>
        <p:nvSpPr>
          <p:cNvPr id="1166827662"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79782795"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Remove NCDF Information</a:t>
            </a:r>
          </a:p>
        </p:txBody>
      </p:sp>
      <p:sp>
        <p:nvSpPr>
          <p:cNvPr id="748078216"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587600253" name="Text">
    </p:cNvPr>
          <p:cNvSpPr>
            <a:spLocks noGrp="1"/>
          </p:cNvSpPr>
          <p:nvPr/>
        </p:nvSpPr>
        <p:spPr>
          <a:xfrm rot="0">
            <a:off x="5080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Infomration</a:t>
            </a:r>
          </a:p>
        </p:txBody>
      </p:sp>
      <p:sp>
        <p:nvSpPr>
          <p:cNvPr id="2014201911" name="Text">
    </p:cNvPr>
          <p:cNvSpPr>
            <a:spLocks noGrp="1"/>
          </p:cNvSpPr>
          <p:nvPr/>
        </p:nvSpPr>
        <p:spPr>
          <a:xfrm rot="0">
            <a:off x="37719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002559366" name="Text">
    </p:cNvPr>
          <p:cNvSpPr>
            <a:spLocks noGrp="1"/>
          </p:cNvSpPr>
          <p:nvPr/>
        </p:nvSpPr>
        <p:spPr>
          <a:xfrm rot="0">
            <a:off x="5080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STANAG Transformation Engine</a:t>
            </a:r>
          </a:p>
        </p:txBody>
      </p:sp>
      <p:sp>
        <p:nvSpPr>
          <p:cNvPr id="1844742497" name="Text">
    </p:cNvPr>
          <p:cNvSpPr>
            <a:spLocks noGrp="1"/>
          </p:cNvSpPr>
          <p:nvPr/>
        </p:nvSpPr>
        <p:spPr>
          <a:xfrm rot="0">
            <a:off x="37719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903339153" name="Text">
    </p:cNvPr>
          <p:cNvSpPr>
            <a:spLocks noGrp="1"/>
          </p:cNvSpPr>
          <p:nvPr/>
        </p:nvSpPr>
        <p:spPr>
          <a:xfrm rot="0">
            <a:off x="5080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NCDF Information</a:t>
            </a:r>
          </a:p>
        </p:txBody>
      </p:sp>
      <p:sp>
        <p:nvSpPr>
          <p:cNvPr id="1066563052" name="Text">
    </p:cNvPr>
          <p:cNvSpPr>
            <a:spLocks noGrp="1"/>
          </p:cNvSpPr>
          <p:nvPr/>
        </p:nvSpPr>
        <p:spPr>
          <a:xfrm rot="0">
            <a:off x="37719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768647945" name="Text">
    </p:cNvPr>
          <p:cNvSpPr>
            <a:spLocks noGrp="1"/>
          </p:cNvSpPr>
          <p:nvPr/>
        </p:nvSpPr>
        <p:spPr>
          <a:xfrm rot="0">
            <a:off x="5080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1680246867" name="Text">
    </p:cNvPr>
          <p:cNvSpPr>
            <a:spLocks noGrp="1"/>
          </p:cNvSpPr>
          <p:nvPr/>
        </p:nvSpPr>
        <p:spPr>
          <a:xfrm rot="0">
            <a:off x="37719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864299282" name="Text">
    </p:cNvPr>
          <p:cNvSpPr>
            <a:spLocks noGrp="1"/>
          </p:cNvSpPr>
          <p:nvPr/>
        </p:nvSpPr>
        <p:spPr>
          <a:xfrm rot="0">
            <a:off x="5080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1125107208" name="Text">
    </p:cNvPr>
          <p:cNvSpPr>
            <a:spLocks noGrp="1"/>
          </p:cNvSpPr>
          <p:nvPr/>
        </p:nvSpPr>
        <p:spPr>
          <a:xfrm rot="0">
            <a:off x="37719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810890123" name="Text">
    </p:cNvPr>
          <p:cNvSpPr>
            <a:spLocks noGrp="1"/>
          </p:cNvSpPr>
          <p:nvPr/>
        </p:nvSpPr>
        <p:spPr>
          <a:xfrm rot="0">
            <a:off x="5080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View NCDF Information</a:t>
            </a:r>
          </a:p>
        </p:txBody>
      </p:sp>
      <p:sp>
        <p:nvSpPr>
          <p:cNvPr id="995857589" name="Text">
    </p:cNvPr>
          <p:cNvSpPr>
            <a:spLocks noGrp="1"/>
          </p:cNvSpPr>
          <p:nvPr/>
        </p:nvSpPr>
        <p:spPr>
          <a:xfrm rot="0">
            <a:off x="37719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60014353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50802159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16</a:t>
            </a:r>
          </a:p>
        </p:txBody>
      </p:sp>
      <p:sp>
        <p:nvSpPr>
          <p:cNvPr id="76754491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317515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1436095"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L4.1 On-Board</a:t>
            </a:r>
          </a:p>
        </p:txBody>
      </p:sp>
      <p:sp>
        <p:nvSpPr>
          <p:cNvPr id="1841937772"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285584640" name="Picture">
    </p:cNvPr>
          <p:cNvPicPr>
            <a:picLocks noChangeAspect="1"/>
          </p:cNvPicPr>
          <p:nvPr/>
        </p:nvPicPr>
        <p:blipFill>
          <a:blip r:embed="img_0_16_3.png"/>
          <a:srcRect/>
          <a:stretch>
            <a:fillRect l="0" t="0" r="194" b="0"/>
          </a:stretch>
        </p:blipFill>
        <p:spPr>
          <a:xfrm>
            <a:off x="508000" y="1257300"/>
            <a:ext cx="6540500" cy="4483100"/>
          </a:xfrm>
          <a:prstGeom prst="rect">
            <a:avLst/>
          </a:prstGeom>
        </p:spPr>
      </p:pic>
      <p:sp>
        <p:nvSpPr>
          <p:cNvPr id="1814204709" name="Text">
    </p:cNvPr>
          <p:cNvSpPr>
            <a:spLocks noGrp="1"/>
          </p:cNvSpPr>
          <p:nvPr/>
        </p:nvSpPr>
        <p:spPr>
          <a:xfrm rot="0">
            <a:off x="508000" y="57404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18202539" name="Text">
    </p:cNvPr>
          <p:cNvSpPr>
            <a:spLocks noGrp="1"/>
          </p:cNvSpPr>
          <p:nvPr/>
        </p:nvSpPr>
        <p:spPr>
          <a:xfrm rot="0">
            <a:off x="508000" y="6223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616584398" name="Text">
    </p:cNvPr>
          <p:cNvSpPr>
            <a:spLocks noGrp="1"/>
          </p:cNvSpPr>
          <p:nvPr/>
        </p:nvSpPr>
        <p:spPr>
          <a:xfrm rot="0">
            <a:off x="3771900" y="6223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96685601" name="Text">
    </p:cNvPr>
          <p:cNvSpPr>
            <a:spLocks noGrp="1"/>
          </p:cNvSpPr>
          <p:nvPr/>
        </p:nvSpPr>
        <p:spPr>
          <a:xfrm rot="0">
            <a:off x="508000" y="642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331624671" name="Text">
    </p:cNvPr>
          <p:cNvSpPr>
            <a:spLocks noGrp="1"/>
          </p:cNvSpPr>
          <p:nvPr/>
        </p:nvSpPr>
        <p:spPr>
          <a:xfrm rot="0">
            <a:off x="3771900" y="642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234228468" name="Text">
    </p:cNvPr>
          <p:cNvSpPr>
            <a:spLocks noGrp="1"/>
          </p:cNvSpPr>
          <p:nvPr/>
        </p:nvSpPr>
        <p:spPr>
          <a:xfrm rot="0">
            <a:off x="508000" y="662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Exchange Package Documentation</a:t>
            </a:r>
          </a:p>
        </p:txBody>
      </p:sp>
      <p:sp>
        <p:nvSpPr>
          <p:cNvPr id="1875939116" name="Text">
    </p:cNvPr>
          <p:cNvSpPr>
            <a:spLocks noGrp="1"/>
          </p:cNvSpPr>
          <p:nvPr/>
        </p:nvSpPr>
        <p:spPr>
          <a:xfrm rot="0">
            <a:off x="3771900" y="662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30507456" name="Text">
    </p:cNvPr>
          <p:cNvSpPr>
            <a:spLocks noGrp="1"/>
          </p:cNvSpPr>
          <p:nvPr/>
        </p:nvSpPr>
        <p:spPr>
          <a:xfrm rot="0">
            <a:off x="508000" y="683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261936762" name="Text">
    </p:cNvPr>
          <p:cNvSpPr>
            <a:spLocks noGrp="1"/>
          </p:cNvSpPr>
          <p:nvPr/>
        </p:nvSpPr>
        <p:spPr>
          <a:xfrm rot="0">
            <a:off x="3771900" y="683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088721929" name="Text">
    </p:cNvPr>
          <p:cNvSpPr>
            <a:spLocks noGrp="1"/>
          </p:cNvSpPr>
          <p:nvPr/>
        </p:nvSpPr>
        <p:spPr>
          <a:xfrm rot="0">
            <a:off x="508000" y="703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Design Node</a:t>
            </a:r>
          </a:p>
        </p:txBody>
      </p:sp>
      <p:sp>
        <p:nvSpPr>
          <p:cNvPr id="723966678" name="Text">
    </p:cNvPr>
          <p:cNvSpPr>
            <a:spLocks noGrp="1"/>
          </p:cNvSpPr>
          <p:nvPr/>
        </p:nvSpPr>
        <p:spPr>
          <a:xfrm rot="0">
            <a:off x="3771900" y="703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959503417" name="Text">
    </p:cNvPr>
          <p:cNvSpPr>
            <a:spLocks noGrp="1"/>
          </p:cNvSpPr>
          <p:nvPr/>
        </p:nvSpPr>
        <p:spPr>
          <a:xfrm rot="0">
            <a:off x="508000" y="723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Metadata Catalogue</a:t>
            </a:r>
          </a:p>
        </p:txBody>
      </p:sp>
      <p:sp>
        <p:nvSpPr>
          <p:cNvPr id="487428572" name="Text">
    </p:cNvPr>
          <p:cNvSpPr>
            <a:spLocks noGrp="1"/>
          </p:cNvSpPr>
          <p:nvPr/>
        </p:nvSpPr>
        <p:spPr>
          <a:xfrm rot="0">
            <a:off x="3771900" y="723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32994984" name="Text">
    </p:cNvPr>
          <p:cNvSpPr>
            <a:spLocks noGrp="1"/>
          </p:cNvSpPr>
          <p:nvPr/>
        </p:nvSpPr>
        <p:spPr>
          <a:xfrm rot="0">
            <a:off x="508000" y="744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Naming and Design Rules</a:t>
            </a:r>
          </a:p>
        </p:txBody>
      </p:sp>
      <p:sp>
        <p:nvSpPr>
          <p:cNvPr id="1690345265" name="Text">
    </p:cNvPr>
          <p:cNvSpPr>
            <a:spLocks noGrp="1"/>
          </p:cNvSpPr>
          <p:nvPr/>
        </p:nvSpPr>
        <p:spPr>
          <a:xfrm rot="0">
            <a:off x="3771900" y="744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301481470" name="Text">
    </p:cNvPr>
          <p:cNvSpPr>
            <a:spLocks noGrp="1"/>
          </p:cNvSpPr>
          <p:nvPr/>
        </p:nvSpPr>
        <p:spPr>
          <a:xfrm rot="0">
            <a:off x="508000" y="764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Registration</a:t>
            </a:r>
          </a:p>
        </p:txBody>
      </p:sp>
      <p:sp>
        <p:nvSpPr>
          <p:cNvPr id="1013050593" name="Text">
    </p:cNvPr>
          <p:cNvSpPr>
            <a:spLocks noGrp="1"/>
          </p:cNvSpPr>
          <p:nvPr/>
        </p:nvSpPr>
        <p:spPr>
          <a:xfrm rot="0">
            <a:off x="3771900" y="764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55550607" name="Text">
    </p:cNvPr>
          <p:cNvSpPr>
            <a:spLocks noGrp="1"/>
          </p:cNvSpPr>
          <p:nvPr/>
        </p:nvSpPr>
        <p:spPr>
          <a:xfrm rot="0">
            <a:off x="508000" y="7848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Semantic Reference Model</a:t>
            </a:r>
          </a:p>
        </p:txBody>
      </p:sp>
      <p:sp>
        <p:nvSpPr>
          <p:cNvPr id="1297216008" name="Text">
    </p:cNvPr>
          <p:cNvSpPr>
            <a:spLocks noGrp="1"/>
          </p:cNvSpPr>
          <p:nvPr/>
        </p:nvSpPr>
        <p:spPr>
          <a:xfrm rot="0">
            <a:off x="3771900" y="7848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13708459" name="Text">
    </p:cNvPr>
          <p:cNvSpPr>
            <a:spLocks noGrp="1"/>
          </p:cNvSpPr>
          <p:nvPr/>
        </p:nvSpPr>
        <p:spPr>
          <a:xfrm rot="0">
            <a:off x="508000" y="805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Transformation Mapping</a:t>
            </a:r>
          </a:p>
        </p:txBody>
      </p:sp>
      <p:sp>
        <p:nvSpPr>
          <p:cNvPr id="723337659" name="Text">
    </p:cNvPr>
          <p:cNvSpPr>
            <a:spLocks noGrp="1"/>
          </p:cNvSpPr>
          <p:nvPr/>
        </p:nvSpPr>
        <p:spPr>
          <a:xfrm rot="0">
            <a:off x="3771900" y="805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85452774" name="Text">
    </p:cNvPr>
          <p:cNvSpPr>
            <a:spLocks noGrp="1"/>
          </p:cNvSpPr>
          <p:nvPr/>
        </p:nvSpPr>
        <p:spPr>
          <a:xfrm rot="0">
            <a:off x="508000" y="825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36821578" name="Text">
    </p:cNvPr>
          <p:cNvSpPr>
            <a:spLocks noGrp="1"/>
          </p:cNvSpPr>
          <p:nvPr/>
        </p:nvSpPr>
        <p:spPr>
          <a:xfrm rot="0">
            <a:off x="3771900" y="825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606487887" name="Text">
    </p:cNvPr>
          <p:cNvSpPr>
            <a:spLocks noGrp="1"/>
          </p:cNvSpPr>
          <p:nvPr/>
        </p:nvSpPr>
        <p:spPr>
          <a:xfrm rot="0">
            <a:off x="508000" y="845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Provide Information Product Specification</a:t>
            </a:r>
          </a:p>
        </p:txBody>
      </p:sp>
      <p:sp>
        <p:nvSpPr>
          <p:cNvPr id="504401301" name="Text">
    </p:cNvPr>
          <p:cNvSpPr>
            <a:spLocks noGrp="1"/>
          </p:cNvSpPr>
          <p:nvPr/>
        </p:nvSpPr>
        <p:spPr>
          <a:xfrm rot="0">
            <a:off x="3771900" y="845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266164272" name="Text">
    </p:cNvPr>
          <p:cNvSpPr>
            <a:spLocks noGrp="1"/>
          </p:cNvSpPr>
          <p:nvPr/>
        </p:nvSpPr>
        <p:spPr>
          <a:xfrm rot="0">
            <a:off x="508000" y="8661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Register NCDF Mapping</a:t>
            </a:r>
          </a:p>
        </p:txBody>
      </p:sp>
      <p:sp>
        <p:nvSpPr>
          <p:cNvPr id="1201099423" name="Text">
    </p:cNvPr>
          <p:cNvSpPr>
            <a:spLocks noGrp="1"/>
          </p:cNvSpPr>
          <p:nvPr/>
        </p:nvSpPr>
        <p:spPr>
          <a:xfrm rot="0">
            <a:off x="3771900" y="8661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7653077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6972541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17</a:t>
            </a:r>
          </a:p>
        </p:txBody>
      </p:sp>
      <p:sp>
        <p:nvSpPr>
          <p:cNvPr id="195546134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938904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263483"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L4.2 Store</a:t>
            </a:r>
          </a:p>
        </p:txBody>
      </p:sp>
      <p:sp>
        <p:nvSpPr>
          <p:cNvPr id="2097196545"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631520731" name="Picture">
    </p:cNvPr>
          <p:cNvPicPr>
            <a:picLocks noChangeAspect="1"/>
          </p:cNvPicPr>
          <p:nvPr/>
        </p:nvPicPr>
        <p:blipFill>
          <a:blip r:embed="img_0_17_3.png"/>
          <a:srcRect/>
          <a:stretch>
            <a:fillRect l="0" t="0" r="194" b="0"/>
          </a:stretch>
        </p:blipFill>
        <p:spPr>
          <a:xfrm>
            <a:off x="508000" y="1257300"/>
            <a:ext cx="6540500" cy="4572000"/>
          </a:xfrm>
          <a:prstGeom prst="rect">
            <a:avLst/>
          </a:prstGeom>
        </p:spPr>
      </p:pic>
      <p:sp>
        <p:nvSpPr>
          <p:cNvPr id="1563230152" name="Text">
    </p:cNvPr>
          <p:cNvSpPr>
            <a:spLocks noGrp="1"/>
          </p:cNvSpPr>
          <p:nvPr/>
        </p:nvSpPr>
        <p:spPr>
          <a:xfrm rot="0">
            <a:off x="508000" y="58293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107313073" name="Text">
    </p:cNvPr>
          <p:cNvSpPr>
            <a:spLocks noGrp="1"/>
          </p:cNvSpPr>
          <p:nvPr/>
        </p:nvSpPr>
        <p:spPr>
          <a:xfrm rot="0">
            <a:off x="508000" y="6311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37203771" name="Text">
    </p:cNvPr>
          <p:cNvSpPr>
            <a:spLocks noGrp="1"/>
          </p:cNvSpPr>
          <p:nvPr/>
        </p:nvSpPr>
        <p:spPr>
          <a:xfrm rot="0">
            <a:off x="3771900" y="6311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3357377" name="Text">
    </p:cNvPr>
          <p:cNvSpPr>
            <a:spLocks noGrp="1"/>
          </p:cNvSpPr>
          <p:nvPr/>
        </p:nvSpPr>
        <p:spPr>
          <a:xfrm rot="0">
            <a:off x="508000" y="651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805676011" name="Text">
    </p:cNvPr>
          <p:cNvSpPr>
            <a:spLocks noGrp="1"/>
          </p:cNvSpPr>
          <p:nvPr/>
        </p:nvSpPr>
        <p:spPr>
          <a:xfrm rot="0">
            <a:off x="3771900" y="651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892180371" name="Text">
    </p:cNvPr>
          <p:cNvSpPr>
            <a:spLocks noGrp="1"/>
          </p:cNvSpPr>
          <p:nvPr/>
        </p:nvSpPr>
        <p:spPr>
          <a:xfrm rot="0">
            <a:off x="508000" y="671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710717976" name="Text">
    </p:cNvPr>
          <p:cNvSpPr>
            <a:spLocks noGrp="1"/>
          </p:cNvSpPr>
          <p:nvPr/>
        </p:nvSpPr>
        <p:spPr>
          <a:xfrm rot="0">
            <a:off x="3771900" y="671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6786592" name="Text">
    </p:cNvPr>
          <p:cNvSpPr>
            <a:spLocks noGrp="1"/>
          </p:cNvSpPr>
          <p:nvPr/>
        </p:nvSpPr>
        <p:spPr>
          <a:xfrm rot="0">
            <a:off x="508000" y="692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Control Access to Information</a:t>
            </a:r>
          </a:p>
        </p:txBody>
      </p:sp>
      <p:sp>
        <p:nvSpPr>
          <p:cNvPr id="470271376" name="Text">
    </p:cNvPr>
          <p:cNvSpPr>
            <a:spLocks noGrp="1"/>
          </p:cNvSpPr>
          <p:nvPr/>
        </p:nvSpPr>
        <p:spPr>
          <a:xfrm rot="0">
            <a:off x="3771900" y="692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795933562" name="Text">
    </p:cNvPr>
          <p:cNvSpPr>
            <a:spLocks noGrp="1"/>
          </p:cNvSpPr>
          <p:nvPr/>
        </p:nvSpPr>
        <p:spPr>
          <a:xfrm rot="0">
            <a:off x="508000" y="712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Information Product</a:t>
            </a:r>
          </a:p>
        </p:txBody>
      </p:sp>
      <p:sp>
        <p:nvSpPr>
          <p:cNvPr id="1907967280" name="Text">
    </p:cNvPr>
          <p:cNvSpPr>
            <a:spLocks noGrp="1"/>
          </p:cNvSpPr>
          <p:nvPr/>
        </p:nvSpPr>
        <p:spPr>
          <a:xfrm rot="0">
            <a:off x="3771900" y="712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906068099" name="Text">
    </p:cNvPr>
          <p:cNvSpPr>
            <a:spLocks noGrp="1"/>
          </p:cNvSpPr>
          <p:nvPr/>
        </p:nvSpPr>
        <p:spPr>
          <a:xfrm rot="0">
            <a:off x="508000" y="732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1402284645" name="Text">
    </p:cNvPr>
          <p:cNvSpPr>
            <a:spLocks noGrp="1"/>
          </p:cNvSpPr>
          <p:nvPr/>
        </p:nvSpPr>
        <p:spPr>
          <a:xfrm rot="0">
            <a:off x="3771900" y="732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2065080390" name="Text">
    </p:cNvPr>
          <p:cNvSpPr>
            <a:spLocks noGrp="1"/>
          </p:cNvSpPr>
          <p:nvPr/>
        </p:nvSpPr>
        <p:spPr>
          <a:xfrm rot="0">
            <a:off x="508000" y="753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a:t>
            </a:r>
          </a:p>
        </p:txBody>
      </p:sp>
      <p:sp>
        <p:nvSpPr>
          <p:cNvPr id="1077803729" name="Text">
    </p:cNvPr>
          <p:cNvSpPr>
            <a:spLocks noGrp="1"/>
          </p:cNvSpPr>
          <p:nvPr/>
        </p:nvSpPr>
        <p:spPr>
          <a:xfrm rot="0">
            <a:off x="3771900" y="753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399224327" name="Text">
    </p:cNvPr>
          <p:cNvSpPr>
            <a:spLocks noGrp="1"/>
          </p:cNvSpPr>
          <p:nvPr/>
        </p:nvSpPr>
        <p:spPr>
          <a:xfrm rot="0">
            <a:off x="508000" y="773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693810700" name="Text">
    </p:cNvPr>
          <p:cNvSpPr>
            <a:spLocks noGrp="1"/>
          </p:cNvSpPr>
          <p:nvPr/>
        </p:nvSpPr>
        <p:spPr>
          <a:xfrm rot="0">
            <a:off x="3771900" y="773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736452081" name="Text">
    </p:cNvPr>
          <p:cNvSpPr>
            <a:spLocks noGrp="1"/>
          </p:cNvSpPr>
          <p:nvPr/>
        </p:nvSpPr>
        <p:spPr>
          <a:xfrm rot="0">
            <a:off x="508000" y="793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212461730" name="Text">
    </p:cNvPr>
          <p:cNvSpPr>
            <a:spLocks noGrp="1"/>
          </p:cNvSpPr>
          <p:nvPr/>
        </p:nvSpPr>
        <p:spPr>
          <a:xfrm rot="0">
            <a:off x="3771900" y="793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679632365" name="Text">
    </p:cNvPr>
          <p:cNvSpPr>
            <a:spLocks noGrp="1"/>
          </p:cNvSpPr>
          <p:nvPr/>
        </p:nvSpPr>
        <p:spPr>
          <a:xfrm rot="0">
            <a:off x="508000" y="814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1410622503" name="Text">
    </p:cNvPr>
          <p:cNvSpPr>
            <a:spLocks noGrp="1"/>
          </p:cNvSpPr>
          <p:nvPr/>
        </p:nvSpPr>
        <p:spPr>
          <a:xfrm rot="0">
            <a:off x="3771900" y="814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852328187" name="Text">
    </p:cNvPr>
          <p:cNvSpPr>
            <a:spLocks noGrp="1"/>
          </p:cNvSpPr>
          <p:nvPr/>
        </p:nvSpPr>
        <p:spPr>
          <a:xfrm rot="0">
            <a:off x="508000" y="834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Manage NCDF Information</a:t>
            </a:r>
          </a:p>
        </p:txBody>
      </p:sp>
      <p:sp>
        <p:nvSpPr>
          <p:cNvPr id="1601244066" name="Text">
    </p:cNvPr>
          <p:cNvSpPr>
            <a:spLocks noGrp="1"/>
          </p:cNvSpPr>
          <p:nvPr/>
        </p:nvSpPr>
        <p:spPr>
          <a:xfrm rot="0">
            <a:off x="3771900" y="834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697011860" name="Text">
    </p:cNvPr>
          <p:cNvSpPr>
            <a:spLocks noGrp="1"/>
          </p:cNvSpPr>
          <p:nvPr/>
        </p:nvSpPr>
        <p:spPr>
          <a:xfrm rot="0">
            <a:off x="508000" y="854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a:t>
            </a:r>
          </a:p>
        </p:txBody>
      </p:sp>
      <p:sp>
        <p:nvSpPr>
          <p:cNvPr id="316947787" name="Text">
    </p:cNvPr>
          <p:cNvSpPr>
            <a:spLocks noGrp="1"/>
          </p:cNvSpPr>
          <p:nvPr/>
        </p:nvSpPr>
        <p:spPr>
          <a:xfrm rot="0">
            <a:off x="3771900" y="854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67184458" name="Text">
    </p:cNvPr>
          <p:cNvSpPr>
            <a:spLocks noGrp="1"/>
          </p:cNvSpPr>
          <p:nvPr/>
        </p:nvSpPr>
        <p:spPr>
          <a:xfrm rot="0">
            <a:off x="508000" y="875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 Node</a:t>
            </a:r>
          </a:p>
        </p:txBody>
      </p:sp>
      <p:sp>
        <p:nvSpPr>
          <p:cNvPr id="477928835" name="Text">
    </p:cNvPr>
          <p:cNvSpPr>
            <a:spLocks noGrp="1"/>
          </p:cNvSpPr>
          <p:nvPr/>
        </p:nvSpPr>
        <p:spPr>
          <a:xfrm rot="0">
            <a:off x="3771900" y="875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271497824" name="Text">
    </p:cNvPr>
          <p:cNvSpPr>
            <a:spLocks noGrp="1"/>
          </p:cNvSpPr>
          <p:nvPr/>
        </p:nvSpPr>
        <p:spPr>
          <a:xfrm rot="0">
            <a:off x="508000" y="895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Product</a:t>
            </a:r>
          </a:p>
        </p:txBody>
      </p:sp>
      <p:sp>
        <p:nvSpPr>
          <p:cNvPr id="2020927031" name="Text">
    </p:cNvPr>
          <p:cNvSpPr>
            <a:spLocks noGrp="1"/>
          </p:cNvSpPr>
          <p:nvPr/>
        </p:nvSpPr>
        <p:spPr>
          <a:xfrm rot="0">
            <a:off x="3771900" y="895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45303184" name="Text">
    </p:cNvPr>
          <p:cNvSpPr>
            <a:spLocks noGrp="1"/>
          </p:cNvSpPr>
          <p:nvPr/>
        </p:nvSpPr>
        <p:spPr>
          <a:xfrm rot="0">
            <a:off x="508000" y="915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Transformation Mapping</a:t>
            </a:r>
          </a:p>
        </p:txBody>
      </p:sp>
      <p:sp>
        <p:nvSpPr>
          <p:cNvPr id="1995903813" name="Text">
    </p:cNvPr>
          <p:cNvSpPr>
            <a:spLocks noGrp="1"/>
          </p:cNvSpPr>
          <p:nvPr/>
        </p:nvSpPr>
        <p:spPr>
          <a:xfrm rot="0">
            <a:off x="3771900" y="915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97554815" name="Text">
    </p:cNvPr>
          <p:cNvSpPr>
            <a:spLocks noGrp="1"/>
          </p:cNvSpPr>
          <p:nvPr/>
        </p:nvSpPr>
        <p:spPr>
          <a:xfrm rot="0">
            <a:off x="508000" y="935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Remove NCDF Information</a:t>
            </a:r>
          </a:p>
        </p:txBody>
      </p:sp>
      <p:sp>
        <p:nvSpPr>
          <p:cNvPr id="771778101" name="Text">
    </p:cNvPr>
          <p:cNvSpPr>
            <a:spLocks noGrp="1"/>
          </p:cNvSpPr>
          <p:nvPr/>
        </p:nvSpPr>
        <p:spPr>
          <a:xfrm rot="0">
            <a:off x="3771900" y="935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481988066" name="Text">
    </p:cNvPr>
          <p:cNvSpPr>
            <a:spLocks noGrp="1"/>
          </p:cNvSpPr>
          <p:nvPr/>
        </p:nvSpPr>
        <p:spPr>
          <a:xfrm rot="0">
            <a:off x="508000" y="956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NCDF Information</a:t>
            </a:r>
          </a:p>
        </p:txBody>
      </p:sp>
      <p:sp>
        <p:nvSpPr>
          <p:cNvPr id="376834710" name="Text">
    </p:cNvPr>
          <p:cNvSpPr>
            <a:spLocks noGrp="1"/>
          </p:cNvSpPr>
          <p:nvPr/>
        </p:nvSpPr>
        <p:spPr>
          <a:xfrm rot="0">
            <a:off x="3771900" y="956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878023356" name="Text">
    </p:cNvPr>
          <p:cNvSpPr>
            <a:spLocks noGrp="1"/>
          </p:cNvSpPr>
          <p:nvPr/>
        </p:nvSpPr>
        <p:spPr>
          <a:xfrm rot="0">
            <a:off x="508000" y="976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432630733" name="Text">
    </p:cNvPr>
          <p:cNvSpPr>
            <a:spLocks noGrp="1"/>
          </p:cNvSpPr>
          <p:nvPr/>
        </p:nvSpPr>
        <p:spPr>
          <a:xfrm rot="0">
            <a:off x="3771900" y="976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80891374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29743258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18</a:t>
            </a:r>
          </a:p>
        </p:txBody>
      </p:sp>
      <p:sp>
        <p:nvSpPr>
          <p:cNvPr id="205849755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671127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2697558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2218906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19</a:t>
            </a:r>
          </a:p>
        </p:txBody>
      </p:sp>
      <p:sp>
        <p:nvSpPr>
          <p:cNvPr id="15401393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041745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20598314" name="Text">
    </p:cNvPr>
          <p:cNvSpPr>
            <a:spLocks noGrp="1"/>
          </p:cNvSpPr>
          <p:nvPr/>
        </p:nvSpPr>
        <p:spPr>
          <a:xfrm rot="0">
            <a:off x="508000" y="1143000"/>
            <a:ext cx="6540500" cy="190500"/>
          </a:xfrm>
          <a:prstGeom prst="rect">
            <a:avLst/>
          </a:prstGeom>
        </p:spPr>
        <p:txBody>
          <a:bodyPr wrap="square" lIns="0" tIns="0" rIns="0" bIns="0" rtlCol="0" anchor="t"/>
          <a:lstStyle/>
          <a:p>
            <a:pPr algn="l">
              <a:lnSpc>
                <a:spcPct val="100%"/>
              </a:lnSpc>
              <a:defRPr sz="1200">
                <a:solidFill>
                  <a:srgbClr val="000000"/>
                </a:solidFill>
                <a:latin typeface="DejaVu Sans"/>
                <a:ea typeface="DejaVu Sans"/>
                <a:cs typeface="DejaVu Sans"/>
              </a:defRPr>
            </a:pPr>
          </a:p>
        </p:txBody>
      </p:sp>
      <p:sp>
        <p:nvSpPr>
          <p:cNvPr id="1292712845"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Purpose</a:t>
            </a:r>
          </a:p>
        </p:txBody>
      </p:sp>
      <p:sp>
        <p:nvSpPr>
          <p:cNvPr id="118527987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97854886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a:t>
            </a:r>
          </a:p>
        </p:txBody>
      </p:sp>
      <p:sp>
        <p:nvSpPr>
          <p:cNvPr id="122056074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354436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58209257"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L4.3 Exploit</a:t>
            </a:r>
          </a:p>
        </p:txBody>
      </p:sp>
      <p:sp>
        <p:nvSpPr>
          <p:cNvPr id="98853580"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733341855" name="Picture">
    </p:cNvPr>
          <p:cNvPicPr>
            <a:picLocks noChangeAspect="1"/>
          </p:cNvPicPr>
          <p:nvPr/>
        </p:nvPicPr>
        <p:blipFill>
          <a:blip r:embed="img_0_19_3.png"/>
          <a:srcRect/>
          <a:stretch>
            <a:fillRect l="0" t="0" r="388" b="0"/>
          </a:stretch>
        </p:blipFill>
        <p:spPr>
          <a:xfrm>
            <a:off x="508000" y="1257300"/>
            <a:ext cx="6540500" cy="3441700"/>
          </a:xfrm>
          <a:prstGeom prst="rect">
            <a:avLst/>
          </a:prstGeom>
        </p:spPr>
      </p:pic>
      <p:sp>
        <p:nvSpPr>
          <p:cNvPr id="224468263" name="Text">
    </p:cNvPr>
          <p:cNvSpPr>
            <a:spLocks noGrp="1"/>
          </p:cNvSpPr>
          <p:nvPr/>
        </p:nvSpPr>
        <p:spPr>
          <a:xfrm rot="0">
            <a:off x="508000" y="46990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957653676" name="Text">
    </p:cNvPr>
          <p:cNvSpPr>
            <a:spLocks noGrp="1"/>
          </p:cNvSpPr>
          <p:nvPr/>
        </p:nvSpPr>
        <p:spPr>
          <a:xfrm rot="0">
            <a:off x="508000" y="5181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848709956" name="Text">
    </p:cNvPr>
          <p:cNvSpPr>
            <a:spLocks noGrp="1"/>
          </p:cNvSpPr>
          <p:nvPr/>
        </p:nvSpPr>
        <p:spPr>
          <a:xfrm rot="0">
            <a:off x="3771900" y="5181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82902541" name="Text">
    </p:cNvPr>
          <p:cNvSpPr>
            <a:spLocks noGrp="1"/>
          </p:cNvSpPr>
          <p:nvPr/>
        </p:nvSpPr>
        <p:spPr>
          <a:xfrm rot="0">
            <a:off x="508000" y="538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875464007" name="Text">
    </p:cNvPr>
          <p:cNvSpPr>
            <a:spLocks noGrp="1"/>
          </p:cNvSpPr>
          <p:nvPr/>
        </p:nvSpPr>
        <p:spPr>
          <a:xfrm rot="0">
            <a:off x="3771900" y="538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611432990" name="Text">
    </p:cNvPr>
          <p:cNvSpPr>
            <a:spLocks noGrp="1"/>
          </p:cNvSpPr>
          <p:nvPr/>
        </p:nvSpPr>
        <p:spPr>
          <a:xfrm rot="0">
            <a:off x="508000" y="558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13315944" name="Text">
    </p:cNvPr>
          <p:cNvSpPr>
            <a:spLocks noGrp="1"/>
          </p:cNvSpPr>
          <p:nvPr/>
        </p:nvSpPr>
        <p:spPr>
          <a:xfrm rot="0">
            <a:off x="3771900" y="558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269869370" name="Text">
    </p:cNvPr>
          <p:cNvSpPr>
            <a:spLocks noGrp="1"/>
          </p:cNvSpPr>
          <p:nvPr/>
        </p:nvSpPr>
        <p:spPr>
          <a:xfrm rot="0">
            <a:off x="508000" y="579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Analyse NCDF Information</a:t>
            </a:r>
          </a:p>
        </p:txBody>
      </p:sp>
      <p:sp>
        <p:nvSpPr>
          <p:cNvPr id="1848010364" name="Text">
    </p:cNvPr>
          <p:cNvSpPr>
            <a:spLocks noGrp="1"/>
          </p:cNvSpPr>
          <p:nvPr/>
        </p:nvSpPr>
        <p:spPr>
          <a:xfrm rot="0">
            <a:off x="3771900" y="579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779315666" name="Text">
    </p:cNvPr>
          <p:cNvSpPr>
            <a:spLocks noGrp="1"/>
          </p:cNvSpPr>
          <p:nvPr/>
        </p:nvSpPr>
        <p:spPr>
          <a:xfrm rot="0">
            <a:off x="508000" y="599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a:t>
            </a:r>
          </a:p>
        </p:txBody>
      </p:sp>
      <p:sp>
        <p:nvSpPr>
          <p:cNvPr id="1682058411" name="Text">
    </p:cNvPr>
          <p:cNvSpPr>
            <a:spLocks noGrp="1"/>
          </p:cNvSpPr>
          <p:nvPr/>
        </p:nvSpPr>
        <p:spPr>
          <a:xfrm rot="0">
            <a:off x="3771900" y="599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711307874" name="Text">
    </p:cNvPr>
          <p:cNvSpPr>
            <a:spLocks noGrp="1"/>
          </p:cNvSpPr>
          <p:nvPr/>
        </p:nvSpPr>
        <p:spPr>
          <a:xfrm rot="0">
            <a:off x="508000" y="619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Control Access to Information</a:t>
            </a:r>
          </a:p>
        </p:txBody>
      </p:sp>
      <p:sp>
        <p:nvSpPr>
          <p:cNvPr id="1999451348" name="Text">
    </p:cNvPr>
          <p:cNvSpPr>
            <a:spLocks noGrp="1"/>
          </p:cNvSpPr>
          <p:nvPr/>
        </p:nvSpPr>
        <p:spPr>
          <a:xfrm rot="0">
            <a:off x="3771900" y="619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822824768" name="Text">
    </p:cNvPr>
          <p:cNvSpPr>
            <a:spLocks noGrp="1"/>
          </p:cNvSpPr>
          <p:nvPr/>
        </p:nvSpPr>
        <p:spPr>
          <a:xfrm rot="0">
            <a:off x="508000" y="640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435443467" name="Text">
    </p:cNvPr>
          <p:cNvSpPr>
            <a:spLocks noGrp="1"/>
          </p:cNvSpPr>
          <p:nvPr/>
        </p:nvSpPr>
        <p:spPr>
          <a:xfrm rot="0">
            <a:off x="3771900" y="640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512037109" name="Text">
    </p:cNvPr>
          <p:cNvSpPr>
            <a:spLocks noGrp="1"/>
          </p:cNvSpPr>
          <p:nvPr/>
        </p:nvSpPr>
        <p:spPr>
          <a:xfrm rot="0">
            <a:off x="508000" y="660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9440357" name="Text">
    </p:cNvPr>
          <p:cNvSpPr>
            <a:spLocks noGrp="1"/>
          </p:cNvSpPr>
          <p:nvPr/>
        </p:nvSpPr>
        <p:spPr>
          <a:xfrm rot="0">
            <a:off x="3771900" y="660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545627950" name="Text">
    </p:cNvPr>
          <p:cNvSpPr>
            <a:spLocks noGrp="1"/>
          </p:cNvSpPr>
          <p:nvPr/>
        </p:nvSpPr>
        <p:spPr>
          <a:xfrm rot="0">
            <a:off x="508000" y="680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a:t>
            </a:r>
          </a:p>
        </p:txBody>
      </p:sp>
      <p:sp>
        <p:nvSpPr>
          <p:cNvPr id="1733763502" name="Text">
    </p:cNvPr>
          <p:cNvSpPr>
            <a:spLocks noGrp="1"/>
          </p:cNvSpPr>
          <p:nvPr/>
        </p:nvSpPr>
        <p:spPr>
          <a:xfrm rot="0">
            <a:off x="3771900" y="680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365481225" name="Text">
    </p:cNvPr>
          <p:cNvSpPr>
            <a:spLocks noGrp="1"/>
          </p:cNvSpPr>
          <p:nvPr/>
        </p:nvSpPr>
        <p:spPr>
          <a:xfrm rot="0">
            <a:off x="508000" y="701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Consumption Node</a:t>
            </a:r>
          </a:p>
        </p:txBody>
      </p:sp>
      <p:sp>
        <p:nvSpPr>
          <p:cNvPr id="1368410724" name="Text">
    </p:cNvPr>
          <p:cNvSpPr>
            <a:spLocks noGrp="1"/>
          </p:cNvSpPr>
          <p:nvPr/>
        </p:nvSpPr>
        <p:spPr>
          <a:xfrm rot="0">
            <a:off x="3771900" y="701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245772385" name="Text">
    </p:cNvPr>
          <p:cNvSpPr>
            <a:spLocks noGrp="1"/>
          </p:cNvSpPr>
          <p:nvPr/>
        </p:nvSpPr>
        <p:spPr>
          <a:xfrm rot="0">
            <a:off x="508000" y="721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344420426" name="Text">
    </p:cNvPr>
          <p:cNvSpPr>
            <a:spLocks noGrp="1"/>
          </p:cNvSpPr>
          <p:nvPr/>
        </p:nvSpPr>
        <p:spPr>
          <a:xfrm rot="0">
            <a:off x="3771900" y="721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498345112" name="Text">
    </p:cNvPr>
          <p:cNvSpPr>
            <a:spLocks noGrp="1"/>
          </p:cNvSpPr>
          <p:nvPr/>
        </p:nvSpPr>
        <p:spPr>
          <a:xfrm rot="0">
            <a:off x="508000" y="741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319411232" name="Text">
    </p:cNvPr>
          <p:cNvSpPr>
            <a:spLocks noGrp="1"/>
          </p:cNvSpPr>
          <p:nvPr/>
        </p:nvSpPr>
        <p:spPr>
          <a:xfrm rot="0">
            <a:off x="3771900" y="741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908312749" name="Text">
    </p:cNvPr>
          <p:cNvSpPr>
            <a:spLocks noGrp="1"/>
          </p:cNvSpPr>
          <p:nvPr/>
        </p:nvSpPr>
        <p:spPr>
          <a:xfrm rot="0">
            <a:off x="508000" y="762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814685882" name="Text">
    </p:cNvPr>
          <p:cNvSpPr>
            <a:spLocks noGrp="1"/>
          </p:cNvSpPr>
          <p:nvPr/>
        </p:nvSpPr>
        <p:spPr>
          <a:xfrm rot="0">
            <a:off x="3771900" y="762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03652311" name="Text">
    </p:cNvPr>
          <p:cNvSpPr>
            <a:spLocks noGrp="1"/>
          </p:cNvSpPr>
          <p:nvPr/>
        </p:nvSpPr>
        <p:spPr>
          <a:xfrm rot="0">
            <a:off x="508000" y="782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Make Decision</a:t>
            </a:r>
          </a:p>
        </p:txBody>
      </p:sp>
      <p:sp>
        <p:nvSpPr>
          <p:cNvPr id="1713153773" name="Text">
    </p:cNvPr>
          <p:cNvSpPr>
            <a:spLocks noGrp="1"/>
          </p:cNvSpPr>
          <p:nvPr/>
        </p:nvSpPr>
        <p:spPr>
          <a:xfrm rot="0">
            <a:off x="3771900" y="782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668461409" name="Text">
    </p:cNvPr>
          <p:cNvSpPr>
            <a:spLocks noGrp="1"/>
          </p:cNvSpPr>
          <p:nvPr/>
        </p:nvSpPr>
        <p:spPr>
          <a:xfrm rot="0">
            <a:off x="508000" y="802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a:t>
            </a:r>
          </a:p>
        </p:txBody>
      </p:sp>
      <p:sp>
        <p:nvSpPr>
          <p:cNvPr id="734006139" name="Text">
    </p:cNvPr>
          <p:cNvSpPr>
            <a:spLocks noGrp="1"/>
          </p:cNvSpPr>
          <p:nvPr/>
        </p:nvSpPr>
        <p:spPr>
          <a:xfrm rot="0">
            <a:off x="3771900" y="802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16209168" name="Text">
    </p:cNvPr>
          <p:cNvSpPr>
            <a:spLocks noGrp="1"/>
          </p:cNvSpPr>
          <p:nvPr/>
        </p:nvSpPr>
        <p:spPr>
          <a:xfrm rot="0">
            <a:off x="508000" y="822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 Node</a:t>
            </a:r>
          </a:p>
        </p:txBody>
      </p:sp>
      <p:sp>
        <p:nvSpPr>
          <p:cNvPr id="1069219233" name="Text">
    </p:cNvPr>
          <p:cNvSpPr>
            <a:spLocks noGrp="1"/>
          </p:cNvSpPr>
          <p:nvPr/>
        </p:nvSpPr>
        <p:spPr>
          <a:xfrm rot="0">
            <a:off x="3771900" y="822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235593356" name="Text">
    </p:cNvPr>
          <p:cNvSpPr>
            <a:spLocks noGrp="1"/>
          </p:cNvSpPr>
          <p:nvPr/>
        </p:nvSpPr>
        <p:spPr>
          <a:xfrm rot="0">
            <a:off x="508000" y="843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Product</a:t>
            </a:r>
          </a:p>
        </p:txBody>
      </p:sp>
      <p:sp>
        <p:nvSpPr>
          <p:cNvPr id="1653995792" name="Text">
    </p:cNvPr>
          <p:cNvSpPr>
            <a:spLocks noGrp="1"/>
          </p:cNvSpPr>
          <p:nvPr/>
        </p:nvSpPr>
        <p:spPr>
          <a:xfrm rot="0">
            <a:off x="3771900" y="843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314062541" name="Text">
    </p:cNvPr>
          <p:cNvSpPr>
            <a:spLocks noGrp="1"/>
          </p:cNvSpPr>
          <p:nvPr/>
        </p:nvSpPr>
        <p:spPr>
          <a:xfrm rot="0">
            <a:off x="508000" y="863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Metadata Catalogue</a:t>
            </a:r>
          </a:p>
        </p:txBody>
      </p:sp>
      <p:sp>
        <p:nvSpPr>
          <p:cNvPr id="653048659" name="Text">
    </p:cNvPr>
          <p:cNvSpPr>
            <a:spLocks noGrp="1"/>
          </p:cNvSpPr>
          <p:nvPr/>
        </p:nvSpPr>
        <p:spPr>
          <a:xfrm rot="0">
            <a:off x="3771900" y="863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22604746" name="Text">
    </p:cNvPr>
          <p:cNvSpPr>
            <a:spLocks noGrp="1"/>
          </p:cNvSpPr>
          <p:nvPr/>
        </p:nvSpPr>
        <p:spPr>
          <a:xfrm rot="0">
            <a:off x="508000" y="883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Recieve NCDF Information</a:t>
            </a:r>
          </a:p>
        </p:txBody>
      </p:sp>
      <p:sp>
        <p:nvSpPr>
          <p:cNvPr id="259631870" name="Text">
    </p:cNvPr>
          <p:cNvSpPr>
            <a:spLocks noGrp="1"/>
          </p:cNvSpPr>
          <p:nvPr/>
        </p:nvSpPr>
        <p:spPr>
          <a:xfrm rot="0">
            <a:off x="3771900" y="883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501206196" name="Text">
    </p:cNvPr>
          <p:cNvSpPr>
            <a:spLocks noGrp="1"/>
          </p:cNvSpPr>
          <p:nvPr/>
        </p:nvSpPr>
        <p:spPr>
          <a:xfrm rot="0">
            <a:off x="508000" y="904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Infomration</a:t>
            </a:r>
          </a:p>
        </p:txBody>
      </p:sp>
      <p:sp>
        <p:nvSpPr>
          <p:cNvPr id="437225707" name="Text">
    </p:cNvPr>
          <p:cNvSpPr>
            <a:spLocks noGrp="1"/>
          </p:cNvSpPr>
          <p:nvPr/>
        </p:nvSpPr>
        <p:spPr>
          <a:xfrm rot="0">
            <a:off x="3771900" y="904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350098086" name="Text">
    </p:cNvPr>
          <p:cNvSpPr>
            <a:spLocks noGrp="1"/>
          </p:cNvSpPr>
          <p:nvPr/>
        </p:nvSpPr>
        <p:spPr>
          <a:xfrm rot="0">
            <a:off x="508000" y="924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1446147225" name="Text">
    </p:cNvPr>
          <p:cNvSpPr>
            <a:spLocks noGrp="1"/>
          </p:cNvSpPr>
          <p:nvPr/>
        </p:nvSpPr>
        <p:spPr>
          <a:xfrm rot="0">
            <a:off x="3771900" y="924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534101469" name="Text">
    </p:cNvPr>
          <p:cNvSpPr>
            <a:spLocks noGrp="1"/>
          </p:cNvSpPr>
          <p:nvPr/>
        </p:nvSpPr>
        <p:spPr>
          <a:xfrm rot="0">
            <a:off x="508000" y="944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View NCDF Information</a:t>
            </a:r>
          </a:p>
        </p:txBody>
      </p:sp>
      <p:sp>
        <p:nvSpPr>
          <p:cNvPr id="1029571720" name="Text">
    </p:cNvPr>
          <p:cNvSpPr>
            <a:spLocks noGrp="1"/>
          </p:cNvSpPr>
          <p:nvPr/>
        </p:nvSpPr>
        <p:spPr>
          <a:xfrm rot="0">
            <a:off x="3771900" y="944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50060919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47200964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20</a:t>
            </a:r>
          </a:p>
        </p:txBody>
      </p:sp>
      <p:sp>
        <p:nvSpPr>
          <p:cNvPr id="211262079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251271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2744284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3516753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21</a:t>
            </a:r>
          </a:p>
        </p:txBody>
      </p:sp>
      <p:sp>
        <p:nvSpPr>
          <p:cNvPr id="149938109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92331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59410709"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L4.4 Access Control</a:t>
            </a:r>
          </a:p>
        </p:txBody>
      </p:sp>
      <p:sp>
        <p:nvSpPr>
          <p:cNvPr id="1384376076"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863200271" name="Picture">
    </p:cNvPr>
          <p:cNvPicPr>
            <a:picLocks noChangeAspect="1"/>
          </p:cNvPicPr>
          <p:nvPr/>
        </p:nvPicPr>
        <p:blipFill>
          <a:blip r:embed="img_0_21_3.png"/>
          <a:srcRect/>
          <a:stretch>
            <a:fillRect l="0" t="0" r="194" b="0"/>
          </a:stretch>
        </p:blipFill>
        <p:spPr>
          <a:xfrm>
            <a:off x="508000" y="1257300"/>
            <a:ext cx="6540500" cy="4572000"/>
          </a:xfrm>
          <a:prstGeom prst="rect">
            <a:avLst/>
          </a:prstGeom>
        </p:spPr>
      </p:pic>
      <p:sp>
        <p:nvSpPr>
          <p:cNvPr id="586686309" name="Text">
    </p:cNvPr>
          <p:cNvSpPr>
            <a:spLocks noGrp="1"/>
          </p:cNvSpPr>
          <p:nvPr/>
        </p:nvSpPr>
        <p:spPr>
          <a:xfrm rot="0">
            <a:off x="508000" y="58293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53925526" name="Text">
    </p:cNvPr>
          <p:cNvSpPr>
            <a:spLocks noGrp="1"/>
          </p:cNvSpPr>
          <p:nvPr/>
        </p:nvSpPr>
        <p:spPr>
          <a:xfrm rot="0">
            <a:off x="508000" y="6311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18566367" name="Text">
    </p:cNvPr>
          <p:cNvSpPr>
            <a:spLocks noGrp="1"/>
          </p:cNvSpPr>
          <p:nvPr/>
        </p:nvSpPr>
        <p:spPr>
          <a:xfrm rot="0">
            <a:off x="3771900" y="6311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26841444" name="Text">
    </p:cNvPr>
          <p:cNvSpPr>
            <a:spLocks noGrp="1"/>
          </p:cNvSpPr>
          <p:nvPr/>
        </p:nvSpPr>
        <p:spPr>
          <a:xfrm rot="0">
            <a:off x="508000" y="651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2073047576" name="Text">
    </p:cNvPr>
          <p:cNvSpPr>
            <a:spLocks noGrp="1"/>
          </p:cNvSpPr>
          <p:nvPr/>
        </p:nvSpPr>
        <p:spPr>
          <a:xfrm rot="0">
            <a:off x="3771900" y="651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401386235" name="Text">
    </p:cNvPr>
          <p:cNvSpPr>
            <a:spLocks noGrp="1"/>
          </p:cNvSpPr>
          <p:nvPr/>
        </p:nvSpPr>
        <p:spPr>
          <a:xfrm rot="0">
            <a:off x="508000" y="671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429724172" name="Text">
    </p:cNvPr>
          <p:cNvSpPr>
            <a:spLocks noGrp="1"/>
          </p:cNvSpPr>
          <p:nvPr/>
        </p:nvSpPr>
        <p:spPr>
          <a:xfrm rot="0">
            <a:off x="3771900" y="671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139914862" name="Text">
    </p:cNvPr>
          <p:cNvSpPr>
            <a:spLocks noGrp="1"/>
          </p:cNvSpPr>
          <p:nvPr/>
        </p:nvSpPr>
        <p:spPr>
          <a:xfrm rot="0">
            <a:off x="508000" y="692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923878286" name="Text">
    </p:cNvPr>
          <p:cNvSpPr>
            <a:spLocks noGrp="1"/>
          </p:cNvSpPr>
          <p:nvPr/>
        </p:nvSpPr>
        <p:spPr>
          <a:xfrm rot="0">
            <a:off x="3771900" y="692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5059538" name="Text">
    </p:cNvPr>
          <p:cNvSpPr>
            <a:spLocks noGrp="1"/>
          </p:cNvSpPr>
          <p:nvPr/>
        </p:nvSpPr>
        <p:spPr>
          <a:xfrm rot="0">
            <a:off x="508000" y="712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Control Access to Information</a:t>
            </a:r>
          </a:p>
        </p:txBody>
      </p:sp>
      <p:sp>
        <p:nvSpPr>
          <p:cNvPr id="1905894704" name="Text">
    </p:cNvPr>
          <p:cNvSpPr>
            <a:spLocks noGrp="1"/>
          </p:cNvSpPr>
          <p:nvPr/>
        </p:nvSpPr>
        <p:spPr>
          <a:xfrm rot="0">
            <a:off x="3771900" y="712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317208307" name="Text">
    </p:cNvPr>
          <p:cNvSpPr>
            <a:spLocks noGrp="1"/>
          </p:cNvSpPr>
          <p:nvPr/>
        </p:nvSpPr>
        <p:spPr>
          <a:xfrm rot="0">
            <a:off x="508000" y="732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 Node</a:t>
            </a:r>
          </a:p>
        </p:txBody>
      </p:sp>
      <p:sp>
        <p:nvSpPr>
          <p:cNvPr id="1548854480" name="Text">
    </p:cNvPr>
          <p:cNvSpPr>
            <a:spLocks noGrp="1"/>
          </p:cNvSpPr>
          <p:nvPr/>
        </p:nvSpPr>
        <p:spPr>
          <a:xfrm rot="0">
            <a:off x="3771900" y="732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91734229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32151937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22</a:t>
            </a:r>
          </a:p>
        </p:txBody>
      </p:sp>
      <p:sp>
        <p:nvSpPr>
          <p:cNvPr id="83310100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748683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12540093"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L7 Digital Identity</a:t>
            </a:r>
          </a:p>
        </p:txBody>
      </p:sp>
      <p:sp>
        <p:nvSpPr>
          <p:cNvPr id="1236311131"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071899359" name="Picture">
    </p:cNvPr>
          <p:cNvPicPr>
            <a:picLocks noChangeAspect="1"/>
          </p:cNvPicPr>
          <p:nvPr/>
        </p:nvPicPr>
        <p:blipFill>
          <a:blip r:embed="img_0_22_3.png"/>
          <a:srcRect/>
          <a:stretch>
            <a:fillRect l="0" t="0" r="388" b="0"/>
          </a:stretch>
        </p:blipFill>
        <p:spPr>
          <a:xfrm>
            <a:off x="508000" y="1257300"/>
            <a:ext cx="6540500" cy="5245100"/>
          </a:xfrm>
          <a:prstGeom prst="rect">
            <a:avLst/>
          </a:prstGeom>
        </p:spPr>
      </p:pic>
      <p:sp>
        <p:nvSpPr>
          <p:cNvPr id="1929175868" name="Text">
    </p:cNvPr>
          <p:cNvSpPr>
            <a:spLocks noGrp="1"/>
          </p:cNvSpPr>
          <p:nvPr/>
        </p:nvSpPr>
        <p:spPr>
          <a:xfrm rot="0">
            <a:off x="508000" y="65024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600404971" name="Text">
    </p:cNvPr>
          <p:cNvSpPr>
            <a:spLocks noGrp="1"/>
          </p:cNvSpPr>
          <p:nvPr/>
        </p:nvSpPr>
        <p:spPr>
          <a:xfrm rot="0">
            <a:off x="508000" y="6985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990223577" name="Text">
    </p:cNvPr>
          <p:cNvSpPr>
            <a:spLocks noGrp="1"/>
          </p:cNvSpPr>
          <p:nvPr/>
        </p:nvSpPr>
        <p:spPr>
          <a:xfrm rot="0">
            <a:off x="3771900" y="6985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8253436" name="Text">
    </p:cNvPr>
          <p:cNvSpPr>
            <a:spLocks noGrp="1"/>
          </p:cNvSpPr>
          <p:nvPr/>
        </p:nvSpPr>
        <p:spPr>
          <a:xfrm rot="0">
            <a:off x="508000" y="718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245399849" name="Text">
    </p:cNvPr>
          <p:cNvSpPr>
            <a:spLocks noGrp="1"/>
          </p:cNvSpPr>
          <p:nvPr/>
        </p:nvSpPr>
        <p:spPr>
          <a:xfrm rot="0">
            <a:off x="3771900" y="718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893035635" name="Text">
    </p:cNvPr>
          <p:cNvSpPr>
            <a:spLocks noGrp="1"/>
          </p:cNvSpPr>
          <p:nvPr/>
        </p:nvSpPr>
        <p:spPr>
          <a:xfrm rot="0">
            <a:off x="508000" y="7391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1738655716" name="Text">
    </p:cNvPr>
          <p:cNvSpPr>
            <a:spLocks noGrp="1"/>
          </p:cNvSpPr>
          <p:nvPr/>
        </p:nvSpPr>
        <p:spPr>
          <a:xfrm rot="0">
            <a:off x="3771900" y="7391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135571688" name="Text">
    </p:cNvPr>
          <p:cNvSpPr>
            <a:spLocks noGrp="1"/>
          </p:cNvSpPr>
          <p:nvPr/>
        </p:nvSpPr>
        <p:spPr>
          <a:xfrm rot="0">
            <a:off x="508000" y="759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Entity</a:t>
            </a:r>
          </a:p>
        </p:txBody>
      </p:sp>
      <p:sp>
        <p:nvSpPr>
          <p:cNvPr id="1978221537" name="Text">
    </p:cNvPr>
          <p:cNvSpPr>
            <a:spLocks noGrp="1"/>
          </p:cNvSpPr>
          <p:nvPr/>
        </p:nvSpPr>
        <p:spPr>
          <a:xfrm rot="0">
            <a:off x="3771900" y="759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773066201" name="Text">
    </p:cNvPr>
          <p:cNvSpPr>
            <a:spLocks noGrp="1"/>
          </p:cNvSpPr>
          <p:nvPr/>
        </p:nvSpPr>
        <p:spPr>
          <a:xfrm rot="0">
            <a:off x="508000" y="779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Identity Context</a:t>
            </a:r>
          </a:p>
        </p:txBody>
      </p:sp>
      <p:sp>
        <p:nvSpPr>
          <p:cNvPr id="1206083864" name="Text">
    </p:cNvPr>
          <p:cNvSpPr>
            <a:spLocks noGrp="1"/>
          </p:cNvSpPr>
          <p:nvPr/>
        </p:nvSpPr>
        <p:spPr>
          <a:xfrm rot="0">
            <a:off x="3771900" y="779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776330864" name="Text">
    </p:cNvPr>
          <p:cNvSpPr>
            <a:spLocks noGrp="1"/>
          </p:cNvSpPr>
          <p:nvPr/>
        </p:nvSpPr>
        <p:spPr>
          <a:xfrm rot="0">
            <a:off x="508000" y="800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Job Title</a:t>
            </a:r>
          </a:p>
        </p:txBody>
      </p:sp>
      <p:sp>
        <p:nvSpPr>
          <p:cNvPr id="1453922534" name="Text">
    </p:cNvPr>
          <p:cNvSpPr>
            <a:spLocks noGrp="1"/>
          </p:cNvSpPr>
          <p:nvPr/>
        </p:nvSpPr>
        <p:spPr>
          <a:xfrm rot="0">
            <a:off x="3771900" y="800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90926895" name="Text">
    </p:cNvPr>
          <p:cNvSpPr>
            <a:spLocks noGrp="1"/>
          </p:cNvSpPr>
          <p:nvPr/>
        </p:nvSpPr>
        <p:spPr>
          <a:xfrm rot="0">
            <a:off x="508000" y="820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Name</a:t>
            </a:r>
          </a:p>
        </p:txBody>
      </p:sp>
      <p:sp>
        <p:nvSpPr>
          <p:cNvPr id="82504845" name="Text">
    </p:cNvPr>
          <p:cNvSpPr>
            <a:spLocks noGrp="1"/>
          </p:cNvSpPr>
          <p:nvPr/>
        </p:nvSpPr>
        <p:spPr>
          <a:xfrm rot="0">
            <a:off x="3771900" y="820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47281736" name="Text">
    </p:cNvPr>
          <p:cNvSpPr>
            <a:spLocks noGrp="1"/>
          </p:cNvSpPr>
          <p:nvPr/>
        </p:nvSpPr>
        <p:spPr>
          <a:xfrm rot="0">
            <a:off x="508000" y="840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Nationality</a:t>
            </a:r>
          </a:p>
        </p:txBody>
      </p:sp>
      <p:sp>
        <p:nvSpPr>
          <p:cNvPr id="1993682050" name="Text">
    </p:cNvPr>
          <p:cNvSpPr>
            <a:spLocks noGrp="1"/>
          </p:cNvSpPr>
          <p:nvPr/>
        </p:nvSpPr>
        <p:spPr>
          <a:xfrm rot="0">
            <a:off x="3771900" y="840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38017202" name="Text">
    </p:cNvPr>
          <p:cNvSpPr>
            <a:spLocks noGrp="1"/>
          </p:cNvSpPr>
          <p:nvPr/>
        </p:nvSpPr>
        <p:spPr>
          <a:xfrm rot="0">
            <a:off x="508000" y="861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Administrator</a:t>
            </a:r>
          </a:p>
        </p:txBody>
      </p:sp>
      <p:sp>
        <p:nvSpPr>
          <p:cNvPr id="269078977" name="Text">
    </p:cNvPr>
          <p:cNvSpPr>
            <a:spLocks noGrp="1"/>
          </p:cNvSpPr>
          <p:nvPr/>
        </p:nvSpPr>
        <p:spPr>
          <a:xfrm rot="0">
            <a:off x="3771900" y="861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398143919" name="Text">
    </p:cNvPr>
          <p:cNvSpPr>
            <a:spLocks noGrp="1"/>
          </p:cNvSpPr>
          <p:nvPr/>
        </p:nvSpPr>
        <p:spPr>
          <a:xfrm rot="0">
            <a:off x="508000" y="881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Role</a:t>
            </a:r>
          </a:p>
        </p:txBody>
      </p:sp>
      <p:sp>
        <p:nvSpPr>
          <p:cNvPr id="213609595" name="Text">
    </p:cNvPr>
          <p:cNvSpPr>
            <a:spLocks noGrp="1"/>
          </p:cNvSpPr>
          <p:nvPr/>
        </p:nvSpPr>
        <p:spPr>
          <a:xfrm rot="0">
            <a:off x="3771900" y="881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763174157" name="Text">
    </p:cNvPr>
          <p:cNvSpPr>
            <a:spLocks noGrp="1"/>
          </p:cNvSpPr>
          <p:nvPr/>
        </p:nvSpPr>
        <p:spPr>
          <a:xfrm rot="0">
            <a:off x="508000" y="901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User</a:t>
            </a:r>
          </a:p>
        </p:txBody>
      </p:sp>
      <p:sp>
        <p:nvSpPr>
          <p:cNvPr id="927900727" name="Text">
    </p:cNvPr>
          <p:cNvSpPr>
            <a:spLocks noGrp="1"/>
          </p:cNvSpPr>
          <p:nvPr/>
        </p:nvSpPr>
        <p:spPr>
          <a:xfrm rot="0">
            <a:off x="3771900" y="901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270524402" name="Text">
    </p:cNvPr>
          <p:cNvSpPr>
            <a:spLocks noGrp="1"/>
          </p:cNvSpPr>
          <p:nvPr/>
        </p:nvSpPr>
        <p:spPr>
          <a:xfrm rot="0">
            <a:off x="508000" y="922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Organisation</a:t>
            </a:r>
          </a:p>
        </p:txBody>
      </p:sp>
      <p:sp>
        <p:nvSpPr>
          <p:cNvPr id="473287754" name="Text">
    </p:cNvPr>
          <p:cNvSpPr>
            <a:spLocks noGrp="1"/>
          </p:cNvSpPr>
          <p:nvPr/>
        </p:nvSpPr>
        <p:spPr>
          <a:xfrm rot="0">
            <a:off x="3771900" y="922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46523214" name="Text">
    </p:cNvPr>
          <p:cNvSpPr>
            <a:spLocks noGrp="1"/>
          </p:cNvSpPr>
          <p:nvPr/>
        </p:nvSpPr>
        <p:spPr>
          <a:xfrm rot="0">
            <a:off x="508000" y="942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Person</a:t>
            </a:r>
          </a:p>
        </p:txBody>
      </p:sp>
      <p:sp>
        <p:nvSpPr>
          <p:cNvPr id="140580140" name="Text">
    </p:cNvPr>
          <p:cNvSpPr>
            <a:spLocks noGrp="1"/>
          </p:cNvSpPr>
          <p:nvPr/>
        </p:nvSpPr>
        <p:spPr>
          <a:xfrm rot="0">
            <a:off x="3771900" y="942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369809643" name="Text">
    </p:cNvPr>
          <p:cNvSpPr>
            <a:spLocks noGrp="1"/>
          </p:cNvSpPr>
          <p:nvPr/>
        </p:nvSpPr>
        <p:spPr>
          <a:xfrm rot="0">
            <a:off x="508000" y="962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619643388" name="Text">
    </p:cNvPr>
          <p:cNvSpPr>
            <a:spLocks noGrp="1"/>
          </p:cNvSpPr>
          <p:nvPr/>
        </p:nvSpPr>
        <p:spPr>
          <a:xfrm rot="0">
            <a:off x="3771900" y="962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33843760" name="Text">
    </p:cNvPr>
          <p:cNvSpPr>
            <a:spLocks noGrp="1"/>
          </p:cNvSpPr>
          <p:nvPr/>
        </p:nvSpPr>
        <p:spPr>
          <a:xfrm rot="0">
            <a:off x="508000" y="982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Security Clearance</a:t>
            </a:r>
          </a:p>
        </p:txBody>
      </p:sp>
      <p:sp>
        <p:nvSpPr>
          <p:cNvPr id="221810903" name="Text">
    </p:cNvPr>
          <p:cNvSpPr>
            <a:spLocks noGrp="1"/>
          </p:cNvSpPr>
          <p:nvPr/>
        </p:nvSpPr>
        <p:spPr>
          <a:xfrm rot="0">
            <a:off x="3771900" y="982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9537538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9424144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23</a:t>
            </a:r>
          </a:p>
        </p:txBody>
      </p:sp>
      <p:sp>
        <p:nvSpPr>
          <p:cNvPr id="97058479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738866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96298765"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424195136"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28363971"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Subject</a:t>
            </a:r>
          </a:p>
        </p:txBody>
      </p:sp>
      <p:sp>
        <p:nvSpPr>
          <p:cNvPr id="1747372877"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381009863"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System</a:t>
            </a:r>
          </a:p>
        </p:txBody>
      </p:sp>
      <p:sp>
        <p:nvSpPr>
          <p:cNvPr id="495910067"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24758380"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User.GivenName</a:t>
            </a:r>
          </a:p>
        </p:txBody>
      </p:sp>
      <p:sp>
        <p:nvSpPr>
          <p:cNvPr id="1498248815"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52039728"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User.JobTitle</a:t>
            </a:r>
          </a:p>
        </p:txBody>
      </p:sp>
      <p:sp>
        <p:nvSpPr>
          <p:cNvPr id="1694817287"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526007554"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User.Nationality</a:t>
            </a:r>
          </a:p>
        </p:txBody>
      </p:sp>
      <p:sp>
        <p:nvSpPr>
          <p:cNvPr id="764857992"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03623768"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User.Organisation</a:t>
            </a:r>
          </a:p>
        </p:txBody>
      </p:sp>
      <p:sp>
        <p:nvSpPr>
          <p:cNvPr id="1334053951"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33069792"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User.SecurityClearance</a:t>
            </a:r>
          </a:p>
        </p:txBody>
      </p:sp>
      <p:sp>
        <p:nvSpPr>
          <p:cNvPr id="444720857"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4932380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63305498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24</a:t>
            </a:r>
          </a:p>
        </p:txBody>
      </p:sp>
      <p:sp>
        <p:nvSpPr>
          <p:cNvPr id="116192533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938479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07963228"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P3 2019</a:t>
            </a:r>
          </a:p>
        </p:txBody>
      </p:sp>
      <p:sp>
        <p:nvSpPr>
          <p:cNvPr id="832460076"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Application Cooperation viewpoint</a:t>
            </a:r>
          </a:p>
        </p:txBody>
      </p:sp>
      <p:pic>
        <p:nvPicPr>
          <p:cNvPr id="1276609962" name="Picture">
    </p:cNvPr>
          <p:cNvPicPr>
            <a:picLocks noChangeAspect="1"/>
          </p:cNvPicPr>
          <p:nvPr/>
        </p:nvPicPr>
        <p:blipFill>
          <a:blip r:embed="img_0_24_3.png"/>
          <a:srcRect/>
          <a:stretch>
            <a:fillRect l="0" t="0" r="194" b="0"/>
          </a:stretch>
        </p:blipFill>
        <p:spPr>
          <a:xfrm>
            <a:off x="508000" y="1257300"/>
            <a:ext cx="6540500" cy="4267200"/>
          </a:xfrm>
          <a:prstGeom prst="rect">
            <a:avLst/>
          </a:prstGeom>
        </p:spPr>
      </p:pic>
      <p:sp>
        <p:nvSpPr>
          <p:cNvPr id="266575409" name="Text">
    </p:cNvPr>
          <p:cNvSpPr>
            <a:spLocks noGrp="1"/>
          </p:cNvSpPr>
          <p:nvPr/>
        </p:nvSpPr>
        <p:spPr>
          <a:xfrm rot="0">
            <a:off x="508000" y="5524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804868185" name="Text">
    </p:cNvPr>
          <p:cNvSpPr>
            <a:spLocks noGrp="1"/>
          </p:cNvSpPr>
          <p:nvPr/>
        </p:nvSpPr>
        <p:spPr>
          <a:xfrm rot="0">
            <a:off x="508000" y="6007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006614186" name="Text">
    </p:cNvPr>
          <p:cNvSpPr>
            <a:spLocks noGrp="1"/>
          </p:cNvSpPr>
          <p:nvPr/>
        </p:nvSpPr>
        <p:spPr>
          <a:xfrm rot="0">
            <a:off x="3771900" y="6007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70173354" name="Text">
    </p:cNvPr>
          <p:cNvSpPr>
            <a:spLocks noGrp="1"/>
          </p:cNvSpPr>
          <p:nvPr/>
        </p:nvSpPr>
        <p:spPr>
          <a:xfrm rot="0">
            <a:off x="508000" y="621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Authoritative Joint BSO</a:t>
            </a:r>
          </a:p>
        </p:txBody>
      </p:sp>
      <p:sp>
        <p:nvSpPr>
          <p:cNvPr id="1488212987" name="Text">
    </p:cNvPr>
          <p:cNvSpPr>
            <a:spLocks noGrp="1"/>
          </p:cNvSpPr>
          <p:nvPr/>
        </p:nvSpPr>
        <p:spPr>
          <a:xfrm rot="0">
            <a:off x="3771900" y="621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330947686" name="Text">
    </p:cNvPr>
          <p:cNvSpPr>
            <a:spLocks noGrp="1"/>
          </p:cNvSpPr>
          <p:nvPr/>
        </p:nvSpPr>
        <p:spPr>
          <a:xfrm rot="0">
            <a:off x="508000" y="641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Linkback</a:t>
            </a:r>
          </a:p>
        </p:txBody>
      </p:sp>
      <p:sp>
        <p:nvSpPr>
          <p:cNvPr id="1437950557" name="Text">
    </p:cNvPr>
          <p:cNvSpPr>
            <a:spLocks noGrp="1"/>
          </p:cNvSpPr>
          <p:nvPr/>
        </p:nvSpPr>
        <p:spPr>
          <a:xfrm rot="0">
            <a:off x="3771900" y="641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873768543" name="Text">
    </p:cNvPr>
          <p:cNvSpPr>
            <a:spLocks noGrp="1"/>
          </p:cNvSpPr>
          <p:nvPr/>
        </p:nvSpPr>
        <p:spPr>
          <a:xfrm rot="0">
            <a:off x="508000" y="661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Metadata</a:t>
            </a:r>
          </a:p>
        </p:txBody>
      </p:sp>
      <p:sp>
        <p:nvSpPr>
          <p:cNvPr id="1313149101" name="Text">
    </p:cNvPr>
          <p:cNvSpPr>
            <a:spLocks noGrp="1"/>
          </p:cNvSpPr>
          <p:nvPr/>
        </p:nvSpPr>
        <p:spPr>
          <a:xfrm rot="0">
            <a:off x="3771900" y="661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323141615" name="Text">
    </p:cNvPr>
          <p:cNvSpPr>
            <a:spLocks noGrp="1"/>
          </p:cNvSpPr>
          <p:nvPr/>
        </p:nvSpPr>
        <p:spPr>
          <a:xfrm rot="0">
            <a:off x="508000" y="681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Services</a:t>
            </a:r>
          </a:p>
        </p:txBody>
      </p:sp>
      <p:sp>
        <p:nvSpPr>
          <p:cNvPr id="1838907472" name="Text">
    </p:cNvPr>
          <p:cNvSpPr>
            <a:spLocks noGrp="1"/>
          </p:cNvSpPr>
          <p:nvPr/>
        </p:nvSpPr>
        <p:spPr>
          <a:xfrm rot="0">
            <a:off x="3771900" y="681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2091705826" name="Text">
    </p:cNvPr>
          <p:cNvSpPr>
            <a:spLocks noGrp="1"/>
          </p:cNvSpPr>
          <p:nvPr/>
        </p:nvSpPr>
        <p:spPr>
          <a:xfrm rot="0">
            <a:off x="508000" y="702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Consuming Gateway Services</a:t>
            </a:r>
          </a:p>
        </p:txBody>
      </p:sp>
      <p:sp>
        <p:nvSpPr>
          <p:cNvPr id="445268642" name="Text">
    </p:cNvPr>
          <p:cNvSpPr>
            <a:spLocks noGrp="1"/>
          </p:cNvSpPr>
          <p:nvPr/>
        </p:nvSpPr>
        <p:spPr>
          <a:xfrm rot="0">
            <a:off x="3771900" y="702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481377243" name="Text">
    </p:cNvPr>
          <p:cNvSpPr>
            <a:spLocks noGrp="1"/>
          </p:cNvSpPr>
          <p:nvPr/>
        </p:nvSpPr>
        <p:spPr>
          <a:xfrm rot="0">
            <a:off x="508000" y="722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Database Services</a:t>
            </a:r>
          </a:p>
        </p:txBody>
      </p:sp>
      <p:sp>
        <p:nvSpPr>
          <p:cNvPr id="756658461" name="Text">
    </p:cNvPr>
          <p:cNvSpPr>
            <a:spLocks noGrp="1"/>
          </p:cNvSpPr>
          <p:nvPr/>
        </p:nvSpPr>
        <p:spPr>
          <a:xfrm rot="0">
            <a:off x="3771900" y="722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906089129" name="Text">
    </p:cNvPr>
          <p:cNvSpPr>
            <a:spLocks noGrp="1"/>
          </p:cNvSpPr>
          <p:nvPr/>
        </p:nvSpPr>
        <p:spPr>
          <a:xfrm rot="0">
            <a:off x="508000" y="742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Gateway Services</a:t>
            </a:r>
          </a:p>
        </p:txBody>
      </p:sp>
      <p:sp>
        <p:nvSpPr>
          <p:cNvPr id="2127960473" name="Text">
    </p:cNvPr>
          <p:cNvSpPr>
            <a:spLocks noGrp="1"/>
          </p:cNvSpPr>
          <p:nvPr/>
        </p:nvSpPr>
        <p:spPr>
          <a:xfrm rot="0">
            <a:off x="3771900" y="742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806473851" name="Text">
    </p:cNvPr>
          <p:cNvSpPr>
            <a:spLocks noGrp="1"/>
          </p:cNvSpPr>
          <p:nvPr/>
        </p:nvSpPr>
        <p:spPr>
          <a:xfrm rot="0">
            <a:off x="508000" y="763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Platform Services</a:t>
            </a:r>
          </a:p>
        </p:txBody>
      </p:sp>
      <p:sp>
        <p:nvSpPr>
          <p:cNvPr id="190668618" name="Text">
    </p:cNvPr>
          <p:cNvSpPr>
            <a:spLocks noGrp="1"/>
          </p:cNvSpPr>
          <p:nvPr/>
        </p:nvSpPr>
        <p:spPr>
          <a:xfrm rot="0">
            <a:off x="3771900" y="763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871452690" name="Text">
    </p:cNvPr>
          <p:cNvSpPr>
            <a:spLocks noGrp="1"/>
          </p:cNvSpPr>
          <p:nvPr/>
        </p:nvSpPr>
        <p:spPr>
          <a:xfrm rot="0">
            <a:off x="508000" y="783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Infrastructure Storage Services</a:t>
            </a:r>
          </a:p>
        </p:txBody>
      </p:sp>
      <p:sp>
        <p:nvSpPr>
          <p:cNvPr id="2099617060" name="Text">
    </p:cNvPr>
          <p:cNvSpPr>
            <a:spLocks noGrp="1"/>
          </p:cNvSpPr>
          <p:nvPr/>
        </p:nvSpPr>
        <p:spPr>
          <a:xfrm rot="0">
            <a:off x="3771900" y="783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918222265" name="Text">
    </p:cNvPr>
          <p:cNvSpPr>
            <a:spLocks noGrp="1"/>
          </p:cNvSpPr>
          <p:nvPr/>
        </p:nvSpPr>
        <p:spPr>
          <a:xfrm rot="0">
            <a:off x="508000" y="803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320014774" name="Text">
    </p:cNvPr>
          <p:cNvSpPr>
            <a:spLocks noGrp="1"/>
          </p:cNvSpPr>
          <p:nvPr/>
        </p:nvSpPr>
        <p:spPr>
          <a:xfrm rot="0">
            <a:off x="3771900" y="803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719043078" name="Text">
    </p:cNvPr>
          <p:cNvSpPr>
            <a:spLocks noGrp="1"/>
          </p:cNvSpPr>
          <p:nvPr/>
        </p:nvSpPr>
        <p:spPr>
          <a:xfrm rot="0">
            <a:off x="508000" y="824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BSO</a:t>
            </a:r>
          </a:p>
        </p:txBody>
      </p:sp>
      <p:sp>
        <p:nvSpPr>
          <p:cNvPr id="2076630724" name="Text">
    </p:cNvPr>
          <p:cNvSpPr>
            <a:spLocks noGrp="1"/>
          </p:cNvSpPr>
          <p:nvPr/>
        </p:nvSpPr>
        <p:spPr>
          <a:xfrm rot="0">
            <a:off x="3771900" y="824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607194738" name="Text">
    </p:cNvPr>
          <p:cNvSpPr>
            <a:spLocks noGrp="1"/>
          </p:cNvSpPr>
          <p:nvPr/>
        </p:nvSpPr>
        <p:spPr>
          <a:xfrm rot="0">
            <a:off x="508000" y="844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Mediation Services</a:t>
            </a:r>
          </a:p>
        </p:txBody>
      </p:sp>
      <p:sp>
        <p:nvSpPr>
          <p:cNvPr id="803532283" name="Text">
    </p:cNvPr>
          <p:cNvSpPr>
            <a:spLocks noGrp="1"/>
          </p:cNvSpPr>
          <p:nvPr/>
        </p:nvSpPr>
        <p:spPr>
          <a:xfrm rot="0">
            <a:off x="3771900" y="844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486387595" name="Text">
    </p:cNvPr>
          <p:cNvSpPr>
            <a:spLocks noGrp="1"/>
          </p:cNvSpPr>
          <p:nvPr/>
        </p:nvSpPr>
        <p:spPr>
          <a:xfrm rot="0">
            <a:off x="508000" y="864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367373474" name="Text">
    </p:cNvPr>
          <p:cNvSpPr>
            <a:spLocks noGrp="1"/>
          </p:cNvSpPr>
          <p:nvPr/>
        </p:nvSpPr>
        <p:spPr>
          <a:xfrm rot="0">
            <a:off x="3771900" y="864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957047538" name="Text">
    </p:cNvPr>
          <p:cNvSpPr>
            <a:spLocks noGrp="1"/>
          </p:cNvSpPr>
          <p:nvPr/>
        </p:nvSpPr>
        <p:spPr>
          <a:xfrm rot="0">
            <a:off x="508000" y="885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NCDF-aligned Representative Joint BSO</a:t>
            </a:r>
          </a:p>
        </p:txBody>
      </p:sp>
      <p:sp>
        <p:nvSpPr>
          <p:cNvPr id="822663965" name="Text">
    </p:cNvPr>
          <p:cNvSpPr>
            <a:spLocks noGrp="1"/>
          </p:cNvSpPr>
          <p:nvPr/>
        </p:nvSpPr>
        <p:spPr>
          <a:xfrm rot="0">
            <a:off x="3771900" y="885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709343382" name="Text">
    </p:cNvPr>
          <p:cNvSpPr>
            <a:spLocks noGrp="1"/>
          </p:cNvSpPr>
          <p:nvPr/>
        </p:nvSpPr>
        <p:spPr>
          <a:xfrm rot="0">
            <a:off x="508000" y="905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Service Endpoint</a:t>
            </a:r>
          </a:p>
        </p:txBody>
      </p:sp>
      <p:sp>
        <p:nvSpPr>
          <p:cNvPr id="310350272" name="Text">
    </p:cNvPr>
          <p:cNvSpPr>
            <a:spLocks noGrp="1"/>
          </p:cNvSpPr>
          <p:nvPr/>
        </p:nvSpPr>
        <p:spPr>
          <a:xfrm rot="0">
            <a:off x="3771900" y="905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879145871" name="Text">
    </p:cNvPr>
          <p:cNvSpPr>
            <a:spLocks noGrp="1"/>
          </p:cNvSpPr>
          <p:nvPr/>
        </p:nvSpPr>
        <p:spPr>
          <a:xfrm rot="0">
            <a:off x="508000" y="925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API</a:t>
            </a:r>
          </a:p>
        </p:txBody>
      </p:sp>
      <p:sp>
        <p:nvSpPr>
          <p:cNvPr id="119967905" name="Text">
    </p:cNvPr>
          <p:cNvSpPr>
            <a:spLocks noGrp="1"/>
          </p:cNvSpPr>
          <p:nvPr/>
        </p:nvSpPr>
        <p:spPr>
          <a:xfrm rot="0">
            <a:off x="3771900" y="925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271715291" name="Text">
    </p:cNvPr>
          <p:cNvSpPr>
            <a:spLocks noGrp="1"/>
          </p:cNvSpPr>
          <p:nvPr/>
        </p:nvSpPr>
        <p:spPr>
          <a:xfrm rot="0">
            <a:off x="508000" y="946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2116905356" name="Text">
    </p:cNvPr>
          <p:cNvSpPr>
            <a:spLocks noGrp="1"/>
          </p:cNvSpPr>
          <p:nvPr/>
        </p:nvSpPr>
        <p:spPr>
          <a:xfrm rot="0">
            <a:off x="3771900" y="946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96181955" name="Text">
    </p:cNvPr>
          <p:cNvSpPr>
            <a:spLocks noGrp="1"/>
          </p:cNvSpPr>
          <p:nvPr/>
        </p:nvSpPr>
        <p:spPr>
          <a:xfrm rot="0">
            <a:off x="508000" y="966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Producer Gateway Services</a:t>
            </a:r>
          </a:p>
        </p:txBody>
      </p:sp>
      <p:sp>
        <p:nvSpPr>
          <p:cNvPr id="917222733" name="Text">
    </p:cNvPr>
          <p:cNvSpPr>
            <a:spLocks noGrp="1"/>
          </p:cNvSpPr>
          <p:nvPr/>
        </p:nvSpPr>
        <p:spPr>
          <a:xfrm rot="0">
            <a:off x="3771900" y="966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91062593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59896290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25</a:t>
            </a:r>
          </a:p>
        </p:txBody>
      </p:sp>
      <p:sp>
        <p:nvSpPr>
          <p:cNvPr id="23701082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917141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57813486"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98675754"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26435087"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BSO Metadata</a:t>
            </a:r>
          </a:p>
        </p:txBody>
      </p:sp>
      <p:sp>
        <p:nvSpPr>
          <p:cNvPr id="670920612"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626533496"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RESTful</a:t>
            </a:r>
          </a:p>
        </p:txBody>
      </p:sp>
      <p:sp>
        <p:nvSpPr>
          <p:cNvPr id="439640178"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64331904" name="Text">
    </p:cNvPr>
          <p:cNvSpPr>
            <a:spLocks noGrp="1"/>
          </p:cNvSpPr>
          <p:nvPr/>
        </p:nvSpPr>
        <p:spPr>
          <a:xfrm rot="0">
            <a:off x="508000" y="13716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Retrieve BSO Metadata and associated BSOs via linkbacks</a:t>
            </a:r>
          </a:p>
        </p:txBody>
      </p:sp>
      <p:sp>
        <p:nvSpPr>
          <p:cNvPr id="1335459601" name="Text">
    </p:cNvPr>
          <p:cNvSpPr>
            <a:spLocks noGrp="1"/>
          </p:cNvSpPr>
          <p:nvPr/>
        </p:nvSpPr>
        <p:spPr>
          <a:xfrm rot="0">
            <a:off x="3771900" y="13716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955242932" name="Text">
    </p:cNvPr>
          <p:cNvSpPr>
            <a:spLocks noGrp="1"/>
          </p:cNvSpPr>
          <p:nvPr/>
        </p:nvSpPr>
        <p:spPr>
          <a:xfrm rot="0">
            <a:off x="508000" y="171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Unwrapped BSO API</a:t>
            </a:r>
          </a:p>
        </p:txBody>
      </p:sp>
      <p:sp>
        <p:nvSpPr>
          <p:cNvPr id="23136555" name="Text">
    </p:cNvPr>
          <p:cNvSpPr>
            <a:spLocks noGrp="1"/>
          </p:cNvSpPr>
          <p:nvPr/>
        </p:nvSpPr>
        <p:spPr>
          <a:xfrm rot="0">
            <a:off x="3771900" y="171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798914599" name="Text">
    </p:cNvPr>
          <p:cNvSpPr>
            <a:spLocks noGrp="1"/>
          </p:cNvSpPr>
          <p:nvPr/>
        </p:nvSpPr>
        <p:spPr>
          <a:xfrm rot="0">
            <a:off x="508000" y="191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Wrapped BSO API</a:t>
            </a:r>
          </a:p>
        </p:txBody>
      </p:sp>
      <p:sp>
        <p:nvSpPr>
          <p:cNvPr id="729541426" name="Text">
    </p:cNvPr>
          <p:cNvSpPr>
            <a:spLocks noGrp="1"/>
          </p:cNvSpPr>
          <p:nvPr/>
        </p:nvSpPr>
        <p:spPr>
          <a:xfrm rot="0">
            <a:off x="3771900" y="191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83917915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69022703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26</a:t>
            </a:r>
          </a:p>
        </p:txBody>
      </p:sp>
      <p:sp>
        <p:nvSpPr>
          <p:cNvPr id="73933350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885138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43571625"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P3 2020 (JISR)</a:t>
            </a:r>
          </a:p>
        </p:txBody>
      </p:sp>
      <p:sp>
        <p:nvSpPr>
          <p:cNvPr id="1282116839"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412131048" name="Picture">
    </p:cNvPr>
          <p:cNvPicPr>
            <a:picLocks noChangeAspect="1"/>
          </p:cNvPicPr>
          <p:nvPr/>
        </p:nvPicPr>
        <p:blipFill>
          <a:blip r:embed="img_0_26_3.png"/>
          <a:srcRect/>
          <a:stretch>
            <a:fillRect l="0" t="0" r="194" b="0"/>
          </a:stretch>
        </p:blipFill>
        <p:spPr>
          <a:xfrm>
            <a:off x="508000" y="1257300"/>
            <a:ext cx="6540500" cy="4267200"/>
          </a:xfrm>
          <a:prstGeom prst="rect">
            <a:avLst/>
          </a:prstGeom>
        </p:spPr>
      </p:pic>
      <p:sp>
        <p:nvSpPr>
          <p:cNvPr id="135017897" name="Text">
    </p:cNvPr>
          <p:cNvSpPr>
            <a:spLocks noGrp="1"/>
          </p:cNvSpPr>
          <p:nvPr/>
        </p:nvSpPr>
        <p:spPr>
          <a:xfrm rot="0">
            <a:off x="508000" y="5524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340171148" name="Text">
    </p:cNvPr>
          <p:cNvSpPr>
            <a:spLocks noGrp="1"/>
          </p:cNvSpPr>
          <p:nvPr/>
        </p:nvSpPr>
        <p:spPr>
          <a:xfrm rot="0">
            <a:off x="508000" y="6007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725600391" name="Text">
    </p:cNvPr>
          <p:cNvSpPr>
            <a:spLocks noGrp="1"/>
          </p:cNvSpPr>
          <p:nvPr/>
        </p:nvSpPr>
        <p:spPr>
          <a:xfrm rot="0">
            <a:off x="3771900" y="6007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27229142" name="Text">
    </p:cNvPr>
          <p:cNvSpPr>
            <a:spLocks noGrp="1"/>
          </p:cNvSpPr>
          <p:nvPr/>
        </p:nvSpPr>
        <p:spPr>
          <a:xfrm rot="0">
            <a:off x="508000" y="621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Authoritative Joint BSO</a:t>
            </a:r>
          </a:p>
        </p:txBody>
      </p:sp>
      <p:sp>
        <p:nvSpPr>
          <p:cNvPr id="1586278122" name="Text">
    </p:cNvPr>
          <p:cNvSpPr>
            <a:spLocks noGrp="1"/>
          </p:cNvSpPr>
          <p:nvPr/>
        </p:nvSpPr>
        <p:spPr>
          <a:xfrm rot="0">
            <a:off x="3771900" y="621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116470350" name="Text">
    </p:cNvPr>
          <p:cNvSpPr>
            <a:spLocks noGrp="1"/>
          </p:cNvSpPr>
          <p:nvPr/>
        </p:nvSpPr>
        <p:spPr>
          <a:xfrm rot="0">
            <a:off x="508000" y="641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Linkback</a:t>
            </a:r>
          </a:p>
        </p:txBody>
      </p:sp>
      <p:sp>
        <p:nvSpPr>
          <p:cNvPr id="721965821" name="Text">
    </p:cNvPr>
          <p:cNvSpPr>
            <a:spLocks noGrp="1"/>
          </p:cNvSpPr>
          <p:nvPr/>
        </p:nvSpPr>
        <p:spPr>
          <a:xfrm rot="0">
            <a:off x="3771900" y="641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073672606" name="Text">
    </p:cNvPr>
          <p:cNvSpPr>
            <a:spLocks noGrp="1"/>
          </p:cNvSpPr>
          <p:nvPr/>
        </p:nvSpPr>
        <p:spPr>
          <a:xfrm rot="0">
            <a:off x="508000" y="661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Metadata</a:t>
            </a:r>
          </a:p>
        </p:txBody>
      </p:sp>
      <p:sp>
        <p:nvSpPr>
          <p:cNvPr id="79623029" name="Text">
    </p:cNvPr>
          <p:cNvSpPr>
            <a:spLocks noGrp="1"/>
          </p:cNvSpPr>
          <p:nvPr/>
        </p:nvSpPr>
        <p:spPr>
          <a:xfrm rot="0">
            <a:off x="3771900" y="661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281507610" name="Text">
    </p:cNvPr>
          <p:cNvSpPr>
            <a:spLocks noGrp="1"/>
          </p:cNvSpPr>
          <p:nvPr/>
        </p:nvSpPr>
        <p:spPr>
          <a:xfrm rot="0">
            <a:off x="508000" y="681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Services</a:t>
            </a:r>
          </a:p>
        </p:txBody>
      </p:sp>
      <p:sp>
        <p:nvSpPr>
          <p:cNvPr id="622095825" name="Text">
    </p:cNvPr>
          <p:cNvSpPr>
            <a:spLocks noGrp="1"/>
          </p:cNvSpPr>
          <p:nvPr/>
        </p:nvSpPr>
        <p:spPr>
          <a:xfrm rot="0">
            <a:off x="3771900" y="681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840122604" name="Text">
    </p:cNvPr>
          <p:cNvSpPr>
            <a:spLocks noGrp="1"/>
          </p:cNvSpPr>
          <p:nvPr/>
        </p:nvSpPr>
        <p:spPr>
          <a:xfrm rot="0">
            <a:off x="508000" y="702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Consuming Gateway Services</a:t>
            </a:r>
          </a:p>
        </p:txBody>
      </p:sp>
      <p:sp>
        <p:nvSpPr>
          <p:cNvPr id="519600503" name="Text">
    </p:cNvPr>
          <p:cNvSpPr>
            <a:spLocks noGrp="1"/>
          </p:cNvSpPr>
          <p:nvPr/>
        </p:nvSpPr>
        <p:spPr>
          <a:xfrm rot="0">
            <a:off x="3771900" y="702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087144227" name="Text">
    </p:cNvPr>
          <p:cNvSpPr>
            <a:spLocks noGrp="1"/>
          </p:cNvSpPr>
          <p:nvPr/>
        </p:nvSpPr>
        <p:spPr>
          <a:xfrm rot="0">
            <a:off x="508000" y="722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DataAIService</a:t>
            </a:r>
          </a:p>
        </p:txBody>
      </p:sp>
      <p:sp>
        <p:nvSpPr>
          <p:cNvPr id="1185945102" name="Text">
    </p:cNvPr>
          <p:cNvSpPr>
            <a:spLocks noGrp="1"/>
          </p:cNvSpPr>
          <p:nvPr/>
        </p:nvSpPr>
        <p:spPr>
          <a:xfrm rot="0">
            <a:off x="3771900" y="722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532267870" name="Text">
    </p:cNvPr>
          <p:cNvSpPr>
            <a:spLocks noGrp="1"/>
          </p:cNvSpPr>
          <p:nvPr/>
        </p:nvSpPr>
        <p:spPr>
          <a:xfrm rot="0">
            <a:off x="508000" y="742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Database Services</a:t>
            </a:r>
          </a:p>
        </p:txBody>
      </p:sp>
      <p:sp>
        <p:nvSpPr>
          <p:cNvPr id="112882818" name="Text">
    </p:cNvPr>
          <p:cNvSpPr>
            <a:spLocks noGrp="1"/>
          </p:cNvSpPr>
          <p:nvPr/>
        </p:nvSpPr>
        <p:spPr>
          <a:xfrm rot="0">
            <a:off x="3771900" y="742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576403695" name="Text">
    </p:cNvPr>
          <p:cNvSpPr>
            <a:spLocks noGrp="1"/>
          </p:cNvSpPr>
          <p:nvPr/>
        </p:nvSpPr>
        <p:spPr>
          <a:xfrm rot="0">
            <a:off x="508000" y="763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Gateway Services</a:t>
            </a:r>
          </a:p>
        </p:txBody>
      </p:sp>
      <p:sp>
        <p:nvSpPr>
          <p:cNvPr id="1688029900" name="Text">
    </p:cNvPr>
          <p:cNvSpPr>
            <a:spLocks noGrp="1"/>
          </p:cNvSpPr>
          <p:nvPr/>
        </p:nvSpPr>
        <p:spPr>
          <a:xfrm rot="0">
            <a:off x="3771900" y="763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459015548" name="Text">
    </p:cNvPr>
          <p:cNvSpPr>
            <a:spLocks noGrp="1"/>
          </p:cNvSpPr>
          <p:nvPr/>
        </p:nvSpPr>
        <p:spPr>
          <a:xfrm rot="0">
            <a:off x="508000" y="783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Platform Services</a:t>
            </a:r>
          </a:p>
        </p:txBody>
      </p:sp>
      <p:sp>
        <p:nvSpPr>
          <p:cNvPr id="1310158065" name="Text">
    </p:cNvPr>
          <p:cNvSpPr>
            <a:spLocks noGrp="1"/>
          </p:cNvSpPr>
          <p:nvPr/>
        </p:nvSpPr>
        <p:spPr>
          <a:xfrm rot="0">
            <a:off x="3771900" y="783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904964508" name="Text">
    </p:cNvPr>
          <p:cNvSpPr>
            <a:spLocks noGrp="1"/>
          </p:cNvSpPr>
          <p:nvPr/>
        </p:nvSpPr>
        <p:spPr>
          <a:xfrm rot="0">
            <a:off x="508000" y="803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Infrastructure Storage Services</a:t>
            </a:r>
          </a:p>
        </p:txBody>
      </p:sp>
      <p:sp>
        <p:nvSpPr>
          <p:cNvPr id="1001742020" name="Text">
    </p:cNvPr>
          <p:cNvSpPr>
            <a:spLocks noGrp="1"/>
          </p:cNvSpPr>
          <p:nvPr/>
        </p:nvSpPr>
        <p:spPr>
          <a:xfrm rot="0">
            <a:off x="3771900" y="803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085917995" name="Text">
    </p:cNvPr>
          <p:cNvSpPr>
            <a:spLocks noGrp="1"/>
          </p:cNvSpPr>
          <p:nvPr/>
        </p:nvSpPr>
        <p:spPr>
          <a:xfrm rot="0">
            <a:off x="508000" y="824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JBIS Database Services</a:t>
            </a:r>
          </a:p>
        </p:txBody>
      </p:sp>
      <p:sp>
        <p:nvSpPr>
          <p:cNvPr id="901535529" name="Text">
    </p:cNvPr>
          <p:cNvSpPr>
            <a:spLocks noGrp="1"/>
          </p:cNvSpPr>
          <p:nvPr/>
        </p:nvSpPr>
        <p:spPr>
          <a:xfrm rot="0">
            <a:off x="3771900" y="824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87073867" name="Text">
    </p:cNvPr>
          <p:cNvSpPr>
            <a:spLocks noGrp="1"/>
          </p:cNvSpPr>
          <p:nvPr/>
        </p:nvSpPr>
        <p:spPr>
          <a:xfrm rot="0">
            <a:off x="508000" y="844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350394711" name="Text">
    </p:cNvPr>
          <p:cNvSpPr>
            <a:spLocks noGrp="1"/>
          </p:cNvSpPr>
          <p:nvPr/>
        </p:nvSpPr>
        <p:spPr>
          <a:xfrm rot="0">
            <a:off x="3771900" y="844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445446259" name="Text">
    </p:cNvPr>
          <p:cNvSpPr>
            <a:spLocks noGrp="1"/>
          </p:cNvSpPr>
          <p:nvPr/>
        </p:nvSpPr>
        <p:spPr>
          <a:xfrm rot="0">
            <a:off x="508000" y="864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BSO</a:t>
            </a:r>
          </a:p>
        </p:txBody>
      </p:sp>
      <p:sp>
        <p:nvSpPr>
          <p:cNvPr id="1298063636" name="Text">
    </p:cNvPr>
          <p:cNvSpPr>
            <a:spLocks noGrp="1"/>
          </p:cNvSpPr>
          <p:nvPr/>
        </p:nvSpPr>
        <p:spPr>
          <a:xfrm rot="0">
            <a:off x="3771900" y="864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305220616" name="Text">
    </p:cNvPr>
          <p:cNvSpPr>
            <a:spLocks noGrp="1"/>
          </p:cNvSpPr>
          <p:nvPr/>
        </p:nvSpPr>
        <p:spPr>
          <a:xfrm rot="0">
            <a:off x="508000" y="885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Mediation Services</a:t>
            </a:r>
          </a:p>
        </p:txBody>
      </p:sp>
      <p:sp>
        <p:nvSpPr>
          <p:cNvPr id="1298405063" name="Text">
    </p:cNvPr>
          <p:cNvSpPr>
            <a:spLocks noGrp="1"/>
          </p:cNvSpPr>
          <p:nvPr/>
        </p:nvSpPr>
        <p:spPr>
          <a:xfrm rot="0">
            <a:off x="3771900" y="885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810950776" name="Text">
    </p:cNvPr>
          <p:cNvSpPr>
            <a:spLocks noGrp="1"/>
          </p:cNvSpPr>
          <p:nvPr/>
        </p:nvSpPr>
        <p:spPr>
          <a:xfrm rot="0">
            <a:off x="508000" y="905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171581735" name="Text">
    </p:cNvPr>
          <p:cNvSpPr>
            <a:spLocks noGrp="1"/>
          </p:cNvSpPr>
          <p:nvPr/>
        </p:nvSpPr>
        <p:spPr>
          <a:xfrm rot="0">
            <a:off x="3771900" y="905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661330494" name="Text">
    </p:cNvPr>
          <p:cNvSpPr>
            <a:spLocks noGrp="1"/>
          </p:cNvSpPr>
          <p:nvPr/>
        </p:nvSpPr>
        <p:spPr>
          <a:xfrm rot="0">
            <a:off x="508000" y="925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NCDF-aligned Representative Joint BSO</a:t>
            </a:r>
          </a:p>
        </p:txBody>
      </p:sp>
      <p:sp>
        <p:nvSpPr>
          <p:cNvPr id="1247081018" name="Text">
    </p:cNvPr>
          <p:cNvSpPr>
            <a:spLocks noGrp="1"/>
          </p:cNvSpPr>
          <p:nvPr/>
        </p:nvSpPr>
        <p:spPr>
          <a:xfrm rot="0">
            <a:off x="3771900" y="925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258311400" name="Text">
    </p:cNvPr>
          <p:cNvSpPr>
            <a:spLocks noGrp="1"/>
          </p:cNvSpPr>
          <p:nvPr/>
        </p:nvSpPr>
        <p:spPr>
          <a:xfrm rot="0">
            <a:off x="508000" y="946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Service Endpoint</a:t>
            </a:r>
          </a:p>
        </p:txBody>
      </p:sp>
      <p:sp>
        <p:nvSpPr>
          <p:cNvPr id="275279286" name="Text">
    </p:cNvPr>
          <p:cNvSpPr>
            <a:spLocks noGrp="1"/>
          </p:cNvSpPr>
          <p:nvPr/>
        </p:nvSpPr>
        <p:spPr>
          <a:xfrm rot="0">
            <a:off x="3771900" y="946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865236335" name="Text">
    </p:cNvPr>
          <p:cNvSpPr>
            <a:spLocks noGrp="1"/>
          </p:cNvSpPr>
          <p:nvPr/>
        </p:nvSpPr>
        <p:spPr>
          <a:xfrm rot="0">
            <a:off x="508000" y="966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API</a:t>
            </a:r>
          </a:p>
        </p:txBody>
      </p:sp>
      <p:sp>
        <p:nvSpPr>
          <p:cNvPr id="33932690" name="Text">
    </p:cNvPr>
          <p:cNvSpPr>
            <a:spLocks noGrp="1"/>
          </p:cNvSpPr>
          <p:nvPr/>
        </p:nvSpPr>
        <p:spPr>
          <a:xfrm rot="0">
            <a:off x="3771900" y="966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26220600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40982456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27</a:t>
            </a:r>
          </a:p>
        </p:txBody>
      </p:sp>
      <p:sp>
        <p:nvSpPr>
          <p:cNvPr id="145749571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204692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07379485"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842567709"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11598450"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API</a:t>
            </a:r>
          </a:p>
        </p:txBody>
      </p:sp>
      <p:sp>
        <p:nvSpPr>
          <p:cNvPr id="1459875177"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649540995"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1350168880"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451777181"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Producer Gateway Services</a:t>
            </a:r>
          </a:p>
        </p:txBody>
      </p:sp>
      <p:sp>
        <p:nvSpPr>
          <p:cNvPr id="514362240"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9705595"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BSO Metadata</a:t>
            </a:r>
          </a:p>
        </p:txBody>
      </p:sp>
      <p:sp>
        <p:nvSpPr>
          <p:cNvPr id="507719583"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80085886"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RESTful</a:t>
            </a:r>
          </a:p>
        </p:txBody>
      </p:sp>
      <p:sp>
        <p:nvSpPr>
          <p:cNvPr id="1351981602"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883600829" name="Text">
    </p:cNvPr>
          <p:cNvSpPr>
            <a:spLocks noGrp="1"/>
          </p:cNvSpPr>
          <p:nvPr/>
        </p:nvSpPr>
        <p:spPr>
          <a:xfrm rot="0">
            <a:off x="508000" y="19812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Retrieve BSO Metadata and associated BSOs via linkbacks</a:t>
            </a:r>
          </a:p>
        </p:txBody>
      </p:sp>
      <p:sp>
        <p:nvSpPr>
          <p:cNvPr id="856839008" name="Text">
    </p:cNvPr>
          <p:cNvSpPr>
            <a:spLocks noGrp="1"/>
          </p:cNvSpPr>
          <p:nvPr/>
        </p:nvSpPr>
        <p:spPr>
          <a:xfrm rot="0">
            <a:off x="3771900" y="19812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717557608" name="Text">
    </p:cNvPr>
          <p:cNvSpPr>
            <a:spLocks noGrp="1"/>
          </p:cNvSpPr>
          <p:nvPr/>
        </p:nvSpPr>
        <p:spPr>
          <a:xfrm rot="0">
            <a:off x="508000" y="232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Unwrapped BSO API</a:t>
            </a:r>
          </a:p>
        </p:txBody>
      </p:sp>
      <p:sp>
        <p:nvSpPr>
          <p:cNvPr id="442960651" name="Text">
    </p:cNvPr>
          <p:cNvSpPr>
            <a:spLocks noGrp="1"/>
          </p:cNvSpPr>
          <p:nvPr/>
        </p:nvSpPr>
        <p:spPr>
          <a:xfrm rot="0">
            <a:off x="3771900" y="232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2067897023" name="Text">
    </p:cNvPr>
          <p:cNvSpPr>
            <a:spLocks noGrp="1"/>
          </p:cNvSpPr>
          <p:nvPr/>
        </p:nvSpPr>
        <p:spPr>
          <a:xfrm rot="0">
            <a:off x="508000" y="252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Wrapped BSO API</a:t>
            </a:r>
          </a:p>
        </p:txBody>
      </p:sp>
      <p:sp>
        <p:nvSpPr>
          <p:cNvPr id="1516851172" name="Text">
    </p:cNvPr>
          <p:cNvSpPr>
            <a:spLocks noGrp="1"/>
          </p:cNvSpPr>
          <p:nvPr/>
        </p:nvSpPr>
        <p:spPr>
          <a:xfrm rot="0">
            <a:off x="3771900" y="252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12232687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61848866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28</a:t>
            </a:r>
          </a:p>
        </p:txBody>
      </p:sp>
      <p:sp>
        <p:nvSpPr>
          <p:cNvPr id="117631800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99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96089230"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P6 DCS</a:t>
            </a:r>
          </a:p>
        </p:txBody>
      </p:sp>
      <p:sp>
        <p:nvSpPr>
          <p:cNvPr id="11938533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26304602" name="Picture">
    </p:cNvPr>
          <p:cNvPicPr>
            <a:picLocks noChangeAspect="1"/>
          </p:cNvPicPr>
          <p:nvPr/>
        </p:nvPicPr>
        <p:blipFill>
          <a:blip r:embed="img_0_28_3.png"/>
          <a:srcRect/>
          <a:stretch>
            <a:fillRect l="0" t="0" r="194" b="0"/>
          </a:stretch>
        </p:blipFill>
        <p:spPr>
          <a:xfrm>
            <a:off x="508000" y="1257300"/>
            <a:ext cx="6540500" cy="5067300"/>
          </a:xfrm>
          <a:prstGeom prst="rect">
            <a:avLst/>
          </a:prstGeom>
        </p:spPr>
      </p:pic>
      <p:sp>
        <p:nvSpPr>
          <p:cNvPr id="1838622528" name="Text">
    </p:cNvPr>
          <p:cNvSpPr>
            <a:spLocks noGrp="1"/>
          </p:cNvSpPr>
          <p:nvPr/>
        </p:nvSpPr>
        <p:spPr>
          <a:xfrm rot="0">
            <a:off x="508000" y="63246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386482828" name="Text">
    </p:cNvPr>
          <p:cNvSpPr>
            <a:spLocks noGrp="1"/>
          </p:cNvSpPr>
          <p:nvPr/>
        </p:nvSpPr>
        <p:spPr>
          <a:xfrm rot="0">
            <a:off x="508000" y="6807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384682062" name="Text">
    </p:cNvPr>
          <p:cNvSpPr>
            <a:spLocks noGrp="1"/>
          </p:cNvSpPr>
          <p:nvPr/>
        </p:nvSpPr>
        <p:spPr>
          <a:xfrm rot="0">
            <a:off x="3771900" y="6807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5974996" name="Text">
    </p:cNvPr>
          <p:cNvSpPr>
            <a:spLocks noGrp="1"/>
          </p:cNvSpPr>
          <p:nvPr/>
        </p:nvSpPr>
        <p:spPr>
          <a:xfrm rot="0">
            <a:off x="508000" y="701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Control Policy Repository</a:t>
            </a:r>
          </a:p>
        </p:txBody>
      </p:sp>
      <p:sp>
        <p:nvSpPr>
          <p:cNvPr id="994116436" name="Text">
    </p:cNvPr>
          <p:cNvSpPr>
            <a:spLocks noGrp="1"/>
          </p:cNvSpPr>
          <p:nvPr/>
        </p:nvSpPr>
        <p:spPr>
          <a:xfrm rot="0">
            <a:off x="3771900" y="701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232320732" name="Text">
    </p:cNvPr>
          <p:cNvSpPr>
            <a:spLocks noGrp="1"/>
          </p:cNvSpPr>
          <p:nvPr/>
        </p:nvSpPr>
        <p:spPr>
          <a:xfrm rot="0">
            <a:off x="508000" y="721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602177374" name="Text">
    </p:cNvPr>
          <p:cNvSpPr>
            <a:spLocks noGrp="1"/>
          </p:cNvSpPr>
          <p:nvPr/>
        </p:nvSpPr>
        <p:spPr>
          <a:xfrm rot="0">
            <a:off x="3771900" y="721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1959426113" name="Text">
    </p:cNvPr>
          <p:cNvSpPr>
            <a:spLocks noGrp="1"/>
          </p:cNvSpPr>
          <p:nvPr/>
        </p:nvSpPr>
        <p:spPr>
          <a:xfrm rot="0">
            <a:off x="508000" y="741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193451055" name="Text">
    </p:cNvPr>
          <p:cNvSpPr>
            <a:spLocks noGrp="1"/>
          </p:cNvSpPr>
          <p:nvPr/>
        </p:nvSpPr>
        <p:spPr>
          <a:xfrm rot="0">
            <a:off x="3771900" y="741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323189583" name="Text">
    </p:cNvPr>
          <p:cNvSpPr>
            <a:spLocks noGrp="1"/>
          </p:cNvSpPr>
          <p:nvPr/>
        </p:nvSpPr>
        <p:spPr>
          <a:xfrm rot="0">
            <a:off x="508000" y="762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Assess Request for Access</a:t>
            </a:r>
          </a:p>
        </p:txBody>
      </p:sp>
      <p:sp>
        <p:nvSpPr>
          <p:cNvPr id="919856576" name="Text">
    </p:cNvPr>
          <p:cNvSpPr>
            <a:spLocks noGrp="1"/>
          </p:cNvSpPr>
          <p:nvPr/>
        </p:nvSpPr>
        <p:spPr>
          <a:xfrm rot="0">
            <a:off x="3771900" y="762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Interaction</a:t>
            </a:r>
          </a:p>
        </p:txBody>
      </p:sp>
      <p:sp>
        <p:nvSpPr>
          <p:cNvPr id="293378859" name="Text">
    </p:cNvPr>
          <p:cNvSpPr>
            <a:spLocks noGrp="1"/>
          </p:cNvSpPr>
          <p:nvPr/>
        </p:nvSpPr>
        <p:spPr>
          <a:xfrm rot="0">
            <a:off x="508000" y="782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Evaluate Policies</a:t>
            </a:r>
          </a:p>
        </p:txBody>
      </p:sp>
      <p:sp>
        <p:nvSpPr>
          <p:cNvPr id="1123859661" name="Text">
    </p:cNvPr>
          <p:cNvSpPr>
            <a:spLocks noGrp="1"/>
          </p:cNvSpPr>
          <p:nvPr/>
        </p:nvSpPr>
        <p:spPr>
          <a:xfrm rot="0">
            <a:off x="3771900" y="782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Interaction</a:t>
            </a:r>
          </a:p>
        </p:txBody>
      </p:sp>
      <p:sp>
        <p:nvSpPr>
          <p:cNvPr id="1257062110" name="Text">
    </p:cNvPr>
          <p:cNvSpPr>
            <a:spLocks noGrp="1"/>
          </p:cNvSpPr>
          <p:nvPr/>
        </p:nvSpPr>
        <p:spPr>
          <a:xfrm rot="0">
            <a:off x="508000" y="802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Administration Point</a:t>
            </a:r>
          </a:p>
        </p:txBody>
      </p:sp>
      <p:sp>
        <p:nvSpPr>
          <p:cNvPr id="1673080742" name="Text">
    </p:cNvPr>
          <p:cNvSpPr>
            <a:spLocks noGrp="1"/>
          </p:cNvSpPr>
          <p:nvPr/>
        </p:nvSpPr>
        <p:spPr>
          <a:xfrm rot="0">
            <a:off x="3771900" y="802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376001849" name="Text">
    </p:cNvPr>
          <p:cNvSpPr>
            <a:spLocks noGrp="1"/>
          </p:cNvSpPr>
          <p:nvPr/>
        </p:nvSpPr>
        <p:spPr>
          <a:xfrm rot="0">
            <a:off x="508000" y="822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Decision Point</a:t>
            </a:r>
          </a:p>
        </p:txBody>
      </p:sp>
      <p:sp>
        <p:nvSpPr>
          <p:cNvPr id="827623917" name="Text">
    </p:cNvPr>
          <p:cNvSpPr>
            <a:spLocks noGrp="1"/>
          </p:cNvSpPr>
          <p:nvPr/>
        </p:nvSpPr>
        <p:spPr>
          <a:xfrm rot="0">
            <a:off x="3771900" y="822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309086935" name="Text">
    </p:cNvPr>
          <p:cNvSpPr>
            <a:spLocks noGrp="1"/>
          </p:cNvSpPr>
          <p:nvPr/>
        </p:nvSpPr>
        <p:spPr>
          <a:xfrm rot="0">
            <a:off x="508000" y="843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Enforcement Point</a:t>
            </a:r>
          </a:p>
        </p:txBody>
      </p:sp>
      <p:sp>
        <p:nvSpPr>
          <p:cNvPr id="948077347" name="Text">
    </p:cNvPr>
          <p:cNvSpPr>
            <a:spLocks noGrp="1"/>
          </p:cNvSpPr>
          <p:nvPr/>
        </p:nvSpPr>
        <p:spPr>
          <a:xfrm rot="0">
            <a:off x="3771900" y="843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688127895" name="Text">
    </p:cNvPr>
          <p:cNvSpPr>
            <a:spLocks noGrp="1"/>
          </p:cNvSpPr>
          <p:nvPr/>
        </p:nvSpPr>
        <p:spPr>
          <a:xfrm rot="0">
            <a:off x="508000" y="863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Information Point</a:t>
            </a:r>
          </a:p>
        </p:txBody>
      </p:sp>
      <p:sp>
        <p:nvSpPr>
          <p:cNvPr id="1905278728" name="Text">
    </p:cNvPr>
          <p:cNvSpPr>
            <a:spLocks noGrp="1"/>
          </p:cNvSpPr>
          <p:nvPr/>
        </p:nvSpPr>
        <p:spPr>
          <a:xfrm rot="0">
            <a:off x="3771900" y="863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22739231" name="Text">
    </p:cNvPr>
          <p:cNvSpPr>
            <a:spLocks noGrp="1"/>
          </p:cNvSpPr>
          <p:nvPr/>
        </p:nvSpPr>
        <p:spPr>
          <a:xfrm rot="0">
            <a:off x="508000" y="883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 Retrieve Additional Attributes</a:t>
            </a:r>
          </a:p>
        </p:txBody>
      </p:sp>
      <p:sp>
        <p:nvSpPr>
          <p:cNvPr id="762177932" name="Text">
    </p:cNvPr>
          <p:cNvSpPr>
            <a:spLocks noGrp="1"/>
          </p:cNvSpPr>
          <p:nvPr/>
        </p:nvSpPr>
        <p:spPr>
          <a:xfrm rot="0">
            <a:off x="3771900" y="883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Interaction</a:t>
            </a:r>
          </a:p>
        </p:txBody>
      </p:sp>
      <p:sp>
        <p:nvSpPr>
          <p:cNvPr id="1059934151" name="Text">
    </p:cNvPr>
          <p:cNvSpPr>
            <a:spLocks noGrp="1"/>
          </p:cNvSpPr>
          <p:nvPr/>
        </p:nvSpPr>
        <p:spPr>
          <a:xfrm rot="0">
            <a:off x="508000" y="904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Return Access Decision</a:t>
            </a:r>
          </a:p>
        </p:txBody>
      </p:sp>
      <p:sp>
        <p:nvSpPr>
          <p:cNvPr id="1337282389" name="Text">
    </p:cNvPr>
          <p:cNvSpPr>
            <a:spLocks noGrp="1"/>
          </p:cNvSpPr>
          <p:nvPr/>
        </p:nvSpPr>
        <p:spPr>
          <a:xfrm rot="0">
            <a:off x="3771900" y="904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Interaction</a:t>
            </a:r>
          </a:p>
        </p:txBody>
      </p:sp>
      <p:sp>
        <p:nvSpPr>
          <p:cNvPr id="426890685" name="Text">
    </p:cNvPr>
          <p:cNvSpPr>
            <a:spLocks noGrp="1"/>
          </p:cNvSpPr>
          <p:nvPr/>
        </p:nvSpPr>
        <p:spPr>
          <a:xfrm rot="0">
            <a:off x="508000" y="924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1527938710" name="Text">
    </p:cNvPr>
          <p:cNvSpPr>
            <a:spLocks noGrp="1"/>
          </p:cNvSpPr>
          <p:nvPr/>
        </p:nvSpPr>
        <p:spPr>
          <a:xfrm rot="0">
            <a:off x="3771900" y="924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44601156" name="Text">
    </p:cNvPr>
          <p:cNvSpPr>
            <a:spLocks noGrp="1"/>
          </p:cNvSpPr>
          <p:nvPr/>
        </p:nvSpPr>
        <p:spPr>
          <a:xfrm rot="0">
            <a:off x="508000" y="944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XACL Policy Request</a:t>
            </a:r>
          </a:p>
        </p:txBody>
      </p:sp>
      <p:sp>
        <p:nvSpPr>
          <p:cNvPr id="1807640612" name="Text">
    </p:cNvPr>
          <p:cNvSpPr>
            <a:spLocks noGrp="1"/>
          </p:cNvSpPr>
          <p:nvPr/>
        </p:nvSpPr>
        <p:spPr>
          <a:xfrm rot="0">
            <a:off x="3771900" y="944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096465107" name="Text">
    </p:cNvPr>
          <p:cNvSpPr>
            <a:spLocks noGrp="1"/>
          </p:cNvSpPr>
          <p:nvPr/>
        </p:nvSpPr>
        <p:spPr>
          <a:xfrm rot="0">
            <a:off x="508000" y="965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Authz Decision query</a:t>
            </a:r>
          </a:p>
        </p:txBody>
      </p:sp>
      <p:sp>
        <p:nvSpPr>
          <p:cNvPr id="886813461" name="Text">
    </p:cNvPr>
          <p:cNvSpPr>
            <a:spLocks noGrp="1"/>
          </p:cNvSpPr>
          <p:nvPr/>
        </p:nvSpPr>
        <p:spPr>
          <a:xfrm rot="0">
            <a:off x="3771900" y="965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417979067" name="Text">
    </p:cNvPr>
          <p:cNvSpPr>
            <a:spLocks noGrp="1"/>
          </p:cNvSpPr>
          <p:nvPr/>
        </p:nvSpPr>
        <p:spPr>
          <a:xfrm rot="0">
            <a:off x="508000" y="985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Authz Decision Response</a:t>
            </a:r>
          </a:p>
        </p:txBody>
      </p:sp>
      <p:sp>
        <p:nvSpPr>
          <p:cNvPr id="9334474" name="Text">
    </p:cNvPr>
          <p:cNvSpPr>
            <a:spLocks noGrp="1"/>
          </p:cNvSpPr>
          <p:nvPr/>
        </p:nvSpPr>
        <p:spPr>
          <a:xfrm rot="0">
            <a:off x="3771900" y="985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34307458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96730805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29</a:t>
            </a:r>
          </a:p>
        </p:txBody>
      </p:sp>
      <p:sp>
        <p:nvSpPr>
          <p:cNvPr id="97428993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43766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82634202"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Views</a:t>
            </a:r>
          </a:p>
        </p:txBody>
      </p:sp>
      <p:sp>
        <p:nvSpPr>
          <p:cNvPr id="1741375433" name="Text">
    </p:cNvPr>
          <p:cNvSpPr>
            <a:spLocks noGrp="1"/>
          </p:cNvSpPr>
          <p:nvPr/>
        </p:nvSpPr>
        <p:spPr>
          <a:xfrm rot="0">
            <a:off x="508000" y="1270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C3T Joint Battlespace Information Services</a:t>
            </a:r>
          </a:p>
        </p:txBody>
      </p:sp>
      <p:sp>
        <p:nvSpPr>
          <p:cNvPr id="742325737" name="Text">
    </p:cNvPr>
          <p:cNvSpPr>
            <a:spLocks noGrp="1"/>
          </p:cNvSpPr>
          <p:nvPr/>
        </p:nvSpPr>
        <p:spPr>
          <a:xfrm rot="0">
            <a:off x="508000" y="1511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2024978771" name="Picture">
    </p:cNvPr>
          <p:cNvPicPr>
            <a:picLocks noChangeAspect="1"/>
          </p:cNvPicPr>
          <p:nvPr/>
        </p:nvPicPr>
        <p:blipFill>
          <a:blip r:embed="img_0_2_4.png"/>
          <a:srcRect/>
          <a:stretch>
            <a:fillRect l="0" t="0" r="388" b="0"/>
          </a:stretch>
        </p:blipFill>
        <p:spPr>
          <a:xfrm>
            <a:off x="508000" y="1765300"/>
            <a:ext cx="6540500" cy="5156200"/>
          </a:xfrm>
          <a:prstGeom prst="rect">
            <a:avLst/>
          </a:prstGeom>
        </p:spPr>
      </p:pic>
      <p:sp>
        <p:nvSpPr>
          <p:cNvPr id="590926361" name="Text">
    </p:cNvPr>
          <p:cNvSpPr>
            <a:spLocks noGrp="1"/>
          </p:cNvSpPr>
          <p:nvPr/>
        </p:nvSpPr>
        <p:spPr>
          <a:xfrm rot="0">
            <a:off x="508000" y="6921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323568254" name="Text">
    </p:cNvPr>
          <p:cNvSpPr>
            <a:spLocks noGrp="1"/>
          </p:cNvSpPr>
          <p:nvPr/>
        </p:nvSpPr>
        <p:spPr>
          <a:xfrm rot="0">
            <a:off x="508000" y="7404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75331638" name="Text">
    </p:cNvPr>
          <p:cNvSpPr>
            <a:spLocks noGrp="1"/>
          </p:cNvSpPr>
          <p:nvPr/>
        </p:nvSpPr>
        <p:spPr>
          <a:xfrm rot="0">
            <a:off x="3771900" y="7404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76824779" name="Text">
    </p:cNvPr>
          <p:cNvSpPr>
            <a:spLocks noGrp="1"/>
          </p:cNvSpPr>
          <p:nvPr/>
        </p:nvSpPr>
        <p:spPr>
          <a:xfrm rot="0">
            <a:off x="508000" y="760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Authoritative Joint BSO</a:t>
            </a:r>
          </a:p>
        </p:txBody>
      </p:sp>
      <p:sp>
        <p:nvSpPr>
          <p:cNvPr id="212176629" name="Text">
    </p:cNvPr>
          <p:cNvSpPr>
            <a:spLocks noGrp="1"/>
          </p:cNvSpPr>
          <p:nvPr/>
        </p:nvSpPr>
        <p:spPr>
          <a:xfrm rot="0">
            <a:off x="3771900" y="760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428584365" name="Text">
    </p:cNvPr>
          <p:cNvSpPr>
            <a:spLocks noGrp="1"/>
          </p:cNvSpPr>
          <p:nvPr/>
        </p:nvSpPr>
        <p:spPr>
          <a:xfrm rot="0">
            <a:off x="508000" y="781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BSE Services</a:t>
            </a:r>
          </a:p>
        </p:txBody>
      </p:sp>
      <p:sp>
        <p:nvSpPr>
          <p:cNvPr id="989137399" name="Text">
    </p:cNvPr>
          <p:cNvSpPr>
            <a:spLocks noGrp="1"/>
          </p:cNvSpPr>
          <p:nvPr/>
        </p:nvSpPr>
        <p:spPr>
          <a:xfrm rot="0">
            <a:off x="3771900" y="781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314245387" name="Text">
    </p:cNvPr>
          <p:cNvSpPr>
            <a:spLocks noGrp="1"/>
          </p:cNvSpPr>
          <p:nvPr/>
        </p:nvSpPr>
        <p:spPr>
          <a:xfrm rot="0">
            <a:off x="508000" y="801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Linkback</a:t>
            </a:r>
          </a:p>
        </p:txBody>
      </p:sp>
      <p:sp>
        <p:nvSpPr>
          <p:cNvPr id="852096911" name="Text">
    </p:cNvPr>
          <p:cNvSpPr>
            <a:spLocks noGrp="1"/>
          </p:cNvSpPr>
          <p:nvPr/>
        </p:nvSpPr>
        <p:spPr>
          <a:xfrm rot="0">
            <a:off x="3771900" y="801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412719972" name="Text">
    </p:cNvPr>
          <p:cNvSpPr>
            <a:spLocks noGrp="1"/>
          </p:cNvSpPr>
          <p:nvPr/>
        </p:nvSpPr>
        <p:spPr>
          <a:xfrm rot="0">
            <a:off x="508000" y="821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Metadata</a:t>
            </a:r>
          </a:p>
        </p:txBody>
      </p:sp>
      <p:sp>
        <p:nvSpPr>
          <p:cNvPr id="1176269988" name="Text">
    </p:cNvPr>
          <p:cNvSpPr>
            <a:spLocks noGrp="1"/>
          </p:cNvSpPr>
          <p:nvPr/>
        </p:nvSpPr>
        <p:spPr>
          <a:xfrm rot="0">
            <a:off x="3771900" y="821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07984181" name="Text">
    </p:cNvPr>
          <p:cNvSpPr>
            <a:spLocks noGrp="1"/>
          </p:cNvSpPr>
          <p:nvPr/>
        </p:nvSpPr>
        <p:spPr>
          <a:xfrm rot="0">
            <a:off x="508000" y="842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Services</a:t>
            </a:r>
          </a:p>
        </p:txBody>
      </p:sp>
      <p:sp>
        <p:nvSpPr>
          <p:cNvPr id="1911389625" name="Text">
    </p:cNvPr>
          <p:cNvSpPr>
            <a:spLocks noGrp="1"/>
          </p:cNvSpPr>
          <p:nvPr/>
        </p:nvSpPr>
        <p:spPr>
          <a:xfrm rot="0">
            <a:off x="3771900" y="842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09390245" name="Text">
    </p:cNvPr>
          <p:cNvSpPr>
            <a:spLocks noGrp="1"/>
          </p:cNvSpPr>
          <p:nvPr/>
        </p:nvSpPr>
        <p:spPr>
          <a:xfrm rot="0">
            <a:off x="508000" y="862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597279877" name="Text">
    </p:cNvPr>
          <p:cNvSpPr>
            <a:spLocks noGrp="1"/>
          </p:cNvSpPr>
          <p:nvPr/>
        </p:nvSpPr>
        <p:spPr>
          <a:xfrm rot="0">
            <a:off x="3771900" y="862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65878781" name="Text">
    </p:cNvPr>
          <p:cNvSpPr>
            <a:spLocks noGrp="1"/>
          </p:cNvSpPr>
          <p:nvPr/>
        </p:nvSpPr>
        <p:spPr>
          <a:xfrm rot="0">
            <a:off x="508000" y="882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Domain Services</a:t>
            </a:r>
          </a:p>
        </p:txBody>
      </p:sp>
      <p:sp>
        <p:nvSpPr>
          <p:cNvPr id="435654540" name="Text">
    </p:cNvPr>
          <p:cNvSpPr>
            <a:spLocks noGrp="1"/>
          </p:cNvSpPr>
          <p:nvPr/>
        </p:nvSpPr>
        <p:spPr>
          <a:xfrm rot="0">
            <a:off x="3771900" y="882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907035926" name="Text">
    </p:cNvPr>
          <p:cNvSpPr>
            <a:spLocks noGrp="1"/>
          </p:cNvSpPr>
          <p:nvPr/>
        </p:nvSpPr>
        <p:spPr>
          <a:xfrm rot="0">
            <a:off x="508000" y="902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1539314365" name="Text">
    </p:cNvPr>
          <p:cNvSpPr>
            <a:spLocks noGrp="1"/>
          </p:cNvSpPr>
          <p:nvPr/>
        </p:nvSpPr>
        <p:spPr>
          <a:xfrm rot="0">
            <a:off x="3771900" y="902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831582698" name="Text">
    </p:cNvPr>
          <p:cNvSpPr>
            <a:spLocks noGrp="1"/>
          </p:cNvSpPr>
          <p:nvPr/>
        </p:nvSpPr>
        <p:spPr>
          <a:xfrm rot="0">
            <a:off x="508000" y="923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348033979" name="Text">
    </p:cNvPr>
          <p:cNvSpPr>
            <a:spLocks noGrp="1"/>
          </p:cNvSpPr>
          <p:nvPr/>
        </p:nvSpPr>
        <p:spPr>
          <a:xfrm rot="0">
            <a:off x="3771900" y="923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540167375" name="Text">
    </p:cNvPr>
          <p:cNvSpPr>
            <a:spLocks noGrp="1"/>
          </p:cNvSpPr>
          <p:nvPr/>
        </p:nvSpPr>
        <p:spPr>
          <a:xfrm rot="0">
            <a:off x="508000" y="943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Planning Services</a:t>
            </a:r>
          </a:p>
        </p:txBody>
      </p:sp>
      <p:sp>
        <p:nvSpPr>
          <p:cNvPr id="2067589006" name="Text">
    </p:cNvPr>
          <p:cNvSpPr>
            <a:spLocks noGrp="1"/>
          </p:cNvSpPr>
          <p:nvPr/>
        </p:nvSpPr>
        <p:spPr>
          <a:xfrm rot="0">
            <a:off x="3771900" y="943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301632674" name="Text">
    </p:cNvPr>
          <p:cNvSpPr>
            <a:spLocks noGrp="1"/>
          </p:cNvSpPr>
          <p:nvPr/>
        </p:nvSpPr>
        <p:spPr>
          <a:xfrm rot="0">
            <a:off x="508000" y="963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ORBAT Services</a:t>
            </a:r>
          </a:p>
        </p:txBody>
      </p:sp>
      <p:sp>
        <p:nvSpPr>
          <p:cNvPr id="769009632" name="Text">
    </p:cNvPr>
          <p:cNvSpPr>
            <a:spLocks noGrp="1"/>
          </p:cNvSpPr>
          <p:nvPr/>
        </p:nvSpPr>
        <p:spPr>
          <a:xfrm rot="0">
            <a:off x="3771900" y="963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523260577" name="Text">
    </p:cNvPr>
          <p:cNvSpPr>
            <a:spLocks noGrp="1"/>
          </p:cNvSpPr>
          <p:nvPr/>
        </p:nvSpPr>
        <p:spPr>
          <a:xfrm rot="0">
            <a:off x="508000" y="984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Overlay Services</a:t>
            </a:r>
          </a:p>
        </p:txBody>
      </p:sp>
      <p:sp>
        <p:nvSpPr>
          <p:cNvPr id="61654622" name="Text">
    </p:cNvPr>
          <p:cNvSpPr>
            <a:spLocks noGrp="1"/>
          </p:cNvSpPr>
          <p:nvPr/>
        </p:nvSpPr>
        <p:spPr>
          <a:xfrm rot="0">
            <a:off x="3771900" y="984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69316782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01525723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a:t>
            </a:r>
          </a:p>
        </p:txBody>
      </p:sp>
      <p:sp>
        <p:nvSpPr>
          <p:cNvPr id="45305402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796589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75757718"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482738587"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70328582"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Policy Response</a:t>
            </a:r>
          </a:p>
        </p:txBody>
      </p:sp>
      <p:sp>
        <p:nvSpPr>
          <p:cNvPr id="667391497"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64378908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7153397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30</a:t>
            </a:r>
          </a:p>
        </p:txBody>
      </p:sp>
      <p:sp>
        <p:nvSpPr>
          <p:cNvPr id="165937407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781351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96067683"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Views Overview</a:t>
            </a:r>
          </a:p>
        </p:txBody>
      </p:sp>
      <p:sp>
        <p:nvSpPr>
          <p:cNvPr id="114600686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387868242" name="Picture">
    </p:cNvPr>
          <p:cNvPicPr>
            <a:picLocks noChangeAspect="1"/>
          </p:cNvPicPr>
          <p:nvPr/>
        </p:nvPicPr>
        <p:blipFill>
          <a:blip r:embed="img_0_30_3.png"/>
          <a:srcRect/>
          <a:stretch>
            <a:fillRect l="0" t="0" r="194" b="0"/>
          </a:stretch>
        </p:blipFill>
        <p:spPr>
          <a:xfrm>
            <a:off x="508000" y="1257300"/>
            <a:ext cx="6540500" cy="3289300"/>
          </a:xfrm>
          <a:prstGeom prst="rect">
            <a:avLst/>
          </a:prstGeom>
        </p:spPr>
      </p:pic>
      <p:sp>
        <p:nvSpPr>
          <p:cNvPr id="638287308" name="Text">
    </p:cNvPr>
          <p:cNvSpPr>
            <a:spLocks noGrp="1"/>
          </p:cNvSpPr>
          <p:nvPr/>
        </p:nvSpPr>
        <p:spPr>
          <a:xfrm rot="0">
            <a:off x="508000" y="45466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413889619" name="Text">
    </p:cNvPr>
          <p:cNvSpPr>
            <a:spLocks noGrp="1"/>
          </p:cNvSpPr>
          <p:nvPr/>
        </p:nvSpPr>
        <p:spPr>
          <a:xfrm rot="0">
            <a:off x="508000" y="5029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7520362" name="Text">
    </p:cNvPr>
          <p:cNvSpPr>
            <a:spLocks noGrp="1"/>
          </p:cNvSpPr>
          <p:nvPr/>
        </p:nvSpPr>
        <p:spPr>
          <a:xfrm rot="0">
            <a:off x="3771900" y="5029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09910010" name="Text">
    </p:cNvPr>
          <p:cNvSpPr>
            <a:spLocks noGrp="1"/>
          </p:cNvSpPr>
          <p:nvPr/>
        </p:nvSpPr>
        <p:spPr>
          <a:xfrm rot="0">
            <a:off x="5080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NAF Concept Views</a:t>
            </a:r>
          </a:p>
        </p:txBody>
      </p:sp>
      <p:sp>
        <p:nvSpPr>
          <p:cNvPr id="418628502" name="Text">
    </p:cNvPr>
          <p:cNvSpPr>
            <a:spLocks noGrp="1"/>
          </p:cNvSpPr>
          <p:nvPr/>
        </p:nvSpPr>
        <p:spPr>
          <a:xfrm rot="0">
            <a:off x="37719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538860343" name="Text">
    </p:cNvPr>
          <p:cNvSpPr>
            <a:spLocks noGrp="1"/>
          </p:cNvSpPr>
          <p:nvPr/>
        </p:nvSpPr>
        <p:spPr>
          <a:xfrm rot="0">
            <a:off x="5080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NAF Logical Views</a:t>
            </a:r>
          </a:p>
        </p:txBody>
      </p:sp>
      <p:sp>
        <p:nvSpPr>
          <p:cNvPr id="1173314455" name="Text">
    </p:cNvPr>
          <p:cNvSpPr>
            <a:spLocks noGrp="1"/>
          </p:cNvSpPr>
          <p:nvPr/>
        </p:nvSpPr>
        <p:spPr>
          <a:xfrm rot="0">
            <a:off x="37719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2038915111" name="Text">
    </p:cNvPr>
          <p:cNvSpPr>
            <a:spLocks noGrp="1"/>
          </p:cNvSpPr>
          <p:nvPr/>
        </p:nvSpPr>
        <p:spPr>
          <a:xfrm rot="0">
            <a:off x="5080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NAF Physical Views</a:t>
            </a:r>
          </a:p>
        </p:txBody>
      </p:sp>
      <p:sp>
        <p:nvSpPr>
          <p:cNvPr id="2146366450" name="Text">
    </p:cNvPr>
          <p:cNvSpPr>
            <a:spLocks noGrp="1"/>
          </p:cNvSpPr>
          <p:nvPr/>
        </p:nvSpPr>
        <p:spPr>
          <a:xfrm rot="0">
            <a:off x="37719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84424080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38203863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31</a:t>
            </a:r>
          </a:p>
        </p:txBody>
      </p:sp>
      <p:sp>
        <p:nvSpPr>
          <p:cNvPr id="185685484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1946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79246943"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Management</a:t>
            </a:r>
          </a:p>
        </p:txBody>
      </p:sp>
      <p:sp>
        <p:nvSpPr>
          <p:cNvPr id="408811738"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13971645"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105596123" name="Text">
    </p:cNvPr>
          <p:cNvSpPr>
            <a:spLocks noGrp="1"/>
          </p:cNvSpPr>
          <p:nvPr/>
        </p:nvSpPr>
        <p:spPr>
          <a:xfrm rot="0">
            <a:off x="508000" y="189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Ad-Hoc Information Consumer</a:t>
            </a:r>
          </a:p>
        </p:txBody>
      </p:sp>
      <p:sp>
        <p:nvSpPr>
          <p:cNvPr id="1983344824" name="Text">
    </p:cNvPr>
          <p:cNvSpPr>
            <a:spLocks noGrp="1"/>
          </p:cNvSpPr>
          <p:nvPr/>
        </p:nvSpPr>
        <p:spPr>
          <a:xfrm rot="0">
            <a:off x="508000" y="212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2793612" name="Text">
    </p:cNvPr>
          <p:cNvSpPr>
            <a:spLocks noGrp="1"/>
          </p:cNvSpPr>
          <p:nvPr/>
        </p:nvSpPr>
        <p:spPr>
          <a:xfrm rot="0">
            <a:off x="2413000" y="212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634703137" name="Text">
    </p:cNvPr>
          <p:cNvSpPr>
            <a:spLocks noGrp="1"/>
          </p:cNvSpPr>
          <p:nvPr/>
        </p:nvSpPr>
        <p:spPr>
          <a:xfrm rot="0">
            <a:off x="508000" y="252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Analyse NCDF Information</a:t>
            </a:r>
          </a:p>
        </p:txBody>
      </p:sp>
      <p:sp>
        <p:nvSpPr>
          <p:cNvPr id="1421184918" name="Text">
    </p:cNvPr>
          <p:cNvSpPr>
            <a:spLocks noGrp="1"/>
          </p:cNvSpPr>
          <p:nvPr/>
        </p:nvSpPr>
        <p:spPr>
          <a:xfrm rot="0">
            <a:off x="508000" y="275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32707336" name="Text">
    </p:cNvPr>
          <p:cNvSpPr>
            <a:spLocks noGrp="1"/>
          </p:cNvSpPr>
          <p:nvPr/>
        </p:nvSpPr>
        <p:spPr>
          <a:xfrm rot="0">
            <a:off x="2413000" y="275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185025552" name="Text">
    </p:cNvPr>
          <p:cNvSpPr>
            <a:spLocks noGrp="1"/>
          </p:cNvSpPr>
          <p:nvPr/>
        </p:nvSpPr>
        <p:spPr>
          <a:xfrm rot="0">
            <a:off x="508000" y="316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Battlespace Awareness Processes</a:t>
            </a:r>
          </a:p>
        </p:txBody>
      </p:sp>
      <p:sp>
        <p:nvSpPr>
          <p:cNvPr id="1167883808" name="Text">
    </p:cNvPr>
          <p:cNvSpPr>
            <a:spLocks noGrp="1"/>
          </p:cNvSpPr>
          <p:nvPr/>
        </p:nvSpPr>
        <p:spPr>
          <a:xfrm rot="0">
            <a:off x="508000" y="339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26396218" name="Text">
    </p:cNvPr>
          <p:cNvSpPr>
            <a:spLocks noGrp="1"/>
          </p:cNvSpPr>
          <p:nvPr/>
        </p:nvSpPr>
        <p:spPr>
          <a:xfrm rot="0">
            <a:off x="2413000" y="339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880236608" name="Text">
    </p:cNvPr>
          <p:cNvSpPr>
            <a:spLocks noGrp="1"/>
          </p:cNvSpPr>
          <p:nvPr/>
        </p:nvSpPr>
        <p:spPr>
          <a:xfrm rot="0">
            <a:off x="508000" y="379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Browse NCDF Information</a:t>
            </a:r>
          </a:p>
        </p:txBody>
      </p:sp>
      <p:sp>
        <p:nvSpPr>
          <p:cNvPr id="647389404" name="Text">
    </p:cNvPr>
          <p:cNvSpPr>
            <a:spLocks noGrp="1"/>
          </p:cNvSpPr>
          <p:nvPr/>
        </p:nvSpPr>
        <p:spPr>
          <a:xfrm rot="0">
            <a:off x="508000" y="402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509904" name="Text">
    </p:cNvPr>
          <p:cNvSpPr>
            <a:spLocks noGrp="1"/>
          </p:cNvSpPr>
          <p:nvPr/>
        </p:nvSpPr>
        <p:spPr>
          <a:xfrm rot="0">
            <a:off x="2413000" y="402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369479985" name="Text">
    </p:cNvPr>
          <p:cNvSpPr>
            <a:spLocks noGrp="1"/>
          </p:cNvSpPr>
          <p:nvPr/>
        </p:nvSpPr>
        <p:spPr>
          <a:xfrm rot="0">
            <a:off x="508000" y="443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Control Access to Information</a:t>
            </a:r>
          </a:p>
        </p:txBody>
      </p:sp>
      <p:sp>
        <p:nvSpPr>
          <p:cNvPr id="818000743" name="Text">
    </p:cNvPr>
          <p:cNvSpPr>
            <a:spLocks noGrp="1"/>
          </p:cNvSpPr>
          <p:nvPr/>
        </p:nvSpPr>
        <p:spPr>
          <a:xfrm rot="0">
            <a:off x="508000" y="466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25255715" name="Text">
    </p:cNvPr>
          <p:cNvSpPr>
            <a:spLocks noGrp="1"/>
          </p:cNvSpPr>
          <p:nvPr/>
        </p:nvSpPr>
        <p:spPr>
          <a:xfrm rot="0">
            <a:off x="2413000" y="466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321771324" name="Text">
    </p:cNvPr>
          <p:cNvSpPr>
            <a:spLocks noGrp="1"/>
          </p:cNvSpPr>
          <p:nvPr/>
        </p:nvSpPr>
        <p:spPr>
          <a:xfrm rot="0">
            <a:off x="508000" y="506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Counter IED Processes</a:t>
            </a:r>
          </a:p>
        </p:txBody>
      </p:sp>
      <p:sp>
        <p:nvSpPr>
          <p:cNvPr id="467976903" name="Text">
    </p:cNvPr>
          <p:cNvSpPr>
            <a:spLocks noGrp="1"/>
          </p:cNvSpPr>
          <p:nvPr/>
        </p:nvSpPr>
        <p:spPr>
          <a:xfrm rot="0">
            <a:off x="508000" y="529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46123607" name="Text">
    </p:cNvPr>
          <p:cNvSpPr>
            <a:spLocks noGrp="1"/>
          </p:cNvSpPr>
          <p:nvPr/>
        </p:nvSpPr>
        <p:spPr>
          <a:xfrm rot="0">
            <a:off x="2413000" y="529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653181977" name="Text">
    </p:cNvPr>
          <p:cNvSpPr>
            <a:spLocks noGrp="1"/>
          </p:cNvSpPr>
          <p:nvPr/>
        </p:nvSpPr>
        <p:spPr>
          <a:xfrm rot="0">
            <a:off x="508000" y="570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Create Information Product</a:t>
            </a:r>
          </a:p>
        </p:txBody>
      </p:sp>
      <p:sp>
        <p:nvSpPr>
          <p:cNvPr id="757350585" name="Text">
    </p:cNvPr>
          <p:cNvSpPr>
            <a:spLocks noGrp="1"/>
          </p:cNvSpPr>
          <p:nvPr/>
        </p:nvSpPr>
        <p:spPr>
          <a:xfrm rot="0">
            <a:off x="508000" y="593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83856160" name="Text">
    </p:cNvPr>
          <p:cNvSpPr>
            <a:spLocks noGrp="1"/>
          </p:cNvSpPr>
          <p:nvPr/>
        </p:nvSpPr>
        <p:spPr>
          <a:xfrm rot="0">
            <a:off x="2413000" y="593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785704642" name="Text">
    </p:cNvPr>
          <p:cNvSpPr>
            <a:spLocks noGrp="1"/>
          </p:cNvSpPr>
          <p:nvPr/>
        </p:nvSpPr>
        <p:spPr>
          <a:xfrm rot="0">
            <a:off x="508000" y="633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Create NCDF Mapping</a:t>
            </a:r>
          </a:p>
        </p:txBody>
      </p:sp>
      <p:sp>
        <p:nvSpPr>
          <p:cNvPr id="2118787341" name="Text">
    </p:cNvPr>
          <p:cNvSpPr>
            <a:spLocks noGrp="1"/>
          </p:cNvSpPr>
          <p:nvPr/>
        </p:nvSpPr>
        <p:spPr>
          <a:xfrm rot="0">
            <a:off x="508000" y="656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02413813" name="Text">
    </p:cNvPr>
          <p:cNvSpPr>
            <a:spLocks noGrp="1"/>
          </p:cNvSpPr>
          <p:nvPr/>
        </p:nvSpPr>
        <p:spPr>
          <a:xfrm rot="0">
            <a:off x="2413000" y="656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001146036" name="Text">
    </p:cNvPr>
          <p:cNvSpPr>
            <a:spLocks noGrp="1"/>
          </p:cNvSpPr>
          <p:nvPr/>
        </p:nvSpPr>
        <p:spPr>
          <a:xfrm rot="0">
            <a:off x="508000" y="697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 Management SME</a:t>
            </a:r>
          </a:p>
        </p:txBody>
      </p:sp>
      <p:sp>
        <p:nvSpPr>
          <p:cNvPr id="851924469" name="Text">
    </p:cNvPr>
          <p:cNvSpPr>
            <a:spLocks noGrp="1"/>
          </p:cNvSpPr>
          <p:nvPr/>
        </p:nvSpPr>
        <p:spPr>
          <a:xfrm rot="0">
            <a:off x="508000" y="720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97699049" name="Text">
    </p:cNvPr>
          <p:cNvSpPr>
            <a:spLocks noGrp="1"/>
          </p:cNvSpPr>
          <p:nvPr/>
        </p:nvSpPr>
        <p:spPr>
          <a:xfrm rot="0">
            <a:off x="2413000" y="720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218719622" name="Text">
    </p:cNvPr>
          <p:cNvSpPr>
            <a:spLocks noGrp="1"/>
          </p:cNvSpPr>
          <p:nvPr/>
        </p:nvSpPr>
        <p:spPr>
          <a:xfrm rot="0">
            <a:off x="508000" y="760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Decision Maker</a:t>
            </a:r>
          </a:p>
        </p:txBody>
      </p:sp>
      <p:sp>
        <p:nvSpPr>
          <p:cNvPr id="291785152" name="Text">
    </p:cNvPr>
          <p:cNvSpPr>
            <a:spLocks noGrp="1"/>
          </p:cNvSpPr>
          <p:nvPr/>
        </p:nvSpPr>
        <p:spPr>
          <a:xfrm rot="0">
            <a:off x="508000" y="783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28134116" name="Text">
    </p:cNvPr>
          <p:cNvSpPr>
            <a:spLocks noGrp="1"/>
          </p:cNvSpPr>
          <p:nvPr/>
        </p:nvSpPr>
        <p:spPr>
          <a:xfrm rot="0">
            <a:off x="2413000" y="783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453727805" name="Text">
    </p:cNvPr>
          <p:cNvSpPr>
            <a:spLocks noGrp="1"/>
          </p:cNvSpPr>
          <p:nvPr/>
        </p:nvSpPr>
        <p:spPr>
          <a:xfrm rot="0">
            <a:off x="508000" y="824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Deposit Information</a:t>
            </a:r>
          </a:p>
        </p:txBody>
      </p:sp>
      <p:sp>
        <p:nvSpPr>
          <p:cNvPr id="1066925424" name="Text">
    </p:cNvPr>
          <p:cNvSpPr>
            <a:spLocks noGrp="1"/>
          </p:cNvSpPr>
          <p:nvPr/>
        </p:nvSpPr>
        <p:spPr>
          <a:xfrm rot="0">
            <a:off x="508000" y="847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2283275" name="Text">
    </p:cNvPr>
          <p:cNvSpPr>
            <a:spLocks noGrp="1"/>
          </p:cNvSpPr>
          <p:nvPr/>
        </p:nvSpPr>
        <p:spPr>
          <a:xfrm rot="0">
            <a:off x="2413000" y="847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868390272" name="Text">
    </p:cNvPr>
          <p:cNvSpPr>
            <a:spLocks noGrp="1"/>
          </p:cNvSpPr>
          <p:nvPr/>
        </p:nvSpPr>
        <p:spPr>
          <a:xfrm rot="0">
            <a:off x="508000" y="887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Device</a:t>
            </a:r>
          </a:p>
        </p:txBody>
      </p:sp>
      <p:sp>
        <p:nvSpPr>
          <p:cNvPr id="1417866253" name="Text">
    </p:cNvPr>
          <p:cNvSpPr>
            <a:spLocks noGrp="1"/>
          </p:cNvSpPr>
          <p:nvPr/>
        </p:nvSpPr>
        <p:spPr>
          <a:xfrm rot="0">
            <a:off x="508000" y="910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17602960" name="Text">
    </p:cNvPr>
          <p:cNvSpPr>
            <a:spLocks noGrp="1"/>
          </p:cNvSpPr>
          <p:nvPr/>
        </p:nvSpPr>
        <p:spPr>
          <a:xfrm rot="0">
            <a:off x="2413000" y="910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742456021" name="Text">
    </p:cNvPr>
          <p:cNvSpPr>
            <a:spLocks noGrp="1"/>
          </p:cNvSpPr>
          <p:nvPr/>
        </p:nvSpPr>
        <p:spPr>
          <a:xfrm rot="0">
            <a:off x="508000" y="951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Digital Identity</a:t>
            </a:r>
          </a:p>
        </p:txBody>
      </p:sp>
      <p:sp>
        <p:nvSpPr>
          <p:cNvPr id="193528904" name="Text">
    </p:cNvPr>
          <p:cNvSpPr>
            <a:spLocks noGrp="1"/>
          </p:cNvSpPr>
          <p:nvPr/>
        </p:nvSpPr>
        <p:spPr>
          <a:xfrm rot="0">
            <a:off x="508000" y="974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10610608" name="Text">
    </p:cNvPr>
          <p:cNvSpPr>
            <a:spLocks noGrp="1"/>
          </p:cNvSpPr>
          <p:nvPr/>
        </p:nvSpPr>
        <p:spPr>
          <a:xfrm rot="0">
            <a:off x="2413000" y="974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99966530"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Business Layer</a:t>
            </a:r>
          </a:p>
        </p:txBody>
      </p:sp>
      <p:sp>
        <p:nvSpPr>
          <p:cNvPr id="108977118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6058028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32</a:t>
            </a:r>
          </a:p>
        </p:txBody>
      </p:sp>
      <p:sp>
        <p:nvSpPr>
          <p:cNvPr id="202242346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39653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4844686" name="Text">
    </p:cNvPr>
          <p:cNvSpPr>
            <a:spLocks noGrp="1"/>
          </p:cNvSpPr>
          <p:nvPr/>
        </p:nvSpPr>
        <p:spPr>
          <a:xfrm rot="0">
            <a:off x="520700" y="863600"/>
            <a:ext cx="6527800" cy="3365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NIST special publication 800-63-3 (Grassi, Garcia, &amp; Fenton, 2017) provides this definition: “Identity: An attribute or set of attributes that uniquely describe a subject within a given context”. Elsewhere, it says “[a] digital identity is the unique representation of a subject engaged in an online transaction. A digital identity is always unique in the context of a digital service, but does not necessarily need to uniquely identify the subject in all contexts.”</a:t>
            </a:r>
            <a:br/>
            <a:r>
              <a:rPr sz="1200">
</a:rPr>
              <a:t>Windley (2008) has something similar to say: “A digital identity contains data that uniquely describes a person or thing (called the subject or entity in the language of digital identity) but also contains information about the subject’s relationships to other entities.”</a:t>
            </a:r>
            <a:br/>
            <a:r>
              <a:rPr sz="1200">
</a:rPr>
              <a:t>Ben Ayed (2014) shows that “Thus, identity is defined as a collection of data about subject that represent attributes, preferences, and traits, so in parallel, in the digital world a person’s identity is typically referred to as their digital identity.”</a:t>
            </a:r>
            <a:br/>
            <a:r>
              <a:rPr sz="1200">
</a:rPr>
              <a:t>We can combine the definitions and observations from these sources to obtain a workable definition:</a:t>
            </a:r>
            <a:br/>
            <a:r>
              <a:rPr sz="1200">
</a:rPr>
              <a:t>Digital identity:</a:t>
            </a:r>
            <a:br/>
            <a:r>
              <a:rPr sz="1200">
</a:rPr>
              <a:t>A unique representation of a subject interacting with digital services. It entails data (an identity attribute, or set thereof) which uniquely describes that subject within a given context (although it needn’t uniquely describe that subject in all contexts).</a:t>
            </a:r>
          </a:p>
        </p:txBody>
      </p:sp>
      <p:sp>
        <p:nvSpPr>
          <p:cNvPr id="691034759" name="Text">
    </p:cNvPr>
          <p:cNvSpPr>
            <a:spLocks noGrp="1"/>
          </p:cNvSpPr>
          <p:nvPr/>
        </p:nvSpPr>
        <p:spPr>
          <a:xfrm rot="0">
            <a:off x="508000" y="443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Discover Information</a:t>
            </a:r>
          </a:p>
        </p:txBody>
      </p:sp>
      <p:sp>
        <p:nvSpPr>
          <p:cNvPr id="1293281531" name="Text">
    </p:cNvPr>
          <p:cNvSpPr>
            <a:spLocks noGrp="1"/>
          </p:cNvSpPr>
          <p:nvPr/>
        </p:nvSpPr>
        <p:spPr>
          <a:xfrm rot="0">
            <a:off x="508000" y="466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61586038" name="Text">
    </p:cNvPr>
          <p:cNvSpPr>
            <a:spLocks noGrp="1"/>
          </p:cNvSpPr>
          <p:nvPr/>
        </p:nvSpPr>
        <p:spPr>
          <a:xfrm rot="0">
            <a:off x="2413000" y="466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878918915" name="Text">
    </p:cNvPr>
          <p:cNvSpPr>
            <a:spLocks noGrp="1"/>
          </p:cNvSpPr>
          <p:nvPr/>
        </p:nvSpPr>
        <p:spPr>
          <a:xfrm rot="0">
            <a:off x="508000" y="506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DM CaT Tiger Team</a:t>
            </a:r>
          </a:p>
        </p:txBody>
      </p:sp>
      <p:sp>
        <p:nvSpPr>
          <p:cNvPr id="523025770" name="Text">
    </p:cNvPr>
          <p:cNvSpPr>
            <a:spLocks noGrp="1"/>
          </p:cNvSpPr>
          <p:nvPr/>
        </p:nvSpPr>
        <p:spPr>
          <a:xfrm rot="0">
            <a:off x="508000" y="529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07427908" name="Text">
    </p:cNvPr>
          <p:cNvSpPr>
            <a:spLocks noGrp="1"/>
          </p:cNvSpPr>
          <p:nvPr/>
        </p:nvSpPr>
        <p:spPr>
          <a:xfrm rot="0">
            <a:off x="2413000" y="529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2004483536" name="Text">
    </p:cNvPr>
          <p:cNvSpPr>
            <a:spLocks noGrp="1"/>
          </p:cNvSpPr>
          <p:nvPr/>
        </p:nvSpPr>
        <p:spPr>
          <a:xfrm rot="0">
            <a:off x="508000" y="570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Entity</a:t>
            </a:r>
          </a:p>
        </p:txBody>
      </p:sp>
      <p:sp>
        <p:nvSpPr>
          <p:cNvPr id="1524583705" name="Text">
    </p:cNvPr>
          <p:cNvSpPr>
            <a:spLocks noGrp="1"/>
          </p:cNvSpPr>
          <p:nvPr/>
        </p:nvSpPr>
        <p:spPr>
          <a:xfrm rot="0">
            <a:off x="508000" y="593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51713989" name="Text">
    </p:cNvPr>
          <p:cNvSpPr>
            <a:spLocks noGrp="1"/>
          </p:cNvSpPr>
          <p:nvPr/>
        </p:nvSpPr>
        <p:spPr>
          <a:xfrm rot="0">
            <a:off x="2413000" y="593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998730353" name="Text">
    </p:cNvPr>
          <p:cNvSpPr>
            <a:spLocks noGrp="1"/>
          </p:cNvSpPr>
          <p:nvPr/>
        </p:nvSpPr>
        <p:spPr>
          <a:xfrm rot="0">
            <a:off x="508000" y="633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EW C2 Processes</a:t>
            </a:r>
          </a:p>
        </p:txBody>
      </p:sp>
      <p:sp>
        <p:nvSpPr>
          <p:cNvPr id="52991916" name="Text">
    </p:cNvPr>
          <p:cNvSpPr>
            <a:spLocks noGrp="1"/>
          </p:cNvSpPr>
          <p:nvPr/>
        </p:nvSpPr>
        <p:spPr>
          <a:xfrm rot="0">
            <a:off x="508000" y="656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99766357" name="Text">
    </p:cNvPr>
          <p:cNvSpPr>
            <a:spLocks noGrp="1"/>
          </p:cNvSpPr>
          <p:nvPr/>
        </p:nvSpPr>
        <p:spPr>
          <a:xfrm rot="0">
            <a:off x="2413000" y="656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77410227" name="Text">
    </p:cNvPr>
          <p:cNvSpPr>
            <a:spLocks noGrp="1"/>
          </p:cNvSpPr>
          <p:nvPr/>
        </p:nvSpPr>
        <p:spPr>
          <a:xfrm rot="0">
            <a:off x="508000" y="697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Extract Information</a:t>
            </a:r>
          </a:p>
        </p:txBody>
      </p:sp>
      <p:sp>
        <p:nvSpPr>
          <p:cNvPr id="282907953" name="Text">
    </p:cNvPr>
          <p:cNvSpPr>
            <a:spLocks noGrp="1"/>
          </p:cNvSpPr>
          <p:nvPr/>
        </p:nvSpPr>
        <p:spPr>
          <a:xfrm rot="0">
            <a:off x="508000" y="720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68970353" name="Text">
    </p:cNvPr>
          <p:cNvSpPr>
            <a:spLocks noGrp="1"/>
          </p:cNvSpPr>
          <p:nvPr/>
        </p:nvSpPr>
        <p:spPr>
          <a:xfrm rot="0">
            <a:off x="2413000" y="720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63948488" name="Text">
    </p:cNvPr>
          <p:cNvSpPr>
            <a:spLocks noGrp="1"/>
          </p:cNvSpPr>
          <p:nvPr/>
        </p:nvSpPr>
        <p:spPr>
          <a:xfrm rot="0">
            <a:off x="508000" y="760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Filter NCDF Information</a:t>
            </a:r>
          </a:p>
        </p:txBody>
      </p:sp>
      <p:sp>
        <p:nvSpPr>
          <p:cNvPr id="1578621482" name="Text">
    </p:cNvPr>
          <p:cNvSpPr>
            <a:spLocks noGrp="1"/>
          </p:cNvSpPr>
          <p:nvPr/>
        </p:nvSpPr>
        <p:spPr>
          <a:xfrm rot="0">
            <a:off x="508000" y="783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80851844" name="Text">
    </p:cNvPr>
          <p:cNvSpPr>
            <a:spLocks noGrp="1"/>
          </p:cNvSpPr>
          <p:nvPr/>
        </p:nvSpPr>
        <p:spPr>
          <a:xfrm rot="0">
            <a:off x="2413000" y="783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69080026" name="Text">
    </p:cNvPr>
          <p:cNvSpPr>
            <a:spLocks noGrp="1"/>
          </p:cNvSpPr>
          <p:nvPr/>
        </p:nvSpPr>
        <p:spPr>
          <a:xfrm rot="0">
            <a:off x="508000" y="824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Information Consumer</a:t>
            </a:r>
          </a:p>
        </p:txBody>
      </p:sp>
      <p:sp>
        <p:nvSpPr>
          <p:cNvPr id="776792503" name="Text">
    </p:cNvPr>
          <p:cNvSpPr>
            <a:spLocks noGrp="1"/>
          </p:cNvSpPr>
          <p:nvPr/>
        </p:nvSpPr>
        <p:spPr>
          <a:xfrm rot="0">
            <a:off x="508000" y="847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15614942" name="Text">
    </p:cNvPr>
          <p:cNvSpPr>
            <a:spLocks noGrp="1"/>
          </p:cNvSpPr>
          <p:nvPr/>
        </p:nvSpPr>
        <p:spPr>
          <a:xfrm rot="0">
            <a:off x="2413000" y="847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094531150" name="Text">
    </p:cNvPr>
          <p:cNvSpPr>
            <a:spLocks noGrp="1"/>
          </p:cNvSpPr>
          <p:nvPr/>
        </p:nvSpPr>
        <p:spPr>
          <a:xfrm rot="0">
            <a:off x="508000" y="887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Information Exchange Package Documentation</a:t>
            </a:r>
          </a:p>
        </p:txBody>
      </p:sp>
      <p:sp>
        <p:nvSpPr>
          <p:cNvPr id="1411228055" name="Text">
    </p:cNvPr>
          <p:cNvSpPr>
            <a:spLocks noGrp="1"/>
          </p:cNvSpPr>
          <p:nvPr/>
        </p:nvSpPr>
        <p:spPr>
          <a:xfrm rot="0">
            <a:off x="508000" y="910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00558834" name="Text">
    </p:cNvPr>
          <p:cNvSpPr>
            <a:spLocks noGrp="1"/>
          </p:cNvSpPr>
          <p:nvPr/>
        </p:nvSpPr>
        <p:spPr>
          <a:xfrm rot="0">
            <a:off x="2413000" y="910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2909142" name="Text">
    </p:cNvPr>
          <p:cNvSpPr>
            <a:spLocks noGrp="1"/>
          </p:cNvSpPr>
          <p:nvPr/>
        </p:nvSpPr>
        <p:spPr>
          <a:xfrm rot="0">
            <a:off x="508000" y="951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Information Producer</a:t>
            </a:r>
          </a:p>
        </p:txBody>
      </p:sp>
      <p:sp>
        <p:nvSpPr>
          <p:cNvPr id="779481876" name="Text">
    </p:cNvPr>
          <p:cNvSpPr>
            <a:spLocks noGrp="1"/>
          </p:cNvSpPr>
          <p:nvPr/>
        </p:nvSpPr>
        <p:spPr>
          <a:xfrm rot="0">
            <a:off x="508000" y="974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92031828" name="Text">
    </p:cNvPr>
          <p:cNvSpPr>
            <a:spLocks noGrp="1"/>
          </p:cNvSpPr>
          <p:nvPr/>
        </p:nvSpPr>
        <p:spPr>
          <a:xfrm rot="0">
            <a:off x="2413000" y="974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62737951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82981522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33</a:t>
            </a:r>
          </a:p>
        </p:txBody>
      </p:sp>
      <p:sp>
        <p:nvSpPr>
          <p:cNvPr id="160896216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807239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15350225"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Information Product</a:t>
            </a:r>
          </a:p>
        </p:txBody>
      </p:sp>
      <p:sp>
        <p:nvSpPr>
          <p:cNvPr id="1221469912"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71234378"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42002546" name="Text">
    </p:cNvPr>
          <p:cNvSpPr>
            <a:spLocks noGrp="1"/>
          </p:cNvSpPr>
          <p:nvPr/>
        </p:nvSpPr>
        <p:spPr>
          <a:xfrm rot="0">
            <a:off x="508000" y="160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Job Title</a:t>
            </a:r>
          </a:p>
        </p:txBody>
      </p:sp>
      <p:sp>
        <p:nvSpPr>
          <p:cNvPr id="562319895" name="Text">
    </p:cNvPr>
          <p:cNvSpPr>
            <a:spLocks noGrp="1"/>
          </p:cNvSpPr>
          <p:nvPr/>
        </p:nvSpPr>
        <p:spPr>
          <a:xfrm rot="0">
            <a:off x="508000" y="182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07193625" name="Text">
    </p:cNvPr>
          <p:cNvSpPr>
            <a:spLocks noGrp="1"/>
          </p:cNvSpPr>
          <p:nvPr/>
        </p:nvSpPr>
        <p:spPr>
          <a:xfrm rot="0">
            <a:off x="2413000" y="182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57955221" name="Text">
    </p:cNvPr>
          <p:cNvSpPr>
            <a:spLocks noGrp="1"/>
          </p:cNvSpPr>
          <p:nvPr/>
        </p:nvSpPr>
        <p:spPr>
          <a:xfrm rot="0">
            <a:off x="508000" y="223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Joint C2 Processes</a:t>
            </a:r>
          </a:p>
        </p:txBody>
      </p:sp>
      <p:sp>
        <p:nvSpPr>
          <p:cNvPr id="847276360" name="Text">
    </p:cNvPr>
          <p:cNvSpPr>
            <a:spLocks noGrp="1"/>
          </p:cNvSpPr>
          <p:nvPr/>
        </p:nvSpPr>
        <p:spPr>
          <a:xfrm rot="0">
            <a:off x="508000" y="246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32012773" name="Text">
    </p:cNvPr>
          <p:cNvSpPr>
            <a:spLocks noGrp="1"/>
          </p:cNvSpPr>
          <p:nvPr/>
        </p:nvSpPr>
        <p:spPr>
          <a:xfrm rot="0">
            <a:off x="2413000" y="246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60822094" name="Text">
    </p:cNvPr>
          <p:cNvSpPr>
            <a:spLocks noGrp="1"/>
          </p:cNvSpPr>
          <p:nvPr/>
        </p:nvSpPr>
        <p:spPr>
          <a:xfrm rot="0">
            <a:off x="508000" y="287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Joint Coordination Processes</a:t>
            </a:r>
          </a:p>
        </p:txBody>
      </p:sp>
      <p:sp>
        <p:nvSpPr>
          <p:cNvPr id="789157823" name="Text">
    </p:cNvPr>
          <p:cNvSpPr>
            <a:spLocks noGrp="1"/>
          </p:cNvSpPr>
          <p:nvPr/>
        </p:nvSpPr>
        <p:spPr>
          <a:xfrm rot="0">
            <a:off x="508000" y="309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10812479" name="Text">
    </p:cNvPr>
          <p:cNvSpPr>
            <a:spLocks noGrp="1"/>
          </p:cNvSpPr>
          <p:nvPr/>
        </p:nvSpPr>
        <p:spPr>
          <a:xfrm rot="0">
            <a:off x="2413000" y="309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333927357" name="Text">
    </p:cNvPr>
          <p:cNvSpPr>
            <a:spLocks noGrp="1"/>
          </p:cNvSpPr>
          <p:nvPr/>
        </p:nvSpPr>
        <p:spPr>
          <a:xfrm rot="0">
            <a:off x="508000" y="350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Joint Fires Processes</a:t>
            </a:r>
          </a:p>
        </p:txBody>
      </p:sp>
      <p:sp>
        <p:nvSpPr>
          <p:cNvPr id="274072045" name="Text">
    </p:cNvPr>
          <p:cNvSpPr>
            <a:spLocks noGrp="1"/>
          </p:cNvSpPr>
          <p:nvPr/>
        </p:nvSpPr>
        <p:spPr>
          <a:xfrm rot="0">
            <a:off x="508000" y="373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29496631" name="Text">
    </p:cNvPr>
          <p:cNvSpPr>
            <a:spLocks noGrp="1"/>
          </p:cNvSpPr>
          <p:nvPr/>
        </p:nvSpPr>
        <p:spPr>
          <a:xfrm rot="0">
            <a:off x="2413000" y="373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130126065" name="Text">
    </p:cNvPr>
          <p:cNvSpPr>
            <a:spLocks noGrp="1"/>
          </p:cNvSpPr>
          <p:nvPr/>
        </p:nvSpPr>
        <p:spPr>
          <a:xfrm rot="0">
            <a:off x="508000" y="414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Label Information Product</a:t>
            </a:r>
          </a:p>
        </p:txBody>
      </p:sp>
      <p:sp>
        <p:nvSpPr>
          <p:cNvPr id="1470429737" name="Text">
    </p:cNvPr>
          <p:cNvSpPr>
            <a:spLocks noGrp="1"/>
          </p:cNvSpPr>
          <p:nvPr/>
        </p:nvSpPr>
        <p:spPr>
          <a:xfrm rot="0">
            <a:off x="508000" y="436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11025497" name="Text">
    </p:cNvPr>
          <p:cNvSpPr>
            <a:spLocks noGrp="1"/>
          </p:cNvSpPr>
          <p:nvPr/>
        </p:nvSpPr>
        <p:spPr>
          <a:xfrm rot="0">
            <a:off x="2413000" y="436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82517477" name="Text">
    </p:cNvPr>
          <p:cNvSpPr>
            <a:spLocks noGrp="1"/>
          </p:cNvSpPr>
          <p:nvPr/>
        </p:nvSpPr>
        <p:spPr>
          <a:xfrm rot="0">
            <a:off x="508000" y="477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Make Decision</a:t>
            </a:r>
          </a:p>
        </p:txBody>
      </p:sp>
      <p:sp>
        <p:nvSpPr>
          <p:cNvPr id="1299682276" name="Text">
    </p:cNvPr>
          <p:cNvSpPr>
            <a:spLocks noGrp="1"/>
          </p:cNvSpPr>
          <p:nvPr/>
        </p:nvSpPr>
        <p:spPr>
          <a:xfrm rot="0">
            <a:off x="508000" y="500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39289809" name="Text">
    </p:cNvPr>
          <p:cNvSpPr>
            <a:spLocks noGrp="1"/>
          </p:cNvSpPr>
          <p:nvPr/>
        </p:nvSpPr>
        <p:spPr>
          <a:xfrm rot="0">
            <a:off x="2413000" y="500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615779630" name="Text">
    </p:cNvPr>
          <p:cNvSpPr>
            <a:spLocks noGrp="1"/>
          </p:cNvSpPr>
          <p:nvPr/>
        </p:nvSpPr>
        <p:spPr>
          <a:xfrm rot="0">
            <a:off x="508000" y="541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Manage NCDF Information</a:t>
            </a:r>
          </a:p>
        </p:txBody>
      </p:sp>
      <p:sp>
        <p:nvSpPr>
          <p:cNvPr id="690931851" name="Text">
    </p:cNvPr>
          <p:cNvSpPr>
            <a:spLocks noGrp="1"/>
          </p:cNvSpPr>
          <p:nvPr/>
        </p:nvSpPr>
        <p:spPr>
          <a:xfrm rot="0">
            <a:off x="508000" y="563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88422649" name="Text">
    </p:cNvPr>
          <p:cNvSpPr>
            <a:spLocks noGrp="1"/>
          </p:cNvSpPr>
          <p:nvPr/>
        </p:nvSpPr>
        <p:spPr>
          <a:xfrm rot="0">
            <a:off x="2413000" y="563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005189883" name="Text">
    </p:cNvPr>
          <p:cNvSpPr>
            <a:spLocks noGrp="1"/>
          </p:cNvSpPr>
          <p:nvPr/>
        </p:nvSpPr>
        <p:spPr>
          <a:xfrm rot="0">
            <a:off x="508000" y="604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Name</a:t>
            </a:r>
          </a:p>
        </p:txBody>
      </p:sp>
      <p:sp>
        <p:nvSpPr>
          <p:cNvPr id="1943890520" name="Text">
    </p:cNvPr>
          <p:cNvSpPr>
            <a:spLocks noGrp="1"/>
          </p:cNvSpPr>
          <p:nvPr/>
        </p:nvSpPr>
        <p:spPr>
          <a:xfrm rot="0">
            <a:off x="508000" y="627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45049656" name="Text">
    </p:cNvPr>
          <p:cNvSpPr>
            <a:spLocks noGrp="1"/>
          </p:cNvSpPr>
          <p:nvPr/>
        </p:nvSpPr>
        <p:spPr>
          <a:xfrm rot="0">
            <a:off x="2413000" y="627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17152258" name="Text">
    </p:cNvPr>
          <p:cNvSpPr>
            <a:spLocks noGrp="1"/>
          </p:cNvSpPr>
          <p:nvPr/>
        </p:nvSpPr>
        <p:spPr>
          <a:xfrm rot="0">
            <a:off x="520700" y="6578600"/>
            <a:ext cx="6527800" cy="19431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The definitions for Subject and for Digital identity, when taken together, support the notion that any subject can be uniquely identified, using an identity attribute, or set thereof. Note, however, that this requiresanother definition: that of the identity attribute. NIST special publication 800-63-3 (Grassi, Garcia, &amp; Fenton, 2017) has this to say: “Attribute: a quality or characteristic ascribed to someone or something”. That’s not specific enough, but we can augment this by inserting “subject” instead of “someone or something”, and add the idea of identification. The result is the following:</a:t>
            </a:r>
            <a:br/>
            <a:r>
              <a:rPr sz="1200">
</a:rPr>
              <a:t>Identity attribute:</a:t>
            </a:r>
            <a:br/>
            <a:r>
              <a:rPr sz="1200">
</a:rPr>
              <a:t>A quality or characteristic ascribed to a subject, and suitable to distinguish an individual subject from other subjects within a given context.</a:t>
            </a:r>
          </a:p>
        </p:txBody>
      </p:sp>
      <p:sp>
        <p:nvSpPr>
          <p:cNvPr id="427750388" name="Text">
    </p:cNvPr>
          <p:cNvSpPr>
            <a:spLocks noGrp="1"/>
          </p:cNvSpPr>
          <p:nvPr/>
        </p:nvSpPr>
        <p:spPr>
          <a:xfrm rot="0">
            <a:off x="508000" y="8724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Nationality</a:t>
            </a:r>
          </a:p>
        </p:txBody>
      </p:sp>
      <p:sp>
        <p:nvSpPr>
          <p:cNvPr id="32101673" name="Text">
    </p:cNvPr>
          <p:cNvSpPr>
            <a:spLocks noGrp="1"/>
          </p:cNvSpPr>
          <p:nvPr/>
        </p:nvSpPr>
        <p:spPr>
          <a:xfrm rot="0">
            <a:off x="508000" y="8953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71602530" name="Text">
    </p:cNvPr>
          <p:cNvSpPr>
            <a:spLocks noGrp="1"/>
          </p:cNvSpPr>
          <p:nvPr/>
        </p:nvSpPr>
        <p:spPr>
          <a:xfrm rot="0">
            <a:off x="2413000" y="8953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25547526" name="Text">
    </p:cNvPr>
          <p:cNvSpPr>
            <a:spLocks noGrp="1"/>
          </p:cNvSpPr>
          <p:nvPr/>
        </p:nvSpPr>
        <p:spPr>
          <a:xfrm rot="0">
            <a:off x="508000" y="9359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Administrator</a:t>
            </a:r>
          </a:p>
        </p:txBody>
      </p:sp>
      <p:sp>
        <p:nvSpPr>
          <p:cNvPr id="756663491" name="Text">
    </p:cNvPr>
          <p:cNvSpPr>
            <a:spLocks noGrp="1"/>
          </p:cNvSpPr>
          <p:nvPr/>
        </p:nvSpPr>
        <p:spPr>
          <a:xfrm rot="0">
            <a:off x="508000" y="9588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45612244" name="Text">
    </p:cNvPr>
          <p:cNvSpPr>
            <a:spLocks noGrp="1"/>
          </p:cNvSpPr>
          <p:nvPr/>
        </p:nvSpPr>
        <p:spPr>
          <a:xfrm rot="0">
            <a:off x="2413000" y="9588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32854819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05949818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34</a:t>
            </a:r>
          </a:p>
        </p:txBody>
      </p:sp>
      <p:sp>
        <p:nvSpPr>
          <p:cNvPr id="31190050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29650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51522867"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Data Lake</a:t>
            </a:r>
          </a:p>
        </p:txBody>
      </p:sp>
      <p:sp>
        <p:nvSpPr>
          <p:cNvPr id="240688068"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06036816"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58702925" name="Text">
    </p:cNvPr>
          <p:cNvSpPr>
            <a:spLocks noGrp="1"/>
          </p:cNvSpPr>
          <p:nvPr/>
        </p:nvSpPr>
        <p:spPr>
          <a:xfrm rot="0">
            <a:off x="508000" y="139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Information Product</a:t>
            </a:r>
          </a:p>
        </p:txBody>
      </p:sp>
      <p:sp>
        <p:nvSpPr>
          <p:cNvPr id="1167265498" name="Text">
    </p:cNvPr>
          <p:cNvSpPr>
            <a:spLocks noGrp="1"/>
          </p:cNvSpPr>
          <p:nvPr/>
        </p:nvSpPr>
        <p:spPr>
          <a:xfrm rot="0">
            <a:off x="508000" y="162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57895191" name="Text">
    </p:cNvPr>
          <p:cNvSpPr>
            <a:spLocks noGrp="1"/>
          </p:cNvSpPr>
          <p:nvPr/>
        </p:nvSpPr>
        <p:spPr>
          <a:xfrm rot="0">
            <a:off x="2413000" y="162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85169892" name="Text">
    </p:cNvPr>
          <p:cNvSpPr>
            <a:spLocks noGrp="1"/>
          </p:cNvSpPr>
          <p:nvPr/>
        </p:nvSpPr>
        <p:spPr>
          <a:xfrm rot="0">
            <a:off x="508000" y="203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Metadata Catalogue</a:t>
            </a:r>
          </a:p>
        </p:txBody>
      </p:sp>
      <p:sp>
        <p:nvSpPr>
          <p:cNvPr id="1366011283" name="Text">
    </p:cNvPr>
          <p:cNvSpPr>
            <a:spLocks noGrp="1"/>
          </p:cNvSpPr>
          <p:nvPr/>
        </p:nvSpPr>
        <p:spPr>
          <a:xfrm rot="0">
            <a:off x="508000" y="226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5194810" name="Text">
    </p:cNvPr>
          <p:cNvSpPr>
            <a:spLocks noGrp="1"/>
          </p:cNvSpPr>
          <p:nvPr/>
        </p:nvSpPr>
        <p:spPr>
          <a:xfrm rot="0">
            <a:off x="2413000" y="226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57439652" name="Text">
    </p:cNvPr>
          <p:cNvSpPr>
            <a:spLocks noGrp="1"/>
          </p:cNvSpPr>
          <p:nvPr/>
        </p:nvSpPr>
        <p:spPr>
          <a:xfrm rot="0">
            <a:off x="508000" y="266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Naming and Design Rules</a:t>
            </a:r>
          </a:p>
        </p:txBody>
      </p:sp>
      <p:sp>
        <p:nvSpPr>
          <p:cNvPr id="1687014376" name="Text">
    </p:cNvPr>
          <p:cNvSpPr>
            <a:spLocks noGrp="1"/>
          </p:cNvSpPr>
          <p:nvPr/>
        </p:nvSpPr>
        <p:spPr>
          <a:xfrm rot="0">
            <a:off x="508000" y="289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53675231" name="Text">
    </p:cNvPr>
          <p:cNvSpPr>
            <a:spLocks noGrp="1"/>
          </p:cNvSpPr>
          <p:nvPr/>
        </p:nvSpPr>
        <p:spPr>
          <a:xfrm rot="0">
            <a:off x="2413000" y="289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15396409" name="Text">
    </p:cNvPr>
          <p:cNvSpPr>
            <a:spLocks noGrp="1"/>
          </p:cNvSpPr>
          <p:nvPr/>
        </p:nvSpPr>
        <p:spPr>
          <a:xfrm rot="0">
            <a:off x="508000" y="330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Registration</a:t>
            </a:r>
          </a:p>
        </p:txBody>
      </p:sp>
      <p:sp>
        <p:nvSpPr>
          <p:cNvPr id="312826800" name="Text">
    </p:cNvPr>
          <p:cNvSpPr>
            <a:spLocks noGrp="1"/>
          </p:cNvSpPr>
          <p:nvPr/>
        </p:nvSpPr>
        <p:spPr>
          <a:xfrm rot="0">
            <a:off x="508000" y="353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10849415" name="Text">
    </p:cNvPr>
          <p:cNvSpPr>
            <a:spLocks noGrp="1"/>
          </p:cNvSpPr>
          <p:nvPr/>
        </p:nvSpPr>
        <p:spPr>
          <a:xfrm rot="0">
            <a:off x="2413000" y="353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91847514" name="Text">
    </p:cNvPr>
          <p:cNvSpPr>
            <a:spLocks noGrp="1"/>
          </p:cNvSpPr>
          <p:nvPr/>
        </p:nvSpPr>
        <p:spPr>
          <a:xfrm rot="0">
            <a:off x="508000" y="393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Role</a:t>
            </a:r>
          </a:p>
        </p:txBody>
      </p:sp>
      <p:sp>
        <p:nvSpPr>
          <p:cNvPr id="1002915272" name="Text">
    </p:cNvPr>
          <p:cNvSpPr>
            <a:spLocks noGrp="1"/>
          </p:cNvSpPr>
          <p:nvPr/>
        </p:nvSpPr>
        <p:spPr>
          <a:xfrm rot="0">
            <a:off x="508000" y="416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0848219" name="Text">
    </p:cNvPr>
          <p:cNvSpPr>
            <a:spLocks noGrp="1"/>
          </p:cNvSpPr>
          <p:nvPr/>
        </p:nvSpPr>
        <p:spPr>
          <a:xfrm rot="0">
            <a:off x="2413000" y="416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938694164" name="Text">
    </p:cNvPr>
          <p:cNvSpPr>
            <a:spLocks noGrp="1"/>
          </p:cNvSpPr>
          <p:nvPr/>
        </p:nvSpPr>
        <p:spPr>
          <a:xfrm rot="0">
            <a:off x="520700" y="4470400"/>
            <a:ext cx="6527800" cy="2120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 subject’s identity within an identity context is closely related to that subject’s interacting with the information systems within that context. And therefore that subject’s identity attributes are as well. Now if we investigate the interaction between subject and information systems, then we recognize that this interaction is usually explicitly designed: the information systems serve the subject, in a way that support that subject within the identity concept. And how this serving should take form can be captured by the role that the subject is playing in their interaction with the information systems. Thus, we need a concept that can represent that role; the label could be something like “Interaction role”. A definition for this concept:</a:t>
            </a:r>
            <a:br/>
            <a:r>
              <a:rPr sz="1200">
</a:rPr>
              <a:t>Interaction role:</a:t>
            </a:r>
            <a:br/>
            <a:r>
              <a:rPr sz="1200">
</a:rPr>
              <a:t>The responsibility that a subject has, or role that a subject plays, in the interaction with the information systems in a single identity context.</a:t>
            </a:r>
          </a:p>
        </p:txBody>
      </p:sp>
      <p:sp>
        <p:nvSpPr>
          <p:cNvPr id="1696657609" name="Text">
    </p:cNvPr>
          <p:cNvSpPr>
            <a:spLocks noGrp="1"/>
          </p:cNvSpPr>
          <p:nvPr/>
        </p:nvSpPr>
        <p:spPr>
          <a:xfrm rot="0">
            <a:off x="508000" y="6794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Semantic Reference Model</a:t>
            </a:r>
          </a:p>
        </p:txBody>
      </p:sp>
      <p:sp>
        <p:nvSpPr>
          <p:cNvPr id="1690833056" name="Text">
    </p:cNvPr>
          <p:cNvSpPr>
            <a:spLocks noGrp="1"/>
          </p:cNvSpPr>
          <p:nvPr/>
        </p:nvSpPr>
        <p:spPr>
          <a:xfrm rot="0">
            <a:off x="508000" y="7023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84598491" name="Text">
    </p:cNvPr>
          <p:cNvSpPr>
            <a:spLocks noGrp="1"/>
          </p:cNvSpPr>
          <p:nvPr/>
        </p:nvSpPr>
        <p:spPr>
          <a:xfrm rot="0">
            <a:off x="2413000" y="7023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17369664" name="Text">
    </p:cNvPr>
          <p:cNvSpPr>
            <a:spLocks noGrp="1"/>
          </p:cNvSpPr>
          <p:nvPr/>
        </p:nvSpPr>
        <p:spPr>
          <a:xfrm rot="0">
            <a:off x="508000" y="7429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Transformation Mapping</a:t>
            </a:r>
          </a:p>
        </p:txBody>
      </p:sp>
      <p:sp>
        <p:nvSpPr>
          <p:cNvPr id="951397503" name="Text">
    </p:cNvPr>
          <p:cNvSpPr>
            <a:spLocks noGrp="1"/>
          </p:cNvSpPr>
          <p:nvPr/>
        </p:nvSpPr>
        <p:spPr>
          <a:xfrm rot="0">
            <a:off x="508000" y="7658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84210393" name="Text">
    </p:cNvPr>
          <p:cNvSpPr>
            <a:spLocks noGrp="1"/>
          </p:cNvSpPr>
          <p:nvPr/>
        </p:nvSpPr>
        <p:spPr>
          <a:xfrm rot="0">
            <a:off x="2413000" y="7658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71136109" name="Text">
    </p:cNvPr>
          <p:cNvSpPr>
            <a:spLocks noGrp="1"/>
          </p:cNvSpPr>
          <p:nvPr/>
        </p:nvSpPr>
        <p:spPr>
          <a:xfrm rot="0">
            <a:off x="508000" y="8064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User</a:t>
            </a:r>
          </a:p>
        </p:txBody>
      </p:sp>
      <p:sp>
        <p:nvSpPr>
          <p:cNvPr id="2124291498" name="Text">
    </p:cNvPr>
          <p:cNvSpPr>
            <a:spLocks noGrp="1"/>
          </p:cNvSpPr>
          <p:nvPr/>
        </p:nvSpPr>
        <p:spPr>
          <a:xfrm rot="0">
            <a:off x="508000" y="8293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76492498" name="Text">
    </p:cNvPr>
          <p:cNvSpPr>
            <a:spLocks noGrp="1"/>
          </p:cNvSpPr>
          <p:nvPr/>
        </p:nvSpPr>
        <p:spPr>
          <a:xfrm rot="0">
            <a:off x="2413000" y="8293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273471822" name="Text">
    </p:cNvPr>
          <p:cNvSpPr>
            <a:spLocks noGrp="1"/>
          </p:cNvSpPr>
          <p:nvPr/>
        </p:nvSpPr>
        <p:spPr>
          <a:xfrm rot="0">
            <a:off x="508000" y="8699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On-board Information Source</a:t>
            </a:r>
          </a:p>
        </p:txBody>
      </p:sp>
      <p:sp>
        <p:nvSpPr>
          <p:cNvPr id="166730968" name="Text">
    </p:cNvPr>
          <p:cNvSpPr>
            <a:spLocks noGrp="1"/>
          </p:cNvSpPr>
          <p:nvPr/>
        </p:nvSpPr>
        <p:spPr>
          <a:xfrm rot="0">
            <a:off x="508000" y="8928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6690049" name="Text">
    </p:cNvPr>
          <p:cNvSpPr>
            <a:spLocks noGrp="1"/>
          </p:cNvSpPr>
          <p:nvPr/>
        </p:nvSpPr>
        <p:spPr>
          <a:xfrm rot="0">
            <a:off x="2413000" y="8928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552955058" name="Text">
    </p:cNvPr>
          <p:cNvSpPr>
            <a:spLocks noGrp="1"/>
          </p:cNvSpPr>
          <p:nvPr/>
        </p:nvSpPr>
        <p:spPr>
          <a:xfrm rot="0">
            <a:off x="508000" y="9334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Organisation</a:t>
            </a:r>
          </a:p>
        </p:txBody>
      </p:sp>
      <p:sp>
        <p:nvSpPr>
          <p:cNvPr id="1451579211" name="Text">
    </p:cNvPr>
          <p:cNvSpPr>
            <a:spLocks noGrp="1"/>
          </p:cNvSpPr>
          <p:nvPr/>
        </p:nvSpPr>
        <p:spPr>
          <a:xfrm rot="0">
            <a:off x="508000" y="9563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95578271" name="Text">
    </p:cNvPr>
          <p:cNvSpPr>
            <a:spLocks noGrp="1"/>
          </p:cNvSpPr>
          <p:nvPr/>
        </p:nvSpPr>
        <p:spPr>
          <a:xfrm rot="0">
            <a:off x="2413000" y="9563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3684207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98109238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35</a:t>
            </a:r>
          </a:p>
        </p:txBody>
      </p:sp>
      <p:sp>
        <p:nvSpPr>
          <p:cNvPr id="124820835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988202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78169135"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Person</a:t>
            </a:r>
          </a:p>
        </p:txBody>
      </p:sp>
      <p:sp>
        <p:nvSpPr>
          <p:cNvPr id="1301593624"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69182334"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487328665" name="Text">
    </p:cNvPr>
          <p:cNvSpPr>
            <a:spLocks noGrp="1"/>
          </p:cNvSpPr>
          <p:nvPr/>
        </p:nvSpPr>
        <p:spPr>
          <a:xfrm rot="0">
            <a:off x="508000" y="139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Planned Information Consumer</a:t>
            </a:r>
          </a:p>
        </p:txBody>
      </p:sp>
      <p:sp>
        <p:nvSpPr>
          <p:cNvPr id="272719616" name="Text">
    </p:cNvPr>
          <p:cNvSpPr>
            <a:spLocks noGrp="1"/>
          </p:cNvSpPr>
          <p:nvPr/>
        </p:nvSpPr>
        <p:spPr>
          <a:xfrm rot="0">
            <a:off x="508000" y="162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18330478" name="Text">
    </p:cNvPr>
          <p:cNvSpPr>
            <a:spLocks noGrp="1"/>
          </p:cNvSpPr>
          <p:nvPr/>
        </p:nvSpPr>
        <p:spPr>
          <a:xfrm rot="0">
            <a:off x="2413000" y="162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999504063" name="Text">
    </p:cNvPr>
          <p:cNvSpPr>
            <a:spLocks noGrp="1"/>
          </p:cNvSpPr>
          <p:nvPr/>
        </p:nvSpPr>
        <p:spPr>
          <a:xfrm rot="0">
            <a:off x="508000" y="203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Provide Information Product Specification</a:t>
            </a:r>
          </a:p>
        </p:txBody>
      </p:sp>
      <p:sp>
        <p:nvSpPr>
          <p:cNvPr id="168005376" name="Text">
    </p:cNvPr>
          <p:cNvSpPr>
            <a:spLocks noGrp="1"/>
          </p:cNvSpPr>
          <p:nvPr/>
        </p:nvSpPr>
        <p:spPr>
          <a:xfrm rot="0">
            <a:off x="508000" y="226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8951967" name="Text">
    </p:cNvPr>
          <p:cNvSpPr>
            <a:spLocks noGrp="1"/>
          </p:cNvSpPr>
          <p:nvPr/>
        </p:nvSpPr>
        <p:spPr>
          <a:xfrm rot="0">
            <a:off x="2413000" y="226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46410578" name="Text">
    </p:cNvPr>
          <p:cNvSpPr>
            <a:spLocks noGrp="1"/>
          </p:cNvSpPr>
          <p:nvPr/>
        </p:nvSpPr>
        <p:spPr>
          <a:xfrm rot="0">
            <a:off x="508000" y="266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Recieve NCDF Information</a:t>
            </a:r>
          </a:p>
        </p:txBody>
      </p:sp>
      <p:sp>
        <p:nvSpPr>
          <p:cNvPr id="91814479" name="Text">
    </p:cNvPr>
          <p:cNvSpPr>
            <a:spLocks noGrp="1"/>
          </p:cNvSpPr>
          <p:nvPr/>
        </p:nvSpPr>
        <p:spPr>
          <a:xfrm rot="0">
            <a:off x="508000" y="289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28535663" name="Text">
    </p:cNvPr>
          <p:cNvSpPr>
            <a:spLocks noGrp="1"/>
          </p:cNvSpPr>
          <p:nvPr/>
        </p:nvSpPr>
        <p:spPr>
          <a:xfrm rot="0">
            <a:off x="2413000" y="289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6749314" name="Text">
    </p:cNvPr>
          <p:cNvSpPr>
            <a:spLocks noGrp="1"/>
          </p:cNvSpPr>
          <p:nvPr/>
        </p:nvSpPr>
        <p:spPr>
          <a:xfrm rot="0">
            <a:off x="508000" y="330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Register NCDF Mapping</a:t>
            </a:r>
          </a:p>
        </p:txBody>
      </p:sp>
      <p:sp>
        <p:nvSpPr>
          <p:cNvPr id="593221991" name="Text">
    </p:cNvPr>
          <p:cNvSpPr>
            <a:spLocks noGrp="1"/>
          </p:cNvSpPr>
          <p:nvPr/>
        </p:nvSpPr>
        <p:spPr>
          <a:xfrm rot="0">
            <a:off x="508000" y="353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30791105" name="Text">
    </p:cNvPr>
          <p:cNvSpPr>
            <a:spLocks noGrp="1"/>
          </p:cNvSpPr>
          <p:nvPr/>
        </p:nvSpPr>
        <p:spPr>
          <a:xfrm rot="0">
            <a:off x="2413000" y="353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525578238" name="Text">
    </p:cNvPr>
          <p:cNvSpPr>
            <a:spLocks noGrp="1"/>
          </p:cNvSpPr>
          <p:nvPr/>
        </p:nvSpPr>
        <p:spPr>
          <a:xfrm rot="0">
            <a:off x="508000" y="393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Remove NCDF Information</a:t>
            </a:r>
          </a:p>
        </p:txBody>
      </p:sp>
      <p:sp>
        <p:nvSpPr>
          <p:cNvPr id="1834687693" name="Text">
    </p:cNvPr>
          <p:cNvSpPr>
            <a:spLocks noGrp="1"/>
          </p:cNvSpPr>
          <p:nvPr/>
        </p:nvSpPr>
        <p:spPr>
          <a:xfrm rot="0">
            <a:off x="508000" y="416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80387808" name="Text">
    </p:cNvPr>
          <p:cNvSpPr>
            <a:spLocks noGrp="1"/>
          </p:cNvSpPr>
          <p:nvPr/>
        </p:nvSpPr>
        <p:spPr>
          <a:xfrm rot="0">
            <a:off x="2413000" y="416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851101914" name="Text">
    </p:cNvPr>
          <p:cNvSpPr>
            <a:spLocks noGrp="1"/>
          </p:cNvSpPr>
          <p:nvPr/>
        </p:nvSpPr>
        <p:spPr>
          <a:xfrm rot="0">
            <a:off x="508000" y="457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Search NCDF Infomration</a:t>
            </a:r>
          </a:p>
        </p:txBody>
      </p:sp>
      <p:sp>
        <p:nvSpPr>
          <p:cNvPr id="1197287271" name="Text">
    </p:cNvPr>
          <p:cNvSpPr>
            <a:spLocks noGrp="1"/>
          </p:cNvSpPr>
          <p:nvPr/>
        </p:nvSpPr>
        <p:spPr>
          <a:xfrm rot="0">
            <a:off x="508000" y="480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18236213" name="Text">
    </p:cNvPr>
          <p:cNvSpPr>
            <a:spLocks noGrp="1"/>
          </p:cNvSpPr>
          <p:nvPr/>
        </p:nvSpPr>
        <p:spPr>
          <a:xfrm rot="0">
            <a:off x="2413000" y="480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363618303" name="Text">
    </p:cNvPr>
          <p:cNvSpPr>
            <a:spLocks noGrp="1"/>
          </p:cNvSpPr>
          <p:nvPr/>
        </p:nvSpPr>
        <p:spPr>
          <a:xfrm rot="0">
            <a:off x="508000" y="520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Security Clearance</a:t>
            </a:r>
          </a:p>
        </p:txBody>
      </p:sp>
      <p:sp>
        <p:nvSpPr>
          <p:cNvPr id="331788879" name="Text">
    </p:cNvPr>
          <p:cNvSpPr>
            <a:spLocks noGrp="1"/>
          </p:cNvSpPr>
          <p:nvPr/>
        </p:nvSpPr>
        <p:spPr>
          <a:xfrm rot="0">
            <a:off x="508000" y="543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32771919" name="Text">
    </p:cNvPr>
          <p:cNvSpPr>
            <a:spLocks noGrp="1"/>
          </p:cNvSpPr>
          <p:nvPr/>
        </p:nvSpPr>
        <p:spPr>
          <a:xfrm rot="0">
            <a:off x="2413000" y="543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22635669" name="Text">
    </p:cNvPr>
          <p:cNvSpPr>
            <a:spLocks noGrp="1"/>
          </p:cNvSpPr>
          <p:nvPr/>
        </p:nvSpPr>
        <p:spPr>
          <a:xfrm rot="0">
            <a:off x="508000" y="584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Store NCDF Information</a:t>
            </a:r>
          </a:p>
        </p:txBody>
      </p:sp>
      <p:sp>
        <p:nvSpPr>
          <p:cNvPr id="139960749" name="Text">
    </p:cNvPr>
          <p:cNvSpPr>
            <a:spLocks noGrp="1"/>
          </p:cNvSpPr>
          <p:nvPr/>
        </p:nvSpPr>
        <p:spPr>
          <a:xfrm rot="0">
            <a:off x="508000" y="607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82577186" name="Text">
    </p:cNvPr>
          <p:cNvSpPr>
            <a:spLocks noGrp="1"/>
          </p:cNvSpPr>
          <p:nvPr/>
        </p:nvSpPr>
        <p:spPr>
          <a:xfrm rot="0">
            <a:off x="2413000" y="607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697304088" name="Text">
    </p:cNvPr>
          <p:cNvSpPr>
            <a:spLocks noGrp="1"/>
          </p:cNvSpPr>
          <p:nvPr/>
        </p:nvSpPr>
        <p:spPr>
          <a:xfrm rot="0">
            <a:off x="508000" y="647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Subject</a:t>
            </a:r>
          </a:p>
        </p:txBody>
      </p:sp>
      <p:sp>
        <p:nvSpPr>
          <p:cNvPr id="1055006196" name="Text">
    </p:cNvPr>
          <p:cNvSpPr>
            <a:spLocks noGrp="1"/>
          </p:cNvSpPr>
          <p:nvPr/>
        </p:nvSpPr>
        <p:spPr>
          <a:xfrm rot="0">
            <a:off x="508000" y="670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3825100" name="Text">
    </p:cNvPr>
          <p:cNvSpPr>
            <a:spLocks noGrp="1"/>
          </p:cNvSpPr>
          <p:nvPr/>
        </p:nvSpPr>
        <p:spPr>
          <a:xfrm rot="0">
            <a:off x="2413000" y="670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207512097" name="Text">
    </p:cNvPr>
          <p:cNvSpPr>
            <a:spLocks noGrp="1"/>
          </p:cNvSpPr>
          <p:nvPr/>
        </p:nvSpPr>
        <p:spPr>
          <a:xfrm rot="0">
            <a:off x="520700" y="7010400"/>
            <a:ext cx="6527800" cy="19431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An ICT system can interact with digital services, in the form of machine-to-machine communications, which would require that system to be properly identified. Clearly, an IT system such as a web server is not a person. In the literature concerned with Identity &amp; Access Management, this is readily recognized. Here, usually the term “Subject” is being used. A definition for Subject given in NIST special publication 800-63-3 (Grassi, Garcia, &amp; Fenton, 2017) is: “A person, organization, device, hardware, network, software, or service.” I would like to note that in this definition, device and hardware appear to be synonyms, and a network could either be seen as a service, or as a type of device. The Subject is a concept of type Actor, but it can be specialized into Person, Entity, System or Device. All are Business actors, as all are entities capable of performing behaviour.</a:t>
            </a:r>
          </a:p>
        </p:txBody>
      </p:sp>
      <p:sp>
        <p:nvSpPr>
          <p:cNvPr id="1068971964" name="Text">
    </p:cNvPr>
          <p:cNvSpPr>
            <a:spLocks noGrp="1"/>
          </p:cNvSpPr>
          <p:nvPr/>
        </p:nvSpPr>
        <p:spPr>
          <a:xfrm rot="0">
            <a:off x="508000" y="9156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Subscribe to NCDF Information</a:t>
            </a:r>
          </a:p>
        </p:txBody>
      </p:sp>
      <p:sp>
        <p:nvSpPr>
          <p:cNvPr id="294948867" name="Text">
    </p:cNvPr>
          <p:cNvSpPr>
            <a:spLocks noGrp="1"/>
          </p:cNvSpPr>
          <p:nvPr/>
        </p:nvSpPr>
        <p:spPr>
          <a:xfrm rot="0">
            <a:off x="508000" y="9385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83163540" name="Text">
    </p:cNvPr>
          <p:cNvSpPr>
            <a:spLocks noGrp="1"/>
          </p:cNvSpPr>
          <p:nvPr/>
        </p:nvSpPr>
        <p:spPr>
          <a:xfrm rot="0">
            <a:off x="2413000" y="9385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5968437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6059040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36</a:t>
            </a:r>
          </a:p>
        </p:txBody>
      </p:sp>
      <p:sp>
        <p:nvSpPr>
          <p:cNvPr id="1097868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59141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84208952"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System</a:t>
            </a:r>
          </a:p>
        </p:txBody>
      </p:sp>
      <p:sp>
        <p:nvSpPr>
          <p:cNvPr id="1772785141"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53164166"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53379336" name="Text">
    </p:cNvPr>
          <p:cNvSpPr>
            <a:spLocks noGrp="1"/>
          </p:cNvSpPr>
          <p:nvPr/>
        </p:nvSpPr>
        <p:spPr>
          <a:xfrm rot="0">
            <a:off x="508000" y="139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Transform Information</a:t>
            </a:r>
          </a:p>
        </p:txBody>
      </p:sp>
      <p:sp>
        <p:nvSpPr>
          <p:cNvPr id="2101898498" name="Text">
    </p:cNvPr>
          <p:cNvSpPr>
            <a:spLocks noGrp="1"/>
          </p:cNvSpPr>
          <p:nvPr/>
        </p:nvSpPr>
        <p:spPr>
          <a:xfrm rot="0">
            <a:off x="508000" y="162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85309563" name="Text">
    </p:cNvPr>
          <p:cNvSpPr>
            <a:spLocks noGrp="1"/>
          </p:cNvSpPr>
          <p:nvPr/>
        </p:nvSpPr>
        <p:spPr>
          <a:xfrm rot="0">
            <a:off x="2413000" y="162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535966776" name="Text">
    </p:cNvPr>
          <p:cNvSpPr>
            <a:spLocks noGrp="1"/>
          </p:cNvSpPr>
          <p:nvPr/>
        </p:nvSpPr>
        <p:spPr>
          <a:xfrm rot="0">
            <a:off x="508000" y="203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View NCDF Information</a:t>
            </a:r>
          </a:p>
        </p:txBody>
      </p:sp>
      <p:sp>
        <p:nvSpPr>
          <p:cNvPr id="1905455971" name="Text">
    </p:cNvPr>
          <p:cNvSpPr>
            <a:spLocks noGrp="1"/>
          </p:cNvSpPr>
          <p:nvPr/>
        </p:nvSpPr>
        <p:spPr>
          <a:xfrm rot="0">
            <a:off x="508000" y="226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34620206" name="Text">
    </p:cNvPr>
          <p:cNvSpPr>
            <a:spLocks noGrp="1"/>
          </p:cNvSpPr>
          <p:nvPr/>
        </p:nvSpPr>
        <p:spPr>
          <a:xfrm rot="0">
            <a:off x="2413000" y="226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9997107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92550413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37</a:t>
            </a:r>
          </a:p>
        </p:txBody>
      </p:sp>
      <p:sp>
        <p:nvSpPr>
          <p:cNvPr id="55058587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081324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63535592"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Control Policy Repository</a:t>
            </a:r>
          </a:p>
        </p:txBody>
      </p:sp>
      <p:sp>
        <p:nvSpPr>
          <p:cNvPr id="2078421294"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19319564"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300657128" name="Text">
    </p:cNvPr>
          <p:cNvSpPr>
            <a:spLocks noGrp="1"/>
          </p:cNvSpPr>
          <p:nvPr/>
        </p:nvSpPr>
        <p:spPr>
          <a:xfrm rot="0">
            <a:off x="508000" y="189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Management</a:t>
            </a:r>
          </a:p>
        </p:txBody>
      </p:sp>
      <p:sp>
        <p:nvSpPr>
          <p:cNvPr id="856342038" name="Text">
    </p:cNvPr>
          <p:cNvSpPr>
            <a:spLocks noGrp="1"/>
          </p:cNvSpPr>
          <p:nvPr/>
        </p:nvSpPr>
        <p:spPr>
          <a:xfrm rot="0">
            <a:off x="508000" y="212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93930520" name="Text">
    </p:cNvPr>
          <p:cNvSpPr>
            <a:spLocks noGrp="1"/>
          </p:cNvSpPr>
          <p:nvPr/>
        </p:nvSpPr>
        <p:spPr>
          <a:xfrm rot="0">
            <a:off x="2413000" y="212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210846887" name="Text">
    </p:cNvPr>
          <p:cNvSpPr>
            <a:spLocks noGrp="1"/>
          </p:cNvSpPr>
          <p:nvPr/>
        </p:nvSpPr>
        <p:spPr>
          <a:xfrm rot="0">
            <a:off x="508000" y="252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AI Platform</a:t>
            </a:r>
          </a:p>
        </p:txBody>
      </p:sp>
      <p:sp>
        <p:nvSpPr>
          <p:cNvPr id="1920368622" name="Text">
    </p:cNvPr>
          <p:cNvSpPr>
            <a:spLocks noGrp="1"/>
          </p:cNvSpPr>
          <p:nvPr/>
        </p:nvSpPr>
        <p:spPr>
          <a:xfrm rot="0">
            <a:off x="508000" y="275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50913976" name="Text">
    </p:cNvPr>
          <p:cNvSpPr>
            <a:spLocks noGrp="1"/>
          </p:cNvSpPr>
          <p:nvPr/>
        </p:nvSpPr>
        <p:spPr>
          <a:xfrm rot="0">
            <a:off x="2413000" y="275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292834927" name="Text">
    </p:cNvPr>
          <p:cNvSpPr>
            <a:spLocks noGrp="1"/>
          </p:cNvSpPr>
          <p:nvPr/>
        </p:nvSpPr>
        <p:spPr>
          <a:xfrm rot="0">
            <a:off x="508000" y="316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Assess Request for Access</a:t>
            </a:r>
          </a:p>
        </p:txBody>
      </p:sp>
      <p:sp>
        <p:nvSpPr>
          <p:cNvPr id="398886042" name="Text">
    </p:cNvPr>
          <p:cNvSpPr>
            <a:spLocks noGrp="1"/>
          </p:cNvSpPr>
          <p:nvPr/>
        </p:nvSpPr>
        <p:spPr>
          <a:xfrm rot="0">
            <a:off x="508000" y="339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52146819" name="Text">
    </p:cNvPr>
          <p:cNvSpPr>
            <a:spLocks noGrp="1"/>
          </p:cNvSpPr>
          <p:nvPr/>
        </p:nvSpPr>
        <p:spPr>
          <a:xfrm rot="0">
            <a:off x="2413000" y="339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Interaction</a:t>
            </a:r>
          </a:p>
        </p:txBody>
      </p:sp>
      <p:sp>
        <p:nvSpPr>
          <p:cNvPr id="369727663" name="Text">
    </p:cNvPr>
          <p:cNvSpPr>
            <a:spLocks noGrp="1"/>
          </p:cNvSpPr>
          <p:nvPr/>
        </p:nvSpPr>
        <p:spPr>
          <a:xfrm rot="0">
            <a:off x="508000" y="379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Authoritative Joint BSO</a:t>
            </a:r>
          </a:p>
        </p:txBody>
      </p:sp>
      <p:sp>
        <p:nvSpPr>
          <p:cNvPr id="633191223" name="Text">
    </p:cNvPr>
          <p:cNvSpPr>
            <a:spLocks noGrp="1"/>
          </p:cNvSpPr>
          <p:nvPr/>
        </p:nvSpPr>
        <p:spPr>
          <a:xfrm rot="0">
            <a:off x="508000" y="402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8792142" name="Text">
    </p:cNvPr>
          <p:cNvSpPr>
            <a:spLocks noGrp="1"/>
          </p:cNvSpPr>
          <p:nvPr/>
        </p:nvSpPr>
        <p:spPr>
          <a:xfrm rot="0">
            <a:off x="2413000" y="402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542153498" name="Text">
    </p:cNvPr>
          <p:cNvSpPr>
            <a:spLocks noGrp="1"/>
          </p:cNvSpPr>
          <p:nvPr/>
        </p:nvSpPr>
        <p:spPr>
          <a:xfrm rot="0">
            <a:off x="508000" y="443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BSO Linkback</a:t>
            </a:r>
          </a:p>
        </p:txBody>
      </p:sp>
      <p:sp>
        <p:nvSpPr>
          <p:cNvPr id="2051449695" name="Text">
    </p:cNvPr>
          <p:cNvSpPr>
            <a:spLocks noGrp="1"/>
          </p:cNvSpPr>
          <p:nvPr/>
        </p:nvSpPr>
        <p:spPr>
          <a:xfrm rot="0">
            <a:off x="508000" y="466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54248227" name="Text">
    </p:cNvPr>
          <p:cNvSpPr>
            <a:spLocks noGrp="1"/>
          </p:cNvSpPr>
          <p:nvPr/>
        </p:nvSpPr>
        <p:spPr>
          <a:xfrm rot="0">
            <a:off x="2413000" y="466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413124681" name="Text">
    </p:cNvPr>
          <p:cNvSpPr>
            <a:spLocks noGrp="1"/>
          </p:cNvSpPr>
          <p:nvPr/>
        </p:nvSpPr>
        <p:spPr>
          <a:xfrm rot="0">
            <a:off x="508000" y="506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BSO Metadata</a:t>
            </a:r>
          </a:p>
        </p:txBody>
      </p:sp>
      <p:sp>
        <p:nvSpPr>
          <p:cNvPr id="1888902047" name="Text">
    </p:cNvPr>
          <p:cNvSpPr>
            <a:spLocks noGrp="1"/>
          </p:cNvSpPr>
          <p:nvPr/>
        </p:nvSpPr>
        <p:spPr>
          <a:xfrm rot="0">
            <a:off x="508000" y="529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65702025" name="Text">
    </p:cNvPr>
          <p:cNvSpPr>
            <a:spLocks noGrp="1"/>
          </p:cNvSpPr>
          <p:nvPr/>
        </p:nvSpPr>
        <p:spPr>
          <a:xfrm rot="0">
            <a:off x="2413000" y="529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540502921" name="Text">
    </p:cNvPr>
          <p:cNvSpPr>
            <a:spLocks noGrp="1"/>
          </p:cNvSpPr>
          <p:nvPr/>
        </p:nvSpPr>
        <p:spPr>
          <a:xfrm rot="0">
            <a:off x="508000" y="570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C2 Reference Data Source Applications</a:t>
            </a:r>
          </a:p>
        </p:txBody>
      </p:sp>
      <p:sp>
        <p:nvSpPr>
          <p:cNvPr id="1543134304" name="Text">
    </p:cNvPr>
          <p:cNvSpPr>
            <a:spLocks noGrp="1"/>
          </p:cNvSpPr>
          <p:nvPr/>
        </p:nvSpPr>
        <p:spPr>
          <a:xfrm rot="0">
            <a:off x="508000" y="593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26950179" name="Text">
    </p:cNvPr>
          <p:cNvSpPr>
            <a:spLocks noGrp="1"/>
          </p:cNvSpPr>
          <p:nvPr/>
        </p:nvSpPr>
        <p:spPr>
          <a:xfrm rot="0">
            <a:off x="2413000" y="593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209102494" name="Text">
    </p:cNvPr>
          <p:cNvSpPr>
            <a:spLocks noGrp="1"/>
          </p:cNvSpPr>
          <p:nvPr/>
        </p:nvSpPr>
        <p:spPr>
          <a:xfrm rot="0">
            <a:off x="508000" y="633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Evaluate Policies</a:t>
            </a:r>
          </a:p>
        </p:txBody>
      </p:sp>
      <p:sp>
        <p:nvSpPr>
          <p:cNvPr id="1178776804" name="Text">
    </p:cNvPr>
          <p:cNvSpPr>
            <a:spLocks noGrp="1"/>
          </p:cNvSpPr>
          <p:nvPr/>
        </p:nvSpPr>
        <p:spPr>
          <a:xfrm rot="0">
            <a:off x="508000" y="656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39222288" name="Text">
    </p:cNvPr>
          <p:cNvSpPr>
            <a:spLocks noGrp="1"/>
          </p:cNvSpPr>
          <p:nvPr/>
        </p:nvSpPr>
        <p:spPr>
          <a:xfrm rot="0">
            <a:off x="2413000" y="656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Interaction</a:t>
            </a:r>
          </a:p>
        </p:txBody>
      </p:sp>
      <p:sp>
        <p:nvSpPr>
          <p:cNvPr id="1130218863" name="Text">
    </p:cNvPr>
          <p:cNvSpPr>
            <a:spLocks noGrp="1"/>
          </p:cNvSpPr>
          <p:nvPr/>
        </p:nvSpPr>
        <p:spPr>
          <a:xfrm rot="0">
            <a:off x="508000" y="697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Joint Applications</a:t>
            </a:r>
          </a:p>
        </p:txBody>
      </p:sp>
      <p:sp>
        <p:nvSpPr>
          <p:cNvPr id="2049366476" name="Text">
    </p:cNvPr>
          <p:cNvSpPr>
            <a:spLocks noGrp="1"/>
          </p:cNvSpPr>
          <p:nvPr/>
        </p:nvSpPr>
        <p:spPr>
          <a:xfrm rot="0">
            <a:off x="508000" y="720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88957432" name="Text">
    </p:cNvPr>
          <p:cNvSpPr>
            <a:spLocks noGrp="1"/>
          </p:cNvSpPr>
          <p:nvPr/>
        </p:nvSpPr>
        <p:spPr>
          <a:xfrm rot="0">
            <a:off x="2413000" y="720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901216163" name="Text">
    </p:cNvPr>
          <p:cNvSpPr>
            <a:spLocks noGrp="1"/>
          </p:cNvSpPr>
          <p:nvPr/>
        </p:nvSpPr>
        <p:spPr>
          <a:xfrm rot="0">
            <a:off x="508000" y="760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Joint BSO</a:t>
            </a:r>
          </a:p>
        </p:txBody>
      </p:sp>
      <p:sp>
        <p:nvSpPr>
          <p:cNvPr id="1552516187" name="Text">
    </p:cNvPr>
          <p:cNvSpPr>
            <a:spLocks noGrp="1"/>
          </p:cNvSpPr>
          <p:nvPr/>
        </p:nvSpPr>
        <p:spPr>
          <a:xfrm rot="0">
            <a:off x="508000" y="783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1437503" name="Text">
    </p:cNvPr>
          <p:cNvSpPr>
            <a:spLocks noGrp="1"/>
          </p:cNvSpPr>
          <p:nvPr/>
        </p:nvSpPr>
        <p:spPr>
          <a:xfrm rot="0">
            <a:off x="2413000" y="783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009685541" name="Text">
    </p:cNvPr>
          <p:cNvSpPr>
            <a:spLocks noGrp="1"/>
          </p:cNvSpPr>
          <p:nvPr/>
        </p:nvSpPr>
        <p:spPr>
          <a:xfrm rot="0">
            <a:off x="508000" y="824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Joint Information Management Applications</a:t>
            </a:r>
          </a:p>
        </p:txBody>
      </p:sp>
      <p:sp>
        <p:nvSpPr>
          <p:cNvPr id="1603437914" name="Text">
    </p:cNvPr>
          <p:cNvSpPr>
            <a:spLocks noGrp="1"/>
          </p:cNvSpPr>
          <p:nvPr/>
        </p:nvSpPr>
        <p:spPr>
          <a:xfrm rot="0">
            <a:off x="508000" y="847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36506799" name="Text">
    </p:cNvPr>
          <p:cNvSpPr>
            <a:spLocks noGrp="1"/>
          </p:cNvSpPr>
          <p:nvPr/>
        </p:nvSpPr>
        <p:spPr>
          <a:xfrm rot="0">
            <a:off x="2413000" y="847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823070419" name="Text">
    </p:cNvPr>
          <p:cNvSpPr>
            <a:spLocks noGrp="1"/>
          </p:cNvSpPr>
          <p:nvPr/>
        </p:nvSpPr>
        <p:spPr>
          <a:xfrm rot="0">
            <a:off x="520700" y="87757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The Joint Information Management Application enables users to manage information throughout joint operations planning and execution.</a:t>
            </a:r>
          </a:p>
        </p:txBody>
      </p:sp>
      <p:sp>
        <p:nvSpPr>
          <p:cNvPr id="2034776939" name="Text">
    </p:cNvPr>
          <p:cNvSpPr>
            <a:spLocks noGrp="1"/>
          </p:cNvSpPr>
          <p:nvPr/>
        </p:nvSpPr>
        <p:spPr>
          <a:xfrm rot="0">
            <a:off x="508000" y="932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NCDF-aligned Representative Joint BSO</a:t>
            </a:r>
          </a:p>
        </p:txBody>
      </p:sp>
      <p:sp>
        <p:nvSpPr>
          <p:cNvPr id="842778957" name="Text">
    </p:cNvPr>
          <p:cNvSpPr>
            <a:spLocks noGrp="1"/>
          </p:cNvSpPr>
          <p:nvPr/>
        </p:nvSpPr>
        <p:spPr>
          <a:xfrm rot="0">
            <a:off x="508000" y="955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20365732" name="Text">
    </p:cNvPr>
          <p:cNvSpPr>
            <a:spLocks noGrp="1"/>
          </p:cNvSpPr>
          <p:nvPr/>
        </p:nvSpPr>
        <p:spPr>
          <a:xfrm rot="0">
            <a:off x="2413000" y="955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146128698"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Application Layer</a:t>
            </a:r>
          </a:p>
        </p:txBody>
      </p:sp>
      <p:sp>
        <p:nvSpPr>
          <p:cNvPr id="120381358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72754095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38</a:t>
            </a:r>
          </a:p>
        </p:txBody>
      </p:sp>
      <p:sp>
        <p:nvSpPr>
          <p:cNvPr id="137923416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510278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85830558"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Operations Planning Applications</a:t>
            </a:r>
          </a:p>
        </p:txBody>
      </p:sp>
      <p:sp>
        <p:nvSpPr>
          <p:cNvPr id="1701813296"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5061654"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731244304" name="Text">
    </p:cNvPr>
          <p:cNvSpPr>
            <a:spLocks noGrp="1"/>
          </p:cNvSpPr>
          <p:nvPr/>
        </p:nvSpPr>
        <p:spPr>
          <a:xfrm rot="0">
            <a:off x="508000" y="139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Order and Tasking Applications</a:t>
            </a:r>
          </a:p>
        </p:txBody>
      </p:sp>
      <p:sp>
        <p:nvSpPr>
          <p:cNvPr id="1680289005" name="Text">
    </p:cNvPr>
          <p:cNvSpPr>
            <a:spLocks noGrp="1"/>
          </p:cNvSpPr>
          <p:nvPr/>
        </p:nvSpPr>
        <p:spPr>
          <a:xfrm rot="0">
            <a:off x="508000" y="162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08731973" name="Text">
    </p:cNvPr>
          <p:cNvSpPr>
            <a:spLocks noGrp="1"/>
          </p:cNvSpPr>
          <p:nvPr/>
        </p:nvSpPr>
        <p:spPr>
          <a:xfrm rot="0">
            <a:off x="2413000" y="162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22274215" name="Text">
    </p:cNvPr>
          <p:cNvSpPr>
            <a:spLocks noGrp="1"/>
          </p:cNvSpPr>
          <p:nvPr/>
        </p:nvSpPr>
        <p:spPr>
          <a:xfrm rot="0">
            <a:off x="508000" y="203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Policy Administration Point</a:t>
            </a:r>
          </a:p>
        </p:txBody>
      </p:sp>
      <p:sp>
        <p:nvSpPr>
          <p:cNvPr id="1661561260" name="Text">
    </p:cNvPr>
          <p:cNvSpPr>
            <a:spLocks noGrp="1"/>
          </p:cNvSpPr>
          <p:nvPr/>
        </p:nvSpPr>
        <p:spPr>
          <a:xfrm rot="0">
            <a:off x="508000" y="226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41527140" name="Text">
    </p:cNvPr>
          <p:cNvSpPr>
            <a:spLocks noGrp="1"/>
          </p:cNvSpPr>
          <p:nvPr/>
        </p:nvSpPr>
        <p:spPr>
          <a:xfrm rot="0">
            <a:off x="2413000" y="226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187962489" name="Text">
    </p:cNvPr>
          <p:cNvSpPr>
            <a:spLocks noGrp="1"/>
          </p:cNvSpPr>
          <p:nvPr/>
        </p:nvSpPr>
        <p:spPr>
          <a:xfrm rot="0">
            <a:off x="508000" y="266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Policy Decision Point</a:t>
            </a:r>
          </a:p>
        </p:txBody>
      </p:sp>
      <p:sp>
        <p:nvSpPr>
          <p:cNvPr id="1476810975" name="Text">
    </p:cNvPr>
          <p:cNvSpPr>
            <a:spLocks noGrp="1"/>
          </p:cNvSpPr>
          <p:nvPr/>
        </p:nvSpPr>
        <p:spPr>
          <a:xfrm rot="0">
            <a:off x="508000" y="289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94387322" name="Text">
    </p:cNvPr>
          <p:cNvSpPr>
            <a:spLocks noGrp="1"/>
          </p:cNvSpPr>
          <p:nvPr/>
        </p:nvSpPr>
        <p:spPr>
          <a:xfrm rot="0">
            <a:off x="2413000" y="289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835585106" name="Text">
    </p:cNvPr>
          <p:cNvSpPr>
            <a:spLocks noGrp="1"/>
          </p:cNvSpPr>
          <p:nvPr/>
        </p:nvSpPr>
        <p:spPr>
          <a:xfrm rot="0">
            <a:off x="508000" y="330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Policy Enforcement Point</a:t>
            </a:r>
          </a:p>
        </p:txBody>
      </p:sp>
      <p:sp>
        <p:nvSpPr>
          <p:cNvPr id="1566959760" name="Text">
    </p:cNvPr>
          <p:cNvSpPr>
            <a:spLocks noGrp="1"/>
          </p:cNvSpPr>
          <p:nvPr/>
        </p:nvSpPr>
        <p:spPr>
          <a:xfrm rot="0">
            <a:off x="508000" y="353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27957827" name="Text">
    </p:cNvPr>
          <p:cNvSpPr>
            <a:spLocks noGrp="1"/>
          </p:cNvSpPr>
          <p:nvPr/>
        </p:nvSpPr>
        <p:spPr>
          <a:xfrm rot="0">
            <a:off x="2413000" y="353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402051598" name="Text">
    </p:cNvPr>
          <p:cNvSpPr>
            <a:spLocks noGrp="1"/>
          </p:cNvSpPr>
          <p:nvPr/>
        </p:nvSpPr>
        <p:spPr>
          <a:xfrm rot="0">
            <a:off x="508000" y="393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Policy Information Point</a:t>
            </a:r>
          </a:p>
        </p:txBody>
      </p:sp>
      <p:sp>
        <p:nvSpPr>
          <p:cNvPr id="1019708668" name="Text">
    </p:cNvPr>
          <p:cNvSpPr>
            <a:spLocks noGrp="1"/>
          </p:cNvSpPr>
          <p:nvPr/>
        </p:nvSpPr>
        <p:spPr>
          <a:xfrm rot="0">
            <a:off x="508000" y="416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18378140" name="Text">
    </p:cNvPr>
          <p:cNvSpPr>
            <a:spLocks noGrp="1"/>
          </p:cNvSpPr>
          <p:nvPr/>
        </p:nvSpPr>
        <p:spPr>
          <a:xfrm rot="0">
            <a:off x="2413000" y="416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84544918" name="Text">
    </p:cNvPr>
          <p:cNvSpPr>
            <a:spLocks noGrp="1"/>
          </p:cNvSpPr>
          <p:nvPr/>
        </p:nvSpPr>
        <p:spPr>
          <a:xfrm rot="0">
            <a:off x="508000" y="457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 Retrieve Additional Attributes</a:t>
            </a:r>
          </a:p>
        </p:txBody>
      </p:sp>
      <p:sp>
        <p:nvSpPr>
          <p:cNvPr id="609077659" name="Text">
    </p:cNvPr>
          <p:cNvSpPr>
            <a:spLocks noGrp="1"/>
          </p:cNvSpPr>
          <p:nvPr/>
        </p:nvSpPr>
        <p:spPr>
          <a:xfrm rot="0">
            <a:off x="508000" y="480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06947722" name="Text">
    </p:cNvPr>
          <p:cNvSpPr>
            <a:spLocks noGrp="1"/>
          </p:cNvSpPr>
          <p:nvPr/>
        </p:nvSpPr>
        <p:spPr>
          <a:xfrm rot="0">
            <a:off x="2413000" y="480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Interaction</a:t>
            </a:r>
          </a:p>
        </p:txBody>
      </p:sp>
      <p:sp>
        <p:nvSpPr>
          <p:cNvPr id="1275406249" name="Text">
    </p:cNvPr>
          <p:cNvSpPr>
            <a:spLocks noGrp="1"/>
          </p:cNvSpPr>
          <p:nvPr/>
        </p:nvSpPr>
        <p:spPr>
          <a:xfrm rot="0">
            <a:off x="508000" y="520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Return Access Decision</a:t>
            </a:r>
          </a:p>
        </p:txBody>
      </p:sp>
      <p:sp>
        <p:nvSpPr>
          <p:cNvPr id="423027970" name="Text">
    </p:cNvPr>
          <p:cNvSpPr>
            <a:spLocks noGrp="1"/>
          </p:cNvSpPr>
          <p:nvPr/>
        </p:nvSpPr>
        <p:spPr>
          <a:xfrm rot="0">
            <a:off x="508000" y="543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00759982" name="Text">
    </p:cNvPr>
          <p:cNvSpPr>
            <a:spLocks noGrp="1"/>
          </p:cNvSpPr>
          <p:nvPr/>
        </p:nvSpPr>
        <p:spPr>
          <a:xfrm rot="0">
            <a:off x="2413000" y="543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Interaction</a:t>
            </a:r>
          </a:p>
        </p:txBody>
      </p:sp>
      <p:sp>
        <p:nvSpPr>
          <p:cNvPr id="500335698" name="Text">
    </p:cNvPr>
          <p:cNvSpPr>
            <a:spLocks noGrp="1"/>
          </p:cNvSpPr>
          <p:nvPr/>
        </p:nvSpPr>
        <p:spPr>
          <a:xfrm rot="0">
            <a:off x="508000" y="584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SAML Token</a:t>
            </a:r>
          </a:p>
        </p:txBody>
      </p:sp>
      <p:sp>
        <p:nvSpPr>
          <p:cNvPr id="2014302254" name="Text">
    </p:cNvPr>
          <p:cNvSpPr>
            <a:spLocks noGrp="1"/>
          </p:cNvSpPr>
          <p:nvPr/>
        </p:nvSpPr>
        <p:spPr>
          <a:xfrm rot="0">
            <a:off x="508000" y="607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46978776" name="Text">
    </p:cNvPr>
          <p:cNvSpPr>
            <a:spLocks noGrp="1"/>
          </p:cNvSpPr>
          <p:nvPr/>
        </p:nvSpPr>
        <p:spPr>
          <a:xfrm rot="0">
            <a:off x="2413000" y="607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783357479" name="Text">
    </p:cNvPr>
          <p:cNvSpPr>
            <a:spLocks noGrp="1"/>
          </p:cNvSpPr>
          <p:nvPr/>
        </p:nvSpPr>
        <p:spPr>
          <a:xfrm rot="0">
            <a:off x="520700" y="6375400"/>
            <a:ext cx="6527800" cy="28321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digital identities that John and Jane have at the mentioned organizations are recorded in the ICT systems in the form of “accounts”, and given what we’ve defined for digital identities as abstract concepts, the definition of the more concrete concept “account” is relatively easy:</a:t>
            </a:r>
            <a:br/>
            <a:r>
              <a:rPr sz="1200">
</a:rPr>
              <a:t>Account:</a:t>
            </a:r>
            <a:br/>
            <a:r>
              <a:rPr sz="1200">
</a:rPr>
              <a:t>The unique technical representation of a digital identity within an information system context, which contains at a minimum those identity attributes that are both relevant to all information systems within that context, and correspond to the represented digital identity.</a:t>
            </a:r>
            <a:br/>
            <a:r>
              <a:rPr sz="1200">
</a:rPr>
              <a:t>When creating a model for an Account, this definition can guide us in several ways. Since the Account is a technical representation of something that we’ve modelled as a Business object, it stands to reason that Account is a Data object, and it’s related to Digital identity by means of the realization relation. And since the account must “contain” the values of the identity attributes of the Digital identity, it must be composed of a number of “Account attributes”, some of which must realize all the different (relevant) identity attributes that define the Digital identity.</a:t>
            </a:r>
          </a:p>
        </p:txBody>
      </p:sp>
      <p:sp>
        <p:nvSpPr>
          <p:cNvPr id="1664227624" name="Text">
    </p:cNvPr>
          <p:cNvSpPr>
            <a:spLocks noGrp="1"/>
          </p:cNvSpPr>
          <p:nvPr/>
        </p:nvSpPr>
        <p:spPr>
          <a:xfrm rot="0">
            <a:off x="508000" y="9410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Situational Awareness Applications</a:t>
            </a:r>
          </a:p>
        </p:txBody>
      </p:sp>
      <p:sp>
        <p:nvSpPr>
          <p:cNvPr id="1698315200" name="Text">
    </p:cNvPr>
          <p:cNvSpPr>
            <a:spLocks noGrp="1"/>
          </p:cNvSpPr>
          <p:nvPr/>
        </p:nvSpPr>
        <p:spPr>
          <a:xfrm rot="0">
            <a:off x="508000" y="9639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42356315" name="Text">
    </p:cNvPr>
          <p:cNvSpPr>
            <a:spLocks noGrp="1"/>
          </p:cNvSpPr>
          <p:nvPr/>
        </p:nvSpPr>
        <p:spPr>
          <a:xfrm rot="0">
            <a:off x="2413000" y="9639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214665264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1784074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39</a:t>
            </a:r>
          </a:p>
        </p:txBody>
      </p:sp>
      <p:sp>
        <p:nvSpPr>
          <p:cNvPr id="64899536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140696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97022573"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6104737"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65317549"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BSO Metadata</a:t>
            </a:r>
          </a:p>
        </p:txBody>
      </p:sp>
      <p:sp>
        <p:nvSpPr>
          <p:cNvPr id="847795395"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676446997"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Recognized Picture Services</a:t>
            </a:r>
          </a:p>
        </p:txBody>
      </p:sp>
      <p:sp>
        <p:nvSpPr>
          <p:cNvPr id="183355367"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2139892204"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Situational Awareness Services</a:t>
            </a:r>
          </a:p>
        </p:txBody>
      </p:sp>
      <p:sp>
        <p:nvSpPr>
          <p:cNvPr id="265438354"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39584600"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Track Management Services</a:t>
            </a:r>
          </a:p>
        </p:txBody>
      </p:sp>
      <p:sp>
        <p:nvSpPr>
          <p:cNvPr id="1827129418"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91642405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86760485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a:t>
            </a:r>
          </a:p>
        </p:txBody>
      </p:sp>
      <p:sp>
        <p:nvSpPr>
          <p:cNvPr id="159130256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235659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42354958"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STANAG Transformation Engine</a:t>
            </a:r>
          </a:p>
        </p:txBody>
      </p:sp>
      <p:sp>
        <p:nvSpPr>
          <p:cNvPr id="341440850"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08473413"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579556539" name="Text">
    </p:cNvPr>
          <p:cNvSpPr>
            <a:spLocks noGrp="1"/>
          </p:cNvSpPr>
          <p:nvPr/>
        </p:nvSpPr>
        <p:spPr>
          <a:xfrm rot="0">
            <a:off x="508000" y="139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Targeting Applications</a:t>
            </a:r>
          </a:p>
        </p:txBody>
      </p:sp>
      <p:sp>
        <p:nvSpPr>
          <p:cNvPr id="1137818022" name="Text">
    </p:cNvPr>
          <p:cNvSpPr>
            <a:spLocks noGrp="1"/>
          </p:cNvSpPr>
          <p:nvPr/>
        </p:nvSpPr>
        <p:spPr>
          <a:xfrm rot="0">
            <a:off x="508000" y="162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12699623" name="Text">
    </p:cNvPr>
          <p:cNvSpPr>
            <a:spLocks noGrp="1"/>
          </p:cNvSpPr>
          <p:nvPr/>
        </p:nvSpPr>
        <p:spPr>
          <a:xfrm rot="0">
            <a:off x="2413000" y="162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851636839" name="Text">
    </p:cNvPr>
          <p:cNvSpPr>
            <a:spLocks noGrp="1"/>
          </p:cNvSpPr>
          <p:nvPr/>
        </p:nvSpPr>
        <p:spPr>
          <a:xfrm rot="0">
            <a:off x="508000" y="203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User.GivenName</a:t>
            </a:r>
          </a:p>
        </p:txBody>
      </p:sp>
      <p:sp>
        <p:nvSpPr>
          <p:cNvPr id="378213275" name="Text">
    </p:cNvPr>
          <p:cNvSpPr>
            <a:spLocks noGrp="1"/>
          </p:cNvSpPr>
          <p:nvPr/>
        </p:nvSpPr>
        <p:spPr>
          <a:xfrm rot="0">
            <a:off x="508000" y="226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82265701" name="Text">
    </p:cNvPr>
          <p:cNvSpPr>
            <a:spLocks noGrp="1"/>
          </p:cNvSpPr>
          <p:nvPr/>
        </p:nvSpPr>
        <p:spPr>
          <a:xfrm rot="0">
            <a:off x="2413000" y="226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81218042" name="Text">
    </p:cNvPr>
          <p:cNvSpPr>
            <a:spLocks noGrp="1"/>
          </p:cNvSpPr>
          <p:nvPr/>
        </p:nvSpPr>
        <p:spPr>
          <a:xfrm rot="0">
            <a:off x="508000" y="266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User.JobTitle</a:t>
            </a:r>
          </a:p>
        </p:txBody>
      </p:sp>
      <p:sp>
        <p:nvSpPr>
          <p:cNvPr id="166728000" name="Text">
    </p:cNvPr>
          <p:cNvSpPr>
            <a:spLocks noGrp="1"/>
          </p:cNvSpPr>
          <p:nvPr/>
        </p:nvSpPr>
        <p:spPr>
          <a:xfrm rot="0">
            <a:off x="508000" y="289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93925678" name="Text">
    </p:cNvPr>
          <p:cNvSpPr>
            <a:spLocks noGrp="1"/>
          </p:cNvSpPr>
          <p:nvPr/>
        </p:nvSpPr>
        <p:spPr>
          <a:xfrm rot="0">
            <a:off x="2413000" y="289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397199378" name="Text">
    </p:cNvPr>
          <p:cNvSpPr>
            <a:spLocks noGrp="1"/>
          </p:cNvSpPr>
          <p:nvPr/>
        </p:nvSpPr>
        <p:spPr>
          <a:xfrm rot="0">
            <a:off x="508000" y="330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User.Nationality</a:t>
            </a:r>
          </a:p>
        </p:txBody>
      </p:sp>
      <p:sp>
        <p:nvSpPr>
          <p:cNvPr id="817817722" name="Text">
    </p:cNvPr>
          <p:cNvSpPr>
            <a:spLocks noGrp="1"/>
          </p:cNvSpPr>
          <p:nvPr/>
        </p:nvSpPr>
        <p:spPr>
          <a:xfrm rot="0">
            <a:off x="508000" y="353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69774396" name="Text">
    </p:cNvPr>
          <p:cNvSpPr>
            <a:spLocks noGrp="1"/>
          </p:cNvSpPr>
          <p:nvPr/>
        </p:nvSpPr>
        <p:spPr>
          <a:xfrm rot="0">
            <a:off x="2413000" y="353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806151815" name="Text">
    </p:cNvPr>
          <p:cNvSpPr>
            <a:spLocks noGrp="1"/>
          </p:cNvSpPr>
          <p:nvPr/>
        </p:nvSpPr>
        <p:spPr>
          <a:xfrm rot="0">
            <a:off x="508000" y="393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User.Organisation</a:t>
            </a:r>
          </a:p>
        </p:txBody>
      </p:sp>
      <p:sp>
        <p:nvSpPr>
          <p:cNvPr id="1597253014" name="Text">
    </p:cNvPr>
          <p:cNvSpPr>
            <a:spLocks noGrp="1"/>
          </p:cNvSpPr>
          <p:nvPr/>
        </p:nvSpPr>
        <p:spPr>
          <a:xfrm rot="0">
            <a:off x="508000" y="416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12019506" name="Text">
    </p:cNvPr>
          <p:cNvSpPr>
            <a:spLocks noGrp="1"/>
          </p:cNvSpPr>
          <p:nvPr/>
        </p:nvSpPr>
        <p:spPr>
          <a:xfrm rot="0">
            <a:off x="2413000" y="416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296038250" name="Text">
    </p:cNvPr>
          <p:cNvSpPr>
            <a:spLocks noGrp="1"/>
          </p:cNvSpPr>
          <p:nvPr/>
        </p:nvSpPr>
        <p:spPr>
          <a:xfrm rot="0">
            <a:off x="508000" y="457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User.SecurityClearance</a:t>
            </a:r>
          </a:p>
        </p:txBody>
      </p:sp>
      <p:sp>
        <p:nvSpPr>
          <p:cNvPr id="449840788" name="Text">
    </p:cNvPr>
          <p:cNvSpPr>
            <a:spLocks noGrp="1"/>
          </p:cNvSpPr>
          <p:nvPr/>
        </p:nvSpPr>
        <p:spPr>
          <a:xfrm rot="0">
            <a:off x="508000" y="480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81295565" name="Text">
    </p:cNvPr>
          <p:cNvSpPr>
            <a:spLocks noGrp="1"/>
          </p:cNvSpPr>
          <p:nvPr/>
        </p:nvSpPr>
        <p:spPr>
          <a:xfrm rot="0">
            <a:off x="2413000" y="480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93869826" name="Text">
    </p:cNvPr>
          <p:cNvSpPr>
            <a:spLocks noGrp="1"/>
          </p:cNvSpPr>
          <p:nvPr/>
        </p:nvSpPr>
        <p:spPr>
          <a:xfrm rot="0">
            <a:off x="508000" y="520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XACL Policy Request</a:t>
            </a:r>
          </a:p>
        </p:txBody>
      </p:sp>
      <p:sp>
        <p:nvSpPr>
          <p:cNvPr id="961049776" name="Text">
    </p:cNvPr>
          <p:cNvSpPr>
            <a:spLocks noGrp="1"/>
          </p:cNvSpPr>
          <p:nvPr/>
        </p:nvSpPr>
        <p:spPr>
          <a:xfrm rot="0">
            <a:off x="508000" y="543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90750123" name="Text">
    </p:cNvPr>
          <p:cNvSpPr>
            <a:spLocks noGrp="1"/>
          </p:cNvSpPr>
          <p:nvPr/>
        </p:nvSpPr>
        <p:spPr>
          <a:xfrm rot="0">
            <a:off x="2413000" y="543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930868192" name="Text">
    </p:cNvPr>
          <p:cNvSpPr>
            <a:spLocks noGrp="1"/>
          </p:cNvSpPr>
          <p:nvPr/>
        </p:nvSpPr>
        <p:spPr>
          <a:xfrm rot="0">
            <a:off x="508000" y="584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XACML Authz Decision query</a:t>
            </a:r>
          </a:p>
        </p:txBody>
      </p:sp>
      <p:sp>
        <p:nvSpPr>
          <p:cNvPr id="161668520" name="Text">
    </p:cNvPr>
          <p:cNvSpPr>
            <a:spLocks noGrp="1"/>
          </p:cNvSpPr>
          <p:nvPr/>
        </p:nvSpPr>
        <p:spPr>
          <a:xfrm rot="0">
            <a:off x="508000" y="607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1296600" name="Text">
    </p:cNvPr>
          <p:cNvSpPr>
            <a:spLocks noGrp="1"/>
          </p:cNvSpPr>
          <p:nvPr/>
        </p:nvSpPr>
        <p:spPr>
          <a:xfrm rot="0">
            <a:off x="2413000" y="607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629264252" name="Text">
    </p:cNvPr>
          <p:cNvSpPr>
            <a:spLocks noGrp="1"/>
          </p:cNvSpPr>
          <p:nvPr/>
        </p:nvSpPr>
        <p:spPr>
          <a:xfrm rot="0">
            <a:off x="508000" y="647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XACML Authz Decision Response</a:t>
            </a:r>
          </a:p>
        </p:txBody>
      </p:sp>
      <p:sp>
        <p:nvSpPr>
          <p:cNvPr id="660834570" name="Text">
    </p:cNvPr>
          <p:cNvSpPr>
            <a:spLocks noGrp="1"/>
          </p:cNvSpPr>
          <p:nvPr/>
        </p:nvSpPr>
        <p:spPr>
          <a:xfrm rot="0">
            <a:off x="508000" y="670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51279571" name="Text">
    </p:cNvPr>
          <p:cNvSpPr>
            <a:spLocks noGrp="1"/>
          </p:cNvSpPr>
          <p:nvPr/>
        </p:nvSpPr>
        <p:spPr>
          <a:xfrm rot="0">
            <a:off x="2413000" y="670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702184456" name="Text">
    </p:cNvPr>
          <p:cNvSpPr>
            <a:spLocks noGrp="1"/>
          </p:cNvSpPr>
          <p:nvPr/>
        </p:nvSpPr>
        <p:spPr>
          <a:xfrm rot="0">
            <a:off x="508000" y="711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XACML Policy Response</a:t>
            </a:r>
          </a:p>
        </p:txBody>
      </p:sp>
      <p:sp>
        <p:nvSpPr>
          <p:cNvPr id="1621615779" name="Text">
    </p:cNvPr>
          <p:cNvSpPr>
            <a:spLocks noGrp="1"/>
          </p:cNvSpPr>
          <p:nvPr/>
        </p:nvSpPr>
        <p:spPr>
          <a:xfrm rot="0">
            <a:off x="508000" y="734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38726500" name="Text">
    </p:cNvPr>
          <p:cNvSpPr>
            <a:spLocks noGrp="1"/>
          </p:cNvSpPr>
          <p:nvPr/>
        </p:nvSpPr>
        <p:spPr>
          <a:xfrm rot="0">
            <a:off x="2413000" y="734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04423859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91139870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40</a:t>
            </a:r>
          </a:p>
        </p:txBody>
      </p:sp>
      <p:sp>
        <p:nvSpPr>
          <p:cNvPr id="71847664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826408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71028390"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BSE Services</a:t>
            </a:r>
          </a:p>
        </p:txBody>
      </p:sp>
      <p:sp>
        <p:nvSpPr>
          <p:cNvPr id="168361161"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34630949"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394192047" name="Text">
    </p:cNvPr>
          <p:cNvSpPr>
            <a:spLocks noGrp="1"/>
          </p:cNvSpPr>
          <p:nvPr/>
        </p:nvSpPr>
        <p:spPr>
          <a:xfrm rot="0">
            <a:off x="508000" y="189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BSO Services</a:t>
            </a:r>
          </a:p>
        </p:txBody>
      </p:sp>
      <p:sp>
        <p:nvSpPr>
          <p:cNvPr id="60296041" name="Text">
    </p:cNvPr>
          <p:cNvSpPr>
            <a:spLocks noGrp="1"/>
          </p:cNvSpPr>
          <p:nvPr/>
        </p:nvSpPr>
        <p:spPr>
          <a:xfrm rot="0">
            <a:off x="508000" y="212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12510311" name="Text">
    </p:cNvPr>
          <p:cNvSpPr>
            <a:spLocks noGrp="1"/>
          </p:cNvSpPr>
          <p:nvPr/>
        </p:nvSpPr>
        <p:spPr>
          <a:xfrm rot="0">
            <a:off x="2413000" y="212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394746107" name="Text">
    </p:cNvPr>
          <p:cNvSpPr>
            <a:spLocks noGrp="1"/>
          </p:cNvSpPr>
          <p:nvPr/>
        </p:nvSpPr>
        <p:spPr>
          <a:xfrm rot="0">
            <a:off x="508000" y="252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Consuming Gateway Services</a:t>
            </a:r>
          </a:p>
        </p:txBody>
      </p:sp>
      <p:sp>
        <p:nvSpPr>
          <p:cNvPr id="857337772" name="Text">
    </p:cNvPr>
          <p:cNvSpPr>
            <a:spLocks noGrp="1"/>
          </p:cNvSpPr>
          <p:nvPr/>
        </p:nvSpPr>
        <p:spPr>
          <a:xfrm rot="0">
            <a:off x="508000" y="275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80713701" name="Text">
    </p:cNvPr>
          <p:cNvSpPr>
            <a:spLocks noGrp="1"/>
          </p:cNvSpPr>
          <p:nvPr/>
        </p:nvSpPr>
        <p:spPr>
          <a:xfrm rot="0">
            <a:off x="2413000" y="275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681764072" name="Text">
    </p:cNvPr>
          <p:cNvSpPr>
            <a:spLocks noGrp="1"/>
          </p:cNvSpPr>
          <p:nvPr/>
        </p:nvSpPr>
        <p:spPr>
          <a:xfrm rot="0">
            <a:off x="508000" y="316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Crisis Response Measure Services</a:t>
            </a:r>
          </a:p>
        </p:txBody>
      </p:sp>
      <p:sp>
        <p:nvSpPr>
          <p:cNvPr id="642411886" name="Text">
    </p:cNvPr>
          <p:cNvSpPr>
            <a:spLocks noGrp="1"/>
          </p:cNvSpPr>
          <p:nvPr/>
        </p:nvSpPr>
        <p:spPr>
          <a:xfrm rot="0">
            <a:off x="508000" y="339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3745412" name="Text">
    </p:cNvPr>
          <p:cNvSpPr>
            <a:spLocks noGrp="1"/>
          </p:cNvSpPr>
          <p:nvPr/>
        </p:nvSpPr>
        <p:spPr>
          <a:xfrm rot="0">
            <a:off x="2413000" y="339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639943802" name="Text">
    </p:cNvPr>
          <p:cNvSpPr>
            <a:spLocks noGrp="1"/>
          </p:cNvSpPr>
          <p:nvPr/>
        </p:nvSpPr>
        <p:spPr>
          <a:xfrm rot="0">
            <a:off x="508000" y="379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DataAIService</a:t>
            </a:r>
          </a:p>
        </p:txBody>
      </p:sp>
      <p:sp>
        <p:nvSpPr>
          <p:cNvPr id="1752970827" name="Text">
    </p:cNvPr>
          <p:cNvSpPr>
            <a:spLocks noGrp="1"/>
          </p:cNvSpPr>
          <p:nvPr/>
        </p:nvSpPr>
        <p:spPr>
          <a:xfrm rot="0">
            <a:off x="508000" y="402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89162551" name="Text">
    </p:cNvPr>
          <p:cNvSpPr>
            <a:spLocks noGrp="1"/>
          </p:cNvSpPr>
          <p:nvPr/>
        </p:nvSpPr>
        <p:spPr>
          <a:xfrm rot="0">
            <a:off x="2413000" y="402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403019444" name="Text">
    </p:cNvPr>
          <p:cNvSpPr>
            <a:spLocks noGrp="1"/>
          </p:cNvSpPr>
          <p:nvPr/>
        </p:nvSpPr>
        <p:spPr>
          <a:xfrm rot="0">
            <a:off x="508000" y="443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Database Services</a:t>
            </a:r>
          </a:p>
        </p:txBody>
      </p:sp>
      <p:sp>
        <p:nvSpPr>
          <p:cNvPr id="1316092132" name="Text">
    </p:cNvPr>
          <p:cNvSpPr>
            <a:spLocks noGrp="1"/>
          </p:cNvSpPr>
          <p:nvPr/>
        </p:nvSpPr>
        <p:spPr>
          <a:xfrm rot="0">
            <a:off x="508000" y="466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94742031" name="Text">
    </p:cNvPr>
          <p:cNvSpPr>
            <a:spLocks noGrp="1"/>
          </p:cNvSpPr>
          <p:nvPr/>
        </p:nvSpPr>
        <p:spPr>
          <a:xfrm rot="0">
            <a:off x="2413000" y="466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444262241" name="Text">
    </p:cNvPr>
          <p:cNvSpPr>
            <a:spLocks noGrp="1"/>
          </p:cNvSpPr>
          <p:nvPr/>
        </p:nvSpPr>
        <p:spPr>
          <a:xfrm rot="0">
            <a:off x="508000" y="506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Force Generation and Activation Services</a:t>
            </a:r>
          </a:p>
        </p:txBody>
      </p:sp>
      <p:sp>
        <p:nvSpPr>
          <p:cNvPr id="1250922842" name="Text">
    </p:cNvPr>
          <p:cNvSpPr>
            <a:spLocks noGrp="1"/>
          </p:cNvSpPr>
          <p:nvPr/>
        </p:nvSpPr>
        <p:spPr>
          <a:xfrm rot="0">
            <a:off x="508000" y="529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0861239" name="Text">
    </p:cNvPr>
          <p:cNvSpPr>
            <a:spLocks noGrp="1"/>
          </p:cNvSpPr>
          <p:nvPr/>
        </p:nvSpPr>
        <p:spPr>
          <a:xfrm rot="0">
            <a:off x="2413000" y="529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2117300334" name="Text">
    </p:cNvPr>
          <p:cNvSpPr>
            <a:spLocks noGrp="1"/>
          </p:cNvSpPr>
          <p:nvPr/>
        </p:nvSpPr>
        <p:spPr>
          <a:xfrm rot="0">
            <a:off x="508000" y="570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Gateway Services</a:t>
            </a:r>
          </a:p>
        </p:txBody>
      </p:sp>
      <p:sp>
        <p:nvSpPr>
          <p:cNvPr id="859820326" name="Text">
    </p:cNvPr>
          <p:cNvSpPr>
            <a:spLocks noGrp="1"/>
          </p:cNvSpPr>
          <p:nvPr/>
        </p:nvSpPr>
        <p:spPr>
          <a:xfrm rot="0">
            <a:off x="508000" y="593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3098842" name="Text">
    </p:cNvPr>
          <p:cNvSpPr>
            <a:spLocks noGrp="1"/>
          </p:cNvSpPr>
          <p:nvPr/>
        </p:nvSpPr>
        <p:spPr>
          <a:xfrm rot="0">
            <a:off x="2413000" y="593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233720450" name="Text">
    </p:cNvPr>
          <p:cNvSpPr>
            <a:spLocks noGrp="1"/>
          </p:cNvSpPr>
          <p:nvPr/>
        </p:nvSpPr>
        <p:spPr>
          <a:xfrm rot="0">
            <a:off x="508000" y="633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Information Platform Services</a:t>
            </a:r>
          </a:p>
        </p:txBody>
      </p:sp>
      <p:sp>
        <p:nvSpPr>
          <p:cNvPr id="752659933" name="Text">
    </p:cNvPr>
          <p:cNvSpPr>
            <a:spLocks noGrp="1"/>
          </p:cNvSpPr>
          <p:nvPr/>
        </p:nvSpPr>
        <p:spPr>
          <a:xfrm rot="0">
            <a:off x="508000" y="656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38395777" name="Text">
    </p:cNvPr>
          <p:cNvSpPr>
            <a:spLocks noGrp="1"/>
          </p:cNvSpPr>
          <p:nvPr/>
        </p:nvSpPr>
        <p:spPr>
          <a:xfrm rot="0">
            <a:off x="2413000" y="656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5289644" name="Text">
    </p:cNvPr>
          <p:cNvSpPr>
            <a:spLocks noGrp="1"/>
          </p:cNvSpPr>
          <p:nvPr/>
        </p:nvSpPr>
        <p:spPr>
          <a:xfrm rot="0">
            <a:off x="508000" y="697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Infrastructure Storage Services</a:t>
            </a:r>
          </a:p>
        </p:txBody>
      </p:sp>
      <p:sp>
        <p:nvSpPr>
          <p:cNvPr id="24940320" name="Text">
    </p:cNvPr>
          <p:cNvSpPr>
            <a:spLocks noGrp="1"/>
          </p:cNvSpPr>
          <p:nvPr/>
        </p:nvSpPr>
        <p:spPr>
          <a:xfrm rot="0">
            <a:off x="508000" y="720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16833687" name="Text">
    </p:cNvPr>
          <p:cNvSpPr>
            <a:spLocks noGrp="1"/>
          </p:cNvSpPr>
          <p:nvPr/>
        </p:nvSpPr>
        <p:spPr>
          <a:xfrm rot="0">
            <a:off x="2413000" y="720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369249761" name="Text">
    </p:cNvPr>
          <p:cNvSpPr>
            <a:spLocks noGrp="1"/>
          </p:cNvSpPr>
          <p:nvPr/>
        </p:nvSpPr>
        <p:spPr>
          <a:xfrm rot="0">
            <a:off x="508000" y="760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JBIS Database Services</a:t>
            </a:r>
          </a:p>
        </p:txBody>
      </p:sp>
      <p:sp>
        <p:nvSpPr>
          <p:cNvPr id="333605979" name="Text">
    </p:cNvPr>
          <p:cNvSpPr>
            <a:spLocks noGrp="1"/>
          </p:cNvSpPr>
          <p:nvPr/>
        </p:nvSpPr>
        <p:spPr>
          <a:xfrm rot="0">
            <a:off x="508000" y="783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88293768" name="Text">
    </p:cNvPr>
          <p:cNvSpPr>
            <a:spLocks noGrp="1"/>
          </p:cNvSpPr>
          <p:nvPr/>
        </p:nvSpPr>
        <p:spPr>
          <a:xfrm rot="0">
            <a:off x="2413000" y="783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95615263" name="Text">
    </p:cNvPr>
          <p:cNvSpPr>
            <a:spLocks noGrp="1"/>
          </p:cNvSpPr>
          <p:nvPr/>
        </p:nvSpPr>
        <p:spPr>
          <a:xfrm rot="0">
            <a:off x="508000" y="824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Joint Battlespace Information Services</a:t>
            </a:r>
          </a:p>
        </p:txBody>
      </p:sp>
      <p:sp>
        <p:nvSpPr>
          <p:cNvPr id="22794509" name="Text">
    </p:cNvPr>
          <p:cNvSpPr>
            <a:spLocks noGrp="1"/>
          </p:cNvSpPr>
          <p:nvPr/>
        </p:nvSpPr>
        <p:spPr>
          <a:xfrm rot="0">
            <a:off x="508000" y="847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2803913" name="Text">
    </p:cNvPr>
          <p:cNvSpPr>
            <a:spLocks noGrp="1"/>
          </p:cNvSpPr>
          <p:nvPr/>
        </p:nvSpPr>
        <p:spPr>
          <a:xfrm rot="0">
            <a:off x="2413000" y="847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620862942" name="Text">
    </p:cNvPr>
          <p:cNvSpPr>
            <a:spLocks noGrp="1"/>
          </p:cNvSpPr>
          <p:nvPr/>
        </p:nvSpPr>
        <p:spPr>
          <a:xfrm rot="0">
            <a:off x="508000" y="887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Joint Domain Services</a:t>
            </a:r>
          </a:p>
        </p:txBody>
      </p:sp>
      <p:sp>
        <p:nvSpPr>
          <p:cNvPr id="1920205011" name="Text">
    </p:cNvPr>
          <p:cNvSpPr>
            <a:spLocks noGrp="1"/>
          </p:cNvSpPr>
          <p:nvPr/>
        </p:nvSpPr>
        <p:spPr>
          <a:xfrm rot="0">
            <a:off x="508000" y="910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71253289" name="Text">
    </p:cNvPr>
          <p:cNvSpPr>
            <a:spLocks noGrp="1"/>
          </p:cNvSpPr>
          <p:nvPr/>
        </p:nvSpPr>
        <p:spPr>
          <a:xfrm rot="0">
            <a:off x="2413000" y="910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943218658" name="Text">
    </p:cNvPr>
          <p:cNvSpPr>
            <a:spLocks noGrp="1"/>
          </p:cNvSpPr>
          <p:nvPr/>
        </p:nvSpPr>
        <p:spPr>
          <a:xfrm rot="0">
            <a:off x="508000" y="951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Mediation Services</a:t>
            </a:r>
          </a:p>
        </p:txBody>
      </p:sp>
      <p:sp>
        <p:nvSpPr>
          <p:cNvPr id="1886520017" name="Text">
    </p:cNvPr>
          <p:cNvSpPr>
            <a:spLocks noGrp="1"/>
          </p:cNvSpPr>
          <p:nvPr/>
        </p:nvSpPr>
        <p:spPr>
          <a:xfrm rot="0">
            <a:off x="508000" y="974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84251028" name="Text">
    </p:cNvPr>
          <p:cNvSpPr>
            <a:spLocks noGrp="1"/>
          </p:cNvSpPr>
          <p:nvPr/>
        </p:nvSpPr>
        <p:spPr>
          <a:xfrm rot="0">
            <a:off x="2413000" y="974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290078155"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Technology &amp; Physical Layer</a:t>
            </a:r>
          </a:p>
        </p:txBody>
      </p:sp>
      <p:sp>
        <p:nvSpPr>
          <p:cNvPr id="63882740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17592910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41</a:t>
            </a:r>
          </a:p>
        </p:txBody>
      </p:sp>
      <p:sp>
        <p:nvSpPr>
          <p:cNvPr id="5056804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746896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42251797"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Message Oriented Middleware Services</a:t>
            </a:r>
          </a:p>
        </p:txBody>
      </p:sp>
      <p:sp>
        <p:nvSpPr>
          <p:cNvPr id="402383865"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39239249"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349256748" name="Text">
    </p:cNvPr>
          <p:cNvSpPr>
            <a:spLocks noGrp="1"/>
          </p:cNvSpPr>
          <p:nvPr/>
        </p:nvSpPr>
        <p:spPr>
          <a:xfrm rot="0">
            <a:off x="508000" y="160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NVG Service Endpoint</a:t>
            </a:r>
          </a:p>
        </p:txBody>
      </p:sp>
      <p:sp>
        <p:nvSpPr>
          <p:cNvPr id="11555317" name="Text">
    </p:cNvPr>
          <p:cNvSpPr>
            <a:spLocks noGrp="1"/>
          </p:cNvSpPr>
          <p:nvPr/>
        </p:nvSpPr>
        <p:spPr>
          <a:xfrm rot="0">
            <a:off x="508000" y="182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09830961" name="Text">
    </p:cNvPr>
          <p:cNvSpPr>
            <a:spLocks noGrp="1"/>
          </p:cNvSpPr>
          <p:nvPr/>
        </p:nvSpPr>
        <p:spPr>
          <a:xfrm rot="0">
            <a:off x="2413000" y="182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468377358" name="Text">
    </p:cNvPr>
          <p:cNvSpPr>
            <a:spLocks noGrp="1"/>
          </p:cNvSpPr>
          <p:nvPr/>
        </p:nvSpPr>
        <p:spPr>
          <a:xfrm rot="0">
            <a:off x="508000" y="223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OpenSearch API</a:t>
            </a:r>
          </a:p>
        </p:txBody>
      </p:sp>
      <p:sp>
        <p:nvSpPr>
          <p:cNvPr id="721938233" name="Text">
    </p:cNvPr>
          <p:cNvSpPr>
            <a:spLocks noGrp="1"/>
          </p:cNvSpPr>
          <p:nvPr/>
        </p:nvSpPr>
        <p:spPr>
          <a:xfrm rot="0">
            <a:off x="508000" y="246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91680341" name="Text">
    </p:cNvPr>
          <p:cNvSpPr>
            <a:spLocks noGrp="1"/>
          </p:cNvSpPr>
          <p:nvPr/>
        </p:nvSpPr>
        <p:spPr>
          <a:xfrm rot="0">
            <a:off x="2413000" y="246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91966021" name="Text">
    </p:cNvPr>
          <p:cNvSpPr>
            <a:spLocks noGrp="1"/>
          </p:cNvSpPr>
          <p:nvPr/>
        </p:nvSpPr>
        <p:spPr>
          <a:xfrm rot="0">
            <a:off x="508000" y="287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OpenSearch API</a:t>
            </a:r>
          </a:p>
        </p:txBody>
      </p:sp>
      <p:sp>
        <p:nvSpPr>
          <p:cNvPr id="1210378059" name="Text">
    </p:cNvPr>
          <p:cNvSpPr>
            <a:spLocks noGrp="1"/>
          </p:cNvSpPr>
          <p:nvPr/>
        </p:nvSpPr>
        <p:spPr>
          <a:xfrm rot="0">
            <a:off x="508000" y="309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52871257" name="Text">
    </p:cNvPr>
          <p:cNvSpPr>
            <a:spLocks noGrp="1"/>
          </p:cNvSpPr>
          <p:nvPr/>
        </p:nvSpPr>
        <p:spPr>
          <a:xfrm rot="0">
            <a:off x="2413000" y="309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611246081" name="Text">
    </p:cNvPr>
          <p:cNvSpPr>
            <a:spLocks noGrp="1"/>
          </p:cNvSpPr>
          <p:nvPr/>
        </p:nvSpPr>
        <p:spPr>
          <a:xfrm rot="0">
            <a:off x="508000" y="350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Operations Information Services</a:t>
            </a:r>
          </a:p>
        </p:txBody>
      </p:sp>
      <p:sp>
        <p:nvSpPr>
          <p:cNvPr id="2065215403" name="Text">
    </p:cNvPr>
          <p:cNvSpPr>
            <a:spLocks noGrp="1"/>
          </p:cNvSpPr>
          <p:nvPr/>
        </p:nvSpPr>
        <p:spPr>
          <a:xfrm rot="0">
            <a:off x="508000" y="373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50814524" name="Text">
    </p:cNvPr>
          <p:cNvSpPr>
            <a:spLocks noGrp="1"/>
          </p:cNvSpPr>
          <p:nvPr/>
        </p:nvSpPr>
        <p:spPr>
          <a:xfrm rot="0">
            <a:off x="2413000" y="373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060552927" name="Text">
    </p:cNvPr>
          <p:cNvSpPr>
            <a:spLocks noGrp="1"/>
          </p:cNvSpPr>
          <p:nvPr/>
        </p:nvSpPr>
        <p:spPr>
          <a:xfrm rot="0">
            <a:off x="520700" y="40386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"new" name for Battlespace Information Services</a:t>
            </a:r>
          </a:p>
        </p:txBody>
      </p:sp>
      <p:sp>
        <p:nvSpPr>
          <p:cNvPr id="1812681168" name="Text">
    </p:cNvPr>
          <p:cNvSpPr>
            <a:spLocks noGrp="1"/>
          </p:cNvSpPr>
          <p:nvPr/>
        </p:nvSpPr>
        <p:spPr>
          <a:xfrm rot="0">
            <a:off x="508000" y="447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Operations Planning Services</a:t>
            </a:r>
          </a:p>
        </p:txBody>
      </p:sp>
      <p:sp>
        <p:nvSpPr>
          <p:cNvPr id="1389420045" name="Text">
    </p:cNvPr>
          <p:cNvSpPr>
            <a:spLocks noGrp="1"/>
          </p:cNvSpPr>
          <p:nvPr/>
        </p:nvSpPr>
        <p:spPr>
          <a:xfrm rot="0">
            <a:off x="508000" y="469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50402186" name="Text">
    </p:cNvPr>
          <p:cNvSpPr>
            <a:spLocks noGrp="1"/>
          </p:cNvSpPr>
          <p:nvPr/>
        </p:nvSpPr>
        <p:spPr>
          <a:xfrm rot="0">
            <a:off x="2413000" y="469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31452080" name="Text">
    </p:cNvPr>
          <p:cNvSpPr>
            <a:spLocks noGrp="1"/>
          </p:cNvSpPr>
          <p:nvPr/>
        </p:nvSpPr>
        <p:spPr>
          <a:xfrm rot="0">
            <a:off x="508000" y="510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ORBAT Services</a:t>
            </a:r>
          </a:p>
        </p:txBody>
      </p:sp>
      <p:sp>
        <p:nvSpPr>
          <p:cNvPr id="837191755" name="Text">
    </p:cNvPr>
          <p:cNvSpPr>
            <a:spLocks noGrp="1"/>
          </p:cNvSpPr>
          <p:nvPr/>
        </p:nvSpPr>
        <p:spPr>
          <a:xfrm rot="0">
            <a:off x="508000" y="533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95684812" name="Text">
    </p:cNvPr>
          <p:cNvSpPr>
            <a:spLocks noGrp="1"/>
          </p:cNvSpPr>
          <p:nvPr/>
        </p:nvSpPr>
        <p:spPr>
          <a:xfrm rot="0">
            <a:off x="2413000" y="533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230343009" name="Text">
    </p:cNvPr>
          <p:cNvSpPr>
            <a:spLocks noGrp="1"/>
          </p:cNvSpPr>
          <p:nvPr/>
        </p:nvSpPr>
        <p:spPr>
          <a:xfrm rot="0">
            <a:off x="508000" y="574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Overlay Services</a:t>
            </a:r>
          </a:p>
        </p:txBody>
      </p:sp>
      <p:sp>
        <p:nvSpPr>
          <p:cNvPr id="606288938"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62187317"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411638449"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Producer Gateway Services</a:t>
            </a:r>
          </a:p>
        </p:txBody>
      </p:sp>
      <p:sp>
        <p:nvSpPr>
          <p:cNvPr id="256480925"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50798898"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23476405"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Publish BSO Metadata</a:t>
            </a:r>
          </a:p>
        </p:txBody>
      </p:sp>
      <p:sp>
        <p:nvSpPr>
          <p:cNvPr id="1244348996"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426722"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83082827" name="Text">
    </p:cNvPr>
          <p:cNvSpPr>
            <a:spLocks noGrp="1"/>
          </p:cNvSpPr>
          <p:nvPr/>
        </p:nvSpPr>
        <p:spPr>
          <a:xfrm rot="0">
            <a:off x="508000" y="764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Recognized Picture Services</a:t>
            </a:r>
          </a:p>
        </p:txBody>
      </p:sp>
      <p:sp>
        <p:nvSpPr>
          <p:cNvPr id="989506867" name="Text">
    </p:cNvPr>
          <p:cNvSpPr>
            <a:spLocks noGrp="1"/>
          </p:cNvSpPr>
          <p:nvPr/>
        </p:nvSpPr>
        <p:spPr>
          <a:xfrm rot="0">
            <a:off x="508000" y="787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10140234" name="Text">
    </p:cNvPr>
          <p:cNvSpPr>
            <a:spLocks noGrp="1"/>
          </p:cNvSpPr>
          <p:nvPr/>
        </p:nvSpPr>
        <p:spPr>
          <a:xfrm rot="0">
            <a:off x="2413000" y="787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220659242" name="Text">
    </p:cNvPr>
          <p:cNvSpPr>
            <a:spLocks noGrp="1"/>
          </p:cNvSpPr>
          <p:nvPr/>
        </p:nvSpPr>
        <p:spPr>
          <a:xfrm rot="0">
            <a:off x="508000" y="828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RESTful</a:t>
            </a:r>
          </a:p>
        </p:txBody>
      </p:sp>
      <p:sp>
        <p:nvSpPr>
          <p:cNvPr id="1265842946" name="Text">
    </p:cNvPr>
          <p:cNvSpPr>
            <a:spLocks noGrp="1"/>
          </p:cNvSpPr>
          <p:nvPr/>
        </p:nvSpPr>
        <p:spPr>
          <a:xfrm rot="0">
            <a:off x="508000" y="850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13385322" name="Text">
    </p:cNvPr>
          <p:cNvSpPr>
            <a:spLocks noGrp="1"/>
          </p:cNvSpPr>
          <p:nvPr/>
        </p:nvSpPr>
        <p:spPr>
          <a:xfrm rot="0">
            <a:off x="2413000" y="850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291731456" name="Text">
    </p:cNvPr>
          <p:cNvSpPr>
            <a:spLocks noGrp="1"/>
          </p:cNvSpPr>
          <p:nvPr/>
        </p:nvSpPr>
        <p:spPr>
          <a:xfrm rot="0">
            <a:off x="508000" y="891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Retrieve BSO Metadata and associated BSOs via linkbacks</a:t>
            </a:r>
          </a:p>
        </p:txBody>
      </p:sp>
      <p:sp>
        <p:nvSpPr>
          <p:cNvPr id="722338728" name="Text">
    </p:cNvPr>
          <p:cNvSpPr>
            <a:spLocks noGrp="1"/>
          </p:cNvSpPr>
          <p:nvPr/>
        </p:nvSpPr>
        <p:spPr>
          <a:xfrm rot="0">
            <a:off x="508000" y="914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46269152" name="Text">
    </p:cNvPr>
          <p:cNvSpPr>
            <a:spLocks noGrp="1"/>
          </p:cNvSpPr>
          <p:nvPr/>
        </p:nvSpPr>
        <p:spPr>
          <a:xfrm rot="0">
            <a:off x="2413000" y="914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562295136" name="Text">
    </p:cNvPr>
          <p:cNvSpPr>
            <a:spLocks noGrp="1"/>
          </p:cNvSpPr>
          <p:nvPr/>
        </p:nvSpPr>
        <p:spPr>
          <a:xfrm rot="0">
            <a:off x="508000" y="955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Situational Awareness Services</a:t>
            </a:r>
          </a:p>
        </p:txBody>
      </p:sp>
      <p:sp>
        <p:nvSpPr>
          <p:cNvPr id="724184616" name="Text">
    </p:cNvPr>
          <p:cNvSpPr>
            <a:spLocks noGrp="1"/>
          </p:cNvSpPr>
          <p:nvPr/>
        </p:nvSpPr>
        <p:spPr>
          <a:xfrm rot="0">
            <a:off x="508000" y="977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93890982" name="Text">
    </p:cNvPr>
          <p:cNvSpPr>
            <a:spLocks noGrp="1"/>
          </p:cNvSpPr>
          <p:nvPr/>
        </p:nvSpPr>
        <p:spPr>
          <a:xfrm rot="0">
            <a:off x="2413000" y="977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90437729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9827017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42</a:t>
            </a:r>
          </a:p>
        </p:txBody>
      </p:sp>
      <p:sp>
        <p:nvSpPr>
          <p:cNvPr id="122523548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322669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11584989"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Track Management Services</a:t>
            </a:r>
          </a:p>
        </p:txBody>
      </p:sp>
      <p:sp>
        <p:nvSpPr>
          <p:cNvPr id="304878094"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0738772"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468372410" name="Text">
    </p:cNvPr>
          <p:cNvSpPr>
            <a:spLocks noGrp="1"/>
          </p:cNvSpPr>
          <p:nvPr/>
        </p:nvSpPr>
        <p:spPr>
          <a:xfrm rot="0">
            <a:off x="508000" y="160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Unwrapped BSO API</a:t>
            </a:r>
          </a:p>
        </p:txBody>
      </p:sp>
      <p:sp>
        <p:nvSpPr>
          <p:cNvPr id="1773043338" name="Text">
    </p:cNvPr>
          <p:cNvSpPr>
            <a:spLocks noGrp="1"/>
          </p:cNvSpPr>
          <p:nvPr/>
        </p:nvSpPr>
        <p:spPr>
          <a:xfrm rot="0">
            <a:off x="508000" y="182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9324883" name="Text">
    </p:cNvPr>
          <p:cNvSpPr>
            <a:spLocks noGrp="1"/>
          </p:cNvSpPr>
          <p:nvPr/>
        </p:nvSpPr>
        <p:spPr>
          <a:xfrm rot="0">
            <a:off x="2413000" y="182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813560305" name="Text">
    </p:cNvPr>
          <p:cNvSpPr>
            <a:spLocks noGrp="1"/>
          </p:cNvSpPr>
          <p:nvPr/>
        </p:nvSpPr>
        <p:spPr>
          <a:xfrm rot="0">
            <a:off x="508000" y="223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Wrapped BSO API</a:t>
            </a:r>
          </a:p>
        </p:txBody>
      </p:sp>
      <p:sp>
        <p:nvSpPr>
          <p:cNvPr id="560073427" name="Text">
    </p:cNvPr>
          <p:cNvSpPr>
            <a:spLocks noGrp="1"/>
          </p:cNvSpPr>
          <p:nvPr/>
        </p:nvSpPr>
        <p:spPr>
          <a:xfrm rot="0">
            <a:off x="508000" y="246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00503899" name="Text">
    </p:cNvPr>
          <p:cNvSpPr>
            <a:spLocks noGrp="1"/>
          </p:cNvSpPr>
          <p:nvPr/>
        </p:nvSpPr>
        <p:spPr>
          <a:xfrm rot="0">
            <a:off x="2413000" y="246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63247330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0736990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43</a:t>
            </a:r>
          </a:p>
        </p:txBody>
      </p:sp>
      <p:sp>
        <p:nvSpPr>
          <p:cNvPr id="182999105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197500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29280103" name="Text">
    </p:cNvPr>
          <p:cNvSpPr>
            <a:spLocks noGrp="1"/>
          </p:cNvSpPr>
          <p:nvPr/>
        </p:nvSpPr>
        <p:spPr>
          <a:xfrm rot="0">
            <a:off x="508000" y="1257300"/>
            <a:ext cx="6540500" cy="9525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 user in NCS, NFS, or as part of a NATO-led operation needs to be able to, as natively as possible, access the array of data provided by the various contributing nations, data sources, capabilities, communities of interest and be able to be applied by the user through consuming capabilities which help to transform the data into useful information</a:t>
            </a:r>
          </a:p>
        </p:txBody>
      </p:sp>
      <p:sp>
        <p:nvSpPr>
          <p:cNvPr id="360793141"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49518162"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Outcome</a:t>
            </a:r>
          </a:p>
        </p:txBody>
      </p:sp>
      <p:sp>
        <p:nvSpPr>
          <p:cNvPr id="1269985143" name="Text">
    </p:cNvPr>
          <p:cNvSpPr>
            <a:spLocks noGrp="1"/>
          </p:cNvSpPr>
          <p:nvPr/>
        </p:nvSpPr>
        <p:spPr>
          <a:xfrm rot="0">
            <a:off x="508000" y="264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Apply NCDF to develop their Info Exchange Standards</a:t>
            </a:r>
          </a:p>
        </p:txBody>
      </p:sp>
      <p:sp>
        <p:nvSpPr>
          <p:cNvPr id="982584783" name="Text">
    </p:cNvPr>
          <p:cNvSpPr>
            <a:spLocks noGrp="1"/>
          </p:cNvSpPr>
          <p:nvPr/>
        </p:nvSpPr>
        <p:spPr>
          <a:xfrm rot="0">
            <a:off x="508000" y="287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32178244" name="Text">
    </p:cNvPr>
          <p:cNvSpPr>
            <a:spLocks noGrp="1"/>
          </p:cNvSpPr>
          <p:nvPr/>
        </p:nvSpPr>
        <p:spPr>
          <a:xfrm rot="0">
            <a:off x="2413000" y="287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896158447" name="Text">
    </p:cNvPr>
          <p:cNvSpPr>
            <a:spLocks noGrp="1"/>
          </p:cNvSpPr>
          <p:nvPr/>
        </p:nvSpPr>
        <p:spPr>
          <a:xfrm rot="0">
            <a:off x="520700" y="31750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Secondary Goal</a:t>
            </a:r>
          </a:p>
        </p:txBody>
      </p:sp>
      <p:sp>
        <p:nvSpPr>
          <p:cNvPr id="1845187298" name="Text">
    </p:cNvPr>
          <p:cNvSpPr>
            <a:spLocks noGrp="1"/>
          </p:cNvSpPr>
          <p:nvPr/>
        </p:nvSpPr>
        <p:spPr>
          <a:xfrm rot="0">
            <a:off x="508000" y="360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Apply NCDF to develop their X-COI Info Exchange Standards</a:t>
            </a:r>
          </a:p>
        </p:txBody>
      </p:sp>
      <p:sp>
        <p:nvSpPr>
          <p:cNvPr id="1605817831" name="Text">
    </p:cNvPr>
          <p:cNvSpPr>
            <a:spLocks noGrp="1"/>
          </p:cNvSpPr>
          <p:nvPr/>
        </p:nvSpPr>
        <p:spPr>
          <a:xfrm rot="0">
            <a:off x="508000" y="383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0811699" name="Text">
    </p:cNvPr>
          <p:cNvSpPr>
            <a:spLocks noGrp="1"/>
          </p:cNvSpPr>
          <p:nvPr/>
        </p:nvSpPr>
        <p:spPr>
          <a:xfrm rot="0">
            <a:off x="2413000" y="383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873230577" name="Text">
    </p:cNvPr>
          <p:cNvSpPr>
            <a:spLocks noGrp="1"/>
          </p:cNvSpPr>
          <p:nvPr/>
        </p:nvSpPr>
        <p:spPr>
          <a:xfrm rot="0">
            <a:off x="520700" y="41402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Main Goal</a:t>
            </a:r>
          </a:p>
        </p:txBody>
      </p:sp>
      <p:sp>
        <p:nvSpPr>
          <p:cNvPr id="1484528037" name="Text">
    </p:cNvPr>
          <p:cNvSpPr>
            <a:spLocks noGrp="1"/>
          </p:cNvSpPr>
          <p:nvPr/>
        </p:nvSpPr>
        <p:spPr>
          <a:xfrm rot="0">
            <a:off x="508000" y="457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 Scientists</a:t>
            </a:r>
          </a:p>
        </p:txBody>
      </p:sp>
      <p:sp>
        <p:nvSpPr>
          <p:cNvPr id="822933152" name="Text">
    </p:cNvPr>
          <p:cNvSpPr>
            <a:spLocks noGrp="1"/>
          </p:cNvSpPr>
          <p:nvPr/>
        </p:nvSpPr>
        <p:spPr>
          <a:xfrm rot="0">
            <a:off x="508000" y="480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53781278" name="Text">
    </p:cNvPr>
          <p:cNvSpPr>
            <a:spLocks noGrp="1"/>
          </p:cNvSpPr>
          <p:nvPr/>
        </p:nvSpPr>
        <p:spPr>
          <a:xfrm rot="0">
            <a:off x="2413000" y="480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10614603" name="Text">
    </p:cNvPr>
          <p:cNvSpPr>
            <a:spLocks noGrp="1"/>
          </p:cNvSpPr>
          <p:nvPr/>
        </p:nvSpPr>
        <p:spPr>
          <a:xfrm rot="0">
            <a:off x="508000" y="520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DCS Canada</a:t>
            </a:r>
          </a:p>
        </p:txBody>
      </p:sp>
      <p:sp>
        <p:nvSpPr>
          <p:cNvPr id="1042176013" name="Text">
    </p:cNvPr>
          <p:cNvSpPr>
            <a:spLocks noGrp="1"/>
          </p:cNvSpPr>
          <p:nvPr/>
        </p:nvSpPr>
        <p:spPr>
          <a:xfrm rot="0">
            <a:off x="508000" y="543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52240280" name="Text">
    </p:cNvPr>
          <p:cNvSpPr>
            <a:spLocks noGrp="1"/>
          </p:cNvSpPr>
          <p:nvPr/>
        </p:nvSpPr>
        <p:spPr>
          <a:xfrm rot="0">
            <a:off x="2413000" y="543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815324264" name="Text">
    </p:cNvPr>
          <p:cNvSpPr>
            <a:spLocks noGrp="1"/>
          </p:cNvSpPr>
          <p:nvPr/>
        </p:nvSpPr>
        <p:spPr>
          <a:xfrm rot="0">
            <a:off x="508000" y="584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DEU</a:t>
            </a:r>
          </a:p>
        </p:txBody>
      </p:sp>
      <p:sp>
        <p:nvSpPr>
          <p:cNvPr id="141889456" name="Text">
    </p:cNvPr>
          <p:cNvSpPr>
            <a:spLocks noGrp="1"/>
          </p:cNvSpPr>
          <p:nvPr/>
        </p:nvSpPr>
        <p:spPr>
          <a:xfrm rot="0">
            <a:off x="508000" y="607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47662467" name="Text">
    </p:cNvPr>
          <p:cNvSpPr>
            <a:spLocks noGrp="1"/>
          </p:cNvSpPr>
          <p:nvPr/>
        </p:nvSpPr>
        <p:spPr>
          <a:xfrm rot="0">
            <a:off x="2413000" y="607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619896135" name="Text">
    </p:cNvPr>
          <p:cNvSpPr>
            <a:spLocks noGrp="1"/>
          </p:cNvSpPr>
          <p:nvPr/>
        </p:nvSpPr>
        <p:spPr>
          <a:xfrm rot="0">
            <a:off x="508000" y="6477000"/>
            <a:ext cx="6540500" cy="381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Enables all users of DL to access and have common understanding of the data for their own analysis; and to reuse what others have already made available</a:t>
            </a:r>
          </a:p>
        </p:txBody>
      </p:sp>
      <p:sp>
        <p:nvSpPr>
          <p:cNvPr id="1384070701" name="Text">
    </p:cNvPr>
          <p:cNvSpPr>
            <a:spLocks noGrp="1"/>
          </p:cNvSpPr>
          <p:nvPr/>
        </p:nvSpPr>
        <p:spPr>
          <a:xfrm rot="0">
            <a:off x="508000" y="688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18346077" name="Text">
    </p:cNvPr>
          <p:cNvSpPr>
            <a:spLocks noGrp="1"/>
          </p:cNvSpPr>
          <p:nvPr/>
        </p:nvSpPr>
        <p:spPr>
          <a:xfrm rot="0">
            <a:off x="2413000" y="688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Value</a:t>
            </a:r>
          </a:p>
        </p:txBody>
      </p:sp>
      <p:sp>
        <p:nvSpPr>
          <p:cNvPr id="164607612" name="Text">
    </p:cNvPr>
          <p:cNvSpPr>
            <a:spLocks noGrp="1"/>
          </p:cNvSpPr>
          <p:nvPr/>
        </p:nvSpPr>
        <p:spPr>
          <a:xfrm rot="0">
            <a:off x="508000" y="7289800"/>
            <a:ext cx="6540500" cy="381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Ensure DM and NCDF supports overarching Info Management Policy, Strategies, etc.</a:t>
            </a:r>
          </a:p>
        </p:txBody>
      </p:sp>
      <p:sp>
        <p:nvSpPr>
          <p:cNvPr id="996498151" name="Text">
    </p:cNvPr>
          <p:cNvSpPr>
            <a:spLocks noGrp="1"/>
          </p:cNvSpPr>
          <p:nvPr/>
        </p:nvSpPr>
        <p:spPr>
          <a:xfrm rot="0">
            <a:off x="508000" y="769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81052656" name="Text">
    </p:cNvPr>
          <p:cNvSpPr>
            <a:spLocks noGrp="1"/>
          </p:cNvSpPr>
          <p:nvPr/>
        </p:nvSpPr>
        <p:spPr>
          <a:xfrm rot="0">
            <a:off x="2413000" y="769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606582782" name="Text">
    </p:cNvPr>
          <p:cNvSpPr>
            <a:spLocks noGrp="1"/>
          </p:cNvSpPr>
          <p:nvPr/>
        </p:nvSpPr>
        <p:spPr>
          <a:xfrm rot="0">
            <a:off x="508000" y="8102600"/>
            <a:ext cx="6540500" cy="381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Ensure NCDF is applied when designing/implementing the Data Lake concept within NATO</a:t>
            </a:r>
          </a:p>
        </p:txBody>
      </p:sp>
      <p:sp>
        <p:nvSpPr>
          <p:cNvPr id="726310956" name="Text">
    </p:cNvPr>
          <p:cNvSpPr>
            <a:spLocks noGrp="1"/>
          </p:cNvSpPr>
          <p:nvPr/>
        </p:nvSpPr>
        <p:spPr>
          <a:xfrm rot="0">
            <a:off x="508000" y="850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88374464" name="Text">
    </p:cNvPr>
          <p:cNvSpPr>
            <a:spLocks noGrp="1"/>
          </p:cNvSpPr>
          <p:nvPr/>
        </p:nvSpPr>
        <p:spPr>
          <a:xfrm rot="0">
            <a:off x="2413000" y="850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772970600" name="Text">
    </p:cNvPr>
          <p:cNvSpPr>
            <a:spLocks noGrp="1"/>
          </p:cNvSpPr>
          <p:nvPr/>
        </p:nvSpPr>
        <p:spPr>
          <a:xfrm rot="0">
            <a:off x="508000" y="891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FMN CPWG: Data Management Syndicate</a:t>
            </a:r>
          </a:p>
        </p:txBody>
      </p:sp>
      <p:sp>
        <p:nvSpPr>
          <p:cNvPr id="1704210725" name="Text">
    </p:cNvPr>
          <p:cNvSpPr>
            <a:spLocks noGrp="1"/>
          </p:cNvSpPr>
          <p:nvPr/>
        </p:nvSpPr>
        <p:spPr>
          <a:xfrm rot="0">
            <a:off x="508000" y="914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5190139" name="Text">
    </p:cNvPr>
          <p:cNvSpPr>
            <a:spLocks noGrp="1"/>
          </p:cNvSpPr>
          <p:nvPr/>
        </p:nvSpPr>
        <p:spPr>
          <a:xfrm rot="0">
            <a:off x="2413000" y="914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779894202" name="Text">
    </p:cNvPr>
          <p:cNvSpPr>
            <a:spLocks noGrp="1"/>
          </p:cNvSpPr>
          <p:nvPr/>
        </p:nvSpPr>
        <p:spPr>
          <a:xfrm rot="0">
            <a:off x="508000" y="9550400"/>
            <a:ext cx="6540500" cy="381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Folks will want to know they can protects and administer (policy enforcement, tag&amp;label, handling instruction, ... enforcement) their data in the NCDF space</a:t>
            </a:r>
          </a:p>
        </p:txBody>
      </p:sp>
      <p:sp>
        <p:nvSpPr>
          <p:cNvPr id="1358697288"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Motivation</a:t>
            </a:r>
          </a:p>
        </p:txBody>
      </p:sp>
      <p:sp>
        <p:nvSpPr>
          <p:cNvPr id="34636119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4413541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44</a:t>
            </a:r>
          </a:p>
        </p:txBody>
      </p:sp>
      <p:sp>
        <p:nvSpPr>
          <p:cNvPr id="147926244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990581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56439235"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20029891"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Outcome</a:t>
            </a:r>
          </a:p>
        </p:txBody>
      </p:sp>
      <p:sp>
        <p:nvSpPr>
          <p:cNvPr id="1560098540"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JISR Intel</a:t>
            </a:r>
          </a:p>
        </p:txBody>
      </p:sp>
      <p:sp>
        <p:nvSpPr>
          <p:cNvPr id="1430954026"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32671686"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424335491" name="Text">
    </p:cNvPr>
          <p:cNvSpPr>
            <a:spLocks noGrp="1"/>
          </p:cNvSpPr>
          <p:nvPr/>
        </p:nvSpPr>
        <p:spPr>
          <a:xfrm rot="0">
            <a:off x="508000" y="1803400"/>
            <a:ext cx="6540500" cy="762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NATO has an operational shortfall where it cannot handle the data it needs to operate in a conflict, so time is of the essence in developing solutions which can be fielded. Although the lake is currently an early prototype, we need to advance the effort as rapidly as feasible</a:t>
            </a:r>
          </a:p>
        </p:txBody>
      </p:sp>
      <p:sp>
        <p:nvSpPr>
          <p:cNvPr id="1629140133" name="Text">
    </p:cNvPr>
          <p:cNvSpPr>
            <a:spLocks noGrp="1"/>
          </p:cNvSpPr>
          <p:nvPr/>
        </p:nvSpPr>
        <p:spPr>
          <a:xfrm rot="0">
            <a:off x="508000" y="259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41091932" name="Text">
    </p:cNvPr>
          <p:cNvSpPr>
            <a:spLocks noGrp="1"/>
          </p:cNvSpPr>
          <p:nvPr/>
        </p:nvSpPr>
        <p:spPr>
          <a:xfrm rot="0">
            <a:off x="2413000" y="259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Outcome</a:t>
            </a:r>
          </a:p>
        </p:txBody>
      </p:sp>
      <p:sp>
        <p:nvSpPr>
          <p:cNvPr id="1614273411" name="Text">
    </p:cNvPr>
          <p:cNvSpPr>
            <a:spLocks noGrp="1"/>
          </p:cNvSpPr>
          <p:nvPr/>
        </p:nvSpPr>
        <p:spPr>
          <a:xfrm rot="0">
            <a:off x="508000" y="299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NATO Information Management Authority</a:t>
            </a:r>
          </a:p>
        </p:txBody>
      </p:sp>
      <p:sp>
        <p:nvSpPr>
          <p:cNvPr id="431987900" name="Text">
    </p:cNvPr>
          <p:cNvSpPr>
            <a:spLocks noGrp="1"/>
          </p:cNvSpPr>
          <p:nvPr/>
        </p:nvSpPr>
        <p:spPr>
          <a:xfrm rot="0">
            <a:off x="508000" y="322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58430898" name="Text">
    </p:cNvPr>
          <p:cNvSpPr>
            <a:spLocks noGrp="1"/>
          </p:cNvSpPr>
          <p:nvPr/>
        </p:nvSpPr>
        <p:spPr>
          <a:xfrm rot="0">
            <a:off x="2413000" y="322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150681531" name="Text">
    </p:cNvPr>
          <p:cNvSpPr>
            <a:spLocks noGrp="1"/>
          </p:cNvSpPr>
          <p:nvPr/>
        </p:nvSpPr>
        <p:spPr>
          <a:xfrm rot="0">
            <a:off x="508000" y="363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architecture for DLs</a:t>
            </a:r>
          </a:p>
        </p:txBody>
      </p:sp>
      <p:sp>
        <p:nvSpPr>
          <p:cNvPr id="446902633" name="Text">
    </p:cNvPr>
          <p:cNvSpPr>
            <a:spLocks noGrp="1"/>
          </p:cNvSpPr>
          <p:nvPr/>
        </p:nvSpPr>
        <p:spPr>
          <a:xfrm rot="0">
            <a:off x="508000" y="386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32546813" name="Text">
    </p:cNvPr>
          <p:cNvSpPr>
            <a:spLocks noGrp="1"/>
          </p:cNvSpPr>
          <p:nvPr/>
        </p:nvSpPr>
        <p:spPr>
          <a:xfrm rot="0">
            <a:off x="2413000" y="386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2001073792" name="Text">
    </p:cNvPr>
          <p:cNvSpPr>
            <a:spLocks noGrp="1"/>
          </p:cNvSpPr>
          <p:nvPr/>
        </p:nvSpPr>
        <p:spPr>
          <a:xfrm rot="0">
            <a:off x="508000" y="426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Operational Domains/Functional Services</a:t>
            </a:r>
          </a:p>
        </p:txBody>
      </p:sp>
      <p:sp>
        <p:nvSpPr>
          <p:cNvPr id="61520394" name="Text">
    </p:cNvPr>
          <p:cNvSpPr>
            <a:spLocks noGrp="1"/>
          </p:cNvSpPr>
          <p:nvPr/>
        </p:nvSpPr>
        <p:spPr>
          <a:xfrm rot="0">
            <a:off x="508000" y="449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514415" name="Text">
    </p:cNvPr>
          <p:cNvSpPr>
            <a:spLocks noGrp="1"/>
          </p:cNvSpPr>
          <p:nvPr/>
        </p:nvSpPr>
        <p:spPr>
          <a:xfrm rot="0">
            <a:off x="2413000" y="449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522562686" name="Text">
    </p:cNvPr>
          <p:cNvSpPr>
            <a:spLocks noGrp="1"/>
          </p:cNvSpPr>
          <p:nvPr/>
        </p:nvSpPr>
        <p:spPr>
          <a:xfrm rot="0">
            <a:off x="508000" y="490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Processing provided at Data Source</a:t>
            </a:r>
          </a:p>
        </p:txBody>
      </p:sp>
      <p:sp>
        <p:nvSpPr>
          <p:cNvPr id="1200400620"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95710973"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511015733" name="Text">
    </p:cNvPr>
          <p:cNvSpPr>
            <a:spLocks noGrp="1"/>
          </p:cNvSpPr>
          <p:nvPr/>
        </p:nvSpPr>
        <p:spPr>
          <a:xfrm rot="0">
            <a:off x="508000" y="5537200"/>
            <a:ext cx="6540500" cy="381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Require NCDF (processes? architectural artefacts? ???) be applied for managing operational data within the Federation</a:t>
            </a:r>
          </a:p>
        </p:txBody>
      </p:sp>
      <p:sp>
        <p:nvSpPr>
          <p:cNvPr id="738288345" name="Text">
    </p:cNvPr>
          <p:cNvSpPr>
            <a:spLocks noGrp="1"/>
          </p:cNvSpPr>
          <p:nvPr/>
        </p:nvSpPr>
        <p:spPr>
          <a:xfrm rot="0">
            <a:off x="508000" y="594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50111101" name="Text">
    </p:cNvPr>
          <p:cNvSpPr>
            <a:spLocks noGrp="1"/>
          </p:cNvSpPr>
          <p:nvPr/>
        </p:nvSpPr>
        <p:spPr>
          <a:xfrm rot="0">
            <a:off x="2413000" y="594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517970565" name="Text">
    </p:cNvPr>
          <p:cNvSpPr>
            <a:spLocks noGrp="1"/>
          </p:cNvSpPr>
          <p:nvPr/>
        </p:nvSpPr>
        <p:spPr>
          <a:xfrm rot="0">
            <a:off x="508000" y="6350000"/>
            <a:ext cx="6540500" cy="381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Require NCDF be applied for managing operational data within the Enterprise / Alliance</a:t>
            </a:r>
          </a:p>
        </p:txBody>
      </p:sp>
      <p:sp>
        <p:nvSpPr>
          <p:cNvPr id="734455480" name="Text">
    </p:cNvPr>
          <p:cNvSpPr>
            <a:spLocks noGrp="1"/>
          </p:cNvSpPr>
          <p:nvPr/>
        </p:nvSpPr>
        <p:spPr>
          <a:xfrm rot="0">
            <a:off x="508000" y="675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7468595" name="Text">
    </p:cNvPr>
          <p:cNvSpPr>
            <a:spLocks noGrp="1"/>
          </p:cNvSpPr>
          <p:nvPr/>
        </p:nvSpPr>
        <p:spPr>
          <a:xfrm rot="0">
            <a:off x="2413000" y="675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097865436" name="Text">
    </p:cNvPr>
          <p:cNvSpPr>
            <a:spLocks noGrp="1"/>
          </p:cNvSpPr>
          <p:nvPr/>
        </p:nvSpPr>
        <p:spPr>
          <a:xfrm rot="0">
            <a:off x="508000" y="7162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Secured</a:t>
            </a:r>
          </a:p>
        </p:txBody>
      </p:sp>
      <p:sp>
        <p:nvSpPr>
          <p:cNvPr id="597277125" name="Text">
    </p:cNvPr>
          <p:cNvSpPr>
            <a:spLocks noGrp="1"/>
          </p:cNvSpPr>
          <p:nvPr/>
        </p:nvSpPr>
        <p:spPr>
          <a:xfrm rot="0">
            <a:off x="508000" y="7391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73113128" name="Text">
    </p:cNvPr>
          <p:cNvSpPr>
            <a:spLocks noGrp="1"/>
          </p:cNvSpPr>
          <p:nvPr/>
        </p:nvSpPr>
        <p:spPr>
          <a:xfrm rot="0">
            <a:off x="2413000" y="7391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21703347" name="Text">
    </p:cNvPr>
          <p:cNvSpPr>
            <a:spLocks noGrp="1"/>
          </p:cNvSpPr>
          <p:nvPr/>
        </p:nvSpPr>
        <p:spPr>
          <a:xfrm rot="0">
            <a:off x="508000" y="7797800"/>
            <a:ext cx="6540500" cy="381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Secured by Design: apply Information Exchange Framework Reference Architecture (IEF-RA) to ensure data is secured</a:t>
            </a:r>
          </a:p>
        </p:txBody>
      </p:sp>
      <p:sp>
        <p:nvSpPr>
          <p:cNvPr id="1086092478" name="Text">
    </p:cNvPr>
          <p:cNvSpPr>
            <a:spLocks noGrp="1"/>
          </p:cNvSpPr>
          <p:nvPr/>
        </p:nvSpPr>
        <p:spPr>
          <a:xfrm rot="0">
            <a:off x="508000" y="8204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72123389" name="Text">
    </p:cNvPr>
          <p:cNvSpPr>
            <a:spLocks noGrp="1"/>
          </p:cNvSpPr>
          <p:nvPr/>
        </p:nvSpPr>
        <p:spPr>
          <a:xfrm rot="0">
            <a:off x="2413000" y="8204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582889533" name="Text">
    </p:cNvPr>
          <p:cNvSpPr>
            <a:spLocks noGrp="1"/>
          </p:cNvSpPr>
          <p:nvPr/>
        </p:nvSpPr>
        <p:spPr>
          <a:xfrm rot="0">
            <a:off x="508000" y="8610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Services implement NCDF interfaces to exchange data across domains/FSs</a:t>
            </a:r>
          </a:p>
        </p:txBody>
      </p:sp>
      <p:sp>
        <p:nvSpPr>
          <p:cNvPr id="2054723691" name="Text">
    </p:cNvPr>
          <p:cNvSpPr>
            <a:spLocks noGrp="1"/>
          </p:cNvSpPr>
          <p:nvPr/>
        </p:nvSpPr>
        <p:spPr>
          <a:xfrm rot="0">
            <a:off x="508000" y="8839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97504286" name="Text">
    </p:cNvPr>
          <p:cNvSpPr>
            <a:spLocks noGrp="1"/>
          </p:cNvSpPr>
          <p:nvPr/>
        </p:nvSpPr>
        <p:spPr>
          <a:xfrm rot="0">
            <a:off x="2413000" y="8839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511199113" name="Text">
    </p:cNvPr>
          <p:cNvSpPr>
            <a:spLocks noGrp="1"/>
          </p:cNvSpPr>
          <p:nvPr/>
        </p:nvSpPr>
        <p:spPr>
          <a:xfrm rot="0">
            <a:off x="508000" y="9245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Services implement NCDF interfaces to exchange data within domain/FS</a:t>
            </a:r>
          </a:p>
        </p:txBody>
      </p:sp>
      <p:sp>
        <p:nvSpPr>
          <p:cNvPr id="167767342" name="Text">
    </p:cNvPr>
          <p:cNvSpPr>
            <a:spLocks noGrp="1"/>
          </p:cNvSpPr>
          <p:nvPr/>
        </p:nvSpPr>
        <p:spPr>
          <a:xfrm rot="0">
            <a:off x="508000" y="9474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30781114" name="Text">
    </p:cNvPr>
          <p:cNvSpPr>
            <a:spLocks noGrp="1"/>
          </p:cNvSpPr>
          <p:nvPr/>
        </p:nvSpPr>
        <p:spPr>
          <a:xfrm rot="0">
            <a:off x="2413000" y="9474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211615171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02316050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45</a:t>
            </a:r>
          </a:p>
        </p:txBody>
      </p:sp>
      <p:sp>
        <p:nvSpPr>
          <p:cNvPr id="171624957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486277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51749017" name="Text">
    </p:cNvPr>
          <p:cNvSpPr>
            <a:spLocks noGrp="1"/>
          </p:cNvSpPr>
          <p:nvPr/>
        </p:nvSpPr>
        <p:spPr>
          <a:xfrm rot="0">
            <a:off x="508000" y="762000"/>
            <a:ext cx="6540500" cy="5715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Shared data should be able to support operational planning and execution, which requires working at the data level—although visualization tools are important, the outputs of the lake should not be limited to these</a:t>
            </a:r>
          </a:p>
        </p:txBody>
      </p:sp>
      <p:sp>
        <p:nvSpPr>
          <p:cNvPr id="699966775" name="Text">
    </p:cNvPr>
          <p:cNvSpPr>
            <a:spLocks noGrp="1"/>
          </p:cNvSpPr>
          <p:nvPr/>
        </p:nvSpPr>
        <p:spPr>
          <a:xfrm rot="0">
            <a:off x="508000" y="1358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78835520" name="Text">
    </p:cNvPr>
          <p:cNvSpPr>
            <a:spLocks noGrp="1"/>
          </p:cNvSpPr>
          <p:nvPr/>
        </p:nvSpPr>
        <p:spPr>
          <a:xfrm rot="0">
            <a:off x="2413000" y="1358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Outcome</a:t>
            </a:r>
          </a:p>
        </p:txBody>
      </p:sp>
      <p:sp>
        <p:nvSpPr>
          <p:cNvPr id="84006761" name="Text">
    </p:cNvPr>
          <p:cNvSpPr>
            <a:spLocks noGrp="1"/>
          </p:cNvSpPr>
          <p:nvPr/>
        </p:nvSpPr>
        <p:spPr>
          <a:xfrm rot="0">
            <a:off x="508000" y="1765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Tagged with Metadata</a:t>
            </a:r>
          </a:p>
        </p:txBody>
      </p:sp>
      <p:sp>
        <p:nvSpPr>
          <p:cNvPr id="777178036" name="Text">
    </p:cNvPr>
          <p:cNvSpPr>
            <a:spLocks noGrp="1"/>
          </p:cNvSpPr>
          <p:nvPr/>
        </p:nvSpPr>
        <p:spPr>
          <a:xfrm rot="0">
            <a:off x="508000" y="1993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8786132" name="Text">
    </p:cNvPr>
          <p:cNvSpPr>
            <a:spLocks noGrp="1"/>
          </p:cNvSpPr>
          <p:nvPr/>
        </p:nvSpPr>
        <p:spPr>
          <a:xfrm rot="0">
            <a:off x="2413000" y="1993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856799356" name="Text">
    </p:cNvPr>
          <p:cNvSpPr>
            <a:spLocks noGrp="1"/>
          </p:cNvSpPr>
          <p:nvPr/>
        </p:nvSpPr>
        <p:spPr>
          <a:xfrm rot="0">
            <a:off x="508000" y="2400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Technical Standards Development Bodies</a:t>
            </a:r>
          </a:p>
        </p:txBody>
      </p:sp>
      <p:sp>
        <p:nvSpPr>
          <p:cNvPr id="950045672" name="Text">
    </p:cNvPr>
          <p:cNvSpPr>
            <a:spLocks noGrp="1"/>
          </p:cNvSpPr>
          <p:nvPr/>
        </p:nvSpPr>
        <p:spPr>
          <a:xfrm rot="0">
            <a:off x="508000" y="2628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959459" name="Text">
    </p:cNvPr>
          <p:cNvSpPr>
            <a:spLocks noGrp="1"/>
          </p:cNvSpPr>
          <p:nvPr/>
        </p:nvSpPr>
        <p:spPr>
          <a:xfrm rot="0">
            <a:off x="2413000" y="2628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940713879" name="Text">
    </p:cNvPr>
          <p:cNvSpPr>
            <a:spLocks noGrp="1"/>
          </p:cNvSpPr>
          <p:nvPr/>
        </p:nvSpPr>
        <p:spPr>
          <a:xfrm rot="0">
            <a:off x="508000" y="3035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Technical Standards Implementation Bodies</a:t>
            </a:r>
          </a:p>
        </p:txBody>
      </p:sp>
      <p:sp>
        <p:nvSpPr>
          <p:cNvPr id="117353137" name="Text">
    </p:cNvPr>
          <p:cNvSpPr>
            <a:spLocks noGrp="1"/>
          </p:cNvSpPr>
          <p:nvPr/>
        </p:nvSpPr>
        <p:spPr>
          <a:xfrm rot="0">
            <a:off x="508000" y="3263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85505357" name="Text">
    </p:cNvPr>
          <p:cNvSpPr>
            <a:spLocks noGrp="1"/>
          </p:cNvSpPr>
          <p:nvPr/>
        </p:nvSpPr>
        <p:spPr>
          <a:xfrm rot="0">
            <a:off x="2413000" y="3263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97796057" name="Text">
    </p:cNvPr>
          <p:cNvSpPr>
            <a:spLocks noGrp="1"/>
          </p:cNvSpPr>
          <p:nvPr/>
        </p:nvSpPr>
        <p:spPr>
          <a:xfrm rot="0">
            <a:off x="508000" y="3670300"/>
            <a:ext cx="6540500" cy="5715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The ability to introduce and share disparate types of intelligence—meaning adversary order of battle data and battlespace objects with geographic positions. Please note this is different from JISR products and reports</a:t>
            </a:r>
          </a:p>
        </p:txBody>
      </p:sp>
      <p:sp>
        <p:nvSpPr>
          <p:cNvPr id="743677547" name="Text">
    </p:cNvPr>
          <p:cNvSpPr>
            <a:spLocks noGrp="1"/>
          </p:cNvSpPr>
          <p:nvPr/>
        </p:nvSpPr>
        <p:spPr>
          <a:xfrm rot="0">
            <a:off x="508000" y="426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94561138" name="Text">
    </p:cNvPr>
          <p:cNvSpPr>
            <a:spLocks noGrp="1"/>
          </p:cNvSpPr>
          <p:nvPr/>
        </p:nvSpPr>
        <p:spPr>
          <a:xfrm rot="0">
            <a:off x="2413000" y="426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52219688" name="Text">
    </p:cNvPr>
          <p:cNvSpPr>
            <a:spLocks noGrp="1"/>
          </p:cNvSpPr>
          <p:nvPr/>
        </p:nvSpPr>
        <p:spPr>
          <a:xfrm rot="0">
            <a:off x="508000" y="4673600"/>
            <a:ext cx="6540500" cy="762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The ability to render available JISR products and reports, likely by exposing “pointers” based on provided metadata back to JISR products/reports residing in Coalition Shared Dataservers (CSDs) or other JISR storage capabilities; this is mostly likely preferable to directly sharing JISR content within the lake</a:t>
            </a:r>
          </a:p>
        </p:txBody>
      </p:sp>
      <p:sp>
        <p:nvSpPr>
          <p:cNvPr id="756841508" name="Text">
    </p:cNvPr>
          <p:cNvSpPr>
            <a:spLocks noGrp="1"/>
          </p:cNvSpPr>
          <p:nvPr/>
        </p:nvSpPr>
        <p:spPr>
          <a:xfrm rot="0">
            <a:off x="508000" y="5461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87329578" name="Text">
    </p:cNvPr>
          <p:cNvSpPr>
            <a:spLocks noGrp="1"/>
          </p:cNvSpPr>
          <p:nvPr/>
        </p:nvSpPr>
        <p:spPr>
          <a:xfrm rot="0">
            <a:off x="2413000" y="5461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437458555" name="Text">
    </p:cNvPr>
          <p:cNvSpPr>
            <a:spLocks noGrp="1"/>
          </p:cNvSpPr>
          <p:nvPr/>
        </p:nvSpPr>
        <p:spPr>
          <a:xfrm rot="0">
            <a:off x="508000" y="5867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X-COI interoperability by design</a:t>
            </a:r>
          </a:p>
        </p:txBody>
      </p:sp>
      <p:sp>
        <p:nvSpPr>
          <p:cNvPr id="110913249" name="Text">
    </p:cNvPr>
          <p:cNvSpPr>
            <a:spLocks noGrp="1"/>
          </p:cNvSpPr>
          <p:nvPr/>
        </p:nvSpPr>
        <p:spPr>
          <a:xfrm rot="0">
            <a:off x="508000" y="6096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11094858" name="Text">
    </p:cNvPr>
          <p:cNvSpPr>
            <a:spLocks noGrp="1"/>
          </p:cNvSpPr>
          <p:nvPr/>
        </p:nvSpPr>
        <p:spPr>
          <a:xfrm rot="0">
            <a:off x="2413000" y="6096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Value</a:t>
            </a:r>
          </a:p>
        </p:txBody>
      </p:sp>
      <p:sp>
        <p:nvSpPr>
          <p:cNvPr id="89180677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93150314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46</a:t>
            </a:r>
          </a:p>
        </p:txBody>
      </p:sp>
      <p:sp>
        <p:nvSpPr>
          <p:cNvPr id="1450531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096757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80667220"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Management</a:t>
            </a:r>
          </a:p>
        </p:txBody>
      </p:sp>
      <p:sp>
        <p:nvSpPr>
          <p:cNvPr id="1684555728"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0467027"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964754016" name="Text">
    </p:cNvPr>
          <p:cNvSpPr>
            <a:spLocks noGrp="1"/>
          </p:cNvSpPr>
          <p:nvPr/>
        </p:nvSpPr>
        <p:spPr>
          <a:xfrm rot="0">
            <a:off x="508000" y="189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Management Node</a:t>
            </a:r>
          </a:p>
        </p:txBody>
      </p:sp>
      <p:sp>
        <p:nvSpPr>
          <p:cNvPr id="2107774072" name="Text">
    </p:cNvPr>
          <p:cNvSpPr>
            <a:spLocks noGrp="1"/>
          </p:cNvSpPr>
          <p:nvPr/>
        </p:nvSpPr>
        <p:spPr>
          <a:xfrm rot="0">
            <a:off x="508000" y="212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40528859" name="Text">
    </p:cNvPr>
          <p:cNvSpPr>
            <a:spLocks noGrp="1"/>
          </p:cNvSpPr>
          <p:nvPr/>
        </p:nvSpPr>
        <p:spPr>
          <a:xfrm rot="0">
            <a:off x="2413000" y="212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372330003" name="Text">
    </p:cNvPr>
          <p:cNvSpPr>
            <a:spLocks noGrp="1"/>
          </p:cNvSpPr>
          <p:nvPr/>
        </p:nvSpPr>
        <p:spPr>
          <a:xfrm rot="0">
            <a:off x="508000" y="252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Identity Context</a:t>
            </a:r>
          </a:p>
        </p:txBody>
      </p:sp>
      <p:sp>
        <p:nvSpPr>
          <p:cNvPr id="1034072177" name="Text">
    </p:cNvPr>
          <p:cNvSpPr>
            <a:spLocks noGrp="1"/>
          </p:cNvSpPr>
          <p:nvPr/>
        </p:nvSpPr>
        <p:spPr>
          <a:xfrm rot="0">
            <a:off x="508000" y="275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47318377" name="Text">
    </p:cNvPr>
          <p:cNvSpPr>
            <a:spLocks noGrp="1"/>
          </p:cNvSpPr>
          <p:nvPr/>
        </p:nvSpPr>
        <p:spPr>
          <a:xfrm rot="0">
            <a:off x="2413000" y="275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520437497" name="Text">
    </p:cNvPr>
          <p:cNvSpPr>
            <a:spLocks noGrp="1"/>
          </p:cNvSpPr>
          <p:nvPr/>
        </p:nvSpPr>
        <p:spPr>
          <a:xfrm rot="0">
            <a:off x="520700" y="30607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Identity context:</a:t>
            </a:r>
            <a:br/>
            <a:r>
              <a:rPr sz="1200">
</a:rPr>
              <a:t>A logical grouping of information system concepts, among which a particular set of digital identities is generally recognized and their contained identity attributes are meaningful.</a:t>
            </a:r>
          </a:p>
        </p:txBody>
      </p:sp>
      <p:sp>
        <p:nvSpPr>
          <p:cNvPr id="64531164" name="Text">
    </p:cNvPr>
          <p:cNvSpPr>
            <a:spLocks noGrp="1"/>
          </p:cNvSpPr>
          <p:nvPr/>
        </p:nvSpPr>
        <p:spPr>
          <a:xfrm rot="0">
            <a:off x="508000" y="3962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Information Consumption Node</a:t>
            </a:r>
          </a:p>
        </p:txBody>
      </p:sp>
      <p:sp>
        <p:nvSpPr>
          <p:cNvPr id="726770670" name="Text">
    </p:cNvPr>
          <p:cNvSpPr>
            <a:spLocks noGrp="1"/>
          </p:cNvSpPr>
          <p:nvPr/>
        </p:nvSpPr>
        <p:spPr>
          <a:xfrm rot="0">
            <a:off x="508000" y="4191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5703383" name="Text">
    </p:cNvPr>
          <p:cNvSpPr>
            <a:spLocks noGrp="1"/>
          </p:cNvSpPr>
          <p:nvPr/>
        </p:nvSpPr>
        <p:spPr>
          <a:xfrm rot="0">
            <a:off x="2413000" y="4191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047217357" name="Text">
    </p:cNvPr>
          <p:cNvSpPr>
            <a:spLocks noGrp="1"/>
          </p:cNvSpPr>
          <p:nvPr/>
        </p:nvSpPr>
        <p:spPr>
          <a:xfrm rot="0">
            <a:off x="508000" y="4597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Information Production Node</a:t>
            </a:r>
          </a:p>
        </p:txBody>
      </p:sp>
      <p:sp>
        <p:nvSpPr>
          <p:cNvPr id="2023982998" name="Text">
    </p:cNvPr>
          <p:cNvSpPr>
            <a:spLocks noGrp="1"/>
          </p:cNvSpPr>
          <p:nvPr/>
        </p:nvSpPr>
        <p:spPr>
          <a:xfrm rot="0">
            <a:off x="508000" y="4826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81979071" name="Text">
    </p:cNvPr>
          <p:cNvSpPr>
            <a:spLocks noGrp="1"/>
          </p:cNvSpPr>
          <p:nvPr/>
        </p:nvSpPr>
        <p:spPr>
          <a:xfrm rot="0">
            <a:off x="2413000" y="4826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748181080" name="Text">
    </p:cNvPr>
          <p:cNvSpPr>
            <a:spLocks noGrp="1"/>
          </p:cNvSpPr>
          <p:nvPr/>
        </p:nvSpPr>
        <p:spPr>
          <a:xfrm rot="0">
            <a:off x="508000" y="5232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1219568170" name="Text">
    </p:cNvPr>
          <p:cNvSpPr>
            <a:spLocks noGrp="1"/>
          </p:cNvSpPr>
          <p:nvPr/>
        </p:nvSpPr>
        <p:spPr>
          <a:xfrm rot="0">
            <a:off x="508000" y="5461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43084957" name="Text">
    </p:cNvPr>
          <p:cNvSpPr>
            <a:spLocks noGrp="1"/>
          </p:cNvSpPr>
          <p:nvPr/>
        </p:nvSpPr>
        <p:spPr>
          <a:xfrm rot="0">
            <a:off x="2413000" y="5461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707431750" name="Text">
    </p:cNvPr>
          <p:cNvSpPr>
            <a:spLocks noGrp="1"/>
          </p:cNvSpPr>
          <p:nvPr/>
        </p:nvSpPr>
        <p:spPr>
          <a:xfrm rot="0">
            <a:off x="508000" y="5867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1148073165" name="Text">
    </p:cNvPr>
          <p:cNvSpPr>
            <a:spLocks noGrp="1"/>
          </p:cNvSpPr>
          <p:nvPr/>
        </p:nvSpPr>
        <p:spPr>
          <a:xfrm rot="0">
            <a:off x="508000" y="6096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3318680" name="Text">
    </p:cNvPr>
          <p:cNvSpPr>
            <a:spLocks noGrp="1"/>
          </p:cNvSpPr>
          <p:nvPr/>
        </p:nvSpPr>
        <p:spPr>
          <a:xfrm rot="0">
            <a:off x="2413000" y="6096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107720527" name="Text">
    </p:cNvPr>
          <p:cNvSpPr>
            <a:spLocks noGrp="1"/>
          </p:cNvSpPr>
          <p:nvPr/>
        </p:nvSpPr>
        <p:spPr>
          <a:xfrm rot="0">
            <a:off x="508000" y="6502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60793088" name="Text">
    </p:cNvPr>
          <p:cNvSpPr>
            <a:spLocks noGrp="1"/>
          </p:cNvSpPr>
          <p:nvPr/>
        </p:nvSpPr>
        <p:spPr>
          <a:xfrm rot="0">
            <a:off x="508000" y="6731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12401890" name="Text">
    </p:cNvPr>
          <p:cNvSpPr>
            <a:spLocks noGrp="1"/>
          </p:cNvSpPr>
          <p:nvPr/>
        </p:nvSpPr>
        <p:spPr>
          <a:xfrm rot="0">
            <a:off x="2413000" y="6731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290265112" name="Text">
    </p:cNvPr>
          <p:cNvSpPr>
            <a:spLocks noGrp="1"/>
          </p:cNvSpPr>
          <p:nvPr/>
        </p:nvSpPr>
        <p:spPr>
          <a:xfrm rot="0">
            <a:off x="508000" y="7137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1001094128" name="Text">
    </p:cNvPr>
          <p:cNvSpPr>
            <a:spLocks noGrp="1"/>
          </p:cNvSpPr>
          <p:nvPr/>
        </p:nvSpPr>
        <p:spPr>
          <a:xfrm rot="0">
            <a:off x="508000" y="7366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61972260" name="Text">
    </p:cNvPr>
          <p:cNvSpPr>
            <a:spLocks noGrp="1"/>
          </p:cNvSpPr>
          <p:nvPr/>
        </p:nvSpPr>
        <p:spPr>
          <a:xfrm rot="0">
            <a:off x="2413000" y="7366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655192155" name="Text">
    </p:cNvPr>
          <p:cNvSpPr>
            <a:spLocks noGrp="1"/>
          </p:cNvSpPr>
          <p:nvPr/>
        </p:nvSpPr>
        <p:spPr>
          <a:xfrm rot="0">
            <a:off x="508000" y="7772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NAF Concept Views</a:t>
            </a:r>
          </a:p>
        </p:txBody>
      </p:sp>
      <p:sp>
        <p:nvSpPr>
          <p:cNvPr id="296547124" name="Text">
    </p:cNvPr>
          <p:cNvSpPr>
            <a:spLocks noGrp="1"/>
          </p:cNvSpPr>
          <p:nvPr/>
        </p:nvSpPr>
        <p:spPr>
          <a:xfrm rot="0">
            <a:off x="508000" y="8001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07916298" name="Text">
    </p:cNvPr>
          <p:cNvSpPr>
            <a:spLocks noGrp="1"/>
          </p:cNvSpPr>
          <p:nvPr/>
        </p:nvSpPr>
        <p:spPr>
          <a:xfrm rot="0">
            <a:off x="2413000" y="8001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654051699" name="Text">
    </p:cNvPr>
          <p:cNvSpPr>
            <a:spLocks noGrp="1"/>
          </p:cNvSpPr>
          <p:nvPr/>
        </p:nvSpPr>
        <p:spPr>
          <a:xfrm rot="0">
            <a:off x="508000" y="8407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NAF Logical Views</a:t>
            </a:r>
          </a:p>
        </p:txBody>
      </p:sp>
      <p:sp>
        <p:nvSpPr>
          <p:cNvPr id="86349077" name="Text">
    </p:cNvPr>
          <p:cNvSpPr>
            <a:spLocks noGrp="1"/>
          </p:cNvSpPr>
          <p:nvPr/>
        </p:nvSpPr>
        <p:spPr>
          <a:xfrm rot="0">
            <a:off x="508000" y="8636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36122838" name="Text">
    </p:cNvPr>
          <p:cNvSpPr>
            <a:spLocks noGrp="1"/>
          </p:cNvSpPr>
          <p:nvPr/>
        </p:nvSpPr>
        <p:spPr>
          <a:xfrm rot="0">
            <a:off x="2413000" y="8636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100782494" name="Text">
    </p:cNvPr>
          <p:cNvSpPr>
            <a:spLocks noGrp="1"/>
          </p:cNvSpPr>
          <p:nvPr/>
        </p:nvSpPr>
        <p:spPr>
          <a:xfrm rot="0">
            <a:off x="508000" y="9042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NAF Physical Views</a:t>
            </a:r>
          </a:p>
        </p:txBody>
      </p:sp>
      <p:sp>
        <p:nvSpPr>
          <p:cNvPr id="133018959" name="Text">
    </p:cNvPr>
          <p:cNvSpPr>
            <a:spLocks noGrp="1"/>
          </p:cNvSpPr>
          <p:nvPr/>
        </p:nvSpPr>
        <p:spPr>
          <a:xfrm rot="0">
            <a:off x="508000" y="9271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84930202" name="Text">
    </p:cNvPr>
          <p:cNvSpPr>
            <a:spLocks noGrp="1"/>
          </p:cNvSpPr>
          <p:nvPr/>
        </p:nvSpPr>
        <p:spPr>
          <a:xfrm rot="0">
            <a:off x="2413000" y="9271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786067910"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Other</a:t>
            </a:r>
          </a:p>
        </p:txBody>
      </p:sp>
      <p:sp>
        <p:nvSpPr>
          <p:cNvPr id="133484070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62479105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47</a:t>
            </a:r>
          </a:p>
        </p:txBody>
      </p:sp>
      <p:sp>
        <p:nvSpPr>
          <p:cNvPr id="168154440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739586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28151797"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a:t>
            </a:r>
          </a:p>
        </p:txBody>
      </p:sp>
      <p:sp>
        <p:nvSpPr>
          <p:cNvPr id="14058079"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40247261"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15748554" name="Text">
    </p:cNvPr>
          <p:cNvSpPr>
            <a:spLocks noGrp="1"/>
          </p:cNvSpPr>
          <p:nvPr/>
        </p:nvSpPr>
        <p:spPr>
          <a:xfrm rot="0">
            <a:off x="508000" y="139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Data Lake Node</a:t>
            </a:r>
          </a:p>
        </p:txBody>
      </p:sp>
      <p:sp>
        <p:nvSpPr>
          <p:cNvPr id="876434801" name="Text">
    </p:cNvPr>
          <p:cNvSpPr>
            <a:spLocks noGrp="1"/>
          </p:cNvSpPr>
          <p:nvPr/>
        </p:nvSpPr>
        <p:spPr>
          <a:xfrm rot="0">
            <a:off x="508000" y="162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495763" name="Text">
    </p:cNvPr>
          <p:cNvSpPr>
            <a:spLocks noGrp="1"/>
          </p:cNvSpPr>
          <p:nvPr/>
        </p:nvSpPr>
        <p:spPr>
          <a:xfrm rot="0">
            <a:off x="2413000" y="162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527909747" name="Text">
    </p:cNvPr>
          <p:cNvSpPr>
            <a:spLocks noGrp="1"/>
          </p:cNvSpPr>
          <p:nvPr/>
        </p:nvSpPr>
        <p:spPr>
          <a:xfrm rot="0">
            <a:off x="508000" y="203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Data Pool</a:t>
            </a:r>
          </a:p>
        </p:txBody>
      </p:sp>
      <p:sp>
        <p:nvSpPr>
          <p:cNvPr id="1823860901" name="Text">
    </p:cNvPr>
          <p:cNvSpPr>
            <a:spLocks noGrp="1"/>
          </p:cNvSpPr>
          <p:nvPr/>
        </p:nvSpPr>
        <p:spPr>
          <a:xfrm rot="0">
            <a:off x="508000" y="226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55486111" name="Text">
    </p:cNvPr>
          <p:cNvSpPr>
            <a:spLocks noGrp="1"/>
          </p:cNvSpPr>
          <p:nvPr/>
        </p:nvSpPr>
        <p:spPr>
          <a:xfrm rot="0">
            <a:off x="2413000" y="226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563520614" name="Text">
    </p:cNvPr>
          <p:cNvSpPr>
            <a:spLocks noGrp="1"/>
          </p:cNvSpPr>
          <p:nvPr/>
        </p:nvSpPr>
        <p:spPr>
          <a:xfrm rot="0">
            <a:off x="508000" y="266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Design Node</a:t>
            </a:r>
          </a:p>
        </p:txBody>
      </p:sp>
      <p:sp>
        <p:nvSpPr>
          <p:cNvPr id="377723174" name="Text">
    </p:cNvPr>
          <p:cNvSpPr>
            <a:spLocks noGrp="1"/>
          </p:cNvSpPr>
          <p:nvPr/>
        </p:nvSpPr>
        <p:spPr>
          <a:xfrm rot="0">
            <a:off x="508000" y="289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37641619" name="Text">
    </p:cNvPr>
          <p:cNvSpPr>
            <a:spLocks noGrp="1"/>
          </p:cNvSpPr>
          <p:nvPr/>
        </p:nvSpPr>
        <p:spPr>
          <a:xfrm rot="0">
            <a:off x="2413000" y="289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7448522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55100047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48</a:t>
            </a:r>
          </a:p>
        </p:txBody>
      </p:sp>
      <p:sp>
        <p:nvSpPr>
          <p:cNvPr id="142573874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490096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46157209"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09993727"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59475916"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879546643" name="Text">
    </p:cNvPr>
          <p:cNvSpPr>
            <a:spLocks noGrp="1"/>
          </p:cNvSpPr>
          <p:nvPr/>
        </p:nvSpPr>
        <p:spPr>
          <a:xfrm rot="0">
            <a:off x="2413000" y="168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Make Decision</a:t>
            </a:r>
          </a:p>
        </p:txBody>
      </p:sp>
      <p:sp>
        <p:nvSpPr>
          <p:cNvPr id="850077913" name="Text">
    </p:cNvPr>
          <p:cNvSpPr>
            <a:spLocks noGrp="1"/>
          </p:cNvSpPr>
          <p:nvPr/>
        </p:nvSpPr>
        <p:spPr>
          <a:xfrm rot="0">
            <a:off x="2413000" y="1892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Product</a:t>
            </a:r>
          </a:p>
        </p:txBody>
      </p:sp>
      <p:sp>
        <p:nvSpPr>
          <p:cNvPr id="1176957397" name="Text">
    </p:cNvPr>
          <p:cNvSpPr>
            <a:spLocks noGrp="1"/>
          </p:cNvSpPr>
          <p:nvPr/>
        </p:nvSpPr>
        <p:spPr>
          <a:xfrm rot="0">
            <a:off x="508000" y="168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66905324" name="Text">
    </p:cNvPr>
          <p:cNvSpPr>
            <a:spLocks noGrp="1"/>
          </p:cNvSpPr>
          <p:nvPr/>
        </p:nvSpPr>
        <p:spPr>
          <a:xfrm rot="0">
            <a:off x="508000" y="1892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8535564" name="Text">
    </p:cNvPr>
          <p:cNvSpPr>
            <a:spLocks noGrp="1"/>
          </p:cNvSpPr>
          <p:nvPr/>
        </p:nvSpPr>
        <p:spPr>
          <a:xfrm rot="0">
            <a:off x="508000" y="2298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821812823" name="Text">
    </p:cNvPr>
          <p:cNvSpPr>
            <a:spLocks noGrp="1"/>
          </p:cNvSpPr>
          <p:nvPr/>
        </p:nvSpPr>
        <p:spPr>
          <a:xfrm rot="0">
            <a:off x="508000" y="2527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00122697" name="Text">
    </p:cNvPr>
          <p:cNvSpPr>
            <a:spLocks noGrp="1"/>
          </p:cNvSpPr>
          <p:nvPr/>
        </p:nvSpPr>
        <p:spPr>
          <a:xfrm rot="0">
            <a:off x="2413000" y="2527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293636364" name="Text">
    </p:cNvPr>
          <p:cNvSpPr>
            <a:spLocks noGrp="1"/>
          </p:cNvSpPr>
          <p:nvPr/>
        </p:nvSpPr>
        <p:spPr>
          <a:xfrm rot="0">
            <a:off x="2413000" y="2730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Provide Information Product Specification</a:t>
            </a:r>
          </a:p>
        </p:txBody>
      </p:sp>
      <p:sp>
        <p:nvSpPr>
          <p:cNvPr id="1336222710" name="Text">
    </p:cNvPr>
          <p:cNvSpPr>
            <a:spLocks noGrp="1"/>
          </p:cNvSpPr>
          <p:nvPr/>
        </p:nvSpPr>
        <p:spPr>
          <a:xfrm rot="0">
            <a:off x="2413000" y="2933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Exchange Package Documentation</a:t>
            </a:r>
          </a:p>
        </p:txBody>
      </p:sp>
      <p:sp>
        <p:nvSpPr>
          <p:cNvPr id="371785285" name="Text">
    </p:cNvPr>
          <p:cNvSpPr>
            <a:spLocks noGrp="1"/>
          </p:cNvSpPr>
          <p:nvPr/>
        </p:nvSpPr>
        <p:spPr>
          <a:xfrm rot="0">
            <a:off x="508000" y="2730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06445765" name="Text">
    </p:cNvPr>
          <p:cNvSpPr>
            <a:spLocks noGrp="1"/>
          </p:cNvSpPr>
          <p:nvPr/>
        </p:nvSpPr>
        <p:spPr>
          <a:xfrm rot="0">
            <a:off x="508000" y="2933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14856910" name="Text">
    </p:cNvPr>
          <p:cNvSpPr>
            <a:spLocks noGrp="1"/>
          </p:cNvSpPr>
          <p:nvPr/>
        </p:nvSpPr>
        <p:spPr>
          <a:xfrm rot="0">
            <a:off x="508000" y="3340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6985325" name="Text">
    </p:cNvPr>
          <p:cNvSpPr>
            <a:spLocks noGrp="1"/>
          </p:cNvSpPr>
          <p:nvPr/>
        </p:nvSpPr>
        <p:spPr>
          <a:xfrm rot="0">
            <a:off x="508000" y="3568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65351155" name="Text">
    </p:cNvPr>
          <p:cNvSpPr>
            <a:spLocks noGrp="1"/>
          </p:cNvSpPr>
          <p:nvPr/>
        </p:nvSpPr>
        <p:spPr>
          <a:xfrm rot="0">
            <a:off x="2413000" y="3568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810314047" name="Text">
    </p:cNvPr>
          <p:cNvSpPr>
            <a:spLocks noGrp="1"/>
          </p:cNvSpPr>
          <p:nvPr/>
        </p:nvSpPr>
        <p:spPr>
          <a:xfrm rot="0">
            <a:off x="2413000" y="3771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1664586795" name="Text">
    </p:cNvPr>
          <p:cNvSpPr>
            <a:spLocks noGrp="1"/>
          </p:cNvSpPr>
          <p:nvPr/>
        </p:nvSpPr>
        <p:spPr>
          <a:xfrm rot="0">
            <a:off x="2413000" y="3975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Semantic Reference Model</a:t>
            </a:r>
          </a:p>
        </p:txBody>
      </p:sp>
      <p:sp>
        <p:nvSpPr>
          <p:cNvPr id="934985694" name="Text">
    </p:cNvPr>
          <p:cNvSpPr>
            <a:spLocks noGrp="1"/>
          </p:cNvSpPr>
          <p:nvPr/>
        </p:nvSpPr>
        <p:spPr>
          <a:xfrm rot="0">
            <a:off x="508000" y="3771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92085464" name="Text">
    </p:cNvPr>
          <p:cNvSpPr>
            <a:spLocks noGrp="1"/>
          </p:cNvSpPr>
          <p:nvPr/>
        </p:nvSpPr>
        <p:spPr>
          <a:xfrm rot="0">
            <a:off x="508000" y="3975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65182508" name="Text">
    </p:cNvPr>
          <p:cNvSpPr>
            <a:spLocks noGrp="1"/>
          </p:cNvSpPr>
          <p:nvPr/>
        </p:nvSpPr>
        <p:spPr>
          <a:xfrm rot="0">
            <a:off x="508000" y="4381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724828155" name="Text">
    </p:cNvPr>
          <p:cNvSpPr>
            <a:spLocks noGrp="1"/>
          </p:cNvSpPr>
          <p:nvPr/>
        </p:nvSpPr>
        <p:spPr>
          <a:xfrm rot="0">
            <a:off x="508000" y="4610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3977523" name="Text">
    </p:cNvPr>
          <p:cNvSpPr>
            <a:spLocks noGrp="1"/>
          </p:cNvSpPr>
          <p:nvPr/>
        </p:nvSpPr>
        <p:spPr>
          <a:xfrm rot="0">
            <a:off x="2413000" y="4610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723182123" name="Text">
    </p:cNvPr>
          <p:cNvSpPr>
            <a:spLocks noGrp="1"/>
          </p:cNvSpPr>
          <p:nvPr/>
        </p:nvSpPr>
        <p:spPr>
          <a:xfrm rot="0">
            <a:off x="2413000" y="4813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1670836789" name="Text">
    </p:cNvPr>
          <p:cNvSpPr>
            <a:spLocks noGrp="1"/>
          </p:cNvSpPr>
          <p:nvPr/>
        </p:nvSpPr>
        <p:spPr>
          <a:xfrm rot="0">
            <a:off x="2413000" y="5016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Metadata Catalogue</a:t>
            </a:r>
          </a:p>
        </p:txBody>
      </p:sp>
      <p:sp>
        <p:nvSpPr>
          <p:cNvPr id="1929866925" name="Text">
    </p:cNvPr>
          <p:cNvSpPr>
            <a:spLocks noGrp="1"/>
          </p:cNvSpPr>
          <p:nvPr/>
        </p:nvSpPr>
        <p:spPr>
          <a:xfrm rot="0">
            <a:off x="508000" y="4813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36250408" name="Text">
    </p:cNvPr>
          <p:cNvSpPr>
            <a:spLocks noGrp="1"/>
          </p:cNvSpPr>
          <p:nvPr/>
        </p:nvSpPr>
        <p:spPr>
          <a:xfrm rot="0">
            <a:off x="508000" y="5016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51481036" name="Text">
    </p:cNvPr>
          <p:cNvSpPr>
            <a:spLocks noGrp="1"/>
          </p:cNvSpPr>
          <p:nvPr/>
        </p:nvSpPr>
        <p:spPr>
          <a:xfrm rot="0">
            <a:off x="508000" y="5422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781475819" name="Text">
    </p:cNvPr>
          <p:cNvSpPr>
            <a:spLocks noGrp="1"/>
          </p:cNvSpPr>
          <p:nvPr/>
        </p:nvSpPr>
        <p:spPr>
          <a:xfrm rot="0">
            <a:off x="508000" y="5651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22691218" name="Text">
    </p:cNvPr>
          <p:cNvSpPr>
            <a:spLocks noGrp="1"/>
          </p:cNvSpPr>
          <p:nvPr/>
        </p:nvSpPr>
        <p:spPr>
          <a:xfrm rot="0">
            <a:off x="2413000" y="5651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375375876" name="Text">
    </p:cNvPr>
          <p:cNvSpPr>
            <a:spLocks noGrp="1"/>
          </p:cNvSpPr>
          <p:nvPr/>
        </p:nvSpPr>
        <p:spPr>
          <a:xfrm rot="0">
            <a:off x="2413000" y="5854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1412701822" name="Text">
    </p:cNvPr>
          <p:cNvSpPr>
            <a:spLocks noGrp="1"/>
          </p:cNvSpPr>
          <p:nvPr/>
        </p:nvSpPr>
        <p:spPr>
          <a:xfrm rot="0">
            <a:off x="2413000" y="605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a:t>
            </a:r>
          </a:p>
        </p:txBody>
      </p:sp>
      <p:sp>
        <p:nvSpPr>
          <p:cNvPr id="1490249748" name="Text">
    </p:cNvPr>
          <p:cNvSpPr>
            <a:spLocks noGrp="1"/>
          </p:cNvSpPr>
          <p:nvPr/>
        </p:nvSpPr>
        <p:spPr>
          <a:xfrm rot="0">
            <a:off x="508000" y="5854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27367970" name="Text">
    </p:cNvPr>
          <p:cNvSpPr>
            <a:spLocks noGrp="1"/>
          </p:cNvSpPr>
          <p:nvPr/>
        </p:nvSpPr>
        <p:spPr>
          <a:xfrm rot="0">
            <a:off x="508000" y="605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69645101" name="Text">
    </p:cNvPr>
          <p:cNvSpPr>
            <a:spLocks noGrp="1"/>
          </p:cNvSpPr>
          <p:nvPr/>
        </p:nvSpPr>
        <p:spPr>
          <a:xfrm rot="0">
            <a:off x="508000" y="6464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398457408" name="Text">
    </p:cNvPr>
          <p:cNvSpPr>
            <a:spLocks noGrp="1"/>
          </p:cNvSpPr>
          <p:nvPr/>
        </p:nvSpPr>
        <p:spPr>
          <a:xfrm rot="0">
            <a:off x="508000" y="6692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69125111" name="Text">
    </p:cNvPr>
          <p:cNvSpPr>
            <a:spLocks noGrp="1"/>
          </p:cNvSpPr>
          <p:nvPr/>
        </p:nvSpPr>
        <p:spPr>
          <a:xfrm rot="0">
            <a:off x="2413000" y="6692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798144451" name="Text">
    </p:cNvPr>
          <p:cNvSpPr>
            <a:spLocks noGrp="1"/>
          </p:cNvSpPr>
          <p:nvPr/>
        </p:nvSpPr>
        <p:spPr>
          <a:xfrm rot="0">
            <a:off x="2413000" y="689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1197085581" name="Text">
    </p:cNvPr>
          <p:cNvSpPr>
            <a:spLocks noGrp="1"/>
          </p:cNvSpPr>
          <p:nvPr/>
        </p:nvSpPr>
        <p:spPr>
          <a:xfrm rot="0">
            <a:off x="2413000" y="7099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Registration</a:t>
            </a:r>
          </a:p>
        </p:txBody>
      </p:sp>
      <p:sp>
        <p:nvSpPr>
          <p:cNvPr id="1109895138" name="Text">
    </p:cNvPr>
          <p:cNvSpPr>
            <a:spLocks noGrp="1"/>
          </p:cNvSpPr>
          <p:nvPr/>
        </p:nvSpPr>
        <p:spPr>
          <a:xfrm rot="0">
            <a:off x="508000" y="689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5297772" name="Text">
    </p:cNvPr>
          <p:cNvSpPr>
            <a:spLocks noGrp="1"/>
          </p:cNvSpPr>
          <p:nvPr/>
        </p:nvSpPr>
        <p:spPr>
          <a:xfrm rot="0">
            <a:off x="508000" y="7099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11889352" name="Text">
    </p:cNvPr>
          <p:cNvSpPr>
            <a:spLocks noGrp="1"/>
          </p:cNvSpPr>
          <p:nvPr/>
        </p:nvSpPr>
        <p:spPr>
          <a:xfrm rot="0">
            <a:off x="508000" y="7505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721522356" name="Text">
    </p:cNvPr>
          <p:cNvSpPr>
            <a:spLocks noGrp="1"/>
          </p:cNvSpPr>
          <p:nvPr/>
        </p:nvSpPr>
        <p:spPr>
          <a:xfrm rot="0">
            <a:off x="508000" y="7734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15984257" name="Text">
    </p:cNvPr>
          <p:cNvSpPr>
            <a:spLocks noGrp="1"/>
          </p:cNvSpPr>
          <p:nvPr/>
        </p:nvSpPr>
        <p:spPr>
          <a:xfrm rot="0">
            <a:off x="2413000" y="7734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739064502" name="Text">
    </p:cNvPr>
          <p:cNvSpPr>
            <a:spLocks noGrp="1"/>
          </p:cNvSpPr>
          <p:nvPr/>
        </p:nvSpPr>
        <p:spPr>
          <a:xfrm rot="0">
            <a:off x="2413000" y="7937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1524865791" name="Text">
    </p:cNvPr>
          <p:cNvSpPr>
            <a:spLocks noGrp="1"/>
          </p:cNvSpPr>
          <p:nvPr/>
        </p:nvSpPr>
        <p:spPr>
          <a:xfrm rot="0">
            <a:off x="2413000" y="8140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Product</a:t>
            </a:r>
          </a:p>
        </p:txBody>
      </p:sp>
      <p:sp>
        <p:nvSpPr>
          <p:cNvPr id="2100349753" name="Text">
    </p:cNvPr>
          <p:cNvSpPr>
            <a:spLocks noGrp="1"/>
          </p:cNvSpPr>
          <p:nvPr/>
        </p:nvSpPr>
        <p:spPr>
          <a:xfrm rot="0">
            <a:off x="508000" y="7937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04171298" name="Text">
    </p:cNvPr>
          <p:cNvSpPr>
            <a:spLocks noGrp="1"/>
          </p:cNvSpPr>
          <p:nvPr/>
        </p:nvSpPr>
        <p:spPr>
          <a:xfrm rot="0">
            <a:off x="508000" y="8140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60966434" name="Text">
    </p:cNvPr>
          <p:cNvSpPr>
            <a:spLocks noGrp="1"/>
          </p:cNvSpPr>
          <p:nvPr/>
        </p:nvSpPr>
        <p:spPr>
          <a:xfrm rot="0">
            <a:off x="508000" y="8547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2035241304" name="Text">
    </p:cNvPr>
          <p:cNvSpPr>
            <a:spLocks noGrp="1"/>
          </p:cNvSpPr>
          <p:nvPr/>
        </p:nvSpPr>
        <p:spPr>
          <a:xfrm rot="0">
            <a:off x="508000" y="8775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9658571" name="Text">
    </p:cNvPr>
          <p:cNvSpPr>
            <a:spLocks noGrp="1"/>
          </p:cNvSpPr>
          <p:nvPr/>
        </p:nvSpPr>
        <p:spPr>
          <a:xfrm rot="0">
            <a:off x="2413000" y="8775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599410712" name="Text">
    </p:cNvPr>
          <p:cNvSpPr>
            <a:spLocks noGrp="1"/>
          </p:cNvSpPr>
          <p:nvPr/>
        </p:nvSpPr>
        <p:spPr>
          <a:xfrm rot="0">
            <a:off x="2413000" y="8978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1951526989" name="Text">
    </p:cNvPr>
          <p:cNvSpPr>
            <a:spLocks noGrp="1"/>
          </p:cNvSpPr>
          <p:nvPr/>
        </p:nvSpPr>
        <p:spPr>
          <a:xfrm rot="0">
            <a:off x="2413000" y="9182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a:t>
            </a:r>
          </a:p>
        </p:txBody>
      </p:sp>
      <p:sp>
        <p:nvSpPr>
          <p:cNvPr id="1998039566" name="Text">
    </p:cNvPr>
          <p:cNvSpPr>
            <a:spLocks noGrp="1"/>
          </p:cNvSpPr>
          <p:nvPr/>
        </p:nvSpPr>
        <p:spPr>
          <a:xfrm rot="0">
            <a:off x="508000" y="8978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70005723" name="Text">
    </p:cNvPr>
          <p:cNvSpPr>
            <a:spLocks noGrp="1"/>
          </p:cNvSpPr>
          <p:nvPr/>
        </p:nvSpPr>
        <p:spPr>
          <a:xfrm rot="0">
            <a:off x="508000" y="9182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29295819" name="Text">
    </p:cNvPr>
          <p:cNvSpPr>
            <a:spLocks noGrp="1"/>
          </p:cNvSpPr>
          <p:nvPr/>
        </p:nvSpPr>
        <p:spPr>
          <a:xfrm rot="0">
            <a:off x="508000" y="9588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371232959" name="Text">
    </p:cNvPr>
          <p:cNvSpPr>
            <a:spLocks noGrp="1"/>
          </p:cNvSpPr>
          <p:nvPr/>
        </p:nvSpPr>
        <p:spPr>
          <a:xfrm rot="0">
            <a:off x="508000" y="9817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46461103" name="Text">
    </p:cNvPr>
          <p:cNvSpPr>
            <a:spLocks noGrp="1"/>
          </p:cNvSpPr>
          <p:nvPr/>
        </p:nvSpPr>
        <p:spPr>
          <a:xfrm rot="0">
            <a:off x="2413000" y="9817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561450142"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Relations</a:t>
            </a:r>
          </a:p>
        </p:txBody>
      </p:sp>
      <p:sp>
        <p:nvSpPr>
          <p:cNvPr id="198842303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68946444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49</a:t>
            </a:r>
          </a:p>
        </p:txBody>
      </p:sp>
      <p:sp>
        <p:nvSpPr>
          <p:cNvPr id="184667769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650655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55654628"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C3T Joint C2 Applications</a:t>
            </a:r>
          </a:p>
        </p:txBody>
      </p:sp>
      <p:sp>
        <p:nvSpPr>
          <p:cNvPr id="97845891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060560421" name="Picture">
    </p:cNvPr>
          <p:cNvPicPr>
            <a:picLocks noChangeAspect="1"/>
          </p:cNvPicPr>
          <p:nvPr/>
        </p:nvPicPr>
        <p:blipFill>
          <a:blip r:embed="img_0_4_3.png"/>
          <a:srcRect/>
          <a:stretch>
            <a:fillRect l="0" t="0" r="388" b="0"/>
          </a:stretch>
        </p:blipFill>
        <p:spPr>
          <a:xfrm>
            <a:off x="508000" y="1257300"/>
            <a:ext cx="6540500" cy="1841500"/>
          </a:xfrm>
          <a:prstGeom prst="rect">
            <a:avLst/>
          </a:prstGeom>
        </p:spPr>
      </p:pic>
      <p:sp>
        <p:nvSpPr>
          <p:cNvPr id="352803816" name="Text">
    </p:cNvPr>
          <p:cNvSpPr>
            <a:spLocks noGrp="1"/>
          </p:cNvSpPr>
          <p:nvPr/>
        </p:nvSpPr>
        <p:spPr>
          <a:xfrm rot="0">
            <a:off x="508000" y="30988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334775404" name="Text">
    </p:cNvPr>
          <p:cNvSpPr>
            <a:spLocks noGrp="1"/>
          </p:cNvSpPr>
          <p:nvPr/>
        </p:nvSpPr>
        <p:spPr>
          <a:xfrm rot="0">
            <a:off x="508000" y="3581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74330611" name="Text">
    </p:cNvPr>
          <p:cNvSpPr>
            <a:spLocks noGrp="1"/>
          </p:cNvSpPr>
          <p:nvPr/>
        </p:nvSpPr>
        <p:spPr>
          <a:xfrm rot="0">
            <a:off x="3771900" y="3581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28589741" name="Text">
    </p:cNvPr>
          <p:cNvSpPr>
            <a:spLocks noGrp="1"/>
          </p:cNvSpPr>
          <p:nvPr/>
        </p:nvSpPr>
        <p:spPr>
          <a:xfrm rot="0">
            <a:off x="508000" y="378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C2 Reference Data Source Applications</a:t>
            </a:r>
          </a:p>
        </p:txBody>
      </p:sp>
      <p:sp>
        <p:nvSpPr>
          <p:cNvPr id="576176874" name="Text">
    </p:cNvPr>
          <p:cNvSpPr>
            <a:spLocks noGrp="1"/>
          </p:cNvSpPr>
          <p:nvPr/>
        </p:nvSpPr>
        <p:spPr>
          <a:xfrm rot="0">
            <a:off x="3771900" y="378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321992168" name="Text">
    </p:cNvPr>
          <p:cNvSpPr>
            <a:spLocks noGrp="1"/>
          </p:cNvSpPr>
          <p:nvPr/>
        </p:nvSpPr>
        <p:spPr>
          <a:xfrm rot="0">
            <a:off x="508000" y="398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1722118100" name="Text">
    </p:cNvPr>
          <p:cNvSpPr>
            <a:spLocks noGrp="1"/>
          </p:cNvSpPr>
          <p:nvPr/>
        </p:nvSpPr>
        <p:spPr>
          <a:xfrm rot="0">
            <a:off x="3771900" y="398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796062917" name="Text">
    </p:cNvPr>
          <p:cNvSpPr>
            <a:spLocks noGrp="1"/>
          </p:cNvSpPr>
          <p:nvPr/>
        </p:nvSpPr>
        <p:spPr>
          <a:xfrm rot="0">
            <a:off x="508000" y="419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C2 Processes</a:t>
            </a:r>
          </a:p>
        </p:txBody>
      </p:sp>
      <p:sp>
        <p:nvSpPr>
          <p:cNvPr id="2010214876" name="Text">
    </p:cNvPr>
          <p:cNvSpPr>
            <a:spLocks noGrp="1"/>
          </p:cNvSpPr>
          <p:nvPr/>
        </p:nvSpPr>
        <p:spPr>
          <a:xfrm rot="0">
            <a:off x="3771900" y="419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834325179" name="Text">
    </p:cNvPr>
          <p:cNvSpPr>
            <a:spLocks noGrp="1"/>
          </p:cNvSpPr>
          <p:nvPr/>
        </p:nvSpPr>
        <p:spPr>
          <a:xfrm rot="0">
            <a:off x="508000" y="439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Information Management Applications</a:t>
            </a:r>
          </a:p>
        </p:txBody>
      </p:sp>
      <p:sp>
        <p:nvSpPr>
          <p:cNvPr id="541297930" name="Text">
    </p:cNvPr>
          <p:cNvSpPr>
            <a:spLocks noGrp="1"/>
          </p:cNvSpPr>
          <p:nvPr/>
        </p:nvSpPr>
        <p:spPr>
          <a:xfrm rot="0">
            <a:off x="3771900" y="439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641659985" name="Text">
    </p:cNvPr>
          <p:cNvSpPr>
            <a:spLocks noGrp="1"/>
          </p:cNvSpPr>
          <p:nvPr/>
        </p:nvSpPr>
        <p:spPr>
          <a:xfrm rot="0">
            <a:off x="508000" y="459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Planning Applications</a:t>
            </a:r>
          </a:p>
        </p:txBody>
      </p:sp>
      <p:sp>
        <p:nvSpPr>
          <p:cNvPr id="1520254683" name="Text">
    </p:cNvPr>
          <p:cNvSpPr>
            <a:spLocks noGrp="1"/>
          </p:cNvSpPr>
          <p:nvPr/>
        </p:nvSpPr>
        <p:spPr>
          <a:xfrm rot="0">
            <a:off x="3771900" y="459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464296319" name="Text">
    </p:cNvPr>
          <p:cNvSpPr>
            <a:spLocks noGrp="1"/>
          </p:cNvSpPr>
          <p:nvPr/>
        </p:nvSpPr>
        <p:spPr>
          <a:xfrm rot="0">
            <a:off x="508000" y="480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Order and Tasking Applications</a:t>
            </a:r>
          </a:p>
        </p:txBody>
      </p:sp>
      <p:sp>
        <p:nvSpPr>
          <p:cNvPr id="658205917" name="Text">
    </p:cNvPr>
          <p:cNvSpPr>
            <a:spLocks noGrp="1"/>
          </p:cNvSpPr>
          <p:nvPr/>
        </p:nvSpPr>
        <p:spPr>
          <a:xfrm rot="0">
            <a:off x="3771900" y="480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987483671" name="Text">
    </p:cNvPr>
          <p:cNvSpPr>
            <a:spLocks noGrp="1"/>
          </p:cNvSpPr>
          <p:nvPr/>
        </p:nvSpPr>
        <p:spPr>
          <a:xfrm rot="0">
            <a:off x="508000" y="500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Situational Awareness Applications</a:t>
            </a:r>
          </a:p>
        </p:txBody>
      </p:sp>
      <p:sp>
        <p:nvSpPr>
          <p:cNvPr id="1160649700" name="Text">
    </p:cNvPr>
          <p:cNvSpPr>
            <a:spLocks noGrp="1"/>
          </p:cNvSpPr>
          <p:nvPr/>
        </p:nvSpPr>
        <p:spPr>
          <a:xfrm rot="0">
            <a:off x="3771900" y="500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976622943" name="Text">
    </p:cNvPr>
          <p:cNvSpPr>
            <a:spLocks noGrp="1"/>
          </p:cNvSpPr>
          <p:nvPr/>
        </p:nvSpPr>
        <p:spPr>
          <a:xfrm rot="0">
            <a:off x="508000" y="520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Targeting Applications</a:t>
            </a:r>
          </a:p>
        </p:txBody>
      </p:sp>
      <p:sp>
        <p:nvSpPr>
          <p:cNvPr id="1175964480" name="Text">
    </p:cNvPr>
          <p:cNvSpPr>
            <a:spLocks noGrp="1"/>
          </p:cNvSpPr>
          <p:nvPr/>
        </p:nvSpPr>
        <p:spPr>
          <a:xfrm rot="0">
            <a:off x="3771900" y="520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7361886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83306493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a:t>
            </a:r>
          </a:p>
        </p:txBody>
      </p:sp>
      <p:sp>
        <p:nvSpPr>
          <p:cNvPr id="107394682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455452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56301600"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60886146"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Naming and Design Rules</a:t>
            </a:r>
          </a:p>
        </p:txBody>
      </p:sp>
      <p:sp>
        <p:nvSpPr>
          <p:cNvPr id="1377818282"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99199817"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35655960"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224633840"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85608643"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576136351"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Register NCDF Mapping</a:t>
            </a:r>
          </a:p>
        </p:txBody>
      </p:sp>
      <p:sp>
        <p:nvSpPr>
          <p:cNvPr id="459786565"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Metadata Catalogue</a:t>
            </a:r>
          </a:p>
        </p:txBody>
      </p:sp>
      <p:sp>
        <p:nvSpPr>
          <p:cNvPr id="550348340"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6253486"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09470445"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904871881"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18949066"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279439055"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1385709201"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Product</a:t>
            </a:r>
          </a:p>
        </p:txBody>
      </p:sp>
      <p:sp>
        <p:nvSpPr>
          <p:cNvPr id="1946005834"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81790274"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64684042"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747247555"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53775609"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2086446128"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NCDF Information</a:t>
            </a:r>
          </a:p>
        </p:txBody>
      </p:sp>
      <p:sp>
        <p:nvSpPr>
          <p:cNvPr id="1843921963"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a:t>
            </a:r>
          </a:p>
        </p:txBody>
      </p:sp>
      <p:sp>
        <p:nvSpPr>
          <p:cNvPr id="287322714"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70217435"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48963638"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89462420"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9843141"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963612435"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549457490"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Transformation Mapping</a:t>
            </a:r>
          </a:p>
        </p:txBody>
      </p:sp>
      <p:sp>
        <p:nvSpPr>
          <p:cNvPr id="2087369609"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86051791"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3026112"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630803261"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0111220"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572830115"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55584291"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Transformation Mapping</a:t>
            </a:r>
          </a:p>
        </p:txBody>
      </p:sp>
      <p:sp>
        <p:nvSpPr>
          <p:cNvPr id="1820280279"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43365894"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85358020"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958050067"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60079023"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590991076"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693373007"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1003246112"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26930245"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82279341"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811217438"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76167783"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477530728"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Consumption Node</a:t>
            </a:r>
          </a:p>
        </p:txBody>
      </p:sp>
      <p:sp>
        <p:nvSpPr>
          <p:cNvPr id="423801027"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2028579639"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26612318"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15939042"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144108166"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99241252"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806565262"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Consumption Node</a:t>
            </a:r>
          </a:p>
        </p:txBody>
      </p:sp>
      <p:sp>
        <p:nvSpPr>
          <p:cNvPr id="912495807"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2134868849"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82462605"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933569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76081861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50</a:t>
            </a:r>
          </a:p>
        </p:txBody>
      </p:sp>
      <p:sp>
        <p:nvSpPr>
          <p:cNvPr id="205622992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752649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80009830"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454874402"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06252226"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424949223"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172335405"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2005782658"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84398287"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86140281"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812621693"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96205362"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730695026"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477956026"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1344665407"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0877401"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56178143"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819822383"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29523204"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250212001"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Design Node</a:t>
            </a:r>
          </a:p>
        </p:txBody>
      </p:sp>
      <p:sp>
        <p:nvSpPr>
          <p:cNvPr id="84744379"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1592933170"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13669154"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70692001"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247608357"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7586807"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199564518"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805009490"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50009694"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53064505"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85279902"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34678189"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85474069"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154052072"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1852690887"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1584369865"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01259537"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53644783"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647421215"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1656028"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327635329"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DM CaT Tiger Team</a:t>
            </a:r>
          </a:p>
        </p:txBody>
      </p:sp>
      <p:sp>
        <p:nvSpPr>
          <p:cNvPr id="1203815201"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Manage NCDF Information</a:t>
            </a:r>
          </a:p>
        </p:txBody>
      </p:sp>
      <p:sp>
        <p:nvSpPr>
          <p:cNvPr id="1471058147"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12832722"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69293003"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585596238"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2364665"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228226975"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Consumer</a:t>
            </a:r>
          </a:p>
        </p:txBody>
      </p:sp>
      <p:sp>
        <p:nvSpPr>
          <p:cNvPr id="1372328521"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Recieve NCDF Information</a:t>
            </a:r>
          </a:p>
        </p:txBody>
      </p:sp>
      <p:sp>
        <p:nvSpPr>
          <p:cNvPr id="1222117427"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64350529"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45289620"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974253327"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01190681"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330333144"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DM CaT Tiger Team</a:t>
            </a:r>
          </a:p>
        </p:txBody>
      </p:sp>
      <p:sp>
        <p:nvSpPr>
          <p:cNvPr id="1249307937"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1525821359"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56157568"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20545208"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667114536"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20819496"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566949193"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Producer</a:t>
            </a:r>
          </a:p>
        </p:txBody>
      </p:sp>
      <p:sp>
        <p:nvSpPr>
          <p:cNvPr id="184423728"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Information Product</a:t>
            </a:r>
          </a:p>
        </p:txBody>
      </p:sp>
      <p:sp>
        <p:nvSpPr>
          <p:cNvPr id="937503323"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40073551"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9165082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84482567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51</a:t>
            </a:r>
          </a:p>
        </p:txBody>
      </p:sp>
      <p:sp>
        <p:nvSpPr>
          <p:cNvPr id="133617279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585444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00406622"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264339308"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80519861"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461044349"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Consumer</a:t>
            </a:r>
          </a:p>
        </p:txBody>
      </p:sp>
      <p:sp>
        <p:nvSpPr>
          <p:cNvPr id="210235710"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View NCDF Information</a:t>
            </a:r>
          </a:p>
        </p:txBody>
      </p:sp>
      <p:sp>
        <p:nvSpPr>
          <p:cNvPr id="146396637"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65663271"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99919805"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484098283"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14112261"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350476793"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Management SME</a:t>
            </a:r>
          </a:p>
        </p:txBody>
      </p:sp>
      <p:sp>
        <p:nvSpPr>
          <p:cNvPr id="2136753211"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185252841"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10374430"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52934277"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49535363"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49299332"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215865331"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Ad-Hoc Information Consumer</a:t>
            </a:r>
          </a:p>
        </p:txBody>
      </p:sp>
      <p:sp>
        <p:nvSpPr>
          <p:cNvPr id="1397191324"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Infomration</a:t>
            </a:r>
          </a:p>
        </p:txBody>
      </p:sp>
      <p:sp>
        <p:nvSpPr>
          <p:cNvPr id="381679573"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16844843"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13531161"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581790937"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33258138"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2032974155"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Decision Maker</a:t>
            </a:r>
          </a:p>
        </p:txBody>
      </p:sp>
      <p:sp>
        <p:nvSpPr>
          <p:cNvPr id="1417311454"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Analyse NCDF Information</a:t>
            </a:r>
          </a:p>
        </p:txBody>
      </p:sp>
      <p:sp>
        <p:nvSpPr>
          <p:cNvPr id="1268477558"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40370988"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76243060"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681011795"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9403133"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276581072"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Producer</a:t>
            </a:r>
          </a:p>
        </p:txBody>
      </p:sp>
      <p:sp>
        <p:nvSpPr>
          <p:cNvPr id="952038011"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Provide Information Product Specification</a:t>
            </a:r>
          </a:p>
        </p:txBody>
      </p:sp>
      <p:sp>
        <p:nvSpPr>
          <p:cNvPr id="1297865107"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74587827"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55008913"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417475747"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07450366"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505024037"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Producer</a:t>
            </a:r>
          </a:p>
        </p:txBody>
      </p:sp>
      <p:sp>
        <p:nvSpPr>
          <p:cNvPr id="1920761117"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1099318303"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02698523"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0099565"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403700820"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01123318"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367867111"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Ad-Hoc Information Consumer</a:t>
            </a:r>
          </a:p>
        </p:txBody>
      </p:sp>
      <p:sp>
        <p:nvSpPr>
          <p:cNvPr id="263491006"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a:t>
            </a:r>
          </a:p>
        </p:txBody>
      </p:sp>
      <p:sp>
        <p:nvSpPr>
          <p:cNvPr id="1757297984"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25510628"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79971163"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287023061"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9916427"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624126933"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Consumer</a:t>
            </a:r>
          </a:p>
        </p:txBody>
      </p:sp>
      <p:sp>
        <p:nvSpPr>
          <p:cNvPr id="322360931"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1579026151"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32846595"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89710689"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434642392"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72378033"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3532185"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DM CaT Tiger Team</a:t>
            </a:r>
          </a:p>
        </p:txBody>
      </p:sp>
      <p:sp>
        <p:nvSpPr>
          <p:cNvPr id="1709276740"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5640269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93120234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52</a:t>
            </a:r>
          </a:p>
        </p:txBody>
      </p:sp>
      <p:sp>
        <p:nvSpPr>
          <p:cNvPr id="200547278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10601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46515952"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Register NCDF Mapping</a:t>
            </a:r>
          </a:p>
        </p:txBody>
      </p:sp>
      <p:sp>
        <p:nvSpPr>
          <p:cNvPr id="844149615"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93012723"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192278904"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6725791"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138575919"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Management SME</a:t>
            </a:r>
          </a:p>
        </p:txBody>
      </p:sp>
      <p:sp>
        <p:nvSpPr>
          <p:cNvPr id="1351530764"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Remove NCDF Information</a:t>
            </a:r>
          </a:p>
        </p:txBody>
      </p:sp>
      <p:sp>
        <p:nvSpPr>
          <p:cNvPr id="310842142"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19815149"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72152191"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614678033"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42294507"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740220931"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Decision Maker</a:t>
            </a:r>
          </a:p>
        </p:txBody>
      </p:sp>
      <p:sp>
        <p:nvSpPr>
          <p:cNvPr id="1312221164"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Make Decision</a:t>
            </a:r>
          </a:p>
        </p:txBody>
      </p:sp>
      <p:sp>
        <p:nvSpPr>
          <p:cNvPr id="1582825659"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66804523"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40150506"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414328761"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6502988"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108190854"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Management SME</a:t>
            </a:r>
          </a:p>
        </p:txBody>
      </p:sp>
      <p:sp>
        <p:nvSpPr>
          <p:cNvPr id="915683016"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Manage NCDF Information</a:t>
            </a:r>
          </a:p>
        </p:txBody>
      </p:sp>
      <p:sp>
        <p:nvSpPr>
          <p:cNvPr id="1058164812"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79163827"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68733999"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205854703"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61559067"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584083686"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Consumer</a:t>
            </a:r>
          </a:p>
        </p:txBody>
      </p:sp>
      <p:sp>
        <p:nvSpPr>
          <p:cNvPr id="1001924027"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a:t>
            </a:r>
          </a:p>
        </p:txBody>
      </p:sp>
      <p:sp>
        <p:nvSpPr>
          <p:cNvPr id="526821196"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76840661"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18125586"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546550043"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4407298"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563272097"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499315667"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a:t>
            </a:r>
          </a:p>
        </p:txBody>
      </p:sp>
      <p:sp>
        <p:nvSpPr>
          <p:cNvPr id="551850521"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5982505"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76521395"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055426188"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74696210"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45838729"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240694547"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861232199"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79923456"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15779354"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473220643"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3980294"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434430240"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052177637"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Manage NCDF Information</a:t>
            </a:r>
          </a:p>
        </p:txBody>
      </p:sp>
      <p:sp>
        <p:nvSpPr>
          <p:cNvPr id="76101838"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66470895"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72864768"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723430605"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25314972"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871336924"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234450827"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Remove NCDF Information</a:t>
            </a:r>
          </a:p>
        </p:txBody>
      </p:sp>
      <p:sp>
        <p:nvSpPr>
          <p:cNvPr id="551251943"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50345197"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35350667"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732333467"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50136671"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70706622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55850090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53</a:t>
            </a:r>
          </a:p>
        </p:txBody>
      </p:sp>
      <p:sp>
        <p:nvSpPr>
          <p:cNvPr id="128659515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439000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54855109"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Consumption Node</a:t>
            </a:r>
          </a:p>
        </p:txBody>
      </p:sp>
      <p:sp>
        <p:nvSpPr>
          <p:cNvPr id="631746762"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View NCDF Information</a:t>
            </a:r>
          </a:p>
        </p:txBody>
      </p:sp>
      <p:sp>
        <p:nvSpPr>
          <p:cNvPr id="1041789801"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38115036"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53975558"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387615944"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84948345"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895947786"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540126668"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a:t>
            </a:r>
          </a:p>
        </p:txBody>
      </p:sp>
      <p:sp>
        <p:nvSpPr>
          <p:cNvPr id="1661868494"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72312376"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26535028"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45403102"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60915820"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649533527"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121488255"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NCDF Information</a:t>
            </a:r>
          </a:p>
        </p:txBody>
      </p:sp>
      <p:sp>
        <p:nvSpPr>
          <p:cNvPr id="524879270"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87661639"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87000872"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411266679"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1694823"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315103045"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1130710549"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1713177486"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39329905"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75498549"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045357360"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17989124"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553695751"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1688614888"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Information Product</a:t>
            </a:r>
          </a:p>
        </p:txBody>
      </p:sp>
      <p:sp>
        <p:nvSpPr>
          <p:cNvPr id="758648623"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01288746"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97650065"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624073662"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32873983"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910614388"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94425256"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Infomration</a:t>
            </a:r>
          </a:p>
        </p:txBody>
      </p:sp>
      <p:sp>
        <p:nvSpPr>
          <p:cNvPr id="8242673"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4026022"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1710529"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964449507"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72224368"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936038754"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Design Node</a:t>
            </a:r>
          </a:p>
        </p:txBody>
      </p:sp>
      <p:sp>
        <p:nvSpPr>
          <p:cNvPr id="964954361"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Register NCDF Mapping</a:t>
            </a:r>
          </a:p>
        </p:txBody>
      </p:sp>
      <p:sp>
        <p:nvSpPr>
          <p:cNvPr id="1644464230"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30245514"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54482829"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909020326"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27508289"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323134489"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1642545628"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Provide Information Product Specification</a:t>
            </a:r>
          </a:p>
        </p:txBody>
      </p:sp>
      <p:sp>
        <p:nvSpPr>
          <p:cNvPr id="1520453408"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73218970"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84632555"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979111246"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66969751"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28798954"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Design Node</a:t>
            </a:r>
          </a:p>
        </p:txBody>
      </p:sp>
      <p:sp>
        <p:nvSpPr>
          <p:cNvPr id="195968741"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1210176633"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72862293"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3310495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49376618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54</a:t>
            </a:r>
          </a:p>
        </p:txBody>
      </p:sp>
      <p:sp>
        <p:nvSpPr>
          <p:cNvPr id="67414369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992562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29531365"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2038293636"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81194801"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430362096"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Consumption Node</a:t>
            </a:r>
          </a:p>
        </p:txBody>
      </p:sp>
      <p:sp>
        <p:nvSpPr>
          <p:cNvPr id="350116034"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34719513"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96153664"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57251031"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39275147"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3927828"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786868131"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Consumption Node</a:t>
            </a:r>
          </a:p>
        </p:txBody>
      </p:sp>
      <p:sp>
        <p:nvSpPr>
          <p:cNvPr id="527509498"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Recieve NCDF Information</a:t>
            </a:r>
          </a:p>
        </p:txBody>
      </p:sp>
      <p:sp>
        <p:nvSpPr>
          <p:cNvPr id="2114012908"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77922324"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29121687"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308375550"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68765579"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288335329"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Scientists</a:t>
            </a:r>
          </a:p>
        </p:txBody>
      </p:sp>
      <p:sp>
        <p:nvSpPr>
          <p:cNvPr id="869088732" name="Text">
    </p:cNvPr>
          <p:cNvSpPr>
            <a:spLocks noGrp="1"/>
          </p:cNvSpPr>
          <p:nvPr/>
        </p:nvSpPr>
        <p:spPr>
          <a:xfrm rot="0">
            <a:off x="2413000" y="34798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Ensure NCDF is applied when designing/implementing the Data Lake concept within NATO</a:t>
            </a:r>
          </a:p>
        </p:txBody>
      </p:sp>
      <p:sp>
        <p:nvSpPr>
          <p:cNvPr id="533909906" name="Text">
    </p:cNvPr>
          <p:cNvSpPr>
            <a:spLocks noGrp="1"/>
          </p:cNvSpPr>
          <p:nvPr/>
        </p:nvSpPr>
        <p:spPr>
          <a:xfrm rot="0">
            <a:off x="508000" y="32766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70140555" name="Text">
    </p:cNvPr>
          <p:cNvSpPr>
            <a:spLocks noGrp="1"/>
          </p:cNvSpPr>
          <p:nvPr/>
        </p:nvSpPr>
        <p:spPr>
          <a:xfrm rot="0">
            <a:off x="508000" y="4025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217026297" name="Text">
    </p:cNvPr>
          <p:cNvSpPr>
            <a:spLocks noGrp="1"/>
          </p:cNvSpPr>
          <p:nvPr/>
        </p:nvSpPr>
        <p:spPr>
          <a:xfrm rot="0">
            <a:off x="508000" y="4254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09571561" name="Text">
    </p:cNvPr>
          <p:cNvSpPr>
            <a:spLocks noGrp="1"/>
          </p:cNvSpPr>
          <p:nvPr/>
        </p:nvSpPr>
        <p:spPr>
          <a:xfrm rot="0">
            <a:off x="2413000" y="4254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455385716" name="Text">
    </p:cNvPr>
          <p:cNvSpPr>
            <a:spLocks noGrp="1"/>
          </p:cNvSpPr>
          <p:nvPr/>
        </p:nvSpPr>
        <p:spPr>
          <a:xfrm rot="0">
            <a:off x="2413000" y="4457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Operational Domains/Functional Services</a:t>
            </a:r>
          </a:p>
        </p:txBody>
      </p:sp>
      <p:sp>
        <p:nvSpPr>
          <p:cNvPr id="1221811539" name="Text">
    </p:cNvPr>
          <p:cNvSpPr>
            <a:spLocks noGrp="1"/>
          </p:cNvSpPr>
          <p:nvPr/>
        </p:nvSpPr>
        <p:spPr>
          <a:xfrm rot="0">
            <a:off x="2413000" y="46609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Services implement NCDF interfaces to exchange data across domains/FSs</a:t>
            </a:r>
          </a:p>
        </p:txBody>
      </p:sp>
      <p:sp>
        <p:nvSpPr>
          <p:cNvPr id="1384417568" name="Text">
    </p:cNvPr>
          <p:cNvSpPr>
            <a:spLocks noGrp="1"/>
          </p:cNvSpPr>
          <p:nvPr/>
        </p:nvSpPr>
        <p:spPr>
          <a:xfrm rot="0">
            <a:off x="508000" y="44577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69155198" name="Text">
    </p:cNvPr>
          <p:cNvSpPr>
            <a:spLocks noGrp="1"/>
          </p:cNvSpPr>
          <p:nvPr/>
        </p:nvSpPr>
        <p:spPr>
          <a:xfrm rot="0">
            <a:off x="508000" y="520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661884088" name="Text">
    </p:cNvPr>
          <p:cNvSpPr>
            <a:spLocks noGrp="1"/>
          </p:cNvSpPr>
          <p:nvPr/>
        </p:nvSpPr>
        <p:spPr>
          <a:xfrm rot="0">
            <a:off x="508000" y="543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37137999" name="Text">
    </p:cNvPr>
          <p:cNvSpPr>
            <a:spLocks noGrp="1"/>
          </p:cNvSpPr>
          <p:nvPr/>
        </p:nvSpPr>
        <p:spPr>
          <a:xfrm rot="0">
            <a:off x="2413000" y="543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197405402" name="Text">
    </p:cNvPr>
          <p:cNvSpPr>
            <a:spLocks noGrp="1"/>
          </p:cNvSpPr>
          <p:nvPr/>
        </p:nvSpPr>
        <p:spPr>
          <a:xfrm rot="0">
            <a:off x="2413000" y="563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Technical Standards Development Bodies</a:t>
            </a:r>
          </a:p>
        </p:txBody>
      </p:sp>
      <p:sp>
        <p:nvSpPr>
          <p:cNvPr id="570204375" name="Text">
    </p:cNvPr>
          <p:cNvSpPr>
            <a:spLocks noGrp="1"/>
          </p:cNvSpPr>
          <p:nvPr/>
        </p:nvSpPr>
        <p:spPr>
          <a:xfrm rot="0">
            <a:off x="2413000" y="584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Apply NCDF to develop their Info Exchange Standards</a:t>
            </a:r>
          </a:p>
        </p:txBody>
      </p:sp>
      <p:sp>
        <p:nvSpPr>
          <p:cNvPr id="819366342" name="Text">
    </p:cNvPr>
          <p:cNvSpPr>
            <a:spLocks noGrp="1"/>
          </p:cNvSpPr>
          <p:nvPr/>
        </p:nvSpPr>
        <p:spPr>
          <a:xfrm rot="0">
            <a:off x="508000" y="563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48488285" name="Text">
    </p:cNvPr>
          <p:cNvSpPr>
            <a:spLocks noGrp="1"/>
          </p:cNvSpPr>
          <p:nvPr/>
        </p:nvSpPr>
        <p:spPr>
          <a:xfrm rot="0">
            <a:off x="508000" y="584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83774256" name="Text">
    </p:cNvPr>
          <p:cNvSpPr>
            <a:spLocks noGrp="1"/>
          </p:cNvSpPr>
          <p:nvPr/>
        </p:nvSpPr>
        <p:spPr>
          <a:xfrm rot="0">
            <a:off x="508000" y="624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491807845" name="Text">
    </p:cNvPr>
          <p:cNvSpPr>
            <a:spLocks noGrp="1"/>
          </p:cNvSpPr>
          <p:nvPr/>
        </p:nvSpPr>
        <p:spPr>
          <a:xfrm rot="0">
            <a:off x="508000" y="647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51307783" name="Text">
    </p:cNvPr>
          <p:cNvSpPr>
            <a:spLocks noGrp="1"/>
          </p:cNvSpPr>
          <p:nvPr/>
        </p:nvSpPr>
        <p:spPr>
          <a:xfrm rot="0">
            <a:off x="2413000" y="647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412896826" name="Text">
    </p:cNvPr>
          <p:cNvSpPr>
            <a:spLocks noGrp="1"/>
          </p:cNvSpPr>
          <p:nvPr/>
        </p:nvSpPr>
        <p:spPr>
          <a:xfrm rot="0">
            <a:off x="2413000" y="668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FMN CPWG: Data Management Syndicate</a:t>
            </a:r>
          </a:p>
        </p:txBody>
      </p:sp>
      <p:sp>
        <p:nvSpPr>
          <p:cNvPr id="713211478" name="Text">
    </p:cNvPr>
          <p:cNvSpPr>
            <a:spLocks noGrp="1"/>
          </p:cNvSpPr>
          <p:nvPr/>
        </p:nvSpPr>
        <p:spPr>
          <a:xfrm rot="0">
            <a:off x="2413000" y="68834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 NCDF (processes? architectural artefacts? ???) be applied for managing operational data within the Federation</a:t>
            </a:r>
          </a:p>
        </p:txBody>
      </p:sp>
      <p:sp>
        <p:nvSpPr>
          <p:cNvPr id="731587941" name="Text">
    </p:cNvPr>
          <p:cNvSpPr>
            <a:spLocks noGrp="1"/>
          </p:cNvSpPr>
          <p:nvPr/>
        </p:nvSpPr>
        <p:spPr>
          <a:xfrm rot="0">
            <a:off x="508000" y="66802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28073533" name="Text">
    </p:cNvPr>
          <p:cNvSpPr>
            <a:spLocks noGrp="1"/>
          </p:cNvSpPr>
          <p:nvPr/>
        </p:nvSpPr>
        <p:spPr>
          <a:xfrm rot="0">
            <a:off x="508000" y="7429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901751164" name="Text">
    </p:cNvPr>
          <p:cNvSpPr>
            <a:spLocks noGrp="1"/>
          </p:cNvSpPr>
          <p:nvPr/>
        </p:nvSpPr>
        <p:spPr>
          <a:xfrm rot="0">
            <a:off x="508000" y="7658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3552403" name="Text">
    </p:cNvPr>
          <p:cNvSpPr>
            <a:spLocks noGrp="1"/>
          </p:cNvSpPr>
          <p:nvPr/>
        </p:nvSpPr>
        <p:spPr>
          <a:xfrm rot="0">
            <a:off x="2413000" y="7658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2016568741" name="Text">
    </p:cNvPr>
          <p:cNvSpPr>
            <a:spLocks noGrp="1"/>
          </p:cNvSpPr>
          <p:nvPr/>
        </p:nvSpPr>
        <p:spPr>
          <a:xfrm rot="0">
            <a:off x="2413000" y="786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JISR Intel</a:t>
            </a:r>
          </a:p>
        </p:txBody>
      </p:sp>
      <p:sp>
        <p:nvSpPr>
          <p:cNvPr id="1909074109" name="Text">
    </p:cNvPr>
          <p:cNvSpPr>
            <a:spLocks noGrp="1"/>
          </p:cNvSpPr>
          <p:nvPr/>
        </p:nvSpPr>
        <p:spPr>
          <a:xfrm rot="0">
            <a:off x="2413000" y="8064500"/>
            <a:ext cx="4635500" cy="6350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The ability to introduce and share disparate types of intelligence—meaning adversary order of battle data and battlespace objects with geographic positions. Please note this is different from JISR products and reports</a:t>
            </a:r>
          </a:p>
        </p:txBody>
      </p:sp>
      <p:sp>
        <p:nvSpPr>
          <p:cNvPr id="959894457" name="Text">
    </p:cNvPr>
          <p:cNvSpPr>
            <a:spLocks noGrp="1"/>
          </p:cNvSpPr>
          <p:nvPr/>
        </p:nvSpPr>
        <p:spPr>
          <a:xfrm rot="0">
            <a:off x="508000" y="7861300"/>
            <a:ext cx="1905000" cy="6350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97988957" name="Text">
    </p:cNvPr>
          <p:cNvSpPr>
            <a:spLocks noGrp="1"/>
          </p:cNvSpPr>
          <p:nvPr/>
        </p:nvSpPr>
        <p:spPr>
          <a:xfrm rot="0">
            <a:off x="508000" y="8902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592945925" name="Text">
    </p:cNvPr>
          <p:cNvSpPr>
            <a:spLocks noGrp="1"/>
          </p:cNvSpPr>
          <p:nvPr/>
        </p:nvSpPr>
        <p:spPr>
          <a:xfrm rot="0">
            <a:off x="508000" y="913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20034726" name="Text">
    </p:cNvPr>
          <p:cNvSpPr>
            <a:spLocks noGrp="1"/>
          </p:cNvSpPr>
          <p:nvPr/>
        </p:nvSpPr>
        <p:spPr>
          <a:xfrm rot="0">
            <a:off x="2413000" y="913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903793871" name="Text">
    </p:cNvPr>
          <p:cNvSpPr>
            <a:spLocks noGrp="1"/>
          </p:cNvSpPr>
          <p:nvPr/>
        </p:nvSpPr>
        <p:spPr>
          <a:xfrm rot="0">
            <a:off x="2413000" y="93345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Secured by Design: apply Information Exchange Framework Reference Architecture (IEF-RA) to ensure data is secured</a:t>
            </a:r>
          </a:p>
        </p:txBody>
      </p:sp>
      <p:sp>
        <p:nvSpPr>
          <p:cNvPr id="1966151020" name="Text">
    </p:cNvPr>
          <p:cNvSpPr>
            <a:spLocks noGrp="1"/>
          </p:cNvSpPr>
          <p:nvPr/>
        </p:nvSpPr>
        <p:spPr>
          <a:xfrm rot="0">
            <a:off x="2413000" y="9677400"/>
            <a:ext cx="4635500" cy="3810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Folks will want to know they can protects and administer (policy enforcement, tag&amp;label, handling instruction, ... enforcement) their </a:t>
            </a:r>
          </a:p>
        </p:txBody>
      </p:sp>
      <p:sp>
        <p:nvSpPr>
          <p:cNvPr id="946263178" name="Text">
    </p:cNvPr>
          <p:cNvSpPr>
            <a:spLocks noGrp="1"/>
          </p:cNvSpPr>
          <p:nvPr/>
        </p:nvSpPr>
        <p:spPr>
          <a:xfrm rot="0">
            <a:off x="508000" y="9334500"/>
            <a:ext cx="1905000" cy="5207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0333061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30329622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55</a:t>
            </a:r>
          </a:p>
        </p:txBody>
      </p:sp>
      <p:sp>
        <p:nvSpPr>
          <p:cNvPr id="152344038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886948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78266815"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in the NCDF space</a:t>
            </a:r>
          </a:p>
        </p:txBody>
      </p:sp>
      <p:sp>
        <p:nvSpPr>
          <p:cNvPr id="1631078479"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084847683"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04482940"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48652176"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Operational Domains/Functional Services</a:t>
            </a:r>
          </a:p>
        </p:txBody>
      </p:sp>
      <p:sp>
        <p:nvSpPr>
          <p:cNvPr id="566171059" name="Text">
    </p:cNvPr>
          <p:cNvSpPr>
            <a:spLocks noGrp="1"/>
          </p:cNvSpPr>
          <p:nvPr/>
        </p:nvSpPr>
        <p:spPr>
          <a:xfrm rot="0">
            <a:off x="2413000" y="18034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Services implement NCDF interfaces to exchange data within domain/FS</a:t>
            </a:r>
          </a:p>
        </p:txBody>
      </p:sp>
      <p:sp>
        <p:nvSpPr>
          <p:cNvPr id="716137641" name="Text">
    </p:cNvPr>
          <p:cNvSpPr>
            <a:spLocks noGrp="1"/>
          </p:cNvSpPr>
          <p:nvPr/>
        </p:nvSpPr>
        <p:spPr>
          <a:xfrm rot="0">
            <a:off x="508000" y="16002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36251316" name="Text">
    </p:cNvPr>
          <p:cNvSpPr>
            <a:spLocks noGrp="1"/>
          </p:cNvSpPr>
          <p:nvPr/>
        </p:nvSpPr>
        <p:spPr>
          <a:xfrm rot="0">
            <a:off x="508000" y="2349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370357707" name="Text">
    </p:cNvPr>
          <p:cNvSpPr>
            <a:spLocks noGrp="1"/>
          </p:cNvSpPr>
          <p:nvPr/>
        </p:nvSpPr>
        <p:spPr>
          <a:xfrm rot="0">
            <a:off x="508000" y="2578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0929728" name="Text">
    </p:cNvPr>
          <p:cNvSpPr>
            <a:spLocks noGrp="1"/>
          </p:cNvSpPr>
          <p:nvPr/>
        </p:nvSpPr>
        <p:spPr>
          <a:xfrm rot="0">
            <a:off x="2413000" y="2578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505615177" name="Text">
    </p:cNvPr>
          <p:cNvSpPr>
            <a:spLocks noGrp="1"/>
          </p:cNvSpPr>
          <p:nvPr/>
        </p:nvSpPr>
        <p:spPr>
          <a:xfrm rot="0">
            <a:off x="2413000" y="278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JISR Intel</a:t>
            </a:r>
          </a:p>
        </p:txBody>
      </p:sp>
      <p:sp>
        <p:nvSpPr>
          <p:cNvPr id="30892636" name="Text">
    </p:cNvPr>
          <p:cNvSpPr>
            <a:spLocks noGrp="1"/>
          </p:cNvSpPr>
          <p:nvPr/>
        </p:nvSpPr>
        <p:spPr>
          <a:xfrm rot="0">
            <a:off x="2413000" y="2984500"/>
            <a:ext cx="4635500" cy="6350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NATO has an operational shortfall where it cannot handle the data it needs to operate in a conflict, so time is of the essence in developing solutions which can be fielded. Although the lake is currently an early prototype, we need to advance the effort as rapidly as feasible</a:t>
            </a:r>
          </a:p>
        </p:txBody>
      </p:sp>
      <p:sp>
        <p:nvSpPr>
          <p:cNvPr id="1069188618" name="Text">
    </p:cNvPr>
          <p:cNvSpPr>
            <a:spLocks noGrp="1"/>
          </p:cNvSpPr>
          <p:nvPr/>
        </p:nvSpPr>
        <p:spPr>
          <a:xfrm rot="0">
            <a:off x="508000" y="2781300"/>
            <a:ext cx="1905000" cy="6350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0372183" name="Text">
    </p:cNvPr>
          <p:cNvSpPr>
            <a:spLocks noGrp="1"/>
          </p:cNvSpPr>
          <p:nvPr/>
        </p:nvSpPr>
        <p:spPr>
          <a:xfrm rot="0">
            <a:off x="508000" y="3822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860948749" name="Text">
    </p:cNvPr>
          <p:cNvSpPr>
            <a:spLocks noGrp="1"/>
          </p:cNvSpPr>
          <p:nvPr/>
        </p:nvSpPr>
        <p:spPr>
          <a:xfrm rot="0">
            <a:off x="508000" y="405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2416825" name="Text">
    </p:cNvPr>
          <p:cNvSpPr>
            <a:spLocks noGrp="1"/>
          </p:cNvSpPr>
          <p:nvPr/>
        </p:nvSpPr>
        <p:spPr>
          <a:xfrm rot="0">
            <a:off x="2413000" y="405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649349968" name="Text">
    </p:cNvPr>
          <p:cNvSpPr>
            <a:spLocks noGrp="1"/>
          </p:cNvSpPr>
          <p:nvPr/>
        </p:nvSpPr>
        <p:spPr>
          <a:xfrm rot="0">
            <a:off x="2413000" y="42545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Ensure NCDF is applied when designing/implementing the Data Lake concept within NATO</a:t>
            </a:r>
          </a:p>
        </p:txBody>
      </p:sp>
      <p:sp>
        <p:nvSpPr>
          <p:cNvPr id="1756234045" name="Text">
    </p:cNvPr>
          <p:cNvSpPr>
            <a:spLocks noGrp="1"/>
          </p:cNvSpPr>
          <p:nvPr/>
        </p:nvSpPr>
        <p:spPr>
          <a:xfrm rot="0">
            <a:off x="2413000" y="4597400"/>
            <a:ext cx="46355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Enables all users of DL to access and have common understanding of the data for their own analysis; and to reuse what others have already made available</a:t>
            </a:r>
          </a:p>
        </p:txBody>
      </p:sp>
      <p:sp>
        <p:nvSpPr>
          <p:cNvPr id="1393321028" name="Text">
    </p:cNvPr>
          <p:cNvSpPr>
            <a:spLocks noGrp="1"/>
          </p:cNvSpPr>
          <p:nvPr/>
        </p:nvSpPr>
        <p:spPr>
          <a:xfrm rot="0">
            <a:off x="508000" y="4254500"/>
            <a:ext cx="1905000" cy="6223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81313564" name="Text">
    </p:cNvPr>
          <p:cNvSpPr>
            <a:spLocks noGrp="1"/>
          </p:cNvSpPr>
          <p:nvPr/>
        </p:nvSpPr>
        <p:spPr>
          <a:xfrm rot="0">
            <a:off x="508000" y="528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845377738" name="Text">
    </p:cNvPr>
          <p:cNvSpPr>
            <a:spLocks noGrp="1"/>
          </p:cNvSpPr>
          <p:nvPr/>
        </p:nvSpPr>
        <p:spPr>
          <a:xfrm rot="0">
            <a:off x="508000" y="551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10686802" name="Text">
    </p:cNvPr>
          <p:cNvSpPr>
            <a:spLocks noGrp="1"/>
          </p:cNvSpPr>
          <p:nvPr/>
        </p:nvSpPr>
        <p:spPr>
          <a:xfrm rot="0">
            <a:off x="2413000" y="551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440551193" name="Text">
    </p:cNvPr>
          <p:cNvSpPr>
            <a:spLocks noGrp="1"/>
          </p:cNvSpPr>
          <p:nvPr/>
        </p:nvSpPr>
        <p:spPr>
          <a:xfrm rot="0">
            <a:off x="2413000" y="571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JISR Intel</a:t>
            </a:r>
          </a:p>
        </p:txBody>
      </p:sp>
      <p:sp>
        <p:nvSpPr>
          <p:cNvPr id="1379796392" name="Text">
    </p:cNvPr>
          <p:cNvSpPr>
            <a:spLocks noGrp="1"/>
          </p:cNvSpPr>
          <p:nvPr/>
        </p:nvSpPr>
        <p:spPr>
          <a:xfrm rot="0">
            <a:off x="2413000" y="5918200"/>
            <a:ext cx="4635500" cy="6350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Shared data should be able to support operational planning and execution, which requires working at the data level—although visualization tools are important, the outputs of the lake should not be limited to these</a:t>
            </a:r>
          </a:p>
        </p:txBody>
      </p:sp>
      <p:sp>
        <p:nvSpPr>
          <p:cNvPr id="2079508997" name="Text">
    </p:cNvPr>
          <p:cNvSpPr>
            <a:spLocks noGrp="1"/>
          </p:cNvSpPr>
          <p:nvPr/>
        </p:nvSpPr>
        <p:spPr>
          <a:xfrm rot="0">
            <a:off x="508000" y="5715000"/>
            <a:ext cx="1905000" cy="6350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07924609" name="Text">
    </p:cNvPr>
          <p:cNvSpPr>
            <a:spLocks noGrp="1"/>
          </p:cNvSpPr>
          <p:nvPr/>
        </p:nvSpPr>
        <p:spPr>
          <a:xfrm rot="0">
            <a:off x="508000" y="675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953483283" name="Text">
    </p:cNvPr>
          <p:cNvSpPr>
            <a:spLocks noGrp="1"/>
          </p:cNvSpPr>
          <p:nvPr/>
        </p:nvSpPr>
        <p:spPr>
          <a:xfrm rot="0">
            <a:off x="508000" y="698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42778084" name="Text">
    </p:cNvPr>
          <p:cNvSpPr>
            <a:spLocks noGrp="1"/>
          </p:cNvSpPr>
          <p:nvPr/>
        </p:nvSpPr>
        <p:spPr>
          <a:xfrm rot="0">
            <a:off x="2413000" y="698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999307343" name="Text">
    </p:cNvPr>
          <p:cNvSpPr>
            <a:spLocks noGrp="1"/>
          </p:cNvSpPr>
          <p:nvPr/>
        </p:nvSpPr>
        <p:spPr>
          <a:xfrm rot="0">
            <a:off x="2413000" y="718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NATO Information Management Authority</a:t>
            </a:r>
          </a:p>
        </p:txBody>
      </p:sp>
      <p:sp>
        <p:nvSpPr>
          <p:cNvPr id="2023709904" name="Text">
    </p:cNvPr>
          <p:cNvSpPr>
            <a:spLocks noGrp="1"/>
          </p:cNvSpPr>
          <p:nvPr/>
        </p:nvSpPr>
        <p:spPr>
          <a:xfrm rot="0">
            <a:off x="2413000" y="73914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 NCDF be applied for managing operational data within the Enterprise / Alliance</a:t>
            </a:r>
          </a:p>
        </p:txBody>
      </p:sp>
      <p:sp>
        <p:nvSpPr>
          <p:cNvPr id="1750732360" name="Text">
    </p:cNvPr>
          <p:cNvSpPr>
            <a:spLocks noGrp="1"/>
          </p:cNvSpPr>
          <p:nvPr/>
        </p:nvSpPr>
        <p:spPr>
          <a:xfrm rot="0">
            <a:off x="508000" y="71882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42773702" name="Text">
    </p:cNvPr>
          <p:cNvSpPr>
            <a:spLocks noGrp="1"/>
          </p:cNvSpPr>
          <p:nvPr/>
        </p:nvSpPr>
        <p:spPr>
          <a:xfrm rot="0">
            <a:off x="508000" y="7937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2141143282" name="Text">
    </p:cNvPr>
          <p:cNvSpPr>
            <a:spLocks noGrp="1"/>
          </p:cNvSpPr>
          <p:nvPr/>
        </p:nvSpPr>
        <p:spPr>
          <a:xfrm rot="0">
            <a:off x="508000" y="816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12154125" name="Text">
    </p:cNvPr>
          <p:cNvSpPr>
            <a:spLocks noGrp="1"/>
          </p:cNvSpPr>
          <p:nvPr/>
        </p:nvSpPr>
        <p:spPr>
          <a:xfrm rot="0">
            <a:off x="2413000" y="816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173652407" name="Text">
    </p:cNvPr>
          <p:cNvSpPr>
            <a:spLocks noGrp="1"/>
          </p:cNvSpPr>
          <p:nvPr/>
        </p:nvSpPr>
        <p:spPr>
          <a:xfrm rot="0">
            <a:off x="2413000" y="8369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Technical Standards Development Bodies</a:t>
            </a:r>
          </a:p>
        </p:txBody>
      </p:sp>
      <p:sp>
        <p:nvSpPr>
          <p:cNvPr id="1571513830" name="Text">
    </p:cNvPr>
          <p:cNvSpPr>
            <a:spLocks noGrp="1"/>
          </p:cNvSpPr>
          <p:nvPr/>
        </p:nvSpPr>
        <p:spPr>
          <a:xfrm rot="0">
            <a:off x="2413000" y="8572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Apply NCDF to develop their X-COI Info Exchange Standards</a:t>
            </a:r>
          </a:p>
        </p:txBody>
      </p:sp>
      <p:sp>
        <p:nvSpPr>
          <p:cNvPr id="1488336497" name="Text">
    </p:cNvPr>
          <p:cNvSpPr>
            <a:spLocks noGrp="1"/>
          </p:cNvSpPr>
          <p:nvPr/>
        </p:nvSpPr>
        <p:spPr>
          <a:xfrm rot="0">
            <a:off x="508000" y="8369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9324648" name="Text">
    </p:cNvPr>
          <p:cNvSpPr>
            <a:spLocks noGrp="1"/>
          </p:cNvSpPr>
          <p:nvPr/>
        </p:nvSpPr>
        <p:spPr>
          <a:xfrm rot="0">
            <a:off x="508000" y="8572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66242863" name="Text">
    </p:cNvPr>
          <p:cNvSpPr>
            <a:spLocks noGrp="1"/>
          </p:cNvSpPr>
          <p:nvPr/>
        </p:nvSpPr>
        <p:spPr>
          <a:xfrm rot="0">
            <a:off x="508000" y="8978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699878134" name="Text">
    </p:cNvPr>
          <p:cNvSpPr>
            <a:spLocks noGrp="1"/>
          </p:cNvSpPr>
          <p:nvPr/>
        </p:nvSpPr>
        <p:spPr>
          <a:xfrm rot="0">
            <a:off x="508000" y="9207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3820307" name="Text">
    </p:cNvPr>
          <p:cNvSpPr>
            <a:spLocks noGrp="1"/>
          </p:cNvSpPr>
          <p:nvPr/>
        </p:nvSpPr>
        <p:spPr>
          <a:xfrm rot="0">
            <a:off x="2413000" y="9207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316748967" name="Text">
    </p:cNvPr>
          <p:cNvSpPr>
            <a:spLocks noGrp="1"/>
          </p:cNvSpPr>
          <p:nvPr/>
        </p:nvSpPr>
        <p:spPr>
          <a:xfrm rot="0">
            <a:off x="2413000" y="9410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JISR Intel</a:t>
            </a:r>
          </a:p>
        </p:txBody>
      </p:sp>
      <p:sp>
        <p:nvSpPr>
          <p:cNvPr id="730320870" name="Text">
    </p:cNvPr>
          <p:cNvSpPr>
            <a:spLocks noGrp="1"/>
          </p:cNvSpPr>
          <p:nvPr/>
        </p:nvSpPr>
        <p:spPr>
          <a:xfrm rot="0">
            <a:off x="2413000" y="9613900"/>
            <a:ext cx="4635500" cy="4445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The ability to render available JISR products and reports, likely by exposing “pointers” based on provided metadata back to JISR </a:t>
            </a:r>
          </a:p>
        </p:txBody>
      </p:sp>
      <p:sp>
        <p:nvSpPr>
          <p:cNvPr id="1585945540" name="Text">
    </p:cNvPr>
          <p:cNvSpPr>
            <a:spLocks noGrp="1"/>
          </p:cNvSpPr>
          <p:nvPr/>
        </p:nvSpPr>
        <p:spPr>
          <a:xfrm rot="0">
            <a:off x="508000" y="9410700"/>
            <a:ext cx="1905000" cy="4445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6034732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91037829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56</a:t>
            </a:r>
          </a:p>
        </p:txBody>
      </p:sp>
      <p:sp>
        <p:nvSpPr>
          <p:cNvPr id="123833498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334349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98623463" name="Text">
    </p:cNvPr>
          <p:cNvSpPr>
            <a:spLocks noGrp="1"/>
          </p:cNvSpPr>
          <p:nvPr/>
        </p:nvSpPr>
        <p:spPr>
          <a:xfrm rot="0">
            <a:off x="2413000" y="762000"/>
            <a:ext cx="46355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products/reports residing in Coalition Shared Dataservers (CSDs) or other JISR storage capabilities; this is mostly likely preferable to directly sharing JISR content within the lake</a:t>
            </a:r>
          </a:p>
        </p:txBody>
      </p:sp>
      <p:sp>
        <p:nvSpPr>
          <p:cNvPr id="1091937005" name="Text">
    </p:cNvPr>
          <p:cNvSpPr>
            <a:spLocks noGrp="1"/>
          </p:cNvSpPr>
          <p:nvPr/>
        </p:nvSpPr>
        <p:spPr>
          <a:xfrm rot="0">
            <a:off x="508000" y="1447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13496714" name="Text">
    </p:cNvPr>
          <p:cNvSpPr>
            <a:spLocks noGrp="1"/>
          </p:cNvSpPr>
          <p:nvPr/>
        </p:nvSpPr>
        <p:spPr>
          <a:xfrm rot="0">
            <a:off x="508000" y="167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13383313" name="Text">
    </p:cNvPr>
          <p:cNvSpPr>
            <a:spLocks noGrp="1"/>
          </p:cNvSpPr>
          <p:nvPr/>
        </p:nvSpPr>
        <p:spPr>
          <a:xfrm rot="0">
            <a:off x="2413000" y="167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2069740890" name="Text">
    </p:cNvPr>
          <p:cNvSpPr>
            <a:spLocks noGrp="1"/>
          </p:cNvSpPr>
          <p:nvPr/>
        </p:nvSpPr>
        <p:spPr>
          <a:xfrm rot="0">
            <a:off x="2413000" y="1879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JISR Intel</a:t>
            </a:r>
          </a:p>
        </p:txBody>
      </p:sp>
      <p:sp>
        <p:nvSpPr>
          <p:cNvPr id="389245462" name="Text">
    </p:cNvPr>
          <p:cNvSpPr>
            <a:spLocks noGrp="1"/>
          </p:cNvSpPr>
          <p:nvPr/>
        </p:nvSpPr>
        <p:spPr>
          <a:xfrm rot="0">
            <a:off x="2413000" y="2082800"/>
            <a:ext cx="4635500" cy="7874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 user in NCS, NFS, or as part of a NATO-led operation needs to be able to, as natively as possible, access the array of data provided by the various contributing nations, data sources, capabilities, communities of interest and be able to be applied by the user through consuming capabilities which help to transform the data into useful information</a:t>
            </a:r>
          </a:p>
        </p:txBody>
      </p:sp>
      <p:sp>
        <p:nvSpPr>
          <p:cNvPr id="268217848" name="Text">
    </p:cNvPr>
          <p:cNvSpPr>
            <a:spLocks noGrp="1"/>
          </p:cNvSpPr>
          <p:nvPr/>
        </p:nvSpPr>
        <p:spPr>
          <a:xfrm rot="0">
            <a:off x="508000" y="1879600"/>
            <a:ext cx="1905000" cy="7874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53038659" name="Text">
    </p:cNvPr>
          <p:cNvSpPr>
            <a:spLocks noGrp="1"/>
          </p:cNvSpPr>
          <p:nvPr/>
        </p:nvSpPr>
        <p:spPr>
          <a:xfrm rot="0">
            <a:off x="508000" y="307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431283094" name="Text">
    </p:cNvPr>
          <p:cNvSpPr>
            <a:spLocks noGrp="1"/>
          </p:cNvSpPr>
          <p:nvPr/>
        </p:nvSpPr>
        <p:spPr>
          <a:xfrm rot="0">
            <a:off x="508000" y="330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66702956" name="Text">
    </p:cNvPr>
          <p:cNvSpPr>
            <a:spLocks noGrp="1"/>
          </p:cNvSpPr>
          <p:nvPr/>
        </p:nvSpPr>
        <p:spPr>
          <a:xfrm rot="0">
            <a:off x="2413000" y="330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2141363522" name="Text">
    </p:cNvPr>
          <p:cNvSpPr>
            <a:spLocks noGrp="1"/>
          </p:cNvSpPr>
          <p:nvPr/>
        </p:nvSpPr>
        <p:spPr>
          <a:xfrm rot="0">
            <a:off x="2413000" y="350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NATO Information Management Authority</a:t>
            </a:r>
          </a:p>
        </p:txBody>
      </p:sp>
      <p:sp>
        <p:nvSpPr>
          <p:cNvPr id="1477578237" name="Text">
    </p:cNvPr>
          <p:cNvSpPr>
            <a:spLocks noGrp="1"/>
          </p:cNvSpPr>
          <p:nvPr/>
        </p:nvSpPr>
        <p:spPr>
          <a:xfrm rot="0">
            <a:off x="2413000" y="37084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Ensure DM and NCDF supports overarching Info Management Policy, Strategies, etc.</a:t>
            </a:r>
          </a:p>
        </p:txBody>
      </p:sp>
      <p:sp>
        <p:nvSpPr>
          <p:cNvPr id="1732576514" name="Text">
    </p:cNvPr>
          <p:cNvSpPr>
            <a:spLocks noGrp="1"/>
          </p:cNvSpPr>
          <p:nvPr/>
        </p:nvSpPr>
        <p:spPr>
          <a:xfrm rot="0">
            <a:off x="508000" y="35052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93848215" name="Text">
    </p:cNvPr>
          <p:cNvSpPr>
            <a:spLocks noGrp="1"/>
          </p:cNvSpPr>
          <p:nvPr/>
        </p:nvSpPr>
        <p:spPr>
          <a:xfrm rot="0">
            <a:off x="508000" y="4254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115195507" name="Text">
    </p:cNvPr>
          <p:cNvSpPr>
            <a:spLocks noGrp="1"/>
          </p:cNvSpPr>
          <p:nvPr/>
        </p:nvSpPr>
        <p:spPr>
          <a:xfrm rot="0">
            <a:off x="508000" y="4483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1213220" name="Text">
    </p:cNvPr>
          <p:cNvSpPr>
            <a:spLocks noGrp="1"/>
          </p:cNvSpPr>
          <p:nvPr/>
        </p:nvSpPr>
        <p:spPr>
          <a:xfrm rot="0">
            <a:off x="2413000" y="4483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173320042" name="Text">
    </p:cNvPr>
          <p:cNvSpPr>
            <a:spLocks noGrp="1"/>
          </p:cNvSpPr>
          <p:nvPr/>
        </p:nvSpPr>
        <p:spPr>
          <a:xfrm rot="0">
            <a:off x="2413000" y="4686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DCS Canada</a:t>
            </a:r>
          </a:p>
        </p:txBody>
      </p:sp>
      <p:sp>
        <p:nvSpPr>
          <p:cNvPr id="906200752" name="Text">
    </p:cNvPr>
          <p:cNvSpPr>
            <a:spLocks noGrp="1"/>
          </p:cNvSpPr>
          <p:nvPr/>
        </p:nvSpPr>
        <p:spPr>
          <a:xfrm rot="0">
            <a:off x="2413000" y="48895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Secured by Design: apply Information Exchange Framework Reference Architecture (IEF-RA) to ensure data is secured</a:t>
            </a:r>
          </a:p>
        </p:txBody>
      </p:sp>
      <p:sp>
        <p:nvSpPr>
          <p:cNvPr id="817802003" name="Text">
    </p:cNvPr>
          <p:cNvSpPr>
            <a:spLocks noGrp="1"/>
          </p:cNvSpPr>
          <p:nvPr/>
        </p:nvSpPr>
        <p:spPr>
          <a:xfrm rot="0">
            <a:off x="508000" y="46863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81009688" name="Text">
    </p:cNvPr>
          <p:cNvSpPr>
            <a:spLocks noGrp="1"/>
          </p:cNvSpPr>
          <p:nvPr/>
        </p:nvSpPr>
        <p:spPr>
          <a:xfrm rot="0">
            <a:off x="508000" y="5435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821034009" name="Text">
    </p:cNvPr>
          <p:cNvSpPr>
            <a:spLocks noGrp="1"/>
          </p:cNvSpPr>
          <p:nvPr/>
        </p:nvSpPr>
        <p:spPr>
          <a:xfrm rot="0">
            <a:off x="508000" y="5664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84295742" name="Text">
    </p:cNvPr>
          <p:cNvSpPr>
            <a:spLocks noGrp="1"/>
          </p:cNvSpPr>
          <p:nvPr/>
        </p:nvSpPr>
        <p:spPr>
          <a:xfrm rot="0">
            <a:off x="2413000" y="5664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53814988" name="Text">
    </p:cNvPr>
          <p:cNvSpPr>
            <a:spLocks noGrp="1"/>
          </p:cNvSpPr>
          <p:nvPr/>
        </p:nvSpPr>
        <p:spPr>
          <a:xfrm rot="0">
            <a:off x="2413000" y="5867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Metadata</a:t>
            </a:r>
          </a:p>
        </p:txBody>
      </p:sp>
      <p:sp>
        <p:nvSpPr>
          <p:cNvPr id="1442539515" name="Text">
    </p:cNvPr>
          <p:cNvSpPr>
            <a:spLocks noGrp="1"/>
          </p:cNvSpPr>
          <p:nvPr/>
        </p:nvSpPr>
        <p:spPr>
          <a:xfrm rot="0">
            <a:off x="2413000" y="607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1878776147" name="Text">
    </p:cNvPr>
          <p:cNvSpPr>
            <a:spLocks noGrp="1"/>
          </p:cNvSpPr>
          <p:nvPr/>
        </p:nvSpPr>
        <p:spPr>
          <a:xfrm rot="0">
            <a:off x="508000" y="5867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07842697" name="Text">
    </p:cNvPr>
          <p:cNvSpPr>
            <a:spLocks noGrp="1"/>
          </p:cNvSpPr>
          <p:nvPr/>
        </p:nvSpPr>
        <p:spPr>
          <a:xfrm rot="0">
            <a:off x="508000" y="607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79511243" name="Text">
    </p:cNvPr>
          <p:cNvSpPr>
            <a:spLocks noGrp="1"/>
          </p:cNvSpPr>
          <p:nvPr/>
        </p:nvSpPr>
        <p:spPr>
          <a:xfrm rot="0">
            <a:off x="508000" y="647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975579906" name="Text">
    </p:cNvPr>
          <p:cNvSpPr>
            <a:spLocks noGrp="1"/>
          </p:cNvSpPr>
          <p:nvPr/>
        </p:nvSpPr>
        <p:spPr>
          <a:xfrm rot="0">
            <a:off x="508000" y="670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7063380" name="Text">
    </p:cNvPr>
          <p:cNvSpPr>
            <a:spLocks noGrp="1"/>
          </p:cNvSpPr>
          <p:nvPr/>
        </p:nvSpPr>
        <p:spPr>
          <a:xfrm rot="0">
            <a:off x="2413000" y="670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028768993" name="Text">
    </p:cNvPr>
          <p:cNvSpPr>
            <a:spLocks noGrp="1"/>
          </p:cNvSpPr>
          <p:nvPr/>
        </p:nvSpPr>
        <p:spPr>
          <a:xfrm rot="0">
            <a:off x="2413000" y="690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BSO</a:t>
            </a:r>
          </a:p>
        </p:txBody>
      </p:sp>
      <p:sp>
        <p:nvSpPr>
          <p:cNvPr id="1809684382" name="Text">
    </p:cNvPr>
          <p:cNvSpPr>
            <a:spLocks noGrp="1"/>
          </p:cNvSpPr>
          <p:nvPr/>
        </p:nvSpPr>
        <p:spPr>
          <a:xfrm rot="0">
            <a:off x="2413000" y="711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Metadata</a:t>
            </a:r>
          </a:p>
        </p:txBody>
      </p:sp>
      <p:sp>
        <p:nvSpPr>
          <p:cNvPr id="1621680092" name="Text">
    </p:cNvPr>
          <p:cNvSpPr>
            <a:spLocks noGrp="1"/>
          </p:cNvSpPr>
          <p:nvPr/>
        </p:nvSpPr>
        <p:spPr>
          <a:xfrm rot="0">
            <a:off x="508000" y="690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98803041" name="Text">
    </p:cNvPr>
          <p:cNvSpPr>
            <a:spLocks noGrp="1"/>
          </p:cNvSpPr>
          <p:nvPr/>
        </p:nvSpPr>
        <p:spPr>
          <a:xfrm rot="0">
            <a:off x="508000" y="711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79456614" name="Text">
    </p:cNvPr>
          <p:cNvSpPr>
            <a:spLocks noGrp="1"/>
          </p:cNvSpPr>
          <p:nvPr/>
        </p:nvSpPr>
        <p:spPr>
          <a:xfrm rot="0">
            <a:off x="508000" y="751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844859357" name="Text">
    </p:cNvPr>
          <p:cNvSpPr>
            <a:spLocks noGrp="1"/>
          </p:cNvSpPr>
          <p:nvPr/>
        </p:nvSpPr>
        <p:spPr>
          <a:xfrm rot="0">
            <a:off x="508000" y="774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67082624" name="Text">
    </p:cNvPr>
          <p:cNvSpPr>
            <a:spLocks noGrp="1"/>
          </p:cNvSpPr>
          <p:nvPr/>
        </p:nvSpPr>
        <p:spPr>
          <a:xfrm rot="0">
            <a:off x="2413000" y="774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031721330" name="Text">
    </p:cNvPr>
          <p:cNvSpPr>
            <a:spLocks noGrp="1"/>
          </p:cNvSpPr>
          <p:nvPr/>
        </p:nvSpPr>
        <p:spPr>
          <a:xfrm rot="0">
            <a:off x="2413000" y="795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NCDF-aligned Representative Joint BSO</a:t>
            </a:r>
          </a:p>
        </p:txBody>
      </p:sp>
      <p:sp>
        <p:nvSpPr>
          <p:cNvPr id="1431666641" name="Text">
    </p:cNvPr>
          <p:cNvSpPr>
            <a:spLocks noGrp="1"/>
          </p:cNvSpPr>
          <p:nvPr/>
        </p:nvSpPr>
        <p:spPr>
          <a:xfrm rot="0">
            <a:off x="2413000" y="815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175285279" name="Text">
    </p:cNvPr>
          <p:cNvSpPr>
            <a:spLocks noGrp="1"/>
          </p:cNvSpPr>
          <p:nvPr/>
        </p:nvSpPr>
        <p:spPr>
          <a:xfrm rot="0">
            <a:off x="508000" y="795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81291508" name="Text">
    </p:cNvPr>
          <p:cNvSpPr>
            <a:spLocks noGrp="1"/>
          </p:cNvSpPr>
          <p:nvPr/>
        </p:nvSpPr>
        <p:spPr>
          <a:xfrm rot="0">
            <a:off x="508000" y="815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91723715" name="Text">
    </p:cNvPr>
          <p:cNvSpPr>
            <a:spLocks noGrp="1"/>
          </p:cNvSpPr>
          <p:nvPr/>
        </p:nvSpPr>
        <p:spPr>
          <a:xfrm rot="0">
            <a:off x="508000" y="855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170852742" name="Text">
    </p:cNvPr>
          <p:cNvSpPr>
            <a:spLocks noGrp="1"/>
          </p:cNvSpPr>
          <p:nvPr/>
        </p:nvSpPr>
        <p:spPr>
          <a:xfrm rot="0">
            <a:off x="508000" y="878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18656892" name="Text">
    </p:cNvPr>
          <p:cNvSpPr>
            <a:spLocks noGrp="1"/>
          </p:cNvSpPr>
          <p:nvPr/>
        </p:nvSpPr>
        <p:spPr>
          <a:xfrm rot="0">
            <a:off x="2413000" y="878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990947650" name="Text">
    </p:cNvPr>
          <p:cNvSpPr>
            <a:spLocks noGrp="1"/>
          </p:cNvSpPr>
          <p:nvPr/>
        </p:nvSpPr>
        <p:spPr>
          <a:xfrm rot="0">
            <a:off x="2413000" y="899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1683307643" name="Text">
    </p:cNvPr>
          <p:cNvSpPr>
            <a:spLocks noGrp="1"/>
          </p:cNvSpPr>
          <p:nvPr/>
        </p:nvSpPr>
        <p:spPr>
          <a:xfrm rot="0">
            <a:off x="2413000" y="919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Authoritative Joint BSO</a:t>
            </a:r>
          </a:p>
        </p:txBody>
      </p:sp>
      <p:sp>
        <p:nvSpPr>
          <p:cNvPr id="1867206284" name="Text">
    </p:cNvPr>
          <p:cNvSpPr>
            <a:spLocks noGrp="1"/>
          </p:cNvSpPr>
          <p:nvPr/>
        </p:nvSpPr>
        <p:spPr>
          <a:xfrm rot="0">
            <a:off x="508000" y="899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32927268" name="Text">
    </p:cNvPr>
          <p:cNvSpPr>
            <a:spLocks noGrp="1"/>
          </p:cNvSpPr>
          <p:nvPr/>
        </p:nvSpPr>
        <p:spPr>
          <a:xfrm rot="0">
            <a:off x="508000" y="919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67352996" name="Text">
    </p:cNvPr>
          <p:cNvSpPr>
            <a:spLocks noGrp="1"/>
          </p:cNvSpPr>
          <p:nvPr/>
        </p:nvSpPr>
        <p:spPr>
          <a:xfrm rot="0">
            <a:off x="508000" y="960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615308684" name="Text">
    </p:cNvPr>
          <p:cNvSpPr>
            <a:spLocks noGrp="1"/>
          </p:cNvSpPr>
          <p:nvPr/>
        </p:nvSpPr>
        <p:spPr>
          <a:xfrm rot="0">
            <a:off x="508000" y="982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31153190" name="Text">
    </p:cNvPr>
          <p:cNvSpPr>
            <a:spLocks noGrp="1"/>
          </p:cNvSpPr>
          <p:nvPr/>
        </p:nvSpPr>
        <p:spPr>
          <a:xfrm rot="0">
            <a:off x="2413000" y="982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0589404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28743659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57</a:t>
            </a:r>
          </a:p>
        </p:txBody>
      </p:sp>
      <p:sp>
        <p:nvSpPr>
          <p:cNvPr id="178167211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596306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86924011"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Service Endpoint</a:t>
            </a:r>
          </a:p>
        </p:txBody>
      </p:sp>
      <p:sp>
        <p:nvSpPr>
          <p:cNvPr id="700356724"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Consuming Gateway Services</a:t>
            </a:r>
          </a:p>
        </p:txBody>
      </p:sp>
      <p:sp>
        <p:nvSpPr>
          <p:cNvPr id="1368213209"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26977502"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71869803"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91212826"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98944724"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782971179"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Recieve NCDF Information</a:t>
            </a:r>
          </a:p>
        </p:txBody>
      </p:sp>
      <p:sp>
        <p:nvSpPr>
          <p:cNvPr id="2078309443"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1900495401"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91893888"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10272992"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20933647"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4801147"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60991029"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488264476"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a:t>
            </a:r>
          </a:p>
        </p:txBody>
      </p:sp>
      <p:sp>
        <p:nvSpPr>
          <p:cNvPr id="1213650084"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40940545"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27558686"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68319505"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90537898"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26527425"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247659928"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1205078273"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53161280"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43964654"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61400910"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83141353"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93789869"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648886085"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a:t>
            </a:r>
          </a:p>
        </p:txBody>
      </p:sp>
      <p:sp>
        <p:nvSpPr>
          <p:cNvPr id="1802126496"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04045931"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50762676"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14906949"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59936880"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37780039"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View NCDF Information</a:t>
            </a:r>
          </a:p>
        </p:txBody>
      </p:sp>
      <p:sp>
        <p:nvSpPr>
          <p:cNvPr id="746506827"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1484311286"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36026459"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14415511"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19825354"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77525660"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43222509"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146348361"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630828719"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78594136"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1264220"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86597253"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75826219"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78683824"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1269569201"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1565317216"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1211793"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6805745"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696453912"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14005904"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11989768"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948374694"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Information Product</a:t>
            </a:r>
          </a:p>
        </p:txBody>
      </p:sp>
      <p:sp>
        <p:nvSpPr>
          <p:cNvPr id="158141285"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57758465"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4030456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23412789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58</a:t>
            </a:r>
          </a:p>
        </p:txBody>
      </p:sp>
      <p:sp>
        <p:nvSpPr>
          <p:cNvPr id="172341702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737908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76876386"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96237528"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08360175"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82300450"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9054535"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1816809029"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7796836"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61417071"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59270353"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56100904"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24064106"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289307930"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View NCDF Information</a:t>
            </a:r>
          </a:p>
        </p:txBody>
      </p:sp>
      <p:sp>
        <p:nvSpPr>
          <p:cNvPr id="868386030"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87167115"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90450602"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46608575"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64402145"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75222852"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Information Product</a:t>
            </a:r>
          </a:p>
        </p:txBody>
      </p:sp>
      <p:sp>
        <p:nvSpPr>
          <p:cNvPr id="381398783"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1590899759"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64453953"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4090062"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94176994"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000228"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1725532"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535770013"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1904338351"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95909708"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68223255"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37993013"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27689523"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26342286"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1768523960"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108398530"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4608320"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21598734"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99138665"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04604826"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45610513"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733308063"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Provide Information Product Specification</a:t>
            </a:r>
          </a:p>
        </p:txBody>
      </p:sp>
      <p:sp>
        <p:nvSpPr>
          <p:cNvPr id="1318184518"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6228737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08639027"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07528842"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14771618"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37940207"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a:t>
            </a:r>
          </a:p>
        </p:txBody>
      </p:sp>
      <p:sp>
        <p:nvSpPr>
          <p:cNvPr id="308083646"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1096628733"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76192207"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20997931"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25204676"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30568460"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59781931"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Infomration</a:t>
            </a:r>
          </a:p>
        </p:txBody>
      </p:sp>
      <p:sp>
        <p:nvSpPr>
          <p:cNvPr id="1053160147"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628975215"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43726201"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31603561"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87316795"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0324633"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7679179"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822619431"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Recieve NCDF Information</a:t>
            </a:r>
          </a:p>
        </p:txBody>
      </p:sp>
      <p:sp>
        <p:nvSpPr>
          <p:cNvPr id="191870573"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07190402"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930377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02774895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59</a:t>
            </a:r>
          </a:p>
        </p:txBody>
      </p:sp>
      <p:sp>
        <p:nvSpPr>
          <p:cNvPr id="16050192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882119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01515104"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C3T Joint C2 Processes</a:t>
            </a:r>
          </a:p>
        </p:txBody>
      </p:sp>
      <p:sp>
        <p:nvSpPr>
          <p:cNvPr id="1124362653"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682386638" name="Picture">
    </p:cNvPr>
          <p:cNvPicPr>
            <a:picLocks noChangeAspect="1"/>
          </p:cNvPicPr>
          <p:nvPr/>
        </p:nvPicPr>
        <p:blipFill>
          <a:blip r:embed="img_0_5_3.png"/>
          <a:srcRect/>
          <a:stretch>
            <a:fillRect l="0" t="0" r="388" b="0"/>
          </a:stretch>
        </p:blipFill>
        <p:spPr>
          <a:xfrm>
            <a:off x="508000" y="1257300"/>
            <a:ext cx="6540500" cy="2184400"/>
          </a:xfrm>
          <a:prstGeom prst="rect">
            <a:avLst/>
          </a:prstGeom>
        </p:spPr>
      </p:pic>
      <p:sp>
        <p:nvSpPr>
          <p:cNvPr id="82832218" name="Text">
    </p:cNvPr>
          <p:cNvSpPr>
            <a:spLocks noGrp="1"/>
          </p:cNvSpPr>
          <p:nvPr/>
        </p:nvSpPr>
        <p:spPr>
          <a:xfrm rot="0">
            <a:off x="508000" y="34417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2068926616" name="Text">
    </p:cNvPr>
          <p:cNvSpPr>
            <a:spLocks noGrp="1"/>
          </p:cNvSpPr>
          <p:nvPr/>
        </p:nvSpPr>
        <p:spPr>
          <a:xfrm rot="0">
            <a:off x="508000" y="3924300"/>
            <a:ext cx="6540500" cy="2032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Derived from C3 Taxonomy</a:t>
            </a:r>
          </a:p>
        </p:txBody>
      </p:sp>
      <p:sp>
        <p:nvSpPr>
          <p:cNvPr id="586887850" name="Text">
    </p:cNvPr>
          <p:cNvSpPr>
            <a:spLocks noGrp="1"/>
          </p:cNvSpPr>
          <p:nvPr/>
        </p:nvSpPr>
        <p:spPr>
          <a:xfrm rot="0">
            <a:off x="508000" y="4127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2140621157" name="Text">
    </p:cNvPr>
          <p:cNvSpPr>
            <a:spLocks noGrp="1"/>
          </p:cNvSpPr>
          <p:nvPr/>
        </p:nvSpPr>
        <p:spPr>
          <a:xfrm rot="0">
            <a:off x="508000" y="4610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81385718" name="Text">
    </p:cNvPr>
          <p:cNvSpPr>
            <a:spLocks noGrp="1"/>
          </p:cNvSpPr>
          <p:nvPr/>
        </p:nvSpPr>
        <p:spPr>
          <a:xfrm rot="0">
            <a:off x="3771900" y="4610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79555173" name="Text">
    </p:cNvPr>
          <p:cNvSpPr>
            <a:spLocks noGrp="1"/>
          </p:cNvSpPr>
          <p:nvPr/>
        </p:nvSpPr>
        <p:spPr>
          <a:xfrm rot="0">
            <a:off x="508000" y="481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Battlespace Awareness Processes</a:t>
            </a:r>
          </a:p>
        </p:txBody>
      </p:sp>
      <p:sp>
        <p:nvSpPr>
          <p:cNvPr id="250122002" name="Text">
    </p:cNvPr>
          <p:cNvSpPr>
            <a:spLocks noGrp="1"/>
          </p:cNvSpPr>
          <p:nvPr/>
        </p:nvSpPr>
        <p:spPr>
          <a:xfrm rot="0">
            <a:off x="3771900" y="481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265705931" name="Text">
    </p:cNvPr>
          <p:cNvSpPr>
            <a:spLocks noGrp="1"/>
          </p:cNvSpPr>
          <p:nvPr/>
        </p:nvSpPr>
        <p:spPr>
          <a:xfrm rot="0">
            <a:off x="508000" y="501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Counter IED Processes</a:t>
            </a:r>
          </a:p>
        </p:txBody>
      </p:sp>
      <p:sp>
        <p:nvSpPr>
          <p:cNvPr id="27610171" name="Text">
    </p:cNvPr>
          <p:cNvSpPr>
            <a:spLocks noGrp="1"/>
          </p:cNvSpPr>
          <p:nvPr/>
        </p:nvSpPr>
        <p:spPr>
          <a:xfrm rot="0">
            <a:off x="3771900" y="501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413855711" name="Text">
    </p:cNvPr>
          <p:cNvSpPr>
            <a:spLocks noGrp="1"/>
          </p:cNvSpPr>
          <p:nvPr/>
        </p:nvSpPr>
        <p:spPr>
          <a:xfrm rot="0">
            <a:off x="508000" y="521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EW C2 Processes</a:t>
            </a:r>
          </a:p>
        </p:txBody>
      </p:sp>
      <p:sp>
        <p:nvSpPr>
          <p:cNvPr id="1391485895" name="Text">
    </p:cNvPr>
          <p:cNvSpPr>
            <a:spLocks noGrp="1"/>
          </p:cNvSpPr>
          <p:nvPr/>
        </p:nvSpPr>
        <p:spPr>
          <a:xfrm rot="0">
            <a:off x="3771900" y="521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82946857" name="Text">
    </p:cNvPr>
          <p:cNvSpPr>
            <a:spLocks noGrp="1"/>
          </p:cNvSpPr>
          <p:nvPr/>
        </p:nvSpPr>
        <p:spPr>
          <a:xfrm rot="0">
            <a:off x="508000" y="542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C2 Processes</a:t>
            </a:r>
          </a:p>
        </p:txBody>
      </p:sp>
      <p:sp>
        <p:nvSpPr>
          <p:cNvPr id="993144733" name="Text">
    </p:cNvPr>
          <p:cNvSpPr>
            <a:spLocks noGrp="1"/>
          </p:cNvSpPr>
          <p:nvPr/>
        </p:nvSpPr>
        <p:spPr>
          <a:xfrm rot="0">
            <a:off x="3771900" y="542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957296947" name="Text">
    </p:cNvPr>
          <p:cNvSpPr>
            <a:spLocks noGrp="1"/>
          </p:cNvSpPr>
          <p:nvPr/>
        </p:nvSpPr>
        <p:spPr>
          <a:xfrm rot="0">
            <a:off x="508000" y="562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Coordination Processes</a:t>
            </a:r>
          </a:p>
        </p:txBody>
      </p:sp>
      <p:sp>
        <p:nvSpPr>
          <p:cNvPr id="622219322" name="Text">
    </p:cNvPr>
          <p:cNvSpPr>
            <a:spLocks noGrp="1"/>
          </p:cNvSpPr>
          <p:nvPr/>
        </p:nvSpPr>
        <p:spPr>
          <a:xfrm rot="0">
            <a:off x="3771900" y="562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591334292" name="Text">
    </p:cNvPr>
          <p:cNvSpPr>
            <a:spLocks noGrp="1"/>
          </p:cNvSpPr>
          <p:nvPr/>
        </p:nvSpPr>
        <p:spPr>
          <a:xfrm rot="0">
            <a:off x="508000" y="582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Fires Processes</a:t>
            </a:r>
          </a:p>
        </p:txBody>
      </p:sp>
      <p:sp>
        <p:nvSpPr>
          <p:cNvPr id="1958561557" name="Text">
    </p:cNvPr>
          <p:cNvSpPr>
            <a:spLocks noGrp="1"/>
          </p:cNvSpPr>
          <p:nvPr/>
        </p:nvSpPr>
        <p:spPr>
          <a:xfrm rot="0">
            <a:off x="3771900" y="582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33315246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49253850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a:t>
            </a:r>
          </a:p>
        </p:txBody>
      </p:sp>
      <p:sp>
        <p:nvSpPr>
          <p:cNvPr id="63144089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83553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42676720"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77220480"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82117159"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07045000"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2024581172"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NCDF Information</a:t>
            </a:r>
          </a:p>
        </p:txBody>
      </p:sp>
      <p:sp>
        <p:nvSpPr>
          <p:cNvPr id="994850706"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3908949"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41818016"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35182106"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02342167"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16253690"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Register NCDF Mapping</a:t>
            </a:r>
          </a:p>
        </p:txBody>
      </p:sp>
      <p:sp>
        <p:nvSpPr>
          <p:cNvPr id="228092285"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44061146"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5581102"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38849972"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00297853"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98833104"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58664846"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787495267"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Manage NCDF Information</a:t>
            </a:r>
          </a:p>
        </p:txBody>
      </p:sp>
      <p:sp>
        <p:nvSpPr>
          <p:cNvPr id="493580219"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43411327"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20361966"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34180596"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30067794"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73516339"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2092023932"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199920865"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61681069"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89582891"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04122071"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04185162"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09802362"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39523569"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1862043300"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05128449"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30012676"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40822725"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37218623"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65275688"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839703831"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Register NCDF Mapping</a:t>
            </a:r>
          </a:p>
        </p:txBody>
      </p:sp>
      <p:sp>
        <p:nvSpPr>
          <p:cNvPr id="483544726"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87339632"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42901039"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45033641"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51443526"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92407202"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a:t>
            </a:r>
          </a:p>
        </p:txBody>
      </p:sp>
      <p:sp>
        <p:nvSpPr>
          <p:cNvPr id="1921997096"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1217883723"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55672748"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22861782"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84862399"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55584403"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111833909"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258035177"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Infomration</a:t>
            </a:r>
          </a:p>
        </p:txBody>
      </p:sp>
      <p:sp>
        <p:nvSpPr>
          <p:cNvPr id="125302800"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58007166"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29023419"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44421308"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3736350"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01543665"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a:t>
            </a:r>
          </a:p>
        </p:txBody>
      </p:sp>
      <p:sp>
        <p:nvSpPr>
          <p:cNvPr id="1423941355"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7965592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31664219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60</a:t>
            </a:r>
          </a:p>
        </p:txBody>
      </p:sp>
      <p:sp>
        <p:nvSpPr>
          <p:cNvPr id="203928159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006106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80953920"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Product</a:t>
            </a:r>
          </a:p>
        </p:txBody>
      </p:sp>
      <p:sp>
        <p:nvSpPr>
          <p:cNvPr id="1471359"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88512788"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132744625"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75057818"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57463572"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392532454"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Remove NCDF Information</a:t>
            </a:r>
          </a:p>
        </p:txBody>
      </p:sp>
      <p:sp>
        <p:nvSpPr>
          <p:cNvPr id="1423250086"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27512620"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94041705"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90276875"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78208081"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62069189"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947771930"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RESTful</a:t>
            </a:r>
          </a:p>
        </p:txBody>
      </p:sp>
      <p:sp>
        <p:nvSpPr>
          <p:cNvPr id="1864376425"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63524369"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63940008"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11605387"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22313078"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14458974"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323307252"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API</a:t>
            </a:r>
          </a:p>
        </p:txBody>
      </p:sp>
      <p:sp>
        <p:nvSpPr>
          <p:cNvPr id="1361907686"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96591609"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09941100"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78491138"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99449758"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25723974"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125016276"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84111667"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07526289"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27733195"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2094490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79548808"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32058580"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1733139860"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BSO Metadata</a:t>
            </a:r>
          </a:p>
        </p:txBody>
      </p:sp>
      <p:sp>
        <p:nvSpPr>
          <p:cNvPr id="144852647"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15220642"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35245441"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7958901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43697284"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92256477"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682786021"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Unwrapped BSO API</a:t>
            </a:r>
          </a:p>
        </p:txBody>
      </p:sp>
      <p:sp>
        <p:nvSpPr>
          <p:cNvPr id="1116927551"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74626982"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43643924"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17886108"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91619577"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89855075"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406334713"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Infrastructure Storage Services</a:t>
            </a:r>
          </a:p>
        </p:txBody>
      </p:sp>
      <p:sp>
        <p:nvSpPr>
          <p:cNvPr id="1457736724"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80470362"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79255609"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46569371"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13808876"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01393173"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720480018"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Wrapped BSO API</a:t>
            </a:r>
          </a:p>
        </p:txBody>
      </p:sp>
      <p:sp>
        <p:nvSpPr>
          <p:cNvPr id="2066440113"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00888476"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19755100"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68363767"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94030050"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4335518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99342150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61</a:t>
            </a:r>
          </a:p>
        </p:txBody>
      </p:sp>
      <p:sp>
        <p:nvSpPr>
          <p:cNvPr id="95164891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759034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83321318"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1879029157"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Database Services</a:t>
            </a:r>
          </a:p>
        </p:txBody>
      </p:sp>
      <p:sp>
        <p:nvSpPr>
          <p:cNvPr id="1478701595"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56100607"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89413369"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91604246"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27414392"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88475266"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1244006439"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Order and Tasking Applications</a:t>
            </a:r>
          </a:p>
        </p:txBody>
      </p:sp>
      <p:sp>
        <p:nvSpPr>
          <p:cNvPr id="1685886100"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19712178"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90188248"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34785063"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29009452"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49056482"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1331751421"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Planning Applications</a:t>
            </a:r>
          </a:p>
        </p:txBody>
      </p:sp>
      <p:sp>
        <p:nvSpPr>
          <p:cNvPr id="1182581911"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2020972"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84609864"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13327021"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87455811"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81003844"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Metadata</a:t>
            </a:r>
          </a:p>
        </p:txBody>
      </p:sp>
      <p:sp>
        <p:nvSpPr>
          <p:cNvPr id="713268254"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Linkback</a:t>
            </a:r>
          </a:p>
        </p:txBody>
      </p:sp>
      <p:sp>
        <p:nvSpPr>
          <p:cNvPr id="30730209"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64418498"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41015578"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72553172"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74153900"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10749631"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291492076"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C2 Reference Data Source Applications</a:t>
            </a:r>
          </a:p>
        </p:txBody>
      </p:sp>
      <p:sp>
        <p:nvSpPr>
          <p:cNvPr id="2064840593"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04258581"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4890966"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82070699"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7108994"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55386219"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1589694971"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Information Management Applications</a:t>
            </a:r>
          </a:p>
        </p:txBody>
      </p:sp>
      <p:sp>
        <p:nvSpPr>
          <p:cNvPr id="1967028973"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05943721"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64791196"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4516677"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53864323"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54135921"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1576433051"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Targeting Applications</a:t>
            </a:r>
          </a:p>
        </p:txBody>
      </p:sp>
      <p:sp>
        <p:nvSpPr>
          <p:cNvPr id="651776283"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15942642"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03267114"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33162150"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37423192"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666244936"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620388103"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Situational Awareness Applications</a:t>
            </a:r>
          </a:p>
        </p:txBody>
      </p:sp>
      <p:sp>
        <p:nvSpPr>
          <p:cNvPr id="1858580028"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43487629"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26378329"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03104529"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49178773"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90718269"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C2 Processes</a:t>
            </a:r>
          </a:p>
        </p:txBody>
      </p:sp>
      <p:sp>
        <p:nvSpPr>
          <p:cNvPr id="1509429180"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Counter IED Processes</a:t>
            </a:r>
          </a:p>
        </p:txBody>
      </p:sp>
      <p:sp>
        <p:nvSpPr>
          <p:cNvPr id="830315249"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27418088"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4539334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78521214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62</a:t>
            </a:r>
          </a:p>
        </p:txBody>
      </p:sp>
      <p:sp>
        <p:nvSpPr>
          <p:cNvPr id="66166066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49418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33202242"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72498362"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54829526"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60392103"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C2 Processes</a:t>
            </a:r>
          </a:p>
        </p:txBody>
      </p:sp>
      <p:sp>
        <p:nvSpPr>
          <p:cNvPr id="246704601"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Fires Processes</a:t>
            </a:r>
          </a:p>
        </p:txBody>
      </p:sp>
      <p:sp>
        <p:nvSpPr>
          <p:cNvPr id="1505453667"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44434241"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48858997"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100471041"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42784698"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35778474"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C2 Processes</a:t>
            </a:r>
          </a:p>
        </p:txBody>
      </p:sp>
      <p:sp>
        <p:nvSpPr>
          <p:cNvPr id="1907632706"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Coordination Processes</a:t>
            </a:r>
          </a:p>
        </p:txBody>
      </p:sp>
      <p:sp>
        <p:nvSpPr>
          <p:cNvPr id="432444376"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06523846"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04139017"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01825929"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81891580"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675030923"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C2 Processes</a:t>
            </a:r>
          </a:p>
        </p:txBody>
      </p:sp>
      <p:sp>
        <p:nvSpPr>
          <p:cNvPr id="1110682489"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Battlespace Awareness Processes</a:t>
            </a:r>
          </a:p>
        </p:txBody>
      </p:sp>
      <p:sp>
        <p:nvSpPr>
          <p:cNvPr id="1321757854"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91748898"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39194679"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66743269"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49263561"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84688596"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C2 Processes</a:t>
            </a:r>
          </a:p>
        </p:txBody>
      </p:sp>
      <p:sp>
        <p:nvSpPr>
          <p:cNvPr id="1587858503"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EW C2 Processes</a:t>
            </a:r>
          </a:p>
        </p:txBody>
      </p:sp>
      <p:sp>
        <p:nvSpPr>
          <p:cNvPr id="972199558"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23612379"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66347160"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02851037"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19052556"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733856057"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832844208"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Track Management Services</a:t>
            </a:r>
          </a:p>
        </p:txBody>
      </p:sp>
      <p:sp>
        <p:nvSpPr>
          <p:cNvPr id="574111777"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3058748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0280765"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380324078"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95582290"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778178688"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Planning Services</a:t>
            </a:r>
          </a:p>
        </p:txBody>
      </p:sp>
      <p:sp>
        <p:nvSpPr>
          <p:cNvPr id="1054977625"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ORBAT Services</a:t>
            </a:r>
          </a:p>
        </p:txBody>
      </p:sp>
      <p:sp>
        <p:nvSpPr>
          <p:cNvPr id="1925283155"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53267938"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35483091"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10416278"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38181166"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0763928"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413409470"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Services</a:t>
            </a:r>
          </a:p>
        </p:txBody>
      </p:sp>
      <p:sp>
        <p:nvSpPr>
          <p:cNvPr id="861742584"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12481380"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13439886"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329141936"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36716510"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06346155"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Domain Services</a:t>
            </a:r>
          </a:p>
        </p:txBody>
      </p:sp>
      <p:sp>
        <p:nvSpPr>
          <p:cNvPr id="90649002"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Force Generation and Activation Services</a:t>
            </a:r>
          </a:p>
        </p:txBody>
      </p:sp>
      <p:sp>
        <p:nvSpPr>
          <p:cNvPr id="1693254776"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61032192"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53382822"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11679968"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48901211"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2385055"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Situational Awareness Services</a:t>
            </a:r>
          </a:p>
        </p:txBody>
      </p:sp>
      <p:sp>
        <p:nvSpPr>
          <p:cNvPr id="259007978"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Overlay Services</a:t>
            </a:r>
          </a:p>
        </p:txBody>
      </p:sp>
      <p:sp>
        <p:nvSpPr>
          <p:cNvPr id="23199520"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22121816"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5919588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03857487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63</a:t>
            </a:r>
          </a:p>
        </p:txBody>
      </p:sp>
      <p:sp>
        <p:nvSpPr>
          <p:cNvPr id="50589001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788672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63049077"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69556659"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42808404"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48248465"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Situational Awareness Services</a:t>
            </a:r>
          </a:p>
        </p:txBody>
      </p:sp>
      <p:sp>
        <p:nvSpPr>
          <p:cNvPr id="94007446"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Recognized Picture Services</a:t>
            </a:r>
          </a:p>
        </p:txBody>
      </p:sp>
      <p:sp>
        <p:nvSpPr>
          <p:cNvPr id="1856922956"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88957552"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49970610"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89093628"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96650852"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70083579"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1121462665"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BSE Services</a:t>
            </a:r>
          </a:p>
        </p:txBody>
      </p:sp>
      <p:sp>
        <p:nvSpPr>
          <p:cNvPr id="1302274534"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25845670"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46221434"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27959761"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37350919"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640056614"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Domain Services</a:t>
            </a:r>
          </a:p>
        </p:txBody>
      </p:sp>
      <p:sp>
        <p:nvSpPr>
          <p:cNvPr id="1055014160"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Crisis Response Measure Services</a:t>
            </a:r>
          </a:p>
        </p:txBody>
      </p:sp>
      <p:sp>
        <p:nvSpPr>
          <p:cNvPr id="440440100"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75474799"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96301251"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348645634"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9349259"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653824388"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259780692"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Recieve NCDF Information</a:t>
            </a:r>
          </a:p>
        </p:txBody>
      </p:sp>
      <p:sp>
        <p:nvSpPr>
          <p:cNvPr id="1613940173"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65788991"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94434342"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773689752"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33915599"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565849180"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a:t>
            </a:r>
          </a:p>
        </p:txBody>
      </p:sp>
      <p:sp>
        <p:nvSpPr>
          <p:cNvPr id="1592553847"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96526224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01864541"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1798975"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981580282"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99225806"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287400703"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318648203"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Analyse NCDF Information</a:t>
            </a:r>
          </a:p>
        </p:txBody>
      </p:sp>
      <p:sp>
        <p:nvSpPr>
          <p:cNvPr id="2044843979"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28432692"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2814432"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84031022"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10838325"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778261574"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41518344"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View NCDF Information</a:t>
            </a:r>
          </a:p>
        </p:txBody>
      </p:sp>
      <p:sp>
        <p:nvSpPr>
          <p:cNvPr id="1215472398"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62500171"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7735300"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224901178"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47415239"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644236791"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30889605"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343047765"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30026121"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7911403"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311756862"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85811161"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516100863"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View NCDF Information</a:t>
            </a:r>
          </a:p>
        </p:txBody>
      </p:sp>
      <p:sp>
        <p:nvSpPr>
          <p:cNvPr id="1688198312"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9291314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93057704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64</a:t>
            </a:r>
          </a:p>
        </p:txBody>
      </p:sp>
      <p:sp>
        <p:nvSpPr>
          <p:cNvPr id="142380515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707969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93071662"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568418553"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5235119"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844209731"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82436212"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885846753"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a:t>
            </a:r>
          </a:p>
        </p:txBody>
      </p:sp>
      <p:sp>
        <p:nvSpPr>
          <p:cNvPr id="563109785"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800097688"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26099670"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65552542"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242129188"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34999092"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667494566"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24258134"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066692325"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36627269"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62680185"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780664807"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49564502"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2021305780"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Analyse NCDF Information</a:t>
            </a:r>
          </a:p>
        </p:txBody>
      </p:sp>
      <p:sp>
        <p:nvSpPr>
          <p:cNvPr id="316771082"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Make Decision</a:t>
            </a:r>
          </a:p>
        </p:txBody>
      </p:sp>
      <p:sp>
        <p:nvSpPr>
          <p:cNvPr id="1861223744"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07123524"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91568899"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961771915"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42139219"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149603394"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Recieve NCDF Information</a:t>
            </a:r>
          </a:p>
        </p:txBody>
      </p:sp>
      <p:sp>
        <p:nvSpPr>
          <p:cNvPr id="1729043429"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635516052"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96766450"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06045889"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479358443"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21564452"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606354213"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Infomration</a:t>
            </a:r>
          </a:p>
        </p:txBody>
      </p:sp>
      <p:sp>
        <p:nvSpPr>
          <p:cNvPr id="1970368420"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146264718"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60129789"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79958127"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05149684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50399800"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452936904"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Provide Information Product Specification</a:t>
            </a:r>
          </a:p>
        </p:txBody>
      </p:sp>
      <p:sp>
        <p:nvSpPr>
          <p:cNvPr id="751069274"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1983820964"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11575367"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73114190"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555610734"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70812797"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82091855"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04630052"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1123181902"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37008748"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63307826"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893987519"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68997880"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737409515"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Services</a:t>
            </a:r>
          </a:p>
        </p:txBody>
      </p:sp>
      <p:sp>
        <p:nvSpPr>
          <p:cNvPr id="1988170602"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Infrastructure Storage Services</a:t>
            </a:r>
          </a:p>
        </p:txBody>
      </p:sp>
      <p:sp>
        <p:nvSpPr>
          <p:cNvPr id="430458633"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62522675"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22568290"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07587418"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2519697"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53674992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28405442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65</a:t>
            </a:r>
          </a:p>
        </p:txBody>
      </p:sp>
      <p:sp>
        <p:nvSpPr>
          <p:cNvPr id="62293661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505088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8566948"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Gateway Services</a:t>
            </a:r>
          </a:p>
        </p:txBody>
      </p:sp>
      <p:sp>
        <p:nvSpPr>
          <p:cNvPr id="1262216951"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Database Services</a:t>
            </a:r>
          </a:p>
        </p:txBody>
      </p:sp>
      <p:sp>
        <p:nvSpPr>
          <p:cNvPr id="1471438153"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06529530"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65222324"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Influence relation</a:t>
            </a:r>
          </a:p>
        </p:txBody>
      </p:sp>
      <p:sp>
        <p:nvSpPr>
          <p:cNvPr id="1230191796"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22918338"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Influence relation</a:t>
            </a:r>
          </a:p>
        </p:txBody>
      </p:sp>
      <p:sp>
        <p:nvSpPr>
          <p:cNvPr id="1085209752"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Apply NCDF to develop their Info Exchange Standards</a:t>
            </a:r>
          </a:p>
        </p:txBody>
      </p:sp>
      <p:sp>
        <p:nvSpPr>
          <p:cNvPr id="1187928060"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X-COI interoperability by design</a:t>
            </a:r>
          </a:p>
        </p:txBody>
      </p:sp>
      <p:sp>
        <p:nvSpPr>
          <p:cNvPr id="380138765"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75830900"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87834091"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793175924"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60417848"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519566093"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AI Platform</a:t>
            </a:r>
          </a:p>
        </p:txBody>
      </p:sp>
      <p:sp>
        <p:nvSpPr>
          <p:cNvPr id="1674118924"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71589904"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09848785"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68321675"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351787541"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65365115"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806509564"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STANAG Transformation Engine</a:t>
            </a:r>
          </a:p>
        </p:txBody>
      </p:sp>
      <p:sp>
        <p:nvSpPr>
          <p:cNvPr id="1706475366"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1337714359"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99909007"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00547875"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766381164"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35000112"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20726237"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AI Platform</a:t>
            </a:r>
          </a:p>
        </p:txBody>
      </p:sp>
      <p:sp>
        <p:nvSpPr>
          <p:cNvPr id="1693143505"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Decision Maker</a:t>
            </a:r>
          </a:p>
        </p:txBody>
      </p:sp>
      <p:sp>
        <p:nvSpPr>
          <p:cNvPr id="964426828"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7346058"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44667482"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718314435"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86572873"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8579165"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1299070194"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C2 Processes</a:t>
            </a:r>
          </a:p>
        </p:txBody>
      </p:sp>
      <p:sp>
        <p:nvSpPr>
          <p:cNvPr id="1666103327"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01651964"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55287248"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020177173"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1329991"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633830663"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1205733683"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Information Management Applications</a:t>
            </a:r>
          </a:p>
        </p:txBody>
      </p:sp>
      <p:sp>
        <p:nvSpPr>
          <p:cNvPr id="1957432576"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87730510"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89611221"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393914337"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04134542"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844036100"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Retrieve BSO Metadata and associated BSOs via linkbacks</a:t>
            </a:r>
          </a:p>
        </p:txBody>
      </p:sp>
      <p:sp>
        <p:nvSpPr>
          <p:cNvPr id="2112542299"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Consuming Gateway Services</a:t>
            </a:r>
          </a:p>
        </p:txBody>
      </p:sp>
      <p:sp>
        <p:nvSpPr>
          <p:cNvPr id="84425342"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65628035"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20925369"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5899443"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58950966"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865990198"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Situational Awareness Services</a:t>
            </a:r>
          </a:p>
        </p:txBody>
      </p:sp>
      <p:sp>
        <p:nvSpPr>
          <p:cNvPr id="1519990598"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38241039"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23242225"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8611618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70404180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66</a:t>
            </a:r>
          </a:p>
        </p:txBody>
      </p:sp>
      <p:sp>
        <p:nvSpPr>
          <p:cNvPr id="117422540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511642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95801220"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162112921"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08843054"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476308418"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2068969195"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Domain Services</a:t>
            </a:r>
          </a:p>
        </p:txBody>
      </p:sp>
      <p:sp>
        <p:nvSpPr>
          <p:cNvPr id="495941311"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56483883"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83037323"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750653783"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35168365"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976973428"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Domain Services</a:t>
            </a:r>
          </a:p>
        </p:txBody>
      </p:sp>
      <p:sp>
        <p:nvSpPr>
          <p:cNvPr id="1037086861"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335304195"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53186331"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48377647"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123762232"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68637226"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061471176"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Planning Services</a:t>
            </a:r>
          </a:p>
        </p:txBody>
      </p:sp>
      <p:sp>
        <p:nvSpPr>
          <p:cNvPr id="2072932788"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1668027517"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60556592"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75770916"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932664118"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87318225"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117780091"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2006104300"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Situational Awareness Services</a:t>
            </a:r>
          </a:p>
        </p:txBody>
      </p:sp>
      <p:sp>
        <p:nvSpPr>
          <p:cNvPr id="338346117"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57794409"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74426008"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250260138"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9535639"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7275305"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1053379241"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Domain Services</a:t>
            </a:r>
          </a:p>
        </p:txBody>
      </p:sp>
      <p:sp>
        <p:nvSpPr>
          <p:cNvPr id="1602767358"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52490395"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50440853"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848750949"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4830180"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711868078"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BSO Metadata</a:t>
            </a:r>
          </a:p>
        </p:txBody>
      </p:sp>
      <p:sp>
        <p:nvSpPr>
          <p:cNvPr id="2031091952"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Producer Gateway Services</a:t>
            </a:r>
          </a:p>
        </p:txBody>
      </p:sp>
      <p:sp>
        <p:nvSpPr>
          <p:cNvPr id="442056236"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32716899"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26153072"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355891355"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87880015"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807939788"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457740763"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1033683081"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87517585"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23207408"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959417780"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51284624"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028554696"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1801004831"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Planning Services</a:t>
            </a:r>
          </a:p>
        </p:txBody>
      </p:sp>
      <p:sp>
        <p:nvSpPr>
          <p:cNvPr id="777930221"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77438124"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13272919"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155385940"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10029583"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933919279"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RESTful</a:t>
            </a:r>
          </a:p>
        </p:txBody>
      </p:sp>
      <p:sp>
        <p:nvSpPr>
          <p:cNvPr id="585330765"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Database Services</a:t>
            </a:r>
          </a:p>
        </p:txBody>
      </p:sp>
      <p:sp>
        <p:nvSpPr>
          <p:cNvPr id="138842415"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49857502"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8357360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22666859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67</a:t>
            </a:r>
          </a:p>
        </p:txBody>
      </p:sp>
      <p:sp>
        <p:nvSpPr>
          <p:cNvPr id="59687955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824680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78553808"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843391269"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81744712"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214076905"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Services</a:t>
            </a:r>
          </a:p>
        </p:txBody>
      </p:sp>
      <p:sp>
        <p:nvSpPr>
          <p:cNvPr id="1327160295"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Gateway Services</a:t>
            </a:r>
          </a:p>
        </p:txBody>
      </p:sp>
      <p:sp>
        <p:nvSpPr>
          <p:cNvPr id="1414367016"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15287021"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7770254"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531650375"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62497118"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742207164"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Planned Information Consumer</a:t>
            </a:r>
          </a:p>
        </p:txBody>
      </p:sp>
      <p:sp>
        <p:nvSpPr>
          <p:cNvPr id="38929865"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Consumer</a:t>
            </a:r>
          </a:p>
        </p:txBody>
      </p:sp>
      <p:sp>
        <p:nvSpPr>
          <p:cNvPr id="533033131"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06623770"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6427974"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367465011"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63312652"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728470486"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Decision Maker</a:t>
            </a:r>
          </a:p>
        </p:txBody>
      </p:sp>
      <p:sp>
        <p:nvSpPr>
          <p:cNvPr id="702271843"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Consumer</a:t>
            </a:r>
          </a:p>
        </p:txBody>
      </p:sp>
      <p:sp>
        <p:nvSpPr>
          <p:cNvPr id="75507937"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47094117"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09084819"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477361475"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31034636"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815489300"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Ad-Hoc Information Consumer</a:t>
            </a:r>
          </a:p>
        </p:txBody>
      </p:sp>
      <p:sp>
        <p:nvSpPr>
          <p:cNvPr id="606504936"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Consumer</a:t>
            </a:r>
          </a:p>
        </p:txBody>
      </p:sp>
      <p:sp>
        <p:nvSpPr>
          <p:cNvPr id="662480834"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19923536"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10307093"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2070862662"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71907422"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678548312"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Operational Domains/Functional Services</a:t>
            </a:r>
          </a:p>
        </p:txBody>
      </p:sp>
      <p:sp>
        <p:nvSpPr>
          <p:cNvPr id="2072334835"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Technical Standards Implementation Bodies</a:t>
            </a:r>
          </a:p>
        </p:txBody>
      </p:sp>
      <p:sp>
        <p:nvSpPr>
          <p:cNvPr id="1983643950"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41250918"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17191407"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233520078"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96283041"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624873513"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NCDF-aligned Representative Joint BSO</a:t>
            </a:r>
          </a:p>
        </p:txBody>
      </p:sp>
      <p:sp>
        <p:nvSpPr>
          <p:cNvPr id="383601008"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BSO</a:t>
            </a:r>
          </a:p>
        </p:txBody>
      </p:sp>
      <p:sp>
        <p:nvSpPr>
          <p:cNvPr id="1871484432"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37861136"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18418088"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255648198"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96849562"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317909533"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Authoritative Joint BSO</a:t>
            </a:r>
          </a:p>
        </p:txBody>
      </p:sp>
      <p:sp>
        <p:nvSpPr>
          <p:cNvPr id="1258517081"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BSO</a:t>
            </a:r>
          </a:p>
        </p:txBody>
      </p:sp>
      <p:sp>
        <p:nvSpPr>
          <p:cNvPr id="1023244644"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31911465"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84257045"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746199409"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65392579"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712044867"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Gateway Services</a:t>
            </a:r>
          </a:p>
        </p:txBody>
      </p:sp>
      <p:sp>
        <p:nvSpPr>
          <p:cNvPr id="1132323074"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Platform Services</a:t>
            </a:r>
          </a:p>
        </p:txBody>
      </p:sp>
      <p:sp>
        <p:nvSpPr>
          <p:cNvPr id="1068550541"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29903811"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20741073"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36729021"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28575125"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63086802"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Consuming Gateway Services</a:t>
            </a:r>
          </a:p>
        </p:txBody>
      </p:sp>
      <p:sp>
        <p:nvSpPr>
          <p:cNvPr id="1500059698"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7719759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24771720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68</a:t>
            </a:r>
          </a:p>
        </p:txBody>
      </p:sp>
      <p:sp>
        <p:nvSpPr>
          <p:cNvPr id="71441448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35601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52698109"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Gateway Services</a:t>
            </a:r>
          </a:p>
        </p:txBody>
      </p:sp>
      <p:sp>
        <p:nvSpPr>
          <p:cNvPr id="1295348182"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52195250"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362964269"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8061781"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59726505"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Gateway Services</a:t>
            </a:r>
          </a:p>
        </p:txBody>
      </p:sp>
      <p:sp>
        <p:nvSpPr>
          <p:cNvPr id="1437765882"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Mediation Services</a:t>
            </a:r>
          </a:p>
        </p:txBody>
      </p:sp>
      <p:sp>
        <p:nvSpPr>
          <p:cNvPr id="1833863462"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88014894"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12835311"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559251537"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44450276"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911019897"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Producer Gateway Services</a:t>
            </a:r>
          </a:p>
        </p:txBody>
      </p:sp>
      <p:sp>
        <p:nvSpPr>
          <p:cNvPr id="1506604750"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Gateway Services</a:t>
            </a:r>
          </a:p>
        </p:txBody>
      </p:sp>
      <p:sp>
        <p:nvSpPr>
          <p:cNvPr id="1419162286"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96253650"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95377601"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439152361"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83254077"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548797525"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NCDF Information</a:t>
            </a:r>
          </a:p>
        </p:txBody>
      </p:sp>
      <p:sp>
        <p:nvSpPr>
          <p:cNvPr id="762106207"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Manage NCDF Information</a:t>
            </a:r>
          </a:p>
        </p:txBody>
      </p:sp>
      <p:sp>
        <p:nvSpPr>
          <p:cNvPr id="1166292203"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20897005"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427522"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270006759"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04619542"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307515750"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904688981"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Remove NCDF Information</a:t>
            </a:r>
          </a:p>
        </p:txBody>
      </p:sp>
      <p:sp>
        <p:nvSpPr>
          <p:cNvPr id="1755067892"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07929540"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81503217"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48062897"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3721418"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2094023123"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011142882"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NCDF Information</a:t>
            </a:r>
          </a:p>
        </p:txBody>
      </p:sp>
      <p:sp>
        <p:nvSpPr>
          <p:cNvPr id="781241105"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12299436"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15483557"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81835856"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38213022"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30480750"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1376129662"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NCDF Information</a:t>
            </a:r>
          </a:p>
        </p:txBody>
      </p:sp>
      <p:sp>
        <p:nvSpPr>
          <p:cNvPr id="1398633817"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23650912"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96958645"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368067273"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67498899"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900832531"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1071161356"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Register NCDF Mapping</a:t>
            </a:r>
          </a:p>
        </p:txBody>
      </p:sp>
      <p:sp>
        <p:nvSpPr>
          <p:cNvPr id="673794868"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07090720"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69689726"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357770844"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00793385"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934262854"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Information Product</a:t>
            </a:r>
          </a:p>
        </p:txBody>
      </p:sp>
      <p:sp>
        <p:nvSpPr>
          <p:cNvPr id="1369671438"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1573792416"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55163095"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39927288"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545091252"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4620977"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29082322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03118299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69</a:t>
            </a:r>
          </a:p>
        </p:txBody>
      </p:sp>
      <p:sp>
        <p:nvSpPr>
          <p:cNvPr id="110202770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060951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17617785"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C3T Joint Domain Services</a:t>
            </a:r>
          </a:p>
        </p:txBody>
      </p:sp>
      <p:sp>
        <p:nvSpPr>
          <p:cNvPr id="1443380369"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332863491" name="Picture">
    </p:cNvPr>
          <p:cNvPicPr>
            <a:picLocks noChangeAspect="1"/>
          </p:cNvPicPr>
          <p:nvPr/>
        </p:nvPicPr>
        <p:blipFill>
          <a:blip r:embed="img_0_6_3.png"/>
          <a:srcRect/>
          <a:stretch>
            <a:fillRect l="0" t="0" r="194" b="0"/>
          </a:stretch>
        </p:blipFill>
        <p:spPr>
          <a:xfrm>
            <a:off x="508000" y="1257300"/>
            <a:ext cx="6540500" cy="1955800"/>
          </a:xfrm>
          <a:prstGeom prst="rect">
            <a:avLst/>
          </a:prstGeom>
        </p:spPr>
      </p:pic>
      <p:sp>
        <p:nvSpPr>
          <p:cNvPr id="70013532" name="Text">
    </p:cNvPr>
          <p:cNvSpPr>
            <a:spLocks noGrp="1"/>
          </p:cNvSpPr>
          <p:nvPr/>
        </p:nvSpPr>
        <p:spPr>
          <a:xfrm rot="0">
            <a:off x="508000" y="32131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27195789" name="Text">
    </p:cNvPr>
          <p:cNvSpPr>
            <a:spLocks noGrp="1"/>
          </p:cNvSpPr>
          <p:nvPr/>
        </p:nvSpPr>
        <p:spPr>
          <a:xfrm rot="0">
            <a:off x="508000" y="36957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799217041" name="Text">
    </p:cNvPr>
          <p:cNvSpPr>
            <a:spLocks noGrp="1"/>
          </p:cNvSpPr>
          <p:nvPr/>
        </p:nvSpPr>
        <p:spPr>
          <a:xfrm rot="0">
            <a:off x="3771900" y="36957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7535078" name="Text">
    </p:cNvPr>
          <p:cNvSpPr>
            <a:spLocks noGrp="1"/>
          </p:cNvSpPr>
          <p:nvPr/>
        </p:nvSpPr>
        <p:spPr>
          <a:xfrm rot="0">
            <a:off x="508000" y="389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Crisis Response Measure Services</a:t>
            </a:r>
          </a:p>
        </p:txBody>
      </p:sp>
      <p:sp>
        <p:nvSpPr>
          <p:cNvPr id="1657211675" name="Text">
    </p:cNvPr>
          <p:cNvSpPr>
            <a:spLocks noGrp="1"/>
          </p:cNvSpPr>
          <p:nvPr/>
        </p:nvSpPr>
        <p:spPr>
          <a:xfrm rot="0">
            <a:off x="3771900" y="389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350471263" name="Text">
    </p:cNvPr>
          <p:cNvSpPr>
            <a:spLocks noGrp="1"/>
          </p:cNvSpPr>
          <p:nvPr/>
        </p:nvSpPr>
        <p:spPr>
          <a:xfrm rot="0">
            <a:off x="508000" y="410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Force Generation and Activation Services</a:t>
            </a:r>
          </a:p>
        </p:txBody>
      </p:sp>
      <p:sp>
        <p:nvSpPr>
          <p:cNvPr id="593188047" name="Text">
    </p:cNvPr>
          <p:cNvSpPr>
            <a:spLocks noGrp="1"/>
          </p:cNvSpPr>
          <p:nvPr/>
        </p:nvSpPr>
        <p:spPr>
          <a:xfrm rot="0">
            <a:off x="3771900" y="410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594049509" name="Text">
    </p:cNvPr>
          <p:cNvSpPr>
            <a:spLocks noGrp="1"/>
          </p:cNvSpPr>
          <p:nvPr/>
        </p:nvSpPr>
        <p:spPr>
          <a:xfrm rot="0">
            <a:off x="508000" y="430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96867533" name="Text">
    </p:cNvPr>
          <p:cNvSpPr>
            <a:spLocks noGrp="1"/>
          </p:cNvSpPr>
          <p:nvPr/>
        </p:nvSpPr>
        <p:spPr>
          <a:xfrm rot="0">
            <a:off x="3771900" y="430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252573974" name="Text">
    </p:cNvPr>
          <p:cNvSpPr>
            <a:spLocks noGrp="1"/>
          </p:cNvSpPr>
          <p:nvPr/>
        </p:nvSpPr>
        <p:spPr>
          <a:xfrm rot="0">
            <a:off x="5080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1988704532" name="Text">
    </p:cNvPr>
          <p:cNvSpPr>
            <a:spLocks noGrp="1"/>
          </p:cNvSpPr>
          <p:nvPr/>
        </p:nvSpPr>
        <p:spPr>
          <a:xfrm rot="0">
            <a:off x="37719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860901451" name="Text">
    </p:cNvPr>
          <p:cNvSpPr>
            <a:spLocks noGrp="1"/>
          </p:cNvSpPr>
          <p:nvPr/>
        </p:nvSpPr>
        <p:spPr>
          <a:xfrm rot="0">
            <a:off x="5080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Domain Services</a:t>
            </a:r>
          </a:p>
        </p:txBody>
      </p:sp>
      <p:sp>
        <p:nvSpPr>
          <p:cNvPr id="109398672" name="Text">
    </p:cNvPr>
          <p:cNvSpPr>
            <a:spLocks noGrp="1"/>
          </p:cNvSpPr>
          <p:nvPr/>
        </p:nvSpPr>
        <p:spPr>
          <a:xfrm rot="0">
            <a:off x="37719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721816607" name="Text">
    </p:cNvPr>
          <p:cNvSpPr>
            <a:spLocks noGrp="1"/>
          </p:cNvSpPr>
          <p:nvPr/>
        </p:nvSpPr>
        <p:spPr>
          <a:xfrm rot="0">
            <a:off x="5080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Information Management Applications</a:t>
            </a:r>
          </a:p>
        </p:txBody>
      </p:sp>
      <p:sp>
        <p:nvSpPr>
          <p:cNvPr id="1499333190" name="Text">
    </p:cNvPr>
          <p:cNvSpPr>
            <a:spLocks noGrp="1"/>
          </p:cNvSpPr>
          <p:nvPr/>
        </p:nvSpPr>
        <p:spPr>
          <a:xfrm rot="0">
            <a:off x="37719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74887812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14509963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a:t>
            </a:r>
          </a:p>
        </p:txBody>
      </p:sp>
      <p:sp>
        <p:nvSpPr>
          <p:cNvPr id="156685199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729849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52671944"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Manage NCDF Information</a:t>
            </a:r>
          </a:p>
        </p:txBody>
      </p:sp>
      <p:sp>
        <p:nvSpPr>
          <p:cNvPr id="1755053040"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655726964"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31456994"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25810045"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161471663"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15916101"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61298742"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936486167"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659448476"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33390417"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36453013"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235748850"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97473241"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996599958"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Person</a:t>
            </a:r>
          </a:p>
        </p:txBody>
      </p:sp>
      <p:sp>
        <p:nvSpPr>
          <p:cNvPr id="1529544358"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Subject</a:t>
            </a:r>
          </a:p>
        </p:txBody>
      </p:sp>
      <p:sp>
        <p:nvSpPr>
          <p:cNvPr id="1387591078"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39476535"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6650130"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263420054"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53088515"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2086663478"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Entity</a:t>
            </a:r>
          </a:p>
        </p:txBody>
      </p:sp>
      <p:sp>
        <p:nvSpPr>
          <p:cNvPr id="2087927766"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Subject</a:t>
            </a:r>
          </a:p>
        </p:txBody>
      </p:sp>
      <p:sp>
        <p:nvSpPr>
          <p:cNvPr id="1754308358"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76973738"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13374501"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67635454"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02440808"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37436773"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System</a:t>
            </a:r>
          </a:p>
        </p:txBody>
      </p:sp>
      <p:sp>
        <p:nvSpPr>
          <p:cNvPr id="1272374664"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Subject</a:t>
            </a:r>
          </a:p>
        </p:txBody>
      </p:sp>
      <p:sp>
        <p:nvSpPr>
          <p:cNvPr id="763512597"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8065698"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4042436"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2104005828"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4492563"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584886355"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436280631"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Subject</a:t>
            </a:r>
          </a:p>
        </p:txBody>
      </p:sp>
      <p:sp>
        <p:nvSpPr>
          <p:cNvPr id="1819052020"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88017852"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5858756"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20765788"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9875626"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5186845"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261351147"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Name</a:t>
            </a:r>
          </a:p>
        </p:txBody>
      </p:sp>
      <p:sp>
        <p:nvSpPr>
          <p:cNvPr id="1182810939"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46705514"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39311011"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9563059"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13230928"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43875704"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1952815638"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User.GivenName</a:t>
            </a:r>
          </a:p>
        </p:txBody>
      </p:sp>
      <p:sp>
        <p:nvSpPr>
          <p:cNvPr id="607373794"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77171684"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99309181"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844955122"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62861687"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366509708"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922586473"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1701188627"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63646735"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1339661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67530352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70</a:t>
            </a:r>
          </a:p>
        </p:txBody>
      </p:sp>
      <p:sp>
        <p:nvSpPr>
          <p:cNvPr id="8938925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731000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110988287"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144169767"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47065617"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091495841"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User.GivenName</a:t>
            </a:r>
          </a:p>
        </p:txBody>
      </p:sp>
      <p:sp>
        <p:nvSpPr>
          <p:cNvPr id="425747756"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Name</a:t>
            </a:r>
          </a:p>
        </p:txBody>
      </p:sp>
      <p:sp>
        <p:nvSpPr>
          <p:cNvPr id="1219158202"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03286094"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45150441"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909725261"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88506624"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214090902"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Role</a:t>
            </a:r>
          </a:p>
        </p:txBody>
      </p:sp>
      <p:sp>
        <p:nvSpPr>
          <p:cNvPr id="880024875"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1212380878"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89940481"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6161995"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521224774"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87103084"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332307834"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Subject</a:t>
            </a:r>
          </a:p>
        </p:txBody>
      </p:sp>
      <p:sp>
        <p:nvSpPr>
          <p:cNvPr id="6582047"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Role</a:t>
            </a:r>
          </a:p>
        </p:txBody>
      </p:sp>
      <p:sp>
        <p:nvSpPr>
          <p:cNvPr id="359796263"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88697383"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26440574"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129190632"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79134352"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434181436"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Subject</a:t>
            </a:r>
          </a:p>
        </p:txBody>
      </p:sp>
      <p:sp>
        <p:nvSpPr>
          <p:cNvPr id="1969725197"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1186806813"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03006195"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48938765"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22661883"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10414868"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9187774"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Identity Context</a:t>
            </a:r>
          </a:p>
        </p:txBody>
      </p:sp>
      <p:sp>
        <p:nvSpPr>
          <p:cNvPr id="1793683719"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2042412087"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75155296"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09545906"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43303815"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48746999"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55290728"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Identity Context</a:t>
            </a:r>
          </a:p>
        </p:txBody>
      </p:sp>
      <p:sp>
        <p:nvSpPr>
          <p:cNvPr id="249071340"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Name</a:t>
            </a:r>
          </a:p>
        </p:txBody>
      </p:sp>
      <p:sp>
        <p:nvSpPr>
          <p:cNvPr id="506431431"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03474002"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65751566"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00775869"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25131304"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04702671"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Identity Context</a:t>
            </a:r>
          </a:p>
        </p:txBody>
      </p:sp>
      <p:sp>
        <p:nvSpPr>
          <p:cNvPr id="856575335"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591530421"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86479350"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09851320"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63628648"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07294602"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7861072"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Identity Context</a:t>
            </a:r>
          </a:p>
        </p:txBody>
      </p:sp>
      <p:sp>
        <p:nvSpPr>
          <p:cNvPr id="1531669144"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User.GivenName</a:t>
            </a:r>
          </a:p>
        </p:txBody>
      </p:sp>
      <p:sp>
        <p:nvSpPr>
          <p:cNvPr id="1643912062"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24297347"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39650827"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48543096"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67526591"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51916499"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Identity Context</a:t>
            </a:r>
          </a:p>
        </p:txBody>
      </p:sp>
      <p:sp>
        <p:nvSpPr>
          <p:cNvPr id="414222813"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Role</a:t>
            </a:r>
          </a:p>
        </p:txBody>
      </p:sp>
      <p:sp>
        <p:nvSpPr>
          <p:cNvPr id="937926606"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96368402"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6849306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1616555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71</a:t>
            </a:r>
          </a:p>
        </p:txBody>
      </p:sp>
      <p:sp>
        <p:nvSpPr>
          <p:cNvPr id="153613981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3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4816140"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350487294"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8425830"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76312284"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Role</a:t>
            </a:r>
          </a:p>
        </p:txBody>
      </p:sp>
      <p:sp>
        <p:nvSpPr>
          <p:cNvPr id="533213879"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Administrator</a:t>
            </a:r>
          </a:p>
        </p:txBody>
      </p:sp>
      <p:sp>
        <p:nvSpPr>
          <p:cNvPr id="722411586"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48577908"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10253630"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693223673"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72967329"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687476980"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Role</a:t>
            </a:r>
          </a:p>
        </p:txBody>
      </p:sp>
      <p:sp>
        <p:nvSpPr>
          <p:cNvPr id="1325823788"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User</a:t>
            </a:r>
          </a:p>
        </p:txBody>
      </p:sp>
      <p:sp>
        <p:nvSpPr>
          <p:cNvPr id="1761026109"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80901746"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81642416"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18410525"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35837670"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62288056"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1737267433"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Security Clearance</a:t>
            </a:r>
          </a:p>
        </p:txBody>
      </p:sp>
      <p:sp>
        <p:nvSpPr>
          <p:cNvPr id="810358289"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57218576"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12947295"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58592623"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29376640"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83317948"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312627027"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Nationality</a:t>
            </a:r>
          </a:p>
        </p:txBody>
      </p:sp>
      <p:sp>
        <p:nvSpPr>
          <p:cNvPr id="2105701257"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38081114"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73705743"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78426570"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11491890"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745074974"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1518831478"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Organisation</a:t>
            </a:r>
          </a:p>
        </p:txBody>
      </p:sp>
      <p:sp>
        <p:nvSpPr>
          <p:cNvPr id="1815527718"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98602154"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77345796"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54135429"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48044617"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735627360"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1446609500"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Job Title</a:t>
            </a:r>
          </a:p>
        </p:txBody>
      </p:sp>
      <p:sp>
        <p:nvSpPr>
          <p:cNvPr id="422842821"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85505224"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26472764"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436618464"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22590888"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115562413"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867482604"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User.SecurityClearance</a:t>
            </a:r>
          </a:p>
        </p:txBody>
      </p:sp>
      <p:sp>
        <p:nvSpPr>
          <p:cNvPr id="1849648500"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74878428"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99335481"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62155002"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52392032"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68946167"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1943812744"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User.Nationality</a:t>
            </a:r>
          </a:p>
        </p:txBody>
      </p:sp>
      <p:sp>
        <p:nvSpPr>
          <p:cNvPr id="7955336"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60728944"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31830973"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20817849"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83268535"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84770560"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1027860763"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7835844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8262474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72</a:t>
            </a:r>
          </a:p>
        </p:txBody>
      </p:sp>
      <p:sp>
        <p:nvSpPr>
          <p:cNvPr id="167002341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0018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66990867"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User.Organisation</a:t>
            </a:r>
          </a:p>
        </p:txBody>
      </p:sp>
      <p:sp>
        <p:nvSpPr>
          <p:cNvPr id="253654415"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02406052"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34331160"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5332530"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61306021"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135675798"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User.JobTitle</a:t>
            </a:r>
          </a:p>
        </p:txBody>
      </p:sp>
      <p:sp>
        <p:nvSpPr>
          <p:cNvPr id="1591861363"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49155732"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73401958"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853963141"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68678238"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56620814"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289870374"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Control Access to Information</a:t>
            </a:r>
          </a:p>
        </p:txBody>
      </p:sp>
      <p:sp>
        <p:nvSpPr>
          <p:cNvPr id="727423788"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7365973"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38824391"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683048399"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29527954"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513423753"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 Node</a:t>
            </a:r>
          </a:p>
        </p:txBody>
      </p:sp>
      <p:sp>
        <p:nvSpPr>
          <p:cNvPr id="625786890"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Control Access to Information</a:t>
            </a:r>
          </a:p>
        </p:txBody>
      </p:sp>
      <p:sp>
        <p:nvSpPr>
          <p:cNvPr id="1271759955"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43617050"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11620059"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77220491"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76845951"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95127016"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422458808"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Control Access to Information</a:t>
            </a:r>
          </a:p>
        </p:txBody>
      </p:sp>
      <p:sp>
        <p:nvSpPr>
          <p:cNvPr id="1850172687"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81824320"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81873035"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265997574"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16942970"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452961905"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314131431"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972579089"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50135781"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97944823"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23709678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22586070"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141604381"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207796629"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789328440"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76952290"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3824263"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601382443"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26655828"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643900042"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Evaluate Policies</a:t>
            </a:r>
          </a:p>
        </p:txBody>
      </p:sp>
      <p:sp>
        <p:nvSpPr>
          <p:cNvPr id="2103010207"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Administration Point</a:t>
            </a:r>
          </a:p>
        </p:txBody>
      </p:sp>
      <p:sp>
        <p:nvSpPr>
          <p:cNvPr id="470893337"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41346654"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93394974"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2078565304"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36838486"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708896462"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Decision Point</a:t>
            </a:r>
          </a:p>
        </p:txBody>
      </p:sp>
      <p:sp>
        <p:nvSpPr>
          <p:cNvPr id="1510445260"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Evaluate Policies</a:t>
            </a:r>
          </a:p>
        </p:txBody>
      </p:sp>
      <p:sp>
        <p:nvSpPr>
          <p:cNvPr id="44487063"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15634123"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91151488"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2065764884"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37937550"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33191590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03419158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73</a:t>
            </a:r>
          </a:p>
        </p:txBody>
      </p:sp>
      <p:sp>
        <p:nvSpPr>
          <p:cNvPr id="106814864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023427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23730679"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Decision Point</a:t>
            </a:r>
          </a:p>
        </p:txBody>
      </p:sp>
      <p:sp>
        <p:nvSpPr>
          <p:cNvPr id="2073586331"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 Retrieve Additional Attributes</a:t>
            </a:r>
          </a:p>
        </p:txBody>
      </p:sp>
      <p:sp>
        <p:nvSpPr>
          <p:cNvPr id="756415702"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84990011"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18324581"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994419870"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5717080"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071925065"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 Retrieve Additional Attributes</a:t>
            </a:r>
          </a:p>
        </p:txBody>
      </p:sp>
      <p:sp>
        <p:nvSpPr>
          <p:cNvPr id="1364573937"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Information Point</a:t>
            </a:r>
          </a:p>
        </p:txBody>
      </p:sp>
      <p:sp>
        <p:nvSpPr>
          <p:cNvPr id="615825115"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87661450"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30500120"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060932787"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56948201"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851447078"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Enforcement Point</a:t>
            </a:r>
          </a:p>
        </p:txBody>
      </p:sp>
      <p:sp>
        <p:nvSpPr>
          <p:cNvPr id="1038870565"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Assess Request for Access</a:t>
            </a:r>
          </a:p>
        </p:txBody>
      </p:sp>
      <p:sp>
        <p:nvSpPr>
          <p:cNvPr id="1726587455"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23532540"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93963672"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2142838995"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16269121"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595123081"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Assess Request for Access</a:t>
            </a:r>
          </a:p>
        </p:txBody>
      </p:sp>
      <p:sp>
        <p:nvSpPr>
          <p:cNvPr id="886209527"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Decision Point</a:t>
            </a:r>
          </a:p>
        </p:txBody>
      </p:sp>
      <p:sp>
        <p:nvSpPr>
          <p:cNvPr id="47938054"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7968153"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29808600"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085282831"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34262869"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142477015"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Decision Point</a:t>
            </a:r>
          </a:p>
        </p:txBody>
      </p:sp>
      <p:sp>
        <p:nvSpPr>
          <p:cNvPr id="1970637956"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Return Access Decision</a:t>
            </a:r>
          </a:p>
        </p:txBody>
      </p:sp>
      <p:sp>
        <p:nvSpPr>
          <p:cNvPr id="903184455"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51071827"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18885176"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701990023"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92711382"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916707743"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Return Access Decision</a:t>
            </a:r>
          </a:p>
        </p:txBody>
      </p:sp>
      <p:sp>
        <p:nvSpPr>
          <p:cNvPr id="432964308"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Enforcement Point</a:t>
            </a:r>
          </a:p>
        </p:txBody>
      </p:sp>
      <p:sp>
        <p:nvSpPr>
          <p:cNvPr id="1858068764"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45117584"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51745066"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425766998"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7199335"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2052606796"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Assess Request for Access</a:t>
            </a:r>
          </a:p>
        </p:txBody>
      </p:sp>
      <p:sp>
        <p:nvSpPr>
          <p:cNvPr id="619852857"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948753137"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866922"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46056390"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26821135"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96724756"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36411907"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987264422"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Enforcement Point</a:t>
            </a:r>
          </a:p>
        </p:txBody>
      </p:sp>
      <p:sp>
        <p:nvSpPr>
          <p:cNvPr id="534297486"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15548309"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72327100"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66297497"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04114747"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21546006"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710229461"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 Retrieve Additional Attributes</a:t>
            </a:r>
          </a:p>
        </p:txBody>
      </p:sp>
      <p:sp>
        <p:nvSpPr>
          <p:cNvPr id="778582462"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2342050"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7579187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59099110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74</a:t>
            </a:r>
          </a:p>
        </p:txBody>
      </p:sp>
      <p:sp>
        <p:nvSpPr>
          <p:cNvPr id="115370376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90134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32503471"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639295386"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06004722"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91321020"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585261836"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Return Access Decision</a:t>
            </a:r>
          </a:p>
        </p:txBody>
      </p:sp>
      <p:sp>
        <p:nvSpPr>
          <p:cNvPr id="1391759045"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9996285"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85406374"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57419060"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40451827"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72618386"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457258831"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Assess Request for Access</a:t>
            </a:r>
          </a:p>
        </p:txBody>
      </p:sp>
      <p:sp>
        <p:nvSpPr>
          <p:cNvPr id="1369416524"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2629369"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17039262"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129280441"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88541163"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46626784"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080365184"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Information Point</a:t>
            </a:r>
          </a:p>
        </p:txBody>
      </p:sp>
      <p:sp>
        <p:nvSpPr>
          <p:cNvPr id="1867377344"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52259310"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3274612"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75964943"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75577055"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91273495"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55216984"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Evaluate Policies</a:t>
            </a:r>
          </a:p>
        </p:txBody>
      </p:sp>
      <p:sp>
        <p:nvSpPr>
          <p:cNvPr id="1808955314"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50325735"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17303424"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105958603"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3452078"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33725268"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986482625"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1954687083"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24450130"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27537517"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68256202"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4028029"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85035310"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53928184"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Decision Point</a:t>
            </a:r>
          </a:p>
        </p:txBody>
      </p:sp>
      <p:sp>
        <p:nvSpPr>
          <p:cNvPr id="1268580661"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2745871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12682458"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04332271"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48749382"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146795000"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2063124321"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Administration Point</a:t>
            </a:r>
          </a:p>
        </p:txBody>
      </p:sp>
      <p:sp>
        <p:nvSpPr>
          <p:cNvPr id="1905663200"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25307851"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75463058"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39561913"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31157071"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683064010"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758760031"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826410175"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17330404"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26681244"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68237392"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02464177"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72039886"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179981"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Control Policy Repository</a:t>
            </a:r>
          </a:p>
        </p:txBody>
      </p:sp>
      <p:sp>
        <p:nvSpPr>
          <p:cNvPr id="1308322131"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79630745"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6288780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03919486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75</a:t>
            </a:r>
          </a:p>
        </p:txBody>
      </p:sp>
      <p:sp>
        <p:nvSpPr>
          <p:cNvPr id="116426027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37717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27162351"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952164448"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44471678"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807711691"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Evaluate Policies</a:t>
            </a:r>
          </a:p>
        </p:txBody>
      </p:sp>
      <p:sp>
        <p:nvSpPr>
          <p:cNvPr id="2089823670"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Control Policy Repository</a:t>
            </a:r>
          </a:p>
        </p:txBody>
      </p:sp>
      <p:sp>
        <p:nvSpPr>
          <p:cNvPr id="1139544484"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5916245"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66992857"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16903304"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59168471"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60834643"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583443170"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XACL Policy Request</a:t>
            </a:r>
          </a:p>
        </p:txBody>
      </p:sp>
      <p:sp>
        <p:nvSpPr>
          <p:cNvPr id="370168635"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78028567"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44847126"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941760069"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38667138"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96430248"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XACL Policy Request</a:t>
            </a:r>
          </a:p>
        </p:txBody>
      </p:sp>
      <p:sp>
        <p:nvSpPr>
          <p:cNvPr id="1362145774"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1171948877"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66995600"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6963207"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485174581"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39736709"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04437957"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661866006"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Policy Response</a:t>
            </a:r>
          </a:p>
        </p:txBody>
      </p:sp>
      <p:sp>
        <p:nvSpPr>
          <p:cNvPr id="1345859986"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44253401"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78031668"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385088298"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26947400"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227375158"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Policy Response</a:t>
            </a:r>
          </a:p>
        </p:txBody>
      </p:sp>
      <p:sp>
        <p:nvSpPr>
          <p:cNvPr id="1635298670"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1174115326"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78490259"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52079982"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36383243"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7087062"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612565338"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832048291"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Authz Decision query</a:t>
            </a:r>
          </a:p>
        </p:txBody>
      </p:sp>
      <p:sp>
        <p:nvSpPr>
          <p:cNvPr id="105523159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77033597"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89249520"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227249367"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21137645"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312804259"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Authz Decision query</a:t>
            </a:r>
          </a:p>
        </p:txBody>
      </p:sp>
      <p:sp>
        <p:nvSpPr>
          <p:cNvPr id="162070142"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1486104232"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40890322"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0362278"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89289160"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60881370"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61467047"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461246791"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Authz Decision Response</a:t>
            </a:r>
          </a:p>
        </p:txBody>
      </p:sp>
      <p:sp>
        <p:nvSpPr>
          <p:cNvPr id="1168460732"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18751425"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64830348"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416093453"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97234326"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336606036"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Authz Decision Response</a:t>
            </a:r>
          </a:p>
        </p:txBody>
      </p:sp>
      <p:sp>
        <p:nvSpPr>
          <p:cNvPr id="1807421503"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029144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05210047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76</a:t>
            </a:r>
          </a:p>
        </p:txBody>
      </p:sp>
      <p:sp>
        <p:nvSpPr>
          <p:cNvPr id="188510981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189970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24228458"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413339352"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4816297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01616741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77</a:t>
            </a:r>
          </a:p>
        </p:txBody>
      </p:sp>
      <p:sp>
        <p:nvSpPr>
          <p:cNvPr id="67261415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2889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07187914"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DM CaT Business Strategy C2</a:t>
            </a:r>
          </a:p>
        </p:txBody>
      </p:sp>
      <p:sp>
        <p:nvSpPr>
          <p:cNvPr id="223713592"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783868445" name="Picture">
    </p:cNvPr>
          <p:cNvPicPr>
            <a:picLocks noChangeAspect="1"/>
          </p:cNvPicPr>
          <p:nvPr/>
        </p:nvPicPr>
        <p:blipFill>
          <a:blip r:embed="img_0_7_3.png"/>
          <a:srcRect/>
          <a:stretch>
            <a:fillRect l="0" t="0" r="194" b="0"/>
          </a:stretch>
        </p:blipFill>
        <p:spPr>
          <a:xfrm>
            <a:off x="508000" y="1257300"/>
            <a:ext cx="6540500" cy="3949700"/>
          </a:xfrm>
          <a:prstGeom prst="rect">
            <a:avLst/>
          </a:prstGeom>
        </p:spPr>
      </p:pic>
      <p:sp>
        <p:nvSpPr>
          <p:cNvPr id="1273918518" name="Text">
    </p:cNvPr>
          <p:cNvSpPr>
            <a:spLocks noGrp="1"/>
          </p:cNvSpPr>
          <p:nvPr/>
        </p:nvSpPr>
        <p:spPr>
          <a:xfrm rot="0">
            <a:off x="508000" y="52070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2018641187" name="Text">
    </p:cNvPr>
          <p:cNvSpPr>
            <a:spLocks noGrp="1"/>
          </p:cNvSpPr>
          <p:nvPr/>
        </p:nvSpPr>
        <p:spPr>
          <a:xfrm rot="0">
            <a:off x="508000" y="56896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NIMROD:  NATO Information Management, Registration, and Operational Data Platform</a:t>
            </a:r>
          </a:p>
        </p:txBody>
      </p:sp>
      <p:sp>
        <p:nvSpPr>
          <p:cNvPr id="1148376742" name="Text">
    </p:cNvPr>
          <p:cNvSpPr>
            <a:spLocks noGrp="1"/>
          </p:cNvSpPr>
          <p:nvPr/>
        </p:nvSpPr>
        <p:spPr>
          <a:xfrm rot="0">
            <a:off x="508000" y="6032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859220337" name="Text">
    </p:cNvPr>
          <p:cNvSpPr>
            <a:spLocks noGrp="1"/>
          </p:cNvSpPr>
          <p:nvPr/>
        </p:nvSpPr>
        <p:spPr>
          <a:xfrm rot="0">
            <a:off x="508000" y="6515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97207269" name="Text">
    </p:cNvPr>
          <p:cNvSpPr>
            <a:spLocks noGrp="1"/>
          </p:cNvSpPr>
          <p:nvPr/>
        </p:nvSpPr>
        <p:spPr>
          <a:xfrm rot="0">
            <a:off x="3771900" y="6515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66339747" name="Text">
    </p:cNvPr>
          <p:cNvSpPr>
            <a:spLocks noGrp="1"/>
          </p:cNvSpPr>
          <p:nvPr/>
        </p:nvSpPr>
        <p:spPr>
          <a:xfrm rot="0">
            <a:off x="508000" y="67183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Apply NCDF to develop their Info Exchange Standards</a:t>
            </a:r>
          </a:p>
        </p:txBody>
      </p:sp>
      <p:sp>
        <p:nvSpPr>
          <p:cNvPr id="826769033" name="Text">
    </p:cNvPr>
          <p:cNvSpPr>
            <a:spLocks noGrp="1"/>
          </p:cNvSpPr>
          <p:nvPr/>
        </p:nvSpPr>
        <p:spPr>
          <a:xfrm rot="0">
            <a:off x="3771900" y="67183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935081201" name="Text">
    </p:cNvPr>
          <p:cNvSpPr>
            <a:spLocks noGrp="1"/>
          </p:cNvSpPr>
          <p:nvPr/>
        </p:nvSpPr>
        <p:spPr>
          <a:xfrm rot="0">
            <a:off x="508000" y="70612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Apply NCDF to develop their X-COI Info Exchange Standards</a:t>
            </a:r>
          </a:p>
        </p:txBody>
      </p:sp>
      <p:sp>
        <p:nvSpPr>
          <p:cNvPr id="903403759" name="Text">
    </p:cNvPr>
          <p:cNvSpPr>
            <a:spLocks noGrp="1"/>
          </p:cNvSpPr>
          <p:nvPr/>
        </p:nvSpPr>
        <p:spPr>
          <a:xfrm rot="0">
            <a:off x="3771900" y="70612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155943100" name="Text">
    </p:cNvPr>
          <p:cNvSpPr>
            <a:spLocks noGrp="1"/>
          </p:cNvSpPr>
          <p:nvPr/>
        </p:nvSpPr>
        <p:spPr>
          <a:xfrm rot="0">
            <a:off x="508000" y="740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Scientists</a:t>
            </a:r>
          </a:p>
        </p:txBody>
      </p:sp>
      <p:sp>
        <p:nvSpPr>
          <p:cNvPr id="1323288479" name="Text">
    </p:cNvPr>
          <p:cNvSpPr>
            <a:spLocks noGrp="1"/>
          </p:cNvSpPr>
          <p:nvPr/>
        </p:nvSpPr>
        <p:spPr>
          <a:xfrm rot="0">
            <a:off x="3771900" y="740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403863817" name="Text">
    </p:cNvPr>
          <p:cNvSpPr>
            <a:spLocks noGrp="1"/>
          </p:cNvSpPr>
          <p:nvPr/>
        </p:nvSpPr>
        <p:spPr>
          <a:xfrm rot="0">
            <a:off x="508000" y="7607300"/>
            <a:ext cx="3263900" cy="6350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Enables all users of DL to access and have common understanding of the data for their own analysis; and to reuse what others have already made available</a:t>
            </a:r>
          </a:p>
        </p:txBody>
      </p:sp>
      <p:sp>
        <p:nvSpPr>
          <p:cNvPr id="1803470148" name="Text">
    </p:cNvPr>
          <p:cNvSpPr>
            <a:spLocks noGrp="1"/>
          </p:cNvSpPr>
          <p:nvPr/>
        </p:nvSpPr>
        <p:spPr>
          <a:xfrm rot="0">
            <a:off x="3771900" y="7607300"/>
            <a:ext cx="3263900" cy="6350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Value</a:t>
            </a:r>
          </a:p>
        </p:txBody>
      </p:sp>
      <p:sp>
        <p:nvSpPr>
          <p:cNvPr id="498848061" name="Text">
    </p:cNvPr>
          <p:cNvSpPr>
            <a:spLocks noGrp="1"/>
          </p:cNvSpPr>
          <p:nvPr/>
        </p:nvSpPr>
        <p:spPr>
          <a:xfrm rot="0">
            <a:off x="508000" y="82423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Ensure DM and NCDF supports overarching Info Management Policy, Strategies, etc.</a:t>
            </a:r>
          </a:p>
        </p:txBody>
      </p:sp>
      <p:sp>
        <p:nvSpPr>
          <p:cNvPr id="761794090" name="Text">
    </p:cNvPr>
          <p:cNvSpPr>
            <a:spLocks noGrp="1"/>
          </p:cNvSpPr>
          <p:nvPr/>
        </p:nvSpPr>
        <p:spPr>
          <a:xfrm rot="0">
            <a:off x="3771900" y="82423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641327295" name="Text">
    </p:cNvPr>
          <p:cNvSpPr>
            <a:spLocks noGrp="1"/>
          </p:cNvSpPr>
          <p:nvPr/>
        </p:nvSpPr>
        <p:spPr>
          <a:xfrm rot="0">
            <a:off x="508000" y="8585200"/>
            <a:ext cx="32639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Ensure NCDF is applied when designing/implementing the Data Lake concept within NATO</a:t>
            </a:r>
          </a:p>
        </p:txBody>
      </p:sp>
      <p:sp>
        <p:nvSpPr>
          <p:cNvPr id="1005602265" name="Text">
    </p:cNvPr>
          <p:cNvSpPr>
            <a:spLocks noGrp="1"/>
          </p:cNvSpPr>
          <p:nvPr/>
        </p:nvSpPr>
        <p:spPr>
          <a:xfrm rot="0">
            <a:off x="3771900" y="8585200"/>
            <a:ext cx="32639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2013350307" name="Text">
    </p:cNvPr>
          <p:cNvSpPr>
            <a:spLocks noGrp="1"/>
          </p:cNvSpPr>
          <p:nvPr/>
        </p:nvSpPr>
        <p:spPr>
          <a:xfrm rot="0">
            <a:off x="508000" y="906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FMN CPWG: Data Management Syndicate</a:t>
            </a:r>
          </a:p>
        </p:txBody>
      </p:sp>
      <p:sp>
        <p:nvSpPr>
          <p:cNvPr id="359993815" name="Text">
    </p:cNvPr>
          <p:cNvSpPr>
            <a:spLocks noGrp="1"/>
          </p:cNvSpPr>
          <p:nvPr/>
        </p:nvSpPr>
        <p:spPr>
          <a:xfrm rot="0">
            <a:off x="3771900" y="906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2082482142" name="Text">
    </p:cNvPr>
          <p:cNvSpPr>
            <a:spLocks noGrp="1"/>
          </p:cNvSpPr>
          <p:nvPr/>
        </p:nvSpPr>
        <p:spPr>
          <a:xfrm rot="0">
            <a:off x="508000" y="927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NATO Information Management Authority</a:t>
            </a:r>
          </a:p>
        </p:txBody>
      </p:sp>
      <p:sp>
        <p:nvSpPr>
          <p:cNvPr id="1162308366" name="Text">
    </p:cNvPr>
          <p:cNvSpPr>
            <a:spLocks noGrp="1"/>
          </p:cNvSpPr>
          <p:nvPr/>
        </p:nvSpPr>
        <p:spPr>
          <a:xfrm rot="0">
            <a:off x="3771900" y="927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939097684" name="Text">
    </p:cNvPr>
          <p:cNvSpPr>
            <a:spLocks noGrp="1"/>
          </p:cNvSpPr>
          <p:nvPr/>
        </p:nvSpPr>
        <p:spPr>
          <a:xfrm rot="0">
            <a:off x="508000" y="947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architecture for DLs</a:t>
            </a:r>
          </a:p>
        </p:txBody>
      </p:sp>
      <p:sp>
        <p:nvSpPr>
          <p:cNvPr id="171915989" name="Text">
    </p:cNvPr>
          <p:cNvSpPr>
            <a:spLocks noGrp="1"/>
          </p:cNvSpPr>
          <p:nvPr/>
        </p:nvSpPr>
        <p:spPr>
          <a:xfrm rot="0">
            <a:off x="3771900" y="947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2010964635" name="Text">
    </p:cNvPr>
          <p:cNvSpPr>
            <a:spLocks noGrp="1"/>
          </p:cNvSpPr>
          <p:nvPr/>
        </p:nvSpPr>
        <p:spPr>
          <a:xfrm rot="0">
            <a:off x="508000" y="967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Operational Domains/Functional Services</a:t>
            </a:r>
          </a:p>
        </p:txBody>
      </p:sp>
      <p:sp>
        <p:nvSpPr>
          <p:cNvPr id="163440757" name="Text">
    </p:cNvPr>
          <p:cNvSpPr>
            <a:spLocks noGrp="1"/>
          </p:cNvSpPr>
          <p:nvPr/>
        </p:nvSpPr>
        <p:spPr>
          <a:xfrm rot="0">
            <a:off x="3771900" y="967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97618810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0592491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a:t>
            </a:r>
          </a:p>
        </p:txBody>
      </p:sp>
      <p:sp>
        <p:nvSpPr>
          <p:cNvPr id="420200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433888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10877727"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350935379"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8996813" name="Text">
    </p:cNvPr>
          <p:cNvSpPr>
            <a:spLocks noGrp="1"/>
          </p:cNvSpPr>
          <p:nvPr/>
        </p:nvSpPr>
        <p:spPr>
          <a:xfrm rot="0">
            <a:off x="508000" y="965200"/>
            <a:ext cx="32639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 NCDF (processes? architectural artefacts? ???) be applied for managing operational data within the Federation</a:t>
            </a:r>
          </a:p>
        </p:txBody>
      </p:sp>
      <p:sp>
        <p:nvSpPr>
          <p:cNvPr id="1943653067" name="Text">
    </p:cNvPr>
          <p:cNvSpPr>
            <a:spLocks noGrp="1"/>
          </p:cNvSpPr>
          <p:nvPr/>
        </p:nvSpPr>
        <p:spPr>
          <a:xfrm rot="0">
            <a:off x="3771900" y="965200"/>
            <a:ext cx="32639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696544030" name="Text">
    </p:cNvPr>
          <p:cNvSpPr>
            <a:spLocks noGrp="1"/>
          </p:cNvSpPr>
          <p:nvPr/>
        </p:nvSpPr>
        <p:spPr>
          <a:xfrm rot="0">
            <a:off x="508000" y="14478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 NCDF be applied for managing operational data within the Enterprise / Alliance</a:t>
            </a:r>
          </a:p>
        </p:txBody>
      </p:sp>
      <p:sp>
        <p:nvSpPr>
          <p:cNvPr id="410885589" name="Text">
    </p:cNvPr>
          <p:cNvSpPr>
            <a:spLocks noGrp="1"/>
          </p:cNvSpPr>
          <p:nvPr/>
        </p:nvSpPr>
        <p:spPr>
          <a:xfrm rot="0">
            <a:off x="3771900" y="14478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974756039" name="Text">
    </p:cNvPr>
          <p:cNvSpPr>
            <a:spLocks noGrp="1"/>
          </p:cNvSpPr>
          <p:nvPr/>
        </p:nvSpPr>
        <p:spPr>
          <a:xfrm rot="0">
            <a:off x="508000" y="179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Secured</a:t>
            </a:r>
          </a:p>
        </p:txBody>
      </p:sp>
      <p:sp>
        <p:nvSpPr>
          <p:cNvPr id="128684765" name="Text">
    </p:cNvPr>
          <p:cNvSpPr>
            <a:spLocks noGrp="1"/>
          </p:cNvSpPr>
          <p:nvPr/>
        </p:nvSpPr>
        <p:spPr>
          <a:xfrm rot="0">
            <a:off x="3771900" y="179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461435123" name="Text">
    </p:cNvPr>
          <p:cNvSpPr>
            <a:spLocks noGrp="1"/>
          </p:cNvSpPr>
          <p:nvPr/>
        </p:nvSpPr>
        <p:spPr>
          <a:xfrm rot="0">
            <a:off x="508000" y="19939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Services implement NCDF interfaces to exchange data across domains/FSs</a:t>
            </a:r>
          </a:p>
        </p:txBody>
      </p:sp>
      <p:sp>
        <p:nvSpPr>
          <p:cNvPr id="1869043043" name="Text">
    </p:cNvPr>
          <p:cNvSpPr>
            <a:spLocks noGrp="1"/>
          </p:cNvSpPr>
          <p:nvPr/>
        </p:nvSpPr>
        <p:spPr>
          <a:xfrm rot="0">
            <a:off x="3771900" y="19939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432941032" name="Text">
    </p:cNvPr>
          <p:cNvSpPr>
            <a:spLocks noGrp="1"/>
          </p:cNvSpPr>
          <p:nvPr/>
        </p:nvSpPr>
        <p:spPr>
          <a:xfrm rot="0">
            <a:off x="508000" y="23368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Services implement NCDF interfaces to exchange data within domain/FS</a:t>
            </a:r>
          </a:p>
        </p:txBody>
      </p:sp>
      <p:sp>
        <p:nvSpPr>
          <p:cNvPr id="1109943158" name="Text">
    </p:cNvPr>
          <p:cNvSpPr>
            <a:spLocks noGrp="1"/>
          </p:cNvSpPr>
          <p:nvPr/>
        </p:nvSpPr>
        <p:spPr>
          <a:xfrm rot="0">
            <a:off x="3771900" y="23368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580405928" name="Text">
    </p:cNvPr>
          <p:cNvSpPr>
            <a:spLocks noGrp="1"/>
          </p:cNvSpPr>
          <p:nvPr/>
        </p:nvSpPr>
        <p:spPr>
          <a:xfrm rot="0">
            <a:off x="508000" y="267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Tagged with Metadata</a:t>
            </a:r>
          </a:p>
        </p:txBody>
      </p:sp>
      <p:sp>
        <p:nvSpPr>
          <p:cNvPr id="195726912" name="Text">
    </p:cNvPr>
          <p:cNvSpPr>
            <a:spLocks noGrp="1"/>
          </p:cNvSpPr>
          <p:nvPr/>
        </p:nvSpPr>
        <p:spPr>
          <a:xfrm rot="0">
            <a:off x="3771900" y="267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1664289210" name="Text">
    </p:cNvPr>
          <p:cNvSpPr>
            <a:spLocks noGrp="1"/>
          </p:cNvSpPr>
          <p:nvPr/>
        </p:nvSpPr>
        <p:spPr>
          <a:xfrm rot="0">
            <a:off x="508000" y="288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Technical Standards Development Bodies</a:t>
            </a:r>
          </a:p>
        </p:txBody>
      </p:sp>
      <p:sp>
        <p:nvSpPr>
          <p:cNvPr id="1652684153" name="Text">
    </p:cNvPr>
          <p:cNvSpPr>
            <a:spLocks noGrp="1"/>
          </p:cNvSpPr>
          <p:nvPr/>
        </p:nvSpPr>
        <p:spPr>
          <a:xfrm rot="0">
            <a:off x="3771900" y="288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609303509" name="Text">
    </p:cNvPr>
          <p:cNvSpPr>
            <a:spLocks noGrp="1"/>
          </p:cNvSpPr>
          <p:nvPr/>
        </p:nvSpPr>
        <p:spPr>
          <a:xfrm rot="0">
            <a:off x="508000" y="308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Technical Standards Implementation Bodies</a:t>
            </a:r>
          </a:p>
        </p:txBody>
      </p:sp>
      <p:sp>
        <p:nvSpPr>
          <p:cNvPr id="2069260689" name="Text">
    </p:cNvPr>
          <p:cNvSpPr>
            <a:spLocks noGrp="1"/>
          </p:cNvSpPr>
          <p:nvPr/>
        </p:nvSpPr>
        <p:spPr>
          <a:xfrm rot="0">
            <a:off x="3771900" y="308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5493144" name="Text">
    </p:cNvPr>
          <p:cNvSpPr>
            <a:spLocks noGrp="1"/>
          </p:cNvSpPr>
          <p:nvPr/>
        </p:nvSpPr>
        <p:spPr>
          <a:xfrm rot="0">
            <a:off x="508000" y="328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X-COI interoperability by design</a:t>
            </a:r>
          </a:p>
        </p:txBody>
      </p:sp>
      <p:sp>
        <p:nvSpPr>
          <p:cNvPr id="1830082262" name="Text">
    </p:cNvPr>
          <p:cNvSpPr>
            <a:spLocks noGrp="1"/>
          </p:cNvSpPr>
          <p:nvPr/>
        </p:nvSpPr>
        <p:spPr>
          <a:xfrm rot="0">
            <a:off x="3771900" y="328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Value</a:t>
            </a:r>
          </a:p>
        </p:txBody>
      </p:sp>
      <p:sp>
        <p:nvSpPr>
          <p:cNvPr id="107733585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4078061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a:t>
            </a:r>
          </a:p>
        </p:txBody>
      </p:sp>
      <p:sp>
        <p:nvSpPr>
          <p:cNvPr id="205340921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77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BF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Application>JasperReports Library version 6.7.1</Applicat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coreProperties>
</file>