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tiff" ContentType="image/tiff"/>
  <Default Extension="rels" ContentType="application/vnd.openxmlformats-package.relationships+xml"/>
  <Default Extension="xml" ContentType="application/xml"/>
  <Override PartName="/ppt/theme/theme1.xml" ContentType="application/vnd.openxmlformats-officedocument.them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officeDocument/2006/relationships/extended-properties" Target="docProps/app.xml"/>
<Relationship Id="rId3" Type="http://schemas.openxmlformats.org/package/2006/relationships/metadata/core-properties" Target="docProps/core.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Sm"/>
  </p:sldMasterIdLst>
  <p:sldIdLst>
    <p:sldId id="2561" r:id="rId1"/>
    <p:sldId id="2562" r:id="rId2"/>
    <p:sldId id="2563" r:id="rId3"/>
    <p:sldId id="2564" r:id="rId4"/>
    <p:sldId id="2565" r:id="rId5"/>
    <p:sldId id="2566" r:id="rId6"/>
    <p:sldId id="2567" r:id="rId7"/>
    <p:sldId id="2568" r:id="rId8"/>
    <p:sldId id="2569" r:id="rId9"/>
    <p:sldId id="25610" r:id="rId10"/>
    <p:sldId id="25611" r:id="rId11"/>
    <p:sldId id="25612" r:id="rId12"/>
    <p:sldId id="25613" r:id="rId13"/>
    <p:sldId id="25614" r:id="rId14"/>
    <p:sldId id="25615" r:id="rId15"/>
    <p:sldId id="25616" r:id="rId16"/>
    <p:sldId id="25617" r:id="rId17"/>
    <p:sldId id="25618" r:id="rId18"/>
    <p:sldId id="25619" r:id="rId19"/>
    <p:sldId id="25620" r:id="rId20"/>
    <p:sldId id="25621" r:id="rId21"/>
    <p:sldId id="25622" r:id="rId22"/>
    <p:sldId id="25623" r:id="rId23"/>
    <p:sldId id="25624" r:id="rId24"/>
    <p:sldId id="25625" r:id="rId25"/>
    <p:sldId id="25626" r:id="rId26"/>
    <p:sldId id="25627" r:id="rId27"/>
    <p:sldId id="25628" r:id="rId28"/>
    <p:sldId id="25629" r:id="rId29"/>
    <p:sldId id="25630" r:id="rId30"/>
    <p:sldId id="25631" r:id="rId31"/>
    <p:sldId id="25632" r:id="rId32"/>
    <p:sldId id="25633" r:id="rId33"/>
    <p:sldId id="25634" r:id="rId34"/>
    <p:sldId id="25635" r:id="rId35"/>
    <p:sldId id="25636" r:id="rId36"/>
    <p:sldId id="25637" r:id="rId37"/>
    <p:sldId id="25638" r:id="rId38"/>
    <p:sldId id="25639" r:id="rId39"/>
    <p:sldId id="25640" r:id="rId40"/>
    <p:sldId id="25641" r:id="rId41"/>
    <p:sldId id="25642" r:id="rId42"/>
    <p:sldId id="25643" r:id="rId43"/>
    <p:sldId id="25644" r:id="rId44"/>
    <p:sldId id="25645" r:id="rId45"/>
    <p:sldId id="25646" r:id="rId46"/>
    <p:sldId id="25647" r:id="rId47"/>
    <p:sldId id="25648" r:id="rId48"/>
    <p:sldId id="25649" r:id="rId49"/>
    <p:sldId id="25650" r:id="rId50"/>
    <p:sldId id="25651" r:id="rId51"/>
    <p:sldId id="25652" r:id="rId52"/>
    <p:sldId id="25653" r:id="rId53"/>
    <p:sldId id="25654" r:id="rId54"/>
    <p:sldId id="25655" r:id="rId55"/>
    <p:sldId id="25656" r:id="rId56"/>
    <p:sldId id="25657" r:id="rId57"/>
    <p:sldId id="25658" r:id="rId58"/>
    <p:sldId id="25659" r:id="rId59"/>
    <p:sldId id="25660" r:id="rId60"/>
    <p:sldId id="25661" r:id="rId61"/>
    <p:sldId id="25662" r:id="rId62"/>
    <p:sldId id="25663" r:id="rId63"/>
    <p:sldId id="25664" r:id="rId64"/>
    <p:sldId id="25665" r:id="rId65"/>
    <p:sldId id="25666" r:id="rId66"/>
    <p:sldId id="25667" r:id="rId67"/>
    <p:sldId id="25668" r:id="rId68"/>
    <p:sldId id="25669" r:id="rId69"/>
    <p:sldId id="25670" r:id="rId70"/>
    <p:sldId id="25671" r:id="rId71"/>
    <p:sldId id="25672" r:id="rId72"/>
    <p:sldId id="25673" r:id="rId73"/>
    <p:sldId id="25674" r:id="rId74"/>
    <p:sldId id="25675" r:id="rId75"/>
    <p:sldId id="25676" r:id="rId76"/>
    <p:sldId id="25677" r:id="rId77"/>
    <p:sldId id="25678" r:id="rId78"/>
    <p:sldId id="25679" r:id="rId79"/>
    <p:sldId id="25680" r:id="rId80"/>
    <p:sldId id="25681" r:id="rId81"/>
    <p:sldId id="25682" r:id="rId82"/>
    <p:sldId id="25683" r:id="rId83"/>
    <p:sldId id="25684" r:id="rId84"/>
    <p:sldId id="25685" r:id="rId85"/>
    <p:sldId id="25686" r:id="rId86"/>
    <p:sldId id="25687" r:id="rId87"/>
    <p:sldId id="25688" r:id="rId88"/>
    <p:sldId id="25689" r:id="rId89"/>
    <p:sldId id="25690" r:id="rId90"/>
    <p:sldId id="25691" r:id="rId91"/>
    <p:sldId id="25692" r:id="rId92"/>
    <p:sldId id="25693" r:id="rId93"/>
    <p:sldId id="25694" r:id="rId94"/>
    <p:sldId id="25695" r:id="rId95"/>
    <p:sldId id="25696" r:id="rId96"/>
    <p:sldId id="25697" r:id="rId97"/>
    <p:sldId id="25698" r:id="rId98"/>
    <p:sldId id="25699" r:id="rId99"/>
    <p:sldId id="256100" r:id="rId100"/>
    <p:sldId id="256101" r:id="rId101"/>
    <p:sldId id="256102" r:id="rId102"/>
    <p:sldId id="256103" r:id="rId103"/>
    <p:sldId id="256104" r:id="rId104"/>
    <p:sldId id="256105" r:id="rId105"/>
    <p:sldId id="256106" r:id="rId106"/>
  </p:sldIdLst>
  <p:sldSz cx="7556500" cy="10693400" type="custom"/>
  <p:notesSz cx="6858000" cy="9144000"/>
</p:presentation>
</file>

<file path=ppt/_rels/presentation.xml.rels><?xml version="1.0" encoding="UTF-8" standalone="yes"?>
<Relationships xmlns="http://schemas.openxmlformats.org/package/2006/relationships">
<Relationship Id="rIdTh" Type="http://schemas.openxmlformats.org/officeDocument/2006/relationships/theme" Target="theme/theme1.xml"/>
<Relationship Id="rIdSm" Type="http://schemas.openxmlformats.org/officeDocument/2006/relationships/slideMaster" Target="slideMasters/slideMaster1.xml"/>
<Relationship Id="rId1" Type="http://schemas.openxmlformats.org/officeDocument/2006/relationships/slide" Target="slides/slide1.xml"/>
<Relationship Id="rId2" Type="http://schemas.openxmlformats.org/officeDocument/2006/relationships/slide" Target="slides/slide2.xml"/>
<Relationship Id="rId3" Type="http://schemas.openxmlformats.org/officeDocument/2006/relationships/slide" Target="slides/slide3.xml"/>
<Relationship Id="rId4" Type="http://schemas.openxmlformats.org/officeDocument/2006/relationships/slide" Target="slides/slide4.xml"/>
<Relationship Id="rId5" Type="http://schemas.openxmlformats.org/officeDocument/2006/relationships/slide" Target="slides/slide5.xml"/>
<Relationship Id="rId6" Type="http://schemas.openxmlformats.org/officeDocument/2006/relationships/slide" Target="slides/slide6.xml"/>
<Relationship Id="rId7" Type="http://schemas.openxmlformats.org/officeDocument/2006/relationships/slide" Target="slides/slide7.xml"/>
<Relationship Id="rId8" Type="http://schemas.openxmlformats.org/officeDocument/2006/relationships/slide" Target="slides/slide8.xml"/>
<Relationship Id="rId9" Type="http://schemas.openxmlformats.org/officeDocument/2006/relationships/slide" Target="slides/slide9.xml"/>
<Relationship Id="rId10" Type="http://schemas.openxmlformats.org/officeDocument/2006/relationships/slide" Target="slides/slide10.xml"/>
<Relationship Id="rId11" Type="http://schemas.openxmlformats.org/officeDocument/2006/relationships/slide" Target="slides/slide11.xml"/>
<Relationship Id="rId12" Type="http://schemas.openxmlformats.org/officeDocument/2006/relationships/slide" Target="slides/slide12.xml"/>
<Relationship Id="rId13" Type="http://schemas.openxmlformats.org/officeDocument/2006/relationships/slide" Target="slides/slide13.xml"/>
<Relationship Id="rId14" Type="http://schemas.openxmlformats.org/officeDocument/2006/relationships/slide" Target="slides/slide14.xml"/>
<Relationship Id="rId15" Type="http://schemas.openxmlformats.org/officeDocument/2006/relationships/slide" Target="slides/slide15.xml"/>
<Relationship Id="rId16" Type="http://schemas.openxmlformats.org/officeDocument/2006/relationships/slide" Target="slides/slide16.xml"/>
<Relationship Id="rId17" Type="http://schemas.openxmlformats.org/officeDocument/2006/relationships/slide" Target="slides/slide17.xml"/>
<Relationship Id="rId18" Type="http://schemas.openxmlformats.org/officeDocument/2006/relationships/slide" Target="slides/slide18.xml"/>
<Relationship Id="rId19" Type="http://schemas.openxmlformats.org/officeDocument/2006/relationships/slide" Target="slides/slide19.xml"/>
<Relationship Id="rId20" Type="http://schemas.openxmlformats.org/officeDocument/2006/relationships/slide" Target="slides/slide20.xml"/>
<Relationship Id="rId21" Type="http://schemas.openxmlformats.org/officeDocument/2006/relationships/slide" Target="slides/slide21.xml"/>
<Relationship Id="rId22" Type="http://schemas.openxmlformats.org/officeDocument/2006/relationships/slide" Target="slides/slide22.xml"/>
<Relationship Id="rId23" Type="http://schemas.openxmlformats.org/officeDocument/2006/relationships/slide" Target="slides/slide23.xml"/>
<Relationship Id="rId24" Type="http://schemas.openxmlformats.org/officeDocument/2006/relationships/slide" Target="slides/slide24.xml"/>
<Relationship Id="rId25" Type="http://schemas.openxmlformats.org/officeDocument/2006/relationships/slide" Target="slides/slide25.xml"/>
<Relationship Id="rId26" Type="http://schemas.openxmlformats.org/officeDocument/2006/relationships/slide" Target="slides/slide26.xml"/>
<Relationship Id="rId27" Type="http://schemas.openxmlformats.org/officeDocument/2006/relationships/slide" Target="slides/slide27.xml"/>
<Relationship Id="rId28" Type="http://schemas.openxmlformats.org/officeDocument/2006/relationships/slide" Target="slides/slide28.xml"/>
<Relationship Id="rId29" Type="http://schemas.openxmlformats.org/officeDocument/2006/relationships/slide" Target="slides/slide29.xml"/>
<Relationship Id="rId30" Type="http://schemas.openxmlformats.org/officeDocument/2006/relationships/slide" Target="slides/slide30.xml"/>
<Relationship Id="rId31" Type="http://schemas.openxmlformats.org/officeDocument/2006/relationships/slide" Target="slides/slide31.xml"/>
<Relationship Id="rId32" Type="http://schemas.openxmlformats.org/officeDocument/2006/relationships/slide" Target="slides/slide32.xml"/>
<Relationship Id="rId33" Type="http://schemas.openxmlformats.org/officeDocument/2006/relationships/slide" Target="slides/slide33.xml"/>
<Relationship Id="rId34" Type="http://schemas.openxmlformats.org/officeDocument/2006/relationships/slide" Target="slides/slide34.xml"/>
<Relationship Id="rId35" Type="http://schemas.openxmlformats.org/officeDocument/2006/relationships/slide" Target="slides/slide35.xml"/>
<Relationship Id="rId36" Type="http://schemas.openxmlformats.org/officeDocument/2006/relationships/slide" Target="slides/slide36.xml"/>
<Relationship Id="rId37" Type="http://schemas.openxmlformats.org/officeDocument/2006/relationships/slide" Target="slides/slide37.xml"/>
<Relationship Id="rId38" Type="http://schemas.openxmlformats.org/officeDocument/2006/relationships/slide" Target="slides/slide38.xml"/>
<Relationship Id="rId39" Type="http://schemas.openxmlformats.org/officeDocument/2006/relationships/slide" Target="slides/slide39.xml"/>
<Relationship Id="rId40" Type="http://schemas.openxmlformats.org/officeDocument/2006/relationships/slide" Target="slides/slide40.xml"/>
<Relationship Id="rId41" Type="http://schemas.openxmlformats.org/officeDocument/2006/relationships/slide" Target="slides/slide41.xml"/>
<Relationship Id="rId42" Type="http://schemas.openxmlformats.org/officeDocument/2006/relationships/slide" Target="slides/slide42.xml"/>
<Relationship Id="rId43" Type="http://schemas.openxmlformats.org/officeDocument/2006/relationships/slide" Target="slides/slide43.xml"/>
<Relationship Id="rId44" Type="http://schemas.openxmlformats.org/officeDocument/2006/relationships/slide" Target="slides/slide44.xml"/>
<Relationship Id="rId45" Type="http://schemas.openxmlformats.org/officeDocument/2006/relationships/slide" Target="slides/slide45.xml"/>
<Relationship Id="rId46" Type="http://schemas.openxmlformats.org/officeDocument/2006/relationships/slide" Target="slides/slide46.xml"/>
<Relationship Id="rId47" Type="http://schemas.openxmlformats.org/officeDocument/2006/relationships/slide" Target="slides/slide47.xml"/>
<Relationship Id="rId48" Type="http://schemas.openxmlformats.org/officeDocument/2006/relationships/slide" Target="slides/slide48.xml"/>
<Relationship Id="rId49" Type="http://schemas.openxmlformats.org/officeDocument/2006/relationships/slide" Target="slides/slide49.xml"/>
<Relationship Id="rId50" Type="http://schemas.openxmlformats.org/officeDocument/2006/relationships/slide" Target="slides/slide50.xml"/>
<Relationship Id="rId51" Type="http://schemas.openxmlformats.org/officeDocument/2006/relationships/slide" Target="slides/slide51.xml"/>
<Relationship Id="rId52" Type="http://schemas.openxmlformats.org/officeDocument/2006/relationships/slide" Target="slides/slide52.xml"/>
<Relationship Id="rId53" Type="http://schemas.openxmlformats.org/officeDocument/2006/relationships/slide" Target="slides/slide53.xml"/>
<Relationship Id="rId54" Type="http://schemas.openxmlformats.org/officeDocument/2006/relationships/slide" Target="slides/slide54.xml"/>
<Relationship Id="rId55" Type="http://schemas.openxmlformats.org/officeDocument/2006/relationships/slide" Target="slides/slide55.xml"/>
<Relationship Id="rId56" Type="http://schemas.openxmlformats.org/officeDocument/2006/relationships/slide" Target="slides/slide56.xml"/>
<Relationship Id="rId57" Type="http://schemas.openxmlformats.org/officeDocument/2006/relationships/slide" Target="slides/slide57.xml"/>
<Relationship Id="rId58" Type="http://schemas.openxmlformats.org/officeDocument/2006/relationships/slide" Target="slides/slide58.xml"/>
<Relationship Id="rId59" Type="http://schemas.openxmlformats.org/officeDocument/2006/relationships/slide" Target="slides/slide59.xml"/>
<Relationship Id="rId60" Type="http://schemas.openxmlformats.org/officeDocument/2006/relationships/slide" Target="slides/slide60.xml"/>
<Relationship Id="rId61" Type="http://schemas.openxmlformats.org/officeDocument/2006/relationships/slide" Target="slides/slide61.xml"/>
<Relationship Id="rId62" Type="http://schemas.openxmlformats.org/officeDocument/2006/relationships/slide" Target="slides/slide62.xml"/>
<Relationship Id="rId63" Type="http://schemas.openxmlformats.org/officeDocument/2006/relationships/slide" Target="slides/slide63.xml"/>
<Relationship Id="rId64" Type="http://schemas.openxmlformats.org/officeDocument/2006/relationships/slide" Target="slides/slide64.xml"/>
<Relationship Id="rId65" Type="http://schemas.openxmlformats.org/officeDocument/2006/relationships/slide" Target="slides/slide65.xml"/>
<Relationship Id="rId66" Type="http://schemas.openxmlformats.org/officeDocument/2006/relationships/slide" Target="slides/slide66.xml"/>
<Relationship Id="rId67" Type="http://schemas.openxmlformats.org/officeDocument/2006/relationships/slide" Target="slides/slide67.xml"/>
<Relationship Id="rId68" Type="http://schemas.openxmlformats.org/officeDocument/2006/relationships/slide" Target="slides/slide68.xml"/>
<Relationship Id="rId69" Type="http://schemas.openxmlformats.org/officeDocument/2006/relationships/slide" Target="slides/slide69.xml"/>
<Relationship Id="rId70" Type="http://schemas.openxmlformats.org/officeDocument/2006/relationships/slide" Target="slides/slide70.xml"/>
<Relationship Id="rId71" Type="http://schemas.openxmlformats.org/officeDocument/2006/relationships/slide" Target="slides/slide71.xml"/>
<Relationship Id="rId72" Type="http://schemas.openxmlformats.org/officeDocument/2006/relationships/slide" Target="slides/slide72.xml"/>
<Relationship Id="rId73" Type="http://schemas.openxmlformats.org/officeDocument/2006/relationships/slide" Target="slides/slide73.xml"/>
<Relationship Id="rId74" Type="http://schemas.openxmlformats.org/officeDocument/2006/relationships/slide" Target="slides/slide74.xml"/>
<Relationship Id="rId75" Type="http://schemas.openxmlformats.org/officeDocument/2006/relationships/slide" Target="slides/slide75.xml"/>
<Relationship Id="rId76" Type="http://schemas.openxmlformats.org/officeDocument/2006/relationships/slide" Target="slides/slide76.xml"/>
<Relationship Id="rId77" Type="http://schemas.openxmlformats.org/officeDocument/2006/relationships/slide" Target="slides/slide77.xml"/>
<Relationship Id="rId78" Type="http://schemas.openxmlformats.org/officeDocument/2006/relationships/slide" Target="slides/slide78.xml"/>
<Relationship Id="rId79" Type="http://schemas.openxmlformats.org/officeDocument/2006/relationships/slide" Target="slides/slide79.xml"/>
<Relationship Id="rId80" Type="http://schemas.openxmlformats.org/officeDocument/2006/relationships/slide" Target="slides/slide80.xml"/>
<Relationship Id="rId81" Type="http://schemas.openxmlformats.org/officeDocument/2006/relationships/slide" Target="slides/slide81.xml"/>
<Relationship Id="rId82" Type="http://schemas.openxmlformats.org/officeDocument/2006/relationships/slide" Target="slides/slide82.xml"/>
<Relationship Id="rId83" Type="http://schemas.openxmlformats.org/officeDocument/2006/relationships/slide" Target="slides/slide83.xml"/>
<Relationship Id="rId84" Type="http://schemas.openxmlformats.org/officeDocument/2006/relationships/slide" Target="slides/slide84.xml"/>
<Relationship Id="rId85" Type="http://schemas.openxmlformats.org/officeDocument/2006/relationships/slide" Target="slides/slide85.xml"/>
<Relationship Id="rId86" Type="http://schemas.openxmlformats.org/officeDocument/2006/relationships/slide" Target="slides/slide86.xml"/>
<Relationship Id="rId87" Type="http://schemas.openxmlformats.org/officeDocument/2006/relationships/slide" Target="slides/slide87.xml"/>
<Relationship Id="rId88" Type="http://schemas.openxmlformats.org/officeDocument/2006/relationships/slide" Target="slides/slide88.xml"/>
<Relationship Id="rId89" Type="http://schemas.openxmlformats.org/officeDocument/2006/relationships/slide" Target="slides/slide89.xml"/>
<Relationship Id="rId90" Type="http://schemas.openxmlformats.org/officeDocument/2006/relationships/slide" Target="slides/slide90.xml"/>
<Relationship Id="rId91" Type="http://schemas.openxmlformats.org/officeDocument/2006/relationships/slide" Target="slides/slide91.xml"/>
<Relationship Id="rId92" Type="http://schemas.openxmlformats.org/officeDocument/2006/relationships/slide" Target="slides/slide92.xml"/>
<Relationship Id="rId93" Type="http://schemas.openxmlformats.org/officeDocument/2006/relationships/slide" Target="slides/slide93.xml"/>
<Relationship Id="rId94" Type="http://schemas.openxmlformats.org/officeDocument/2006/relationships/slide" Target="slides/slide94.xml"/>
<Relationship Id="rId95" Type="http://schemas.openxmlformats.org/officeDocument/2006/relationships/slide" Target="slides/slide95.xml"/>
<Relationship Id="rId96" Type="http://schemas.openxmlformats.org/officeDocument/2006/relationships/slide" Target="slides/slide96.xml"/>
<Relationship Id="rId97" Type="http://schemas.openxmlformats.org/officeDocument/2006/relationships/slide" Target="slides/slide97.xml"/>
<Relationship Id="rId98" Type="http://schemas.openxmlformats.org/officeDocument/2006/relationships/slide" Target="slides/slide98.xml"/>
<Relationship Id="rId99" Type="http://schemas.openxmlformats.org/officeDocument/2006/relationships/slide" Target="slides/slide99.xml"/>
<Relationship Id="rId100" Type="http://schemas.openxmlformats.org/officeDocument/2006/relationships/slide" Target="slides/slide100.xml"/>
<Relationship Id="rId101" Type="http://schemas.openxmlformats.org/officeDocument/2006/relationships/slide" Target="slides/slide101.xml"/>
<Relationship Id="rId102" Type="http://schemas.openxmlformats.org/officeDocument/2006/relationships/slide" Target="slides/slide102.xml"/>
<Relationship Id="rId103" Type="http://schemas.openxmlformats.org/officeDocument/2006/relationships/slide" Target="slides/slide103.xml"/>
<Relationship Id="rId104" Type="http://schemas.openxmlformats.org/officeDocument/2006/relationships/slide" Target="slides/slide104.xml"/>
<Relationship Id="rId105" Type="http://schemas.openxmlformats.org/officeDocument/2006/relationships/slide" Target="slides/slide105.xml"/>
<Relationship Id="rId106" Type="http://schemas.openxmlformats.org/officeDocument/2006/relationships/slide" Target="slides/slide106.xml"/>
</Relationships>

</file>

<file path=ppt/slideLayouts/_rels/slideLayout1.xml.rels><?xml version="1.0" encoding="UTF-8" standalone="yes"?>
<Relationships xmlns="http://schemas.openxmlformats.org/package/2006/relationships">
<Relationship Id="rIdSm"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Th" Type="http://schemas.openxmlformats.org/officeDocument/2006/relationships/theme" Target="../theme/theme1.xml"/>
<Relationship Id="rIdSl"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Sl"/>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9_2.png" Type="http://schemas.openxmlformats.org/officeDocument/2006/relationships/image" Target="../media/img_0_9_2.png"/>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0_2.png" Type="http://schemas.openxmlformats.org/officeDocument/2006/relationships/image" Target="../media/img_0_10_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1_3.png" Type="http://schemas.openxmlformats.org/officeDocument/2006/relationships/image" Target="../media/img_0_11_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2_3.png" Type="http://schemas.openxmlformats.org/officeDocument/2006/relationships/image" Target="../media/img_0_12_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4_3.png" Type="http://schemas.openxmlformats.org/officeDocument/2006/relationships/image" Target="../media/img_0_14_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5_3.png" Type="http://schemas.openxmlformats.org/officeDocument/2006/relationships/image" Target="../media/img_0_15_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6_3.png" Type="http://schemas.openxmlformats.org/officeDocument/2006/relationships/image" Target="../media/img_0_16_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7_3.png" Type="http://schemas.openxmlformats.org/officeDocument/2006/relationships/image" Target="../media/img_0_17_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9_3.png" Type="http://schemas.openxmlformats.org/officeDocument/2006/relationships/image" Target="../media/img_0_19_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0_3.png" Type="http://schemas.openxmlformats.org/officeDocument/2006/relationships/image" Target="../media/img_0_20_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2_3.png" Type="http://schemas.openxmlformats.org/officeDocument/2006/relationships/image" Target="../media/img_0_22_3.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4_3.png" Type="http://schemas.openxmlformats.org/officeDocument/2006/relationships/image" Target="../media/img_0_24_3.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5_3.png" Type="http://schemas.openxmlformats.org/officeDocument/2006/relationships/image" Target="../media/img_0_25_3.pn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7_3.png" Type="http://schemas.openxmlformats.org/officeDocument/2006/relationships/image" Target="../media/img_0_27_3.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8_3.png" Type="http://schemas.openxmlformats.org/officeDocument/2006/relationships/image" Target="../media/img_0_28_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_4.png" Type="http://schemas.openxmlformats.org/officeDocument/2006/relationships/image" Target="../media/img_0_2_4.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0_3.png" Type="http://schemas.openxmlformats.org/officeDocument/2006/relationships/image" Target="../media/img_0_30_3.pn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1_3.png" Type="http://schemas.openxmlformats.org/officeDocument/2006/relationships/image" Target="../media/img_0_31_3.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2_3.png" Type="http://schemas.openxmlformats.org/officeDocument/2006/relationships/image" Target="../media/img_0_32_3.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4_3.png" Type="http://schemas.openxmlformats.org/officeDocument/2006/relationships/image" Target="../media/img_0_34_3.pn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6_3.png" Type="http://schemas.openxmlformats.org/officeDocument/2006/relationships/image" Target="../media/img_0_36_3.pn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38_3.png" Type="http://schemas.openxmlformats.org/officeDocument/2006/relationships/image" Target="../media/img_0_38_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40_3.png" Type="http://schemas.openxmlformats.org/officeDocument/2006/relationships/image" Target="../media/img_0_40_3.png"/>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42_3.png" Type="http://schemas.openxmlformats.org/officeDocument/2006/relationships/image" Target="../media/img_0_42_3.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4_3.png" Type="http://schemas.openxmlformats.org/officeDocument/2006/relationships/image" Target="../media/img_0_4_3.png"/>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5_3.png" Type="http://schemas.openxmlformats.org/officeDocument/2006/relationships/image" Target="../media/img_0_5_3.png"/>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6_3.png" Type="http://schemas.openxmlformats.org/officeDocument/2006/relationships/image" Target="../media/img_0_6_3.png"/>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7_3.png" Type="http://schemas.openxmlformats.org/officeDocument/2006/relationships/image" Target="../media/img_0_7_3.png"/>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9984625" name="Picture">
    </p:cNvPr>
          <p:cNvPicPr>
            <a:picLocks noChangeAspect="1"/>
          </p:cNvPicPr>
          <p:nvPr/>
        </p:nvPicPr>
        <p:blipFill>
          <a:blip r:embed="img_0_0_0.png"/>
          <a:srcRect/>
          <a:stretch>
            <a:fillRect l="0" t="0" r="0" b="30522"/>
          </a:stretch>
        </p:blipFill>
        <p:spPr>
          <a:xfrm>
            <a:off x="0" y="0"/>
            <a:ext cx="7556500" cy="10693400"/>
          </a:xfrm>
          <a:prstGeom prst="rect">
            <a:avLst/>
          </a:prstGeom>
        </p:spPr>
      </p:pic>
      <p:sp>
        <p:nvSpPr>
          <p:cNvPr id="28037464" name="Text">
    </p:cNvPr>
          <p:cNvSpPr>
            <a:spLocks noGrp="1"/>
          </p:cNvSpPr>
          <p:nvPr/>
        </p:nvSpPr>
        <p:spPr>
          <a:xfrm rot="0">
            <a:off x="520700" y="4025900"/>
            <a:ext cx="6540500" cy="381000"/>
          </a:xfrm>
          <a:prstGeom prst="rect">
            <a:avLst/>
          </a:prstGeom>
        </p:spPr>
        <p:txBody>
          <a:bodyPr wrap="square" lIns="0" tIns="0" rIns="0" bIns="0" rtlCol="0" anchor="t"/>
          <a:lstStyle/>
          <a:p>
            <a:pPr algn="l">
              <a:lnSpc>
                <a:spcPct val="100%"/>
              </a:lnSpc>
              <a:defRPr sz="2200">
                <a:solidFill>
                  <a:srgbClr val="000000"/>
                </a:solidFill>
                <a:latin typeface="DejaVu Sans"/>
                <a:ea typeface="DejaVu Sans"/>
                <a:cs typeface="DejaVu Sans"/>
              </a:defRPr>
            </a:pPr>
            <a:r>
              <a:rPr sz="2200">
</a:rPr>
              <a:t>NATO Core Data Framework Architecture</a:t>
            </a:r>
          </a:p>
        </p:txBody>
      </p:sp>
      <p:sp>
        <p:nvSpPr>
          <p:cNvPr id="1150526559" name="Text">
    </p:cNvPr>
          <p:cNvSpPr>
            <a:spLocks noGrp="1"/>
          </p:cNvSpPr>
          <p:nvPr/>
        </p:nvSpPr>
        <p:spPr>
          <a:xfrm rot="0">
            <a:off x="520700" y="4432300"/>
            <a:ext cx="6540500" cy="254000"/>
          </a:xfrm>
          <a:prstGeom prst="rect">
            <a:avLst/>
          </a:prstGeom>
        </p:spPr>
        <p:txBody>
          <a:bodyPr wrap="square" lIns="0" tIns="0" rIns="0" bIns="0" rtlCol="0" anchor="t"/>
          <a:lstStyle/>
          <a:p>
            <a:pPr algn="l">
              <a:lnSpc>
                <a:spcPct val="100%"/>
              </a:lnSpc>
              <a:defRPr sz="1000">
                <a:solidFill>
                  <a:srgbClr val="000000"/>
                </a:solidFill>
                <a:latin typeface="DejaVu Sans"/>
                <a:ea typeface="DejaVu Sans"/>
                <a:cs typeface="DejaVu Sans"/>
              </a:defRPr>
            </a:pPr>
            <a:r>
              <a:rPr sz="1000">
</a:rPr>
              <a:t>1 Nov 2019 10:02:55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159077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1364990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A2.1 ArchiMate 3.0 Notation Overview</a:t>
            </a:r>
          </a:p>
        </p:txBody>
      </p:sp>
      <p:pic>
        <p:nvPicPr>
          <p:cNvPr id="771762258" name="Picture">
    </p:cNvPr>
          <p:cNvPicPr>
            <a:picLocks noChangeAspect="1"/>
          </p:cNvPicPr>
          <p:nvPr/>
        </p:nvPicPr>
        <p:blipFill>
          <a:blip r:embed="img_0_9_2.png"/>
          <a:srcRect/>
          <a:stretch>
            <a:fillRect l="0" t="0" r="194" b="0"/>
          </a:stretch>
        </p:blipFill>
        <p:spPr>
          <a:xfrm>
            <a:off x="508000" y="1003300"/>
            <a:ext cx="6540500" cy="4178300"/>
          </a:xfrm>
          <a:prstGeom prst="rect">
            <a:avLst/>
          </a:prstGeom>
        </p:spPr>
      </p:pic>
      <p:sp>
        <p:nvSpPr>
          <p:cNvPr id="1772388051" name="Text">
    </p:cNvPr>
          <p:cNvSpPr>
            <a:spLocks noGrp="1"/>
          </p:cNvSpPr>
          <p:nvPr/>
        </p:nvSpPr>
        <p:spPr>
          <a:xfrm rot="0">
            <a:off x="508000" y="51816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679489377" name="Text">
    </p:cNvPr>
          <p:cNvSpPr>
            <a:spLocks noGrp="1"/>
          </p:cNvSpPr>
          <p:nvPr/>
        </p:nvSpPr>
        <p:spPr>
          <a:xfrm rot="0">
            <a:off x="508000" y="5664200"/>
            <a:ext cx="6540500" cy="203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Overview of Archimate Elementes and Colors</a:t>
            </a:r>
          </a:p>
        </p:txBody>
      </p:sp>
      <p:sp>
        <p:nvSpPr>
          <p:cNvPr id="27763573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7174973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a:t>
            </a:r>
          </a:p>
        </p:txBody>
      </p:sp>
      <p:sp>
        <p:nvSpPr>
          <p:cNvPr id="145647322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448501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23664486"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Influence relation</a:t>
            </a:r>
          </a:p>
        </p:txBody>
      </p:sp>
      <p:sp>
        <p:nvSpPr>
          <p:cNvPr id="344441779"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5578982"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Influence relation</a:t>
            </a:r>
          </a:p>
        </p:txBody>
      </p:sp>
      <p:sp>
        <p:nvSpPr>
          <p:cNvPr id="1047710174"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Info Exchange Standards</a:t>
            </a:r>
          </a:p>
        </p:txBody>
      </p:sp>
      <p:sp>
        <p:nvSpPr>
          <p:cNvPr id="19632790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X-COI interoperability by design</a:t>
            </a:r>
          </a:p>
        </p:txBody>
      </p:sp>
      <p:sp>
        <p:nvSpPr>
          <p:cNvPr id="55387173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0944551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1312724"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736876573"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7901479"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8986525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42806024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2338755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2850613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974683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05460491"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3128792"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69732182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User.GivenName</a:t>
            </a:r>
          </a:p>
        </p:txBody>
      </p:sp>
      <p:sp>
        <p:nvSpPr>
          <p:cNvPr id="147597456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Name</a:t>
            </a:r>
          </a:p>
        </p:txBody>
      </p:sp>
      <p:sp>
        <p:nvSpPr>
          <p:cNvPr id="1591292118"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1937944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99632512"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48687713"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7195326"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723616810"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801807166"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329982754"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7901858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03148780"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67734520"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7432585"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85319452"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61435000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961424035"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7094441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56070511"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932932135"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173339"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421758347"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AI Platform</a:t>
            </a:r>
          </a:p>
        </p:txBody>
      </p:sp>
      <p:sp>
        <p:nvSpPr>
          <p:cNvPr id="145666076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980710326"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255651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66852138"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422285217"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3804236"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20270036"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Adapter Java</a:t>
            </a:r>
          </a:p>
        </p:txBody>
      </p:sp>
      <p:sp>
        <p:nvSpPr>
          <p:cNvPr id="51890298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Consumer</a:t>
            </a:r>
          </a:p>
        </p:txBody>
      </p:sp>
      <p:sp>
        <p:nvSpPr>
          <p:cNvPr id="2021694954"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242287"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92192311"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09533236"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7711788"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76886961"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Object Metadata Indexer</a:t>
            </a:r>
          </a:p>
        </p:txBody>
      </p:sp>
      <p:sp>
        <p:nvSpPr>
          <p:cNvPr id="220132018"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Correlation Service Jave</a:t>
            </a:r>
          </a:p>
        </p:txBody>
      </p:sp>
      <p:sp>
        <p:nvSpPr>
          <p:cNvPr id="432155939"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1435245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32723406"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4553787"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973654"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099344115"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Correlation Service Jave</a:t>
            </a:r>
          </a:p>
        </p:txBody>
      </p:sp>
      <p:sp>
        <p:nvSpPr>
          <p:cNvPr id="214317148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Object Metadata Indexer</a:t>
            </a:r>
          </a:p>
        </p:txBody>
      </p:sp>
      <p:sp>
        <p:nvSpPr>
          <p:cNvPr id="884287375"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1154928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2532860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0009814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100</a:t>
            </a:r>
          </a:p>
        </p:txBody>
      </p:sp>
      <p:sp>
        <p:nvSpPr>
          <p:cNvPr id="15257129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671795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9188528"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936735296"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7755892"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60255283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Engine</a:t>
            </a:r>
          </a:p>
        </p:txBody>
      </p:sp>
      <p:sp>
        <p:nvSpPr>
          <p:cNvPr id="182797393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88216617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7532861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28147339"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16943776"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6671443"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10758649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AI Platform</a:t>
            </a:r>
          </a:p>
        </p:txBody>
      </p:sp>
      <p:sp>
        <p:nvSpPr>
          <p:cNvPr id="398050218"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79351472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0784232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527307"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64363834"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316952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2986531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87247812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46872180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7175313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3836971"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140829880"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02675467"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08865254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2772705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Information Management Applications</a:t>
            </a:r>
          </a:p>
        </p:txBody>
      </p:sp>
      <p:sp>
        <p:nvSpPr>
          <p:cNvPr id="105827128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4989606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3937066"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509147006"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2703899"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23600449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Retrieve Data</a:t>
            </a:r>
          </a:p>
        </p:txBody>
      </p:sp>
      <p:sp>
        <p:nvSpPr>
          <p:cNvPr id="87880074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193558134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00070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3236114"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99772906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5896290"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17495220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70136798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40647469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219895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63746099"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47810116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0111403"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80536157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14406070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55988409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3817190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8821111"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223362025"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4089608"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62000656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642006239"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90706373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4922598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39860553"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33756634"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41724220"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4043339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Services</a:t>
            </a:r>
          </a:p>
        </p:txBody>
      </p:sp>
      <p:sp>
        <p:nvSpPr>
          <p:cNvPr id="68254910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1553914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6130606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101</a:t>
            </a:r>
          </a:p>
        </p:txBody>
      </p:sp>
      <p:sp>
        <p:nvSpPr>
          <p:cNvPr id="181669384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474442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62832021"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033317175"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02868356"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3152806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113281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31863589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864708315"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176776501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11600843"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0806596"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03632308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145971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81977646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542694572"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154686094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5012527"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29486132"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32218341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378591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43372804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56868893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Gateway Services</a:t>
            </a:r>
          </a:p>
        </p:txBody>
      </p:sp>
      <p:sp>
        <p:nvSpPr>
          <p:cNvPr id="32534273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17156673"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50143507"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123187236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385638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45891751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823999659"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53399874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0523058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6839227"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956269311"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50703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60076582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19532353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Services</a:t>
            </a:r>
          </a:p>
        </p:txBody>
      </p:sp>
      <p:sp>
        <p:nvSpPr>
          <p:cNvPr id="60013295"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9654953"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34199907"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66090945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0380747"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1789374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RESTful</a:t>
            </a:r>
          </a:p>
        </p:txBody>
      </p:sp>
      <p:sp>
        <p:nvSpPr>
          <p:cNvPr id="310924919"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26860782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85705341"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73487246"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Serving relation</a:t>
            </a:r>
          </a:p>
        </p:txBody>
      </p:sp>
      <p:sp>
        <p:nvSpPr>
          <p:cNvPr id="2870865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991458"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Serving relation</a:t>
            </a:r>
          </a:p>
        </p:txBody>
      </p:sp>
      <p:sp>
        <p:nvSpPr>
          <p:cNvPr id="74860425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326678477"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57920867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40403709"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21606564"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93966363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835124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2381782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 (copy)</a:t>
            </a:r>
          </a:p>
        </p:txBody>
      </p:sp>
      <p:sp>
        <p:nvSpPr>
          <p:cNvPr id="1133510913"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NCDF Information</a:t>
            </a:r>
          </a:p>
        </p:txBody>
      </p:sp>
      <p:sp>
        <p:nvSpPr>
          <p:cNvPr id="1472241207"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2872774"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58808848"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36334483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926870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25867697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821674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102</a:t>
            </a:r>
          </a:p>
        </p:txBody>
      </p:sp>
      <p:sp>
        <p:nvSpPr>
          <p:cNvPr id="209755044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456844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19728225"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131516086"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66321620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76421170"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45139084"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76684399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187246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551168375"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Lake</a:t>
            </a:r>
          </a:p>
        </p:txBody>
      </p:sp>
      <p:sp>
        <p:nvSpPr>
          <p:cNvPr id="1212872385"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1293446231"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71918948"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8230820"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53639477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282685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265019171"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Planned Information Consumer</a:t>
            </a:r>
          </a:p>
        </p:txBody>
      </p:sp>
      <p:sp>
        <p:nvSpPr>
          <p:cNvPr id="196319575"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1280771354"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49713767"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78270189"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232875097"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124524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45104575"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Warehouse</a:t>
            </a:r>
          </a:p>
        </p:txBody>
      </p:sp>
      <p:sp>
        <p:nvSpPr>
          <p:cNvPr id="1333839121"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1730552926"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23688774"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09437931"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73833524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050483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2010775626"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Content Management Systems</a:t>
            </a:r>
          </a:p>
        </p:txBody>
      </p:sp>
      <p:sp>
        <p:nvSpPr>
          <p:cNvPr id="232577521"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82537881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06927587"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88452933"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2319967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201645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579489605"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2040074572"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Sharing Capabilities</a:t>
            </a:r>
          </a:p>
        </p:txBody>
      </p:sp>
      <p:sp>
        <p:nvSpPr>
          <p:cNvPr id="199726631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99916603"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27624993"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34043768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371387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18572312"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Entity</a:t>
            </a:r>
          </a:p>
        </p:txBody>
      </p:sp>
      <p:sp>
        <p:nvSpPr>
          <p:cNvPr id="84247600"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1146857731"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7503457"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83098358"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76186901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965932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284152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Exchange Date</a:t>
            </a:r>
          </a:p>
        </p:txBody>
      </p:sp>
      <p:sp>
        <p:nvSpPr>
          <p:cNvPr id="920403886"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Sharing Capabilities</a:t>
            </a:r>
          </a:p>
        </p:txBody>
      </p:sp>
      <p:sp>
        <p:nvSpPr>
          <p:cNvPr id="1078966466"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1924561"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97347563"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85334571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854838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174467410"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System</a:t>
            </a:r>
          </a:p>
        </p:txBody>
      </p:sp>
      <p:sp>
        <p:nvSpPr>
          <p:cNvPr id="2016034902"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570479233"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1619341"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547295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5810128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103</a:t>
            </a:r>
          </a:p>
        </p:txBody>
      </p:sp>
      <p:sp>
        <p:nvSpPr>
          <p:cNvPr id="172692238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186858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3518683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345701488"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3004684"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67558357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33250161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134922368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772679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49175302"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667814765"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9932092"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384628569"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Ad-Hoc Information Consumer</a:t>
            </a:r>
          </a:p>
        </p:txBody>
      </p:sp>
      <p:sp>
        <p:nvSpPr>
          <p:cNvPr id="188888588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659874919"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61163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2358815"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791429587"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2942861"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873716783"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Call Insight Service</a:t>
            </a:r>
          </a:p>
        </p:txBody>
      </p:sp>
      <p:sp>
        <p:nvSpPr>
          <p:cNvPr id="133348027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NCDF Information</a:t>
            </a:r>
          </a:p>
        </p:txBody>
      </p:sp>
      <p:sp>
        <p:nvSpPr>
          <p:cNvPr id="34912693"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2542156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49472852"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2113024455"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9183581"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888049664"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78284665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NCDF Information</a:t>
            </a:r>
          </a:p>
        </p:txBody>
      </p:sp>
      <p:sp>
        <p:nvSpPr>
          <p:cNvPr id="10619602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0373916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80186826"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827728870"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8566609"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829516849"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Information</a:t>
            </a:r>
          </a:p>
        </p:txBody>
      </p:sp>
      <p:sp>
        <p:nvSpPr>
          <p:cNvPr id="58831069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NCDF Information</a:t>
            </a:r>
          </a:p>
        </p:txBody>
      </p:sp>
      <p:sp>
        <p:nvSpPr>
          <p:cNvPr id="601466419"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5453477"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51459507"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482837705"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25271900"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392777971"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Exchange</a:t>
            </a:r>
          </a:p>
        </p:txBody>
      </p:sp>
      <p:sp>
        <p:nvSpPr>
          <p:cNvPr id="53074513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Exchange Date</a:t>
            </a:r>
          </a:p>
        </p:txBody>
      </p:sp>
      <p:sp>
        <p:nvSpPr>
          <p:cNvPr id="1063496154"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0483554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1111450"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292761010"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3796031"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984923399"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 (copy)</a:t>
            </a:r>
          </a:p>
        </p:txBody>
      </p:sp>
      <p:sp>
        <p:nvSpPr>
          <p:cNvPr id="2013102190"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 (copy)</a:t>
            </a:r>
          </a:p>
        </p:txBody>
      </p:sp>
      <p:sp>
        <p:nvSpPr>
          <p:cNvPr id="2137730462"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9050055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27300756"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040634790"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3605413"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203816850"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 (copy)</a:t>
            </a:r>
          </a:p>
        </p:txBody>
      </p:sp>
      <p:sp>
        <p:nvSpPr>
          <p:cNvPr id="208588173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Information</a:t>
            </a:r>
          </a:p>
        </p:txBody>
      </p:sp>
      <p:sp>
        <p:nvSpPr>
          <p:cNvPr id="1950834760"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250120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60501662"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229493385"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5048264"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524181317"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Person</a:t>
            </a:r>
          </a:p>
        </p:txBody>
      </p:sp>
      <p:sp>
        <p:nvSpPr>
          <p:cNvPr id="693826465"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607897311"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00628024"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899757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48634067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104</a:t>
            </a:r>
          </a:p>
        </p:txBody>
      </p:sp>
      <p:sp>
        <p:nvSpPr>
          <p:cNvPr id="44895477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65926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85169589"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69404811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2842779"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40425026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Operational Domains/Functional Services</a:t>
            </a:r>
          </a:p>
        </p:txBody>
      </p:sp>
      <p:sp>
        <p:nvSpPr>
          <p:cNvPr id="1990411524"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Implementation Bodies</a:t>
            </a:r>
          </a:p>
        </p:txBody>
      </p:sp>
      <p:sp>
        <p:nvSpPr>
          <p:cNvPr id="151081340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39610003"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4490546"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26646492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5071865"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60469910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NCDF-aligned Representative Joint BSO</a:t>
            </a:r>
          </a:p>
        </p:txBody>
      </p:sp>
      <p:sp>
        <p:nvSpPr>
          <p:cNvPr id="150976657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201183629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7387325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70211427"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844936737"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296996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4017335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117294628"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147394773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787403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3162528"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878226312"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4037660"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03814505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623355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Platform Services</a:t>
            </a:r>
          </a:p>
        </p:txBody>
      </p:sp>
      <p:sp>
        <p:nvSpPr>
          <p:cNvPr id="196063204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6527469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15952771"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372957063"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1161327"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64315277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58729162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60880014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746415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1752351"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609076547"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3867371"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88984314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985209006"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Mediation Services</a:t>
            </a:r>
          </a:p>
        </p:txBody>
      </p:sp>
      <p:sp>
        <p:nvSpPr>
          <p:cNvPr id="55680055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0199824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1312143"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669049975"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1175495"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95648500"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Gateway Services</a:t>
            </a:r>
          </a:p>
        </p:txBody>
      </p:sp>
      <p:sp>
        <p:nvSpPr>
          <p:cNvPr id="146866785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76554479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2247557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2406623"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63211637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6732989"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81002064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94723783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99984173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5629984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84235969"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56690902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1253478"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60757757"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53273455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41681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6797584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105</a:t>
            </a:r>
          </a:p>
        </p:txBody>
      </p:sp>
      <p:sp>
        <p:nvSpPr>
          <p:cNvPr id="139290713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189212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0612925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159691441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43367820"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2934089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3078528"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21561893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65698079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23233686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7294419"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4812925"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34276400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341239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50199023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577840731"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20306959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094146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5434755"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11112105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797204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8214777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2057945030"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179357355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38822972"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58725119"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172993271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783427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304710865"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563679980"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60257141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0449484"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06461070"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200963400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92261"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93182833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Translator #1 Java</a:t>
            </a:r>
          </a:p>
        </p:txBody>
      </p:sp>
      <p:sp>
        <p:nvSpPr>
          <p:cNvPr id="145286669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Metadata Augmentation Java</a:t>
            </a:r>
          </a:p>
        </p:txBody>
      </p:sp>
      <p:sp>
        <p:nvSpPr>
          <p:cNvPr id="170745158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5350834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26509904"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47697041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221385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75037218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736045767"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34459185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80966936"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2056770"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23816332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5118381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46695325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361525760"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8539396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7179781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9160669"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Triggering relation</a:t>
            </a:r>
          </a:p>
        </p:txBody>
      </p:sp>
      <p:sp>
        <p:nvSpPr>
          <p:cNvPr id="42803693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098261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Triggering relation</a:t>
            </a:r>
          </a:p>
        </p:txBody>
      </p:sp>
      <p:sp>
        <p:nvSpPr>
          <p:cNvPr id="143737991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Metadata Augmentation Java</a:t>
            </a:r>
          </a:p>
        </p:txBody>
      </p:sp>
      <p:sp>
        <p:nvSpPr>
          <p:cNvPr id="1935999206"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Translator #1 Java</a:t>
            </a:r>
          </a:p>
        </p:txBody>
      </p:sp>
      <p:sp>
        <p:nvSpPr>
          <p:cNvPr id="188738881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97766206"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7185447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4156983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106</a:t>
            </a:r>
          </a:p>
        </p:txBody>
      </p:sp>
      <p:sp>
        <p:nvSpPr>
          <p:cNvPr id="119348233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14374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7926339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A2.2 Architecture Product Structure</a:t>
            </a:r>
          </a:p>
        </p:txBody>
      </p:sp>
      <p:pic>
        <p:nvPicPr>
          <p:cNvPr id="116491049" name="Picture">
    </p:cNvPr>
          <p:cNvPicPr>
            <a:picLocks noChangeAspect="1"/>
          </p:cNvPicPr>
          <p:nvPr/>
        </p:nvPicPr>
        <p:blipFill>
          <a:blip r:embed="img_0_10_2.png"/>
          <a:srcRect/>
          <a:stretch>
            <a:fillRect l="0" t="0" r="194" b="0"/>
          </a:stretch>
        </p:blipFill>
        <p:spPr>
          <a:xfrm>
            <a:off x="508000" y="1003300"/>
            <a:ext cx="6540500" cy="4762500"/>
          </a:xfrm>
          <a:prstGeom prst="rect">
            <a:avLst/>
          </a:prstGeom>
        </p:spPr>
      </p:pic>
      <p:sp>
        <p:nvSpPr>
          <p:cNvPr id="989404798" name="Text">
    </p:cNvPr>
          <p:cNvSpPr>
            <a:spLocks noGrp="1"/>
          </p:cNvSpPr>
          <p:nvPr/>
        </p:nvSpPr>
        <p:spPr>
          <a:xfrm rot="0">
            <a:off x="508000" y="57658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608195025" name="Text">
    </p:cNvPr>
          <p:cNvSpPr>
            <a:spLocks noGrp="1"/>
          </p:cNvSpPr>
          <p:nvPr/>
        </p:nvSpPr>
        <p:spPr>
          <a:xfrm rot="0">
            <a:off x="508000" y="6248400"/>
            <a:ext cx="6540500" cy="1231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This View describes the logic behind the architectual work in the DM CaT.</a:t>
            </a:r>
            <a:br/>
            <a:r>
              <a:rPr sz="1200">
</a:rPr>
              <a:t> </a:t>
            </a:r>
            <a:br/>
            <a:r>
              <a:rPr sz="1200">
</a:rPr>
              <a:t>Step 1: Describe the visionary end-state of NCDF (WHY; WHAT): Dirvers, Goals, Capabilities</a:t>
            </a:r>
            <a:br/>
            <a:r>
              <a:rPr sz="1200">
</a:rPr>
              <a:t>Step 2: Describe what what we actually have</a:t>
            </a:r>
            <a:br/>
            <a:r>
              <a:rPr sz="1200">
</a:rPr>
              <a:t>Step 3: Define what NCDF Aspects will become mandatory in what FMN Spiral Spec</a:t>
            </a:r>
            <a:br/>
            <a:r>
              <a:rPr sz="1200">
</a:rPr>
              <a:t>Step 4: Define the Use Cases, Functions to be realized &amp; tested in CWIX </a:t>
            </a:r>
          </a:p>
        </p:txBody>
      </p:sp>
      <p:sp>
        <p:nvSpPr>
          <p:cNvPr id="3051052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0774677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11</a:t>
            </a:r>
          </a:p>
        </p:txBody>
      </p:sp>
      <p:sp>
        <p:nvSpPr>
          <p:cNvPr id="198643637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00773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8188270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Architecture Product A2.2</a:t>
            </a:r>
          </a:p>
        </p:txBody>
      </p:sp>
      <p:sp>
        <p:nvSpPr>
          <p:cNvPr id="1289569536"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396772587" name="Picture">
    </p:cNvPr>
          <p:cNvPicPr>
            <a:picLocks noChangeAspect="1"/>
          </p:cNvPicPr>
          <p:nvPr/>
        </p:nvPicPr>
        <p:blipFill>
          <a:blip r:embed="img_0_11_3.png"/>
          <a:srcRect/>
          <a:stretch>
            <a:fillRect l="0" t="0" r="388" b="0"/>
          </a:stretch>
        </p:blipFill>
        <p:spPr>
          <a:xfrm>
            <a:off x="508000" y="1257300"/>
            <a:ext cx="6540500" cy="1879600"/>
          </a:xfrm>
          <a:prstGeom prst="rect">
            <a:avLst/>
          </a:prstGeom>
        </p:spPr>
      </p:pic>
      <p:sp>
        <p:nvSpPr>
          <p:cNvPr id="838202970" name="Text">
    </p:cNvPr>
          <p:cNvSpPr>
            <a:spLocks noGrp="1"/>
          </p:cNvSpPr>
          <p:nvPr/>
        </p:nvSpPr>
        <p:spPr>
          <a:xfrm rot="0">
            <a:off x="508000" y="31369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716605879" name="Text">
    </p:cNvPr>
          <p:cNvSpPr>
            <a:spLocks noGrp="1"/>
          </p:cNvSpPr>
          <p:nvPr/>
        </p:nvSpPr>
        <p:spPr>
          <a:xfrm rot="0">
            <a:off x="508000" y="3619500"/>
            <a:ext cx="6540500" cy="203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Initially created by Severin Waber.</a:t>
            </a:r>
          </a:p>
        </p:txBody>
      </p:sp>
      <p:sp>
        <p:nvSpPr>
          <p:cNvPr id="813072600" name="Text">
    </p:cNvPr>
          <p:cNvSpPr>
            <a:spLocks noGrp="1"/>
          </p:cNvSpPr>
          <p:nvPr/>
        </p:nvSpPr>
        <p:spPr>
          <a:xfrm rot="0">
            <a:off x="508000" y="3822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366091041" name="Text">
    </p:cNvPr>
          <p:cNvSpPr>
            <a:spLocks noGrp="1"/>
          </p:cNvSpPr>
          <p:nvPr/>
        </p:nvSpPr>
        <p:spPr>
          <a:xfrm rot="0">
            <a:off x="5080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93689831" name="Text">
    </p:cNvPr>
          <p:cNvSpPr>
            <a:spLocks noGrp="1"/>
          </p:cNvSpPr>
          <p:nvPr/>
        </p:nvSpPr>
        <p:spPr>
          <a:xfrm rot="0">
            <a:off x="3771900" y="4305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9576336"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Code List Specification</a:t>
            </a:r>
          </a:p>
        </p:txBody>
      </p:sp>
      <p:sp>
        <p:nvSpPr>
          <p:cNvPr id="295338277"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336890660"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XML Naming and Design Rules</a:t>
            </a:r>
          </a:p>
        </p:txBody>
      </p:sp>
      <p:sp>
        <p:nvSpPr>
          <p:cNvPr id="1141409025"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61435305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3213894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12</a:t>
            </a:r>
          </a:p>
        </p:txBody>
      </p:sp>
      <p:sp>
        <p:nvSpPr>
          <p:cNvPr id="5614385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808615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7085647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2020 Business Strategy Inputs C2</a:t>
            </a:r>
          </a:p>
        </p:txBody>
      </p:sp>
      <p:sp>
        <p:nvSpPr>
          <p:cNvPr id="1368730528"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483721798" name="Picture">
    </p:cNvPr>
          <p:cNvPicPr>
            <a:picLocks noChangeAspect="1"/>
          </p:cNvPicPr>
          <p:nvPr/>
        </p:nvPicPr>
        <p:blipFill>
          <a:blip r:embed="img_0_12_3.png"/>
          <a:srcRect/>
          <a:stretch>
            <a:fillRect l="0" t="0" r="388" b="0"/>
          </a:stretch>
        </p:blipFill>
        <p:spPr>
          <a:xfrm>
            <a:off x="508000" y="1257300"/>
            <a:ext cx="6540500" cy="4038600"/>
          </a:xfrm>
          <a:prstGeom prst="rect">
            <a:avLst/>
          </a:prstGeom>
        </p:spPr>
      </p:pic>
      <p:sp>
        <p:nvSpPr>
          <p:cNvPr id="551494848" name="Text">
    </p:cNvPr>
          <p:cNvSpPr>
            <a:spLocks noGrp="1"/>
          </p:cNvSpPr>
          <p:nvPr/>
        </p:nvSpPr>
        <p:spPr>
          <a:xfrm rot="0">
            <a:off x="508000" y="52959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649858824" name="Text">
    </p:cNvPr>
          <p:cNvSpPr>
            <a:spLocks noGrp="1"/>
          </p:cNvSpPr>
          <p:nvPr/>
        </p:nvSpPr>
        <p:spPr>
          <a:xfrm rot="0">
            <a:off x="508000" y="57785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NIMROD:  NATO Information Management, Registration, and Operational Data Platform</a:t>
            </a:r>
          </a:p>
        </p:txBody>
      </p:sp>
      <p:sp>
        <p:nvSpPr>
          <p:cNvPr id="2038898411" name="Text">
    </p:cNvPr>
          <p:cNvSpPr>
            <a:spLocks noGrp="1"/>
          </p:cNvSpPr>
          <p:nvPr/>
        </p:nvSpPr>
        <p:spPr>
          <a:xfrm rot="0">
            <a:off x="508000" y="6121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605169249" name="Text">
    </p:cNvPr>
          <p:cNvSpPr>
            <a:spLocks noGrp="1"/>
          </p:cNvSpPr>
          <p:nvPr/>
        </p:nvSpPr>
        <p:spPr>
          <a:xfrm rot="0">
            <a:off x="508000" y="6604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09852272" name="Text">
    </p:cNvPr>
          <p:cNvSpPr>
            <a:spLocks noGrp="1"/>
          </p:cNvSpPr>
          <p:nvPr/>
        </p:nvSpPr>
        <p:spPr>
          <a:xfrm rot="0">
            <a:off x="3771900" y="6604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0331824" name="Text">
    </p:cNvPr>
          <p:cNvSpPr>
            <a:spLocks noGrp="1"/>
          </p:cNvSpPr>
          <p:nvPr/>
        </p:nvSpPr>
        <p:spPr>
          <a:xfrm rot="0">
            <a:off x="508000" y="6807200"/>
            <a:ext cx="3263900" cy="1231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 user in NCS, NFS, or as part of a NATO-led operation needs to be able to, as natively as possible, access the array of data provided by the various contributing nations, data sources, capabilities, communities of interest and be able to be applied by the user through consuming capabilities which help to transform the data into useful information</a:t>
            </a:r>
          </a:p>
        </p:txBody>
      </p:sp>
      <p:sp>
        <p:nvSpPr>
          <p:cNvPr id="334958037" name="Text">
    </p:cNvPr>
          <p:cNvSpPr>
            <a:spLocks noGrp="1"/>
          </p:cNvSpPr>
          <p:nvPr/>
        </p:nvSpPr>
        <p:spPr>
          <a:xfrm rot="0">
            <a:off x="3771900" y="6807200"/>
            <a:ext cx="3263900" cy="1231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727762994" name="Text">
    </p:cNvPr>
          <p:cNvSpPr>
            <a:spLocks noGrp="1"/>
          </p:cNvSpPr>
          <p:nvPr/>
        </p:nvSpPr>
        <p:spPr>
          <a:xfrm rot="0">
            <a:off x="5080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Scientists</a:t>
            </a:r>
          </a:p>
        </p:txBody>
      </p:sp>
      <p:sp>
        <p:nvSpPr>
          <p:cNvPr id="1278755992" name="Text">
    </p:cNvPr>
          <p:cNvSpPr>
            <a:spLocks noGrp="1"/>
          </p:cNvSpPr>
          <p:nvPr/>
        </p:nvSpPr>
        <p:spPr>
          <a:xfrm rot="0">
            <a:off x="37719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798241694" name="Text">
    </p:cNvPr>
          <p:cNvSpPr>
            <a:spLocks noGrp="1"/>
          </p:cNvSpPr>
          <p:nvPr/>
        </p:nvSpPr>
        <p:spPr>
          <a:xfrm rot="0">
            <a:off x="5080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DCS Canada</a:t>
            </a:r>
          </a:p>
        </p:txBody>
      </p:sp>
      <p:sp>
        <p:nvSpPr>
          <p:cNvPr id="69601820" name="Text">
    </p:cNvPr>
          <p:cNvSpPr>
            <a:spLocks noGrp="1"/>
          </p:cNvSpPr>
          <p:nvPr/>
        </p:nvSpPr>
        <p:spPr>
          <a:xfrm rot="0">
            <a:off x="37719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690648050" name="Text">
    </p:cNvPr>
          <p:cNvSpPr>
            <a:spLocks noGrp="1"/>
          </p:cNvSpPr>
          <p:nvPr/>
        </p:nvSpPr>
        <p:spPr>
          <a:xfrm rot="0">
            <a:off x="5080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DEU</a:t>
            </a:r>
          </a:p>
        </p:txBody>
      </p:sp>
      <p:sp>
        <p:nvSpPr>
          <p:cNvPr id="666431179" name="Text">
    </p:cNvPr>
          <p:cNvSpPr>
            <a:spLocks noGrp="1"/>
          </p:cNvSpPr>
          <p:nvPr/>
        </p:nvSpPr>
        <p:spPr>
          <a:xfrm rot="0">
            <a:off x="37719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691941729" name="Text">
    </p:cNvPr>
          <p:cNvSpPr>
            <a:spLocks noGrp="1"/>
          </p:cNvSpPr>
          <p:nvPr/>
        </p:nvSpPr>
        <p:spPr>
          <a:xfrm rot="0">
            <a:off x="508000" y="8648700"/>
            <a:ext cx="32639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Folks will want to know they can protects and administer (policy enforcement, tag&amp;label, handling instruction, ... enforcement) their data in the NCDF space</a:t>
            </a:r>
          </a:p>
        </p:txBody>
      </p:sp>
      <p:sp>
        <p:nvSpPr>
          <p:cNvPr id="494708912" name="Text">
    </p:cNvPr>
          <p:cNvSpPr>
            <a:spLocks noGrp="1"/>
          </p:cNvSpPr>
          <p:nvPr/>
        </p:nvSpPr>
        <p:spPr>
          <a:xfrm rot="0">
            <a:off x="3771900" y="8648700"/>
            <a:ext cx="32639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739848974" name="Text">
    </p:cNvPr>
          <p:cNvSpPr>
            <a:spLocks noGrp="1"/>
          </p:cNvSpPr>
          <p:nvPr/>
        </p:nvSpPr>
        <p:spPr>
          <a:xfrm rot="0">
            <a:off x="5080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119376261" name="Text">
    </p:cNvPr>
          <p:cNvSpPr>
            <a:spLocks noGrp="1"/>
          </p:cNvSpPr>
          <p:nvPr/>
        </p:nvSpPr>
        <p:spPr>
          <a:xfrm rot="0">
            <a:off x="3771900" y="928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601176894" name="Text">
    </p:cNvPr>
          <p:cNvSpPr>
            <a:spLocks noGrp="1"/>
          </p:cNvSpPr>
          <p:nvPr/>
        </p:nvSpPr>
        <p:spPr>
          <a:xfrm rot="0">
            <a:off x="508000" y="9486900"/>
            <a:ext cx="3263900" cy="571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has an operational shortfall where it cannot handle the data it needs to operate in a conflict, so time is of the essence in developing solutions </a:t>
            </a:r>
          </a:p>
        </p:txBody>
      </p:sp>
      <p:sp>
        <p:nvSpPr>
          <p:cNvPr id="665915208" name="Text">
    </p:cNvPr>
          <p:cNvSpPr>
            <a:spLocks noGrp="1"/>
          </p:cNvSpPr>
          <p:nvPr/>
        </p:nvSpPr>
        <p:spPr>
          <a:xfrm rot="0">
            <a:off x="3771900" y="9486900"/>
            <a:ext cx="3263900" cy="571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59507180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88343935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13</a:t>
            </a:r>
          </a:p>
        </p:txBody>
      </p:sp>
      <p:sp>
        <p:nvSpPr>
          <p:cNvPr id="9482857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513692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0660547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154094551"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6018118" name="Text">
    </p:cNvPr>
          <p:cNvSpPr>
            <a:spLocks noGrp="1"/>
          </p:cNvSpPr>
          <p:nvPr/>
        </p:nvSpPr>
        <p:spPr>
          <a:xfrm rot="0">
            <a:off x="508000" y="96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which can be fielded. Although the lake is currently an early prototype, we need to advance the effort as rapidly as feasible</a:t>
            </a:r>
          </a:p>
        </p:txBody>
      </p:sp>
      <p:sp>
        <p:nvSpPr>
          <p:cNvPr id="2014454780" name="Text">
    </p:cNvPr>
          <p:cNvSpPr>
            <a:spLocks noGrp="1"/>
          </p:cNvSpPr>
          <p:nvPr/>
        </p:nvSpPr>
        <p:spPr>
          <a:xfrm rot="0">
            <a:off x="5080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architecture for DLs</a:t>
            </a:r>
          </a:p>
        </p:txBody>
      </p:sp>
      <p:sp>
        <p:nvSpPr>
          <p:cNvPr id="1732690927" name="Text">
    </p:cNvPr>
          <p:cNvSpPr>
            <a:spLocks noGrp="1"/>
          </p:cNvSpPr>
          <p:nvPr/>
        </p:nvSpPr>
        <p:spPr>
          <a:xfrm rot="0">
            <a:off x="3771900" y="144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941313149" name="Text">
    </p:cNvPr>
          <p:cNvSpPr>
            <a:spLocks noGrp="1"/>
          </p:cNvSpPr>
          <p:nvPr/>
        </p:nvSpPr>
        <p:spPr>
          <a:xfrm rot="0">
            <a:off x="5080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Processing provided at Data Source</a:t>
            </a:r>
          </a:p>
        </p:txBody>
      </p:sp>
      <p:sp>
        <p:nvSpPr>
          <p:cNvPr id="949979582" name="Text">
    </p:cNvPr>
          <p:cNvSpPr>
            <a:spLocks noGrp="1"/>
          </p:cNvSpPr>
          <p:nvPr/>
        </p:nvSpPr>
        <p:spPr>
          <a:xfrm rot="0">
            <a:off x="3771900" y="165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375420562" name="Text">
    </p:cNvPr>
          <p:cNvSpPr>
            <a:spLocks noGrp="1"/>
          </p:cNvSpPr>
          <p:nvPr/>
        </p:nvSpPr>
        <p:spPr>
          <a:xfrm rot="0">
            <a:off x="5080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a:t>
            </a:r>
          </a:p>
        </p:txBody>
      </p:sp>
      <p:sp>
        <p:nvSpPr>
          <p:cNvPr id="7579897" name="Text">
    </p:cNvPr>
          <p:cNvSpPr>
            <a:spLocks noGrp="1"/>
          </p:cNvSpPr>
          <p:nvPr/>
        </p:nvSpPr>
        <p:spPr>
          <a:xfrm rot="0">
            <a:off x="3771900" y="185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135952756" name="Text">
    </p:cNvPr>
          <p:cNvSpPr>
            <a:spLocks noGrp="1"/>
          </p:cNvSpPr>
          <p:nvPr/>
        </p:nvSpPr>
        <p:spPr>
          <a:xfrm rot="0">
            <a:off x="508000" y="20574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 by Design: apply Information Exchange Framework Reference Architecture (IEF-RA) to ensure data is secured</a:t>
            </a:r>
          </a:p>
        </p:txBody>
      </p:sp>
      <p:sp>
        <p:nvSpPr>
          <p:cNvPr id="128180421" name="Text">
    </p:cNvPr>
          <p:cNvSpPr>
            <a:spLocks noGrp="1"/>
          </p:cNvSpPr>
          <p:nvPr/>
        </p:nvSpPr>
        <p:spPr>
          <a:xfrm rot="0">
            <a:off x="3771900" y="20574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215474035" name="Text">
    </p:cNvPr>
          <p:cNvSpPr>
            <a:spLocks noGrp="1"/>
          </p:cNvSpPr>
          <p:nvPr/>
        </p:nvSpPr>
        <p:spPr>
          <a:xfrm rot="0">
            <a:off x="508000" y="2540000"/>
            <a:ext cx="32639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Shared data should be able to support operational planning and execution, which requires working at the data level—although visualization tools are important, the outputs of the lake should not be limited to these</a:t>
            </a:r>
          </a:p>
        </p:txBody>
      </p:sp>
      <p:sp>
        <p:nvSpPr>
          <p:cNvPr id="301894256" name="Text">
    </p:cNvPr>
          <p:cNvSpPr>
            <a:spLocks noGrp="1"/>
          </p:cNvSpPr>
          <p:nvPr/>
        </p:nvSpPr>
        <p:spPr>
          <a:xfrm rot="0">
            <a:off x="3771900" y="2540000"/>
            <a:ext cx="32639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2025440728" name="Text">
    </p:cNvPr>
          <p:cNvSpPr>
            <a:spLocks noGrp="1"/>
          </p:cNvSpPr>
          <p:nvPr/>
        </p:nvSpPr>
        <p:spPr>
          <a:xfrm rot="0">
            <a:off x="508000" y="332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Tagged with Metadata</a:t>
            </a:r>
          </a:p>
        </p:txBody>
      </p:sp>
      <p:sp>
        <p:nvSpPr>
          <p:cNvPr id="1619310530" name="Text">
    </p:cNvPr>
          <p:cNvSpPr>
            <a:spLocks noGrp="1"/>
          </p:cNvSpPr>
          <p:nvPr/>
        </p:nvSpPr>
        <p:spPr>
          <a:xfrm rot="0">
            <a:off x="3771900" y="332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377489126" name="Text">
    </p:cNvPr>
          <p:cNvSpPr>
            <a:spLocks noGrp="1"/>
          </p:cNvSpPr>
          <p:nvPr/>
        </p:nvSpPr>
        <p:spPr>
          <a:xfrm rot="0">
            <a:off x="508000" y="3530600"/>
            <a:ext cx="32639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The ability to introduce and share disparate types of intelligence—meaning adversary order of battle data and battlespace objects with geographic positions. Please note this is different from JISR products and reports</a:t>
            </a:r>
          </a:p>
        </p:txBody>
      </p:sp>
      <p:sp>
        <p:nvSpPr>
          <p:cNvPr id="928148959" name="Text">
    </p:cNvPr>
          <p:cNvSpPr>
            <a:spLocks noGrp="1"/>
          </p:cNvSpPr>
          <p:nvPr/>
        </p:nvSpPr>
        <p:spPr>
          <a:xfrm rot="0">
            <a:off x="3771900" y="3530600"/>
            <a:ext cx="32639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32766440" name="Text">
    </p:cNvPr>
          <p:cNvSpPr>
            <a:spLocks noGrp="1"/>
          </p:cNvSpPr>
          <p:nvPr/>
        </p:nvSpPr>
        <p:spPr>
          <a:xfrm rot="0">
            <a:off x="508000" y="4318000"/>
            <a:ext cx="3263900" cy="1079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The ability to render available JISR products and reports, likely by exposing “pointers” based on provided metadata back to JISR products/reports residing in Coalition Shared Dataservers (CSDs) or other JISR storage capabilities; this is mostly likely preferable to directly sharing JISR content within the lake</a:t>
            </a:r>
          </a:p>
        </p:txBody>
      </p:sp>
      <p:sp>
        <p:nvSpPr>
          <p:cNvPr id="1150051507" name="Text">
    </p:cNvPr>
          <p:cNvSpPr>
            <a:spLocks noGrp="1"/>
          </p:cNvSpPr>
          <p:nvPr/>
        </p:nvSpPr>
        <p:spPr>
          <a:xfrm rot="0">
            <a:off x="3771900" y="4318000"/>
            <a:ext cx="3263900" cy="10795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07512246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8700734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14</a:t>
            </a:r>
          </a:p>
        </p:txBody>
      </p:sp>
      <p:sp>
        <p:nvSpPr>
          <p:cNvPr id="80842586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671908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4991121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L2.0</a:t>
            </a:r>
          </a:p>
        </p:txBody>
      </p:sp>
      <p:sp>
        <p:nvSpPr>
          <p:cNvPr id="157086199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060319598" name="Picture">
    </p:cNvPr>
          <p:cNvPicPr>
            <a:picLocks noChangeAspect="1"/>
          </p:cNvPicPr>
          <p:nvPr/>
        </p:nvPicPr>
        <p:blipFill>
          <a:blip r:embed="img_0_14_3.png"/>
          <a:srcRect/>
          <a:stretch>
            <a:fillRect l="0" t="0" r="194" b="0"/>
          </a:stretch>
        </p:blipFill>
        <p:spPr>
          <a:xfrm>
            <a:off x="508000" y="1257300"/>
            <a:ext cx="6540500" cy="3467100"/>
          </a:xfrm>
          <a:prstGeom prst="rect">
            <a:avLst/>
          </a:prstGeom>
        </p:spPr>
      </p:pic>
      <p:sp>
        <p:nvSpPr>
          <p:cNvPr id="1767459181" name="Text">
    </p:cNvPr>
          <p:cNvSpPr>
            <a:spLocks noGrp="1"/>
          </p:cNvSpPr>
          <p:nvPr/>
        </p:nvSpPr>
        <p:spPr>
          <a:xfrm rot="0">
            <a:off x="508000" y="4724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916785836" name="Text">
    </p:cNvPr>
          <p:cNvSpPr>
            <a:spLocks noGrp="1"/>
          </p:cNvSpPr>
          <p:nvPr/>
        </p:nvSpPr>
        <p:spPr>
          <a:xfrm rot="0">
            <a:off x="508000" y="5207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79775487" name="Text">
    </p:cNvPr>
          <p:cNvSpPr>
            <a:spLocks noGrp="1"/>
          </p:cNvSpPr>
          <p:nvPr/>
        </p:nvSpPr>
        <p:spPr>
          <a:xfrm rot="0">
            <a:off x="3771900" y="5207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6909077" name="Text">
    </p:cNvPr>
          <p:cNvSpPr>
            <a:spLocks noGrp="1"/>
          </p:cNvSpPr>
          <p:nvPr/>
        </p:nvSpPr>
        <p:spPr>
          <a:xfrm rot="0">
            <a:off x="508000" y="541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535552351" name="Text">
    </p:cNvPr>
          <p:cNvSpPr>
            <a:spLocks noGrp="1"/>
          </p:cNvSpPr>
          <p:nvPr/>
        </p:nvSpPr>
        <p:spPr>
          <a:xfrm rot="0">
            <a:off x="3771900" y="541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469095479" name="Text">
    </p:cNvPr>
          <p:cNvSpPr>
            <a:spLocks noGrp="1"/>
          </p:cNvSpPr>
          <p:nvPr/>
        </p:nvSpPr>
        <p:spPr>
          <a:xfrm rot="0">
            <a:off x="508000" y="561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115922359" name="Text">
    </p:cNvPr>
          <p:cNvSpPr>
            <a:spLocks noGrp="1"/>
          </p:cNvSpPr>
          <p:nvPr/>
        </p:nvSpPr>
        <p:spPr>
          <a:xfrm rot="0">
            <a:off x="3771900" y="561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13784781" name="Text">
    </p:cNvPr>
          <p:cNvSpPr>
            <a:spLocks noGrp="1"/>
          </p:cNvSpPr>
          <p:nvPr/>
        </p:nvSpPr>
        <p:spPr>
          <a:xfrm rot="0">
            <a:off x="508000" y="581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761261592" name="Text">
    </p:cNvPr>
          <p:cNvSpPr>
            <a:spLocks noGrp="1"/>
          </p:cNvSpPr>
          <p:nvPr/>
        </p:nvSpPr>
        <p:spPr>
          <a:xfrm rot="0">
            <a:off x="3771900" y="581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994632214" name="Text">
    </p:cNvPr>
          <p:cNvSpPr>
            <a:spLocks noGrp="1"/>
          </p:cNvSpPr>
          <p:nvPr/>
        </p:nvSpPr>
        <p:spPr>
          <a:xfrm rot="0">
            <a:off x="508000" y="601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709751535" name="Text">
    </p:cNvPr>
          <p:cNvSpPr>
            <a:spLocks noGrp="1"/>
          </p:cNvSpPr>
          <p:nvPr/>
        </p:nvSpPr>
        <p:spPr>
          <a:xfrm rot="0">
            <a:off x="3771900" y="601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584681920" name="Text">
    </p:cNvPr>
          <p:cNvSpPr>
            <a:spLocks noGrp="1"/>
          </p:cNvSpPr>
          <p:nvPr/>
        </p:nvSpPr>
        <p:spPr>
          <a:xfrm rot="0">
            <a:off x="508000" y="622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534700027" name="Text">
    </p:cNvPr>
          <p:cNvSpPr>
            <a:spLocks noGrp="1"/>
          </p:cNvSpPr>
          <p:nvPr/>
        </p:nvSpPr>
        <p:spPr>
          <a:xfrm rot="0">
            <a:off x="3771900" y="622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677379140" name="Text">
    </p:cNvPr>
          <p:cNvSpPr>
            <a:spLocks noGrp="1"/>
          </p:cNvSpPr>
          <p:nvPr/>
        </p:nvSpPr>
        <p:spPr>
          <a:xfrm rot="0">
            <a:off x="508000" y="642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129648400" name="Text">
    </p:cNvPr>
          <p:cNvSpPr>
            <a:spLocks noGrp="1"/>
          </p:cNvSpPr>
          <p:nvPr/>
        </p:nvSpPr>
        <p:spPr>
          <a:xfrm rot="0">
            <a:off x="3771900" y="642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766248755" name="Text">
    </p:cNvPr>
          <p:cNvSpPr>
            <a:spLocks noGrp="1"/>
          </p:cNvSpPr>
          <p:nvPr/>
        </p:nvSpPr>
        <p:spPr>
          <a:xfrm rot="0">
            <a:off x="508000" y="662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a:t>
            </a:r>
          </a:p>
        </p:txBody>
      </p:sp>
      <p:sp>
        <p:nvSpPr>
          <p:cNvPr id="1155802234" name="Text">
    </p:cNvPr>
          <p:cNvSpPr>
            <a:spLocks noGrp="1"/>
          </p:cNvSpPr>
          <p:nvPr/>
        </p:nvSpPr>
        <p:spPr>
          <a:xfrm rot="0">
            <a:off x="3771900" y="662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97464388" name="Text">
    </p:cNvPr>
          <p:cNvSpPr>
            <a:spLocks noGrp="1"/>
          </p:cNvSpPr>
          <p:nvPr/>
        </p:nvSpPr>
        <p:spPr>
          <a:xfrm rot="0">
            <a:off x="508000" y="683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439304422" name="Text">
    </p:cNvPr>
          <p:cNvSpPr>
            <a:spLocks noGrp="1"/>
          </p:cNvSpPr>
          <p:nvPr/>
        </p:nvSpPr>
        <p:spPr>
          <a:xfrm rot="0">
            <a:off x="3771900" y="683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475827983" name="Text">
    </p:cNvPr>
          <p:cNvSpPr>
            <a:spLocks noGrp="1"/>
          </p:cNvSpPr>
          <p:nvPr/>
        </p:nvSpPr>
        <p:spPr>
          <a:xfrm rot="0">
            <a:off x="508000" y="703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844460159" name="Text">
    </p:cNvPr>
          <p:cNvSpPr>
            <a:spLocks noGrp="1"/>
          </p:cNvSpPr>
          <p:nvPr/>
        </p:nvSpPr>
        <p:spPr>
          <a:xfrm rot="0">
            <a:off x="3771900" y="703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99708499" name="Text">
    </p:cNvPr>
          <p:cNvSpPr>
            <a:spLocks noGrp="1"/>
          </p:cNvSpPr>
          <p:nvPr/>
        </p:nvSpPr>
        <p:spPr>
          <a:xfrm rot="0">
            <a:off x="508000" y="723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1798248121" name="Text">
    </p:cNvPr>
          <p:cNvSpPr>
            <a:spLocks noGrp="1"/>
          </p:cNvSpPr>
          <p:nvPr/>
        </p:nvSpPr>
        <p:spPr>
          <a:xfrm rot="0">
            <a:off x="3771900" y="723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08860914" name="Text">
    </p:cNvPr>
          <p:cNvSpPr>
            <a:spLocks noGrp="1"/>
          </p:cNvSpPr>
          <p:nvPr/>
        </p:nvSpPr>
        <p:spPr>
          <a:xfrm rot="0">
            <a:off x="508000" y="744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531782602" name="Text">
    </p:cNvPr>
          <p:cNvSpPr>
            <a:spLocks noGrp="1"/>
          </p:cNvSpPr>
          <p:nvPr/>
        </p:nvSpPr>
        <p:spPr>
          <a:xfrm rot="0">
            <a:off x="3771900" y="744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73718712" name="Text">
    </p:cNvPr>
          <p:cNvSpPr>
            <a:spLocks noGrp="1"/>
          </p:cNvSpPr>
          <p:nvPr/>
        </p:nvSpPr>
        <p:spPr>
          <a:xfrm rot="0">
            <a:off x="5080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1024938780" name="Text">
    </p:cNvPr>
          <p:cNvSpPr>
            <a:spLocks noGrp="1"/>
          </p:cNvSpPr>
          <p:nvPr/>
        </p:nvSpPr>
        <p:spPr>
          <a:xfrm rot="0">
            <a:off x="37719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03716553" name="Text">
    </p:cNvPr>
          <p:cNvSpPr>
            <a:spLocks noGrp="1"/>
          </p:cNvSpPr>
          <p:nvPr/>
        </p:nvSpPr>
        <p:spPr>
          <a:xfrm rot="0">
            <a:off x="5080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Naming and Design Rules</a:t>
            </a:r>
          </a:p>
        </p:txBody>
      </p:sp>
      <p:sp>
        <p:nvSpPr>
          <p:cNvPr id="1590324861" name="Text">
    </p:cNvPr>
          <p:cNvSpPr>
            <a:spLocks noGrp="1"/>
          </p:cNvSpPr>
          <p:nvPr/>
        </p:nvSpPr>
        <p:spPr>
          <a:xfrm rot="0">
            <a:off x="37719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464478" name="Text">
    </p:cNvPr>
          <p:cNvSpPr>
            <a:spLocks noGrp="1"/>
          </p:cNvSpPr>
          <p:nvPr/>
        </p:nvSpPr>
        <p:spPr>
          <a:xfrm rot="0">
            <a:off x="5080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Registration</a:t>
            </a:r>
          </a:p>
        </p:txBody>
      </p:sp>
      <p:sp>
        <p:nvSpPr>
          <p:cNvPr id="127373410" name="Text">
    </p:cNvPr>
          <p:cNvSpPr>
            <a:spLocks noGrp="1"/>
          </p:cNvSpPr>
          <p:nvPr/>
        </p:nvSpPr>
        <p:spPr>
          <a:xfrm rot="0">
            <a:off x="37719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4045842" name="Text">
    </p:cNvPr>
          <p:cNvSpPr>
            <a:spLocks noGrp="1"/>
          </p:cNvSpPr>
          <p:nvPr/>
        </p:nvSpPr>
        <p:spPr>
          <a:xfrm rot="0">
            <a:off x="5080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Semantic Reference Model</a:t>
            </a:r>
          </a:p>
        </p:txBody>
      </p:sp>
      <p:sp>
        <p:nvSpPr>
          <p:cNvPr id="27086956" name="Text">
    </p:cNvPr>
          <p:cNvSpPr>
            <a:spLocks noGrp="1"/>
          </p:cNvSpPr>
          <p:nvPr/>
        </p:nvSpPr>
        <p:spPr>
          <a:xfrm rot="0">
            <a:off x="37719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90460637" name="Text">
    </p:cNvPr>
          <p:cNvSpPr>
            <a:spLocks noGrp="1"/>
          </p:cNvSpPr>
          <p:nvPr/>
        </p:nvSpPr>
        <p:spPr>
          <a:xfrm rot="0">
            <a:off x="5080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1203142316" name="Text">
    </p:cNvPr>
          <p:cNvSpPr>
            <a:spLocks noGrp="1"/>
          </p:cNvSpPr>
          <p:nvPr/>
        </p:nvSpPr>
        <p:spPr>
          <a:xfrm rot="0">
            <a:off x="37719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102685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0967831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15</a:t>
            </a:r>
          </a:p>
        </p:txBody>
      </p:sp>
      <p:sp>
        <p:nvSpPr>
          <p:cNvPr id="115943006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90058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9067168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L2.1 DCS</a:t>
            </a:r>
          </a:p>
        </p:txBody>
      </p:sp>
      <p:sp>
        <p:nvSpPr>
          <p:cNvPr id="74544305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024180199" name="Picture">
    </p:cNvPr>
          <p:cNvPicPr>
            <a:picLocks noChangeAspect="1"/>
          </p:cNvPicPr>
          <p:nvPr/>
        </p:nvPicPr>
        <p:blipFill>
          <a:blip r:embed="img_0_15_3.png"/>
          <a:srcRect/>
          <a:stretch>
            <a:fillRect l="0" t="0" r="0" b="16000"/>
          </a:stretch>
        </p:blipFill>
        <p:spPr>
          <a:xfrm>
            <a:off x="508000" y="1257300"/>
            <a:ext cx="6540500" cy="1270000"/>
          </a:xfrm>
          <a:prstGeom prst="rect">
            <a:avLst/>
          </a:prstGeom>
        </p:spPr>
      </p:pic>
      <p:sp>
        <p:nvSpPr>
          <p:cNvPr id="543648248" name="Text">
    </p:cNvPr>
          <p:cNvSpPr>
            <a:spLocks noGrp="1"/>
          </p:cNvSpPr>
          <p:nvPr/>
        </p:nvSpPr>
        <p:spPr>
          <a:xfrm rot="0">
            <a:off x="508000" y="2527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70774452" name="Text">
    </p:cNvPr>
          <p:cNvSpPr>
            <a:spLocks noGrp="1"/>
          </p:cNvSpPr>
          <p:nvPr/>
        </p:nvSpPr>
        <p:spPr>
          <a:xfrm rot="0">
            <a:off x="508000" y="300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23488059" name="Text">
    </p:cNvPr>
          <p:cNvSpPr>
            <a:spLocks noGrp="1"/>
          </p:cNvSpPr>
          <p:nvPr/>
        </p:nvSpPr>
        <p:spPr>
          <a:xfrm rot="0">
            <a:off x="3771900" y="3009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0310095" name="Text">
    </p:cNvPr>
          <p:cNvSpPr>
            <a:spLocks noGrp="1"/>
          </p:cNvSpPr>
          <p:nvPr/>
        </p:nvSpPr>
        <p:spPr>
          <a:xfrm rot="0">
            <a:off x="508000" y="321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711517368" name="Text">
    </p:cNvPr>
          <p:cNvSpPr>
            <a:spLocks noGrp="1"/>
          </p:cNvSpPr>
          <p:nvPr/>
        </p:nvSpPr>
        <p:spPr>
          <a:xfrm rot="0">
            <a:off x="3771900" y="321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576713858" name="Text">
    </p:cNvPr>
          <p:cNvSpPr>
            <a:spLocks noGrp="1"/>
          </p:cNvSpPr>
          <p:nvPr/>
        </p:nvSpPr>
        <p:spPr>
          <a:xfrm rot="0">
            <a:off x="508000" y="341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191471024" name="Text">
    </p:cNvPr>
          <p:cNvSpPr>
            <a:spLocks noGrp="1"/>
          </p:cNvSpPr>
          <p:nvPr/>
        </p:nvSpPr>
        <p:spPr>
          <a:xfrm rot="0">
            <a:off x="3771900" y="341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003128151" name="Text">
    </p:cNvPr>
          <p:cNvSpPr>
            <a:spLocks noGrp="1"/>
          </p:cNvSpPr>
          <p:nvPr/>
        </p:nvSpPr>
        <p:spPr>
          <a:xfrm rot="0">
            <a:off x="508000" y="361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078430456" name="Text">
    </p:cNvPr>
          <p:cNvSpPr>
            <a:spLocks noGrp="1"/>
          </p:cNvSpPr>
          <p:nvPr/>
        </p:nvSpPr>
        <p:spPr>
          <a:xfrm rot="0">
            <a:off x="3771900" y="361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220616924" name="Text">
    </p:cNvPr>
          <p:cNvSpPr>
            <a:spLocks noGrp="1"/>
          </p:cNvSpPr>
          <p:nvPr/>
        </p:nvSpPr>
        <p:spPr>
          <a:xfrm rot="0">
            <a:off x="508000" y="382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740091283" name="Text">
    </p:cNvPr>
          <p:cNvSpPr>
            <a:spLocks noGrp="1"/>
          </p:cNvSpPr>
          <p:nvPr/>
        </p:nvSpPr>
        <p:spPr>
          <a:xfrm rot="0">
            <a:off x="3771900" y="382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125334394" name="Text">
    </p:cNvPr>
          <p:cNvSpPr>
            <a:spLocks noGrp="1"/>
          </p:cNvSpPr>
          <p:nvPr/>
        </p:nvSpPr>
        <p:spPr>
          <a:xfrm rot="0">
            <a:off x="508000" y="402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065320362" name="Text">
    </p:cNvPr>
          <p:cNvSpPr>
            <a:spLocks noGrp="1"/>
          </p:cNvSpPr>
          <p:nvPr/>
        </p:nvSpPr>
        <p:spPr>
          <a:xfrm rot="0">
            <a:off x="3771900" y="402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2120842587" name="Text">
    </p:cNvPr>
          <p:cNvSpPr>
            <a:spLocks noGrp="1"/>
          </p:cNvSpPr>
          <p:nvPr/>
        </p:nvSpPr>
        <p:spPr>
          <a:xfrm rot="0">
            <a:off x="508000" y="422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898776952" name="Text">
    </p:cNvPr>
          <p:cNvSpPr>
            <a:spLocks noGrp="1"/>
          </p:cNvSpPr>
          <p:nvPr/>
        </p:nvSpPr>
        <p:spPr>
          <a:xfrm rot="0">
            <a:off x="3771900" y="422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865432157" name="Text">
    </p:cNvPr>
          <p:cNvSpPr>
            <a:spLocks noGrp="1"/>
          </p:cNvSpPr>
          <p:nvPr/>
        </p:nvSpPr>
        <p:spPr>
          <a:xfrm rot="0">
            <a:off x="508000" y="443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737578046" name="Text">
    </p:cNvPr>
          <p:cNvSpPr>
            <a:spLocks noGrp="1"/>
          </p:cNvSpPr>
          <p:nvPr/>
        </p:nvSpPr>
        <p:spPr>
          <a:xfrm rot="0">
            <a:off x="3771900" y="443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50755987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7394558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16</a:t>
            </a:r>
          </a:p>
        </p:txBody>
      </p:sp>
      <p:sp>
        <p:nvSpPr>
          <p:cNvPr id="12277622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491562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2089708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 Overall</a:t>
            </a:r>
          </a:p>
        </p:txBody>
      </p:sp>
      <p:sp>
        <p:nvSpPr>
          <p:cNvPr id="1262082797"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587759235" name="Picture">
    </p:cNvPr>
          <p:cNvPicPr>
            <a:picLocks noChangeAspect="1"/>
          </p:cNvPicPr>
          <p:nvPr/>
        </p:nvPicPr>
        <p:blipFill>
          <a:blip r:embed="img_0_16_3.png"/>
          <a:srcRect/>
          <a:stretch>
            <a:fillRect l="0" t="0" r="0" b="0"/>
          </a:stretch>
        </p:blipFill>
        <p:spPr>
          <a:xfrm>
            <a:off x="508000" y="1257300"/>
            <a:ext cx="5283200" cy="2476500"/>
          </a:xfrm>
          <a:prstGeom prst="rect">
            <a:avLst/>
          </a:prstGeom>
        </p:spPr>
      </p:pic>
      <p:sp>
        <p:nvSpPr>
          <p:cNvPr id="153144909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2029745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17</a:t>
            </a:r>
          </a:p>
        </p:txBody>
      </p:sp>
      <p:sp>
        <p:nvSpPr>
          <p:cNvPr id="3758430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60147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37402637"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L4.0 Use Cases</a:t>
            </a:r>
          </a:p>
        </p:txBody>
      </p:sp>
      <p:sp>
        <p:nvSpPr>
          <p:cNvPr id="13270135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567341349" name="Picture">
    </p:cNvPr>
          <p:cNvPicPr>
            <a:picLocks noChangeAspect="1"/>
          </p:cNvPicPr>
          <p:nvPr/>
        </p:nvPicPr>
        <p:blipFill>
          <a:blip r:embed="img_0_17_3.png"/>
          <a:srcRect/>
          <a:stretch>
            <a:fillRect l="0" t="0" r="194" b="0"/>
          </a:stretch>
        </p:blipFill>
        <p:spPr>
          <a:xfrm>
            <a:off x="508000" y="1257300"/>
            <a:ext cx="6540500" cy="5981700"/>
          </a:xfrm>
          <a:prstGeom prst="rect">
            <a:avLst/>
          </a:prstGeom>
        </p:spPr>
      </p:pic>
      <p:sp>
        <p:nvSpPr>
          <p:cNvPr id="480725451" name="Text">
    </p:cNvPr>
          <p:cNvSpPr>
            <a:spLocks noGrp="1"/>
          </p:cNvSpPr>
          <p:nvPr/>
        </p:nvSpPr>
        <p:spPr>
          <a:xfrm rot="0">
            <a:off x="508000" y="7239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94783001" name="Text">
    </p:cNvPr>
          <p:cNvSpPr>
            <a:spLocks noGrp="1"/>
          </p:cNvSpPr>
          <p:nvPr/>
        </p:nvSpPr>
        <p:spPr>
          <a:xfrm rot="0">
            <a:off x="508000" y="7721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39798754" name="Text">
    </p:cNvPr>
          <p:cNvSpPr>
            <a:spLocks noGrp="1"/>
          </p:cNvSpPr>
          <p:nvPr/>
        </p:nvSpPr>
        <p:spPr>
          <a:xfrm rot="0">
            <a:off x="3771900" y="7721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2802476" name="Text">
    </p:cNvPr>
          <p:cNvSpPr>
            <a:spLocks noGrp="1"/>
          </p:cNvSpPr>
          <p:nvPr/>
        </p:nvSpPr>
        <p:spPr>
          <a:xfrm rot="0">
            <a:off x="5080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NCDF Information</a:t>
            </a:r>
          </a:p>
        </p:txBody>
      </p:sp>
      <p:sp>
        <p:nvSpPr>
          <p:cNvPr id="2101002120" name="Text">
    </p:cNvPr>
          <p:cNvSpPr>
            <a:spLocks noGrp="1"/>
          </p:cNvSpPr>
          <p:nvPr/>
        </p:nvSpPr>
        <p:spPr>
          <a:xfrm rot="0">
            <a:off x="37719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49863988" name="Text">
    </p:cNvPr>
          <p:cNvSpPr>
            <a:spLocks noGrp="1"/>
          </p:cNvSpPr>
          <p:nvPr/>
        </p:nvSpPr>
        <p:spPr>
          <a:xfrm rot="0">
            <a:off x="5080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Ad-Hoc Information Consumer</a:t>
            </a:r>
          </a:p>
        </p:txBody>
      </p:sp>
      <p:sp>
        <p:nvSpPr>
          <p:cNvPr id="1853134956" name="Text">
    </p:cNvPr>
          <p:cNvSpPr>
            <a:spLocks noGrp="1"/>
          </p:cNvSpPr>
          <p:nvPr/>
        </p:nvSpPr>
        <p:spPr>
          <a:xfrm rot="0">
            <a:off x="37719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521219490" name="Text">
    </p:cNvPr>
          <p:cNvSpPr>
            <a:spLocks noGrp="1"/>
          </p:cNvSpPr>
          <p:nvPr/>
        </p:nvSpPr>
        <p:spPr>
          <a:xfrm rot="0">
            <a:off x="5080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AI Platform</a:t>
            </a:r>
          </a:p>
        </p:txBody>
      </p:sp>
      <p:sp>
        <p:nvSpPr>
          <p:cNvPr id="931071799" name="Text">
    </p:cNvPr>
          <p:cNvSpPr>
            <a:spLocks noGrp="1"/>
          </p:cNvSpPr>
          <p:nvPr/>
        </p:nvSpPr>
        <p:spPr>
          <a:xfrm rot="0">
            <a:off x="37719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499655635" name="Text">
    </p:cNvPr>
          <p:cNvSpPr>
            <a:spLocks noGrp="1"/>
          </p:cNvSpPr>
          <p:nvPr/>
        </p:nvSpPr>
        <p:spPr>
          <a:xfrm rot="0">
            <a:off x="5080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1471512574" name="Text">
    </p:cNvPr>
          <p:cNvSpPr>
            <a:spLocks noGrp="1"/>
          </p:cNvSpPr>
          <p:nvPr/>
        </p:nvSpPr>
        <p:spPr>
          <a:xfrm rot="0">
            <a:off x="37719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05147031"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240567588"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381808518" name="Text">
    </p:cNvPr>
          <p:cNvSpPr>
            <a:spLocks noGrp="1"/>
          </p:cNvSpPr>
          <p:nvPr/>
        </p:nvSpPr>
        <p:spPr>
          <a:xfrm rot="0">
            <a:off x="5080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Call Insight Service</a:t>
            </a:r>
          </a:p>
        </p:txBody>
      </p:sp>
      <p:sp>
        <p:nvSpPr>
          <p:cNvPr id="787117756" name="Text">
    </p:cNvPr>
          <p:cNvSpPr>
            <a:spLocks noGrp="1"/>
          </p:cNvSpPr>
          <p:nvPr/>
        </p:nvSpPr>
        <p:spPr>
          <a:xfrm rot="0">
            <a:off x="37719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371823738" name="Text">
    </p:cNvPr>
          <p:cNvSpPr>
            <a:spLocks noGrp="1"/>
          </p:cNvSpPr>
          <p:nvPr/>
        </p:nvSpPr>
        <p:spPr>
          <a:xfrm rot="0">
            <a:off x="5080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778964094" name="Text">
    </p:cNvPr>
          <p:cNvSpPr>
            <a:spLocks noGrp="1"/>
          </p:cNvSpPr>
          <p:nvPr/>
        </p:nvSpPr>
        <p:spPr>
          <a:xfrm rot="0">
            <a:off x="37719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424218812" name="Text">
    </p:cNvPr>
          <p:cNvSpPr>
            <a:spLocks noGrp="1"/>
          </p:cNvSpPr>
          <p:nvPr/>
        </p:nvSpPr>
        <p:spPr>
          <a:xfrm rot="0">
            <a:off x="5080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693174463" name="Text">
    </p:cNvPr>
          <p:cNvSpPr>
            <a:spLocks noGrp="1"/>
          </p:cNvSpPr>
          <p:nvPr/>
        </p:nvSpPr>
        <p:spPr>
          <a:xfrm rot="0">
            <a:off x="37719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044056092" name="Text">
    </p:cNvPr>
          <p:cNvSpPr>
            <a:spLocks noGrp="1"/>
          </p:cNvSpPr>
          <p:nvPr/>
        </p:nvSpPr>
        <p:spPr>
          <a:xfrm rot="0">
            <a:off x="5080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Management SME</a:t>
            </a:r>
          </a:p>
        </p:txBody>
      </p:sp>
      <p:sp>
        <p:nvSpPr>
          <p:cNvPr id="1617493593" name="Text">
    </p:cNvPr>
          <p:cNvSpPr>
            <a:spLocks noGrp="1"/>
          </p:cNvSpPr>
          <p:nvPr/>
        </p:nvSpPr>
        <p:spPr>
          <a:xfrm rot="0">
            <a:off x="37719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829804056" name="Text">
    </p:cNvPr>
          <p:cNvSpPr>
            <a:spLocks noGrp="1"/>
          </p:cNvSpPr>
          <p:nvPr/>
        </p:nvSpPr>
        <p:spPr>
          <a:xfrm rot="0">
            <a:off x="5080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200365243" name="Text">
    </p:cNvPr>
          <p:cNvSpPr>
            <a:spLocks noGrp="1"/>
          </p:cNvSpPr>
          <p:nvPr/>
        </p:nvSpPr>
        <p:spPr>
          <a:xfrm rot="0">
            <a:off x="37719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83584926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5524171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18</a:t>
            </a:r>
          </a:p>
        </p:txBody>
      </p:sp>
      <p:sp>
        <p:nvSpPr>
          <p:cNvPr id="56258844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628856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39397311"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19683633"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8566093"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DM CaT Tiger Team</a:t>
            </a:r>
          </a:p>
        </p:txBody>
      </p:sp>
      <p:sp>
        <p:nvSpPr>
          <p:cNvPr id="518497336"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277830870"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831112921"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99651939"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 (copy)</a:t>
            </a:r>
          </a:p>
        </p:txBody>
      </p:sp>
      <p:sp>
        <p:nvSpPr>
          <p:cNvPr id="214704074"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716489065"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428815991"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2072510341"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Producer</a:t>
            </a:r>
          </a:p>
        </p:txBody>
      </p:sp>
      <p:sp>
        <p:nvSpPr>
          <p:cNvPr id="391744880"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223823921"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829497698"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91296913"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1918726346"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65801584"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2006846278"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088056822"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706541970"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160267884"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Planned Information Consumer</a:t>
            </a:r>
          </a:p>
        </p:txBody>
      </p:sp>
      <p:sp>
        <p:nvSpPr>
          <p:cNvPr id="1114357684"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393538184"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275334823"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65125987"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415699109"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93538827"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144502554"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9826488"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1539363146"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898623803"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1518609583"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95246464"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Information</a:t>
            </a:r>
          </a:p>
        </p:txBody>
      </p:sp>
      <p:sp>
        <p:nvSpPr>
          <p:cNvPr id="1928438183"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956127475"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Engine</a:t>
            </a:r>
          </a:p>
        </p:txBody>
      </p:sp>
      <p:sp>
        <p:nvSpPr>
          <p:cNvPr id="1126674975"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596018564"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539107678"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917505385" name="Text">
    </p:cNvPr>
          <p:cNvSpPr>
            <a:spLocks noGrp="1"/>
          </p:cNvSpPr>
          <p:nvPr/>
        </p:nvSpPr>
        <p:spPr>
          <a:xfrm rot="0">
            <a:off x="5080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201534581" name="Text">
    </p:cNvPr>
          <p:cNvSpPr>
            <a:spLocks noGrp="1"/>
          </p:cNvSpPr>
          <p:nvPr/>
        </p:nvSpPr>
        <p:spPr>
          <a:xfrm rot="0">
            <a:off x="37719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493901086"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754459568"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75545164"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500687165"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484831970"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654320943"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36335837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9730789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19</a:t>
            </a:r>
          </a:p>
        </p:txBody>
      </p:sp>
      <p:sp>
        <p:nvSpPr>
          <p:cNvPr id="44360239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28049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06237142" name="Text">
    </p:cNvPr>
          <p:cNvSpPr>
            <a:spLocks noGrp="1"/>
          </p:cNvSpPr>
          <p:nvPr/>
        </p:nvSpPr>
        <p:spPr>
          <a:xfrm rot="0">
            <a:off x="508000" y="1143000"/>
            <a:ext cx="6540500" cy="190500"/>
          </a:xfrm>
          <a:prstGeom prst="rect">
            <a:avLst/>
          </a:prstGeom>
        </p:spPr>
        <p:txBody>
          <a:bodyPr wrap="square" lIns="0" tIns="0" rIns="0" bIns="0" rtlCol="0" anchor="t"/>
          <a:lstStyle/>
          <a:p>
            <a:pPr algn="l">
              <a:lnSpc>
                <a:spcPct val="100%"/>
              </a:lnSpc>
              <a:defRPr sz="1200">
                <a:solidFill>
                  <a:srgbClr val="000000"/>
                </a:solidFill>
                <a:latin typeface="DejaVu Sans"/>
                <a:ea typeface="DejaVu Sans"/>
                <a:cs typeface="DejaVu Sans"/>
              </a:defRPr>
            </a:pPr>
          </a:p>
        </p:txBody>
      </p:sp>
      <p:sp>
        <p:nvSpPr>
          <p:cNvPr id="936035601"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Purpose</a:t>
            </a:r>
          </a:p>
        </p:txBody>
      </p:sp>
      <p:sp>
        <p:nvSpPr>
          <p:cNvPr id="17566852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82811794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a:t>
            </a:r>
          </a:p>
        </p:txBody>
      </p:sp>
      <p:sp>
        <p:nvSpPr>
          <p:cNvPr id="129465068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28007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84131337"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L4.1 On-Board</a:t>
            </a:r>
          </a:p>
        </p:txBody>
      </p:sp>
      <p:sp>
        <p:nvSpPr>
          <p:cNvPr id="172083722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628741636" name="Picture">
    </p:cNvPr>
          <p:cNvPicPr>
            <a:picLocks noChangeAspect="1"/>
          </p:cNvPicPr>
          <p:nvPr/>
        </p:nvPicPr>
        <p:blipFill>
          <a:blip r:embed="img_0_19_3.png"/>
          <a:srcRect/>
          <a:stretch>
            <a:fillRect l="0" t="0" r="194" b="0"/>
          </a:stretch>
        </p:blipFill>
        <p:spPr>
          <a:xfrm>
            <a:off x="508000" y="1257300"/>
            <a:ext cx="6540500" cy="4483100"/>
          </a:xfrm>
          <a:prstGeom prst="rect">
            <a:avLst/>
          </a:prstGeom>
        </p:spPr>
      </p:pic>
      <p:sp>
        <p:nvSpPr>
          <p:cNvPr id="1285735527" name="Text">
    </p:cNvPr>
          <p:cNvSpPr>
            <a:spLocks noGrp="1"/>
          </p:cNvSpPr>
          <p:nvPr/>
        </p:nvSpPr>
        <p:spPr>
          <a:xfrm rot="0">
            <a:off x="508000" y="5740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67304170" name="Text">
    </p:cNvPr>
          <p:cNvSpPr>
            <a:spLocks noGrp="1"/>
          </p:cNvSpPr>
          <p:nvPr/>
        </p:nvSpPr>
        <p:spPr>
          <a:xfrm rot="0">
            <a:off x="508000" y="6223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345086812" name="Text">
    </p:cNvPr>
          <p:cNvSpPr>
            <a:spLocks noGrp="1"/>
          </p:cNvSpPr>
          <p:nvPr/>
        </p:nvSpPr>
        <p:spPr>
          <a:xfrm rot="0">
            <a:off x="3771900" y="6223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2479932" name="Text">
    </p:cNvPr>
          <p:cNvSpPr>
            <a:spLocks noGrp="1"/>
          </p:cNvSpPr>
          <p:nvPr/>
        </p:nvSpPr>
        <p:spPr>
          <a:xfrm rot="0">
            <a:off x="508000" y="642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627622993" name="Text">
    </p:cNvPr>
          <p:cNvSpPr>
            <a:spLocks noGrp="1"/>
          </p:cNvSpPr>
          <p:nvPr/>
        </p:nvSpPr>
        <p:spPr>
          <a:xfrm rot="0">
            <a:off x="3771900" y="642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29622584" name="Text">
    </p:cNvPr>
          <p:cNvSpPr>
            <a:spLocks noGrp="1"/>
          </p:cNvSpPr>
          <p:nvPr/>
        </p:nvSpPr>
        <p:spPr>
          <a:xfrm rot="0">
            <a:off x="508000" y="662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Exchange Package Documentation</a:t>
            </a:r>
          </a:p>
        </p:txBody>
      </p:sp>
      <p:sp>
        <p:nvSpPr>
          <p:cNvPr id="1977548478" name="Text">
    </p:cNvPr>
          <p:cNvSpPr>
            <a:spLocks noGrp="1"/>
          </p:cNvSpPr>
          <p:nvPr/>
        </p:nvSpPr>
        <p:spPr>
          <a:xfrm rot="0">
            <a:off x="3771900" y="662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89952639" name="Text">
    </p:cNvPr>
          <p:cNvSpPr>
            <a:spLocks noGrp="1"/>
          </p:cNvSpPr>
          <p:nvPr/>
        </p:nvSpPr>
        <p:spPr>
          <a:xfrm rot="0">
            <a:off x="508000" y="683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956065413" name="Text">
    </p:cNvPr>
          <p:cNvSpPr>
            <a:spLocks noGrp="1"/>
          </p:cNvSpPr>
          <p:nvPr/>
        </p:nvSpPr>
        <p:spPr>
          <a:xfrm rot="0">
            <a:off x="3771900" y="683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2004920636" name="Text">
    </p:cNvPr>
          <p:cNvSpPr>
            <a:spLocks noGrp="1"/>
          </p:cNvSpPr>
          <p:nvPr/>
        </p:nvSpPr>
        <p:spPr>
          <a:xfrm rot="0">
            <a:off x="508000" y="703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1965654652" name="Text">
    </p:cNvPr>
          <p:cNvSpPr>
            <a:spLocks noGrp="1"/>
          </p:cNvSpPr>
          <p:nvPr/>
        </p:nvSpPr>
        <p:spPr>
          <a:xfrm rot="0">
            <a:off x="3771900" y="703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324193642" name="Text">
    </p:cNvPr>
          <p:cNvSpPr>
            <a:spLocks noGrp="1"/>
          </p:cNvSpPr>
          <p:nvPr/>
        </p:nvSpPr>
        <p:spPr>
          <a:xfrm rot="0">
            <a:off x="508000" y="723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1577895069" name="Text">
    </p:cNvPr>
          <p:cNvSpPr>
            <a:spLocks noGrp="1"/>
          </p:cNvSpPr>
          <p:nvPr/>
        </p:nvSpPr>
        <p:spPr>
          <a:xfrm rot="0">
            <a:off x="3771900" y="723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50210857" name="Text">
    </p:cNvPr>
          <p:cNvSpPr>
            <a:spLocks noGrp="1"/>
          </p:cNvSpPr>
          <p:nvPr/>
        </p:nvSpPr>
        <p:spPr>
          <a:xfrm rot="0">
            <a:off x="508000" y="744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Naming and Design Rules</a:t>
            </a:r>
          </a:p>
        </p:txBody>
      </p:sp>
      <p:sp>
        <p:nvSpPr>
          <p:cNvPr id="355734177" name="Text">
    </p:cNvPr>
          <p:cNvSpPr>
            <a:spLocks noGrp="1"/>
          </p:cNvSpPr>
          <p:nvPr/>
        </p:nvSpPr>
        <p:spPr>
          <a:xfrm rot="0">
            <a:off x="3771900" y="744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77390576" name="Text">
    </p:cNvPr>
          <p:cNvSpPr>
            <a:spLocks noGrp="1"/>
          </p:cNvSpPr>
          <p:nvPr/>
        </p:nvSpPr>
        <p:spPr>
          <a:xfrm rot="0">
            <a:off x="5080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Registration</a:t>
            </a:r>
          </a:p>
        </p:txBody>
      </p:sp>
      <p:sp>
        <p:nvSpPr>
          <p:cNvPr id="681091664" name="Text">
    </p:cNvPr>
          <p:cNvSpPr>
            <a:spLocks noGrp="1"/>
          </p:cNvSpPr>
          <p:nvPr/>
        </p:nvSpPr>
        <p:spPr>
          <a:xfrm rot="0">
            <a:off x="3771900" y="7645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52798573" name="Text">
    </p:cNvPr>
          <p:cNvSpPr>
            <a:spLocks noGrp="1"/>
          </p:cNvSpPr>
          <p:nvPr/>
        </p:nvSpPr>
        <p:spPr>
          <a:xfrm rot="0">
            <a:off x="5080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Semantic Reference Model</a:t>
            </a:r>
          </a:p>
        </p:txBody>
      </p:sp>
      <p:sp>
        <p:nvSpPr>
          <p:cNvPr id="190104078" name="Text">
    </p:cNvPr>
          <p:cNvSpPr>
            <a:spLocks noGrp="1"/>
          </p:cNvSpPr>
          <p:nvPr/>
        </p:nvSpPr>
        <p:spPr>
          <a:xfrm rot="0">
            <a:off x="3771900" y="7848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88484272" name="Text">
    </p:cNvPr>
          <p:cNvSpPr>
            <a:spLocks noGrp="1"/>
          </p:cNvSpPr>
          <p:nvPr/>
        </p:nvSpPr>
        <p:spPr>
          <a:xfrm rot="0">
            <a:off x="5080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Transformation Mapping</a:t>
            </a:r>
          </a:p>
        </p:txBody>
      </p:sp>
      <p:sp>
        <p:nvSpPr>
          <p:cNvPr id="868870935" name="Text">
    </p:cNvPr>
          <p:cNvSpPr>
            <a:spLocks noGrp="1"/>
          </p:cNvSpPr>
          <p:nvPr/>
        </p:nvSpPr>
        <p:spPr>
          <a:xfrm rot="0">
            <a:off x="3771900" y="805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47945221" name="Text">
    </p:cNvPr>
          <p:cNvSpPr>
            <a:spLocks noGrp="1"/>
          </p:cNvSpPr>
          <p:nvPr/>
        </p:nvSpPr>
        <p:spPr>
          <a:xfrm rot="0">
            <a:off x="5080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598654817" name="Text">
    </p:cNvPr>
          <p:cNvSpPr>
            <a:spLocks noGrp="1"/>
          </p:cNvSpPr>
          <p:nvPr/>
        </p:nvSpPr>
        <p:spPr>
          <a:xfrm rot="0">
            <a:off x="3771900" y="825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258545788" name="Text">
    </p:cNvPr>
          <p:cNvSpPr>
            <a:spLocks noGrp="1"/>
          </p:cNvSpPr>
          <p:nvPr/>
        </p:nvSpPr>
        <p:spPr>
          <a:xfrm rot="0">
            <a:off x="5080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938086869" name="Text">
    </p:cNvPr>
          <p:cNvSpPr>
            <a:spLocks noGrp="1"/>
          </p:cNvSpPr>
          <p:nvPr/>
        </p:nvSpPr>
        <p:spPr>
          <a:xfrm rot="0">
            <a:off x="3771900" y="845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94828496" name="Text">
    </p:cNvPr>
          <p:cNvSpPr>
            <a:spLocks noGrp="1"/>
          </p:cNvSpPr>
          <p:nvPr/>
        </p:nvSpPr>
        <p:spPr>
          <a:xfrm rot="0">
            <a:off x="508000" y="866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297031904" name="Text">
    </p:cNvPr>
          <p:cNvSpPr>
            <a:spLocks noGrp="1"/>
          </p:cNvSpPr>
          <p:nvPr/>
        </p:nvSpPr>
        <p:spPr>
          <a:xfrm rot="0">
            <a:off x="3771900" y="866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44867541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597881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20</a:t>
            </a:r>
          </a:p>
        </p:txBody>
      </p:sp>
      <p:sp>
        <p:nvSpPr>
          <p:cNvPr id="84541732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878567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3090551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L4.2 Store</a:t>
            </a:r>
          </a:p>
        </p:txBody>
      </p:sp>
      <p:sp>
        <p:nvSpPr>
          <p:cNvPr id="1254951998"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991050401" name="Picture">
    </p:cNvPr>
          <p:cNvPicPr>
            <a:picLocks noChangeAspect="1"/>
          </p:cNvPicPr>
          <p:nvPr/>
        </p:nvPicPr>
        <p:blipFill>
          <a:blip r:embed="img_0_20_3.png"/>
          <a:srcRect/>
          <a:stretch>
            <a:fillRect l="0" t="0" r="194" b="0"/>
          </a:stretch>
        </p:blipFill>
        <p:spPr>
          <a:xfrm>
            <a:off x="508000" y="1257300"/>
            <a:ext cx="6540500" cy="4572000"/>
          </a:xfrm>
          <a:prstGeom prst="rect">
            <a:avLst/>
          </a:prstGeom>
        </p:spPr>
      </p:pic>
      <p:sp>
        <p:nvSpPr>
          <p:cNvPr id="1419987638" name="Text">
    </p:cNvPr>
          <p:cNvSpPr>
            <a:spLocks noGrp="1"/>
          </p:cNvSpPr>
          <p:nvPr/>
        </p:nvSpPr>
        <p:spPr>
          <a:xfrm rot="0">
            <a:off x="508000" y="5829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145979761" name="Text">
    </p:cNvPr>
          <p:cNvSpPr>
            <a:spLocks noGrp="1"/>
          </p:cNvSpPr>
          <p:nvPr/>
        </p:nvSpPr>
        <p:spPr>
          <a:xfrm rot="0">
            <a:off x="508000" y="6311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0059056" name="Text">
    </p:cNvPr>
          <p:cNvSpPr>
            <a:spLocks noGrp="1"/>
          </p:cNvSpPr>
          <p:nvPr/>
        </p:nvSpPr>
        <p:spPr>
          <a:xfrm rot="0">
            <a:off x="3771900" y="6311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4253315" name="Text">
    </p:cNvPr>
          <p:cNvSpPr>
            <a:spLocks noGrp="1"/>
          </p:cNvSpPr>
          <p:nvPr/>
        </p:nvSpPr>
        <p:spPr>
          <a:xfrm rot="0">
            <a:off x="5080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482629907" name="Text">
    </p:cNvPr>
          <p:cNvSpPr>
            <a:spLocks noGrp="1"/>
          </p:cNvSpPr>
          <p:nvPr/>
        </p:nvSpPr>
        <p:spPr>
          <a:xfrm rot="0">
            <a:off x="37719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49468578" name="Text">
    </p:cNvPr>
          <p:cNvSpPr>
            <a:spLocks noGrp="1"/>
          </p:cNvSpPr>
          <p:nvPr/>
        </p:nvSpPr>
        <p:spPr>
          <a:xfrm rot="0">
            <a:off x="5080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804186477" name="Text">
    </p:cNvPr>
          <p:cNvSpPr>
            <a:spLocks noGrp="1"/>
          </p:cNvSpPr>
          <p:nvPr/>
        </p:nvSpPr>
        <p:spPr>
          <a:xfrm rot="0">
            <a:off x="37719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143836858" name="Text">
    </p:cNvPr>
          <p:cNvSpPr>
            <a:spLocks noGrp="1"/>
          </p:cNvSpPr>
          <p:nvPr/>
        </p:nvSpPr>
        <p:spPr>
          <a:xfrm rot="0">
            <a:off x="5080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699443863" name="Text">
    </p:cNvPr>
          <p:cNvSpPr>
            <a:spLocks noGrp="1"/>
          </p:cNvSpPr>
          <p:nvPr/>
        </p:nvSpPr>
        <p:spPr>
          <a:xfrm rot="0">
            <a:off x="37719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850332970" name="Text">
    </p:cNvPr>
          <p:cNvSpPr>
            <a:spLocks noGrp="1"/>
          </p:cNvSpPr>
          <p:nvPr/>
        </p:nvSpPr>
        <p:spPr>
          <a:xfrm rot="0">
            <a:off x="5080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1216152405" name="Text">
    </p:cNvPr>
          <p:cNvSpPr>
            <a:spLocks noGrp="1"/>
          </p:cNvSpPr>
          <p:nvPr/>
        </p:nvSpPr>
        <p:spPr>
          <a:xfrm rot="0">
            <a:off x="37719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18866848" name="Text">
    </p:cNvPr>
          <p:cNvSpPr>
            <a:spLocks noGrp="1"/>
          </p:cNvSpPr>
          <p:nvPr/>
        </p:nvSpPr>
        <p:spPr>
          <a:xfrm rot="0">
            <a:off x="5080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579998708" name="Text">
    </p:cNvPr>
          <p:cNvSpPr>
            <a:spLocks noGrp="1"/>
          </p:cNvSpPr>
          <p:nvPr/>
        </p:nvSpPr>
        <p:spPr>
          <a:xfrm rot="0">
            <a:off x="37719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2122101148" name="Text">
    </p:cNvPr>
          <p:cNvSpPr>
            <a:spLocks noGrp="1"/>
          </p:cNvSpPr>
          <p:nvPr/>
        </p:nvSpPr>
        <p:spPr>
          <a:xfrm rot="0">
            <a:off x="5080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a:t>
            </a:r>
          </a:p>
        </p:txBody>
      </p:sp>
      <p:sp>
        <p:nvSpPr>
          <p:cNvPr id="1580954285" name="Text">
    </p:cNvPr>
          <p:cNvSpPr>
            <a:spLocks noGrp="1"/>
          </p:cNvSpPr>
          <p:nvPr/>
        </p:nvSpPr>
        <p:spPr>
          <a:xfrm rot="0">
            <a:off x="3771900" y="753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365009208" name="Text">
    </p:cNvPr>
          <p:cNvSpPr>
            <a:spLocks noGrp="1"/>
          </p:cNvSpPr>
          <p:nvPr/>
        </p:nvSpPr>
        <p:spPr>
          <a:xfrm rot="0">
            <a:off x="5080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764214682" name="Text">
    </p:cNvPr>
          <p:cNvSpPr>
            <a:spLocks noGrp="1"/>
          </p:cNvSpPr>
          <p:nvPr/>
        </p:nvSpPr>
        <p:spPr>
          <a:xfrm rot="0">
            <a:off x="3771900" y="773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917610867" name="Text">
    </p:cNvPr>
          <p:cNvSpPr>
            <a:spLocks noGrp="1"/>
          </p:cNvSpPr>
          <p:nvPr/>
        </p:nvSpPr>
        <p:spPr>
          <a:xfrm rot="0">
            <a:off x="5080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003288461" name="Text">
    </p:cNvPr>
          <p:cNvSpPr>
            <a:spLocks noGrp="1"/>
          </p:cNvSpPr>
          <p:nvPr/>
        </p:nvSpPr>
        <p:spPr>
          <a:xfrm rot="0">
            <a:off x="3771900" y="793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58687226" name="Text">
    </p:cNvPr>
          <p:cNvSpPr>
            <a:spLocks noGrp="1"/>
          </p:cNvSpPr>
          <p:nvPr/>
        </p:nvSpPr>
        <p:spPr>
          <a:xfrm rot="0">
            <a:off x="5080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308030933" name="Text">
    </p:cNvPr>
          <p:cNvSpPr>
            <a:spLocks noGrp="1"/>
          </p:cNvSpPr>
          <p:nvPr/>
        </p:nvSpPr>
        <p:spPr>
          <a:xfrm rot="0">
            <a:off x="3771900" y="814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4670494" name="Text">
    </p:cNvPr>
          <p:cNvSpPr>
            <a:spLocks noGrp="1"/>
          </p:cNvSpPr>
          <p:nvPr/>
        </p:nvSpPr>
        <p:spPr>
          <a:xfrm rot="0">
            <a:off x="5080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257773377" name="Text">
    </p:cNvPr>
          <p:cNvSpPr>
            <a:spLocks noGrp="1"/>
          </p:cNvSpPr>
          <p:nvPr/>
        </p:nvSpPr>
        <p:spPr>
          <a:xfrm rot="0">
            <a:off x="3771900" y="834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41411613" name="Text">
    </p:cNvPr>
          <p:cNvSpPr>
            <a:spLocks noGrp="1"/>
          </p:cNvSpPr>
          <p:nvPr/>
        </p:nvSpPr>
        <p:spPr>
          <a:xfrm rot="0">
            <a:off x="5080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2107773057" name="Text">
    </p:cNvPr>
          <p:cNvSpPr>
            <a:spLocks noGrp="1"/>
          </p:cNvSpPr>
          <p:nvPr/>
        </p:nvSpPr>
        <p:spPr>
          <a:xfrm rot="0">
            <a:off x="3771900" y="854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78802960" name="Text">
    </p:cNvPr>
          <p:cNvSpPr>
            <a:spLocks noGrp="1"/>
          </p:cNvSpPr>
          <p:nvPr/>
        </p:nvSpPr>
        <p:spPr>
          <a:xfrm rot="0">
            <a:off x="5080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575504462" name="Text">
    </p:cNvPr>
          <p:cNvSpPr>
            <a:spLocks noGrp="1"/>
          </p:cNvSpPr>
          <p:nvPr/>
        </p:nvSpPr>
        <p:spPr>
          <a:xfrm rot="0">
            <a:off x="3771900" y="875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822970708" name="Text">
    </p:cNvPr>
          <p:cNvSpPr>
            <a:spLocks noGrp="1"/>
          </p:cNvSpPr>
          <p:nvPr/>
        </p:nvSpPr>
        <p:spPr>
          <a:xfrm rot="0">
            <a:off x="5080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556521452" name="Text">
    </p:cNvPr>
          <p:cNvSpPr>
            <a:spLocks noGrp="1"/>
          </p:cNvSpPr>
          <p:nvPr/>
        </p:nvSpPr>
        <p:spPr>
          <a:xfrm rot="0">
            <a:off x="3771900" y="895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93588306" name="Text">
    </p:cNvPr>
          <p:cNvSpPr>
            <a:spLocks noGrp="1"/>
          </p:cNvSpPr>
          <p:nvPr/>
        </p:nvSpPr>
        <p:spPr>
          <a:xfrm rot="0">
            <a:off x="5080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Transformation Mapping</a:t>
            </a:r>
          </a:p>
        </p:txBody>
      </p:sp>
      <p:sp>
        <p:nvSpPr>
          <p:cNvPr id="394784204" name="Text">
    </p:cNvPr>
          <p:cNvSpPr>
            <a:spLocks noGrp="1"/>
          </p:cNvSpPr>
          <p:nvPr/>
        </p:nvSpPr>
        <p:spPr>
          <a:xfrm rot="0">
            <a:off x="3771900" y="915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43451713" name="Text">
    </p:cNvPr>
          <p:cNvSpPr>
            <a:spLocks noGrp="1"/>
          </p:cNvSpPr>
          <p:nvPr/>
        </p:nvSpPr>
        <p:spPr>
          <a:xfrm rot="0">
            <a:off x="5080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599625775" name="Text">
    </p:cNvPr>
          <p:cNvSpPr>
            <a:spLocks noGrp="1"/>
          </p:cNvSpPr>
          <p:nvPr/>
        </p:nvSpPr>
        <p:spPr>
          <a:xfrm rot="0">
            <a:off x="3771900" y="935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09700803" name="Text">
    </p:cNvPr>
          <p:cNvSpPr>
            <a:spLocks noGrp="1"/>
          </p:cNvSpPr>
          <p:nvPr/>
        </p:nvSpPr>
        <p:spPr>
          <a:xfrm rot="0">
            <a:off x="5080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616641153" name="Text">
    </p:cNvPr>
          <p:cNvSpPr>
            <a:spLocks noGrp="1"/>
          </p:cNvSpPr>
          <p:nvPr/>
        </p:nvSpPr>
        <p:spPr>
          <a:xfrm rot="0">
            <a:off x="3771900" y="956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81412946" name="Text">
    </p:cNvPr>
          <p:cNvSpPr>
            <a:spLocks noGrp="1"/>
          </p:cNvSpPr>
          <p:nvPr/>
        </p:nvSpPr>
        <p:spPr>
          <a:xfrm rot="0">
            <a:off x="5080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61034840" name="Text">
    </p:cNvPr>
          <p:cNvSpPr>
            <a:spLocks noGrp="1"/>
          </p:cNvSpPr>
          <p:nvPr/>
        </p:nvSpPr>
        <p:spPr>
          <a:xfrm rot="0">
            <a:off x="3771900" y="976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36184016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0578787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21</a:t>
            </a:r>
          </a:p>
        </p:txBody>
      </p:sp>
      <p:sp>
        <p:nvSpPr>
          <p:cNvPr id="176187156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87543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914338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06909702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22</a:t>
            </a:r>
          </a:p>
        </p:txBody>
      </p:sp>
      <p:sp>
        <p:nvSpPr>
          <p:cNvPr id="57333037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734679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39567932"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L4.3 Exploit</a:t>
            </a:r>
          </a:p>
        </p:txBody>
      </p:sp>
      <p:sp>
        <p:nvSpPr>
          <p:cNvPr id="118490890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135492144" name="Picture">
    </p:cNvPr>
          <p:cNvPicPr>
            <a:picLocks noChangeAspect="1"/>
          </p:cNvPicPr>
          <p:nvPr/>
        </p:nvPicPr>
        <p:blipFill>
          <a:blip r:embed="img_0_22_3.png"/>
          <a:srcRect/>
          <a:stretch>
            <a:fillRect l="0" t="0" r="388" b="0"/>
          </a:stretch>
        </p:blipFill>
        <p:spPr>
          <a:xfrm>
            <a:off x="508000" y="1257300"/>
            <a:ext cx="6540500" cy="3441700"/>
          </a:xfrm>
          <a:prstGeom prst="rect">
            <a:avLst/>
          </a:prstGeom>
        </p:spPr>
      </p:pic>
      <p:sp>
        <p:nvSpPr>
          <p:cNvPr id="125415723" name="Text">
    </p:cNvPr>
          <p:cNvSpPr>
            <a:spLocks noGrp="1"/>
          </p:cNvSpPr>
          <p:nvPr/>
        </p:nvSpPr>
        <p:spPr>
          <a:xfrm rot="0">
            <a:off x="508000" y="4699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20443650" name="Text">
    </p:cNvPr>
          <p:cNvSpPr>
            <a:spLocks noGrp="1"/>
          </p:cNvSpPr>
          <p:nvPr/>
        </p:nvSpPr>
        <p:spPr>
          <a:xfrm rot="0">
            <a:off x="508000" y="5181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91315250" name="Text">
    </p:cNvPr>
          <p:cNvSpPr>
            <a:spLocks noGrp="1"/>
          </p:cNvSpPr>
          <p:nvPr/>
        </p:nvSpPr>
        <p:spPr>
          <a:xfrm rot="0">
            <a:off x="3771900" y="5181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14589216" name="Text">
    </p:cNvPr>
          <p:cNvSpPr>
            <a:spLocks noGrp="1"/>
          </p:cNvSpPr>
          <p:nvPr/>
        </p:nvSpPr>
        <p:spPr>
          <a:xfrm rot="0">
            <a:off x="508000" y="538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883954723" name="Text">
    </p:cNvPr>
          <p:cNvSpPr>
            <a:spLocks noGrp="1"/>
          </p:cNvSpPr>
          <p:nvPr/>
        </p:nvSpPr>
        <p:spPr>
          <a:xfrm rot="0">
            <a:off x="3771900" y="538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67388788" name="Text">
    </p:cNvPr>
          <p:cNvSpPr>
            <a:spLocks noGrp="1"/>
          </p:cNvSpPr>
          <p:nvPr/>
        </p:nvSpPr>
        <p:spPr>
          <a:xfrm rot="0">
            <a:off x="508000" y="558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774480275" name="Text">
    </p:cNvPr>
          <p:cNvSpPr>
            <a:spLocks noGrp="1"/>
          </p:cNvSpPr>
          <p:nvPr/>
        </p:nvSpPr>
        <p:spPr>
          <a:xfrm rot="0">
            <a:off x="3771900" y="558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846628" name="Text">
    </p:cNvPr>
          <p:cNvSpPr>
            <a:spLocks noGrp="1"/>
          </p:cNvSpPr>
          <p:nvPr/>
        </p:nvSpPr>
        <p:spPr>
          <a:xfrm rot="0">
            <a:off x="508000" y="579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876159048" name="Text">
    </p:cNvPr>
          <p:cNvSpPr>
            <a:spLocks noGrp="1"/>
          </p:cNvSpPr>
          <p:nvPr/>
        </p:nvSpPr>
        <p:spPr>
          <a:xfrm rot="0">
            <a:off x="3771900" y="579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72502383" name="Text">
    </p:cNvPr>
          <p:cNvSpPr>
            <a:spLocks noGrp="1"/>
          </p:cNvSpPr>
          <p:nvPr/>
        </p:nvSpPr>
        <p:spPr>
          <a:xfrm rot="0">
            <a:off x="508000" y="599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1762537612" name="Text">
    </p:cNvPr>
          <p:cNvSpPr>
            <a:spLocks noGrp="1"/>
          </p:cNvSpPr>
          <p:nvPr/>
        </p:nvSpPr>
        <p:spPr>
          <a:xfrm rot="0">
            <a:off x="3771900" y="599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35808964" name="Text">
    </p:cNvPr>
          <p:cNvSpPr>
            <a:spLocks noGrp="1"/>
          </p:cNvSpPr>
          <p:nvPr/>
        </p:nvSpPr>
        <p:spPr>
          <a:xfrm rot="0">
            <a:off x="508000" y="619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969102319" name="Text">
    </p:cNvPr>
          <p:cNvSpPr>
            <a:spLocks noGrp="1"/>
          </p:cNvSpPr>
          <p:nvPr/>
        </p:nvSpPr>
        <p:spPr>
          <a:xfrm rot="0">
            <a:off x="3771900" y="619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043752318" name="Text">
    </p:cNvPr>
          <p:cNvSpPr>
            <a:spLocks noGrp="1"/>
          </p:cNvSpPr>
          <p:nvPr/>
        </p:nvSpPr>
        <p:spPr>
          <a:xfrm rot="0">
            <a:off x="508000" y="640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648329316" name="Text">
    </p:cNvPr>
          <p:cNvSpPr>
            <a:spLocks noGrp="1"/>
          </p:cNvSpPr>
          <p:nvPr/>
        </p:nvSpPr>
        <p:spPr>
          <a:xfrm rot="0">
            <a:off x="3771900" y="640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816722707" name="Text">
    </p:cNvPr>
          <p:cNvSpPr>
            <a:spLocks noGrp="1"/>
          </p:cNvSpPr>
          <p:nvPr/>
        </p:nvSpPr>
        <p:spPr>
          <a:xfrm rot="0">
            <a:off x="508000" y="660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769747472" name="Text">
    </p:cNvPr>
          <p:cNvSpPr>
            <a:spLocks noGrp="1"/>
          </p:cNvSpPr>
          <p:nvPr/>
        </p:nvSpPr>
        <p:spPr>
          <a:xfrm rot="0">
            <a:off x="3771900" y="660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693233620" name="Text">
    </p:cNvPr>
          <p:cNvSpPr>
            <a:spLocks noGrp="1"/>
          </p:cNvSpPr>
          <p:nvPr/>
        </p:nvSpPr>
        <p:spPr>
          <a:xfrm rot="0">
            <a:off x="508000" y="680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1736987317" name="Text">
    </p:cNvPr>
          <p:cNvSpPr>
            <a:spLocks noGrp="1"/>
          </p:cNvSpPr>
          <p:nvPr/>
        </p:nvSpPr>
        <p:spPr>
          <a:xfrm rot="0">
            <a:off x="3771900" y="680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83689266" name="Text">
    </p:cNvPr>
          <p:cNvSpPr>
            <a:spLocks noGrp="1"/>
          </p:cNvSpPr>
          <p:nvPr/>
        </p:nvSpPr>
        <p:spPr>
          <a:xfrm rot="0">
            <a:off x="508000" y="701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155000838" name="Text">
    </p:cNvPr>
          <p:cNvSpPr>
            <a:spLocks noGrp="1"/>
          </p:cNvSpPr>
          <p:nvPr/>
        </p:nvSpPr>
        <p:spPr>
          <a:xfrm rot="0">
            <a:off x="3771900" y="701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161068889" name="Text">
    </p:cNvPr>
          <p:cNvSpPr>
            <a:spLocks noGrp="1"/>
          </p:cNvSpPr>
          <p:nvPr/>
        </p:nvSpPr>
        <p:spPr>
          <a:xfrm rot="0">
            <a:off x="508000" y="721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619816112" name="Text">
    </p:cNvPr>
          <p:cNvSpPr>
            <a:spLocks noGrp="1"/>
          </p:cNvSpPr>
          <p:nvPr/>
        </p:nvSpPr>
        <p:spPr>
          <a:xfrm rot="0">
            <a:off x="3771900" y="721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805745544" name="Text">
    </p:cNvPr>
          <p:cNvSpPr>
            <a:spLocks noGrp="1"/>
          </p:cNvSpPr>
          <p:nvPr/>
        </p:nvSpPr>
        <p:spPr>
          <a:xfrm rot="0">
            <a:off x="508000" y="741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74738772" name="Text">
    </p:cNvPr>
          <p:cNvSpPr>
            <a:spLocks noGrp="1"/>
          </p:cNvSpPr>
          <p:nvPr/>
        </p:nvSpPr>
        <p:spPr>
          <a:xfrm rot="0">
            <a:off x="3771900" y="741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707106363" name="Text">
    </p:cNvPr>
          <p:cNvSpPr>
            <a:spLocks noGrp="1"/>
          </p:cNvSpPr>
          <p:nvPr/>
        </p:nvSpPr>
        <p:spPr>
          <a:xfrm rot="0">
            <a:off x="508000" y="762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694125601" name="Text">
    </p:cNvPr>
          <p:cNvSpPr>
            <a:spLocks noGrp="1"/>
          </p:cNvSpPr>
          <p:nvPr/>
        </p:nvSpPr>
        <p:spPr>
          <a:xfrm rot="0">
            <a:off x="3771900" y="762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742455409" name="Text">
    </p:cNvPr>
          <p:cNvSpPr>
            <a:spLocks noGrp="1"/>
          </p:cNvSpPr>
          <p:nvPr/>
        </p:nvSpPr>
        <p:spPr>
          <a:xfrm rot="0">
            <a:off x="508000" y="782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811900405" name="Text">
    </p:cNvPr>
          <p:cNvSpPr>
            <a:spLocks noGrp="1"/>
          </p:cNvSpPr>
          <p:nvPr/>
        </p:nvSpPr>
        <p:spPr>
          <a:xfrm rot="0">
            <a:off x="3771900" y="782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922108300" name="Text">
    </p:cNvPr>
          <p:cNvSpPr>
            <a:spLocks noGrp="1"/>
          </p:cNvSpPr>
          <p:nvPr/>
        </p:nvSpPr>
        <p:spPr>
          <a:xfrm rot="0">
            <a:off x="508000" y="802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1675474431" name="Text">
    </p:cNvPr>
          <p:cNvSpPr>
            <a:spLocks noGrp="1"/>
          </p:cNvSpPr>
          <p:nvPr/>
        </p:nvSpPr>
        <p:spPr>
          <a:xfrm rot="0">
            <a:off x="3771900" y="802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15646341" name="Text">
    </p:cNvPr>
          <p:cNvSpPr>
            <a:spLocks noGrp="1"/>
          </p:cNvSpPr>
          <p:nvPr/>
        </p:nvSpPr>
        <p:spPr>
          <a:xfrm rot="0">
            <a:off x="5080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1558904139" name="Text">
    </p:cNvPr>
          <p:cNvSpPr>
            <a:spLocks noGrp="1"/>
          </p:cNvSpPr>
          <p:nvPr/>
        </p:nvSpPr>
        <p:spPr>
          <a:xfrm rot="0">
            <a:off x="37719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486105979" name="Text">
    </p:cNvPr>
          <p:cNvSpPr>
            <a:spLocks noGrp="1"/>
          </p:cNvSpPr>
          <p:nvPr/>
        </p:nvSpPr>
        <p:spPr>
          <a:xfrm rot="0">
            <a:off x="508000" y="843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449658843" name="Text">
    </p:cNvPr>
          <p:cNvSpPr>
            <a:spLocks noGrp="1"/>
          </p:cNvSpPr>
          <p:nvPr/>
        </p:nvSpPr>
        <p:spPr>
          <a:xfrm rot="0">
            <a:off x="3771900" y="843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83638513" name="Text">
    </p:cNvPr>
          <p:cNvSpPr>
            <a:spLocks noGrp="1"/>
          </p:cNvSpPr>
          <p:nvPr/>
        </p:nvSpPr>
        <p:spPr>
          <a:xfrm rot="0">
            <a:off x="508000" y="863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1067512714" name="Text">
    </p:cNvPr>
          <p:cNvSpPr>
            <a:spLocks noGrp="1"/>
          </p:cNvSpPr>
          <p:nvPr/>
        </p:nvSpPr>
        <p:spPr>
          <a:xfrm rot="0">
            <a:off x="3771900" y="863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76956656" name="Text">
    </p:cNvPr>
          <p:cNvSpPr>
            <a:spLocks noGrp="1"/>
          </p:cNvSpPr>
          <p:nvPr/>
        </p:nvSpPr>
        <p:spPr>
          <a:xfrm rot="0">
            <a:off x="508000" y="883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343619390" name="Text">
    </p:cNvPr>
          <p:cNvSpPr>
            <a:spLocks noGrp="1"/>
          </p:cNvSpPr>
          <p:nvPr/>
        </p:nvSpPr>
        <p:spPr>
          <a:xfrm rot="0">
            <a:off x="3771900" y="883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045724933" name="Text">
    </p:cNvPr>
          <p:cNvSpPr>
            <a:spLocks noGrp="1"/>
          </p:cNvSpPr>
          <p:nvPr/>
        </p:nvSpPr>
        <p:spPr>
          <a:xfrm rot="0">
            <a:off x="508000" y="904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114354150" name="Text">
    </p:cNvPr>
          <p:cNvSpPr>
            <a:spLocks noGrp="1"/>
          </p:cNvSpPr>
          <p:nvPr/>
        </p:nvSpPr>
        <p:spPr>
          <a:xfrm rot="0">
            <a:off x="3771900" y="904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003880098" name="Text">
    </p:cNvPr>
          <p:cNvSpPr>
            <a:spLocks noGrp="1"/>
          </p:cNvSpPr>
          <p:nvPr/>
        </p:nvSpPr>
        <p:spPr>
          <a:xfrm rot="0">
            <a:off x="508000" y="924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386869379" name="Text">
    </p:cNvPr>
          <p:cNvSpPr>
            <a:spLocks noGrp="1"/>
          </p:cNvSpPr>
          <p:nvPr/>
        </p:nvSpPr>
        <p:spPr>
          <a:xfrm rot="0">
            <a:off x="3771900" y="924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71888944" name="Text">
    </p:cNvPr>
          <p:cNvSpPr>
            <a:spLocks noGrp="1"/>
          </p:cNvSpPr>
          <p:nvPr/>
        </p:nvSpPr>
        <p:spPr>
          <a:xfrm rot="0">
            <a:off x="508000" y="944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98244422" name="Text">
    </p:cNvPr>
          <p:cNvSpPr>
            <a:spLocks noGrp="1"/>
          </p:cNvSpPr>
          <p:nvPr/>
        </p:nvSpPr>
        <p:spPr>
          <a:xfrm rot="0">
            <a:off x="3771900" y="944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04813216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3878443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23</a:t>
            </a:r>
          </a:p>
        </p:txBody>
      </p:sp>
      <p:sp>
        <p:nvSpPr>
          <p:cNvPr id="99826780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583660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612524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9268115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24</a:t>
            </a:r>
          </a:p>
        </p:txBody>
      </p:sp>
      <p:sp>
        <p:nvSpPr>
          <p:cNvPr id="193337275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37519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40731439"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L4.4 Access Control</a:t>
            </a:r>
          </a:p>
        </p:txBody>
      </p:sp>
      <p:sp>
        <p:nvSpPr>
          <p:cNvPr id="55595176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669418422" name="Picture">
    </p:cNvPr>
          <p:cNvPicPr>
            <a:picLocks noChangeAspect="1"/>
          </p:cNvPicPr>
          <p:nvPr/>
        </p:nvPicPr>
        <p:blipFill>
          <a:blip r:embed="img_0_24_3.png"/>
          <a:srcRect/>
          <a:stretch>
            <a:fillRect l="0" t="0" r="194" b="0"/>
          </a:stretch>
        </p:blipFill>
        <p:spPr>
          <a:xfrm>
            <a:off x="508000" y="1257300"/>
            <a:ext cx="6540500" cy="4572000"/>
          </a:xfrm>
          <a:prstGeom prst="rect">
            <a:avLst/>
          </a:prstGeom>
        </p:spPr>
      </p:pic>
      <p:sp>
        <p:nvSpPr>
          <p:cNvPr id="533282421" name="Text">
    </p:cNvPr>
          <p:cNvSpPr>
            <a:spLocks noGrp="1"/>
          </p:cNvSpPr>
          <p:nvPr/>
        </p:nvSpPr>
        <p:spPr>
          <a:xfrm rot="0">
            <a:off x="508000" y="58293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970943387" name="Text">
    </p:cNvPr>
          <p:cNvSpPr>
            <a:spLocks noGrp="1"/>
          </p:cNvSpPr>
          <p:nvPr/>
        </p:nvSpPr>
        <p:spPr>
          <a:xfrm rot="0">
            <a:off x="508000" y="6311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019721143" name="Text">
    </p:cNvPr>
          <p:cNvSpPr>
            <a:spLocks noGrp="1"/>
          </p:cNvSpPr>
          <p:nvPr/>
        </p:nvSpPr>
        <p:spPr>
          <a:xfrm rot="0">
            <a:off x="3771900" y="63119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1636650" name="Text">
    </p:cNvPr>
          <p:cNvSpPr>
            <a:spLocks noGrp="1"/>
          </p:cNvSpPr>
          <p:nvPr/>
        </p:nvSpPr>
        <p:spPr>
          <a:xfrm rot="0">
            <a:off x="5080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2034488236" name="Text">
    </p:cNvPr>
          <p:cNvSpPr>
            <a:spLocks noGrp="1"/>
          </p:cNvSpPr>
          <p:nvPr/>
        </p:nvSpPr>
        <p:spPr>
          <a:xfrm rot="0">
            <a:off x="3771900" y="651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998440108" name="Text">
    </p:cNvPr>
          <p:cNvSpPr>
            <a:spLocks noGrp="1"/>
          </p:cNvSpPr>
          <p:nvPr/>
        </p:nvSpPr>
        <p:spPr>
          <a:xfrm rot="0">
            <a:off x="5080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979995750" name="Text">
    </p:cNvPr>
          <p:cNvSpPr>
            <a:spLocks noGrp="1"/>
          </p:cNvSpPr>
          <p:nvPr/>
        </p:nvSpPr>
        <p:spPr>
          <a:xfrm rot="0">
            <a:off x="3771900" y="671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858587579" name="Text">
    </p:cNvPr>
          <p:cNvSpPr>
            <a:spLocks noGrp="1"/>
          </p:cNvSpPr>
          <p:nvPr/>
        </p:nvSpPr>
        <p:spPr>
          <a:xfrm rot="0">
            <a:off x="5080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67689084" name="Text">
    </p:cNvPr>
          <p:cNvSpPr>
            <a:spLocks noGrp="1"/>
          </p:cNvSpPr>
          <p:nvPr/>
        </p:nvSpPr>
        <p:spPr>
          <a:xfrm rot="0">
            <a:off x="3771900" y="692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624247155" name="Text">
    </p:cNvPr>
          <p:cNvSpPr>
            <a:spLocks noGrp="1"/>
          </p:cNvSpPr>
          <p:nvPr/>
        </p:nvSpPr>
        <p:spPr>
          <a:xfrm rot="0">
            <a:off x="5080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397351183" name="Text">
    </p:cNvPr>
          <p:cNvSpPr>
            <a:spLocks noGrp="1"/>
          </p:cNvSpPr>
          <p:nvPr/>
        </p:nvSpPr>
        <p:spPr>
          <a:xfrm rot="0">
            <a:off x="3771900" y="712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50557134" name="Text">
    </p:cNvPr>
          <p:cNvSpPr>
            <a:spLocks noGrp="1"/>
          </p:cNvSpPr>
          <p:nvPr/>
        </p:nvSpPr>
        <p:spPr>
          <a:xfrm rot="0">
            <a:off x="5080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2144997001" name="Text">
    </p:cNvPr>
          <p:cNvSpPr>
            <a:spLocks noGrp="1"/>
          </p:cNvSpPr>
          <p:nvPr/>
        </p:nvSpPr>
        <p:spPr>
          <a:xfrm rot="0">
            <a:off x="3771900" y="732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89451234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1443848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25</a:t>
            </a:r>
          </a:p>
        </p:txBody>
      </p:sp>
      <p:sp>
        <p:nvSpPr>
          <p:cNvPr id="199382195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041168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58455835"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L7 Digital Identity</a:t>
            </a:r>
          </a:p>
        </p:txBody>
      </p:sp>
      <p:sp>
        <p:nvSpPr>
          <p:cNvPr id="1530547267"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4885109" name="Picture">
    </p:cNvPr>
          <p:cNvPicPr>
            <a:picLocks noChangeAspect="1"/>
          </p:cNvPicPr>
          <p:nvPr/>
        </p:nvPicPr>
        <p:blipFill>
          <a:blip r:embed="img_0_25_3.png"/>
          <a:srcRect/>
          <a:stretch>
            <a:fillRect l="0" t="0" r="388" b="0"/>
          </a:stretch>
        </p:blipFill>
        <p:spPr>
          <a:xfrm>
            <a:off x="508000" y="1257300"/>
            <a:ext cx="6540500" cy="5245100"/>
          </a:xfrm>
          <a:prstGeom prst="rect">
            <a:avLst/>
          </a:prstGeom>
        </p:spPr>
      </p:pic>
      <p:sp>
        <p:nvSpPr>
          <p:cNvPr id="154283262" name="Text">
    </p:cNvPr>
          <p:cNvSpPr>
            <a:spLocks noGrp="1"/>
          </p:cNvSpPr>
          <p:nvPr/>
        </p:nvSpPr>
        <p:spPr>
          <a:xfrm rot="0">
            <a:off x="508000" y="6502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009381230" name="Text">
    </p:cNvPr>
          <p:cNvSpPr>
            <a:spLocks noGrp="1"/>
          </p:cNvSpPr>
          <p:nvPr/>
        </p:nvSpPr>
        <p:spPr>
          <a:xfrm rot="0">
            <a:off x="508000" y="6985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07486639" name="Text">
    </p:cNvPr>
          <p:cNvSpPr>
            <a:spLocks noGrp="1"/>
          </p:cNvSpPr>
          <p:nvPr/>
        </p:nvSpPr>
        <p:spPr>
          <a:xfrm rot="0">
            <a:off x="3771900" y="6985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622811" name="Text">
    </p:cNvPr>
          <p:cNvSpPr>
            <a:spLocks noGrp="1"/>
          </p:cNvSpPr>
          <p:nvPr/>
        </p:nvSpPr>
        <p:spPr>
          <a:xfrm rot="0">
            <a:off x="5080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435758799" name="Text">
    </p:cNvPr>
          <p:cNvSpPr>
            <a:spLocks noGrp="1"/>
          </p:cNvSpPr>
          <p:nvPr/>
        </p:nvSpPr>
        <p:spPr>
          <a:xfrm rot="0">
            <a:off x="3771900" y="718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792604161" name="Text">
    </p:cNvPr>
          <p:cNvSpPr>
            <a:spLocks noGrp="1"/>
          </p:cNvSpPr>
          <p:nvPr/>
        </p:nvSpPr>
        <p:spPr>
          <a:xfrm rot="0">
            <a:off x="5080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010962765" name="Text">
    </p:cNvPr>
          <p:cNvSpPr>
            <a:spLocks noGrp="1"/>
          </p:cNvSpPr>
          <p:nvPr/>
        </p:nvSpPr>
        <p:spPr>
          <a:xfrm rot="0">
            <a:off x="3771900" y="7391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405551993" name="Text">
    </p:cNvPr>
          <p:cNvSpPr>
            <a:spLocks noGrp="1"/>
          </p:cNvSpPr>
          <p:nvPr/>
        </p:nvSpPr>
        <p:spPr>
          <a:xfrm rot="0">
            <a:off x="5080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Entity</a:t>
            </a:r>
          </a:p>
        </p:txBody>
      </p:sp>
      <p:sp>
        <p:nvSpPr>
          <p:cNvPr id="1219733997" name="Text">
    </p:cNvPr>
          <p:cNvSpPr>
            <a:spLocks noGrp="1"/>
          </p:cNvSpPr>
          <p:nvPr/>
        </p:nvSpPr>
        <p:spPr>
          <a:xfrm rot="0">
            <a:off x="3771900" y="759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703299082" name="Text">
    </p:cNvPr>
          <p:cNvSpPr>
            <a:spLocks noGrp="1"/>
          </p:cNvSpPr>
          <p:nvPr/>
        </p:nvSpPr>
        <p:spPr>
          <a:xfrm rot="0">
            <a:off x="5080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1231222158" name="Text">
    </p:cNvPr>
          <p:cNvSpPr>
            <a:spLocks noGrp="1"/>
          </p:cNvSpPr>
          <p:nvPr/>
        </p:nvSpPr>
        <p:spPr>
          <a:xfrm rot="0">
            <a:off x="3771900" y="779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820836392" name="Text">
    </p:cNvPr>
          <p:cNvSpPr>
            <a:spLocks noGrp="1"/>
          </p:cNvSpPr>
          <p:nvPr/>
        </p:nvSpPr>
        <p:spPr>
          <a:xfrm rot="0">
            <a:off x="5080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Job Title</a:t>
            </a:r>
          </a:p>
        </p:txBody>
      </p:sp>
      <p:sp>
        <p:nvSpPr>
          <p:cNvPr id="1707459353" name="Text">
    </p:cNvPr>
          <p:cNvSpPr>
            <a:spLocks noGrp="1"/>
          </p:cNvSpPr>
          <p:nvPr/>
        </p:nvSpPr>
        <p:spPr>
          <a:xfrm rot="0">
            <a:off x="3771900" y="800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44366259" name="Text">
    </p:cNvPr>
          <p:cNvSpPr>
            <a:spLocks noGrp="1"/>
          </p:cNvSpPr>
          <p:nvPr/>
        </p:nvSpPr>
        <p:spPr>
          <a:xfrm rot="0">
            <a:off x="5080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Name</a:t>
            </a:r>
          </a:p>
        </p:txBody>
      </p:sp>
      <p:sp>
        <p:nvSpPr>
          <p:cNvPr id="1824808178" name="Text">
    </p:cNvPr>
          <p:cNvSpPr>
            <a:spLocks noGrp="1"/>
          </p:cNvSpPr>
          <p:nvPr/>
        </p:nvSpPr>
        <p:spPr>
          <a:xfrm rot="0">
            <a:off x="3771900" y="820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02362106" name="Text">
    </p:cNvPr>
          <p:cNvSpPr>
            <a:spLocks noGrp="1"/>
          </p:cNvSpPr>
          <p:nvPr/>
        </p:nvSpPr>
        <p:spPr>
          <a:xfrm rot="0">
            <a:off x="5080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Nationality</a:t>
            </a:r>
          </a:p>
        </p:txBody>
      </p:sp>
      <p:sp>
        <p:nvSpPr>
          <p:cNvPr id="1890063775" name="Text">
    </p:cNvPr>
          <p:cNvSpPr>
            <a:spLocks noGrp="1"/>
          </p:cNvSpPr>
          <p:nvPr/>
        </p:nvSpPr>
        <p:spPr>
          <a:xfrm rot="0">
            <a:off x="3771900" y="840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659100064" name="Text">
    </p:cNvPr>
          <p:cNvSpPr>
            <a:spLocks noGrp="1"/>
          </p:cNvSpPr>
          <p:nvPr/>
        </p:nvSpPr>
        <p:spPr>
          <a:xfrm rot="0">
            <a:off x="5080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Administrator</a:t>
            </a:r>
          </a:p>
        </p:txBody>
      </p:sp>
      <p:sp>
        <p:nvSpPr>
          <p:cNvPr id="739129538" name="Text">
    </p:cNvPr>
          <p:cNvSpPr>
            <a:spLocks noGrp="1"/>
          </p:cNvSpPr>
          <p:nvPr/>
        </p:nvSpPr>
        <p:spPr>
          <a:xfrm rot="0">
            <a:off x="3771900" y="861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633300669" name="Text">
    </p:cNvPr>
          <p:cNvSpPr>
            <a:spLocks noGrp="1"/>
          </p:cNvSpPr>
          <p:nvPr/>
        </p:nvSpPr>
        <p:spPr>
          <a:xfrm rot="0">
            <a:off x="5080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1366214116" name="Text">
    </p:cNvPr>
          <p:cNvSpPr>
            <a:spLocks noGrp="1"/>
          </p:cNvSpPr>
          <p:nvPr/>
        </p:nvSpPr>
        <p:spPr>
          <a:xfrm rot="0">
            <a:off x="3771900" y="881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757873330" name="Text">
    </p:cNvPr>
          <p:cNvSpPr>
            <a:spLocks noGrp="1"/>
          </p:cNvSpPr>
          <p:nvPr/>
        </p:nvSpPr>
        <p:spPr>
          <a:xfrm rot="0">
            <a:off x="5080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User</a:t>
            </a:r>
          </a:p>
        </p:txBody>
      </p:sp>
      <p:sp>
        <p:nvSpPr>
          <p:cNvPr id="1882836989" name="Text">
    </p:cNvPr>
          <p:cNvSpPr>
            <a:spLocks noGrp="1"/>
          </p:cNvSpPr>
          <p:nvPr/>
        </p:nvSpPr>
        <p:spPr>
          <a:xfrm rot="0">
            <a:off x="3771900" y="901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087817375" name="Text">
    </p:cNvPr>
          <p:cNvSpPr>
            <a:spLocks noGrp="1"/>
          </p:cNvSpPr>
          <p:nvPr/>
        </p:nvSpPr>
        <p:spPr>
          <a:xfrm rot="0">
            <a:off x="5080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Organisation</a:t>
            </a:r>
          </a:p>
        </p:txBody>
      </p:sp>
      <p:sp>
        <p:nvSpPr>
          <p:cNvPr id="1731226244" name="Text">
    </p:cNvPr>
          <p:cNvSpPr>
            <a:spLocks noGrp="1"/>
          </p:cNvSpPr>
          <p:nvPr/>
        </p:nvSpPr>
        <p:spPr>
          <a:xfrm rot="0">
            <a:off x="3771900" y="9220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21757562" name="Text">
    </p:cNvPr>
          <p:cNvSpPr>
            <a:spLocks noGrp="1"/>
          </p:cNvSpPr>
          <p:nvPr/>
        </p:nvSpPr>
        <p:spPr>
          <a:xfrm rot="0">
            <a:off x="5080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Person</a:t>
            </a:r>
          </a:p>
        </p:txBody>
      </p:sp>
      <p:sp>
        <p:nvSpPr>
          <p:cNvPr id="368918976" name="Text">
    </p:cNvPr>
          <p:cNvSpPr>
            <a:spLocks noGrp="1"/>
          </p:cNvSpPr>
          <p:nvPr/>
        </p:nvSpPr>
        <p:spPr>
          <a:xfrm rot="0">
            <a:off x="3771900" y="9423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676251102" name="Text">
    </p:cNvPr>
          <p:cNvSpPr>
            <a:spLocks noGrp="1"/>
          </p:cNvSpPr>
          <p:nvPr/>
        </p:nvSpPr>
        <p:spPr>
          <a:xfrm rot="0">
            <a:off x="5080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32754797" name="Text">
    </p:cNvPr>
          <p:cNvSpPr>
            <a:spLocks noGrp="1"/>
          </p:cNvSpPr>
          <p:nvPr/>
        </p:nvSpPr>
        <p:spPr>
          <a:xfrm rot="0">
            <a:off x="3771900" y="9626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6826911" name="Text">
    </p:cNvPr>
          <p:cNvSpPr>
            <a:spLocks noGrp="1"/>
          </p:cNvSpPr>
          <p:nvPr/>
        </p:nvSpPr>
        <p:spPr>
          <a:xfrm rot="0">
            <a:off x="5080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Security Clearance</a:t>
            </a:r>
          </a:p>
        </p:txBody>
      </p:sp>
      <p:sp>
        <p:nvSpPr>
          <p:cNvPr id="2051654694" name="Text">
    </p:cNvPr>
          <p:cNvSpPr>
            <a:spLocks noGrp="1"/>
          </p:cNvSpPr>
          <p:nvPr/>
        </p:nvSpPr>
        <p:spPr>
          <a:xfrm rot="0">
            <a:off x="3771900" y="9829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4186670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2385762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26</a:t>
            </a:r>
          </a:p>
        </p:txBody>
      </p:sp>
      <p:sp>
        <p:nvSpPr>
          <p:cNvPr id="91565406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794153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28544686"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7952464"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4069354"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227953213"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677673671"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System</a:t>
            </a:r>
          </a:p>
        </p:txBody>
      </p:sp>
      <p:sp>
        <p:nvSpPr>
          <p:cNvPr id="1573760791"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777850916"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User.GivenName</a:t>
            </a:r>
          </a:p>
        </p:txBody>
      </p:sp>
      <p:sp>
        <p:nvSpPr>
          <p:cNvPr id="1452257925"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63842769"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User.JobTitle</a:t>
            </a:r>
          </a:p>
        </p:txBody>
      </p:sp>
      <p:sp>
        <p:nvSpPr>
          <p:cNvPr id="1832116599"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85804815"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User.Nationality</a:t>
            </a:r>
          </a:p>
        </p:txBody>
      </p:sp>
      <p:sp>
        <p:nvSpPr>
          <p:cNvPr id="292726344"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129495143"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User.Organisation</a:t>
            </a:r>
          </a:p>
        </p:txBody>
      </p:sp>
      <p:sp>
        <p:nvSpPr>
          <p:cNvPr id="203942548"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67873623"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User.SecurityClearance</a:t>
            </a:r>
          </a:p>
        </p:txBody>
      </p:sp>
      <p:sp>
        <p:nvSpPr>
          <p:cNvPr id="587879168"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8361220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500297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27</a:t>
            </a:r>
          </a:p>
        </p:txBody>
      </p:sp>
      <p:sp>
        <p:nvSpPr>
          <p:cNvPr id="58466361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42780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7586867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P1 Extract NCDF</a:t>
            </a:r>
          </a:p>
        </p:txBody>
      </p:sp>
      <p:sp>
        <p:nvSpPr>
          <p:cNvPr id="59361588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402262493" name="Picture">
    </p:cNvPr>
          <p:cNvPicPr>
            <a:picLocks noChangeAspect="1"/>
          </p:cNvPicPr>
          <p:nvPr/>
        </p:nvPicPr>
        <p:blipFill>
          <a:blip r:embed="img_0_27_3.png"/>
          <a:srcRect/>
          <a:stretch>
            <a:fillRect l="0" t="0" r="388" b="0"/>
          </a:stretch>
        </p:blipFill>
        <p:spPr>
          <a:xfrm>
            <a:off x="508000" y="1257300"/>
            <a:ext cx="6540500" cy="3746500"/>
          </a:xfrm>
          <a:prstGeom prst="rect">
            <a:avLst/>
          </a:prstGeom>
        </p:spPr>
      </p:pic>
      <p:sp>
        <p:nvSpPr>
          <p:cNvPr id="2125991146" name="Text">
    </p:cNvPr>
          <p:cNvSpPr>
            <a:spLocks noGrp="1"/>
          </p:cNvSpPr>
          <p:nvPr/>
        </p:nvSpPr>
        <p:spPr>
          <a:xfrm rot="0">
            <a:off x="508000" y="5003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258145881" name="Text">
    </p:cNvPr>
          <p:cNvSpPr>
            <a:spLocks noGrp="1"/>
          </p:cNvSpPr>
          <p:nvPr/>
        </p:nvSpPr>
        <p:spPr>
          <a:xfrm rot="0">
            <a:off x="508000" y="5486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098929796" name="Text">
    </p:cNvPr>
          <p:cNvSpPr>
            <a:spLocks noGrp="1"/>
          </p:cNvSpPr>
          <p:nvPr/>
        </p:nvSpPr>
        <p:spPr>
          <a:xfrm rot="0">
            <a:off x="3771900" y="5486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163713" name="Text">
    </p:cNvPr>
          <p:cNvSpPr>
            <a:spLocks noGrp="1"/>
          </p:cNvSpPr>
          <p:nvPr/>
        </p:nvSpPr>
        <p:spPr>
          <a:xfrm rot="0">
            <a:off x="5080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Correlation Service Jave</a:t>
            </a:r>
          </a:p>
        </p:txBody>
      </p:sp>
      <p:sp>
        <p:nvSpPr>
          <p:cNvPr id="906333291" name="Text">
    </p:cNvPr>
          <p:cNvSpPr>
            <a:spLocks noGrp="1"/>
          </p:cNvSpPr>
          <p:nvPr/>
        </p:nvSpPr>
        <p:spPr>
          <a:xfrm rot="0">
            <a:off x="3771900" y="568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772615364" name="Text">
    </p:cNvPr>
          <p:cNvSpPr>
            <a:spLocks noGrp="1"/>
          </p:cNvSpPr>
          <p:nvPr/>
        </p:nvSpPr>
        <p:spPr>
          <a:xfrm rot="0">
            <a:off x="5080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71320961" name="Text">
    </p:cNvPr>
          <p:cNvSpPr>
            <a:spLocks noGrp="1"/>
          </p:cNvSpPr>
          <p:nvPr/>
        </p:nvSpPr>
        <p:spPr>
          <a:xfrm rot="0">
            <a:off x="3771900" y="589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579642112" name="Text">
    </p:cNvPr>
          <p:cNvSpPr>
            <a:spLocks noGrp="1"/>
          </p:cNvSpPr>
          <p:nvPr/>
        </p:nvSpPr>
        <p:spPr>
          <a:xfrm rot="0">
            <a:off x="5080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a:t>
            </a:r>
          </a:p>
        </p:txBody>
      </p:sp>
      <p:sp>
        <p:nvSpPr>
          <p:cNvPr id="955254254" name="Text">
    </p:cNvPr>
          <p:cNvSpPr>
            <a:spLocks noGrp="1"/>
          </p:cNvSpPr>
          <p:nvPr/>
        </p:nvSpPr>
        <p:spPr>
          <a:xfrm rot="0">
            <a:off x="3771900" y="609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136765752" name="Text">
    </p:cNvPr>
          <p:cNvSpPr>
            <a:spLocks noGrp="1"/>
          </p:cNvSpPr>
          <p:nvPr/>
        </p:nvSpPr>
        <p:spPr>
          <a:xfrm rot="0">
            <a:off x="5080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DBMS MongodB</a:t>
            </a:r>
          </a:p>
        </p:txBody>
      </p:sp>
      <p:sp>
        <p:nvSpPr>
          <p:cNvPr id="1147491964" name="Text">
    </p:cNvPr>
          <p:cNvSpPr>
            <a:spLocks noGrp="1"/>
          </p:cNvSpPr>
          <p:nvPr/>
        </p:nvSpPr>
        <p:spPr>
          <a:xfrm rot="0">
            <a:off x="3771900" y="629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53897555" name="Text">
    </p:cNvPr>
          <p:cNvSpPr>
            <a:spLocks noGrp="1"/>
          </p:cNvSpPr>
          <p:nvPr/>
        </p:nvSpPr>
        <p:spPr>
          <a:xfrm rot="0">
            <a:off x="5080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1003606958" name="Text">
    </p:cNvPr>
          <p:cNvSpPr>
            <a:spLocks noGrp="1"/>
          </p:cNvSpPr>
          <p:nvPr/>
        </p:nvSpPr>
        <p:spPr>
          <a:xfrm rot="0">
            <a:off x="3771900" y="650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666403929" name="Text">
    </p:cNvPr>
          <p:cNvSpPr>
            <a:spLocks noGrp="1"/>
          </p:cNvSpPr>
          <p:nvPr/>
        </p:nvSpPr>
        <p:spPr>
          <a:xfrm rot="0">
            <a:off x="5080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1224794212" name="Text">
    </p:cNvPr>
          <p:cNvSpPr>
            <a:spLocks noGrp="1"/>
          </p:cNvSpPr>
          <p:nvPr/>
        </p:nvSpPr>
        <p:spPr>
          <a:xfrm rot="0">
            <a:off x="3771900" y="670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2035049702" name="Text">
    </p:cNvPr>
          <p:cNvSpPr>
            <a:spLocks noGrp="1"/>
          </p:cNvSpPr>
          <p:nvPr/>
        </p:nvSpPr>
        <p:spPr>
          <a:xfrm rot="0">
            <a:off x="5080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a:t>
            </a:r>
          </a:p>
        </p:txBody>
      </p:sp>
      <p:sp>
        <p:nvSpPr>
          <p:cNvPr id="1278575810" name="Text">
    </p:cNvPr>
          <p:cNvSpPr>
            <a:spLocks noGrp="1"/>
          </p:cNvSpPr>
          <p:nvPr/>
        </p:nvSpPr>
        <p:spPr>
          <a:xfrm rot="0">
            <a:off x="3771900" y="690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793533265" name="Text">
    </p:cNvPr>
          <p:cNvSpPr>
            <a:spLocks noGrp="1"/>
          </p:cNvSpPr>
          <p:nvPr/>
        </p:nvSpPr>
        <p:spPr>
          <a:xfrm rot="0">
            <a:off x="5080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DBMS MongodB</a:t>
            </a:r>
          </a:p>
        </p:txBody>
      </p:sp>
      <p:sp>
        <p:nvSpPr>
          <p:cNvPr id="1627491612" name="Text">
    </p:cNvPr>
          <p:cNvSpPr>
            <a:spLocks noGrp="1"/>
          </p:cNvSpPr>
          <p:nvPr/>
        </p:nvSpPr>
        <p:spPr>
          <a:xfrm rot="0">
            <a:off x="3771900" y="711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070982286" name="Text">
    </p:cNvPr>
          <p:cNvSpPr>
            <a:spLocks noGrp="1"/>
          </p:cNvSpPr>
          <p:nvPr/>
        </p:nvSpPr>
        <p:spPr>
          <a:xfrm rot="0">
            <a:off x="5080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Index</a:t>
            </a:r>
          </a:p>
        </p:txBody>
      </p:sp>
      <p:sp>
        <p:nvSpPr>
          <p:cNvPr id="461584054" name="Text">
    </p:cNvPr>
          <p:cNvSpPr>
            <a:spLocks noGrp="1"/>
          </p:cNvSpPr>
          <p:nvPr/>
        </p:nvSpPr>
        <p:spPr>
          <a:xfrm rot="0">
            <a:off x="37719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57025092" name="Text">
    </p:cNvPr>
          <p:cNvSpPr>
            <a:spLocks noGrp="1"/>
          </p:cNvSpPr>
          <p:nvPr/>
        </p:nvSpPr>
        <p:spPr>
          <a:xfrm rot="0">
            <a:off x="5080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Adapter Java</a:t>
            </a:r>
          </a:p>
        </p:txBody>
      </p:sp>
      <p:sp>
        <p:nvSpPr>
          <p:cNvPr id="995913454" name="Text">
    </p:cNvPr>
          <p:cNvSpPr>
            <a:spLocks noGrp="1"/>
          </p:cNvSpPr>
          <p:nvPr/>
        </p:nvSpPr>
        <p:spPr>
          <a:xfrm rot="0">
            <a:off x="37719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60164309" name="Text">
    </p:cNvPr>
          <p:cNvSpPr>
            <a:spLocks noGrp="1"/>
          </p:cNvSpPr>
          <p:nvPr/>
        </p:nvSpPr>
        <p:spPr>
          <a:xfrm rot="0">
            <a:off x="5080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Consumer</a:t>
            </a:r>
          </a:p>
        </p:txBody>
      </p:sp>
      <p:sp>
        <p:nvSpPr>
          <p:cNvPr id="1192364865" name="Text">
    </p:cNvPr>
          <p:cNvSpPr>
            <a:spLocks noGrp="1"/>
          </p:cNvSpPr>
          <p:nvPr/>
        </p:nvSpPr>
        <p:spPr>
          <a:xfrm rot="0">
            <a:off x="37719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381829047" name="Text">
    </p:cNvPr>
          <p:cNvSpPr>
            <a:spLocks noGrp="1"/>
          </p:cNvSpPr>
          <p:nvPr/>
        </p:nvSpPr>
        <p:spPr>
          <a:xfrm rot="0">
            <a:off x="5080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Object Metadata Indexer</a:t>
            </a:r>
          </a:p>
        </p:txBody>
      </p:sp>
      <p:sp>
        <p:nvSpPr>
          <p:cNvPr id="179189260" name="Text">
    </p:cNvPr>
          <p:cNvSpPr>
            <a:spLocks noGrp="1"/>
          </p:cNvSpPr>
          <p:nvPr/>
        </p:nvSpPr>
        <p:spPr>
          <a:xfrm rot="0">
            <a:off x="37719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053538967" name="Text">
    </p:cNvPr>
          <p:cNvSpPr>
            <a:spLocks noGrp="1"/>
          </p:cNvSpPr>
          <p:nvPr/>
        </p:nvSpPr>
        <p:spPr>
          <a:xfrm rot="0">
            <a:off x="5080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API REST</a:t>
            </a:r>
          </a:p>
        </p:txBody>
      </p:sp>
      <p:sp>
        <p:nvSpPr>
          <p:cNvPr id="771346585" name="Text">
    </p:cNvPr>
          <p:cNvSpPr>
            <a:spLocks noGrp="1"/>
          </p:cNvSpPr>
          <p:nvPr/>
        </p:nvSpPr>
        <p:spPr>
          <a:xfrm rot="0">
            <a:off x="37719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391345184" name="Text">
    </p:cNvPr>
          <p:cNvSpPr>
            <a:spLocks noGrp="1"/>
          </p:cNvSpPr>
          <p:nvPr/>
        </p:nvSpPr>
        <p:spPr>
          <a:xfrm rot="0">
            <a:off x="5080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GUI</a:t>
            </a:r>
          </a:p>
        </p:txBody>
      </p:sp>
      <p:sp>
        <p:nvSpPr>
          <p:cNvPr id="1823878800" name="Text">
    </p:cNvPr>
          <p:cNvSpPr>
            <a:spLocks noGrp="1"/>
          </p:cNvSpPr>
          <p:nvPr/>
        </p:nvSpPr>
        <p:spPr>
          <a:xfrm rot="0">
            <a:off x="37719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574250413" name="Text">
    </p:cNvPr>
          <p:cNvSpPr>
            <a:spLocks noGrp="1"/>
          </p:cNvSpPr>
          <p:nvPr/>
        </p:nvSpPr>
        <p:spPr>
          <a:xfrm rot="0">
            <a:off x="5080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Query</a:t>
            </a:r>
          </a:p>
        </p:txBody>
      </p:sp>
      <p:sp>
        <p:nvSpPr>
          <p:cNvPr id="1101278315" name="Text">
    </p:cNvPr>
          <p:cNvSpPr>
            <a:spLocks noGrp="1"/>
          </p:cNvSpPr>
          <p:nvPr/>
        </p:nvSpPr>
        <p:spPr>
          <a:xfrm rot="0">
            <a:off x="37719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97785355"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273008542"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625437966" name="Text">
    </p:cNvPr>
          <p:cNvSpPr>
            <a:spLocks noGrp="1"/>
          </p:cNvSpPr>
          <p:nvPr/>
        </p:nvSpPr>
        <p:spPr>
          <a:xfrm rot="0">
            <a:off x="508000" y="8940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Information Object and Metadata Interface WSMP over REST</a:t>
            </a:r>
          </a:p>
        </p:txBody>
      </p:sp>
      <p:sp>
        <p:nvSpPr>
          <p:cNvPr id="4560909" name="Text">
    </p:cNvPr>
          <p:cNvSpPr>
            <a:spLocks noGrp="1"/>
          </p:cNvSpPr>
          <p:nvPr/>
        </p:nvSpPr>
        <p:spPr>
          <a:xfrm rot="0">
            <a:off x="3771900" y="8940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41256370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64280711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28</a:t>
            </a:r>
          </a:p>
        </p:txBody>
      </p:sp>
      <p:sp>
        <p:nvSpPr>
          <p:cNvPr id="161775342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228248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7609927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P1 Store NCDF Producer</a:t>
            </a:r>
          </a:p>
        </p:txBody>
      </p:sp>
      <p:sp>
        <p:nvSpPr>
          <p:cNvPr id="207736110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936533233" name="Picture">
    </p:cNvPr>
          <p:cNvPicPr>
            <a:picLocks noChangeAspect="1"/>
          </p:cNvPicPr>
          <p:nvPr/>
        </p:nvPicPr>
        <p:blipFill>
          <a:blip r:embed="img_0_28_3.png"/>
          <a:srcRect/>
          <a:stretch>
            <a:fillRect l="0" t="0" r="388" b="0"/>
          </a:stretch>
        </p:blipFill>
        <p:spPr>
          <a:xfrm>
            <a:off x="508000" y="1257300"/>
            <a:ext cx="6540500" cy="3708400"/>
          </a:xfrm>
          <a:prstGeom prst="rect">
            <a:avLst/>
          </a:prstGeom>
        </p:spPr>
      </p:pic>
      <p:sp>
        <p:nvSpPr>
          <p:cNvPr id="415926049" name="Text">
    </p:cNvPr>
          <p:cNvSpPr>
            <a:spLocks noGrp="1"/>
          </p:cNvSpPr>
          <p:nvPr/>
        </p:nvSpPr>
        <p:spPr>
          <a:xfrm rot="0">
            <a:off x="508000" y="49657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544226292" name="Text">
    </p:cNvPr>
          <p:cNvSpPr>
            <a:spLocks noGrp="1"/>
          </p:cNvSpPr>
          <p:nvPr/>
        </p:nvSpPr>
        <p:spPr>
          <a:xfrm rot="0">
            <a:off x="508000" y="5448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110408307" name="Text">
    </p:cNvPr>
          <p:cNvSpPr>
            <a:spLocks noGrp="1"/>
          </p:cNvSpPr>
          <p:nvPr/>
        </p:nvSpPr>
        <p:spPr>
          <a:xfrm rot="0">
            <a:off x="3771900" y="54483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2090985" name="Text">
    </p:cNvPr>
          <p:cNvSpPr>
            <a:spLocks noGrp="1"/>
          </p:cNvSpPr>
          <p:nvPr/>
        </p:nvSpPr>
        <p:spPr>
          <a:xfrm rot="0">
            <a:off x="508000" y="565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349235162" name="Text">
    </p:cNvPr>
          <p:cNvSpPr>
            <a:spLocks noGrp="1"/>
          </p:cNvSpPr>
          <p:nvPr/>
        </p:nvSpPr>
        <p:spPr>
          <a:xfrm rot="0">
            <a:off x="3771900" y="565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275801105" name="Text">
    </p:cNvPr>
          <p:cNvSpPr>
            <a:spLocks noGrp="1"/>
          </p:cNvSpPr>
          <p:nvPr/>
        </p:nvSpPr>
        <p:spPr>
          <a:xfrm rot="0">
            <a:off x="508000" y="585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a:t>
            </a:r>
          </a:p>
        </p:txBody>
      </p:sp>
      <p:sp>
        <p:nvSpPr>
          <p:cNvPr id="696606344" name="Text">
    </p:cNvPr>
          <p:cNvSpPr>
            <a:spLocks noGrp="1"/>
          </p:cNvSpPr>
          <p:nvPr/>
        </p:nvSpPr>
        <p:spPr>
          <a:xfrm rot="0">
            <a:off x="3771900" y="585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31567129" name="Text">
    </p:cNvPr>
          <p:cNvSpPr>
            <a:spLocks noGrp="1"/>
          </p:cNvSpPr>
          <p:nvPr/>
        </p:nvSpPr>
        <p:spPr>
          <a:xfrm rot="0">
            <a:off x="508000" y="605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dB</a:t>
            </a:r>
          </a:p>
        </p:txBody>
      </p:sp>
      <p:sp>
        <p:nvSpPr>
          <p:cNvPr id="514897741" name="Text">
    </p:cNvPr>
          <p:cNvSpPr>
            <a:spLocks noGrp="1"/>
          </p:cNvSpPr>
          <p:nvPr/>
        </p:nvSpPr>
        <p:spPr>
          <a:xfrm rot="0">
            <a:off x="3771900" y="605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34035302" name="Text">
    </p:cNvPr>
          <p:cNvSpPr>
            <a:spLocks noGrp="1"/>
          </p:cNvSpPr>
          <p:nvPr/>
        </p:nvSpPr>
        <p:spPr>
          <a:xfrm rot="0">
            <a:off x="508000" y="626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DBMS MongodB</a:t>
            </a:r>
          </a:p>
        </p:txBody>
      </p:sp>
      <p:sp>
        <p:nvSpPr>
          <p:cNvPr id="234972750" name="Text">
    </p:cNvPr>
          <p:cNvSpPr>
            <a:spLocks noGrp="1"/>
          </p:cNvSpPr>
          <p:nvPr/>
        </p:nvSpPr>
        <p:spPr>
          <a:xfrm rot="0">
            <a:off x="3771900" y="626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758623024" name="Text">
    </p:cNvPr>
          <p:cNvSpPr>
            <a:spLocks noGrp="1"/>
          </p:cNvSpPr>
          <p:nvPr/>
        </p:nvSpPr>
        <p:spPr>
          <a:xfrm rot="0">
            <a:off x="508000" y="646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Index</a:t>
            </a:r>
          </a:p>
        </p:txBody>
      </p:sp>
      <p:sp>
        <p:nvSpPr>
          <p:cNvPr id="1942203832" name="Text">
    </p:cNvPr>
          <p:cNvSpPr>
            <a:spLocks noGrp="1"/>
          </p:cNvSpPr>
          <p:nvPr/>
        </p:nvSpPr>
        <p:spPr>
          <a:xfrm rot="0">
            <a:off x="3771900" y="646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726397326" name="Text">
    </p:cNvPr>
          <p:cNvSpPr>
            <a:spLocks noGrp="1"/>
          </p:cNvSpPr>
          <p:nvPr/>
        </p:nvSpPr>
        <p:spPr>
          <a:xfrm rot="0">
            <a:off x="508000" y="666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1674613258" name="Text">
    </p:cNvPr>
          <p:cNvSpPr>
            <a:spLocks noGrp="1"/>
          </p:cNvSpPr>
          <p:nvPr/>
        </p:nvSpPr>
        <p:spPr>
          <a:xfrm rot="0">
            <a:off x="3771900" y="666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07900341" name="Text">
    </p:cNvPr>
          <p:cNvSpPr>
            <a:spLocks noGrp="1"/>
          </p:cNvSpPr>
          <p:nvPr/>
        </p:nvSpPr>
        <p:spPr>
          <a:xfrm rot="0">
            <a:off x="508000" y="687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1989197930" name="Text">
    </p:cNvPr>
          <p:cNvSpPr>
            <a:spLocks noGrp="1"/>
          </p:cNvSpPr>
          <p:nvPr/>
        </p:nvSpPr>
        <p:spPr>
          <a:xfrm rot="0">
            <a:off x="3771900" y="687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637087741" name="Text">
    </p:cNvPr>
          <p:cNvSpPr>
            <a:spLocks noGrp="1"/>
          </p:cNvSpPr>
          <p:nvPr/>
        </p:nvSpPr>
        <p:spPr>
          <a:xfrm rot="0">
            <a:off x="508000" y="707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1113504138" name="Text">
    </p:cNvPr>
          <p:cNvSpPr>
            <a:spLocks noGrp="1"/>
          </p:cNvSpPr>
          <p:nvPr/>
        </p:nvSpPr>
        <p:spPr>
          <a:xfrm rot="0">
            <a:off x="3771900" y="707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519639756" name="Text">
    </p:cNvPr>
          <p:cNvSpPr>
            <a:spLocks noGrp="1"/>
          </p:cNvSpPr>
          <p:nvPr/>
        </p:nvSpPr>
        <p:spPr>
          <a:xfrm rot="0">
            <a:off x="508000" y="727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a:t>
            </a:r>
          </a:p>
        </p:txBody>
      </p:sp>
      <p:sp>
        <p:nvSpPr>
          <p:cNvPr id="712037476" name="Text">
    </p:cNvPr>
          <p:cNvSpPr>
            <a:spLocks noGrp="1"/>
          </p:cNvSpPr>
          <p:nvPr/>
        </p:nvSpPr>
        <p:spPr>
          <a:xfrm rot="0">
            <a:off x="3771900" y="727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84534544" name="Text">
    </p:cNvPr>
          <p:cNvSpPr>
            <a:spLocks noGrp="1"/>
          </p:cNvSpPr>
          <p:nvPr/>
        </p:nvSpPr>
        <p:spPr>
          <a:xfrm rot="0">
            <a:off x="508000" y="748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DBMS MongodB</a:t>
            </a:r>
          </a:p>
        </p:txBody>
      </p:sp>
      <p:sp>
        <p:nvSpPr>
          <p:cNvPr id="1908401056" name="Text">
    </p:cNvPr>
          <p:cNvSpPr>
            <a:spLocks noGrp="1"/>
          </p:cNvSpPr>
          <p:nvPr/>
        </p:nvSpPr>
        <p:spPr>
          <a:xfrm rot="0">
            <a:off x="3771900" y="748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890123495" name="Text">
    </p:cNvPr>
          <p:cNvSpPr>
            <a:spLocks noGrp="1"/>
          </p:cNvSpPr>
          <p:nvPr/>
        </p:nvSpPr>
        <p:spPr>
          <a:xfrm rot="0">
            <a:off x="508000" y="768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Index</a:t>
            </a:r>
          </a:p>
        </p:txBody>
      </p:sp>
      <p:sp>
        <p:nvSpPr>
          <p:cNvPr id="426841558" name="Text">
    </p:cNvPr>
          <p:cNvSpPr>
            <a:spLocks noGrp="1"/>
          </p:cNvSpPr>
          <p:nvPr/>
        </p:nvSpPr>
        <p:spPr>
          <a:xfrm rot="0">
            <a:off x="3771900" y="768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0871160" name="Text">
    </p:cNvPr>
          <p:cNvSpPr>
            <a:spLocks noGrp="1"/>
          </p:cNvSpPr>
          <p:nvPr/>
        </p:nvSpPr>
        <p:spPr>
          <a:xfrm rot="0">
            <a:off x="508000" y="788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Metdata dB</a:t>
            </a:r>
          </a:p>
        </p:txBody>
      </p:sp>
      <p:sp>
        <p:nvSpPr>
          <p:cNvPr id="89476292" name="Text">
    </p:cNvPr>
          <p:cNvSpPr>
            <a:spLocks noGrp="1"/>
          </p:cNvSpPr>
          <p:nvPr/>
        </p:nvSpPr>
        <p:spPr>
          <a:xfrm rot="0">
            <a:off x="3771900" y="788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02637445" name="Text">
    </p:cNvPr>
          <p:cNvSpPr>
            <a:spLocks noGrp="1"/>
          </p:cNvSpPr>
          <p:nvPr/>
        </p:nvSpPr>
        <p:spPr>
          <a:xfrm rot="0">
            <a:off x="508000" y="808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Producer</a:t>
            </a:r>
          </a:p>
        </p:txBody>
      </p:sp>
      <p:sp>
        <p:nvSpPr>
          <p:cNvPr id="1349950401" name="Text">
    </p:cNvPr>
          <p:cNvSpPr>
            <a:spLocks noGrp="1"/>
          </p:cNvSpPr>
          <p:nvPr/>
        </p:nvSpPr>
        <p:spPr>
          <a:xfrm rot="0">
            <a:off x="3771900" y="808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321635323" name="Text">
    </p:cNvPr>
          <p:cNvSpPr>
            <a:spLocks noGrp="1"/>
          </p:cNvSpPr>
          <p:nvPr/>
        </p:nvSpPr>
        <p:spPr>
          <a:xfrm rot="0">
            <a:off x="508000" y="829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Information Object Indexer</a:t>
            </a:r>
          </a:p>
        </p:txBody>
      </p:sp>
      <p:sp>
        <p:nvSpPr>
          <p:cNvPr id="1018662454" name="Text">
    </p:cNvPr>
          <p:cNvSpPr>
            <a:spLocks noGrp="1"/>
          </p:cNvSpPr>
          <p:nvPr/>
        </p:nvSpPr>
        <p:spPr>
          <a:xfrm rot="0">
            <a:off x="3771900" y="829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986037476" name="Text">
    </p:cNvPr>
          <p:cNvSpPr>
            <a:spLocks noGrp="1"/>
          </p:cNvSpPr>
          <p:nvPr/>
        </p:nvSpPr>
        <p:spPr>
          <a:xfrm rot="0">
            <a:off x="508000" y="849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Information Object Query API REST</a:t>
            </a:r>
          </a:p>
        </p:txBody>
      </p:sp>
      <p:sp>
        <p:nvSpPr>
          <p:cNvPr id="1586073838" name="Text">
    </p:cNvPr>
          <p:cNvSpPr>
            <a:spLocks noGrp="1"/>
          </p:cNvSpPr>
          <p:nvPr/>
        </p:nvSpPr>
        <p:spPr>
          <a:xfrm rot="0">
            <a:off x="3771900" y="849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326153439" name="Text">
    </p:cNvPr>
          <p:cNvSpPr>
            <a:spLocks noGrp="1"/>
          </p:cNvSpPr>
          <p:nvPr/>
        </p:nvSpPr>
        <p:spPr>
          <a:xfrm rot="0">
            <a:off x="508000" y="869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Object Metadata Indexer</a:t>
            </a:r>
          </a:p>
        </p:txBody>
      </p:sp>
      <p:sp>
        <p:nvSpPr>
          <p:cNvPr id="322330297" name="Text">
    </p:cNvPr>
          <p:cNvSpPr>
            <a:spLocks noGrp="1"/>
          </p:cNvSpPr>
          <p:nvPr/>
        </p:nvSpPr>
        <p:spPr>
          <a:xfrm rot="0">
            <a:off x="3771900" y="869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75752103" name="Text">
    </p:cNvPr>
          <p:cNvSpPr>
            <a:spLocks noGrp="1"/>
          </p:cNvSpPr>
          <p:nvPr/>
        </p:nvSpPr>
        <p:spPr>
          <a:xfrm rot="0">
            <a:off x="508000" y="890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Query Metadata API REST</a:t>
            </a:r>
          </a:p>
        </p:txBody>
      </p:sp>
      <p:sp>
        <p:nvSpPr>
          <p:cNvPr id="379526201" name="Text">
    </p:cNvPr>
          <p:cNvSpPr>
            <a:spLocks noGrp="1"/>
          </p:cNvSpPr>
          <p:nvPr/>
        </p:nvSpPr>
        <p:spPr>
          <a:xfrm rot="0">
            <a:off x="3771900" y="890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6263929" name="Text">
    </p:cNvPr>
          <p:cNvSpPr>
            <a:spLocks noGrp="1"/>
          </p:cNvSpPr>
          <p:nvPr/>
        </p:nvSpPr>
        <p:spPr>
          <a:xfrm rot="0">
            <a:off x="508000" y="910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Pointer</a:t>
            </a:r>
          </a:p>
        </p:txBody>
      </p:sp>
      <p:sp>
        <p:nvSpPr>
          <p:cNvPr id="557699421" name="Text">
    </p:cNvPr>
          <p:cNvSpPr>
            <a:spLocks noGrp="1"/>
          </p:cNvSpPr>
          <p:nvPr/>
        </p:nvSpPr>
        <p:spPr>
          <a:xfrm rot="0">
            <a:off x="3771900" y="910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76263431" name="Text">
    </p:cNvPr>
          <p:cNvSpPr>
            <a:spLocks noGrp="1"/>
          </p:cNvSpPr>
          <p:nvPr/>
        </p:nvSpPr>
        <p:spPr>
          <a:xfrm rot="0">
            <a:off x="508000" y="930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1411392684" name="Text">
    </p:cNvPr>
          <p:cNvSpPr>
            <a:spLocks noGrp="1"/>
          </p:cNvSpPr>
          <p:nvPr/>
        </p:nvSpPr>
        <p:spPr>
          <a:xfrm rot="0">
            <a:off x="3771900" y="930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681614861" name="Text">
    </p:cNvPr>
          <p:cNvSpPr>
            <a:spLocks noGrp="1"/>
          </p:cNvSpPr>
          <p:nvPr/>
        </p:nvSpPr>
        <p:spPr>
          <a:xfrm rot="0">
            <a:off x="508000" y="9512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Information Object and Metadata Interface WSMP over REST</a:t>
            </a:r>
          </a:p>
        </p:txBody>
      </p:sp>
      <p:sp>
        <p:nvSpPr>
          <p:cNvPr id="1742210429" name="Text">
    </p:cNvPr>
          <p:cNvSpPr>
            <a:spLocks noGrp="1"/>
          </p:cNvSpPr>
          <p:nvPr/>
        </p:nvSpPr>
        <p:spPr>
          <a:xfrm rot="0">
            <a:off x="3771900" y="9512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49515881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1483389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29</a:t>
            </a:r>
          </a:p>
        </p:txBody>
      </p:sp>
      <p:sp>
        <p:nvSpPr>
          <p:cNvPr id="50530405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009784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44931936"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Views</a:t>
            </a:r>
          </a:p>
        </p:txBody>
      </p:sp>
      <p:sp>
        <p:nvSpPr>
          <p:cNvPr id="1674364716" name="Text">
    </p:cNvPr>
          <p:cNvSpPr>
            <a:spLocks noGrp="1"/>
          </p:cNvSpPr>
          <p:nvPr/>
        </p:nvSpPr>
        <p:spPr>
          <a:xfrm rot="0">
            <a:off x="508000" y="1270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C3T Joint Battlespace Information Services</a:t>
            </a:r>
          </a:p>
        </p:txBody>
      </p:sp>
      <p:sp>
        <p:nvSpPr>
          <p:cNvPr id="892408545" name="Text">
    </p:cNvPr>
          <p:cNvSpPr>
            <a:spLocks noGrp="1"/>
          </p:cNvSpPr>
          <p:nvPr/>
        </p:nvSpPr>
        <p:spPr>
          <a:xfrm rot="0">
            <a:off x="508000" y="1511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295380582" name="Picture">
    </p:cNvPr>
          <p:cNvPicPr>
            <a:picLocks noChangeAspect="1"/>
          </p:cNvPicPr>
          <p:nvPr/>
        </p:nvPicPr>
        <p:blipFill>
          <a:blip r:embed="img_0_2_4.png"/>
          <a:srcRect/>
          <a:stretch>
            <a:fillRect l="0" t="0" r="388" b="0"/>
          </a:stretch>
        </p:blipFill>
        <p:spPr>
          <a:xfrm>
            <a:off x="508000" y="1765300"/>
            <a:ext cx="6540500" cy="5156200"/>
          </a:xfrm>
          <a:prstGeom prst="rect">
            <a:avLst/>
          </a:prstGeom>
        </p:spPr>
      </p:pic>
      <p:sp>
        <p:nvSpPr>
          <p:cNvPr id="1882084667" name="Text">
    </p:cNvPr>
          <p:cNvSpPr>
            <a:spLocks noGrp="1"/>
          </p:cNvSpPr>
          <p:nvPr/>
        </p:nvSpPr>
        <p:spPr>
          <a:xfrm rot="0">
            <a:off x="508000" y="6921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168655582" name="Text">
    </p:cNvPr>
          <p:cNvSpPr>
            <a:spLocks noGrp="1"/>
          </p:cNvSpPr>
          <p:nvPr/>
        </p:nvSpPr>
        <p:spPr>
          <a:xfrm rot="0">
            <a:off x="508000" y="7404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551011597" name="Text">
    </p:cNvPr>
          <p:cNvSpPr>
            <a:spLocks noGrp="1"/>
          </p:cNvSpPr>
          <p:nvPr/>
        </p:nvSpPr>
        <p:spPr>
          <a:xfrm rot="0">
            <a:off x="3771900" y="7404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07535793" name="Text">
    </p:cNvPr>
          <p:cNvSpPr>
            <a:spLocks noGrp="1"/>
          </p:cNvSpPr>
          <p:nvPr/>
        </p:nvSpPr>
        <p:spPr>
          <a:xfrm rot="0">
            <a:off x="5080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1082570055" name="Text">
    </p:cNvPr>
          <p:cNvSpPr>
            <a:spLocks noGrp="1"/>
          </p:cNvSpPr>
          <p:nvPr/>
        </p:nvSpPr>
        <p:spPr>
          <a:xfrm rot="0">
            <a:off x="3771900" y="7607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00592701" name="Text">
    </p:cNvPr>
          <p:cNvSpPr>
            <a:spLocks noGrp="1"/>
          </p:cNvSpPr>
          <p:nvPr/>
        </p:nvSpPr>
        <p:spPr>
          <a:xfrm rot="0">
            <a:off x="5080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BSE Services</a:t>
            </a:r>
          </a:p>
        </p:txBody>
      </p:sp>
      <p:sp>
        <p:nvSpPr>
          <p:cNvPr id="1500433772" name="Text">
    </p:cNvPr>
          <p:cNvSpPr>
            <a:spLocks noGrp="1"/>
          </p:cNvSpPr>
          <p:nvPr/>
        </p:nvSpPr>
        <p:spPr>
          <a:xfrm rot="0">
            <a:off x="3771900" y="7810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10090207" name="Text">
    </p:cNvPr>
          <p:cNvSpPr>
            <a:spLocks noGrp="1"/>
          </p:cNvSpPr>
          <p:nvPr/>
        </p:nvSpPr>
        <p:spPr>
          <a:xfrm rot="0">
            <a:off x="5080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Linkback</a:t>
            </a:r>
          </a:p>
        </p:txBody>
      </p:sp>
      <p:sp>
        <p:nvSpPr>
          <p:cNvPr id="1935042244" name="Text">
    </p:cNvPr>
          <p:cNvSpPr>
            <a:spLocks noGrp="1"/>
          </p:cNvSpPr>
          <p:nvPr/>
        </p:nvSpPr>
        <p:spPr>
          <a:xfrm rot="0">
            <a:off x="3771900" y="801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13932012" name="Text">
    </p:cNvPr>
          <p:cNvSpPr>
            <a:spLocks noGrp="1"/>
          </p:cNvSpPr>
          <p:nvPr/>
        </p:nvSpPr>
        <p:spPr>
          <a:xfrm rot="0">
            <a:off x="5080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1735491622" name="Text">
    </p:cNvPr>
          <p:cNvSpPr>
            <a:spLocks noGrp="1"/>
          </p:cNvSpPr>
          <p:nvPr/>
        </p:nvSpPr>
        <p:spPr>
          <a:xfrm rot="0">
            <a:off x="3771900" y="821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32189752" name="Text">
    </p:cNvPr>
          <p:cNvSpPr>
            <a:spLocks noGrp="1"/>
          </p:cNvSpPr>
          <p:nvPr/>
        </p:nvSpPr>
        <p:spPr>
          <a:xfrm rot="0">
            <a:off x="5080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1595451213" name="Text">
    </p:cNvPr>
          <p:cNvSpPr>
            <a:spLocks noGrp="1"/>
          </p:cNvSpPr>
          <p:nvPr/>
        </p:nvSpPr>
        <p:spPr>
          <a:xfrm rot="0">
            <a:off x="3771900" y="842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323153667" name="Text">
    </p:cNvPr>
          <p:cNvSpPr>
            <a:spLocks noGrp="1"/>
          </p:cNvSpPr>
          <p:nvPr/>
        </p:nvSpPr>
        <p:spPr>
          <a:xfrm rot="0">
            <a:off x="508000" y="862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625369166" name="Text">
    </p:cNvPr>
          <p:cNvSpPr>
            <a:spLocks noGrp="1"/>
          </p:cNvSpPr>
          <p:nvPr/>
        </p:nvSpPr>
        <p:spPr>
          <a:xfrm rot="0">
            <a:off x="3771900" y="862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117345164" name="Text">
    </p:cNvPr>
          <p:cNvSpPr>
            <a:spLocks noGrp="1"/>
          </p:cNvSpPr>
          <p:nvPr/>
        </p:nvSpPr>
        <p:spPr>
          <a:xfrm rot="0">
            <a:off x="508000" y="882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1686961608" name="Text">
    </p:cNvPr>
          <p:cNvSpPr>
            <a:spLocks noGrp="1"/>
          </p:cNvSpPr>
          <p:nvPr/>
        </p:nvSpPr>
        <p:spPr>
          <a:xfrm rot="0">
            <a:off x="3771900" y="882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203394043" name="Text">
    </p:cNvPr>
          <p:cNvSpPr>
            <a:spLocks noGrp="1"/>
          </p:cNvSpPr>
          <p:nvPr/>
        </p:nvSpPr>
        <p:spPr>
          <a:xfrm rot="0">
            <a:off x="508000" y="902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374165330" name="Text">
    </p:cNvPr>
          <p:cNvSpPr>
            <a:spLocks noGrp="1"/>
          </p:cNvSpPr>
          <p:nvPr/>
        </p:nvSpPr>
        <p:spPr>
          <a:xfrm rot="0">
            <a:off x="3771900" y="902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268350620" name="Text">
    </p:cNvPr>
          <p:cNvSpPr>
            <a:spLocks noGrp="1"/>
          </p:cNvSpPr>
          <p:nvPr/>
        </p:nvSpPr>
        <p:spPr>
          <a:xfrm rot="0">
            <a:off x="508000" y="923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203385366" name="Text">
    </p:cNvPr>
          <p:cNvSpPr>
            <a:spLocks noGrp="1"/>
          </p:cNvSpPr>
          <p:nvPr/>
        </p:nvSpPr>
        <p:spPr>
          <a:xfrm rot="0">
            <a:off x="3771900" y="923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421520355" name="Text">
    </p:cNvPr>
          <p:cNvSpPr>
            <a:spLocks noGrp="1"/>
          </p:cNvSpPr>
          <p:nvPr/>
        </p:nvSpPr>
        <p:spPr>
          <a:xfrm rot="0">
            <a:off x="508000" y="943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Services</a:t>
            </a:r>
          </a:p>
        </p:txBody>
      </p:sp>
      <p:sp>
        <p:nvSpPr>
          <p:cNvPr id="145513243" name="Text">
    </p:cNvPr>
          <p:cNvSpPr>
            <a:spLocks noGrp="1"/>
          </p:cNvSpPr>
          <p:nvPr/>
        </p:nvSpPr>
        <p:spPr>
          <a:xfrm rot="0">
            <a:off x="3771900" y="943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913410758" name="Text">
    </p:cNvPr>
          <p:cNvSpPr>
            <a:spLocks noGrp="1"/>
          </p:cNvSpPr>
          <p:nvPr/>
        </p:nvSpPr>
        <p:spPr>
          <a:xfrm rot="0">
            <a:off x="508000" y="963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ORBAT Services</a:t>
            </a:r>
          </a:p>
        </p:txBody>
      </p:sp>
      <p:sp>
        <p:nvSpPr>
          <p:cNvPr id="87351115" name="Text">
    </p:cNvPr>
          <p:cNvSpPr>
            <a:spLocks noGrp="1"/>
          </p:cNvSpPr>
          <p:nvPr/>
        </p:nvSpPr>
        <p:spPr>
          <a:xfrm rot="0">
            <a:off x="3771900" y="963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66331893" name="Text">
    </p:cNvPr>
          <p:cNvSpPr>
            <a:spLocks noGrp="1"/>
          </p:cNvSpPr>
          <p:nvPr/>
        </p:nvSpPr>
        <p:spPr>
          <a:xfrm rot="0">
            <a:off x="508000" y="984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Overlay Services</a:t>
            </a:r>
          </a:p>
        </p:txBody>
      </p:sp>
      <p:sp>
        <p:nvSpPr>
          <p:cNvPr id="156032775" name="Text">
    </p:cNvPr>
          <p:cNvSpPr>
            <a:spLocks noGrp="1"/>
          </p:cNvSpPr>
          <p:nvPr/>
        </p:nvSpPr>
        <p:spPr>
          <a:xfrm rot="0">
            <a:off x="3771900" y="984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42716378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8325566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a:t>
            </a:r>
          </a:p>
        </p:txBody>
      </p:sp>
      <p:sp>
        <p:nvSpPr>
          <p:cNvPr id="30473379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314021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4019213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417206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30</a:t>
            </a:r>
          </a:p>
        </p:txBody>
      </p:sp>
      <p:sp>
        <p:nvSpPr>
          <p:cNvPr id="142855359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653192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4359821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P1 Store NCDF Producer Local Store</a:t>
            </a:r>
          </a:p>
        </p:txBody>
      </p:sp>
      <p:sp>
        <p:nvSpPr>
          <p:cNvPr id="135418435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754887732" name="Picture">
    </p:cNvPr>
          <p:cNvPicPr>
            <a:picLocks noChangeAspect="1"/>
          </p:cNvPicPr>
          <p:nvPr/>
        </p:nvPicPr>
        <p:blipFill>
          <a:blip r:embed="img_0_30_3.png"/>
          <a:srcRect/>
          <a:stretch>
            <a:fillRect l="0" t="0" r="388" b="0"/>
          </a:stretch>
        </p:blipFill>
        <p:spPr>
          <a:xfrm>
            <a:off x="508000" y="1257300"/>
            <a:ext cx="6540500" cy="2641600"/>
          </a:xfrm>
          <a:prstGeom prst="rect">
            <a:avLst/>
          </a:prstGeom>
        </p:spPr>
      </p:pic>
      <p:sp>
        <p:nvSpPr>
          <p:cNvPr id="32657329" name="Text">
    </p:cNvPr>
          <p:cNvSpPr>
            <a:spLocks noGrp="1"/>
          </p:cNvSpPr>
          <p:nvPr/>
        </p:nvSpPr>
        <p:spPr>
          <a:xfrm rot="0">
            <a:off x="508000" y="38989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9562642" name="Text">
    </p:cNvPr>
          <p:cNvSpPr>
            <a:spLocks noGrp="1"/>
          </p:cNvSpPr>
          <p:nvPr/>
        </p:nvSpPr>
        <p:spPr>
          <a:xfrm rot="0">
            <a:off x="508000" y="43815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70601507" name="Text">
    </p:cNvPr>
          <p:cNvSpPr>
            <a:spLocks noGrp="1"/>
          </p:cNvSpPr>
          <p:nvPr/>
        </p:nvSpPr>
        <p:spPr>
          <a:xfrm rot="0">
            <a:off x="3771900" y="43815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9072693" name="Text">
    </p:cNvPr>
          <p:cNvSpPr>
            <a:spLocks noGrp="1"/>
          </p:cNvSpPr>
          <p:nvPr/>
        </p:nvSpPr>
        <p:spPr>
          <a:xfrm rot="0">
            <a:off x="508000" y="458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731214278" name="Text">
    </p:cNvPr>
          <p:cNvSpPr>
            <a:spLocks noGrp="1"/>
          </p:cNvSpPr>
          <p:nvPr/>
        </p:nvSpPr>
        <p:spPr>
          <a:xfrm rot="0">
            <a:off x="3771900" y="458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761516616" name="Text">
    </p:cNvPr>
          <p:cNvSpPr>
            <a:spLocks noGrp="1"/>
          </p:cNvSpPr>
          <p:nvPr/>
        </p:nvSpPr>
        <p:spPr>
          <a:xfrm rot="0">
            <a:off x="508000" y="478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a:t>
            </a:r>
          </a:p>
        </p:txBody>
      </p:sp>
      <p:sp>
        <p:nvSpPr>
          <p:cNvPr id="58420981" name="Text">
    </p:cNvPr>
          <p:cNvSpPr>
            <a:spLocks noGrp="1"/>
          </p:cNvSpPr>
          <p:nvPr/>
        </p:nvSpPr>
        <p:spPr>
          <a:xfrm rot="0">
            <a:off x="3771900" y="478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46652282" name="Text">
    </p:cNvPr>
          <p:cNvSpPr>
            <a:spLocks noGrp="1"/>
          </p:cNvSpPr>
          <p:nvPr/>
        </p:nvSpPr>
        <p:spPr>
          <a:xfrm rot="0">
            <a:off x="508000" y="499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DBMS MongodB</a:t>
            </a:r>
          </a:p>
        </p:txBody>
      </p:sp>
      <p:sp>
        <p:nvSpPr>
          <p:cNvPr id="1914804514" name="Text">
    </p:cNvPr>
          <p:cNvSpPr>
            <a:spLocks noGrp="1"/>
          </p:cNvSpPr>
          <p:nvPr/>
        </p:nvSpPr>
        <p:spPr>
          <a:xfrm rot="0">
            <a:off x="3771900" y="499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847678962" name="Text">
    </p:cNvPr>
          <p:cNvSpPr>
            <a:spLocks noGrp="1"/>
          </p:cNvSpPr>
          <p:nvPr/>
        </p:nvSpPr>
        <p:spPr>
          <a:xfrm rot="0">
            <a:off x="508000" y="519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922062853" name="Text">
    </p:cNvPr>
          <p:cNvSpPr>
            <a:spLocks noGrp="1"/>
          </p:cNvSpPr>
          <p:nvPr/>
        </p:nvSpPr>
        <p:spPr>
          <a:xfrm rot="0">
            <a:off x="3771900" y="519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777365519" name="Text">
    </p:cNvPr>
          <p:cNvSpPr>
            <a:spLocks noGrp="1"/>
          </p:cNvSpPr>
          <p:nvPr/>
        </p:nvSpPr>
        <p:spPr>
          <a:xfrm rot="0">
            <a:off x="508000" y="539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392564378" name="Text">
    </p:cNvPr>
          <p:cNvSpPr>
            <a:spLocks noGrp="1"/>
          </p:cNvSpPr>
          <p:nvPr/>
        </p:nvSpPr>
        <p:spPr>
          <a:xfrm rot="0">
            <a:off x="3771900" y="539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939621187" name="Text">
    </p:cNvPr>
          <p:cNvSpPr>
            <a:spLocks noGrp="1"/>
          </p:cNvSpPr>
          <p:nvPr/>
        </p:nvSpPr>
        <p:spPr>
          <a:xfrm rot="0">
            <a:off x="508000" y="560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a:t>
            </a:r>
          </a:p>
        </p:txBody>
      </p:sp>
      <p:sp>
        <p:nvSpPr>
          <p:cNvPr id="1777571469" name="Text">
    </p:cNvPr>
          <p:cNvSpPr>
            <a:spLocks noGrp="1"/>
          </p:cNvSpPr>
          <p:nvPr/>
        </p:nvSpPr>
        <p:spPr>
          <a:xfrm rot="0">
            <a:off x="3771900" y="560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6707894" name="Text">
    </p:cNvPr>
          <p:cNvSpPr>
            <a:spLocks noGrp="1"/>
          </p:cNvSpPr>
          <p:nvPr/>
        </p:nvSpPr>
        <p:spPr>
          <a:xfrm rot="0">
            <a:off x="508000" y="580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DBMS MongodB</a:t>
            </a:r>
          </a:p>
        </p:txBody>
      </p:sp>
      <p:sp>
        <p:nvSpPr>
          <p:cNvPr id="608976269" name="Text">
    </p:cNvPr>
          <p:cNvSpPr>
            <a:spLocks noGrp="1"/>
          </p:cNvSpPr>
          <p:nvPr/>
        </p:nvSpPr>
        <p:spPr>
          <a:xfrm rot="0">
            <a:off x="3771900" y="580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904647194" name="Text">
    </p:cNvPr>
          <p:cNvSpPr>
            <a:spLocks noGrp="1"/>
          </p:cNvSpPr>
          <p:nvPr/>
        </p:nvSpPr>
        <p:spPr>
          <a:xfrm rot="0">
            <a:off x="508000" y="600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Index</a:t>
            </a:r>
          </a:p>
        </p:txBody>
      </p:sp>
      <p:sp>
        <p:nvSpPr>
          <p:cNvPr id="1087991252" name="Text">
    </p:cNvPr>
          <p:cNvSpPr>
            <a:spLocks noGrp="1"/>
          </p:cNvSpPr>
          <p:nvPr/>
        </p:nvSpPr>
        <p:spPr>
          <a:xfrm rot="0">
            <a:off x="3771900" y="600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7732776" name="Text">
    </p:cNvPr>
          <p:cNvSpPr>
            <a:spLocks noGrp="1"/>
          </p:cNvSpPr>
          <p:nvPr/>
        </p:nvSpPr>
        <p:spPr>
          <a:xfrm rot="0">
            <a:off x="5080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Producer Local Store</a:t>
            </a:r>
          </a:p>
        </p:txBody>
      </p:sp>
      <p:sp>
        <p:nvSpPr>
          <p:cNvPr id="1233400956" name="Text">
    </p:cNvPr>
          <p:cNvSpPr>
            <a:spLocks noGrp="1"/>
          </p:cNvSpPr>
          <p:nvPr/>
        </p:nvSpPr>
        <p:spPr>
          <a:xfrm rot="0">
            <a:off x="37719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580142164" name="Text">
    </p:cNvPr>
          <p:cNvSpPr>
            <a:spLocks noGrp="1"/>
          </p:cNvSpPr>
          <p:nvPr/>
        </p:nvSpPr>
        <p:spPr>
          <a:xfrm rot="0">
            <a:off x="5080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Object Metadata Indexer</a:t>
            </a:r>
          </a:p>
        </p:txBody>
      </p:sp>
      <p:sp>
        <p:nvSpPr>
          <p:cNvPr id="698890783" name="Text">
    </p:cNvPr>
          <p:cNvSpPr>
            <a:spLocks noGrp="1"/>
          </p:cNvSpPr>
          <p:nvPr/>
        </p:nvSpPr>
        <p:spPr>
          <a:xfrm rot="0">
            <a:off x="37719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734711682" name="Text">
    </p:cNvPr>
          <p:cNvSpPr>
            <a:spLocks noGrp="1"/>
          </p:cNvSpPr>
          <p:nvPr/>
        </p:nvSpPr>
        <p:spPr>
          <a:xfrm rot="0">
            <a:off x="5080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NCDF Store</a:t>
            </a:r>
          </a:p>
        </p:txBody>
      </p:sp>
      <p:sp>
        <p:nvSpPr>
          <p:cNvPr id="1132800339" name="Text">
    </p:cNvPr>
          <p:cNvSpPr>
            <a:spLocks noGrp="1"/>
          </p:cNvSpPr>
          <p:nvPr/>
        </p:nvSpPr>
        <p:spPr>
          <a:xfrm rot="0">
            <a:off x="37719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35829907" name="Text">
    </p:cNvPr>
          <p:cNvSpPr>
            <a:spLocks noGrp="1"/>
          </p:cNvSpPr>
          <p:nvPr/>
        </p:nvSpPr>
        <p:spPr>
          <a:xfrm rot="0">
            <a:off x="5080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723767608" name="Text">
    </p:cNvPr>
          <p:cNvSpPr>
            <a:spLocks noGrp="1"/>
          </p:cNvSpPr>
          <p:nvPr/>
        </p:nvSpPr>
        <p:spPr>
          <a:xfrm rot="0">
            <a:off x="37719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449700609" name="Text">
    </p:cNvPr>
          <p:cNvSpPr>
            <a:spLocks noGrp="1"/>
          </p:cNvSpPr>
          <p:nvPr/>
        </p:nvSpPr>
        <p:spPr>
          <a:xfrm rot="0">
            <a:off x="508000" y="70231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Information Object and Metadata Interface WSMP over REST</a:t>
            </a:r>
          </a:p>
        </p:txBody>
      </p:sp>
      <p:sp>
        <p:nvSpPr>
          <p:cNvPr id="1011734830" name="Text">
    </p:cNvPr>
          <p:cNvSpPr>
            <a:spLocks noGrp="1"/>
          </p:cNvSpPr>
          <p:nvPr/>
        </p:nvSpPr>
        <p:spPr>
          <a:xfrm rot="0">
            <a:off x="3771900" y="70231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681562319" name="Text">
    </p:cNvPr>
          <p:cNvSpPr>
            <a:spLocks noGrp="1"/>
          </p:cNvSpPr>
          <p:nvPr/>
        </p:nvSpPr>
        <p:spPr>
          <a:xfrm rot="0">
            <a:off x="5080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Metadata WSMP over REST</a:t>
            </a:r>
          </a:p>
        </p:txBody>
      </p:sp>
      <p:sp>
        <p:nvSpPr>
          <p:cNvPr id="1361390945" name="Text">
    </p:cNvPr>
          <p:cNvSpPr>
            <a:spLocks noGrp="1"/>
          </p:cNvSpPr>
          <p:nvPr/>
        </p:nvSpPr>
        <p:spPr>
          <a:xfrm rot="0">
            <a:off x="3771900" y="736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11087280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7476969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31</a:t>
            </a:r>
          </a:p>
        </p:txBody>
      </p:sp>
      <p:sp>
        <p:nvSpPr>
          <p:cNvPr id="101530123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34228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40846849"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P1 Store non NCDF Producer</a:t>
            </a:r>
          </a:p>
        </p:txBody>
      </p:sp>
      <p:sp>
        <p:nvSpPr>
          <p:cNvPr id="148549331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117132196" name="Picture">
    </p:cNvPr>
          <p:cNvPicPr>
            <a:picLocks noChangeAspect="1"/>
          </p:cNvPicPr>
          <p:nvPr/>
        </p:nvPicPr>
        <p:blipFill>
          <a:blip r:embed="img_0_31_3.png"/>
          <a:srcRect/>
          <a:stretch>
            <a:fillRect l="0" t="0" r="582" b="0"/>
          </a:stretch>
        </p:blipFill>
        <p:spPr>
          <a:xfrm>
            <a:off x="508000" y="1257300"/>
            <a:ext cx="6540500" cy="2489200"/>
          </a:xfrm>
          <a:prstGeom prst="rect">
            <a:avLst/>
          </a:prstGeom>
        </p:spPr>
      </p:pic>
      <p:sp>
        <p:nvSpPr>
          <p:cNvPr id="1880505572" name="Text">
    </p:cNvPr>
          <p:cNvSpPr>
            <a:spLocks noGrp="1"/>
          </p:cNvSpPr>
          <p:nvPr/>
        </p:nvSpPr>
        <p:spPr>
          <a:xfrm rot="0">
            <a:off x="508000" y="3746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833350250" name="Text">
    </p:cNvPr>
          <p:cNvSpPr>
            <a:spLocks noGrp="1"/>
          </p:cNvSpPr>
          <p:nvPr/>
        </p:nvSpPr>
        <p:spPr>
          <a:xfrm rot="0">
            <a:off x="508000" y="4229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49424644" name="Text">
    </p:cNvPr>
          <p:cNvSpPr>
            <a:spLocks noGrp="1"/>
          </p:cNvSpPr>
          <p:nvPr/>
        </p:nvSpPr>
        <p:spPr>
          <a:xfrm rot="0">
            <a:off x="3771900" y="4229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9868929" name="Text">
    </p:cNvPr>
          <p:cNvSpPr>
            <a:spLocks noGrp="1"/>
          </p:cNvSpPr>
          <p:nvPr/>
        </p:nvSpPr>
        <p:spPr>
          <a:xfrm rot="0">
            <a:off x="508000" y="443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Metadata Augmentation Java</a:t>
            </a:r>
          </a:p>
        </p:txBody>
      </p:sp>
      <p:sp>
        <p:nvSpPr>
          <p:cNvPr id="1006102945" name="Text">
    </p:cNvPr>
          <p:cNvSpPr>
            <a:spLocks noGrp="1"/>
          </p:cNvSpPr>
          <p:nvPr/>
        </p:nvSpPr>
        <p:spPr>
          <a:xfrm rot="0">
            <a:off x="3771900" y="443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440853007" name="Text">
    </p:cNvPr>
          <p:cNvSpPr>
            <a:spLocks noGrp="1"/>
          </p:cNvSpPr>
          <p:nvPr/>
        </p:nvSpPr>
        <p:spPr>
          <a:xfrm rot="0">
            <a:off x="508000" y="463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Native Receive Interface</a:t>
            </a:r>
          </a:p>
        </p:txBody>
      </p:sp>
      <p:sp>
        <p:nvSpPr>
          <p:cNvPr id="1187513790" name="Text">
    </p:cNvPr>
          <p:cNvSpPr>
            <a:spLocks noGrp="1"/>
          </p:cNvSpPr>
          <p:nvPr/>
        </p:nvSpPr>
        <p:spPr>
          <a:xfrm rot="0">
            <a:off x="3771900" y="463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68485493" name="Text">
    </p:cNvPr>
          <p:cNvSpPr>
            <a:spLocks noGrp="1"/>
          </p:cNvSpPr>
          <p:nvPr/>
        </p:nvSpPr>
        <p:spPr>
          <a:xfrm rot="0">
            <a:off x="508000" y="483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2837175" name="Text">
    </p:cNvPr>
          <p:cNvSpPr>
            <a:spLocks noGrp="1"/>
          </p:cNvSpPr>
          <p:nvPr/>
        </p:nvSpPr>
        <p:spPr>
          <a:xfrm rot="0">
            <a:off x="3771900" y="483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483874153" name="Text">
    </p:cNvPr>
          <p:cNvSpPr>
            <a:spLocks noGrp="1"/>
          </p:cNvSpPr>
          <p:nvPr/>
        </p:nvSpPr>
        <p:spPr>
          <a:xfrm rot="0">
            <a:off x="508000" y="504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a:t>
            </a:r>
          </a:p>
        </p:txBody>
      </p:sp>
      <p:sp>
        <p:nvSpPr>
          <p:cNvPr id="1586566188" name="Text">
    </p:cNvPr>
          <p:cNvSpPr>
            <a:spLocks noGrp="1"/>
          </p:cNvSpPr>
          <p:nvPr/>
        </p:nvSpPr>
        <p:spPr>
          <a:xfrm rot="0">
            <a:off x="3771900" y="504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923332130" name="Text">
    </p:cNvPr>
          <p:cNvSpPr>
            <a:spLocks noGrp="1"/>
          </p:cNvSpPr>
          <p:nvPr/>
        </p:nvSpPr>
        <p:spPr>
          <a:xfrm rot="0">
            <a:off x="508000" y="524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DBMS MongodB</a:t>
            </a:r>
          </a:p>
        </p:txBody>
      </p:sp>
      <p:sp>
        <p:nvSpPr>
          <p:cNvPr id="679946803" name="Text">
    </p:cNvPr>
          <p:cNvSpPr>
            <a:spLocks noGrp="1"/>
          </p:cNvSpPr>
          <p:nvPr/>
        </p:nvSpPr>
        <p:spPr>
          <a:xfrm rot="0">
            <a:off x="3771900" y="524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615257885" name="Text">
    </p:cNvPr>
          <p:cNvSpPr>
            <a:spLocks noGrp="1"/>
          </p:cNvSpPr>
          <p:nvPr/>
        </p:nvSpPr>
        <p:spPr>
          <a:xfrm rot="0">
            <a:off x="508000" y="544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Interface WSMP over REST </a:t>
            </a:r>
          </a:p>
        </p:txBody>
      </p:sp>
      <p:sp>
        <p:nvSpPr>
          <p:cNvPr id="908114253" name="Text">
    </p:cNvPr>
          <p:cNvSpPr>
            <a:spLocks noGrp="1"/>
          </p:cNvSpPr>
          <p:nvPr/>
        </p:nvSpPr>
        <p:spPr>
          <a:xfrm rot="0">
            <a:off x="3771900" y="544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504535811" name="Text">
    </p:cNvPr>
          <p:cNvSpPr>
            <a:spLocks noGrp="1"/>
          </p:cNvSpPr>
          <p:nvPr/>
        </p:nvSpPr>
        <p:spPr>
          <a:xfrm rot="0">
            <a:off x="508000" y="565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Formatter</a:t>
            </a:r>
          </a:p>
        </p:txBody>
      </p:sp>
      <p:sp>
        <p:nvSpPr>
          <p:cNvPr id="1223297719" name="Text">
    </p:cNvPr>
          <p:cNvSpPr>
            <a:spLocks noGrp="1"/>
          </p:cNvSpPr>
          <p:nvPr/>
        </p:nvSpPr>
        <p:spPr>
          <a:xfrm rot="0">
            <a:off x="3771900" y="565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527652030" name="Text">
    </p:cNvPr>
          <p:cNvSpPr>
            <a:spLocks noGrp="1"/>
          </p:cNvSpPr>
          <p:nvPr/>
        </p:nvSpPr>
        <p:spPr>
          <a:xfrm rot="0">
            <a:off x="508000" y="585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740977868" name="Text">
    </p:cNvPr>
          <p:cNvSpPr>
            <a:spLocks noGrp="1"/>
          </p:cNvSpPr>
          <p:nvPr/>
        </p:nvSpPr>
        <p:spPr>
          <a:xfrm rot="0">
            <a:off x="3771900" y="585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513638711" name="Text">
    </p:cNvPr>
          <p:cNvSpPr>
            <a:spLocks noGrp="1"/>
          </p:cNvSpPr>
          <p:nvPr/>
        </p:nvSpPr>
        <p:spPr>
          <a:xfrm rot="0">
            <a:off x="508000" y="605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112893921" name="Text">
    </p:cNvPr>
          <p:cNvSpPr>
            <a:spLocks noGrp="1"/>
          </p:cNvSpPr>
          <p:nvPr/>
        </p:nvSpPr>
        <p:spPr>
          <a:xfrm rot="0">
            <a:off x="3771900" y="605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65662252" name="Text">
    </p:cNvPr>
          <p:cNvSpPr>
            <a:spLocks noGrp="1"/>
          </p:cNvSpPr>
          <p:nvPr/>
        </p:nvSpPr>
        <p:spPr>
          <a:xfrm rot="0">
            <a:off x="508000" y="626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a:t>
            </a:r>
          </a:p>
        </p:txBody>
      </p:sp>
      <p:sp>
        <p:nvSpPr>
          <p:cNvPr id="2086321553" name="Text">
    </p:cNvPr>
          <p:cNvSpPr>
            <a:spLocks noGrp="1"/>
          </p:cNvSpPr>
          <p:nvPr/>
        </p:nvSpPr>
        <p:spPr>
          <a:xfrm rot="0">
            <a:off x="3771900" y="626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47209748" name="Text">
    </p:cNvPr>
          <p:cNvSpPr>
            <a:spLocks noGrp="1"/>
          </p:cNvSpPr>
          <p:nvPr/>
        </p:nvSpPr>
        <p:spPr>
          <a:xfrm rot="0">
            <a:off x="508000" y="646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DBMS MongodB</a:t>
            </a:r>
          </a:p>
        </p:txBody>
      </p:sp>
      <p:sp>
        <p:nvSpPr>
          <p:cNvPr id="1546374325" name="Text">
    </p:cNvPr>
          <p:cNvSpPr>
            <a:spLocks noGrp="1"/>
          </p:cNvSpPr>
          <p:nvPr/>
        </p:nvSpPr>
        <p:spPr>
          <a:xfrm rot="0">
            <a:off x="3771900" y="646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75241617" name="Text">
    </p:cNvPr>
          <p:cNvSpPr>
            <a:spLocks noGrp="1"/>
          </p:cNvSpPr>
          <p:nvPr/>
        </p:nvSpPr>
        <p:spPr>
          <a:xfrm rot="0">
            <a:off x="508000" y="666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Index</a:t>
            </a:r>
          </a:p>
        </p:txBody>
      </p:sp>
      <p:sp>
        <p:nvSpPr>
          <p:cNvPr id="964188985" name="Text">
    </p:cNvPr>
          <p:cNvSpPr>
            <a:spLocks noGrp="1"/>
          </p:cNvSpPr>
          <p:nvPr/>
        </p:nvSpPr>
        <p:spPr>
          <a:xfrm rot="0">
            <a:off x="3771900" y="666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73427389" name="Text">
    </p:cNvPr>
          <p:cNvSpPr>
            <a:spLocks noGrp="1"/>
          </p:cNvSpPr>
          <p:nvPr/>
        </p:nvSpPr>
        <p:spPr>
          <a:xfrm rot="0">
            <a:off x="508000" y="687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Non NCDF Message e.g. OTH Gold</a:t>
            </a:r>
          </a:p>
        </p:txBody>
      </p:sp>
      <p:sp>
        <p:nvSpPr>
          <p:cNvPr id="1428068246" name="Text">
    </p:cNvPr>
          <p:cNvSpPr>
            <a:spLocks noGrp="1"/>
          </p:cNvSpPr>
          <p:nvPr/>
        </p:nvSpPr>
        <p:spPr>
          <a:xfrm rot="0">
            <a:off x="3771900" y="687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72210678" name="Text">
    </p:cNvPr>
          <p:cNvSpPr>
            <a:spLocks noGrp="1"/>
          </p:cNvSpPr>
          <p:nvPr/>
        </p:nvSpPr>
        <p:spPr>
          <a:xfrm rot="0">
            <a:off x="508000" y="707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Non NCDF Producer</a:t>
            </a:r>
          </a:p>
        </p:txBody>
      </p:sp>
      <p:sp>
        <p:nvSpPr>
          <p:cNvPr id="5849388" name="Text">
    </p:cNvPr>
          <p:cNvSpPr>
            <a:spLocks noGrp="1"/>
          </p:cNvSpPr>
          <p:nvPr/>
        </p:nvSpPr>
        <p:spPr>
          <a:xfrm rot="0">
            <a:off x="3771900" y="707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123312069" name="Text">
    </p:cNvPr>
          <p:cNvSpPr>
            <a:spLocks noGrp="1"/>
          </p:cNvSpPr>
          <p:nvPr/>
        </p:nvSpPr>
        <p:spPr>
          <a:xfrm rot="0">
            <a:off x="508000" y="727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Object Metadata Indexer</a:t>
            </a:r>
          </a:p>
        </p:txBody>
      </p:sp>
      <p:sp>
        <p:nvSpPr>
          <p:cNvPr id="1668803626" name="Text">
    </p:cNvPr>
          <p:cNvSpPr>
            <a:spLocks noGrp="1"/>
          </p:cNvSpPr>
          <p:nvPr/>
        </p:nvSpPr>
        <p:spPr>
          <a:xfrm rot="0">
            <a:off x="3771900" y="727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57923694" name="Text">
    </p:cNvPr>
          <p:cNvSpPr>
            <a:spLocks noGrp="1"/>
          </p:cNvSpPr>
          <p:nvPr/>
        </p:nvSpPr>
        <p:spPr>
          <a:xfrm rot="0">
            <a:off x="508000" y="748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Pre-defeined NCDF Message Metadata e.g. 4774</a:t>
            </a:r>
          </a:p>
        </p:txBody>
      </p:sp>
      <p:sp>
        <p:nvSpPr>
          <p:cNvPr id="1231665421" name="Text">
    </p:cNvPr>
          <p:cNvSpPr>
            <a:spLocks noGrp="1"/>
          </p:cNvSpPr>
          <p:nvPr/>
        </p:nvSpPr>
        <p:spPr>
          <a:xfrm rot="0">
            <a:off x="3771900" y="748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78564780" name="Text">
    </p:cNvPr>
          <p:cNvSpPr>
            <a:spLocks noGrp="1"/>
          </p:cNvSpPr>
          <p:nvPr/>
        </p:nvSpPr>
        <p:spPr>
          <a:xfrm rot="0">
            <a:off x="508000" y="768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1958263860" name="Text">
    </p:cNvPr>
          <p:cNvSpPr>
            <a:spLocks noGrp="1"/>
          </p:cNvSpPr>
          <p:nvPr/>
        </p:nvSpPr>
        <p:spPr>
          <a:xfrm rot="0">
            <a:off x="3771900" y="768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763031653" name="Text">
    </p:cNvPr>
          <p:cNvSpPr>
            <a:spLocks noGrp="1"/>
          </p:cNvSpPr>
          <p:nvPr/>
        </p:nvSpPr>
        <p:spPr>
          <a:xfrm rot="0">
            <a:off x="508000" y="78867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Information Object and Metadata Interface WSMP over REST</a:t>
            </a:r>
          </a:p>
        </p:txBody>
      </p:sp>
      <p:sp>
        <p:nvSpPr>
          <p:cNvPr id="1831917467" name="Text">
    </p:cNvPr>
          <p:cNvSpPr>
            <a:spLocks noGrp="1"/>
          </p:cNvSpPr>
          <p:nvPr/>
        </p:nvSpPr>
        <p:spPr>
          <a:xfrm rot="0">
            <a:off x="3771900" y="78867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432831714" name="Text">
    </p:cNvPr>
          <p:cNvSpPr>
            <a:spLocks noGrp="1"/>
          </p:cNvSpPr>
          <p:nvPr/>
        </p:nvSpPr>
        <p:spPr>
          <a:xfrm rot="0">
            <a:off x="5080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Translator #1 Java</a:t>
            </a:r>
          </a:p>
        </p:txBody>
      </p:sp>
      <p:sp>
        <p:nvSpPr>
          <p:cNvPr id="1678711142" name="Text">
    </p:cNvPr>
          <p:cNvSpPr>
            <a:spLocks noGrp="1"/>
          </p:cNvSpPr>
          <p:nvPr/>
        </p:nvSpPr>
        <p:spPr>
          <a:xfrm rot="0">
            <a:off x="37719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54613224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7367746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32</a:t>
            </a:r>
          </a:p>
        </p:txBody>
      </p:sp>
      <p:sp>
        <p:nvSpPr>
          <p:cNvPr id="78345340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725669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0960188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P3 2019</a:t>
            </a:r>
          </a:p>
        </p:txBody>
      </p:sp>
      <p:sp>
        <p:nvSpPr>
          <p:cNvPr id="940388505"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Application Cooperation viewpoint</a:t>
            </a:r>
          </a:p>
        </p:txBody>
      </p:sp>
      <p:pic>
        <p:nvPicPr>
          <p:cNvPr id="1695835759" name="Picture">
    </p:cNvPr>
          <p:cNvPicPr>
            <a:picLocks noChangeAspect="1"/>
          </p:cNvPicPr>
          <p:nvPr/>
        </p:nvPicPr>
        <p:blipFill>
          <a:blip r:embed="img_0_32_3.png"/>
          <a:srcRect/>
          <a:stretch>
            <a:fillRect l="0" t="0" r="194" b="0"/>
          </a:stretch>
        </p:blipFill>
        <p:spPr>
          <a:xfrm>
            <a:off x="508000" y="1257300"/>
            <a:ext cx="6540500" cy="4267200"/>
          </a:xfrm>
          <a:prstGeom prst="rect">
            <a:avLst/>
          </a:prstGeom>
        </p:spPr>
      </p:pic>
      <p:sp>
        <p:nvSpPr>
          <p:cNvPr id="885787564" name="Text">
    </p:cNvPr>
          <p:cNvSpPr>
            <a:spLocks noGrp="1"/>
          </p:cNvSpPr>
          <p:nvPr/>
        </p:nvSpPr>
        <p:spPr>
          <a:xfrm rot="0">
            <a:off x="508000" y="5524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374809671" name="Text">
    </p:cNvPr>
          <p:cNvSpPr>
            <a:spLocks noGrp="1"/>
          </p:cNvSpPr>
          <p:nvPr/>
        </p:nvSpPr>
        <p:spPr>
          <a:xfrm rot="0">
            <a:off x="508000" y="6007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880416542" name="Text">
    </p:cNvPr>
          <p:cNvSpPr>
            <a:spLocks noGrp="1"/>
          </p:cNvSpPr>
          <p:nvPr/>
        </p:nvSpPr>
        <p:spPr>
          <a:xfrm rot="0">
            <a:off x="3771900" y="6007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4386656" name="Text">
    </p:cNvPr>
          <p:cNvSpPr>
            <a:spLocks noGrp="1"/>
          </p:cNvSpPr>
          <p:nvPr/>
        </p:nvSpPr>
        <p:spPr>
          <a:xfrm rot="0">
            <a:off x="5080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643751012" name="Text">
    </p:cNvPr>
          <p:cNvSpPr>
            <a:spLocks noGrp="1"/>
          </p:cNvSpPr>
          <p:nvPr/>
        </p:nvSpPr>
        <p:spPr>
          <a:xfrm rot="0">
            <a:off x="37719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13498686" name="Text">
    </p:cNvPr>
          <p:cNvSpPr>
            <a:spLocks noGrp="1"/>
          </p:cNvSpPr>
          <p:nvPr/>
        </p:nvSpPr>
        <p:spPr>
          <a:xfrm rot="0">
            <a:off x="5080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Linkback</a:t>
            </a:r>
          </a:p>
        </p:txBody>
      </p:sp>
      <p:sp>
        <p:nvSpPr>
          <p:cNvPr id="480622535" name="Text">
    </p:cNvPr>
          <p:cNvSpPr>
            <a:spLocks noGrp="1"/>
          </p:cNvSpPr>
          <p:nvPr/>
        </p:nvSpPr>
        <p:spPr>
          <a:xfrm rot="0">
            <a:off x="37719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28137355" name="Text">
    </p:cNvPr>
          <p:cNvSpPr>
            <a:spLocks noGrp="1"/>
          </p:cNvSpPr>
          <p:nvPr/>
        </p:nvSpPr>
        <p:spPr>
          <a:xfrm rot="0">
            <a:off x="5080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1732188153" name="Text">
    </p:cNvPr>
          <p:cNvSpPr>
            <a:spLocks noGrp="1"/>
          </p:cNvSpPr>
          <p:nvPr/>
        </p:nvSpPr>
        <p:spPr>
          <a:xfrm rot="0">
            <a:off x="37719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1934685" name="Text">
    </p:cNvPr>
          <p:cNvSpPr>
            <a:spLocks noGrp="1"/>
          </p:cNvSpPr>
          <p:nvPr/>
        </p:nvSpPr>
        <p:spPr>
          <a:xfrm rot="0">
            <a:off x="5080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840665187" name="Text">
    </p:cNvPr>
          <p:cNvSpPr>
            <a:spLocks noGrp="1"/>
          </p:cNvSpPr>
          <p:nvPr/>
        </p:nvSpPr>
        <p:spPr>
          <a:xfrm rot="0">
            <a:off x="37719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392741043" name="Text">
    </p:cNvPr>
          <p:cNvSpPr>
            <a:spLocks noGrp="1"/>
          </p:cNvSpPr>
          <p:nvPr/>
        </p:nvSpPr>
        <p:spPr>
          <a:xfrm rot="0">
            <a:off x="5080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142056824" name="Text">
    </p:cNvPr>
          <p:cNvSpPr>
            <a:spLocks noGrp="1"/>
          </p:cNvSpPr>
          <p:nvPr/>
        </p:nvSpPr>
        <p:spPr>
          <a:xfrm rot="0">
            <a:off x="37719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61848527" name="Text">
    </p:cNvPr>
          <p:cNvSpPr>
            <a:spLocks noGrp="1"/>
          </p:cNvSpPr>
          <p:nvPr/>
        </p:nvSpPr>
        <p:spPr>
          <a:xfrm rot="0">
            <a:off x="5080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1830380361" name="Text">
    </p:cNvPr>
          <p:cNvSpPr>
            <a:spLocks noGrp="1"/>
          </p:cNvSpPr>
          <p:nvPr/>
        </p:nvSpPr>
        <p:spPr>
          <a:xfrm rot="0">
            <a:off x="37719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009081089" name="Text">
    </p:cNvPr>
          <p:cNvSpPr>
            <a:spLocks noGrp="1"/>
          </p:cNvSpPr>
          <p:nvPr/>
        </p:nvSpPr>
        <p:spPr>
          <a:xfrm rot="0">
            <a:off x="5080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43498656" name="Text">
    </p:cNvPr>
          <p:cNvSpPr>
            <a:spLocks noGrp="1"/>
          </p:cNvSpPr>
          <p:nvPr/>
        </p:nvSpPr>
        <p:spPr>
          <a:xfrm rot="0">
            <a:off x="37719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979854525" name="Text">
    </p:cNvPr>
          <p:cNvSpPr>
            <a:spLocks noGrp="1"/>
          </p:cNvSpPr>
          <p:nvPr/>
        </p:nvSpPr>
        <p:spPr>
          <a:xfrm rot="0">
            <a:off x="5080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Platform Services</a:t>
            </a:r>
          </a:p>
        </p:txBody>
      </p:sp>
      <p:sp>
        <p:nvSpPr>
          <p:cNvPr id="1353127967" name="Text">
    </p:cNvPr>
          <p:cNvSpPr>
            <a:spLocks noGrp="1"/>
          </p:cNvSpPr>
          <p:nvPr/>
        </p:nvSpPr>
        <p:spPr>
          <a:xfrm rot="0">
            <a:off x="37719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179434073" name="Text">
    </p:cNvPr>
          <p:cNvSpPr>
            <a:spLocks noGrp="1"/>
          </p:cNvSpPr>
          <p:nvPr/>
        </p:nvSpPr>
        <p:spPr>
          <a:xfrm rot="0">
            <a:off x="5080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Infrastructure Storage Services</a:t>
            </a:r>
          </a:p>
        </p:txBody>
      </p:sp>
      <p:sp>
        <p:nvSpPr>
          <p:cNvPr id="575162797" name="Text">
    </p:cNvPr>
          <p:cNvSpPr>
            <a:spLocks noGrp="1"/>
          </p:cNvSpPr>
          <p:nvPr/>
        </p:nvSpPr>
        <p:spPr>
          <a:xfrm rot="0">
            <a:off x="37719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171848351" name="Text">
    </p:cNvPr>
          <p:cNvSpPr>
            <a:spLocks noGrp="1"/>
          </p:cNvSpPr>
          <p:nvPr/>
        </p:nvSpPr>
        <p:spPr>
          <a:xfrm rot="0">
            <a:off x="5080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769090523" name="Text">
    </p:cNvPr>
          <p:cNvSpPr>
            <a:spLocks noGrp="1"/>
          </p:cNvSpPr>
          <p:nvPr/>
        </p:nvSpPr>
        <p:spPr>
          <a:xfrm rot="0">
            <a:off x="37719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40823372" name="Text">
    </p:cNvPr>
          <p:cNvSpPr>
            <a:spLocks noGrp="1"/>
          </p:cNvSpPr>
          <p:nvPr/>
        </p:nvSpPr>
        <p:spPr>
          <a:xfrm rot="0">
            <a:off x="5080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1849661707" name="Text">
    </p:cNvPr>
          <p:cNvSpPr>
            <a:spLocks noGrp="1"/>
          </p:cNvSpPr>
          <p:nvPr/>
        </p:nvSpPr>
        <p:spPr>
          <a:xfrm rot="0">
            <a:off x="37719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12053079" name="Text">
    </p:cNvPr>
          <p:cNvSpPr>
            <a:spLocks noGrp="1"/>
          </p:cNvSpPr>
          <p:nvPr/>
        </p:nvSpPr>
        <p:spPr>
          <a:xfrm rot="0">
            <a:off x="5080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Mediation Services</a:t>
            </a:r>
          </a:p>
        </p:txBody>
      </p:sp>
      <p:sp>
        <p:nvSpPr>
          <p:cNvPr id="2061423543" name="Text">
    </p:cNvPr>
          <p:cNvSpPr>
            <a:spLocks noGrp="1"/>
          </p:cNvSpPr>
          <p:nvPr/>
        </p:nvSpPr>
        <p:spPr>
          <a:xfrm rot="0">
            <a:off x="37719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66048876" name="Text">
    </p:cNvPr>
          <p:cNvSpPr>
            <a:spLocks noGrp="1"/>
          </p:cNvSpPr>
          <p:nvPr/>
        </p:nvSpPr>
        <p:spPr>
          <a:xfrm rot="0">
            <a:off x="5080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861411985" name="Text">
    </p:cNvPr>
          <p:cNvSpPr>
            <a:spLocks noGrp="1"/>
          </p:cNvSpPr>
          <p:nvPr/>
        </p:nvSpPr>
        <p:spPr>
          <a:xfrm rot="0">
            <a:off x="37719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381690281" name="Text">
    </p:cNvPr>
          <p:cNvSpPr>
            <a:spLocks noGrp="1"/>
          </p:cNvSpPr>
          <p:nvPr/>
        </p:nvSpPr>
        <p:spPr>
          <a:xfrm rot="0">
            <a:off x="5080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NCDF-aligned Representative Joint BSO</a:t>
            </a:r>
          </a:p>
        </p:txBody>
      </p:sp>
      <p:sp>
        <p:nvSpPr>
          <p:cNvPr id="1578486078" name="Text">
    </p:cNvPr>
          <p:cNvSpPr>
            <a:spLocks noGrp="1"/>
          </p:cNvSpPr>
          <p:nvPr/>
        </p:nvSpPr>
        <p:spPr>
          <a:xfrm rot="0">
            <a:off x="37719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71451080" name="Text">
    </p:cNvPr>
          <p:cNvSpPr>
            <a:spLocks noGrp="1"/>
          </p:cNvSpPr>
          <p:nvPr/>
        </p:nvSpPr>
        <p:spPr>
          <a:xfrm rot="0">
            <a:off x="5080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Service Endpoint</a:t>
            </a:r>
          </a:p>
        </p:txBody>
      </p:sp>
      <p:sp>
        <p:nvSpPr>
          <p:cNvPr id="1708980239" name="Text">
    </p:cNvPr>
          <p:cNvSpPr>
            <a:spLocks noGrp="1"/>
          </p:cNvSpPr>
          <p:nvPr/>
        </p:nvSpPr>
        <p:spPr>
          <a:xfrm rot="0">
            <a:off x="37719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616793790" name="Text">
    </p:cNvPr>
          <p:cNvSpPr>
            <a:spLocks noGrp="1"/>
          </p:cNvSpPr>
          <p:nvPr/>
        </p:nvSpPr>
        <p:spPr>
          <a:xfrm rot="0">
            <a:off x="5080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API</a:t>
            </a:r>
          </a:p>
        </p:txBody>
      </p:sp>
      <p:sp>
        <p:nvSpPr>
          <p:cNvPr id="284305842" name="Text">
    </p:cNvPr>
          <p:cNvSpPr>
            <a:spLocks noGrp="1"/>
          </p:cNvSpPr>
          <p:nvPr/>
        </p:nvSpPr>
        <p:spPr>
          <a:xfrm rot="0">
            <a:off x="37719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436112064" name="Text">
    </p:cNvPr>
          <p:cNvSpPr>
            <a:spLocks noGrp="1"/>
          </p:cNvSpPr>
          <p:nvPr/>
        </p:nvSpPr>
        <p:spPr>
          <a:xfrm rot="0">
            <a:off x="5080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459281776" name="Text">
    </p:cNvPr>
          <p:cNvSpPr>
            <a:spLocks noGrp="1"/>
          </p:cNvSpPr>
          <p:nvPr/>
        </p:nvSpPr>
        <p:spPr>
          <a:xfrm rot="0">
            <a:off x="37719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2102530" name="Text">
    </p:cNvPr>
          <p:cNvSpPr>
            <a:spLocks noGrp="1"/>
          </p:cNvSpPr>
          <p:nvPr/>
        </p:nvSpPr>
        <p:spPr>
          <a:xfrm rot="0">
            <a:off x="5080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Gateway Services</a:t>
            </a:r>
          </a:p>
        </p:txBody>
      </p:sp>
      <p:sp>
        <p:nvSpPr>
          <p:cNvPr id="144140860" name="Text">
    </p:cNvPr>
          <p:cNvSpPr>
            <a:spLocks noGrp="1"/>
          </p:cNvSpPr>
          <p:nvPr/>
        </p:nvSpPr>
        <p:spPr>
          <a:xfrm rot="0">
            <a:off x="37719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7082801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12245177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33</a:t>
            </a:r>
          </a:p>
        </p:txBody>
      </p:sp>
      <p:sp>
        <p:nvSpPr>
          <p:cNvPr id="27171470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805234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06708868"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59290034"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3391825"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372213162"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60186902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RESTful</a:t>
            </a:r>
          </a:p>
        </p:txBody>
      </p:sp>
      <p:sp>
        <p:nvSpPr>
          <p:cNvPr id="261805257"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599676769"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Retrieve Data</a:t>
            </a:r>
          </a:p>
        </p:txBody>
      </p:sp>
      <p:sp>
        <p:nvSpPr>
          <p:cNvPr id="1238799465"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335796066"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Unwrapped BSO API</a:t>
            </a:r>
          </a:p>
        </p:txBody>
      </p:sp>
      <p:sp>
        <p:nvSpPr>
          <p:cNvPr id="1306944951"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481441333"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Wrapped BSO API</a:t>
            </a:r>
          </a:p>
        </p:txBody>
      </p:sp>
      <p:sp>
        <p:nvSpPr>
          <p:cNvPr id="1639619606"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80413632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5637775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34</a:t>
            </a:r>
          </a:p>
        </p:txBody>
      </p:sp>
      <p:sp>
        <p:nvSpPr>
          <p:cNvPr id="158604212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02977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14411667"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P3 2020 (JISR)</a:t>
            </a:r>
          </a:p>
        </p:txBody>
      </p:sp>
      <p:sp>
        <p:nvSpPr>
          <p:cNvPr id="76101190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013996784" name="Picture">
    </p:cNvPr>
          <p:cNvPicPr>
            <a:picLocks noChangeAspect="1"/>
          </p:cNvPicPr>
          <p:nvPr/>
        </p:nvPicPr>
        <p:blipFill>
          <a:blip r:embed="img_0_34_3.png"/>
          <a:srcRect/>
          <a:stretch>
            <a:fillRect l="0" t="0" r="194" b="0"/>
          </a:stretch>
        </p:blipFill>
        <p:spPr>
          <a:xfrm>
            <a:off x="508000" y="1257300"/>
            <a:ext cx="6540500" cy="4267200"/>
          </a:xfrm>
          <a:prstGeom prst="rect">
            <a:avLst/>
          </a:prstGeom>
        </p:spPr>
      </p:pic>
      <p:sp>
        <p:nvSpPr>
          <p:cNvPr id="904885928" name="Text">
    </p:cNvPr>
          <p:cNvSpPr>
            <a:spLocks noGrp="1"/>
          </p:cNvSpPr>
          <p:nvPr/>
        </p:nvSpPr>
        <p:spPr>
          <a:xfrm rot="0">
            <a:off x="508000" y="5524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357117570" name="Text">
    </p:cNvPr>
          <p:cNvSpPr>
            <a:spLocks noGrp="1"/>
          </p:cNvSpPr>
          <p:nvPr/>
        </p:nvSpPr>
        <p:spPr>
          <a:xfrm rot="0">
            <a:off x="508000" y="6007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72405762" name="Text">
    </p:cNvPr>
          <p:cNvSpPr>
            <a:spLocks noGrp="1"/>
          </p:cNvSpPr>
          <p:nvPr/>
        </p:nvSpPr>
        <p:spPr>
          <a:xfrm rot="0">
            <a:off x="3771900" y="6007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5913260" name="Text">
    </p:cNvPr>
          <p:cNvSpPr>
            <a:spLocks noGrp="1"/>
          </p:cNvSpPr>
          <p:nvPr/>
        </p:nvSpPr>
        <p:spPr>
          <a:xfrm rot="0">
            <a:off x="5080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952812537" name="Text">
    </p:cNvPr>
          <p:cNvSpPr>
            <a:spLocks noGrp="1"/>
          </p:cNvSpPr>
          <p:nvPr/>
        </p:nvSpPr>
        <p:spPr>
          <a:xfrm rot="0">
            <a:off x="37719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80594780" name="Text">
    </p:cNvPr>
          <p:cNvSpPr>
            <a:spLocks noGrp="1"/>
          </p:cNvSpPr>
          <p:nvPr/>
        </p:nvSpPr>
        <p:spPr>
          <a:xfrm rot="0">
            <a:off x="5080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707666410" name="Text">
    </p:cNvPr>
          <p:cNvSpPr>
            <a:spLocks noGrp="1"/>
          </p:cNvSpPr>
          <p:nvPr/>
        </p:nvSpPr>
        <p:spPr>
          <a:xfrm rot="0">
            <a:off x="37719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704554690" name="Text">
    </p:cNvPr>
          <p:cNvSpPr>
            <a:spLocks noGrp="1"/>
          </p:cNvSpPr>
          <p:nvPr/>
        </p:nvSpPr>
        <p:spPr>
          <a:xfrm rot="0">
            <a:off x="5080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1204124943" name="Text">
    </p:cNvPr>
          <p:cNvSpPr>
            <a:spLocks noGrp="1"/>
          </p:cNvSpPr>
          <p:nvPr/>
        </p:nvSpPr>
        <p:spPr>
          <a:xfrm rot="0">
            <a:off x="37719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104411036" name="Text">
    </p:cNvPr>
          <p:cNvSpPr>
            <a:spLocks noGrp="1"/>
          </p:cNvSpPr>
          <p:nvPr/>
        </p:nvSpPr>
        <p:spPr>
          <a:xfrm rot="0">
            <a:off x="5080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Linkback</a:t>
            </a:r>
          </a:p>
        </p:txBody>
      </p:sp>
      <p:sp>
        <p:nvSpPr>
          <p:cNvPr id="647269546" name="Text">
    </p:cNvPr>
          <p:cNvSpPr>
            <a:spLocks noGrp="1"/>
          </p:cNvSpPr>
          <p:nvPr/>
        </p:nvSpPr>
        <p:spPr>
          <a:xfrm rot="0">
            <a:off x="37719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055271948" name="Text">
    </p:cNvPr>
          <p:cNvSpPr>
            <a:spLocks noGrp="1"/>
          </p:cNvSpPr>
          <p:nvPr/>
        </p:nvSpPr>
        <p:spPr>
          <a:xfrm rot="0">
            <a:off x="5080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373408086" name="Text">
    </p:cNvPr>
          <p:cNvSpPr>
            <a:spLocks noGrp="1"/>
          </p:cNvSpPr>
          <p:nvPr/>
        </p:nvSpPr>
        <p:spPr>
          <a:xfrm rot="0">
            <a:off x="37719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98635297" name="Text">
    </p:cNvPr>
          <p:cNvSpPr>
            <a:spLocks noGrp="1"/>
          </p:cNvSpPr>
          <p:nvPr/>
        </p:nvSpPr>
        <p:spPr>
          <a:xfrm rot="0">
            <a:off x="5080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533441760" name="Text">
    </p:cNvPr>
          <p:cNvSpPr>
            <a:spLocks noGrp="1"/>
          </p:cNvSpPr>
          <p:nvPr/>
        </p:nvSpPr>
        <p:spPr>
          <a:xfrm rot="0">
            <a:off x="37719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44562819" name="Text">
    </p:cNvPr>
          <p:cNvSpPr>
            <a:spLocks noGrp="1"/>
          </p:cNvSpPr>
          <p:nvPr/>
        </p:nvSpPr>
        <p:spPr>
          <a:xfrm rot="0">
            <a:off x="5080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2052403172" name="Text">
    </p:cNvPr>
          <p:cNvSpPr>
            <a:spLocks noGrp="1"/>
          </p:cNvSpPr>
          <p:nvPr/>
        </p:nvSpPr>
        <p:spPr>
          <a:xfrm rot="0">
            <a:off x="37719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89660949" name="Text">
    </p:cNvPr>
          <p:cNvSpPr>
            <a:spLocks noGrp="1"/>
          </p:cNvSpPr>
          <p:nvPr/>
        </p:nvSpPr>
        <p:spPr>
          <a:xfrm rot="0">
            <a:off x="5080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DataAIService</a:t>
            </a:r>
          </a:p>
        </p:txBody>
      </p:sp>
      <p:sp>
        <p:nvSpPr>
          <p:cNvPr id="1640732477" name="Text">
    </p:cNvPr>
          <p:cNvSpPr>
            <a:spLocks noGrp="1"/>
          </p:cNvSpPr>
          <p:nvPr/>
        </p:nvSpPr>
        <p:spPr>
          <a:xfrm rot="0">
            <a:off x="37719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861130902" name="Text">
    </p:cNvPr>
          <p:cNvSpPr>
            <a:spLocks noGrp="1"/>
          </p:cNvSpPr>
          <p:nvPr/>
        </p:nvSpPr>
        <p:spPr>
          <a:xfrm rot="0">
            <a:off x="5080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1613427479" name="Text">
    </p:cNvPr>
          <p:cNvSpPr>
            <a:spLocks noGrp="1"/>
          </p:cNvSpPr>
          <p:nvPr/>
        </p:nvSpPr>
        <p:spPr>
          <a:xfrm rot="0">
            <a:off x="37719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872292140" name="Text">
    </p:cNvPr>
          <p:cNvSpPr>
            <a:spLocks noGrp="1"/>
          </p:cNvSpPr>
          <p:nvPr/>
        </p:nvSpPr>
        <p:spPr>
          <a:xfrm rot="0">
            <a:off x="5080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381497245" name="Text">
    </p:cNvPr>
          <p:cNvSpPr>
            <a:spLocks noGrp="1"/>
          </p:cNvSpPr>
          <p:nvPr/>
        </p:nvSpPr>
        <p:spPr>
          <a:xfrm rot="0">
            <a:off x="37719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133672993" name="Text">
    </p:cNvPr>
          <p:cNvSpPr>
            <a:spLocks noGrp="1"/>
          </p:cNvSpPr>
          <p:nvPr/>
        </p:nvSpPr>
        <p:spPr>
          <a:xfrm rot="0">
            <a:off x="5080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Platform Services</a:t>
            </a:r>
          </a:p>
        </p:txBody>
      </p:sp>
      <p:sp>
        <p:nvSpPr>
          <p:cNvPr id="1219011224" name="Text">
    </p:cNvPr>
          <p:cNvSpPr>
            <a:spLocks noGrp="1"/>
          </p:cNvSpPr>
          <p:nvPr/>
        </p:nvSpPr>
        <p:spPr>
          <a:xfrm rot="0">
            <a:off x="37719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15979304" name="Text">
    </p:cNvPr>
          <p:cNvSpPr>
            <a:spLocks noGrp="1"/>
          </p:cNvSpPr>
          <p:nvPr/>
        </p:nvSpPr>
        <p:spPr>
          <a:xfrm rot="0">
            <a:off x="5080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Infrastructure Storage Services</a:t>
            </a:r>
          </a:p>
        </p:txBody>
      </p:sp>
      <p:sp>
        <p:nvSpPr>
          <p:cNvPr id="220689838" name="Text">
    </p:cNvPr>
          <p:cNvSpPr>
            <a:spLocks noGrp="1"/>
          </p:cNvSpPr>
          <p:nvPr/>
        </p:nvSpPr>
        <p:spPr>
          <a:xfrm rot="0">
            <a:off x="37719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415118439" name="Text">
    </p:cNvPr>
          <p:cNvSpPr>
            <a:spLocks noGrp="1"/>
          </p:cNvSpPr>
          <p:nvPr/>
        </p:nvSpPr>
        <p:spPr>
          <a:xfrm rot="0">
            <a:off x="5080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JBIS Database Services</a:t>
            </a:r>
          </a:p>
        </p:txBody>
      </p:sp>
      <p:sp>
        <p:nvSpPr>
          <p:cNvPr id="361757066" name="Text">
    </p:cNvPr>
          <p:cNvSpPr>
            <a:spLocks noGrp="1"/>
          </p:cNvSpPr>
          <p:nvPr/>
        </p:nvSpPr>
        <p:spPr>
          <a:xfrm rot="0">
            <a:off x="3771900" y="864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057834672" name="Text">
    </p:cNvPr>
          <p:cNvSpPr>
            <a:spLocks noGrp="1"/>
          </p:cNvSpPr>
          <p:nvPr/>
        </p:nvSpPr>
        <p:spPr>
          <a:xfrm rot="0">
            <a:off x="5080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276416078" name="Text">
    </p:cNvPr>
          <p:cNvSpPr>
            <a:spLocks noGrp="1"/>
          </p:cNvSpPr>
          <p:nvPr/>
        </p:nvSpPr>
        <p:spPr>
          <a:xfrm rot="0">
            <a:off x="3771900" y="885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627083431" name="Text">
    </p:cNvPr>
          <p:cNvSpPr>
            <a:spLocks noGrp="1"/>
          </p:cNvSpPr>
          <p:nvPr/>
        </p:nvSpPr>
        <p:spPr>
          <a:xfrm rot="0">
            <a:off x="5080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1330210344" name="Text">
    </p:cNvPr>
          <p:cNvSpPr>
            <a:spLocks noGrp="1"/>
          </p:cNvSpPr>
          <p:nvPr/>
        </p:nvSpPr>
        <p:spPr>
          <a:xfrm rot="0">
            <a:off x="3771900" y="905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969148641" name="Text">
    </p:cNvPr>
          <p:cNvSpPr>
            <a:spLocks noGrp="1"/>
          </p:cNvSpPr>
          <p:nvPr/>
        </p:nvSpPr>
        <p:spPr>
          <a:xfrm rot="0">
            <a:off x="5080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Mediation Services</a:t>
            </a:r>
          </a:p>
        </p:txBody>
      </p:sp>
      <p:sp>
        <p:nvSpPr>
          <p:cNvPr id="488680164" name="Text">
    </p:cNvPr>
          <p:cNvSpPr>
            <a:spLocks noGrp="1"/>
          </p:cNvSpPr>
          <p:nvPr/>
        </p:nvSpPr>
        <p:spPr>
          <a:xfrm rot="0">
            <a:off x="3771900" y="925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009003607" name="Text">
    </p:cNvPr>
          <p:cNvSpPr>
            <a:spLocks noGrp="1"/>
          </p:cNvSpPr>
          <p:nvPr/>
        </p:nvSpPr>
        <p:spPr>
          <a:xfrm rot="0">
            <a:off x="5080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945317341" name="Text">
    </p:cNvPr>
          <p:cNvSpPr>
            <a:spLocks noGrp="1"/>
          </p:cNvSpPr>
          <p:nvPr/>
        </p:nvSpPr>
        <p:spPr>
          <a:xfrm rot="0">
            <a:off x="3771900" y="946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991060461" name="Text">
    </p:cNvPr>
          <p:cNvSpPr>
            <a:spLocks noGrp="1"/>
          </p:cNvSpPr>
          <p:nvPr/>
        </p:nvSpPr>
        <p:spPr>
          <a:xfrm rot="0">
            <a:off x="5080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NCDF-aligned Representative Joint BSO</a:t>
            </a:r>
          </a:p>
        </p:txBody>
      </p:sp>
      <p:sp>
        <p:nvSpPr>
          <p:cNvPr id="603823073" name="Text">
    </p:cNvPr>
          <p:cNvSpPr>
            <a:spLocks noGrp="1"/>
          </p:cNvSpPr>
          <p:nvPr/>
        </p:nvSpPr>
        <p:spPr>
          <a:xfrm rot="0">
            <a:off x="3771900" y="966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4270166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16048736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35</a:t>
            </a:r>
          </a:p>
        </p:txBody>
      </p:sp>
      <p:sp>
        <p:nvSpPr>
          <p:cNvPr id="100036477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866631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39119752"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586355017"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5126271"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Service Endpoint</a:t>
            </a:r>
          </a:p>
        </p:txBody>
      </p:sp>
      <p:sp>
        <p:nvSpPr>
          <p:cNvPr id="906929433"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778321069"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API</a:t>
            </a:r>
          </a:p>
        </p:txBody>
      </p:sp>
      <p:sp>
        <p:nvSpPr>
          <p:cNvPr id="338102641"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566643598"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API</a:t>
            </a:r>
          </a:p>
        </p:txBody>
      </p:sp>
      <p:sp>
        <p:nvSpPr>
          <p:cNvPr id="1646466242"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831718271"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106066730"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390711970"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Gateway Services</a:t>
            </a:r>
          </a:p>
        </p:txBody>
      </p:sp>
      <p:sp>
        <p:nvSpPr>
          <p:cNvPr id="672862008"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735996273"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66192717"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967505429"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RESTful</a:t>
            </a:r>
          </a:p>
        </p:txBody>
      </p:sp>
      <p:sp>
        <p:nvSpPr>
          <p:cNvPr id="89617226"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561991024"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Retrieve Data</a:t>
            </a:r>
          </a:p>
        </p:txBody>
      </p:sp>
      <p:sp>
        <p:nvSpPr>
          <p:cNvPr id="1313974771"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365927748"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Unwrapped BSO API</a:t>
            </a:r>
          </a:p>
        </p:txBody>
      </p:sp>
      <p:sp>
        <p:nvSpPr>
          <p:cNvPr id="725381524"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638599700"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Wrapped BSO API</a:t>
            </a:r>
          </a:p>
        </p:txBody>
      </p:sp>
      <p:sp>
        <p:nvSpPr>
          <p:cNvPr id="1699576084"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2014569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14881676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36</a:t>
            </a:r>
          </a:p>
        </p:txBody>
      </p:sp>
      <p:sp>
        <p:nvSpPr>
          <p:cNvPr id="90436239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26711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16734200"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Data Lake P6 DCS</a:t>
            </a:r>
          </a:p>
        </p:txBody>
      </p:sp>
      <p:sp>
        <p:nvSpPr>
          <p:cNvPr id="1851143998"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850365989" name="Picture">
    </p:cNvPr>
          <p:cNvPicPr>
            <a:picLocks noChangeAspect="1"/>
          </p:cNvPicPr>
          <p:nvPr/>
        </p:nvPicPr>
        <p:blipFill>
          <a:blip r:embed="img_0_36_3.png"/>
          <a:srcRect/>
          <a:stretch>
            <a:fillRect l="0" t="0" r="194" b="0"/>
          </a:stretch>
        </p:blipFill>
        <p:spPr>
          <a:xfrm>
            <a:off x="508000" y="1257300"/>
            <a:ext cx="6540500" cy="5067300"/>
          </a:xfrm>
          <a:prstGeom prst="rect">
            <a:avLst/>
          </a:prstGeom>
        </p:spPr>
      </p:pic>
      <p:sp>
        <p:nvSpPr>
          <p:cNvPr id="838499605" name="Text">
    </p:cNvPr>
          <p:cNvSpPr>
            <a:spLocks noGrp="1"/>
          </p:cNvSpPr>
          <p:nvPr/>
        </p:nvSpPr>
        <p:spPr>
          <a:xfrm rot="0">
            <a:off x="508000" y="6324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750441011" name="Text">
    </p:cNvPr>
          <p:cNvSpPr>
            <a:spLocks noGrp="1"/>
          </p:cNvSpPr>
          <p:nvPr/>
        </p:nvSpPr>
        <p:spPr>
          <a:xfrm rot="0">
            <a:off x="508000" y="6807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41700763" name="Text">
    </p:cNvPr>
          <p:cNvSpPr>
            <a:spLocks noGrp="1"/>
          </p:cNvSpPr>
          <p:nvPr/>
        </p:nvSpPr>
        <p:spPr>
          <a:xfrm rot="0">
            <a:off x="3771900" y="6807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7467635" name="Text">
    </p:cNvPr>
          <p:cNvSpPr>
            <a:spLocks noGrp="1"/>
          </p:cNvSpPr>
          <p:nvPr/>
        </p:nvSpPr>
        <p:spPr>
          <a:xfrm rot="0">
            <a:off x="508000" y="701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Control Policy Repository</a:t>
            </a:r>
          </a:p>
        </p:txBody>
      </p:sp>
      <p:sp>
        <p:nvSpPr>
          <p:cNvPr id="195666072" name="Text">
    </p:cNvPr>
          <p:cNvSpPr>
            <a:spLocks noGrp="1"/>
          </p:cNvSpPr>
          <p:nvPr/>
        </p:nvSpPr>
        <p:spPr>
          <a:xfrm rot="0">
            <a:off x="3771900" y="701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912131732" name="Text">
    </p:cNvPr>
          <p:cNvSpPr>
            <a:spLocks noGrp="1"/>
          </p:cNvSpPr>
          <p:nvPr/>
        </p:nvSpPr>
        <p:spPr>
          <a:xfrm rot="0">
            <a:off x="508000" y="721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357627251" name="Text">
    </p:cNvPr>
          <p:cNvSpPr>
            <a:spLocks noGrp="1"/>
          </p:cNvSpPr>
          <p:nvPr/>
        </p:nvSpPr>
        <p:spPr>
          <a:xfrm rot="0">
            <a:off x="3771900" y="721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917017583" name="Text">
    </p:cNvPr>
          <p:cNvSpPr>
            <a:spLocks noGrp="1"/>
          </p:cNvSpPr>
          <p:nvPr/>
        </p:nvSpPr>
        <p:spPr>
          <a:xfrm rot="0">
            <a:off x="508000" y="741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875077215" name="Text">
    </p:cNvPr>
          <p:cNvSpPr>
            <a:spLocks noGrp="1"/>
          </p:cNvSpPr>
          <p:nvPr/>
        </p:nvSpPr>
        <p:spPr>
          <a:xfrm rot="0">
            <a:off x="3771900" y="741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56853566" name="Text">
    </p:cNvPr>
          <p:cNvSpPr>
            <a:spLocks noGrp="1"/>
          </p:cNvSpPr>
          <p:nvPr/>
        </p:nvSpPr>
        <p:spPr>
          <a:xfrm rot="0">
            <a:off x="508000" y="762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251568902" name="Text">
    </p:cNvPr>
          <p:cNvSpPr>
            <a:spLocks noGrp="1"/>
          </p:cNvSpPr>
          <p:nvPr/>
        </p:nvSpPr>
        <p:spPr>
          <a:xfrm rot="0">
            <a:off x="3771900" y="762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1715088147" name="Text">
    </p:cNvPr>
          <p:cNvSpPr>
            <a:spLocks noGrp="1"/>
          </p:cNvSpPr>
          <p:nvPr/>
        </p:nvSpPr>
        <p:spPr>
          <a:xfrm rot="0">
            <a:off x="508000" y="782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370187245" name="Text">
    </p:cNvPr>
          <p:cNvSpPr>
            <a:spLocks noGrp="1"/>
          </p:cNvSpPr>
          <p:nvPr/>
        </p:nvSpPr>
        <p:spPr>
          <a:xfrm rot="0">
            <a:off x="3771900" y="782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164478821" name="Text">
    </p:cNvPr>
          <p:cNvSpPr>
            <a:spLocks noGrp="1"/>
          </p:cNvSpPr>
          <p:nvPr/>
        </p:nvSpPr>
        <p:spPr>
          <a:xfrm rot="0">
            <a:off x="508000" y="802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Administration Point</a:t>
            </a:r>
          </a:p>
        </p:txBody>
      </p:sp>
      <p:sp>
        <p:nvSpPr>
          <p:cNvPr id="1926286281" name="Text">
    </p:cNvPr>
          <p:cNvSpPr>
            <a:spLocks noGrp="1"/>
          </p:cNvSpPr>
          <p:nvPr/>
        </p:nvSpPr>
        <p:spPr>
          <a:xfrm rot="0">
            <a:off x="3771900" y="802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157956659" name="Text">
    </p:cNvPr>
          <p:cNvSpPr>
            <a:spLocks noGrp="1"/>
          </p:cNvSpPr>
          <p:nvPr/>
        </p:nvSpPr>
        <p:spPr>
          <a:xfrm rot="0">
            <a:off x="5080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1473785997" name="Text">
    </p:cNvPr>
          <p:cNvSpPr>
            <a:spLocks noGrp="1"/>
          </p:cNvSpPr>
          <p:nvPr/>
        </p:nvSpPr>
        <p:spPr>
          <a:xfrm rot="0">
            <a:off x="3771900" y="822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864721796" name="Text">
    </p:cNvPr>
          <p:cNvSpPr>
            <a:spLocks noGrp="1"/>
          </p:cNvSpPr>
          <p:nvPr/>
        </p:nvSpPr>
        <p:spPr>
          <a:xfrm rot="0">
            <a:off x="508000" y="843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Enforcement Point</a:t>
            </a:r>
          </a:p>
        </p:txBody>
      </p:sp>
      <p:sp>
        <p:nvSpPr>
          <p:cNvPr id="1198559423" name="Text">
    </p:cNvPr>
          <p:cNvSpPr>
            <a:spLocks noGrp="1"/>
          </p:cNvSpPr>
          <p:nvPr/>
        </p:nvSpPr>
        <p:spPr>
          <a:xfrm rot="0">
            <a:off x="3771900" y="843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708387070" name="Text">
    </p:cNvPr>
          <p:cNvSpPr>
            <a:spLocks noGrp="1"/>
          </p:cNvSpPr>
          <p:nvPr/>
        </p:nvSpPr>
        <p:spPr>
          <a:xfrm rot="0">
            <a:off x="508000" y="863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Information Point</a:t>
            </a:r>
          </a:p>
        </p:txBody>
      </p:sp>
      <p:sp>
        <p:nvSpPr>
          <p:cNvPr id="1022566764" name="Text">
    </p:cNvPr>
          <p:cNvSpPr>
            <a:spLocks noGrp="1"/>
          </p:cNvSpPr>
          <p:nvPr/>
        </p:nvSpPr>
        <p:spPr>
          <a:xfrm rot="0">
            <a:off x="3771900" y="863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539496909" name="Text">
    </p:cNvPr>
          <p:cNvSpPr>
            <a:spLocks noGrp="1"/>
          </p:cNvSpPr>
          <p:nvPr/>
        </p:nvSpPr>
        <p:spPr>
          <a:xfrm rot="0">
            <a:off x="508000" y="883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 Retrieve Additional Attributes</a:t>
            </a:r>
          </a:p>
        </p:txBody>
      </p:sp>
      <p:sp>
        <p:nvSpPr>
          <p:cNvPr id="418667874" name="Text">
    </p:cNvPr>
          <p:cNvSpPr>
            <a:spLocks noGrp="1"/>
          </p:cNvSpPr>
          <p:nvPr/>
        </p:nvSpPr>
        <p:spPr>
          <a:xfrm rot="0">
            <a:off x="3771900" y="883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2066329682" name="Text">
    </p:cNvPr>
          <p:cNvSpPr>
            <a:spLocks noGrp="1"/>
          </p:cNvSpPr>
          <p:nvPr/>
        </p:nvSpPr>
        <p:spPr>
          <a:xfrm rot="0">
            <a:off x="508000" y="904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Return Access Decision</a:t>
            </a:r>
          </a:p>
        </p:txBody>
      </p:sp>
      <p:sp>
        <p:nvSpPr>
          <p:cNvPr id="1593054746" name="Text">
    </p:cNvPr>
          <p:cNvSpPr>
            <a:spLocks noGrp="1"/>
          </p:cNvSpPr>
          <p:nvPr/>
        </p:nvSpPr>
        <p:spPr>
          <a:xfrm rot="0">
            <a:off x="3771900" y="904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321233594" name="Text">
    </p:cNvPr>
          <p:cNvSpPr>
            <a:spLocks noGrp="1"/>
          </p:cNvSpPr>
          <p:nvPr/>
        </p:nvSpPr>
        <p:spPr>
          <a:xfrm rot="0">
            <a:off x="508000" y="924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696316657" name="Text">
    </p:cNvPr>
          <p:cNvSpPr>
            <a:spLocks noGrp="1"/>
          </p:cNvSpPr>
          <p:nvPr/>
        </p:nvSpPr>
        <p:spPr>
          <a:xfrm rot="0">
            <a:off x="3771900" y="924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30410675" name="Text">
    </p:cNvPr>
          <p:cNvSpPr>
            <a:spLocks noGrp="1"/>
          </p:cNvSpPr>
          <p:nvPr/>
        </p:nvSpPr>
        <p:spPr>
          <a:xfrm rot="0">
            <a:off x="508000" y="944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XACL Policy Request</a:t>
            </a:r>
          </a:p>
        </p:txBody>
      </p:sp>
      <p:sp>
        <p:nvSpPr>
          <p:cNvPr id="1638395292" name="Text">
    </p:cNvPr>
          <p:cNvSpPr>
            <a:spLocks noGrp="1"/>
          </p:cNvSpPr>
          <p:nvPr/>
        </p:nvSpPr>
        <p:spPr>
          <a:xfrm rot="0">
            <a:off x="3771900" y="944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604952928" name="Text">
    </p:cNvPr>
          <p:cNvSpPr>
            <a:spLocks noGrp="1"/>
          </p:cNvSpPr>
          <p:nvPr/>
        </p:nvSpPr>
        <p:spPr>
          <a:xfrm rot="0">
            <a:off x="508000" y="965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query</a:t>
            </a:r>
          </a:p>
        </p:txBody>
      </p:sp>
      <p:sp>
        <p:nvSpPr>
          <p:cNvPr id="1896924446" name="Text">
    </p:cNvPr>
          <p:cNvSpPr>
            <a:spLocks noGrp="1"/>
          </p:cNvSpPr>
          <p:nvPr/>
        </p:nvSpPr>
        <p:spPr>
          <a:xfrm rot="0">
            <a:off x="3771900" y="965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85776251" name="Text">
    </p:cNvPr>
          <p:cNvSpPr>
            <a:spLocks noGrp="1"/>
          </p:cNvSpPr>
          <p:nvPr/>
        </p:nvSpPr>
        <p:spPr>
          <a:xfrm rot="0">
            <a:off x="508000" y="985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Response</a:t>
            </a:r>
          </a:p>
        </p:txBody>
      </p:sp>
      <p:sp>
        <p:nvSpPr>
          <p:cNvPr id="1535709513" name="Text">
    </p:cNvPr>
          <p:cNvSpPr>
            <a:spLocks noGrp="1"/>
          </p:cNvSpPr>
          <p:nvPr/>
        </p:nvSpPr>
        <p:spPr>
          <a:xfrm rot="0">
            <a:off x="3771900" y="985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2742681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4687614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37</a:t>
            </a:r>
          </a:p>
        </p:txBody>
      </p:sp>
      <p:sp>
        <p:nvSpPr>
          <p:cNvPr id="80495337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206087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62550349"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11957497"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9945879"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Policy Response</a:t>
            </a:r>
          </a:p>
        </p:txBody>
      </p:sp>
      <p:sp>
        <p:nvSpPr>
          <p:cNvPr id="1095957165"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6318720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5673443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38</a:t>
            </a:r>
          </a:p>
        </p:txBody>
      </p:sp>
      <p:sp>
        <p:nvSpPr>
          <p:cNvPr id="149542883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17588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99046668"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FMN Spiral Roadmap Cr</a:t>
            </a:r>
          </a:p>
        </p:txBody>
      </p:sp>
      <p:sp>
        <p:nvSpPr>
          <p:cNvPr id="166562163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495776514" name="Picture">
    </p:cNvPr>
          <p:cNvPicPr>
            <a:picLocks noChangeAspect="1"/>
          </p:cNvPicPr>
          <p:nvPr/>
        </p:nvPicPr>
        <p:blipFill>
          <a:blip r:embed="img_0_38_3.png"/>
          <a:srcRect/>
          <a:stretch>
            <a:fillRect l="0" t="0" r="194" b="0"/>
          </a:stretch>
        </p:blipFill>
        <p:spPr>
          <a:xfrm>
            <a:off x="508000" y="1257300"/>
            <a:ext cx="6540500" cy="3670300"/>
          </a:xfrm>
          <a:prstGeom prst="rect">
            <a:avLst/>
          </a:prstGeom>
        </p:spPr>
      </p:pic>
      <p:sp>
        <p:nvSpPr>
          <p:cNvPr id="1155925348" name="Text">
    </p:cNvPr>
          <p:cNvSpPr>
            <a:spLocks noGrp="1"/>
          </p:cNvSpPr>
          <p:nvPr/>
        </p:nvSpPr>
        <p:spPr>
          <a:xfrm rot="0">
            <a:off x="508000" y="49276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536873523" name="Text">
    </p:cNvPr>
          <p:cNvSpPr>
            <a:spLocks noGrp="1"/>
          </p:cNvSpPr>
          <p:nvPr/>
        </p:nvSpPr>
        <p:spPr>
          <a:xfrm rot="0">
            <a:off x="508000" y="5410200"/>
            <a:ext cx="65405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Initially created by Severin Waber.</a:t>
            </a:r>
            <a:br/>
            <a:r>
              <a:rPr sz="1200">
</a:rPr>
              <a:t>The DM CaT works in the FMN Community as the FMN Data Management Syndicate. This view shows what capabilities is planned to realize in what Spiral.</a:t>
            </a:r>
          </a:p>
        </p:txBody>
      </p:sp>
      <p:sp>
        <p:nvSpPr>
          <p:cNvPr id="1816390374" name="Text">
    </p:cNvPr>
          <p:cNvSpPr>
            <a:spLocks noGrp="1"/>
          </p:cNvSpPr>
          <p:nvPr/>
        </p:nvSpPr>
        <p:spPr>
          <a:xfrm rot="0">
            <a:off x="508000" y="5930900"/>
            <a:ext cx="6540500" cy="4445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Properties</a:t>
            </a:r>
          </a:p>
        </p:txBody>
      </p:sp>
      <p:sp>
        <p:nvSpPr>
          <p:cNvPr id="380436623" name="Frame"/>
          <p:cNvSpPr>
            <a:spLocks noGrp="1"/>
          </p:cNvSpPr>
          <p:nvPr/>
        </p:nvSpPr>
        <p:spPr>
          <a:xfrm>
            <a:off x="508000" y="6426200"/>
            <a:ext cx="6540500" cy="203200"/>
          </a:xfrm>
          <a:prstGeom prst="rect">
            <a:avLst/>
          </a:prstGeom>
        </p:spPr>
        <p:txBody>
          <a:bodyPr rtlCol="0" anchor="ctr"/>
          <a:lstStyle/>
          <a:p>
            <a:pPr algn="ctr"/>
          </a:p>
        </p:txBody>
      </p:sp>
      <p:sp>
        <p:nvSpPr>
          <p:cNvPr id="1645537819" name="Text">
    </p:cNvPr>
          <p:cNvSpPr>
            <a:spLocks noGrp="1"/>
          </p:cNvSpPr>
          <p:nvPr/>
        </p:nvSpPr>
        <p:spPr>
          <a:xfrm rot="0">
            <a:off x="2413000" y="642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p>
        </p:txBody>
      </p:sp>
      <p:sp>
        <p:nvSpPr>
          <p:cNvPr id="1864536358" name="Text">
    </p:cNvPr>
          <p:cNvSpPr>
            <a:spLocks noGrp="1"/>
          </p:cNvSpPr>
          <p:nvPr/>
        </p:nvSpPr>
        <p:spPr>
          <a:xfrm rot="0">
            <a:off x="508000" y="6629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82693886" name="Text">
    </p:cNvPr>
          <p:cNvSpPr>
            <a:spLocks noGrp="1"/>
          </p:cNvSpPr>
          <p:nvPr/>
        </p:nvSpPr>
        <p:spPr>
          <a:xfrm rot="0">
            <a:off x="508000" y="711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645383825" name="Text">
    </p:cNvPr>
          <p:cNvSpPr>
            <a:spLocks noGrp="1"/>
          </p:cNvSpPr>
          <p:nvPr/>
        </p:nvSpPr>
        <p:spPr>
          <a:xfrm rot="0">
            <a:off x="3771900" y="711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4009466" name="Text">
    </p:cNvPr>
          <p:cNvSpPr>
            <a:spLocks noGrp="1"/>
          </p:cNvSpPr>
          <p:nvPr/>
        </p:nvSpPr>
        <p:spPr>
          <a:xfrm rot="0">
            <a:off x="5080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Harmonize data exchange by n???</a:t>
            </a:r>
          </a:p>
        </p:txBody>
      </p:sp>
      <p:sp>
        <p:nvSpPr>
          <p:cNvPr id="1547957391" name="Text">
    </p:cNvPr>
          <p:cNvSpPr>
            <a:spLocks noGrp="1"/>
          </p:cNvSpPr>
          <p:nvPr/>
        </p:nvSpPr>
        <p:spPr>
          <a:xfrm rot="0">
            <a:off x="3771900" y="731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789333339" name="Text">
    </p:cNvPr>
          <p:cNvSpPr>
            <a:spLocks noGrp="1"/>
          </p:cNvSpPr>
          <p:nvPr/>
        </p:nvSpPr>
        <p:spPr>
          <a:xfrm rot="0">
            <a:off x="5080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Implement DCS Iteration 1</a:t>
            </a:r>
          </a:p>
        </p:txBody>
      </p:sp>
      <p:sp>
        <p:nvSpPr>
          <p:cNvPr id="474455174" name="Text">
    </p:cNvPr>
          <p:cNvSpPr>
            <a:spLocks noGrp="1"/>
          </p:cNvSpPr>
          <p:nvPr/>
        </p:nvSpPr>
        <p:spPr>
          <a:xfrm rot="0">
            <a:off x="3771900" y="751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616292830" name="Text">
    </p:cNvPr>
          <p:cNvSpPr>
            <a:spLocks noGrp="1"/>
          </p:cNvSpPr>
          <p:nvPr/>
        </p:nvSpPr>
        <p:spPr>
          <a:xfrm rot="0">
            <a:off x="5080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data exchange</a:t>
            </a:r>
          </a:p>
        </p:txBody>
      </p:sp>
      <p:sp>
        <p:nvSpPr>
          <p:cNvPr id="1730121290" name="Text">
    </p:cNvPr>
          <p:cNvSpPr>
            <a:spLocks noGrp="1"/>
          </p:cNvSpPr>
          <p:nvPr/>
        </p:nvSpPr>
        <p:spPr>
          <a:xfrm rot="0">
            <a:off x="3771900" y="772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890275877" name="Text">
    </p:cNvPr>
          <p:cNvSpPr>
            <a:spLocks noGrp="1"/>
          </p:cNvSpPr>
          <p:nvPr/>
        </p:nvSpPr>
        <p:spPr>
          <a:xfrm rot="0">
            <a:off x="5080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MIM as mandatory reference</a:t>
            </a:r>
          </a:p>
        </p:txBody>
      </p:sp>
      <p:sp>
        <p:nvSpPr>
          <p:cNvPr id="353604013" name="Text">
    </p:cNvPr>
          <p:cNvSpPr>
            <a:spLocks noGrp="1"/>
          </p:cNvSpPr>
          <p:nvPr/>
        </p:nvSpPr>
        <p:spPr>
          <a:xfrm rot="0">
            <a:off x="3771900" y="792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851602880" name="Text">
    </p:cNvPr>
          <p:cNvSpPr>
            <a:spLocks noGrp="1"/>
          </p:cNvSpPr>
          <p:nvPr/>
        </p:nvSpPr>
        <p:spPr>
          <a:xfrm rot="0">
            <a:off x="5080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 FMN</a:t>
            </a:r>
          </a:p>
        </p:txBody>
      </p:sp>
      <p:sp>
        <p:nvSpPr>
          <p:cNvPr id="1974180255" name="Text">
    </p:cNvPr>
          <p:cNvSpPr>
            <a:spLocks noGrp="1"/>
          </p:cNvSpPr>
          <p:nvPr/>
        </p:nvSpPr>
        <p:spPr>
          <a:xfrm rot="0">
            <a:off x="3771900" y="812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154180783" name="Text">
    </p:cNvPr>
          <p:cNvSpPr>
            <a:spLocks noGrp="1"/>
          </p:cNvSpPr>
          <p:nvPr/>
        </p:nvSpPr>
        <p:spPr>
          <a:xfrm rot="0">
            <a:off x="5080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306265954" name="Text">
    </p:cNvPr>
          <p:cNvSpPr>
            <a:spLocks noGrp="1"/>
          </p:cNvSpPr>
          <p:nvPr/>
        </p:nvSpPr>
        <p:spPr>
          <a:xfrm rot="0">
            <a:off x="3771900" y="833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1245234222" name="Text">
    </p:cNvPr>
          <p:cNvSpPr>
            <a:spLocks noGrp="1"/>
          </p:cNvSpPr>
          <p:nvPr/>
        </p:nvSpPr>
        <p:spPr>
          <a:xfrm rot="0">
            <a:off x="5080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3</a:t>
            </a:r>
          </a:p>
        </p:txBody>
      </p:sp>
      <p:sp>
        <p:nvSpPr>
          <p:cNvPr id="1668733847" name="Text">
    </p:cNvPr>
          <p:cNvSpPr>
            <a:spLocks noGrp="1"/>
          </p:cNvSpPr>
          <p:nvPr/>
        </p:nvSpPr>
        <p:spPr>
          <a:xfrm rot="0">
            <a:off x="3771900" y="853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2090280776"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4 (2022)</a:t>
            </a:r>
          </a:p>
        </p:txBody>
      </p:sp>
      <p:sp>
        <p:nvSpPr>
          <p:cNvPr id="1361950369"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563951390" name="Text">
    </p:cNvPr>
          <p:cNvSpPr>
            <a:spLocks noGrp="1"/>
          </p:cNvSpPr>
          <p:nvPr/>
        </p:nvSpPr>
        <p:spPr>
          <a:xfrm rot="0">
            <a:off x="5080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5 (2025)</a:t>
            </a:r>
          </a:p>
        </p:txBody>
      </p:sp>
      <p:sp>
        <p:nvSpPr>
          <p:cNvPr id="147313485" name="Text">
    </p:cNvPr>
          <p:cNvSpPr>
            <a:spLocks noGrp="1"/>
          </p:cNvSpPr>
          <p:nvPr/>
        </p:nvSpPr>
        <p:spPr>
          <a:xfrm rot="0">
            <a:off x="37719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294927994" name="Text">
    </p:cNvPr>
          <p:cNvSpPr>
            <a:spLocks noGrp="1"/>
          </p:cNvSpPr>
          <p:nvPr/>
        </p:nvSpPr>
        <p:spPr>
          <a:xfrm rot="0">
            <a:off x="5080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6 (2029)</a:t>
            </a:r>
          </a:p>
        </p:txBody>
      </p:sp>
      <p:sp>
        <p:nvSpPr>
          <p:cNvPr id="1896560576" name="Text">
    </p:cNvPr>
          <p:cNvSpPr>
            <a:spLocks noGrp="1"/>
          </p:cNvSpPr>
          <p:nvPr/>
        </p:nvSpPr>
        <p:spPr>
          <a:xfrm rot="0">
            <a:off x="37719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814493198" name="Text">
    </p:cNvPr>
          <p:cNvSpPr>
            <a:spLocks noGrp="1"/>
          </p:cNvSpPr>
          <p:nvPr/>
        </p:nvSpPr>
        <p:spPr>
          <a:xfrm rot="0">
            <a:off x="5080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Support AI</a:t>
            </a:r>
          </a:p>
        </p:txBody>
      </p:sp>
      <p:sp>
        <p:nvSpPr>
          <p:cNvPr id="1523389308" name="Text">
    </p:cNvPr>
          <p:cNvSpPr>
            <a:spLocks noGrp="1"/>
          </p:cNvSpPr>
          <p:nvPr/>
        </p:nvSpPr>
        <p:spPr>
          <a:xfrm rot="0">
            <a:off x="37719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863629959" name="Text">
    </p:cNvPr>
          <p:cNvSpPr>
            <a:spLocks noGrp="1"/>
          </p:cNvSpPr>
          <p:nvPr/>
        </p:nvSpPr>
        <p:spPr>
          <a:xfrm rot="0">
            <a:off x="5080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Support Picture Management (NVG)</a:t>
            </a:r>
          </a:p>
        </p:txBody>
      </p:sp>
      <p:sp>
        <p:nvSpPr>
          <p:cNvPr id="1200173970" name="Text">
    </p:cNvPr>
          <p:cNvSpPr>
            <a:spLocks noGrp="1"/>
          </p:cNvSpPr>
          <p:nvPr/>
        </p:nvSpPr>
        <p:spPr>
          <a:xfrm rot="0">
            <a:off x="37719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47319190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854458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39</a:t>
            </a:r>
          </a:p>
        </p:txBody>
      </p:sp>
      <p:sp>
        <p:nvSpPr>
          <p:cNvPr id="94370961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22666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09803860"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658996919"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5135539"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1857325876"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193487410"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Recognized Picture Services</a:t>
            </a:r>
          </a:p>
        </p:txBody>
      </p:sp>
      <p:sp>
        <p:nvSpPr>
          <p:cNvPr id="1527599271"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18155925"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2082353757"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70606416"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Track Management Services</a:t>
            </a:r>
          </a:p>
        </p:txBody>
      </p:sp>
      <p:sp>
        <p:nvSpPr>
          <p:cNvPr id="322643935"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79406501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4365738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a:t>
            </a:r>
          </a:p>
        </p:txBody>
      </p:sp>
      <p:sp>
        <p:nvSpPr>
          <p:cNvPr id="138220150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92080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9309445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9418946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40</a:t>
            </a:r>
          </a:p>
        </p:txBody>
      </p:sp>
      <p:sp>
        <p:nvSpPr>
          <p:cNvPr id="63540453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38905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2322979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NCDF Translator P3</a:t>
            </a:r>
          </a:p>
        </p:txBody>
      </p:sp>
      <p:sp>
        <p:nvSpPr>
          <p:cNvPr id="210881887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544808308" name="Picture">
    </p:cNvPr>
          <p:cNvPicPr>
            <a:picLocks noChangeAspect="1"/>
          </p:cNvPicPr>
          <p:nvPr/>
        </p:nvPicPr>
        <p:blipFill>
          <a:blip r:embed="img_0_40_3.png"/>
          <a:srcRect/>
          <a:stretch>
            <a:fillRect l="0" t="0" r="194" b="0"/>
          </a:stretch>
        </p:blipFill>
        <p:spPr>
          <a:xfrm>
            <a:off x="508000" y="1257300"/>
            <a:ext cx="6540500" cy="4914900"/>
          </a:xfrm>
          <a:prstGeom prst="rect">
            <a:avLst/>
          </a:prstGeom>
        </p:spPr>
      </p:pic>
      <p:sp>
        <p:nvSpPr>
          <p:cNvPr id="836871833" name="Text">
    </p:cNvPr>
          <p:cNvSpPr>
            <a:spLocks noGrp="1"/>
          </p:cNvSpPr>
          <p:nvPr/>
        </p:nvSpPr>
        <p:spPr>
          <a:xfrm rot="0">
            <a:off x="508000" y="6172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919061221" name="Text">
    </p:cNvPr>
          <p:cNvSpPr>
            <a:spLocks noGrp="1"/>
          </p:cNvSpPr>
          <p:nvPr/>
        </p:nvSpPr>
        <p:spPr>
          <a:xfrm rot="0">
            <a:off x="508000" y="6654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619061447" name="Text">
    </p:cNvPr>
          <p:cNvSpPr>
            <a:spLocks noGrp="1"/>
          </p:cNvSpPr>
          <p:nvPr/>
        </p:nvSpPr>
        <p:spPr>
          <a:xfrm rot="0">
            <a:off x="3771900" y="6654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4250212" name="Text">
    </p:cNvPr>
          <p:cNvSpPr>
            <a:spLocks noGrp="1"/>
          </p:cNvSpPr>
          <p:nvPr/>
        </p:nvSpPr>
        <p:spPr>
          <a:xfrm rot="0">
            <a:off x="5080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Apache Daffodil Translator</a:t>
            </a:r>
          </a:p>
        </p:txBody>
      </p:sp>
      <p:sp>
        <p:nvSpPr>
          <p:cNvPr id="528623230" name="Text">
    </p:cNvPr>
          <p:cNvSpPr>
            <a:spLocks noGrp="1"/>
          </p:cNvSpPr>
          <p:nvPr/>
        </p:nvSpPr>
        <p:spPr>
          <a:xfrm rot="0">
            <a:off x="3771900" y="685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391778177" name="Text">
    </p:cNvPr>
          <p:cNvSpPr>
            <a:spLocks noGrp="1"/>
          </p:cNvSpPr>
          <p:nvPr/>
        </p:nvSpPr>
        <p:spPr>
          <a:xfrm rot="0">
            <a:off x="5080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Binary Data</a:t>
            </a:r>
          </a:p>
        </p:txBody>
      </p:sp>
      <p:sp>
        <p:nvSpPr>
          <p:cNvPr id="1894455679" name="Text">
    </p:cNvPr>
          <p:cNvSpPr>
            <a:spLocks noGrp="1"/>
          </p:cNvSpPr>
          <p:nvPr/>
        </p:nvSpPr>
        <p:spPr>
          <a:xfrm rot="0">
            <a:off x="3771900" y="706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54839343" name="Text">
    </p:cNvPr>
          <p:cNvSpPr>
            <a:spLocks noGrp="1"/>
          </p:cNvSpPr>
          <p:nvPr/>
        </p:nvSpPr>
        <p:spPr>
          <a:xfrm rot="0">
            <a:off x="5080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Binary Data Header</a:t>
            </a:r>
          </a:p>
        </p:txBody>
      </p:sp>
      <p:sp>
        <p:nvSpPr>
          <p:cNvPr id="17820769" name="Text">
    </p:cNvPr>
          <p:cNvSpPr>
            <a:spLocks noGrp="1"/>
          </p:cNvSpPr>
          <p:nvPr/>
        </p:nvSpPr>
        <p:spPr>
          <a:xfrm rot="0">
            <a:off x="3771900" y="726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81670854" name="Text">
    </p:cNvPr>
          <p:cNvSpPr>
            <a:spLocks noGrp="1"/>
          </p:cNvSpPr>
          <p:nvPr/>
        </p:nvSpPr>
        <p:spPr>
          <a:xfrm rot="0">
            <a:off x="5080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DFDL Transformation Format</a:t>
            </a:r>
          </a:p>
        </p:txBody>
      </p:sp>
      <p:sp>
        <p:nvSpPr>
          <p:cNvPr id="1860568213" name="Text">
    </p:cNvPr>
          <p:cNvSpPr>
            <a:spLocks noGrp="1"/>
          </p:cNvSpPr>
          <p:nvPr/>
        </p:nvSpPr>
        <p:spPr>
          <a:xfrm rot="0">
            <a:off x="3771900" y="746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695324820" name="Text">
    </p:cNvPr>
          <p:cNvSpPr>
            <a:spLocks noGrp="1"/>
          </p:cNvSpPr>
          <p:nvPr/>
        </p:nvSpPr>
        <p:spPr>
          <a:xfrm rot="0">
            <a:off x="5080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General XML Input</a:t>
            </a:r>
          </a:p>
        </p:txBody>
      </p:sp>
      <p:sp>
        <p:nvSpPr>
          <p:cNvPr id="463343280" name="Text">
    </p:cNvPr>
          <p:cNvSpPr>
            <a:spLocks noGrp="1"/>
          </p:cNvSpPr>
          <p:nvPr/>
        </p:nvSpPr>
        <p:spPr>
          <a:xfrm rot="0">
            <a:off x="3771900" y="767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732848360" name="Text">
    </p:cNvPr>
          <p:cNvSpPr>
            <a:spLocks noGrp="1"/>
          </p:cNvSpPr>
          <p:nvPr/>
        </p:nvSpPr>
        <p:spPr>
          <a:xfrm rot="0">
            <a:off x="5080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Microsoft Excel</a:t>
            </a:r>
          </a:p>
        </p:txBody>
      </p:sp>
      <p:sp>
        <p:nvSpPr>
          <p:cNvPr id="1966218148" name="Text">
    </p:cNvPr>
          <p:cNvSpPr>
            <a:spLocks noGrp="1"/>
          </p:cNvSpPr>
          <p:nvPr/>
        </p:nvSpPr>
        <p:spPr>
          <a:xfrm rot="0">
            <a:off x="3771900" y="787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953228716" name="Text">
    </p:cNvPr>
          <p:cNvSpPr>
            <a:spLocks noGrp="1"/>
          </p:cNvSpPr>
          <p:nvPr/>
        </p:nvSpPr>
        <p:spPr>
          <a:xfrm rot="0">
            <a:off x="5080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XML Output</a:t>
            </a:r>
          </a:p>
        </p:txBody>
      </p:sp>
      <p:sp>
        <p:nvSpPr>
          <p:cNvPr id="527141919" name="Text">
    </p:cNvPr>
          <p:cNvSpPr>
            <a:spLocks noGrp="1"/>
          </p:cNvSpPr>
          <p:nvPr/>
        </p:nvSpPr>
        <p:spPr>
          <a:xfrm rot="0">
            <a:off x="3771900" y="807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192891962" name="Text">
    </p:cNvPr>
          <p:cNvSpPr>
            <a:spLocks noGrp="1"/>
          </p:cNvSpPr>
          <p:nvPr/>
        </p:nvSpPr>
        <p:spPr>
          <a:xfrm rot="0">
            <a:off x="5080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Non XML Input</a:t>
            </a:r>
          </a:p>
        </p:txBody>
      </p:sp>
      <p:sp>
        <p:nvSpPr>
          <p:cNvPr id="579914310" name="Text">
    </p:cNvPr>
          <p:cNvSpPr>
            <a:spLocks noGrp="1"/>
          </p:cNvSpPr>
          <p:nvPr/>
        </p:nvSpPr>
        <p:spPr>
          <a:xfrm rot="0">
            <a:off x="37719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66534975" name="Text">
    </p:cNvPr>
          <p:cNvSpPr>
            <a:spLocks noGrp="1"/>
          </p:cNvSpPr>
          <p:nvPr/>
        </p:nvSpPr>
        <p:spPr>
          <a:xfrm rot="0">
            <a:off x="5080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Protocol Interface Java</a:t>
            </a:r>
          </a:p>
        </p:txBody>
      </p:sp>
      <p:sp>
        <p:nvSpPr>
          <p:cNvPr id="1243963753" name="Text">
    </p:cNvPr>
          <p:cNvSpPr>
            <a:spLocks noGrp="1"/>
          </p:cNvSpPr>
          <p:nvPr/>
        </p:nvSpPr>
        <p:spPr>
          <a:xfrm rot="0">
            <a:off x="37719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561925073" name="Text">
    </p:cNvPr>
          <p:cNvSpPr>
            <a:spLocks noGrp="1"/>
          </p:cNvSpPr>
          <p:nvPr/>
        </p:nvSpPr>
        <p:spPr>
          <a:xfrm rot="0">
            <a:off x="5080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Saxon XSLT Processor</a:t>
            </a:r>
          </a:p>
        </p:txBody>
      </p:sp>
      <p:sp>
        <p:nvSpPr>
          <p:cNvPr id="2038376142" name="Text">
    </p:cNvPr>
          <p:cNvSpPr>
            <a:spLocks noGrp="1"/>
          </p:cNvSpPr>
          <p:nvPr/>
        </p:nvSpPr>
        <p:spPr>
          <a:xfrm rot="0">
            <a:off x="37719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403360313" name="Text">
    </p:cNvPr>
          <p:cNvSpPr>
            <a:spLocks noGrp="1"/>
          </p:cNvSpPr>
          <p:nvPr/>
        </p:nvSpPr>
        <p:spPr>
          <a:xfrm rot="0">
            <a:off x="5080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Formatter</a:t>
            </a:r>
          </a:p>
        </p:txBody>
      </p:sp>
      <p:sp>
        <p:nvSpPr>
          <p:cNvPr id="2043010680" name="Text">
    </p:cNvPr>
          <p:cNvSpPr>
            <a:spLocks noGrp="1"/>
          </p:cNvSpPr>
          <p:nvPr/>
        </p:nvSpPr>
        <p:spPr>
          <a:xfrm rot="0">
            <a:off x="37719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827142412" name="Text">
    </p:cNvPr>
          <p:cNvSpPr>
            <a:spLocks noGrp="1"/>
          </p:cNvSpPr>
          <p:nvPr/>
        </p:nvSpPr>
        <p:spPr>
          <a:xfrm rot="0">
            <a:off x="5080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STF Transform Archive Record (STAR) XML</a:t>
            </a:r>
          </a:p>
        </p:txBody>
      </p:sp>
      <p:sp>
        <p:nvSpPr>
          <p:cNvPr id="1823406344" name="Text">
    </p:cNvPr>
          <p:cNvSpPr>
            <a:spLocks noGrp="1"/>
          </p:cNvSpPr>
          <p:nvPr/>
        </p:nvSpPr>
        <p:spPr>
          <a:xfrm rot="0">
            <a:off x="37719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74340518" name="Text">
    </p:cNvPr>
          <p:cNvSpPr>
            <a:spLocks noGrp="1"/>
          </p:cNvSpPr>
          <p:nvPr/>
        </p:nvSpPr>
        <p:spPr>
          <a:xfrm rot="0">
            <a:off x="5080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STF Transform Archive Record XML Plugin</a:t>
            </a:r>
          </a:p>
        </p:txBody>
      </p:sp>
      <p:sp>
        <p:nvSpPr>
          <p:cNvPr id="1968869767" name="Text">
    </p:cNvPr>
          <p:cNvSpPr>
            <a:spLocks noGrp="1"/>
          </p:cNvSpPr>
          <p:nvPr/>
        </p:nvSpPr>
        <p:spPr>
          <a:xfrm rot="0">
            <a:off x="37719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649477051" name="Text">
    </p:cNvPr>
          <p:cNvSpPr>
            <a:spLocks noGrp="1"/>
          </p:cNvSpPr>
          <p:nvPr/>
        </p:nvSpPr>
        <p:spPr>
          <a:xfrm rot="0">
            <a:off x="5080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Transformation Document pdf or HTML</a:t>
            </a:r>
          </a:p>
        </p:txBody>
      </p:sp>
      <p:sp>
        <p:nvSpPr>
          <p:cNvPr id="1028387036" name="Text">
    </p:cNvPr>
          <p:cNvSpPr>
            <a:spLocks noGrp="1"/>
          </p:cNvSpPr>
          <p:nvPr/>
        </p:nvSpPr>
        <p:spPr>
          <a:xfrm rot="0">
            <a:off x="37719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13762910" name="Text">
    </p:cNvPr>
          <p:cNvSpPr>
            <a:spLocks noGrp="1"/>
          </p:cNvSpPr>
          <p:nvPr/>
        </p:nvSpPr>
        <p:spPr>
          <a:xfrm rot="0">
            <a:off x="5080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XML Receiver</a:t>
            </a:r>
          </a:p>
        </p:txBody>
      </p:sp>
      <p:sp>
        <p:nvSpPr>
          <p:cNvPr id="1662372668" name="Text">
    </p:cNvPr>
          <p:cNvSpPr>
            <a:spLocks noGrp="1"/>
          </p:cNvSpPr>
          <p:nvPr/>
        </p:nvSpPr>
        <p:spPr>
          <a:xfrm rot="0">
            <a:off x="37719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95305856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8211488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41</a:t>
            </a:r>
          </a:p>
        </p:txBody>
      </p:sp>
      <p:sp>
        <p:nvSpPr>
          <p:cNvPr id="84094278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972475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91682973"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10812328"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1432003"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XSLT</a:t>
            </a:r>
          </a:p>
        </p:txBody>
      </p:sp>
      <p:sp>
        <p:nvSpPr>
          <p:cNvPr id="280581367"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60979183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44336153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42</a:t>
            </a:r>
          </a:p>
        </p:txBody>
      </p:sp>
      <p:sp>
        <p:nvSpPr>
          <p:cNvPr id="213860013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969070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51284917"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Tiger_Team_Playground</a:t>
            </a:r>
          </a:p>
        </p:txBody>
      </p:sp>
      <p:sp>
        <p:nvSpPr>
          <p:cNvPr id="107603531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192738227" name="Picture">
    </p:cNvPr>
          <p:cNvPicPr>
            <a:picLocks noChangeAspect="1"/>
          </p:cNvPicPr>
          <p:nvPr/>
        </p:nvPicPr>
        <p:blipFill>
          <a:blip r:embed="img_0_42_3.png"/>
          <a:srcRect/>
          <a:stretch>
            <a:fillRect l="0" t="0" r="194" b="0"/>
          </a:stretch>
        </p:blipFill>
        <p:spPr>
          <a:xfrm>
            <a:off x="508000" y="1257300"/>
            <a:ext cx="6540500" cy="4864100"/>
          </a:xfrm>
          <a:prstGeom prst="rect">
            <a:avLst/>
          </a:prstGeom>
        </p:spPr>
      </p:pic>
      <p:sp>
        <p:nvSpPr>
          <p:cNvPr id="269819597" name="Text">
    </p:cNvPr>
          <p:cNvSpPr>
            <a:spLocks noGrp="1"/>
          </p:cNvSpPr>
          <p:nvPr/>
        </p:nvSpPr>
        <p:spPr>
          <a:xfrm rot="0">
            <a:off x="508000" y="61214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824861873" name="Text">
    </p:cNvPr>
          <p:cNvSpPr>
            <a:spLocks noGrp="1"/>
          </p:cNvSpPr>
          <p:nvPr/>
        </p:nvSpPr>
        <p:spPr>
          <a:xfrm rot="0">
            <a:off x="508000" y="6604000"/>
            <a:ext cx="6540500" cy="203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This View is a playground to test the different Archi Functions.</a:t>
            </a:r>
          </a:p>
        </p:txBody>
      </p:sp>
      <p:sp>
        <p:nvSpPr>
          <p:cNvPr id="895107336" name="Text">
    </p:cNvPr>
          <p:cNvSpPr>
            <a:spLocks noGrp="1"/>
          </p:cNvSpPr>
          <p:nvPr/>
        </p:nvSpPr>
        <p:spPr>
          <a:xfrm rot="0">
            <a:off x="508000" y="68072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339725877" name="Text">
    </p:cNvPr>
          <p:cNvSpPr>
            <a:spLocks noGrp="1"/>
          </p:cNvSpPr>
          <p:nvPr/>
        </p:nvSpPr>
        <p:spPr>
          <a:xfrm rot="0">
            <a:off x="508000" y="7289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004943989" name="Text">
    </p:cNvPr>
          <p:cNvSpPr>
            <a:spLocks noGrp="1"/>
          </p:cNvSpPr>
          <p:nvPr/>
        </p:nvSpPr>
        <p:spPr>
          <a:xfrm rot="0">
            <a:off x="3771900" y="72898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4854802" name="Text">
    </p:cNvPr>
          <p:cNvSpPr>
            <a:spLocks noGrp="1"/>
          </p:cNvSpPr>
          <p:nvPr/>
        </p:nvSpPr>
        <p:spPr>
          <a:xfrm rot="0">
            <a:off x="508000" y="749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Content Management Systems</a:t>
            </a:r>
          </a:p>
        </p:txBody>
      </p:sp>
      <p:sp>
        <p:nvSpPr>
          <p:cNvPr id="1430346181" name="Text">
    </p:cNvPr>
          <p:cNvSpPr>
            <a:spLocks noGrp="1"/>
          </p:cNvSpPr>
          <p:nvPr/>
        </p:nvSpPr>
        <p:spPr>
          <a:xfrm rot="0">
            <a:off x="3771900" y="7493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321298024" name="Text">
    </p:cNvPr>
          <p:cNvSpPr>
            <a:spLocks noGrp="1"/>
          </p:cNvSpPr>
          <p:nvPr/>
        </p:nvSpPr>
        <p:spPr>
          <a:xfrm rot="0">
            <a:off x="508000" y="769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Exchange</a:t>
            </a:r>
          </a:p>
        </p:txBody>
      </p:sp>
      <p:sp>
        <p:nvSpPr>
          <p:cNvPr id="832335721" name="Text">
    </p:cNvPr>
          <p:cNvSpPr>
            <a:spLocks noGrp="1"/>
          </p:cNvSpPr>
          <p:nvPr/>
        </p:nvSpPr>
        <p:spPr>
          <a:xfrm rot="0">
            <a:off x="3771900" y="7696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597587284" name="Text">
    </p:cNvPr>
          <p:cNvSpPr>
            <a:spLocks noGrp="1"/>
          </p:cNvSpPr>
          <p:nvPr/>
        </p:nvSpPr>
        <p:spPr>
          <a:xfrm rot="0">
            <a:off x="508000" y="789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Lake</a:t>
            </a:r>
          </a:p>
        </p:txBody>
      </p:sp>
      <p:sp>
        <p:nvSpPr>
          <p:cNvPr id="2093911955" name="Text">
    </p:cNvPr>
          <p:cNvSpPr>
            <a:spLocks noGrp="1"/>
          </p:cNvSpPr>
          <p:nvPr/>
        </p:nvSpPr>
        <p:spPr>
          <a:xfrm rot="0">
            <a:off x="3771900" y="7899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956906058" name="Text">
    </p:cNvPr>
          <p:cNvSpPr>
            <a:spLocks noGrp="1"/>
          </p:cNvSpPr>
          <p:nvPr/>
        </p:nvSpPr>
        <p:spPr>
          <a:xfrm rot="0">
            <a:off x="508000" y="810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Sharing Capabilities</a:t>
            </a:r>
          </a:p>
        </p:txBody>
      </p:sp>
      <p:sp>
        <p:nvSpPr>
          <p:cNvPr id="1807543589" name="Text">
    </p:cNvPr>
          <p:cNvSpPr>
            <a:spLocks noGrp="1"/>
          </p:cNvSpPr>
          <p:nvPr/>
        </p:nvSpPr>
        <p:spPr>
          <a:xfrm rot="0">
            <a:off x="3771900" y="8102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995627475" name="Text">
    </p:cNvPr>
          <p:cNvSpPr>
            <a:spLocks noGrp="1"/>
          </p:cNvSpPr>
          <p:nvPr/>
        </p:nvSpPr>
        <p:spPr>
          <a:xfrm rot="0">
            <a:off x="508000" y="830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Warehouse</a:t>
            </a:r>
          </a:p>
        </p:txBody>
      </p:sp>
      <p:sp>
        <p:nvSpPr>
          <p:cNvPr id="862106428" name="Text">
    </p:cNvPr>
          <p:cNvSpPr>
            <a:spLocks noGrp="1"/>
          </p:cNvSpPr>
          <p:nvPr/>
        </p:nvSpPr>
        <p:spPr>
          <a:xfrm rot="0">
            <a:off x="3771900" y="8305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128862832" name="Text">
    </p:cNvPr>
          <p:cNvSpPr>
            <a:spLocks noGrp="1"/>
          </p:cNvSpPr>
          <p:nvPr/>
        </p:nvSpPr>
        <p:spPr>
          <a:xfrm rot="0">
            <a:off x="508000" y="850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Exchange Date</a:t>
            </a:r>
          </a:p>
        </p:txBody>
      </p:sp>
      <p:sp>
        <p:nvSpPr>
          <p:cNvPr id="1334840569" name="Text">
    </p:cNvPr>
          <p:cNvSpPr>
            <a:spLocks noGrp="1"/>
          </p:cNvSpPr>
          <p:nvPr/>
        </p:nvSpPr>
        <p:spPr>
          <a:xfrm rot="0">
            <a:off x="3771900" y="8509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884824657" name="Text">
    </p:cNvPr>
          <p:cNvSpPr>
            <a:spLocks noGrp="1"/>
          </p:cNvSpPr>
          <p:nvPr/>
        </p:nvSpPr>
        <p:spPr>
          <a:xfrm rot="0">
            <a:off x="508000" y="871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316728489" name="Text">
    </p:cNvPr>
          <p:cNvSpPr>
            <a:spLocks noGrp="1"/>
          </p:cNvSpPr>
          <p:nvPr/>
        </p:nvSpPr>
        <p:spPr>
          <a:xfrm rot="0">
            <a:off x="3771900" y="8712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41953486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44661914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43</a:t>
            </a:r>
          </a:p>
        </p:txBody>
      </p:sp>
      <p:sp>
        <p:nvSpPr>
          <p:cNvPr id="103613198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659535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4745928"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Sharing Capabilities</a:t>
            </a:r>
          </a:p>
        </p:txBody>
      </p:sp>
      <p:sp>
        <p:nvSpPr>
          <p:cNvPr id="500725580"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050742"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325981491"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Harmonize data exchange by n???</a:t>
            </a:r>
          </a:p>
        </p:txBody>
      </p:sp>
      <p:sp>
        <p:nvSpPr>
          <p:cNvPr id="1540635225"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107960"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755767350"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Implement DCS Iteration 1</a:t>
            </a:r>
          </a:p>
        </p:txBody>
      </p:sp>
      <p:sp>
        <p:nvSpPr>
          <p:cNvPr id="193115548"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4099399"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921833876" name="Text">
    </p:cNvPr>
          <p:cNvSpPr>
            <a:spLocks noGrp="1"/>
          </p:cNvSpPr>
          <p:nvPr/>
        </p:nvSpPr>
        <p:spPr>
          <a:xfrm rot="0">
            <a:off x="520700" y="30607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DCS Maturity Level 1: Label all information</a:t>
            </a:r>
          </a:p>
        </p:txBody>
      </p:sp>
      <p:sp>
        <p:nvSpPr>
          <p:cNvPr id="1771758126" name="Text">
    </p:cNvPr>
          <p:cNvSpPr>
            <a:spLocks noGrp="1"/>
          </p:cNvSpPr>
          <p:nvPr/>
        </p:nvSpPr>
        <p:spPr>
          <a:xfrm rot="0">
            <a:off x="508000" y="349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JISR data exchange</a:t>
            </a:r>
          </a:p>
        </p:txBody>
      </p:sp>
      <p:sp>
        <p:nvSpPr>
          <p:cNvPr id="2007667924" name="Text">
    </p:cNvPr>
          <p:cNvSpPr>
            <a:spLocks noGrp="1"/>
          </p:cNvSpPr>
          <p:nvPr/>
        </p:nvSpPr>
        <p:spPr>
          <a:xfrm rot="0">
            <a:off x="508000" y="372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0156702" name="Text">
    </p:cNvPr>
          <p:cNvSpPr>
            <a:spLocks noGrp="1"/>
          </p:cNvSpPr>
          <p:nvPr/>
        </p:nvSpPr>
        <p:spPr>
          <a:xfrm rot="0">
            <a:off x="2413000" y="372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384996769" name="Text">
    </p:cNvPr>
          <p:cNvSpPr>
            <a:spLocks noGrp="1"/>
          </p:cNvSpPr>
          <p:nvPr/>
        </p:nvSpPr>
        <p:spPr>
          <a:xfrm rot="0">
            <a:off x="508000" y="412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MIM as mandatory reference</a:t>
            </a:r>
          </a:p>
        </p:txBody>
      </p:sp>
      <p:sp>
        <p:nvSpPr>
          <p:cNvPr id="1824017484" name="Text">
    </p:cNvPr>
          <p:cNvSpPr>
            <a:spLocks noGrp="1"/>
          </p:cNvSpPr>
          <p:nvPr/>
        </p:nvSpPr>
        <p:spPr>
          <a:xfrm rot="0">
            <a:off x="508000" y="435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5322939" name="Text">
    </p:cNvPr>
          <p:cNvSpPr>
            <a:spLocks noGrp="1"/>
          </p:cNvSpPr>
          <p:nvPr/>
        </p:nvSpPr>
        <p:spPr>
          <a:xfrm rot="0">
            <a:off x="2413000" y="435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392838073" name="Text">
    </p:cNvPr>
          <p:cNvSpPr>
            <a:spLocks noGrp="1"/>
          </p:cNvSpPr>
          <p:nvPr/>
        </p:nvSpPr>
        <p:spPr>
          <a:xfrm rot="0">
            <a:off x="508000" y="476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in FMN</a:t>
            </a:r>
          </a:p>
        </p:txBody>
      </p:sp>
      <p:sp>
        <p:nvSpPr>
          <p:cNvPr id="790765218" name="Text">
    </p:cNvPr>
          <p:cNvSpPr>
            <a:spLocks noGrp="1"/>
          </p:cNvSpPr>
          <p:nvPr/>
        </p:nvSpPr>
        <p:spPr>
          <a:xfrm rot="0">
            <a:off x="508000" y="499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862630" name="Text">
    </p:cNvPr>
          <p:cNvSpPr>
            <a:spLocks noGrp="1"/>
          </p:cNvSpPr>
          <p:nvPr/>
        </p:nvSpPr>
        <p:spPr>
          <a:xfrm rot="0">
            <a:off x="2413000" y="499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971094166" name="Text">
    </p:cNvPr>
          <p:cNvSpPr>
            <a:spLocks noGrp="1"/>
          </p:cNvSpPr>
          <p:nvPr/>
        </p:nvSpPr>
        <p:spPr>
          <a:xfrm rot="0">
            <a:off x="508000" y="539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Spiral 3</a:t>
            </a:r>
          </a:p>
        </p:txBody>
      </p:sp>
      <p:sp>
        <p:nvSpPr>
          <p:cNvPr id="864929907" name="Text">
    </p:cNvPr>
          <p:cNvSpPr>
            <a:spLocks noGrp="1"/>
          </p:cNvSpPr>
          <p:nvPr/>
        </p:nvSpPr>
        <p:spPr>
          <a:xfrm rot="0">
            <a:off x="508000" y="562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951790" name="Text">
    </p:cNvPr>
          <p:cNvSpPr>
            <a:spLocks noGrp="1"/>
          </p:cNvSpPr>
          <p:nvPr/>
        </p:nvSpPr>
        <p:spPr>
          <a:xfrm rot="0">
            <a:off x="2413000" y="562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980186329" name="Text">
    </p:cNvPr>
          <p:cNvSpPr>
            <a:spLocks noGrp="1"/>
          </p:cNvSpPr>
          <p:nvPr/>
        </p:nvSpPr>
        <p:spPr>
          <a:xfrm rot="0">
            <a:off x="508000" y="603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Spiral 4 (2022)</a:t>
            </a:r>
          </a:p>
        </p:txBody>
      </p:sp>
      <p:sp>
        <p:nvSpPr>
          <p:cNvPr id="731199792" name="Text">
    </p:cNvPr>
          <p:cNvSpPr>
            <a:spLocks noGrp="1"/>
          </p:cNvSpPr>
          <p:nvPr/>
        </p:nvSpPr>
        <p:spPr>
          <a:xfrm rot="0">
            <a:off x="508000" y="626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0146273" name="Text">
    </p:cNvPr>
          <p:cNvSpPr>
            <a:spLocks noGrp="1"/>
          </p:cNvSpPr>
          <p:nvPr/>
        </p:nvSpPr>
        <p:spPr>
          <a:xfrm rot="0">
            <a:off x="2413000" y="626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392120680" name="Text">
    </p:cNvPr>
          <p:cNvSpPr>
            <a:spLocks noGrp="1"/>
          </p:cNvSpPr>
          <p:nvPr/>
        </p:nvSpPr>
        <p:spPr>
          <a:xfrm rot="0">
            <a:off x="508000" y="666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Spiral 5 (2025)</a:t>
            </a:r>
          </a:p>
        </p:txBody>
      </p:sp>
      <p:sp>
        <p:nvSpPr>
          <p:cNvPr id="199847762" name="Text">
    </p:cNvPr>
          <p:cNvSpPr>
            <a:spLocks noGrp="1"/>
          </p:cNvSpPr>
          <p:nvPr/>
        </p:nvSpPr>
        <p:spPr>
          <a:xfrm rot="0">
            <a:off x="508000" y="689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639270" name="Text">
    </p:cNvPr>
          <p:cNvSpPr>
            <a:spLocks noGrp="1"/>
          </p:cNvSpPr>
          <p:nvPr/>
        </p:nvSpPr>
        <p:spPr>
          <a:xfrm rot="0">
            <a:off x="2413000" y="689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247880523" name="Text">
    </p:cNvPr>
          <p:cNvSpPr>
            <a:spLocks noGrp="1"/>
          </p:cNvSpPr>
          <p:nvPr/>
        </p:nvSpPr>
        <p:spPr>
          <a:xfrm rot="0">
            <a:off x="508000" y="730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Spiral 6 (2029)</a:t>
            </a:r>
          </a:p>
        </p:txBody>
      </p:sp>
      <p:sp>
        <p:nvSpPr>
          <p:cNvPr id="1216486972" name="Text">
    </p:cNvPr>
          <p:cNvSpPr>
            <a:spLocks noGrp="1"/>
          </p:cNvSpPr>
          <p:nvPr/>
        </p:nvSpPr>
        <p:spPr>
          <a:xfrm rot="0">
            <a:off x="508000" y="753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942273" name="Text">
    </p:cNvPr>
          <p:cNvSpPr>
            <a:spLocks noGrp="1"/>
          </p:cNvSpPr>
          <p:nvPr/>
        </p:nvSpPr>
        <p:spPr>
          <a:xfrm rot="0">
            <a:off x="2413000" y="753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032727446" name="Text">
    </p:cNvPr>
          <p:cNvSpPr>
            <a:spLocks noGrp="1"/>
          </p:cNvSpPr>
          <p:nvPr/>
        </p:nvSpPr>
        <p:spPr>
          <a:xfrm rot="0">
            <a:off x="508000" y="7937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Support AI</a:t>
            </a:r>
          </a:p>
        </p:txBody>
      </p:sp>
      <p:sp>
        <p:nvSpPr>
          <p:cNvPr id="2122713617" name="Text">
    </p:cNvPr>
          <p:cNvSpPr>
            <a:spLocks noGrp="1"/>
          </p:cNvSpPr>
          <p:nvPr/>
        </p:nvSpPr>
        <p:spPr>
          <a:xfrm rot="0">
            <a:off x="508000" y="816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0522243" name="Text">
    </p:cNvPr>
          <p:cNvSpPr>
            <a:spLocks noGrp="1"/>
          </p:cNvSpPr>
          <p:nvPr/>
        </p:nvSpPr>
        <p:spPr>
          <a:xfrm rot="0">
            <a:off x="2413000" y="816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623079972" name="Text">
    </p:cNvPr>
          <p:cNvSpPr>
            <a:spLocks noGrp="1"/>
          </p:cNvSpPr>
          <p:nvPr/>
        </p:nvSpPr>
        <p:spPr>
          <a:xfrm rot="0">
            <a:off x="508000" y="857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Support Picture Management (NVG)</a:t>
            </a:r>
          </a:p>
        </p:txBody>
      </p:sp>
      <p:sp>
        <p:nvSpPr>
          <p:cNvPr id="1765617549" name="Text">
    </p:cNvPr>
          <p:cNvSpPr>
            <a:spLocks noGrp="1"/>
          </p:cNvSpPr>
          <p:nvPr/>
        </p:nvSpPr>
        <p:spPr>
          <a:xfrm rot="0">
            <a:off x="508000" y="880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6766521" name="Text">
    </p:cNvPr>
          <p:cNvSpPr>
            <a:spLocks noGrp="1"/>
          </p:cNvSpPr>
          <p:nvPr/>
        </p:nvSpPr>
        <p:spPr>
          <a:xfrm rot="0">
            <a:off x="2413000" y="880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Capability</a:t>
            </a:r>
          </a:p>
        </p:txBody>
      </p:sp>
      <p:sp>
        <p:nvSpPr>
          <p:cNvPr id="1837240158"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Strategy Layer</a:t>
            </a:r>
          </a:p>
        </p:txBody>
      </p:sp>
      <p:sp>
        <p:nvSpPr>
          <p:cNvPr id="140187714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9775133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44</a:t>
            </a:r>
          </a:p>
        </p:txBody>
      </p:sp>
      <p:sp>
        <p:nvSpPr>
          <p:cNvPr id="47191788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996941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99590093"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575849094"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806310"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12947310"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NCDF Information</a:t>
            </a:r>
          </a:p>
        </p:txBody>
      </p:sp>
      <p:sp>
        <p:nvSpPr>
          <p:cNvPr id="1270756426"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4115017"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515036952"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Ad-Hoc Information Consumer</a:t>
            </a:r>
          </a:p>
        </p:txBody>
      </p:sp>
      <p:sp>
        <p:nvSpPr>
          <p:cNvPr id="1101061990"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2428412"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612412820"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Analyse NCDF Information</a:t>
            </a:r>
          </a:p>
        </p:txBody>
      </p:sp>
      <p:sp>
        <p:nvSpPr>
          <p:cNvPr id="1754883736"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8909826"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39377089" name="Text">
    </p:cNvPr>
          <p:cNvSpPr>
            <a:spLocks noGrp="1"/>
          </p:cNvSpPr>
          <p:nvPr/>
        </p:nvSpPr>
        <p:spPr>
          <a:xfrm rot="0">
            <a:off x="508000" y="379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Battlespace Awareness Processes</a:t>
            </a:r>
          </a:p>
        </p:txBody>
      </p:sp>
      <p:sp>
        <p:nvSpPr>
          <p:cNvPr id="1521124532" name="Text">
    </p:cNvPr>
          <p:cNvSpPr>
            <a:spLocks noGrp="1"/>
          </p:cNvSpPr>
          <p:nvPr/>
        </p:nvSpPr>
        <p:spPr>
          <a:xfrm rot="0">
            <a:off x="508000" y="402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2436447" name="Text">
    </p:cNvPr>
          <p:cNvSpPr>
            <a:spLocks noGrp="1"/>
          </p:cNvSpPr>
          <p:nvPr/>
        </p:nvSpPr>
        <p:spPr>
          <a:xfrm rot="0">
            <a:off x="2413000" y="402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019043622" name="Text">
    </p:cNvPr>
          <p:cNvSpPr>
            <a:spLocks noGrp="1"/>
          </p:cNvSpPr>
          <p:nvPr/>
        </p:nvSpPr>
        <p:spPr>
          <a:xfrm rot="0">
            <a:off x="508000" y="443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Browse NCDF Information</a:t>
            </a:r>
          </a:p>
        </p:txBody>
      </p:sp>
      <p:sp>
        <p:nvSpPr>
          <p:cNvPr id="788411916" name="Text">
    </p:cNvPr>
          <p:cNvSpPr>
            <a:spLocks noGrp="1"/>
          </p:cNvSpPr>
          <p:nvPr/>
        </p:nvSpPr>
        <p:spPr>
          <a:xfrm rot="0">
            <a:off x="508000" y="466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45232963" name="Text">
    </p:cNvPr>
          <p:cNvSpPr>
            <a:spLocks noGrp="1"/>
          </p:cNvSpPr>
          <p:nvPr/>
        </p:nvSpPr>
        <p:spPr>
          <a:xfrm rot="0">
            <a:off x="2413000" y="466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099307247" name="Text">
    </p:cNvPr>
          <p:cNvSpPr>
            <a:spLocks noGrp="1"/>
          </p:cNvSpPr>
          <p:nvPr/>
        </p:nvSpPr>
        <p:spPr>
          <a:xfrm rot="0">
            <a:off x="508000" y="506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Browse NCDF Information (copy)</a:t>
            </a:r>
          </a:p>
        </p:txBody>
      </p:sp>
      <p:sp>
        <p:nvSpPr>
          <p:cNvPr id="1149822324" name="Text">
    </p:cNvPr>
          <p:cNvSpPr>
            <a:spLocks noGrp="1"/>
          </p:cNvSpPr>
          <p:nvPr/>
        </p:nvSpPr>
        <p:spPr>
          <a:xfrm rot="0">
            <a:off x="508000" y="529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4682047" name="Text">
    </p:cNvPr>
          <p:cNvSpPr>
            <a:spLocks noGrp="1"/>
          </p:cNvSpPr>
          <p:nvPr/>
        </p:nvSpPr>
        <p:spPr>
          <a:xfrm rot="0">
            <a:off x="2413000" y="529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99102751" name="Text">
    </p:cNvPr>
          <p:cNvSpPr>
            <a:spLocks noGrp="1"/>
          </p:cNvSpPr>
          <p:nvPr/>
        </p:nvSpPr>
        <p:spPr>
          <a:xfrm rot="0">
            <a:off x="508000" y="570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Call Insight Service</a:t>
            </a:r>
          </a:p>
        </p:txBody>
      </p:sp>
      <p:sp>
        <p:nvSpPr>
          <p:cNvPr id="1026911877" name="Text">
    </p:cNvPr>
          <p:cNvSpPr>
            <a:spLocks noGrp="1"/>
          </p:cNvSpPr>
          <p:nvPr/>
        </p:nvSpPr>
        <p:spPr>
          <a:xfrm rot="0">
            <a:off x="508000" y="593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1604370" name="Text">
    </p:cNvPr>
          <p:cNvSpPr>
            <a:spLocks noGrp="1"/>
          </p:cNvSpPr>
          <p:nvPr/>
        </p:nvSpPr>
        <p:spPr>
          <a:xfrm rot="0">
            <a:off x="2413000" y="593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794486642" name="Text">
    </p:cNvPr>
          <p:cNvSpPr>
            <a:spLocks noGrp="1"/>
          </p:cNvSpPr>
          <p:nvPr/>
        </p:nvSpPr>
        <p:spPr>
          <a:xfrm rot="0">
            <a:off x="508000" y="633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Code List Specification</a:t>
            </a:r>
          </a:p>
        </p:txBody>
      </p:sp>
      <p:sp>
        <p:nvSpPr>
          <p:cNvPr id="1800679184" name="Text">
    </p:cNvPr>
          <p:cNvSpPr>
            <a:spLocks noGrp="1"/>
          </p:cNvSpPr>
          <p:nvPr/>
        </p:nvSpPr>
        <p:spPr>
          <a:xfrm rot="0">
            <a:off x="508000" y="656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97362361" name="Text">
    </p:cNvPr>
          <p:cNvSpPr>
            <a:spLocks noGrp="1"/>
          </p:cNvSpPr>
          <p:nvPr/>
        </p:nvSpPr>
        <p:spPr>
          <a:xfrm rot="0">
            <a:off x="2413000" y="656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870448644" name="Text">
    </p:cNvPr>
          <p:cNvSpPr>
            <a:spLocks noGrp="1"/>
          </p:cNvSpPr>
          <p:nvPr/>
        </p:nvSpPr>
        <p:spPr>
          <a:xfrm rot="0">
            <a:off x="508000" y="697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Control Access to Information</a:t>
            </a:r>
          </a:p>
        </p:txBody>
      </p:sp>
      <p:sp>
        <p:nvSpPr>
          <p:cNvPr id="675650232" name="Text">
    </p:cNvPr>
          <p:cNvSpPr>
            <a:spLocks noGrp="1"/>
          </p:cNvSpPr>
          <p:nvPr/>
        </p:nvSpPr>
        <p:spPr>
          <a:xfrm rot="0">
            <a:off x="508000" y="720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6468111" name="Text">
    </p:cNvPr>
          <p:cNvSpPr>
            <a:spLocks noGrp="1"/>
          </p:cNvSpPr>
          <p:nvPr/>
        </p:nvSpPr>
        <p:spPr>
          <a:xfrm rot="0">
            <a:off x="2413000" y="720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07561743" name="Text">
    </p:cNvPr>
          <p:cNvSpPr>
            <a:spLocks noGrp="1"/>
          </p:cNvSpPr>
          <p:nvPr/>
        </p:nvSpPr>
        <p:spPr>
          <a:xfrm rot="0">
            <a:off x="508000" y="760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Counter IED Processes</a:t>
            </a:r>
          </a:p>
        </p:txBody>
      </p:sp>
      <p:sp>
        <p:nvSpPr>
          <p:cNvPr id="266110766" name="Text">
    </p:cNvPr>
          <p:cNvSpPr>
            <a:spLocks noGrp="1"/>
          </p:cNvSpPr>
          <p:nvPr/>
        </p:nvSpPr>
        <p:spPr>
          <a:xfrm rot="0">
            <a:off x="508000" y="783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287479" name="Text">
    </p:cNvPr>
          <p:cNvSpPr>
            <a:spLocks noGrp="1"/>
          </p:cNvSpPr>
          <p:nvPr/>
        </p:nvSpPr>
        <p:spPr>
          <a:xfrm rot="0">
            <a:off x="2413000" y="783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911679541" name="Text">
    </p:cNvPr>
          <p:cNvSpPr>
            <a:spLocks noGrp="1"/>
          </p:cNvSpPr>
          <p:nvPr/>
        </p:nvSpPr>
        <p:spPr>
          <a:xfrm rot="0">
            <a:off x="508000" y="824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Create Information Product</a:t>
            </a:r>
          </a:p>
        </p:txBody>
      </p:sp>
      <p:sp>
        <p:nvSpPr>
          <p:cNvPr id="1028435519" name="Text">
    </p:cNvPr>
          <p:cNvSpPr>
            <a:spLocks noGrp="1"/>
          </p:cNvSpPr>
          <p:nvPr/>
        </p:nvSpPr>
        <p:spPr>
          <a:xfrm rot="0">
            <a:off x="508000" y="847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47209807" name="Text">
    </p:cNvPr>
          <p:cNvSpPr>
            <a:spLocks noGrp="1"/>
          </p:cNvSpPr>
          <p:nvPr/>
        </p:nvSpPr>
        <p:spPr>
          <a:xfrm rot="0">
            <a:off x="2413000" y="847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522353732" name="Text">
    </p:cNvPr>
          <p:cNvSpPr>
            <a:spLocks noGrp="1"/>
          </p:cNvSpPr>
          <p:nvPr/>
        </p:nvSpPr>
        <p:spPr>
          <a:xfrm rot="0">
            <a:off x="508000" y="887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Create NCDF Mapping</a:t>
            </a:r>
          </a:p>
        </p:txBody>
      </p:sp>
      <p:sp>
        <p:nvSpPr>
          <p:cNvPr id="1635556823" name="Text">
    </p:cNvPr>
          <p:cNvSpPr>
            <a:spLocks noGrp="1"/>
          </p:cNvSpPr>
          <p:nvPr/>
        </p:nvSpPr>
        <p:spPr>
          <a:xfrm rot="0">
            <a:off x="508000" y="910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6388369" name="Text">
    </p:cNvPr>
          <p:cNvSpPr>
            <a:spLocks noGrp="1"/>
          </p:cNvSpPr>
          <p:nvPr/>
        </p:nvSpPr>
        <p:spPr>
          <a:xfrm rot="0">
            <a:off x="2413000" y="910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059544126" name="Text">
    </p:cNvPr>
          <p:cNvSpPr>
            <a:spLocks noGrp="1"/>
          </p:cNvSpPr>
          <p:nvPr/>
        </p:nvSpPr>
        <p:spPr>
          <a:xfrm rot="0">
            <a:off x="508000" y="951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Management SME</a:t>
            </a:r>
          </a:p>
        </p:txBody>
      </p:sp>
      <p:sp>
        <p:nvSpPr>
          <p:cNvPr id="1980675454" name="Text">
    </p:cNvPr>
          <p:cNvSpPr>
            <a:spLocks noGrp="1"/>
          </p:cNvSpPr>
          <p:nvPr/>
        </p:nvSpPr>
        <p:spPr>
          <a:xfrm rot="0">
            <a:off x="508000" y="974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9409997" name="Text">
    </p:cNvPr>
          <p:cNvSpPr>
            <a:spLocks noGrp="1"/>
          </p:cNvSpPr>
          <p:nvPr/>
        </p:nvSpPr>
        <p:spPr>
          <a:xfrm rot="0">
            <a:off x="2413000" y="974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94547405"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Business Layer</a:t>
            </a:r>
          </a:p>
        </p:txBody>
      </p:sp>
      <p:sp>
        <p:nvSpPr>
          <p:cNvPr id="184933390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3896612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45</a:t>
            </a:r>
          </a:p>
        </p:txBody>
      </p:sp>
      <p:sp>
        <p:nvSpPr>
          <p:cNvPr id="55115344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522540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57317879"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Decision Maker</a:t>
            </a:r>
          </a:p>
        </p:txBody>
      </p:sp>
      <p:sp>
        <p:nvSpPr>
          <p:cNvPr id="1182852132"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4835957"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929230237"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Deposit Information</a:t>
            </a:r>
          </a:p>
        </p:txBody>
      </p:sp>
      <p:sp>
        <p:nvSpPr>
          <p:cNvPr id="1135547754"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7151359"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589904745"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Device</a:t>
            </a:r>
          </a:p>
        </p:txBody>
      </p:sp>
      <p:sp>
        <p:nvSpPr>
          <p:cNvPr id="1100615795"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7656687"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55893572"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Digital Identity</a:t>
            </a:r>
          </a:p>
        </p:txBody>
      </p:sp>
      <p:sp>
        <p:nvSpPr>
          <p:cNvPr id="2110090250"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7043529"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014210702" name="Text">
    </p:cNvPr>
          <p:cNvSpPr>
            <a:spLocks noGrp="1"/>
          </p:cNvSpPr>
          <p:nvPr/>
        </p:nvSpPr>
        <p:spPr>
          <a:xfrm rot="0">
            <a:off x="520700" y="3403600"/>
            <a:ext cx="6527800" cy="3365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NIST special publication 800-63-3 (Grassi, Garcia, &amp; Fenton, 2017) provides this definition: “Identity: An attribute or set of attributes that uniquely describe a subject within a given context”. Elsewhere, it says “[a] digital identity is the unique representation of a subject engaged in an online transaction. A digital identity is always unique in the context of a digital service, but does not necessarily need to uniquely identify the subject in all contexts.”</a:t>
            </a:r>
            <a:br/>
            <a:r>
              <a:rPr sz="1200">
</a:rPr>
              <a:t>Windley (2008) has something similar to say: “A digital identity contains data that uniquely describes a person or thing (called the subject or entity in the language of digital identity) but also contains information about the subject’s relationships to other entities.”</a:t>
            </a:r>
            <a:br/>
            <a:r>
              <a:rPr sz="1200">
</a:rPr>
              <a:t>Ben Ayed (2014) shows that “Thus, identity is defined as a collection of data about subject that represent attributes, preferences, and traits, so in parallel, in the digital world a person’s identity is typically referred to as their digital identity.”</a:t>
            </a:r>
            <a:br/>
            <a:r>
              <a:rPr sz="1200">
</a:rPr>
              <a:t>We can combine the definitions and observations from these sources to obtain a workable definition:</a:t>
            </a:r>
            <a:br/>
            <a:r>
              <a:rPr sz="1200">
</a:rPr>
              <a:t>Digital identity:</a:t>
            </a:r>
            <a:br/>
            <a:r>
              <a:rPr sz="1200">
</a:rPr>
              <a:t>A unique representation of a subject interacting with digital services. It entails data (an identity attribute, or set thereof) which uniquely describes that subject within a given context (although it needn’t uniquely describe that subject in all contexts).</a:t>
            </a:r>
          </a:p>
        </p:txBody>
      </p:sp>
      <p:sp>
        <p:nvSpPr>
          <p:cNvPr id="435224506" name="Text">
    </p:cNvPr>
          <p:cNvSpPr>
            <a:spLocks noGrp="1"/>
          </p:cNvSpPr>
          <p:nvPr/>
        </p:nvSpPr>
        <p:spPr>
          <a:xfrm rot="0">
            <a:off x="508000" y="697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Discover Information</a:t>
            </a:r>
          </a:p>
        </p:txBody>
      </p:sp>
      <p:sp>
        <p:nvSpPr>
          <p:cNvPr id="1334011314" name="Text">
    </p:cNvPr>
          <p:cNvSpPr>
            <a:spLocks noGrp="1"/>
          </p:cNvSpPr>
          <p:nvPr/>
        </p:nvSpPr>
        <p:spPr>
          <a:xfrm rot="0">
            <a:off x="508000" y="720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9718177" name="Text">
    </p:cNvPr>
          <p:cNvSpPr>
            <a:spLocks noGrp="1"/>
          </p:cNvSpPr>
          <p:nvPr/>
        </p:nvSpPr>
        <p:spPr>
          <a:xfrm rot="0">
            <a:off x="2413000" y="720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1829320548" name="Text">
    </p:cNvPr>
          <p:cNvSpPr>
            <a:spLocks noGrp="1"/>
          </p:cNvSpPr>
          <p:nvPr/>
        </p:nvSpPr>
        <p:spPr>
          <a:xfrm rot="0">
            <a:off x="508000" y="760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DM CaT Tiger Team</a:t>
            </a:r>
          </a:p>
        </p:txBody>
      </p:sp>
      <p:sp>
        <p:nvSpPr>
          <p:cNvPr id="1939478608" name="Text">
    </p:cNvPr>
          <p:cNvSpPr>
            <a:spLocks noGrp="1"/>
          </p:cNvSpPr>
          <p:nvPr/>
        </p:nvSpPr>
        <p:spPr>
          <a:xfrm rot="0">
            <a:off x="508000" y="783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9015396" name="Text">
    </p:cNvPr>
          <p:cNvSpPr>
            <a:spLocks noGrp="1"/>
          </p:cNvSpPr>
          <p:nvPr/>
        </p:nvSpPr>
        <p:spPr>
          <a:xfrm rot="0">
            <a:off x="2413000" y="783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390220472" name="Text">
    </p:cNvPr>
          <p:cNvSpPr>
            <a:spLocks noGrp="1"/>
          </p:cNvSpPr>
          <p:nvPr/>
        </p:nvSpPr>
        <p:spPr>
          <a:xfrm rot="0">
            <a:off x="508000" y="824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Entity</a:t>
            </a:r>
          </a:p>
        </p:txBody>
      </p:sp>
      <p:sp>
        <p:nvSpPr>
          <p:cNvPr id="869592355" name="Text">
    </p:cNvPr>
          <p:cNvSpPr>
            <a:spLocks noGrp="1"/>
          </p:cNvSpPr>
          <p:nvPr/>
        </p:nvSpPr>
        <p:spPr>
          <a:xfrm rot="0">
            <a:off x="508000" y="847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9915409" name="Text">
    </p:cNvPr>
          <p:cNvSpPr>
            <a:spLocks noGrp="1"/>
          </p:cNvSpPr>
          <p:nvPr/>
        </p:nvSpPr>
        <p:spPr>
          <a:xfrm rot="0">
            <a:off x="2413000" y="847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897671069" name="Text">
    </p:cNvPr>
          <p:cNvSpPr>
            <a:spLocks noGrp="1"/>
          </p:cNvSpPr>
          <p:nvPr/>
        </p:nvSpPr>
        <p:spPr>
          <a:xfrm rot="0">
            <a:off x="508000" y="887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EW C2 Processes</a:t>
            </a:r>
          </a:p>
        </p:txBody>
      </p:sp>
      <p:sp>
        <p:nvSpPr>
          <p:cNvPr id="814990367" name="Text">
    </p:cNvPr>
          <p:cNvSpPr>
            <a:spLocks noGrp="1"/>
          </p:cNvSpPr>
          <p:nvPr/>
        </p:nvSpPr>
        <p:spPr>
          <a:xfrm rot="0">
            <a:off x="508000" y="910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6205019" name="Text">
    </p:cNvPr>
          <p:cNvSpPr>
            <a:spLocks noGrp="1"/>
          </p:cNvSpPr>
          <p:nvPr/>
        </p:nvSpPr>
        <p:spPr>
          <a:xfrm rot="0">
            <a:off x="2413000" y="910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93995646" name="Text">
    </p:cNvPr>
          <p:cNvSpPr>
            <a:spLocks noGrp="1"/>
          </p:cNvSpPr>
          <p:nvPr/>
        </p:nvSpPr>
        <p:spPr>
          <a:xfrm rot="0">
            <a:off x="508000" y="951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Extract Information</a:t>
            </a:r>
          </a:p>
        </p:txBody>
      </p:sp>
      <p:sp>
        <p:nvSpPr>
          <p:cNvPr id="1919032816" name="Text">
    </p:cNvPr>
          <p:cNvSpPr>
            <a:spLocks noGrp="1"/>
          </p:cNvSpPr>
          <p:nvPr/>
        </p:nvSpPr>
        <p:spPr>
          <a:xfrm rot="0">
            <a:off x="508000" y="974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1862943" name="Text">
    </p:cNvPr>
          <p:cNvSpPr>
            <a:spLocks noGrp="1"/>
          </p:cNvSpPr>
          <p:nvPr/>
        </p:nvSpPr>
        <p:spPr>
          <a:xfrm rot="0">
            <a:off x="2413000" y="974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75308892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3613498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46</a:t>
            </a:r>
          </a:p>
        </p:txBody>
      </p:sp>
      <p:sp>
        <p:nvSpPr>
          <p:cNvPr id="12502332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1794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5220807"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Filter NCDF Information</a:t>
            </a:r>
          </a:p>
        </p:txBody>
      </p:sp>
      <p:sp>
        <p:nvSpPr>
          <p:cNvPr id="632238734"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036104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62929785"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Filter NCDF Information (copy)</a:t>
            </a:r>
          </a:p>
        </p:txBody>
      </p:sp>
      <p:sp>
        <p:nvSpPr>
          <p:cNvPr id="170190964"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55657212"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770757399"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Consumer</a:t>
            </a:r>
          </a:p>
        </p:txBody>
      </p:sp>
      <p:sp>
        <p:nvSpPr>
          <p:cNvPr id="260522229"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3892537"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749245676"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Exchange Package Documentation</a:t>
            </a:r>
          </a:p>
        </p:txBody>
      </p:sp>
      <p:sp>
        <p:nvSpPr>
          <p:cNvPr id="1570051542"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5342457"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59276514" name="Text">
    </p:cNvPr>
          <p:cNvSpPr>
            <a:spLocks noGrp="1"/>
          </p:cNvSpPr>
          <p:nvPr/>
        </p:nvSpPr>
        <p:spPr>
          <a:xfrm rot="0">
            <a:off x="508000" y="350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Producer</a:t>
            </a:r>
          </a:p>
        </p:txBody>
      </p:sp>
      <p:sp>
        <p:nvSpPr>
          <p:cNvPr id="1402175258" name="Text">
    </p:cNvPr>
          <p:cNvSpPr>
            <a:spLocks noGrp="1"/>
          </p:cNvSpPr>
          <p:nvPr/>
        </p:nvSpPr>
        <p:spPr>
          <a:xfrm rot="0">
            <a:off x="508000" y="373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2081947" name="Text">
    </p:cNvPr>
          <p:cNvSpPr>
            <a:spLocks noGrp="1"/>
          </p:cNvSpPr>
          <p:nvPr/>
        </p:nvSpPr>
        <p:spPr>
          <a:xfrm rot="0">
            <a:off x="2413000" y="373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294324247" name="Text">
    </p:cNvPr>
          <p:cNvSpPr>
            <a:spLocks noGrp="1"/>
          </p:cNvSpPr>
          <p:nvPr/>
        </p:nvSpPr>
        <p:spPr>
          <a:xfrm rot="0">
            <a:off x="508000" y="414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Product</a:t>
            </a:r>
          </a:p>
        </p:txBody>
      </p:sp>
      <p:sp>
        <p:nvSpPr>
          <p:cNvPr id="1131503776" name="Text">
    </p:cNvPr>
          <p:cNvSpPr>
            <a:spLocks noGrp="1"/>
          </p:cNvSpPr>
          <p:nvPr/>
        </p:nvSpPr>
        <p:spPr>
          <a:xfrm rot="0">
            <a:off x="508000" y="436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971579" name="Text">
    </p:cNvPr>
          <p:cNvSpPr>
            <a:spLocks noGrp="1"/>
          </p:cNvSpPr>
          <p:nvPr/>
        </p:nvSpPr>
        <p:spPr>
          <a:xfrm rot="0">
            <a:off x="2413000" y="436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09297961" name="Text">
    </p:cNvPr>
          <p:cNvSpPr>
            <a:spLocks noGrp="1"/>
          </p:cNvSpPr>
          <p:nvPr/>
        </p:nvSpPr>
        <p:spPr>
          <a:xfrm rot="0">
            <a:off x="508000" y="477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Job Title</a:t>
            </a:r>
          </a:p>
        </p:txBody>
      </p:sp>
      <p:sp>
        <p:nvSpPr>
          <p:cNvPr id="558386199" name="Text">
    </p:cNvPr>
          <p:cNvSpPr>
            <a:spLocks noGrp="1"/>
          </p:cNvSpPr>
          <p:nvPr/>
        </p:nvSpPr>
        <p:spPr>
          <a:xfrm rot="0">
            <a:off x="508000" y="500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9233662" name="Text">
    </p:cNvPr>
          <p:cNvSpPr>
            <a:spLocks noGrp="1"/>
          </p:cNvSpPr>
          <p:nvPr/>
        </p:nvSpPr>
        <p:spPr>
          <a:xfrm rot="0">
            <a:off x="2413000" y="500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10875087" name="Text">
    </p:cNvPr>
          <p:cNvSpPr>
            <a:spLocks noGrp="1"/>
          </p:cNvSpPr>
          <p:nvPr/>
        </p:nvSpPr>
        <p:spPr>
          <a:xfrm rot="0">
            <a:off x="508000" y="541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C2 Processes</a:t>
            </a:r>
          </a:p>
        </p:txBody>
      </p:sp>
      <p:sp>
        <p:nvSpPr>
          <p:cNvPr id="1101663966" name="Text">
    </p:cNvPr>
          <p:cNvSpPr>
            <a:spLocks noGrp="1"/>
          </p:cNvSpPr>
          <p:nvPr/>
        </p:nvSpPr>
        <p:spPr>
          <a:xfrm rot="0">
            <a:off x="508000" y="563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5226760" name="Text">
    </p:cNvPr>
          <p:cNvSpPr>
            <a:spLocks noGrp="1"/>
          </p:cNvSpPr>
          <p:nvPr/>
        </p:nvSpPr>
        <p:spPr>
          <a:xfrm rot="0">
            <a:off x="2413000" y="563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773789446" name="Text">
    </p:cNvPr>
          <p:cNvSpPr>
            <a:spLocks noGrp="1"/>
          </p:cNvSpPr>
          <p:nvPr/>
        </p:nvSpPr>
        <p:spPr>
          <a:xfrm rot="0">
            <a:off x="508000" y="604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Coordination Processes</a:t>
            </a:r>
          </a:p>
        </p:txBody>
      </p:sp>
      <p:sp>
        <p:nvSpPr>
          <p:cNvPr id="1123024130" name="Text">
    </p:cNvPr>
          <p:cNvSpPr>
            <a:spLocks noGrp="1"/>
          </p:cNvSpPr>
          <p:nvPr/>
        </p:nvSpPr>
        <p:spPr>
          <a:xfrm rot="0">
            <a:off x="508000" y="627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4792319" name="Text">
    </p:cNvPr>
          <p:cNvSpPr>
            <a:spLocks noGrp="1"/>
          </p:cNvSpPr>
          <p:nvPr/>
        </p:nvSpPr>
        <p:spPr>
          <a:xfrm rot="0">
            <a:off x="2413000" y="627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134865545" name="Text">
    </p:cNvPr>
          <p:cNvSpPr>
            <a:spLocks noGrp="1"/>
          </p:cNvSpPr>
          <p:nvPr/>
        </p:nvSpPr>
        <p:spPr>
          <a:xfrm rot="0">
            <a:off x="508000" y="668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Fires Processes</a:t>
            </a:r>
          </a:p>
        </p:txBody>
      </p:sp>
      <p:sp>
        <p:nvSpPr>
          <p:cNvPr id="1504188857" name="Text">
    </p:cNvPr>
          <p:cNvSpPr>
            <a:spLocks noGrp="1"/>
          </p:cNvSpPr>
          <p:nvPr/>
        </p:nvSpPr>
        <p:spPr>
          <a:xfrm rot="0">
            <a:off x="508000" y="690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7353443" name="Text">
    </p:cNvPr>
          <p:cNvSpPr>
            <a:spLocks noGrp="1"/>
          </p:cNvSpPr>
          <p:nvPr/>
        </p:nvSpPr>
        <p:spPr>
          <a:xfrm rot="0">
            <a:off x="2413000" y="690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558776993" name="Text">
    </p:cNvPr>
          <p:cNvSpPr>
            <a:spLocks noGrp="1"/>
          </p:cNvSpPr>
          <p:nvPr/>
        </p:nvSpPr>
        <p:spPr>
          <a:xfrm rot="0">
            <a:off x="508000" y="731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Label Information Product</a:t>
            </a:r>
          </a:p>
        </p:txBody>
      </p:sp>
      <p:sp>
        <p:nvSpPr>
          <p:cNvPr id="625079103" name="Text">
    </p:cNvPr>
          <p:cNvSpPr>
            <a:spLocks noGrp="1"/>
          </p:cNvSpPr>
          <p:nvPr/>
        </p:nvSpPr>
        <p:spPr>
          <a:xfrm rot="0">
            <a:off x="508000" y="754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0652159" name="Text">
    </p:cNvPr>
          <p:cNvSpPr>
            <a:spLocks noGrp="1"/>
          </p:cNvSpPr>
          <p:nvPr/>
        </p:nvSpPr>
        <p:spPr>
          <a:xfrm rot="0">
            <a:off x="2413000" y="754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335883259" name="Text">
    </p:cNvPr>
          <p:cNvSpPr>
            <a:spLocks noGrp="1"/>
          </p:cNvSpPr>
          <p:nvPr/>
        </p:nvSpPr>
        <p:spPr>
          <a:xfrm rot="0">
            <a:off x="508000" y="795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Make Decision</a:t>
            </a:r>
          </a:p>
        </p:txBody>
      </p:sp>
      <p:sp>
        <p:nvSpPr>
          <p:cNvPr id="479718883" name="Text">
    </p:cNvPr>
          <p:cNvSpPr>
            <a:spLocks noGrp="1"/>
          </p:cNvSpPr>
          <p:nvPr/>
        </p:nvSpPr>
        <p:spPr>
          <a:xfrm rot="0">
            <a:off x="508000" y="817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0993093" name="Text">
    </p:cNvPr>
          <p:cNvSpPr>
            <a:spLocks noGrp="1"/>
          </p:cNvSpPr>
          <p:nvPr/>
        </p:nvSpPr>
        <p:spPr>
          <a:xfrm rot="0">
            <a:off x="2413000" y="817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611735757" name="Text">
    </p:cNvPr>
          <p:cNvSpPr>
            <a:spLocks noGrp="1"/>
          </p:cNvSpPr>
          <p:nvPr/>
        </p:nvSpPr>
        <p:spPr>
          <a:xfrm rot="0">
            <a:off x="508000" y="858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Manage NCDF Information</a:t>
            </a:r>
          </a:p>
        </p:txBody>
      </p:sp>
      <p:sp>
        <p:nvSpPr>
          <p:cNvPr id="1351688985" name="Text">
    </p:cNvPr>
          <p:cNvSpPr>
            <a:spLocks noGrp="1"/>
          </p:cNvSpPr>
          <p:nvPr/>
        </p:nvSpPr>
        <p:spPr>
          <a:xfrm rot="0">
            <a:off x="508000" y="881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2627357" name="Text">
    </p:cNvPr>
          <p:cNvSpPr>
            <a:spLocks noGrp="1"/>
          </p:cNvSpPr>
          <p:nvPr/>
        </p:nvSpPr>
        <p:spPr>
          <a:xfrm rot="0">
            <a:off x="2413000" y="881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17845812" name="Text">
    </p:cNvPr>
          <p:cNvSpPr>
            <a:spLocks noGrp="1"/>
          </p:cNvSpPr>
          <p:nvPr/>
        </p:nvSpPr>
        <p:spPr>
          <a:xfrm rot="0">
            <a:off x="508000" y="922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Name</a:t>
            </a:r>
          </a:p>
        </p:txBody>
      </p:sp>
      <p:sp>
        <p:nvSpPr>
          <p:cNvPr id="87318584" name="Text">
    </p:cNvPr>
          <p:cNvSpPr>
            <a:spLocks noGrp="1"/>
          </p:cNvSpPr>
          <p:nvPr/>
        </p:nvSpPr>
        <p:spPr>
          <a:xfrm rot="0">
            <a:off x="508000" y="944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0058092" name="Text">
    </p:cNvPr>
          <p:cNvSpPr>
            <a:spLocks noGrp="1"/>
          </p:cNvSpPr>
          <p:nvPr/>
        </p:nvSpPr>
        <p:spPr>
          <a:xfrm rot="0">
            <a:off x="2413000" y="944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116828977" name="Text">
    </p:cNvPr>
          <p:cNvSpPr>
            <a:spLocks noGrp="1"/>
          </p:cNvSpPr>
          <p:nvPr/>
        </p:nvSpPr>
        <p:spPr>
          <a:xfrm rot="0">
            <a:off x="520700" y="9753600"/>
            <a:ext cx="6527800" cy="3048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The definitions for Subject and for Digital identity, when taken together, support the </a:t>
            </a:r>
          </a:p>
        </p:txBody>
      </p:sp>
      <p:sp>
        <p:nvSpPr>
          <p:cNvPr id="113737196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0035779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47</a:t>
            </a:r>
          </a:p>
        </p:txBody>
      </p:sp>
      <p:sp>
        <p:nvSpPr>
          <p:cNvPr id="50435723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17445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33225476" name="Text">
    </p:cNvPr>
          <p:cNvSpPr>
            <a:spLocks noGrp="1"/>
          </p:cNvSpPr>
          <p:nvPr/>
        </p:nvSpPr>
        <p:spPr>
          <a:xfrm rot="0">
            <a:off x="520700" y="762000"/>
            <a:ext cx="6527800" cy="1765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notion that any subject can be uniquely identified, using an identity attribute, or set thereof. Note, however, that this requiresanother definition: that of the identity attribute. NIST special publication 800-63-3 (Grassi, Garcia, &amp; Fenton, 2017) has this to say: “Attribute: a quality or characteristic ascribed to someone or something”. That’s not specific enough, but we can augment this by inserting “subject” instead of “someone or something”, and add the idea of identification. The result is the following:</a:t>
            </a:r>
            <a:br/>
            <a:r>
              <a:rPr sz="1200">
</a:rPr>
              <a:t>Identity attribute:</a:t>
            </a:r>
            <a:br/>
            <a:r>
              <a:rPr sz="1200">
</a:rPr>
              <a:t>A quality or characteristic ascribed to a subject, and suitable to distinguish an individual subject from other subjects within a given context.</a:t>
            </a:r>
          </a:p>
        </p:txBody>
      </p:sp>
      <p:sp>
        <p:nvSpPr>
          <p:cNvPr id="102239928" name="Text">
    </p:cNvPr>
          <p:cNvSpPr>
            <a:spLocks noGrp="1"/>
          </p:cNvSpPr>
          <p:nvPr/>
        </p:nvSpPr>
        <p:spPr>
          <a:xfrm rot="0">
            <a:off x="508000" y="273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Nationality</a:t>
            </a:r>
          </a:p>
        </p:txBody>
      </p:sp>
      <p:sp>
        <p:nvSpPr>
          <p:cNvPr id="303850960" name="Text">
    </p:cNvPr>
          <p:cNvSpPr>
            <a:spLocks noGrp="1"/>
          </p:cNvSpPr>
          <p:nvPr/>
        </p:nvSpPr>
        <p:spPr>
          <a:xfrm rot="0">
            <a:off x="508000" y="295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1207900" name="Text">
    </p:cNvPr>
          <p:cNvSpPr>
            <a:spLocks noGrp="1"/>
          </p:cNvSpPr>
          <p:nvPr/>
        </p:nvSpPr>
        <p:spPr>
          <a:xfrm rot="0">
            <a:off x="2413000" y="295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22617756" name="Text">
    </p:cNvPr>
          <p:cNvSpPr>
            <a:spLocks noGrp="1"/>
          </p:cNvSpPr>
          <p:nvPr/>
        </p:nvSpPr>
        <p:spPr>
          <a:xfrm rot="0">
            <a:off x="508000" y="3365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Administrator</a:t>
            </a:r>
          </a:p>
        </p:txBody>
      </p:sp>
      <p:sp>
        <p:nvSpPr>
          <p:cNvPr id="1893052981" name="Text">
    </p:cNvPr>
          <p:cNvSpPr>
            <a:spLocks noGrp="1"/>
          </p:cNvSpPr>
          <p:nvPr/>
        </p:nvSpPr>
        <p:spPr>
          <a:xfrm rot="0">
            <a:off x="508000" y="3594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50522" name="Text">
    </p:cNvPr>
          <p:cNvSpPr>
            <a:spLocks noGrp="1"/>
          </p:cNvSpPr>
          <p:nvPr/>
        </p:nvSpPr>
        <p:spPr>
          <a:xfrm rot="0">
            <a:off x="2413000" y="3594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1319963361" name="Text">
    </p:cNvPr>
          <p:cNvSpPr>
            <a:spLocks noGrp="1"/>
          </p:cNvSpPr>
          <p:nvPr/>
        </p:nvSpPr>
        <p:spPr>
          <a:xfrm rot="0">
            <a:off x="508000" y="400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Data Lake</a:t>
            </a:r>
          </a:p>
        </p:txBody>
      </p:sp>
      <p:sp>
        <p:nvSpPr>
          <p:cNvPr id="136914511" name="Text">
    </p:cNvPr>
          <p:cNvSpPr>
            <a:spLocks noGrp="1"/>
          </p:cNvSpPr>
          <p:nvPr/>
        </p:nvSpPr>
        <p:spPr>
          <a:xfrm rot="0">
            <a:off x="508000" y="422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9240165" name="Text">
    </p:cNvPr>
          <p:cNvSpPr>
            <a:spLocks noGrp="1"/>
          </p:cNvSpPr>
          <p:nvPr/>
        </p:nvSpPr>
        <p:spPr>
          <a:xfrm rot="0">
            <a:off x="2413000" y="422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33039730" name="Text">
    </p:cNvPr>
          <p:cNvSpPr>
            <a:spLocks noGrp="1"/>
          </p:cNvSpPr>
          <p:nvPr/>
        </p:nvSpPr>
        <p:spPr>
          <a:xfrm rot="0">
            <a:off x="508000" y="4635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Information Product</a:t>
            </a:r>
          </a:p>
        </p:txBody>
      </p:sp>
      <p:sp>
        <p:nvSpPr>
          <p:cNvPr id="1100018296" name="Text">
    </p:cNvPr>
          <p:cNvSpPr>
            <a:spLocks noGrp="1"/>
          </p:cNvSpPr>
          <p:nvPr/>
        </p:nvSpPr>
        <p:spPr>
          <a:xfrm rot="0">
            <a:off x="508000" y="4864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83163" name="Text">
    </p:cNvPr>
          <p:cNvSpPr>
            <a:spLocks noGrp="1"/>
          </p:cNvSpPr>
          <p:nvPr/>
        </p:nvSpPr>
        <p:spPr>
          <a:xfrm rot="0">
            <a:off x="2413000" y="4864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57984886" name="Text">
    </p:cNvPr>
          <p:cNvSpPr>
            <a:spLocks noGrp="1"/>
          </p:cNvSpPr>
          <p:nvPr/>
        </p:nvSpPr>
        <p:spPr>
          <a:xfrm rot="0">
            <a:off x="508000" y="527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Metadata Catalogue</a:t>
            </a:r>
          </a:p>
        </p:txBody>
      </p:sp>
      <p:sp>
        <p:nvSpPr>
          <p:cNvPr id="1369400926" name="Text">
    </p:cNvPr>
          <p:cNvSpPr>
            <a:spLocks noGrp="1"/>
          </p:cNvSpPr>
          <p:nvPr/>
        </p:nvSpPr>
        <p:spPr>
          <a:xfrm rot="0">
            <a:off x="508000" y="549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0182567" name="Text">
    </p:cNvPr>
          <p:cNvSpPr>
            <a:spLocks noGrp="1"/>
          </p:cNvSpPr>
          <p:nvPr/>
        </p:nvSpPr>
        <p:spPr>
          <a:xfrm rot="0">
            <a:off x="2413000" y="549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19852784" name="Text">
    </p:cNvPr>
          <p:cNvSpPr>
            <a:spLocks noGrp="1"/>
          </p:cNvSpPr>
          <p:nvPr/>
        </p:nvSpPr>
        <p:spPr>
          <a:xfrm rot="0">
            <a:off x="508000" y="5905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Naming and Design Rules</a:t>
            </a:r>
          </a:p>
        </p:txBody>
      </p:sp>
      <p:sp>
        <p:nvSpPr>
          <p:cNvPr id="748517748" name="Text">
    </p:cNvPr>
          <p:cNvSpPr>
            <a:spLocks noGrp="1"/>
          </p:cNvSpPr>
          <p:nvPr/>
        </p:nvSpPr>
        <p:spPr>
          <a:xfrm rot="0">
            <a:off x="508000" y="6134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385455" name="Text">
    </p:cNvPr>
          <p:cNvSpPr>
            <a:spLocks noGrp="1"/>
          </p:cNvSpPr>
          <p:nvPr/>
        </p:nvSpPr>
        <p:spPr>
          <a:xfrm rot="0">
            <a:off x="2413000" y="6134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39573182" name="Text">
    </p:cNvPr>
          <p:cNvSpPr>
            <a:spLocks noGrp="1"/>
          </p:cNvSpPr>
          <p:nvPr/>
        </p:nvSpPr>
        <p:spPr>
          <a:xfrm rot="0">
            <a:off x="508000" y="6540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Registration</a:t>
            </a:r>
          </a:p>
        </p:txBody>
      </p:sp>
      <p:sp>
        <p:nvSpPr>
          <p:cNvPr id="2099964203" name="Text">
    </p:cNvPr>
          <p:cNvSpPr>
            <a:spLocks noGrp="1"/>
          </p:cNvSpPr>
          <p:nvPr/>
        </p:nvSpPr>
        <p:spPr>
          <a:xfrm rot="0">
            <a:off x="508000" y="676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5364771" name="Text">
    </p:cNvPr>
          <p:cNvSpPr>
            <a:spLocks noGrp="1"/>
          </p:cNvSpPr>
          <p:nvPr/>
        </p:nvSpPr>
        <p:spPr>
          <a:xfrm rot="0">
            <a:off x="2413000" y="676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850499684" name="Text">
    </p:cNvPr>
          <p:cNvSpPr>
            <a:spLocks noGrp="1"/>
          </p:cNvSpPr>
          <p:nvPr/>
        </p:nvSpPr>
        <p:spPr>
          <a:xfrm rot="0">
            <a:off x="508000" y="7175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Role</a:t>
            </a:r>
          </a:p>
        </p:txBody>
      </p:sp>
      <p:sp>
        <p:nvSpPr>
          <p:cNvPr id="1233842018" name="Text">
    </p:cNvPr>
          <p:cNvSpPr>
            <a:spLocks noGrp="1"/>
          </p:cNvSpPr>
          <p:nvPr/>
        </p:nvSpPr>
        <p:spPr>
          <a:xfrm rot="0">
            <a:off x="508000" y="7404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5344713" name="Text">
    </p:cNvPr>
          <p:cNvSpPr>
            <a:spLocks noGrp="1"/>
          </p:cNvSpPr>
          <p:nvPr/>
        </p:nvSpPr>
        <p:spPr>
          <a:xfrm rot="0">
            <a:off x="2413000" y="7404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47201251" name="Text">
    </p:cNvPr>
          <p:cNvSpPr>
            <a:spLocks noGrp="1"/>
          </p:cNvSpPr>
          <p:nvPr/>
        </p:nvSpPr>
        <p:spPr>
          <a:xfrm rot="0">
            <a:off x="520700" y="7708900"/>
            <a:ext cx="6527800" cy="2120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 subject’s identity within an identity context is closely related to that subject’s interacting with the information systems within that context. And therefore that subject’s identity attributes are as well. Now if we investigate the interaction between subject and information systems, then we recognize that this interaction is usually explicitly designed: the information systems serve the subject, in a way that support that subject within the identity concept. And how this serving should take form can be captured by the role that the subject is playing in their interaction with the information systems. Thus, we need a concept that can represent that role; the label could be something like “Interaction role”. A definition for this concept:</a:t>
            </a:r>
            <a:br/>
            <a:r>
              <a:rPr sz="1200">
</a:rPr>
              <a:t>Interaction role:</a:t>
            </a:r>
            <a:br/>
            <a:r>
              <a:rPr sz="1200">
</a:rPr>
              <a:t>The responsibility that a subject has, or role that a subject plays, in the interaction with the information systems in a single identity context.</a:t>
            </a:r>
          </a:p>
        </p:txBody>
      </p:sp>
      <p:sp>
        <p:nvSpPr>
          <p:cNvPr id="2518032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9237091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48</a:t>
            </a:r>
          </a:p>
        </p:txBody>
      </p:sp>
      <p:sp>
        <p:nvSpPr>
          <p:cNvPr id="67821120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638883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02642026"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Semantic Reference Model</a:t>
            </a:r>
          </a:p>
        </p:txBody>
      </p:sp>
      <p:sp>
        <p:nvSpPr>
          <p:cNvPr id="1753093060"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3766554"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44114315"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Transformation Mapping</a:t>
            </a:r>
          </a:p>
        </p:txBody>
      </p:sp>
      <p:sp>
        <p:nvSpPr>
          <p:cNvPr id="1956114754"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9225127"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92643222"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User</a:t>
            </a:r>
          </a:p>
        </p:txBody>
      </p:sp>
      <p:sp>
        <p:nvSpPr>
          <p:cNvPr id="1085393807"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315770"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Role</a:t>
            </a:r>
          </a:p>
        </p:txBody>
      </p:sp>
      <p:sp>
        <p:nvSpPr>
          <p:cNvPr id="511456357"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On-board Information Source</a:t>
            </a:r>
          </a:p>
        </p:txBody>
      </p:sp>
      <p:sp>
        <p:nvSpPr>
          <p:cNvPr id="1886787177"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5780059"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Interaction</a:t>
            </a:r>
          </a:p>
        </p:txBody>
      </p:sp>
      <p:sp>
        <p:nvSpPr>
          <p:cNvPr id="209264708"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Organisation</a:t>
            </a:r>
          </a:p>
        </p:txBody>
      </p:sp>
      <p:sp>
        <p:nvSpPr>
          <p:cNvPr id="1943663282"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1698046"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657393728"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Person</a:t>
            </a:r>
          </a:p>
        </p:txBody>
      </p:sp>
      <p:sp>
        <p:nvSpPr>
          <p:cNvPr id="1645311969"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3437171"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248658630"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Planned Information Consumer</a:t>
            </a:r>
          </a:p>
        </p:txBody>
      </p:sp>
      <p:sp>
        <p:nvSpPr>
          <p:cNvPr id="1373658708"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50502902"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815713116"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Product</a:t>
            </a:r>
          </a:p>
        </p:txBody>
      </p:sp>
      <p:sp>
        <p:nvSpPr>
          <p:cNvPr id="1940030999"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1773385"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Product</a:t>
            </a:r>
          </a:p>
        </p:txBody>
      </p:sp>
      <p:sp>
        <p:nvSpPr>
          <p:cNvPr id="619699478"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Provide Information Product Specification</a:t>
            </a:r>
          </a:p>
        </p:txBody>
      </p:sp>
      <p:sp>
        <p:nvSpPr>
          <p:cNvPr id="73150370"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72057600"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482122896"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Recieve NCDF Information</a:t>
            </a:r>
          </a:p>
        </p:txBody>
      </p:sp>
      <p:sp>
        <p:nvSpPr>
          <p:cNvPr id="42604513"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1556013"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13245255" name="Text">
    </p:cNvPr>
          <p:cNvSpPr>
            <a:spLocks noGrp="1"/>
          </p:cNvSpPr>
          <p:nvPr/>
        </p:nvSpPr>
        <p:spPr>
          <a:xfrm rot="0">
            <a:off x="508000" y="711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Register NCDF Mapping</a:t>
            </a:r>
          </a:p>
        </p:txBody>
      </p:sp>
      <p:sp>
        <p:nvSpPr>
          <p:cNvPr id="726678331" name="Text">
    </p:cNvPr>
          <p:cNvSpPr>
            <a:spLocks noGrp="1"/>
          </p:cNvSpPr>
          <p:nvPr/>
        </p:nvSpPr>
        <p:spPr>
          <a:xfrm rot="0">
            <a:off x="508000" y="734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3648815" name="Text">
    </p:cNvPr>
          <p:cNvSpPr>
            <a:spLocks noGrp="1"/>
          </p:cNvSpPr>
          <p:nvPr/>
        </p:nvSpPr>
        <p:spPr>
          <a:xfrm rot="0">
            <a:off x="2413000" y="734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56503237" name="Text">
    </p:cNvPr>
          <p:cNvSpPr>
            <a:spLocks noGrp="1"/>
          </p:cNvSpPr>
          <p:nvPr/>
        </p:nvSpPr>
        <p:spPr>
          <a:xfrm rot="0">
            <a:off x="508000" y="774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Remove NCDF Information</a:t>
            </a:r>
          </a:p>
        </p:txBody>
      </p:sp>
      <p:sp>
        <p:nvSpPr>
          <p:cNvPr id="595596745" name="Text">
    </p:cNvPr>
          <p:cNvSpPr>
            <a:spLocks noGrp="1"/>
          </p:cNvSpPr>
          <p:nvPr/>
        </p:nvSpPr>
        <p:spPr>
          <a:xfrm rot="0">
            <a:off x="508000" y="797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316193" name="Text">
    </p:cNvPr>
          <p:cNvSpPr>
            <a:spLocks noGrp="1"/>
          </p:cNvSpPr>
          <p:nvPr/>
        </p:nvSpPr>
        <p:spPr>
          <a:xfrm rot="0">
            <a:off x="2413000" y="797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215304854" name="Text">
    </p:cNvPr>
          <p:cNvSpPr>
            <a:spLocks noGrp="1"/>
          </p:cNvSpPr>
          <p:nvPr/>
        </p:nvSpPr>
        <p:spPr>
          <a:xfrm rot="0">
            <a:off x="508000" y="838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Search NCDF Infomration</a:t>
            </a:r>
          </a:p>
        </p:txBody>
      </p:sp>
      <p:sp>
        <p:nvSpPr>
          <p:cNvPr id="434672008" name="Text">
    </p:cNvPr>
          <p:cNvSpPr>
            <a:spLocks noGrp="1"/>
          </p:cNvSpPr>
          <p:nvPr/>
        </p:nvSpPr>
        <p:spPr>
          <a:xfrm rot="0">
            <a:off x="508000" y="861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9755297" name="Text">
    </p:cNvPr>
          <p:cNvSpPr>
            <a:spLocks noGrp="1"/>
          </p:cNvSpPr>
          <p:nvPr/>
        </p:nvSpPr>
        <p:spPr>
          <a:xfrm rot="0">
            <a:off x="2413000" y="861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80521071" name="Text">
    </p:cNvPr>
          <p:cNvSpPr>
            <a:spLocks noGrp="1"/>
          </p:cNvSpPr>
          <p:nvPr/>
        </p:nvSpPr>
        <p:spPr>
          <a:xfrm rot="0">
            <a:off x="508000" y="901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Search NCDF Information</a:t>
            </a:r>
          </a:p>
        </p:txBody>
      </p:sp>
      <p:sp>
        <p:nvSpPr>
          <p:cNvPr id="1611896908" name="Text">
    </p:cNvPr>
          <p:cNvSpPr>
            <a:spLocks noGrp="1"/>
          </p:cNvSpPr>
          <p:nvPr/>
        </p:nvSpPr>
        <p:spPr>
          <a:xfrm rot="0">
            <a:off x="508000" y="924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6171159" name="Text">
    </p:cNvPr>
          <p:cNvSpPr>
            <a:spLocks noGrp="1"/>
          </p:cNvSpPr>
          <p:nvPr/>
        </p:nvSpPr>
        <p:spPr>
          <a:xfrm rot="0">
            <a:off x="2413000" y="924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68495858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13704898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49</a:t>
            </a:r>
          </a:p>
        </p:txBody>
      </p:sp>
      <p:sp>
        <p:nvSpPr>
          <p:cNvPr id="99397923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023098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0524704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C3T Joint C2 Applications</a:t>
            </a:r>
          </a:p>
        </p:txBody>
      </p:sp>
      <p:sp>
        <p:nvSpPr>
          <p:cNvPr id="428711483"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596243368" name="Picture">
    </p:cNvPr>
          <p:cNvPicPr>
            <a:picLocks noChangeAspect="1"/>
          </p:cNvPicPr>
          <p:nvPr/>
        </p:nvPicPr>
        <p:blipFill>
          <a:blip r:embed="img_0_4_3.png"/>
          <a:srcRect/>
          <a:stretch>
            <a:fillRect l="0" t="0" r="388" b="0"/>
          </a:stretch>
        </p:blipFill>
        <p:spPr>
          <a:xfrm>
            <a:off x="508000" y="1257300"/>
            <a:ext cx="6540500" cy="1841500"/>
          </a:xfrm>
          <a:prstGeom prst="rect">
            <a:avLst/>
          </a:prstGeom>
        </p:spPr>
      </p:pic>
      <p:sp>
        <p:nvSpPr>
          <p:cNvPr id="716020785" name="Text">
    </p:cNvPr>
          <p:cNvSpPr>
            <a:spLocks noGrp="1"/>
          </p:cNvSpPr>
          <p:nvPr/>
        </p:nvSpPr>
        <p:spPr>
          <a:xfrm rot="0">
            <a:off x="508000" y="3098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789911376" name="Text">
    </p:cNvPr>
          <p:cNvSpPr>
            <a:spLocks noGrp="1"/>
          </p:cNvSpPr>
          <p:nvPr/>
        </p:nvSpPr>
        <p:spPr>
          <a:xfrm rot="0">
            <a:off x="508000" y="358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523494581" name="Text">
    </p:cNvPr>
          <p:cNvSpPr>
            <a:spLocks noGrp="1"/>
          </p:cNvSpPr>
          <p:nvPr/>
        </p:nvSpPr>
        <p:spPr>
          <a:xfrm rot="0">
            <a:off x="3771900" y="3581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94552838" name="Text">
    </p:cNvPr>
          <p:cNvSpPr>
            <a:spLocks noGrp="1"/>
          </p:cNvSpPr>
          <p:nvPr/>
        </p:nvSpPr>
        <p:spPr>
          <a:xfrm rot="0">
            <a:off x="508000" y="378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C2 Reference Data Source Applications</a:t>
            </a:r>
          </a:p>
        </p:txBody>
      </p:sp>
      <p:sp>
        <p:nvSpPr>
          <p:cNvPr id="587896707" name="Text">
    </p:cNvPr>
          <p:cNvSpPr>
            <a:spLocks noGrp="1"/>
          </p:cNvSpPr>
          <p:nvPr/>
        </p:nvSpPr>
        <p:spPr>
          <a:xfrm rot="0">
            <a:off x="3771900" y="3784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614644517" name="Text">
    </p:cNvPr>
          <p:cNvSpPr>
            <a:spLocks noGrp="1"/>
          </p:cNvSpPr>
          <p:nvPr/>
        </p:nvSpPr>
        <p:spPr>
          <a:xfrm rot="0">
            <a:off x="508000" y="398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607450440" name="Text">
    </p:cNvPr>
          <p:cNvSpPr>
            <a:spLocks noGrp="1"/>
          </p:cNvSpPr>
          <p:nvPr/>
        </p:nvSpPr>
        <p:spPr>
          <a:xfrm rot="0">
            <a:off x="3771900" y="398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196395051" name="Text">
    </p:cNvPr>
          <p:cNvSpPr>
            <a:spLocks noGrp="1"/>
          </p:cNvSpPr>
          <p:nvPr/>
        </p:nvSpPr>
        <p:spPr>
          <a:xfrm rot="0">
            <a:off x="508000" y="419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806267854" name="Text">
    </p:cNvPr>
          <p:cNvSpPr>
            <a:spLocks noGrp="1"/>
          </p:cNvSpPr>
          <p:nvPr/>
        </p:nvSpPr>
        <p:spPr>
          <a:xfrm rot="0">
            <a:off x="3771900" y="419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9640057" name="Text">
    </p:cNvPr>
          <p:cNvSpPr>
            <a:spLocks noGrp="1"/>
          </p:cNvSpPr>
          <p:nvPr/>
        </p:nvSpPr>
        <p:spPr>
          <a:xfrm rot="0">
            <a:off x="508000" y="439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Information Management Applications</a:t>
            </a:r>
          </a:p>
        </p:txBody>
      </p:sp>
      <p:sp>
        <p:nvSpPr>
          <p:cNvPr id="47808188" name="Text">
    </p:cNvPr>
          <p:cNvSpPr>
            <a:spLocks noGrp="1"/>
          </p:cNvSpPr>
          <p:nvPr/>
        </p:nvSpPr>
        <p:spPr>
          <a:xfrm rot="0">
            <a:off x="3771900" y="439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964473374" name="Text">
    </p:cNvPr>
          <p:cNvSpPr>
            <a:spLocks noGrp="1"/>
          </p:cNvSpPr>
          <p:nvPr/>
        </p:nvSpPr>
        <p:spPr>
          <a:xfrm rot="0">
            <a:off x="508000" y="459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Applications</a:t>
            </a:r>
          </a:p>
        </p:txBody>
      </p:sp>
      <p:sp>
        <p:nvSpPr>
          <p:cNvPr id="2087267876" name="Text">
    </p:cNvPr>
          <p:cNvSpPr>
            <a:spLocks noGrp="1"/>
          </p:cNvSpPr>
          <p:nvPr/>
        </p:nvSpPr>
        <p:spPr>
          <a:xfrm rot="0">
            <a:off x="3771900" y="459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596281693" name="Text">
    </p:cNvPr>
          <p:cNvSpPr>
            <a:spLocks noGrp="1"/>
          </p:cNvSpPr>
          <p:nvPr/>
        </p:nvSpPr>
        <p:spPr>
          <a:xfrm rot="0">
            <a:off x="508000" y="480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Order and Tasking Applications</a:t>
            </a:r>
          </a:p>
        </p:txBody>
      </p:sp>
      <p:sp>
        <p:nvSpPr>
          <p:cNvPr id="381741723" name="Text">
    </p:cNvPr>
          <p:cNvSpPr>
            <a:spLocks noGrp="1"/>
          </p:cNvSpPr>
          <p:nvPr/>
        </p:nvSpPr>
        <p:spPr>
          <a:xfrm rot="0">
            <a:off x="3771900" y="4800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248876063" name="Text">
    </p:cNvPr>
          <p:cNvSpPr>
            <a:spLocks noGrp="1"/>
          </p:cNvSpPr>
          <p:nvPr/>
        </p:nvSpPr>
        <p:spPr>
          <a:xfrm rot="0">
            <a:off x="508000" y="500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Applications</a:t>
            </a:r>
          </a:p>
        </p:txBody>
      </p:sp>
      <p:sp>
        <p:nvSpPr>
          <p:cNvPr id="2145212795" name="Text">
    </p:cNvPr>
          <p:cNvSpPr>
            <a:spLocks noGrp="1"/>
          </p:cNvSpPr>
          <p:nvPr/>
        </p:nvSpPr>
        <p:spPr>
          <a:xfrm rot="0">
            <a:off x="3771900" y="5003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69300582" name="Text">
    </p:cNvPr>
          <p:cNvSpPr>
            <a:spLocks noGrp="1"/>
          </p:cNvSpPr>
          <p:nvPr/>
        </p:nvSpPr>
        <p:spPr>
          <a:xfrm rot="0">
            <a:off x="508000" y="520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Targeting Applications</a:t>
            </a:r>
          </a:p>
        </p:txBody>
      </p:sp>
      <p:sp>
        <p:nvSpPr>
          <p:cNvPr id="454227341" name="Text">
    </p:cNvPr>
          <p:cNvSpPr>
            <a:spLocks noGrp="1"/>
          </p:cNvSpPr>
          <p:nvPr/>
        </p:nvSpPr>
        <p:spPr>
          <a:xfrm rot="0">
            <a:off x="3771900" y="5207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40263638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17604501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a:t>
            </a:r>
          </a:p>
        </p:txBody>
      </p:sp>
      <p:sp>
        <p:nvSpPr>
          <p:cNvPr id="106056217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17614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5439810"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Security Clearance</a:t>
            </a:r>
          </a:p>
        </p:txBody>
      </p:sp>
      <p:sp>
        <p:nvSpPr>
          <p:cNvPr id="186248656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6660300"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593214494"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Store NCDF Information</a:t>
            </a:r>
          </a:p>
        </p:txBody>
      </p:sp>
      <p:sp>
        <p:nvSpPr>
          <p:cNvPr id="1341426262"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6948591"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392573157"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Subject</a:t>
            </a:r>
          </a:p>
        </p:txBody>
      </p:sp>
      <p:sp>
        <p:nvSpPr>
          <p:cNvPr id="1772340571"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784899"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629490554" name="Text">
    </p:cNvPr>
          <p:cNvSpPr>
            <a:spLocks noGrp="1"/>
          </p:cNvSpPr>
          <p:nvPr/>
        </p:nvSpPr>
        <p:spPr>
          <a:xfrm rot="0">
            <a:off x="520700" y="2565400"/>
            <a:ext cx="6527800" cy="1943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An ICT system can interact with digital services, in the form of machine-to-machine communications, which would require that system to be properly identified. Clearly, an IT system such as a web server is not a person. In the literature concerned with Identity &amp; Access Management, this is readily recognized. Here, usually the term “Subject” is being used. A definition for Subject given in NIST special publication 800-63-3 (Grassi, Garcia, &amp; Fenton, 2017) is: “A person, organization, device, hardware, network, software, or service.” I would like to note that in this definition, device and hardware appear to be synonyms, and a network could either be seen as a service, or as a type of device. The Subject is a concept of type Actor, but it can be specialized into Person, Entity, System or Device. All are Business actors, as all are entities capable of performing behaviour.</a:t>
            </a:r>
          </a:p>
        </p:txBody>
      </p:sp>
      <p:sp>
        <p:nvSpPr>
          <p:cNvPr id="54705719" name="Text">
    </p:cNvPr>
          <p:cNvSpPr>
            <a:spLocks noGrp="1"/>
          </p:cNvSpPr>
          <p:nvPr/>
        </p:nvSpPr>
        <p:spPr>
          <a:xfrm rot="0">
            <a:off x="508000" y="471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Subscribe to NCDF Information</a:t>
            </a:r>
          </a:p>
        </p:txBody>
      </p:sp>
      <p:sp>
        <p:nvSpPr>
          <p:cNvPr id="1958488601" name="Text">
    </p:cNvPr>
          <p:cNvSpPr>
            <a:spLocks noGrp="1"/>
          </p:cNvSpPr>
          <p:nvPr/>
        </p:nvSpPr>
        <p:spPr>
          <a:xfrm rot="0">
            <a:off x="508000" y="494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282625" name="Text">
    </p:cNvPr>
          <p:cNvSpPr>
            <a:spLocks noGrp="1"/>
          </p:cNvSpPr>
          <p:nvPr/>
        </p:nvSpPr>
        <p:spPr>
          <a:xfrm rot="0">
            <a:off x="2413000" y="494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94227112" name="Text">
    </p:cNvPr>
          <p:cNvSpPr>
            <a:spLocks noGrp="1"/>
          </p:cNvSpPr>
          <p:nvPr/>
        </p:nvSpPr>
        <p:spPr>
          <a:xfrm rot="0">
            <a:off x="508000" y="534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Subscribe to NCDF Information</a:t>
            </a:r>
          </a:p>
        </p:txBody>
      </p:sp>
      <p:sp>
        <p:nvSpPr>
          <p:cNvPr id="490086379" name="Text">
    </p:cNvPr>
          <p:cNvSpPr>
            <a:spLocks noGrp="1"/>
          </p:cNvSpPr>
          <p:nvPr/>
        </p:nvSpPr>
        <p:spPr>
          <a:xfrm rot="0">
            <a:off x="508000" y="557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399862" name="Text">
    </p:cNvPr>
          <p:cNvSpPr>
            <a:spLocks noGrp="1"/>
          </p:cNvSpPr>
          <p:nvPr/>
        </p:nvSpPr>
        <p:spPr>
          <a:xfrm rot="0">
            <a:off x="2413000" y="557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426416592" name="Text">
    </p:cNvPr>
          <p:cNvSpPr>
            <a:spLocks noGrp="1"/>
          </p:cNvSpPr>
          <p:nvPr/>
        </p:nvSpPr>
        <p:spPr>
          <a:xfrm rot="0">
            <a:off x="508000" y="598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System</a:t>
            </a:r>
          </a:p>
        </p:txBody>
      </p:sp>
      <p:sp>
        <p:nvSpPr>
          <p:cNvPr id="254980030" name="Text">
    </p:cNvPr>
          <p:cNvSpPr>
            <a:spLocks noGrp="1"/>
          </p:cNvSpPr>
          <p:nvPr/>
        </p:nvSpPr>
        <p:spPr>
          <a:xfrm rot="0">
            <a:off x="508000" y="621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6069876" name="Text">
    </p:cNvPr>
          <p:cNvSpPr>
            <a:spLocks noGrp="1"/>
          </p:cNvSpPr>
          <p:nvPr/>
        </p:nvSpPr>
        <p:spPr>
          <a:xfrm rot="0">
            <a:off x="2413000" y="621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Actor</a:t>
            </a:r>
          </a:p>
        </p:txBody>
      </p:sp>
      <p:sp>
        <p:nvSpPr>
          <p:cNvPr id="1383877802" name="Text">
    </p:cNvPr>
          <p:cNvSpPr>
            <a:spLocks noGrp="1"/>
          </p:cNvSpPr>
          <p:nvPr/>
        </p:nvSpPr>
        <p:spPr>
          <a:xfrm rot="0">
            <a:off x="508000" y="661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Transform Information</a:t>
            </a:r>
          </a:p>
        </p:txBody>
      </p:sp>
      <p:sp>
        <p:nvSpPr>
          <p:cNvPr id="521534252" name="Text">
    </p:cNvPr>
          <p:cNvSpPr>
            <a:spLocks noGrp="1"/>
          </p:cNvSpPr>
          <p:nvPr/>
        </p:nvSpPr>
        <p:spPr>
          <a:xfrm rot="0">
            <a:off x="508000" y="684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532527" name="Text">
    </p:cNvPr>
          <p:cNvSpPr>
            <a:spLocks noGrp="1"/>
          </p:cNvSpPr>
          <p:nvPr/>
        </p:nvSpPr>
        <p:spPr>
          <a:xfrm rot="0">
            <a:off x="2413000" y="684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377629155" name="Text">
    </p:cNvPr>
          <p:cNvSpPr>
            <a:spLocks noGrp="1"/>
          </p:cNvSpPr>
          <p:nvPr/>
        </p:nvSpPr>
        <p:spPr>
          <a:xfrm rot="0">
            <a:off x="508000" y="725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Transformation Document pdf or HTML</a:t>
            </a:r>
          </a:p>
        </p:txBody>
      </p:sp>
      <p:sp>
        <p:nvSpPr>
          <p:cNvPr id="640364165" name="Text">
    </p:cNvPr>
          <p:cNvSpPr>
            <a:spLocks noGrp="1"/>
          </p:cNvSpPr>
          <p:nvPr/>
        </p:nvSpPr>
        <p:spPr>
          <a:xfrm rot="0">
            <a:off x="508000" y="748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3217143" name="Text">
    </p:cNvPr>
          <p:cNvSpPr>
            <a:spLocks noGrp="1"/>
          </p:cNvSpPr>
          <p:nvPr/>
        </p:nvSpPr>
        <p:spPr>
          <a:xfrm rot="0">
            <a:off x="2413000" y="748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49503106" name="Text">
    </p:cNvPr>
          <p:cNvSpPr>
            <a:spLocks noGrp="1"/>
          </p:cNvSpPr>
          <p:nvPr/>
        </p:nvSpPr>
        <p:spPr>
          <a:xfrm rot="0">
            <a:off x="508000" y="788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View NCDF Information</a:t>
            </a:r>
          </a:p>
        </p:txBody>
      </p:sp>
      <p:sp>
        <p:nvSpPr>
          <p:cNvPr id="320737482" name="Text">
    </p:cNvPr>
          <p:cNvSpPr>
            <a:spLocks noGrp="1"/>
          </p:cNvSpPr>
          <p:nvPr/>
        </p:nvSpPr>
        <p:spPr>
          <a:xfrm rot="0">
            <a:off x="508000" y="811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4414506" name="Text">
    </p:cNvPr>
          <p:cNvSpPr>
            <a:spLocks noGrp="1"/>
          </p:cNvSpPr>
          <p:nvPr/>
        </p:nvSpPr>
        <p:spPr>
          <a:xfrm rot="0">
            <a:off x="2413000" y="811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093352351" name="Text">
    </p:cNvPr>
          <p:cNvSpPr>
            <a:spLocks noGrp="1"/>
          </p:cNvSpPr>
          <p:nvPr/>
        </p:nvSpPr>
        <p:spPr>
          <a:xfrm rot="0">
            <a:off x="508000" y="8521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XML Naming and Design Rules</a:t>
            </a:r>
          </a:p>
        </p:txBody>
      </p:sp>
      <p:sp>
        <p:nvSpPr>
          <p:cNvPr id="1916337622" name="Text">
    </p:cNvPr>
          <p:cNvSpPr>
            <a:spLocks noGrp="1"/>
          </p:cNvSpPr>
          <p:nvPr/>
        </p:nvSpPr>
        <p:spPr>
          <a:xfrm rot="0">
            <a:off x="508000" y="8750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8003227" name="Text">
    </p:cNvPr>
          <p:cNvSpPr>
            <a:spLocks noGrp="1"/>
          </p:cNvSpPr>
          <p:nvPr/>
        </p:nvSpPr>
        <p:spPr>
          <a:xfrm rot="0">
            <a:off x="2413000" y="8750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25547699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9985989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50</a:t>
            </a:r>
          </a:p>
        </p:txBody>
      </p:sp>
      <p:sp>
        <p:nvSpPr>
          <p:cNvPr id="61529444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74137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82412760"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Control Policy Repository</a:t>
            </a:r>
          </a:p>
        </p:txBody>
      </p:sp>
      <p:sp>
        <p:nvSpPr>
          <p:cNvPr id="707102054"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3486581"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67118473"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1592486152"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1323142"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2039737344"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AI Platform</a:t>
            </a:r>
          </a:p>
        </p:txBody>
      </p:sp>
      <p:sp>
        <p:nvSpPr>
          <p:cNvPr id="132579394"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242463"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52174136"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Apache Daffodil Translator</a:t>
            </a:r>
          </a:p>
        </p:txBody>
      </p:sp>
      <p:sp>
        <p:nvSpPr>
          <p:cNvPr id="574213953"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3039188"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326654469" name="Text">
    </p:cNvPr>
          <p:cNvSpPr>
            <a:spLocks noGrp="1"/>
          </p:cNvSpPr>
          <p:nvPr/>
        </p:nvSpPr>
        <p:spPr>
          <a:xfrm rot="0">
            <a:off x="508000" y="379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Application Service</a:t>
            </a:r>
          </a:p>
        </p:txBody>
      </p:sp>
      <p:sp>
        <p:nvSpPr>
          <p:cNvPr id="825736538" name="Text">
    </p:cNvPr>
          <p:cNvSpPr>
            <a:spLocks noGrp="1"/>
          </p:cNvSpPr>
          <p:nvPr/>
        </p:nvSpPr>
        <p:spPr>
          <a:xfrm rot="0">
            <a:off x="508000" y="402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1866234" name="Text">
    </p:cNvPr>
          <p:cNvSpPr>
            <a:spLocks noGrp="1"/>
          </p:cNvSpPr>
          <p:nvPr/>
        </p:nvSpPr>
        <p:spPr>
          <a:xfrm rot="0">
            <a:off x="2413000" y="402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494068099" name="Text">
    </p:cNvPr>
          <p:cNvSpPr>
            <a:spLocks noGrp="1"/>
          </p:cNvSpPr>
          <p:nvPr/>
        </p:nvSpPr>
        <p:spPr>
          <a:xfrm rot="0">
            <a:off x="508000" y="443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Assess Request for Access</a:t>
            </a:r>
          </a:p>
        </p:txBody>
      </p:sp>
      <p:sp>
        <p:nvSpPr>
          <p:cNvPr id="141847253" name="Text">
    </p:cNvPr>
          <p:cNvSpPr>
            <a:spLocks noGrp="1"/>
          </p:cNvSpPr>
          <p:nvPr/>
        </p:nvSpPr>
        <p:spPr>
          <a:xfrm rot="0">
            <a:off x="508000" y="466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978604" name="Text">
    </p:cNvPr>
          <p:cNvSpPr>
            <a:spLocks noGrp="1"/>
          </p:cNvSpPr>
          <p:nvPr/>
        </p:nvSpPr>
        <p:spPr>
          <a:xfrm rot="0">
            <a:off x="2413000" y="466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417219453" name="Text">
    </p:cNvPr>
          <p:cNvSpPr>
            <a:spLocks noGrp="1"/>
          </p:cNvSpPr>
          <p:nvPr/>
        </p:nvSpPr>
        <p:spPr>
          <a:xfrm rot="0">
            <a:off x="508000" y="506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Authoritative Joint BSO</a:t>
            </a:r>
          </a:p>
        </p:txBody>
      </p:sp>
      <p:sp>
        <p:nvSpPr>
          <p:cNvPr id="742105686" name="Text">
    </p:cNvPr>
          <p:cNvSpPr>
            <a:spLocks noGrp="1"/>
          </p:cNvSpPr>
          <p:nvPr/>
        </p:nvSpPr>
        <p:spPr>
          <a:xfrm rot="0">
            <a:off x="508000" y="529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128390" name="Text">
    </p:cNvPr>
          <p:cNvSpPr>
            <a:spLocks noGrp="1"/>
          </p:cNvSpPr>
          <p:nvPr/>
        </p:nvSpPr>
        <p:spPr>
          <a:xfrm rot="0">
            <a:off x="2413000" y="529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769824359" name="Text">
    </p:cNvPr>
          <p:cNvSpPr>
            <a:spLocks noGrp="1"/>
          </p:cNvSpPr>
          <p:nvPr/>
        </p:nvSpPr>
        <p:spPr>
          <a:xfrm rot="0">
            <a:off x="508000" y="570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Binary Data</a:t>
            </a:r>
          </a:p>
        </p:txBody>
      </p:sp>
      <p:sp>
        <p:nvSpPr>
          <p:cNvPr id="1204681997" name="Text">
    </p:cNvPr>
          <p:cNvSpPr>
            <a:spLocks noGrp="1"/>
          </p:cNvSpPr>
          <p:nvPr/>
        </p:nvSpPr>
        <p:spPr>
          <a:xfrm rot="0">
            <a:off x="508000" y="593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5791536" name="Text">
    </p:cNvPr>
          <p:cNvSpPr>
            <a:spLocks noGrp="1"/>
          </p:cNvSpPr>
          <p:nvPr/>
        </p:nvSpPr>
        <p:spPr>
          <a:xfrm rot="0">
            <a:off x="2413000" y="593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88030915" name="Text">
    </p:cNvPr>
          <p:cNvSpPr>
            <a:spLocks noGrp="1"/>
          </p:cNvSpPr>
          <p:nvPr/>
        </p:nvSpPr>
        <p:spPr>
          <a:xfrm rot="0">
            <a:off x="508000" y="633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Binary Data Header</a:t>
            </a:r>
          </a:p>
        </p:txBody>
      </p:sp>
      <p:sp>
        <p:nvSpPr>
          <p:cNvPr id="442783851" name="Text">
    </p:cNvPr>
          <p:cNvSpPr>
            <a:spLocks noGrp="1"/>
          </p:cNvSpPr>
          <p:nvPr/>
        </p:nvSpPr>
        <p:spPr>
          <a:xfrm rot="0">
            <a:off x="508000" y="656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4191039" name="Text">
    </p:cNvPr>
          <p:cNvSpPr>
            <a:spLocks noGrp="1"/>
          </p:cNvSpPr>
          <p:nvPr/>
        </p:nvSpPr>
        <p:spPr>
          <a:xfrm rot="0">
            <a:off x="2413000" y="656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714195724" name="Text">
    </p:cNvPr>
          <p:cNvSpPr>
            <a:spLocks noGrp="1"/>
          </p:cNvSpPr>
          <p:nvPr/>
        </p:nvSpPr>
        <p:spPr>
          <a:xfrm rot="0">
            <a:off x="508000" y="697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BSO Linkback</a:t>
            </a:r>
          </a:p>
        </p:txBody>
      </p:sp>
      <p:sp>
        <p:nvSpPr>
          <p:cNvPr id="1824882470" name="Text">
    </p:cNvPr>
          <p:cNvSpPr>
            <a:spLocks noGrp="1"/>
          </p:cNvSpPr>
          <p:nvPr/>
        </p:nvSpPr>
        <p:spPr>
          <a:xfrm rot="0">
            <a:off x="508000" y="720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5235029" name="Text">
    </p:cNvPr>
          <p:cNvSpPr>
            <a:spLocks noGrp="1"/>
          </p:cNvSpPr>
          <p:nvPr/>
        </p:nvSpPr>
        <p:spPr>
          <a:xfrm rot="0">
            <a:off x="2413000" y="720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689142002" name="Text">
    </p:cNvPr>
          <p:cNvSpPr>
            <a:spLocks noGrp="1"/>
          </p:cNvSpPr>
          <p:nvPr/>
        </p:nvSpPr>
        <p:spPr>
          <a:xfrm rot="0">
            <a:off x="508000" y="760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BSO Metadata</a:t>
            </a:r>
          </a:p>
        </p:txBody>
      </p:sp>
      <p:sp>
        <p:nvSpPr>
          <p:cNvPr id="230578047" name="Text">
    </p:cNvPr>
          <p:cNvSpPr>
            <a:spLocks noGrp="1"/>
          </p:cNvSpPr>
          <p:nvPr/>
        </p:nvSpPr>
        <p:spPr>
          <a:xfrm rot="0">
            <a:off x="508000" y="783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6045601" name="Text">
    </p:cNvPr>
          <p:cNvSpPr>
            <a:spLocks noGrp="1"/>
          </p:cNvSpPr>
          <p:nvPr/>
        </p:nvSpPr>
        <p:spPr>
          <a:xfrm rot="0">
            <a:off x="2413000" y="783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11311441" name="Text">
    </p:cNvPr>
          <p:cNvSpPr>
            <a:spLocks noGrp="1"/>
          </p:cNvSpPr>
          <p:nvPr/>
        </p:nvSpPr>
        <p:spPr>
          <a:xfrm rot="0">
            <a:off x="508000" y="824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C2 Reference Data Source Applications</a:t>
            </a:r>
          </a:p>
        </p:txBody>
      </p:sp>
      <p:sp>
        <p:nvSpPr>
          <p:cNvPr id="2052390989" name="Text">
    </p:cNvPr>
          <p:cNvSpPr>
            <a:spLocks noGrp="1"/>
          </p:cNvSpPr>
          <p:nvPr/>
        </p:nvSpPr>
        <p:spPr>
          <a:xfrm rot="0">
            <a:off x="508000" y="847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5397335" name="Text">
    </p:cNvPr>
          <p:cNvSpPr>
            <a:spLocks noGrp="1"/>
          </p:cNvSpPr>
          <p:nvPr/>
        </p:nvSpPr>
        <p:spPr>
          <a:xfrm rot="0">
            <a:off x="2413000" y="847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713697006" name="Text">
    </p:cNvPr>
          <p:cNvSpPr>
            <a:spLocks noGrp="1"/>
          </p:cNvSpPr>
          <p:nvPr/>
        </p:nvSpPr>
        <p:spPr>
          <a:xfrm rot="0">
            <a:off x="508000" y="887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Content Management Systems</a:t>
            </a:r>
          </a:p>
        </p:txBody>
      </p:sp>
      <p:sp>
        <p:nvSpPr>
          <p:cNvPr id="929843414" name="Text">
    </p:cNvPr>
          <p:cNvSpPr>
            <a:spLocks noGrp="1"/>
          </p:cNvSpPr>
          <p:nvPr/>
        </p:nvSpPr>
        <p:spPr>
          <a:xfrm rot="0">
            <a:off x="508000" y="910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9797662" name="Text">
    </p:cNvPr>
          <p:cNvSpPr>
            <a:spLocks noGrp="1"/>
          </p:cNvSpPr>
          <p:nvPr/>
        </p:nvSpPr>
        <p:spPr>
          <a:xfrm rot="0">
            <a:off x="2413000" y="910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496038249" name="Text">
    </p:cNvPr>
          <p:cNvSpPr>
            <a:spLocks noGrp="1"/>
          </p:cNvSpPr>
          <p:nvPr/>
        </p:nvSpPr>
        <p:spPr>
          <a:xfrm rot="0">
            <a:off x="508000" y="951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Correlation Service Jave</a:t>
            </a:r>
          </a:p>
        </p:txBody>
      </p:sp>
      <p:sp>
        <p:nvSpPr>
          <p:cNvPr id="1551028661" name="Text">
    </p:cNvPr>
          <p:cNvSpPr>
            <a:spLocks noGrp="1"/>
          </p:cNvSpPr>
          <p:nvPr/>
        </p:nvSpPr>
        <p:spPr>
          <a:xfrm rot="0">
            <a:off x="508000" y="974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848981" name="Text">
    </p:cNvPr>
          <p:cNvSpPr>
            <a:spLocks noGrp="1"/>
          </p:cNvSpPr>
          <p:nvPr/>
        </p:nvSpPr>
        <p:spPr>
          <a:xfrm rot="0">
            <a:off x="2413000" y="974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667085227"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Application Layer</a:t>
            </a:r>
          </a:p>
        </p:txBody>
      </p:sp>
      <p:sp>
        <p:nvSpPr>
          <p:cNvPr id="102782553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00427901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51</a:t>
            </a:r>
          </a:p>
        </p:txBody>
      </p:sp>
      <p:sp>
        <p:nvSpPr>
          <p:cNvPr id="31894407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98030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75008700"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Exchange</a:t>
            </a:r>
          </a:p>
        </p:txBody>
      </p:sp>
      <p:sp>
        <p:nvSpPr>
          <p:cNvPr id="64415370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42269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077779035"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Lake</a:t>
            </a:r>
          </a:p>
        </p:txBody>
      </p:sp>
      <p:sp>
        <p:nvSpPr>
          <p:cNvPr id="122513453"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3972672"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742056789"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Warehouse</a:t>
            </a:r>
          </a:p>
        </p:txBody>
      </p:sp>
      <p:sp>
        <p:nvSpPr>
          <p:cNvPr id="1268128950"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0439913"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Function</a:t>
            </a:r>
          </a:p>
        </p:txBody>
      </p:sp>
      <p:sp>
        <p:nvSpPr>
          <p:cNvPr id="1170678200"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DFDL Transformation Format</a:t>
            </a:r>
          </a:p>
        </p:txBody>
      </p:sp>
      <p:sp>
        <p:nvSpPr>
          <p:cNvPr id="254972752"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8366636"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662270339" name="Text">
    </p:cNvPr>
          <p:cNvSpPr>
            <a:spLocks noGrp="1"/>
          </p:cNvSpPr>
          <p:nvPr/>
        </p:nvSpPr>
        <p:spPr>
          <a:xfrm rot="0">
            <a:off x="508000" y="350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Evaluate Policies</a:t>
            </a:r>
          </a:p>
        </p:txBody>
      </p:sp>
      <p:sp>
        <p:nvSpPr>
          <p:cNvPr id="530717880" name="Text">
    </p:cNvPr>
          <p:cNvSpPr>
            <a:spLocks noGrp="1"/>
          </p:cNvSpPr>
          <p:nvPr/>
        </p:nvSpPr>
        <p:spPr>
          <a:xfrm rot="0">
            <a:off x="508000" y="373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653583" name="Text">
    </p:cNvPr>
          <p:cNvSpPr>
            <a:spLocks noGrp="1"/>
          </p:cNvSpPr>
          <p:nvPr/>
        </p:nvSpPr>
        <p:spPr>
          <a:xfrm rot="0">
            <a:off x="2413000" y="373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576736796" name="Text">
    </p:cNvPr>
          <p:cNvSpPr>
            <a:spLocks noGrp="1"/>
          </p:cNvSpPr>
          <p:nvPr/>
        </p:nvSpPr>
        <p:spPr>
          <a:xfrm rot="0">
            <a:off x="508000" y="414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General XML Input</a:t>
            </a:r>
          </a:p>
        </p:txBody>
      </p:sp>
      <p:sp>
        <p:nvSpPr>
          <p:cNvPr id="1617605104" name="Text">
    </p:cNvPr>
          <p:cNvSpPr>
            <a:spLocks noGrp="1"/>
          </p:cNvSpPr>
          <p:nvPr/>
        </p:nvSpPr>
        <p:spPr>
          <a:xfrm rot="0">
            <a:off x="508000" y="436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4509081" name="Text">
    </p:cNvPr>
          <p:cNvSpPr>
            <a:spLocks noGrp="1"/>
          </p:cNvSpPr>
          <p:nvPr/>
        </p:nvSpPr>
        <p:spPr>
          <a:xfrm rot="0">
            <a:off x="2413000" y="436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721386670" name="Text">
    </p:cNvPr>
          <p:cNvSpPr>
            <a:spLocks noGrp="1"/>
          </p:cNvSpPr>
          <p:nvPr/>
        </p:nvSpPr>
        <p:spPr>
          <a:xfrm rot="0">
            <a:off x="508000" y="477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Applications</a:t>
            </a:r>
          </a:p>
        </p:txBody>
      </p:sp>
      <p:sp>
        <p:nvSpPr>
          <p:cNvPr id="1177220303" name="Text">
    </p:cNvPr>
          <p:cNvSpPr>
            <a:spLocks noGrp="1"/>
          </p:cNvSpPr>
          <p:nvPr/>
        </p:nvSpPr>
        <p:spPr>
          <a:xfrm rot="0">
            <a:off x="508000" y="500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5778379" name="Text">
    </p:cNvPr>
          <p:cNvSpPr>
            <a:spLocks noGrp="1"/>
          </p:cNvSpPr>
          <p:nvPr/>
        </p:nvSpPr>
        <p:spPr>
          <a:xfrm rot="0">
            <a:off x="2413000" y="500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27729091" name="Text">
    </p:cNvPr>
          <p:cNvSpPr>
            <a:spLocks noGrp="1"/>
          </p:cNvSpPr>
          <p:nvPr/>
        </p:nvSpPr>
        <p:spPr>
          <a:xfrm rot="0">
            <a:off x="508000" y="541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BSO</a:t>
            </a:r>
          </a:p>
        </p:txBody>
      </p:sp>
      <p:sp>
        <p:nvSpPr>
          <p:cNvPr id="965301993" name="Text">
    </p:cNvPr>
          <p:cNvSpPr>
            <a:spLocks noGrp="1"/>
          </p:cNvSpPr>
          <p:nvPr/>
        </p:nvSpPr>
        <p:spPr>
          <a:xfrm rot="0">
            <a:off x="508000" y="563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0808859" name="Text">
    </p:cNvPr>
          <p:cNvSpPr>
            <a:spLocks noGrp="1"/>
          </p:cNvSpPr>
          <p:nvPr/>
        </p:nvSpPr>
        <p:spPr>
          <a:xfrm rot="0">
            <a:off x="2413000" y="563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76822306" name="Text">
    </p:cNvPr>
          <p:cNvSpPr>
            <a:spLocks noGrp="1"/>
          </p:cNvSpPr>
          <p:nvPr/>
        </p:nvSpPr>
        <p:spPr>
          <a:xfrm rot="0">
            <a:off x="508000" y="604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Information Management Applications</a:t>
            </a:r>
          </a:p>
        </p:txBody>
      </p:sp>
      <p:sp>
        <p:nvSpPr>
          <p:cNvPr id="301312886" name="Text">
    </p:cNvPr>
          <p:cNvSpPr>
            <a:spLocks noGrp="1"/>
          </p:cNvSpPr>
          <p:nvPr/>
        </p:nvSpPr>
        <p:spPr>
          <a:xfrm rot="0">
            <a:off x="508000" y="627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56265151" name="Text">
    </p:cNvPr>
          <p:cNvSpPr>
            <a:spLocks noGrp="1"/>
          </p:cNvSpPr>
          <p:nvPr/>
        </p:nvSpPr>
        <p:spPr>
          <a:xfrm rot="0">
            <a:off x="2413000" y="627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755976954" name="Text">
    </p:cNvPr>
          <p:cNvSpPr>
            <a:spLocks noGrp="1"/>
          </p:cNvSpPr>
          <p:nvPr/>
        </p:nvSpPr>
        <p:spPr>
          <a:xfrm rot="0">
            <a:off x="520700" y="65786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The Joint Information Management Application enables users to manage information throughout joint operations planning and execution.</a:t>
            </a:r>
          </a:p>
        </p:txBody>
      </p:sp>
      <p:sp>
        <p:nvSpPr>
          <p:cNvPr id="842746565" name="Text">
    </p:cNvPr>
          <p:cNvSpPr>
            <a:spLocks noGrp="1"/>
          </p:cNvSpPr>
          <p:nvPr/>
        </p:nvSpPr>
        <p:spPr>
          <a:xfrm rot="0">
            <a:off x="508000" y="7124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Metadata Augmentation Java</a:t>
            </a:r>
          </a:p>
        </p:txBody>
      </p:sp>
      <p:sp>
        <p:nvSpPr>
          <p:cNvPr id="246020591" name="Text">
    </p:cNvPr>
          <p:cNvSpPr>
            <a:spLocks noGrp="1"/>
          </p:cNvSpPr>
          <p:nvPr/>
        </p:nvSpPr>
        <p:spPr>
          <a:xfrm rot="0">
            <a:off x="508000" y="735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7533284" name="Text">
    </p:cNvPr>
          <p:cNvSpPr>
            <a:spLocks noGrp="1"/>
          </p:cNvSpPr>
          <p:nvPr/>
        </p:nvSpPr>
        <p:spPr>
          <a:xfrm rot="0">
            <a:off x="2413000" y="735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73621189" name="Text">
    </p:cNvPr>
          <p:cNvSpPr>
            <a:spLocks noGrp="1"/>
          </p:cNvSpPr>
          <p:nvPr/>
        </p:nvSpPr>
        <p:spPr>
          <a:xfrm rot="0">
            <a:off x="508000" y="7759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Microsoft Excel</a:t>
            </a:r>
          </a:p>
        </p:txBody>
      </p:sp>
      <p:sp>
        <p:nvSpPr>
          <p:cNvPr id="2026519915" name="Text">
    </p:cNvPr>
          <p:cNvSpPr>
            <a:spLocks noGrp="1"/>
          </p:cNvSpPr>
          <p:nvPr/>
        </p:nvSpPr>
        <p:spPr>
          <a:xfrm rot="0">
            <a:off x="508000" y="7988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1887900" name="Text">
    </p:cNvPr>
          <p:cNvSpPr>
            <a:spLocks noGrp="1"/>
          </p:cNvSpPr>
          <p:nvPr/>
        </p:nvSpPr>
        <p:spPr>
          <a:xfrm rot="0">
            <a:off x="2413000" y="7988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83810313" name="Text">
    </p:cNvPr>
          <p:cNvSpPr>
            <a:spLocks noGrp="1"/>
          </p:cNvSpPr>
          <p:nvPr/>
        </p:nvSpPr>
        <p:spPr>
          <a:xfrm rot="0">
            <a:off x="508000" y="8394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Native Receive Interface</a:t>
            </a:r>
          </a:p>
        </p:txBody>
      </p:sp>
      <p:sp>
        <p:nvSpPr>
          <p:cNvPr id="791665173" name="Text">
    </p:cNvPr>
          <p:cNvSpPr>
            <a:spLocks noGrp="1"/>
          </p:cNvSpPr>
          <p:nvPr/>
        </p:nvSpPr>
        <p:spPr>
          <a:xfrm rot="0">
            <a:off x="508000" y="862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259134" name="Text">
    </p:cNvPr>
          <p:cNvSpPr>
            <a:spLocks noGrp="1"/>
          </p:cNvSpPr>
          <p:nvPr/>
        </p:nvSpPr>
        <p:spPr>
          <a:xfrm rot="0">
            <a:off x="2413000" y="862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362488083" name="Text">
    </p:cNvPr>
          <p:cNvSpPr>
            <a:spLocks noGrp="1"/>
          </p:cNvSpPr>
          <p:nvPr/>
        </p:nvSpPr>
        <p:spPr>
          <a:xfrm rot="0">
            <a:off x="508000" y="9029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Information Object</a:t>
            </a:r>
          </a:p>
        </p:txBody>
      </p:sp>
      <p:sp>
        <p:nvSpPr>
          <p:cNvPr id="1796783607" name="Text">
    </p:cNvPr>
          <p:cNvSpPr>
            <a:spLocks noGrp="1"/>
          </p:cNvSpPr>
          <p:nvPr/>
        </p:nvSpPr>
        <p:spPr>
          <a:xfrm rot="0">
            <a:off x="508000" y="9258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5017843" name="Text">
    </p:cNvPr>
          <p:cNvSpPr>
            <a:spLocks noGrp="1"/>
          </p:cNvSpPr>
          <p:nvPr/>
        </p:nvSpPr>
        <p:spPr>
          <a:xfrm rot="0">
            <a:off x="2413000" y="9258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764548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12911087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52</a:t>
            </a:r>
          </a:p>
        </p:txBody>
      </p:sp>
      <p:sp>
        <p:nvSpPr>
          <p:cNvPr id="88262376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10926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46263664"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Information Object dB</a:t>
            </a:r>
          </a:p>
        </p:txBody>
      </p:sp>
      <p:sp>
        <p:nvSpPr>
          <p:cNvPr id="154220856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9929045"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30399618"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Information Object DBMS MongodB</a:t>
            </a:r>
          </a:p>
        </p:txBody>
      </p:sp>
      <p:sp>
        <p:nvSpPr>
          <p:cNvPr id="522557061"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1952228"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049133976"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Information Object Index</a:t>
            </a:r>
          </a:p>
        </p:txBody>
      </p:sp>
      <p:sp>
        <p:nvSpPr>
          <p:cNvPr id="303409896"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7287313"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68474703"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Interface WSMP over REST </a:t>
            </a:r>
          </a:p>
        </p:txBody>
      </p:sp>
      <p:sp>
        <p:nvSpPr>
          <p:cNvPr id="1977199332"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3880541"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462899079"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Message</a:t>
            </a:r>
          </a:p>
        </p:txBody>
      </p:sp>
      <p:sp>
        <p:nvSpPr>
          <p:cNvPr id="1898986796"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3532772"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89958397"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Message Metadata out</a:t>
            </a:r>
          </a:p>
        </p:txBody>
      </p:sp>
      <p:sp>
        <p:nvSpPr>
          <p:cNvPr id="1683201846"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3541709"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816080177"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Message out</a:t>
            </a:r>
          </a:p>
        </p:txBody>
      </p:sp>
      <p:sp>
        <p:nvSpPr>
          <p:cNvPr id="520194991"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1884758"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592652814"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Object Metadata</a:t>
            </a:r>
          </a:p>
        </p:txBody>
      </p:sp>
      <p:sp>
        <p:nvSpPr>
          <p:cNvPr id="914415602"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4353278"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518958124"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Object Metadata DBMS MongodB</a:t>
            </a:r>
          </a:p>
        </p:txBody>
      </p:sp>
      <p:sp>
        <p:nvSpPr>
          <p:cNvPr id="1622160425"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8895234"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49428069"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Object Metadata Index</a:t>
            </a:r>
          </a:p>
        </p:txBody>
      </p:sp>
      <p:sp>
        <p:nvSpPr>
          <p:cNvPr id="527746948"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14234687"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44386165" name="Text">
    </p:cNvPr>
          <p:cNvSpPr>
            <a:spLocks noGrp="1"/>
          </p:cNvSpPr>
          <p:nvPr/>
        </p:nvSpPr>
        <p:spPr>
          <a:xfrm rot="0">
            <a:off x="508000" y="711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Object Metdata dB</a:t>
            </a:r>
          </a:p>
        </p:txBody>
      </p:sp>
      <p:sp>
        <p:nvSpPr>
          <p:cNvPr id="929583362" name="Text">
    </p:cNvPr>
          <p:cNvSpPr>
            <a:spLocks noGrp="1"/>
          </p:cNvSpPr>
          <p:nvPr/>
        </p:nvSpPr>
        <p:spPr>
          <a:xfrm rot="0">
            <a:off x="508000" y="734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4971660" name="Text">
    </p:cNvPr>
          <p:cNvSpPr>
            <a:spLocks noGrp="1"/>
          </p:cNvSpPr>
          <p:nvPr/>
        </p:nvSpPr>
        <p:spPr>
          <a:xfrm rot="0">
            <a:off x="2413000" y="734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35497777" name="Text">
    </p:cNvPr>
          <p:cNvSpPr>
            <a:spLocks noGrp="1"/>
          </p:cNvSpPr>
          <p:nvPr/>
        </p:nvSpPr>
        <p:spPr>
          <a:xfrm rot="0">
            <a:off x="508000" y="774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Producer</a:t>
            </a:r>
          </a:p>
        </p:txBody>
      </p:sp>
      <p:sp>
        <p:nvSpPr>
          <p:cNvPr id="1071214280" name="Text">
    </p:cNvPr>
          <p:cNvSpPr>
            <a:spLocks noGrp="1"/>
          </p:cNvSpPr>
          <p:nvPr/>
        </p:nvSpPr>
        <p:spPr>
          <a:xfrm rot="0">
            <a:off x="508000" y="797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6546032" name="Text">
    </p:cNvPr>
          <p:cNvSpPr>
            <a:spLocks noGrp="1"/>
          </p:cNvSpPr>
          <p:nvPr/>
        </p:nvSpPr>
        <p:spPr>
          <a:xfrm rot="0">
            <a:off x="2413000" y="797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89793325" name="Text">
    </p:cNvPr>
          <p:cNvSpPr>
            <a:spLocks noGrp="1"/>
          </p:cNvSpPr>
          <p:nvPr/>
        </p:nvSpPr>
        <p:spPr>
          <a:xfrm rot="0">
            <a:off x="508000" y="838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Producer Local Store</a:t>
            </a:r>
          </a:p>
        </p:txBody>
      </p:sp>
      <p:sp>
        <p:nvSpPr>
          <p:cNvPr id="568090123" name="Text">
    </p:cNvPr>
          <p:cNvSpPr>
            <a:spLocks noGrp="1"/>
          </p:cNvSpPr>
          <p:nvPr/>
        </p:nvSpPr>
        <p:spPr>
          <a:xfrm rot="0">
            <a:off x="508000" y="861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4962902" name="Text">
    </p:cNvPr>
          <p:cNvSpPr>
            <a:spLocks noGrp="1"/>
          </p:cNvSpPr>
          <p:nvPr/>
        </p:nvSpPr>
        <p:spPr>
          <a:xfrm rot="0">
            <a:off x="2413000" y="861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2040825438" name="Text">
    </p:cNvPr>
          <p:cNvSpPr>
            <a:spLocks noGrp="1"/>
          </p:cNvSpPr>
          <p:nvPr/>
        </p:nvSpPr>
        <p:spPr>
          <a:xfrm rot="0">
            <a:off x="508000" y="901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XML Output</a:t>
            </a:r>
          </a:p>
        </p:txBody>
      </p:sp>
      <p:sp>
        <p:nvSpPr>
          <p:cNvPr id="1918800939" name="Text">
    </p:cNvPr>
          <p:cNvSpPr>
            <a:spLocks noGrp="1"/>
          </p:cNvSpPr>
          <p:nvPr/>
        </p:nvSpPr>
        <p:spPr>
          <a:xfrm rot="0">
            <a:off x="508000" y="924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5335917" name="Text">
    </p:cNvPr>
          <p:cNvSpPr>
            <a:spLocks noGrp="1"/>
          </p:cNvSpPr>
          <p:nvPr/>
        </p:nvSpPr>
        <p:spPr>
          <a:xfrm rot="0">
            <a:off x="2413000" y="924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51854000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222204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53</a:t>
            </a:r>
          </a:p>
        </p:txBody>
      </p:sp>
      <p:sp>
        <p:nvSpPr>
          <p:cNvPr id="63482911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557944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8429456"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NCDF-aligned Representative Joint BSO</a:t>
            </a:r>
          </a:p>
        </p:txBody>
      </p:sp>
      <p:sp>
        <p:nvSpPr>
          <p:cNvPr id="1035937283"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6551798"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068307740"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Non NCDF Message e.g. OTH Gold</a:t>
            </a:r>
          </a:p>
        </p:txBody>
      </p:sp>
      <p:sp>
        <p:nvSpPr>
          <p:cNvPr id="813144885"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8493190"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21481062"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Non NCDF Producer</a:t>
            </a:r>
          </a:p>
        </p:txBody>
      </p:sp>
      <p:sp>
        <p:nvSpPr>
          <p:cNvPr id="353012180"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0442099"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216089932"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Non XML Input</a:t>
            </a:r>
          </a:p>
        </p:txBody>
      </p:sp>
      <p:sp>
        <p:nvSpPr>
          <p:cNvPr id="221464311"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7006892"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368326359"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NVG Adapter Java</a:t>
            </a:r>
          </a:p>
        </p:txBody>
      </p:sp>
      <p:sp>
        <p:nvSpPr>
          <p:cNvPr id="330947072"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874302"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041879325"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NVG Consumer</a:t>
            </a:r>
          </a:p>
        </p:txBody>
      </p:sp>
      <p:sp>
        <p:nvSpPr>
          <p:cNvPr id="1296193650"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6230656"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167760306"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OpenSearch Information Object Indexer</a:t>
            </a:r>
          </a:p>
        </p:txBody>
      </p:sp>
      <p:sp>
        <p:nvSpPr>
          <p:cNvPr id="405511279"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8905040"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622465228"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OpenSearch Information Object Query API REST</a:t>
            </a:r>
          </a:p>
        </p:txBody>
      </p:sp>
      <p:sp>
        <p:nvSpPr>
          <p:cNvPr id="1910671971"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6448724"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556364287"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OpenSearch Object Metadata Indexer</a:t>
            </a:r>
          </a:p>
        </p:txBody>
      </p:sp>
      <p:sp>
        <p:nvSpPr>
          <p:cNvPr id="450951185"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2554300"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071413126"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OpenSearch Query Metadata API REST</a:t>
            </a:r>
          </a:p>
        </p:txBody>
      </p:sp>
      <p:sp>
        <p:nvSpPr>
          <p:cNvPr id="1111144513"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02740327"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112140803" name="Text">
    </p:cNvPr>
          <p:cNvSpPr>
            <a:spLocks noGrp="1"/>
          </p:cNvSpPr>
          <p:nvPr/>
        </p:nvSpPr>
        <p:spPr>
          <a:xfrm rot="0">
            <a:off x="508000" y="711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Operations Planning Applications</a:t>
            </a:r>
          </a:p>
        </p:txBody>
      </p:sp>
      <p:sp>
        <p:nvSpPr>
          <p:cNvPr id="1519584535" name="Text">
    </p:cNvPr>
          <p:cNvSpPr>
            <a:spLocks noGrp="1"/>
          </p:cNvSpPr>
          <p:nvPr/>
        </p:nvSpPr>
        <p:spPr>
          <a:xfrm rot="0">
            <a:off x="508000" y="734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8378804" name="Text">
    </p:cNvPr>
          <p:cNvSpPr>
            <a:spLocks noGrp="1"/>
          </p:cNvSpPr>
          <p:nvPr/>
        </p:nvSpPr>
        <p:spPr>
          <a:xfrm rot="0">
            <a:off x="2413000" y="734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764937140" name="Text">
    </p:cNvPr>
          <p:cNvSpPr>
            <a:spLocks noGrp="1"/>
          </p:cNvSpPr>
          <p:nvPr/>
        </p:nvSpPr>
        <p:spPr>
          <a:xfrm rot="0">
            <a:off x="508000" y="774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Order and Tasking Applications</a:t>
            </a:r>
          </a:p>
        </p:txBody>
      </p:sp>
      <p:sp>
        <p:nvSpPr>
          <p:cNvPr id="1381532478" name="Text">
    </p:cNvPr>
          <p:cNvSpPr>
            <a:spLocks noGrp="1"/>
          </p:cNvSpPr>
          <p:nvPr/>
        </p:nvSpPr>
        <p:spPr>
          <a:xfrm rot="0">
            <a:off x="508000" y="797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0634975" name="Text">
    </p:cNvPr>
          <p:cNvSpPr>
            <a:spLocks noGrp="1"/>
          </p:cNvSpPr>
          <p:nvPr/>
        </p:nvSpPr>
        <p:spPr>
          <a:xfrm rot="0">
            <a:off x="2413000" y="797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070051977" name="Text">
    </p:cNvPr>
          <p:cNvSpPr>
            <a:spLocks noGrp="1"/>
          </p:cNvSpPr>
          <p:nvPr/>
        </p:nvSpPr>
        <p:spPr>
          <a:xfrm rot="0">
            <a:off x="508000" y="838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Pointer</a:t>
            </a:r>
          </a:p>
        </p:txBody>
      </p:sp>
      <p:sp>
        <p:nvSpPr>
          <p:cNvPr id="1387234150" name="Text">
    </p:cNvPr>
          <p:cNvSpPr>
            <a:spLocks noGrp="1"/>
          </p:cNvSpPr>
          <p:nvPr/>
        </p:nvSpPr>
        <p:spPr>
          <a:xfrm rot="0">
            <a:off x="508000" y="861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8763006" name="Text">
    </p:cNvPr>
          <p:cNvSpPr>
            <a:spLocks noGrp="1"/>
          </p:cNvSpPr>
          <p:nvPr/>
        </p:nvSpPr>
        <p:spPr>
          <a:xfrm rot="0">
            <a:off x="2413000" y="861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488685913" name="Text">
    </p:cNvPr>
          <p:cNvSpPr>
            <a:spLocks noGrp="1"/>
          </p:cNvSpPr>
          <p:nvPr/>
        </p:nvSpPr>
        <p:spPr>
          <a:xfrm rot="0">
            <a:off x="520700" y="891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The Pointer is a link from tthe NCDF Object Metadata element to the NCDF Information Object itself. This is needed to retrieve the information object following a search of the metadata.</a:t>
            </a:r>
          </a:p>
        </p:txBody>
      </p:sp>
      <p:sp>
        <p:nvSpPr>
          <p:cNvPr id="151690681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6189942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54</a:t>
            </a:r>
          </a:p>
        </p:txBody>
      </p:sp>
      <p:sp>
        <p:nvSpPr>
          <p:cNvPr id="200946802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061534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6835815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Policy Administration Point</a:t>
            </a:r>
          </a:p>
        </p:txBody>
      </p:sp>
      <p:sp>
        <p:nvSpPr>
          <p:cNvPr id="1899462590"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7278308"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63703695"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Policy Decision Point</a:t>
            </a:r>
          </a:p>
        </p:txBody>
      </p:sp>
      <p:sp>
        <p:nvSpPr>
          <p:cNvPr id="1822303428"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7920742"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547147618"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Policy Enforcement Point</a:t>
            </a:r>
          </a:p>
        </p:txBody>
      </p:sp>
      <p:sp>
        <p:nvSpPr>
          <p:cNvPr id="293514314"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5683749"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500717588"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Policy Information Point</a:t>
            </a:r>
          </a:p>
        </p:txBody>
      </p:sp>
      <p:sp>
        <p:nvSpPr>
          <p:cNvPr id="525468039"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4796763"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791710001"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Pre-defeined NCDF Message Metadata e.g. 4774</a:t>
            </a:r>
          </a:p>
        </p:txBody>
      </p:sp>
      <p:sp>
        <p:nvSpPr>
          <p:cNvPr id="1863544129"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3328541"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88871396"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Producer NCDF Store</a:t>
            </a:r>
          </a:p>
        </p:txBody>
      </p:sp>
      <p:sp>
        <p:nvSpPr>
          <p:cNvPr id="1728113742"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8068234"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669856009"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Protocol Interface Java</a:t>
            </a:r>
          </a:p>
        </p:txBody>
      </p:sp>
      <p:sp>
        <p:nvSpPr>
          <p:cNvPr id="996304672"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1447326"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662032596"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 Retrieve Additional Attributes</a:t>
            </a:r>
          </a:p>
        </p:txBody>
      </p:sp>
      <p:sp>
        <p:nvSpPr>
          <p:cNvPr id="2079729792"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1232313"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206465849"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Return Access Decision</a:t>
            </a:r>
          </a:p>
        </p:txBody>
      </p:sp>
      <p:sp>
        <p:nvSpPr>
          <p:cNvPr id="95746324"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8798858"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Interaction</a:t>
            </a:r>
          </a:p>
        </p:txBody>
      </p:sp>
      <p:sp>
        <p:nvSpPr>
          <p:cNvPr id="888140185"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SAML Token</a:t>
            </a:r>
          </a:p>
        </p:txBody>
      </p:sp>
      <p:sp>
        <p:nvSpPr>
          <p:cNvPr id="1258767262"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7473075"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59796145" name="Text">
    </p:cNvPr>
          <p:cNvSpPr>
            <a:spLocks noGrp="1"/>
          </p:cNvSpPr>
          <p:nvPr/>
        </p:nvSpPr>
        <p:spPr>
          <a:xfrm rot="0">
            <a:off x="520700" y="7010400"/>
            <a:ext cx="6527800" cy="2832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digital identities that John and Jane have at the mentioned organizations are recorded in the ICT systems in the form of “accounts”, and given what we’ve defined for digital identities as abstract concepts, the definition of the more concrete concept “account” is relatively easy:</a:t>
            </a:r>
            <a:br/>
            <a:r>
              <a:rPr sz="1200">
</a:rPr>
              <a:t>Account:</a:t>
            </a:r>
            <a:br/>
            <a:r>
              <a:rPr sz="1200">
</a:rPr>
              <a:t>The unique technical representation of a digital identity within an information system context, which contains at a minimum those identity attributes that are both relevant to all information systems within that context, and correspond to the represented digital identity.</a:t>
            </a:r>
            <a:br/>
            <a:r>
              <a:rPr sz="1200">
</a:rPr>
              <a:t>When creating a model for an Account, this definition can guide us in several ways. Since the Account is a technical representation of something that we’ve modelled as a Business object, it stands to reason that Account is a Data object, and it’s related to Digital identity by means of the realization relation. And since the account must “contain” the values of the identity attributes of the Digital identity, it must be composed of a number of “Account attributes”, some of which must realize all the different (relevant) identity attributes that define the Digital identity.</a:t>
            </a:r>
          </a:p>
        </p:txBody>
      </p:sp>
      <p:sp>
        <p:nvSpPr>
          <p:cNvPr id="23549330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14564412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55</a:t>
            </a:r>
          </a:p>
        </p:txBody>
      </p:sp>
      <p:sp>
        <p:nvSpPr>
          <p:cNvPr id="48588024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398171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66941937"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Saxon XSLT Processor</a:t>
            </a:r>
          </a:p>
        </p:txBody>
      </p:sp>
      <p:sp>
        <p:nvSpPr>
          <p:cNvPr id="270841969"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4848831"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883252426"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Search API REST</a:t>
            </a:r>
          </a:p>
        </p:txBody>
      </p:sp>
      <p:sp>
        <p:nvSpPr>
          <p:cNvPr id="1151795845"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1938384"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39552840"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Search GUI</a:t>
            </a:r>
          </a:p>
        </p:txBody>
      </p:sp>
      <p:sp>
        <p:nvSpPr>
          <p:cNvPr id="470206661"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3806698"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065950462"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Search Query</a:t>
            </a:r>
          </a:p>
        </p:txBody>
      </p:sp>
      <p:sp>
        <p:nvSpPr>
          <p:cNvPr id="1630977408"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4320899"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630028800"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Situational Awareness Applications</a:t>
            </a:r>
          </a:p>
        </p:txBody>
      </p:sp>
      <p:sp>
        <p:nvSpPr>
          <p:cNvPr id="372365879"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9858636"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1774517761"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Splitter Java</a:t>
            </a:r>
          </a:p>
        </p:txBody>
      </p:sp>
      <p:sp>
        <p:nvSpPr>
          <p:cNvPr id="1248833405"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5636965"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835606068"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STANAG Transformation Engine</a:t>
            </a:r>
          </a:p>
        </p:txBody>
      </p:sp>
      <p:sp>
        <p:nvSpPr>
          <p:cNvPr id="596897646"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7121702"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2146370265"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STANAG Transformation Formatter</a:t>
            </a:r>
          </a:p>
        </p:txBody>
      </p:sp>
      <p:sp>
        <p:nvSpPr>
          <p:cNvPr id="1537467792"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5891221"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989672005"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STF Transform Archive Record (STAR) XML</a:t>
            </a:r>
          </a:p>
        </p:txBody>
      </p:sp>
      <p:sp>
        <p:nvSpPr>
          <p:cNvPr id="1902756228"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9818844"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58514380"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STF Transform Archive Record XML Plugin</a:t>
            </a:r>
          </a:p>
        </p:txBody>
      </p:sp>
      <p:sp>
        <p:nvSpPr>
          <p:cNvPr id="662311301"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4787471"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015865234" name="Text">
    </p:cNvPr>
          <p:cNvSpPr>
            <a:spLocks noGrp="1"/>
          </p:cNvSpPr>
          <p:nvPr/>
        </p:nvSpPr>
        <p:spPr>
          <a:xfrm rot="0">
            <a:off x="508000" y="711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Store Information Object and Metadata Interface WSMP over REST</a:t>
            </a:r>
          </a:p>
        </p:txBody>
      </p:sp>
      <p:sp>
        <p:nvSpPr>
          <p:cNvPr id="1744813314" name="Text">
    </p:cNvPr>
          <p:cNvSpPr>
            <a:spLocks noGrp="1"/>
          </p:cNvSpPr>
          <p:nvPr/>
        </p:nvSpPr>
        <p:spPr>
          <a:xfrm rot="0">
            <a:off x="508000" y="734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5109825" name="Text">
    </p:cNvPr>
          <p:cNvSpPr>
            <a:spLocks noGrp="1"/>
          </p:cNvSpPr>
          <p:nvPr/>
        </p:nvSpPr>
        <p:spPr>
          <a:xfrm rot="0">
            <a:off x="2413000" y="734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206187960" name="Text">
    </p:cNvPr>
          <p:cNvSpPr>
            <a:spLocks noGrp="1"/>
          </p:cNvSpPr>
          <p:nvPr/>
        </p:nvSpPr>
        <p:spPr>
          <a:xfrm rot="0">
            <a:off x="508000" y="774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Store Metadata WSMP over REST</a:t>
            </a:r>
          </a:p>
        </p:txBody>
      </p:sp>
      <p:sp>
        <p:nvSpPr>
          <p:cNvPr id="1449137132" name="Text">
    </p:cNvPr>
          <p:cNvSpPr>
            <a:spLocks noGrp="1"/>
          </p:cNvSpPr>
          <p:nvPr/>
        </p:nvSpPr>
        <p:spPr>
          <a:xfrm rot="0">
            <a:off x="508000" y="797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2253711" name="Text">
    </p:cNvPr>
          <p:cNvSpPr>
            <a:spLocks noGrp="1"/>
          </p:cNvSpPr>
          <p:nvPr/>
        </p:nvSpPr>
        <p:spPr>
          <a:xfrm rot="0">
            <a:off x="2413000" y="797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Interface</a:t>
            </a:r>
          </a:p>
        </p:txBody>
      </p:sp>
      <p:sp>
        <p:nvSpPr>
          <p:cNvPr id="788676645" name="Text">
    </p:cNvPr>
          <p:cNvSpPr>
            <a:spLocks noGrp="1"/>
          </p:cNvSpPr>
          <p:nvPr/>
        </p:nvSpPr>
        <p:spPr>
          <a:xfrm rot="0">
            <a:off x="508000" y="838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Targeting Applications</a:t>
            </a:r>
          </a:p>
        </p:txBody>
      </p:sp>
      <p:sp>
        <p:nvSpPr>
          <p:cNvPr id="1920507792" name="Text">
    </p:cNvPr>
          <p:cNvSpPr>
            <a:spLocks noGrp="1"/>
          </p:cNvSpPr>
          <p:nvPr/>
        </p:nvSpPr>
        <p:spPr>
          <a:xfrm rot="0">
            <a:off x="508000" y="861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7680192" name="Text">
    </p:cNvPr>
          <p:cNvSpPr>
            <a:spLocks noGrp="1"/>
          </p:cNvSpPr>
          <p:nvPr/>
        </p:nvSpPr>
        <p:spPr>
          <a:xfrm rot="0">
            <a:off x="2413000" y="861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92386190" name="Text">
    </p:cNvPr>
          <p:cNvSpPr>
            <a:spLocks noGrp="1"/>
          </p:cNvSpPr>
          <p:nvPr/>
        </p:nvSpPr>
        <p:spPr>
          <a:xfrm rot="0">
            <a:off x="508000" y="901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Transform Archive Record (TAR) File</a:t>
            </a:r>
          </a:p>
        </p:txBody>
      </p:sp>
      <p:sp>
        <p:nvSpPr>
          <p:cNvPr id="943704179" name="Text">
    </p:cNvPr>
          <p:cNvSpPr>
            <a:spLocks noGrp="1"/>
          </p:cNvSpPr>
          <p:nvPr/>
        </p:nvSpPr>
        <p:spPr>
          <a:xfrm rot="0">
            <a:off x="508000" y="924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4143355" name="Text">
    </p:cNvPr>
          <p:cNvSpPr>
            <a:spLocks noGrp="1"/>
          </p:cNvSpPr>
          <p:nvPr/>
        </p:nvSpPr>
        <p:spPr>
          <a:xfrm rot="0">
            <a:off x="2413000" y="924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721874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1402941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56</a:t>
            </a:r>
          </a:p>
        </p:txBody>
      </p:sp>
      <p:sp>
        <p:nvSpPr>
          <p:cNvPr id="195957426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015441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15412763"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Translator #1 Java</a:t>
            </a:r>
          </a:p>
        </p:txBody>
      </p:sp>
      <p:sp>
        <p:nvSpPr>
          <p:cNvPr id="142322666"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6552409"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773348080"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User.GivenName</a:t>
            </a:r>
          </a:p>
        </p:txBody>
      </p:sp>
      <p:sp>
        <p:nvSpPr>
          <p:cNvPr id="1793700592"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58566332"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965984958"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User.JobTitle</a:t>
            </a:r>
          </a:p>
        </p:txBody>
      </p:sp>
      <p:sp>
        <p:nvSpPr>
          <p:cNvPr id="1437647014"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9518418"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35443635"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User.Nationality</a:t>
            </a:r>
          </a:p>
        </p:txBody>
      </p:sp>
      <p:sp>
        <p:nvSpPr>
          <p:cNvPr id="698949886"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0411037"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43879168"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User.Organisation</a:t>
            </a:r>
          </a:p>
        </p:txBody>
      </p:sp>
      <p:sp>
        <p:nvSpPr>
          <p:cNvPr id="247567931"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6536653"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66835737"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User.SecurityClearance</a:t>
            </a:r>
          </a:p>
        </p:txBody>
      </p:sp>
      <p:sp>
        <p:nvSpPr>
          <p:cNvPr id="1525551815"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6632943"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38166704"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XACL Policy Request</a:t>
            </a:r>
          </a:p>
        </p:txBody>
      </p:sp>
      <p:sp>
        <p:nvSpPr>
          <p:cNvPr id="192145407"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4245628"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414960872"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XACML Authz Decision query</a:t>
            </a:r>
          </a:p>
        </p:txBody>
      </p:sp>
      <p:sp>
        <p:nvSpPr>
          <p:cNvPr id="918297123"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6999188"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248122736"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XACML Authz Decision Response</a:t>
            </a:r>
          </a:p>
        </p:txBody>
      </p:sp>
      <p:sp>
        <p:nvSpPr>
          <p:cNvPr id="1213226189"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18732518"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511171264" name="Text">
    </p:cNvPr>
          <p:cNvSpPr>
            <a:spLocks noGrp="1"/>
          </p:cNvSpPr>
          <p:nvPr/>
        </p:nvSpPr>
        <p:spPr>
          <a:xfrm rot="0">
            <a:off x="508000" y="647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XACML Policy Response</a:t>
            </a:r>
          </a:p>
        </p:txBody>
      </p:sp>
      <p:sp>
        <p:nvSpPr>
          <p:cNvPr id="1082717683" name="Text">
    </p:cNvPr>
          <p:cNvSpPr>
            <a:spLocks noGrp="1"/>
          </p:cNvSpPr>
          <p:nvPr/>
        </p:nvSpPr>
        <p:spPr>
          <a:xfrm rot="0">
            <a:off x="508000" y="670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795483" name="Text">
    </p:cNvPr>
          <p:cNvSpPr>
            <a:spLocks noGrp="1"/>
          </p:cNvSpPr>
          <p:nvPr/>
        </p:nvSpPr>
        <p:spPr>
          <a:xfrm rot="0">
            <a:off x="2413000" y="670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292851369" name="Text">
    </p:cNvPr>
          <p:cNvSpPr>
            <a:spLocks noGrp="1"/>
          </p:cNvSpPr>
          <p:nvPr/>
        </p:nvSpPr>
        <p:spPr>
          <a:xfrm rot="0">
            <a:off x="508000" y="711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XML Receiver</a:t>
            </a:r>
          </a:p>
        </p:txBody>
      </p:sp>
      <p:sp>
        <p:nvSpPr>
          <p:cNvPr id="1829644818" name="Text">
    </p:cNvPr>
          <p:cNvSpPr>
            <a:spLocks noGrp="1"/>
          </p:cNvSpPr>
          <p:nvPr/>
        </p:nvSpPr>
        <p:spPr>
          <a:xfrm rot="0">
            <a:off x="508000" y="734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1431597" name="Text">
    </p:cNvPr>
          <p:cNvSpPr>
            <a:spLocks noGrp="1"/>
          </p:cNvSpPr>
          <p:nvPr/>
        </p:nvSpPr>
        <p:spPr>
          <a:xfrm rot="0">
            <a:off x="2413000" y="734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Component</a:t>
            </a:r>
          </a:p>
        </p:txBody>
      </p:sp>
      <p:sp>
        <p:nvSpPr>
          <p:cNvPr id="1124846548" name="Text">
    </p:cNvPr>
          <p:cNvSpPr>
            <a:spLocks noGrp="1"/>
          </p:cNvSpPr>
          <p:nvPr/>
        </p:nvSpPr>
        <p:spPr>
          <a:xfrm rot="0">
            <a:off x="508000" y="774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XSLT</a:t>
            </a:r>
          </a:p>
        </p:txBody>
      </p:sp>
      <p:sp>
        <p:nvSpPr>
          <p:cNvPr id="1962281228" name="Text">
    </p:cNvPr>
          <p:cNvSpPr>
            <a:spLocks noGrp="1"/>
          </p:cNvSpPr>
          <p:nvPr/>
        </p:nvSpPr>
        <p:spPr>
          <a:xfrm rot="0">
            <a:off x="508000" y="797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8300602" name="Text">
    </p:cNvPr>
          <p:cNvSpPr>
            <a:spLocks noGrp="1"/>
          </p:cNvSpPr>
          <p:nvPr/>
        </p:nvSpPr>
        <p:spPr>
          <a:xfrm rot="0">
            <a:off x="2413000" y="797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90278349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2255938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57</a:t>
            </a:r>
          </a:p>
        </p:txBody>
      </p:sp>
      <p:sp>
        <p:nvSpPr>
          <p:cNvPr id="122271045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916457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76910695"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1731878261"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0637850"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92621890" name="Text">
    </p:cNvPr>
          <p:cNvSpPr>
            <a:spLocks noGrp="1"/>
          </p:cNvSpPr>
          <p:nvPr/>
        </p:nvSpPr>
        <p:spPr>
          <a:xfrm rot="0">
            <a:off x="520700" y="17907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ask Ian where to put that!???</a:t>
            </a:r>
          </a:p>
        </p:txBody>
      </p:sp>
      <p:sp>
        <p:nvSpPr>
          <p:cNvPr id="1429157806" name="Text">
    </p:cNvPr>
          <p:cNvSpPr>
            <a:spLocks noGrp="1"/>
          </p:cNvSpPr>
          <p:nvPr/>
        </p:nvSpPr>
        <p:spPr>
          <a:xfrm rot="0">
            <a:off x="508000" y="222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1623918987" name="Text">
    </p:cNvPr>
          <p:cNvSpPr>
            <a:spLocks noGrp="1"/>
          </p:cNvSpPr>
          <p:nvPr/>
        </p:nvSpPr>
        <p:spPr>
          <a:xfrm rot="0">
            <a:off x="508000" y="245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1385759" name="Text">
    </p:cNvPr>
          <p:cNvSpPr>
            <a:spLocks noGrp="1"/>
          </p:cNvSpPr>
          <p:nvPr/>
        </p:nvSpPr>
        <p:spPr>
          <a:xfrm rot="0">
            <a:off x="2413000" y="245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330155340" name="Text">
    </p:cNvPr>
          <p:cNvSpPr>
            <a:spLocks noGrp="1"/>
          </p:cNvSpPr>
          <p:nvPr/>
        </p:nvSpPr>
        <p:spPr>
          <a:xfrm rot="0">
            <a:off x="520700" y="27559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ask Ian where to put that!???</a:t>
            </a:r>
          </a:p>
        </p:txBody>
      </p:sp>
      <p:sp>
        <p:nvSpPr>
          <p:cNvPr id="1668698956" name="Text">
    </p:cNvPr>
          <p:cNvSpPr>
            <a:spLocks noGrp="1"/>
          </p:cNvSpPr>
          <p:nvPr/>
        </p:nvSpPr>
        <p:spPr>
          <a:xfrm rot="0">
            <a:off x="508000" y="318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BSE Services</a:t>
            </a:r>
          </a:p>
        </p:txBody>
      </p:sp>
      <p:sp>
        <p:nvSpPr>
          <p:cNvPr id="1531550200" name="Text">
    </p:cNvPr>
          <p:cNvSpPr>
            <a:spLocks noGrp="1"/>
          </p:cNvSpPr>
          <p:nvPr/>
        </p:nvSpPr>
        <p:spPr>
          <a:xfrm rot="0">
            <a:off x="508000" y="341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3515224" name="Text">
    </p:cNvPr>
          <p:cNvSpPr>
            <a:spLocks noGrp="1"/>
          </p:cNvSpPr>
          <p:nvPr/>
        </p:nvSpPr>
        <p:spPr>
          <a:xfrm rot="0">
            <a:off x="2413000" y="341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87306894" name="Text">
    </p:cNvPr>
          <p:cNvSpPr>
            <a:spLocks noGrp="1"/>
          </p:cNvSpPr>
          <p:nvPr/>
        </p:nvSpPr>
        <p:spPr>
          <a:xfrm rot="0">
            <a:off x="508000" y="382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BSO Services</a:t>
            </a:r>
          </a:p>
        </p:txBody>
      </p:sp>
      <p:sp>
        <p:nvSpPr>
          <p:cNvPr id="892309859" name="Text">
    </p:cNvPr>
          <p:cNvSpPr>
            <a:spLocks noGrp="1"/>
          </p:cNvSpPr>
          <p:nvPr/>
        </p:nvSpPr>
        <p:spPr>
          <a:xfrm rot="0">
            <a:off x="508000" y="405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2895719" name="Text">
    </p:cNvPr>
          <p:cNvSpPr>
            <a:spLocks noGrp="1"/>
          </p:cNvSpPr>
          <p:nvPr/>
        </p:nvSpPr>
        <p:spPr>
          <a:xfrm rot="0">
            <a:off x="2413000" y="405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96756154" name="Text">
    </p:cNvPr>
          <p:cNvSpPr>
            <a:spLocks noGrp="1"/>
          </p:cNvSpPr>
          <p:nvPr/>
        </p:nvSpPr>
        <p:spPr>
          <a:xfrm rot="0">
            <a:off x="508000" y="445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Consuming Gateway Services</a:t>
            </a:r>
          </a:p>
        </p:txBody>
      </p:sp>
      <p:sp>
        <p:nvSpPr>
          <p:cNvPr id="1740674352" name="Text">
    </p:cNvPr>
          <p:cNvSpPr>
            <a:spLocks noGrp="1"/>
          </p:cNvSpPr>
          <p:nvPr/>
        </p:nvSpPr>
        <p:spPr>
          <a:xfrm rot="0">
            <a:off x="508000" y="468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4743074" name="Text">
    </p:cNvPr>
          <p:cNvSpPr>
            <a:spLocks noGrp="1"/>
          </p:cNvSpPr>
          <p:nvPr/>
        </p:nvSpPr>
        <p:spPr>
          <a:xfrm rot="0">
            <a:off x="2413000" y="468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113944816" name="Text">
    </p:cNvPr>
          <p:cNvSpPr>
            <a:spLocks noGrp="1"/>
          </p:cNvSpPr>
          <p:nvPr/>
        </p:nvSpPr>
        <p:spPr>
          <a:xfrm rot="0">
            <a:off x="508000" y="509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Crisis Response Measure Services</a:t>
            </a:r>
          </a:p>
        </p:txBody>
      </p:sp>
      <p:sp>
        <p:nvSpPr>
          <p:cNvPr id="1849519481" name="Text">
    </p:cNvPr>
          <p:cNvSpPr>
            <a:spLocks noGrp="1"/>
          </p:cNvSpPr>
          <p:nvPr/>
        </p:nvSpPr>
        <p:spPr>
          <a:xfrm rot="0">
            <a:off x="508000" y="532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30100123" name="Text">
    </p:cNvPr>
          <p:cNvSpPr>
            <a:spLocks noGrp="1"/>
          </p:cNvSpPr>
          <p:nvPr/>
        </p:nvSpPr>
        <p:spPr>
          <a:xfrm rot="0">
            <a:off x="2413000" y="532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316533691" name="Text">
    </p:cNvPr>
          <p:cNvSpPr>
            <a:spLocks noGrp="1"/>
          </p:cNvSpPr>
          <p:nvPr/>
        </p:nvSpPr>
        <p:spPr>
          <a:xfrm rot="0">
            <a:off x="508000" y="572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DataAIService</a:t>
            </a:r>
          </a:p>
        </p:txBody>
      </p:sp>
      <p:sp>
        <p:nvSpPr>
          <p:cNvPr id="836826936" name="Text">
    </p:cNvPr>
          <p:cNvSpPr>
            <a:spLocks noGrp="1"/>
          </p:cNvSpPr>
          <p:nvPr/>
        </p:nvSpPr>
        <p:spPr>
          <a:xfrm rot="0">
            <a:off x="508000" y="595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4151000" name="Text">
    </p:cNvPr>
          <p:cNvSpPr>
            <a:spLocks noGrp="1"/>
          </p:cNvSpPr>
          <p:nvPr/>
        </p:nvSpPr>
        <p:spPr>
          <a:xfrm rot="0">
            <a:off x="2413000" y="595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30737153" name="Text">
    </p:cNvPr>
          <p:cNvSpPr>
            <a:spLocks noGrp="1"/>
          </p:cNvSpPr>
          <p:nvPr/>
        </p:nvSpPr>
        <p:spPr>
          <a:xfrm rot="0">
            <a:off x="508000" y="636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Database Services</a:t>
            </a:r>
          </a:p>
        </p:txBody>
      </p:sp>
      <p:sp>
        <p:nvSpPr>
          <p:cNvPr id="168541165" name="Text">
    </p:cNvPr>
          <p:cNvSpPr>
            <a:spLocks noGrp="1"/>
          </p:cNvSpPr>
          <p:nvPr/>
        </p:nvSpPr>
        <p:spPr>
          <a:xfrm rot="0">
            <a:off x="508000" y="659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1629603" name="Text">
    </p:cNvPr>
          <p:cNvSpPr>
            <a:spLocks noGrp="1"/>
          </p:cNvSpPr>
          <p:nvPr/>
        </p:nvSpPr>
        <p:spPr>
          <a:xfrm rot="0">
            <a:off x="2413000" y="659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83980853" name="Text">
    </p:cNvPr>
          <p:cNvSpPr>
            <a:spLocks noGrp="1"/>
          </p:cNvSpPr>
          <p:nvPr/>
        </p:nvSpPr>
        <p:spPr>
          <a:xfrm rot="0">
            <a:off x="508000" y="699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Force Generation and Activation Services</a:t>
            </a:r>
          </a:p>
        </p:txBody>
      </p:sp>
      <p:sp>
        <p:nvSpPr>
          <p:cNvPr id="965337122" name="Text">
    </p:cNvPr>
          <p:cNvSpPr>
            <a:spLocks noGrp="1"/>
          </p:cNvSpPr>
          <p:nvPr/>
        </p:nvSpPr>
        <p:spPr>
          <a:xfrm rot="0">
            <a:off x="508000" y="722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6206509" name="Text">
    </p:cNvPr>
          <p:cNvSpPr>
            <a:spLocks noGrp="1"/>
          </p:cNvSpPr>
          <p:nvPr/>
        </p:nvSpPr>
        <p:spPr>
          <a:xfrm rot="0">
            <a:off x="2413000" y="722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959878787" name="Text">
    </p:cNvPr>
          <p:cNvSpPr>
            <a:spLocks noGrp="1"/>
          </p:cNvSpPr>
          <p:nvPr/>
        </p:nvSpPr>
        <p:spPr>
          <a:xfrm rot="0">
            <a:off x="508000" y="763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Gateway Services</a:t>
            </a:r>
          </a:p>
        </p:txBody>
      </p:sp>
      <p:sp>
        <p:nvSpPr>
          <p:cNvPr id="224702128" name="Text">
    </p:cNvPr>
          <p:cNvSpPr>
            <a:spLocks noGrp="1"/>
          </p:cNvSpPr>
          <p:nvPr/>
        </p:nvSpPr>
        <p:spPr>
          <a:xfrm rot="0">
            <a:off x="508000" y="786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3745358" name="Text">
    </p:cNvPr>
          <p:cNvSpPr>
            <a:spLocks noGrp="1"/>
          </p:cNvSpPr>
          <p:nvPr/>
        </p:nvSpPr>
        <p:spPr>
          <a:xfrm rot="0">
            <a:off x="2413000" y="786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118329624" name="Text">
    </p:cNvPr>
          <p:cNvSpPr>
            <a:spLocks noGrp="1"/>
          </p:cNvSpPr>
          <p:nvPr/>
        </p:nvSpPr>
        <p:spPr>
          <a:xfrm rot="0">
            <a:off x="508000" y="826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Platform Services</a:t>
            </a:r>
          </a:p>
        </p:txBody>
      </p:sp>
      <p:sp>
        <p:nvSpPr>
          <p:cNvPr id="1023606454" name="Text">
    </p:cNvPr>
          <p:cNvSpPr>
            <a:spLocks noGrp="1"/>
          </p:cNvSpPr>
          <p:nvPr/>
        </p:nvSpPr>
        <p:spPr>
          <a:xfrm rot="0">
            <a:off x="508000" y="849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6238984" name="Text">
    </p:cNvPr>
          <p:cNvSpPr>
            <a:spLocks noGrp="1"/>
          </p:cNvSpPr>
          <p:nvPr/>
        </p:nvSpPr>
        <p:spPr>
          <a:xfrm rot="0">
            <a:off x="2413000" y="849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51207750" name="Text">
    </p:cNvPr>
          <p:cNvSpPr>
            <a:spLocks noGrp="1"/>
          </p:cNvSpPr>
          <p:nvPr/>
        </p:nvSpPr>
        <p:spPr>
          <a:xfrm rot="0">
            <a:off x="508000" y="890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Infrastructure Storage Services</a:t>
            </a:r>
          </a:p>
        </p:txBody>
      </p:sp>
      <p:sp>
        <p:nvSpPr>
          <p:cNvPr id="952286163" name="Text">
    </p:cNvPr>
          <p:cNvSpPr>
            <a:spLocks noGrp="1"/>
          </p:cNvSpPr>
          <p:nvPr/>
        </p:nvSpPr>
        <p:spPr>
          <a:xfrm rot="0">
            <a:off x="508000" y="913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4026931" name="Text">
    </p:cNvPr>
          <p:cNvSpPr>
            <a:spLocks noGrp="1"/>
          </p:cNvSpPr>
          <p:nvPr/>
        </p:nvSpPr>
        <p:spPr>
          <a:xfrm rot="0">
            <a:off x="2413000" y="913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507561086" name="Text">
    </p:cNvPr>
          <p:cNvSpPr>
            <a:spLocks noGrp="1"/>
          </p:cNvSpPr>
          <p:nvPr/>
        </p:nvSpPr>
        <p:spPr>
          <a:xfrm rot="0">
            <a:off x="508000" y="953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JBIS Database Services</a:t>
            </a:r>
          </a:p>
        </p:txBody>
      </p:sp>
      <p:sp>
        <p:nvSpPr>
          <p:cNvPr id="1937341044" name="Text">
    </p:cNvPr>
          <p:cNvSpPr>
            <a:spLocks noGrp="1"/>
          </p:cNvSpPr>
          <p:nvPr/>
        </p:nvSpPr>
        <p:spPr>
          <a:xfrm rot="0">
            <a:off x="508000" y="976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0184939" name="Text">
    </p:cNvPr>
          <p:cNvSpPr>
            <a:spLocks noGrp="1"/>
          </p:cNvSpPr>
          <p:nvPr/>
        </p:nvSpPr>
        <p:spPr>
          <a:xfrm rot="0">
            <a:off x="2413000" y="976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873753484"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Technology &amp; Physical Layer</a:t>
            </a:r>
          </a:p>
        </p:txBody>
      </p:sp>
      <p:sp>
        <p:nvSpPr>
          <p:cNvPr id="82586292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5386970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58</a:t>
            </a:r>
          </a:p>
        </p:txBody>
      </p:sp>
      <p:sp>
        <p:nvSpPr>
          <p:cNvPr id="104595043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700370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54437210"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Battlespace Information Services</a:t>
            </a:r>
          </a:p>
        </p:txBody>
      </p:sp>
      <p:sp>
        <p:nvSpPr>
          <p:cNvPr id="4187992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878640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703762013"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Joint Domain Services</a:t>
            </a:r>
          </a:p>
        </p:txBody>
      </p:sp>
      <p:sp>
        <p:nvSpPr>
          <p:cNvPr id="1049063841"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5668553"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803163400"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Mediation Services</a:t>
            </a:r>
          </a:p>
        </p:txBody>
      </p:sp>
      <p:sp>
        <p:nvSpPr>
          <p:cNvPr id="316845768"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1461068"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23387315"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Message Oriented Middleware Services</a:t>
            </a:r>
          </a:p>
        </p:txBody>
      </p:sp>
      <p:sp>
        <p:nvSpPr>
          <p:cNvPr id="1246820432"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6276284"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875407991" name="Text">
    </p:cNvPr>
          <p:cNvSpPr>
            <a:spLocks noGrp="1"/>
          </p:cNvSpPr>
          <p:nvPr/>
        </p:nvSpPr>
        <p:spPr>
          <a:xfrm rot="0">
            <a:off x="508000" y="350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NVG Service Endpoint</a:t>
            </a:r>
          </a:p>
        </p:txBody>
      </p:sp>
      <p:sp>
        <p:nvSpPr>
          <p:cNvPr id="966744728" name="Text">
    </p:cNvPr>
          <p:cNvSpPr>
            <a:spLocks noGrp="1"/>
          </p:cNvSpPr>
          <p:nvPr/>
        </p:nvSpPr>
        <p:spPr>
          <a:xfrm rot="0">
            <a:off x="508000" y="373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0398339" name="Text">
    </p:cNvPr>
          <p:cNvSpPr>
            <a:spLocks noGrp="1"/>
          </p:cNvSpPr>
          <p:nvPr/>
        </p:nvSpPr>
        <p:spPr>
          <a:xfrm rot="0">
            <a:off x="2413000" y="373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629889100" name="Text">
    </p:cNvPr>
          <p:cNvSpPr>
            <a:spLocks noGrp="1"/>
          </p:cNvSpPr>
          <p:nvPr/>
        </p:nvSpPr>
        <p:spPr>
          <a:xfrm rot="0">
            <a:off x="508000" y="414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OpenSearch API</a:t>
            </a:r>
          </a:p>
        </p:txBody>
      </p:sp>
      <p:sp>
        <p:nvSpPr>
          <p:cNvPr id="2083270808" name="Text">
    </p:cNvPr>
          <p:cNvSpPr>
            <a:spLocks noGrp="1"/>
          </p:cNvSpPr>
          <p:nvPr/>
        </p:nvSpPr>
        <p:spPr>
          <a:xfrm rot="0">
            <a:off x="508000" y="436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7777567" name="Text">
    </p:cNvPr>
          <p:cNvSpPr>
            <a:spLocks noGrp="1"/>
          </p:cNvSpPr>
          <p:nvPr/>
        </p:nvSpPr>
        <p:spPr>
          <a:xfrm rot="0">
            <a:off x="2413000" y="436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311353543" name="Text">
    </p:cNvPr>
          <p:cNvSpPr>
            <a:spLocks noGrp="1"/>
          </p:cNvSpPr>
          <p:nvPr/>
        </p:nvSpPr>
        <p:spPr>
          <a:xfrm rot="0">
            <a:off x="508000" y="477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OpenSearch API</a:t>
            </a:r>
          </a:p>
        </p:txBody>
      </p:sp>
      <p:sp>
        <p:nvSpPr>
          <p:cNvPr id="824169078" name="Text">
    </p:cNvPr>
          <p:cNvSpPr>
            <a:spLocks noGrp="1"/>
          </p:cNvSpPr>
          <p:nvPr/>
        </p:nvSpPr>
        <p:spPr>
          <a:xfrm rot="0">
            <a:off x="508000" y="500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0985917" name="Text">
    </p:cNvPr>
          <p:cNvSpPr>
            <a:spLocks noGrp="1"/>
          </p:cNvSpPr>
          <p:nvPr/>
        </p:nvSpPr>
        <p:spPr>
          <a:xfrm rot="0">
            <a:off x="2413000" y="500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879152033" name="Text">
    </p:cNvPr>
          <p:cNvSpPr>
            <a:spLocks noGrp="1"/>
          </p:cNvSpPr>
          <p:nvPr/>
        </p:nvSpPr>
        <p:spPr>
          <a:xfrm rot="0">
            <a:off x="508000" y="541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Operations Information Services</a:t>
            </a:r>
          </a:p>
        </p:txBody>
      </p:sp>
      <p:sp>
        <p:nvSpPr>
          <p:cNvPr id="924463224" name="Text">
    </p:cNvPr>
          <p:cNvSpPr>
            <a:spLocks noGrp="1"/>
          </p:cNvSpPr>
          <p:nvPr/>
        </p:nvSpPr>
        <p:spPr>
          <a:xfrm rot="0">
            <a:off x="508000" y="563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9149967" name="Text">
    </p:cNvPr>
          <p:cNvSpPr>
            <a:spLocks noGrp="1"/>
          </p:cNvSpPr>
          <p:nvPr/>
        </p:nvSpPr>
        <p:spPr>
          <a:xfrm rot="0">
            <a:off x="2413000" y="563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5395037" name="Text">
    </p:cNvPr>
          <p:cNvSpPr>
            <a:spLocks noGrp="1"/>
          </p:cNvSpPr>
          <p:nvPr/>
        </p:nvSpPr>
        <p:spPr>
          <a:xfrm rot="0">
            <a:off x="520700" y="59436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"new" name for Battlespace Information Services</a:t>
            </a:r>
          </a:p>
        </p:txBody>
      </p:sp>
      <p:sp>
        <p:nvSpPr>
          <p:cNvPr id="38994082"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Operations Planning Services</a:t>
            </a:r>
          </a:p>
        </p:txBody>
      </p:sp>
      <p:sp>
        <p:nvSpPr>
          <p:cNvPr id="168902076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76241866"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92044887"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ORBAT Services</a:t>
            </a:r>
          </a:p>
        </p:txBody>
      </p:sp>
      <p:sp>
        <p:nvSpPr>
          <p:cNvPr id="531642442"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7938485"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962766317" name="Text">
    </p:cNvPr>
          <p:cNvSpPr>
            <a:spLocks noGrp="1"/>
          </p:cNvSpPr>
          <p:nvPr/>
        </p:nvSpPr>
        <p:spPr>
          <a:xfrm rot="0">
            <a:off x="508000" y="764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Overlay Services</a:t>
            </a:r>
          </a:p>
        </p:txBody>
      </p:sp>
      <p:sp>
        <p:nvSpPr>
          <p:cNvPr id="311765475" name="Text">
    </p:cNvPr>
          <p:cNvSpPr>
            <a:spLocks noGrp="1"/>
          </p:cNvSpPr>
          <p:nvPr/>
        </p:nvSpPr>
        <p:spPr>
          <a:xfrm rot="0">
            <a:off x="508000" y="787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7653651" name="Text">
    </p:cNvPr>
          <p:cNvSpPr>
            <a:spLocks noGrp="1"/>
          </p:cNvSpPr>
          <p:nvPr/>
        </p:nvSpPr>
        <p:spPr>
          <a:xfrm rot="0">
            <a:off x="2413000" y="787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295256244" name="Text">
    </p:cNvPr>
          <p:cNvSpPr>
            <a:spLocks noGrp="1"/>
          </p:cNvSpPr>
          <p:nvPr/>
        </p:nvSpPr>
        <p:spPr>
          <a:xfrm rot="0">
            <a:off x="508000" y="828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Producer Gateway Services</a:t>
            </a:r>
          </a:p>
        </p:txBody>
      </p:sp>
      <p:sp>
        <p:nvSpPr>
          <p:cNvPr id="243586925" name="Text">
    </p:cNvPr>
          <p:cNvSpPr>
            <a:spLocks noGrp="1"/>
          </p:cNvSpPr>
          <p:nvPr/>
        </p:nvSpPr>
        <p:spPr>
          <a:xfrm rot="0">
            <a:off x="508000" y="850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5827311" name="Text">
    </p:cNvPr>
          <p:cNvSpPr>
            <a:spLocks noGrp="1"/>
          </p:cNvSpPr>
          <p:nvPr/>
        </p:nvSpPr>
        <p:spPr>
          <a:xfrm rot="0">
            <a:off x="2413000" y="850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893038057" name="Text">
    </p:cNvPr>
          <p:cNvSpPr>
            <a:spLocks noGrp="1"/>
          </p:cNvSpPr>
          <p:nvPr/>
        </p:nvSpPr>
        <p:spPr>
          <a:xfrm rot="0">
            <a:off x="508000" y="891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Publish Data</a:t>
            </a:r>
          </a:p>
        </p:txBody>
      </p:sp>
      <p:sp>
        <p:nvSpPr>
          <p:cNvPr id="722601383" name="Text">
    </p:cNvPr>
          <p:cNvSpPr>
            <a:spLocks noGrp="1"/>
          </p:cNvSpPr>
          <p:nvPr/>
        </p:nvSpPr>
        <p:spPr>
          <a:xfrm rot="0">
            <a:off x="508000" y="914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692119" name="Text">
    </p:cNvPr>
          <p:cNvSpPr>
            <a:spLocks noGrp="1"/>
          </p:cNvSpPr>
          <p:nvPr/>
        </p:nvSpPr>
        <p:spPr>
          <a:xfrm rot="0">
            <a:off x="2413000" y="914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530008925" name="Text">
    </p:cNvPr>
          <p:cNvSpPr>
            <a:spLocks noGrp="1"/>
          </p:cNvSpPr>
          <p:nvPr/>
        </p:nvSpPr>
        <p:spPr>
          <a:xfrm rot="0">
            <a:off x="508000" y="955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Recognized Picture Services</a:t>
            </a:r>
          </a:p>
        </p:txBody>
      </p:sp>
      <p:sp>
        <p:nvSpPr>
          <p:cNvPr id="1143348601" name="Text">
    </p:cNvPr>
          <p:cNvSpPr>
            <a:spLocks noGrp="1"/>
          </p:cNvSpPr>
          <p:nvPr/>
        </p:nvSpPr>
        <p:spPr>
          <a:xfrm rot="0">
            <a:off x="508000" y="977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1325159" name="Text">
    </p:cNvPr>
          <p:cNvSpPr>
            <a:spLocks noGrp="1"/>
          </p:cNvSpPr>
          <p:nvPr/>
        </p:nvSpPr>
        <p:spPr>
          <a:xfrm rot="0">
            <a:off x="2413000" y="977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35110393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7763515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59</a:t>
            </a:r>
          </a:p>
        </p:txBody>
      </p:sp>
      <p:sp>
        <p:nvSpPr>
          <p:cNvPr id="61798568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471382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8272078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C3T Joint C2 Processes</a:t>
            </a:r>
          </a:p>
        </p:txBody>
      </p:sp>
      <p:sp>
        <p:nvSpPr>
          <p:cNvPr id="2057295557"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779821686" name="Picture">
    </p:cNvPr>
          <p:cNvPicPr>
            <a:picLocks noChangeAspect="1"/>
          </p:cNvPicPr>
          <p:nvPr/>
        </p:nvPicPr>
        <p:blipFill>
          <a:blip r:embed="img_0_5_3.png"/>
          <a:srcRect/>
          <a:stretch>
            <a:fillRect l="0" t="0" r="388" b="0"/>
          </a:stretch>
        </p:blipFill>
        <p:spPr>
          <a:xfrm>
            <a:off x="508000" y="1257300"/>
            <a:ext cx="6540500" cy="2184400"/>
          </a:xfrm>
          <a:prstGeom prst="rect">
            <a:avLst/>
          </a:prstGeom>
        </p:spPr>
      </p:pic>
      <p:sp>
        <p:nvSpPr>
          <p:cNvPr id="1849173519" name="Text">
    </p:cNvPr>
          <p:cNvSpPr>
            <a:spLocks noGrp="1"/>
          </p:cNvSpPr>
          <p:nvPr/>
        </p:nvSpPr>
        <p:spPr>
          <a:xfrm rot="0">
            <a:off x="508000" y="3441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281796497" name="Text">
    </p:cNvPr>
          <p:cNvSpPr>
            <a:spLocks noGrp="1"/>
          </p:cNvSpPr>
          <p:nvPr/>
        </p:nvSpPr>
        <p:spPr>
          <a:xfrm rot="0">
            <a:off x="508000" y="3924300"/>
            <a:ext cx="6540500" cy="203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Derived from C3 Taxonomy</a:t>
            </a:r>
          </a:p>
        </p:txBody>
      </p:sp>
      <p:sp>
        <p:nvSpPr>
          <p:cNvPr id="745384854" name="Text">
    </p:cNvPr>
          <p:cNvSpPr>
            <a:spLocks noGrp="1"/>
          </p:cNvSpPr>
          <p:nvPr/>
        </p:nvSpPr>
        <p:spPr>
          <a:xfrm rot="0">
            <a:off x="508000" y="4127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767806001" name="Text">
    </p:cNvPr>
          <p:cNvSpPr>
            <a:spLocks noGrp="1"/>
          </p:cNvSpPr>
          <p:nvPr/>
        </p:nvSpPr>
        <p:spPr>
          <a:xfrm rot="0">
            <a:off x="508000" y="461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182392139" name="Text">
    </p:cNvPr>
          <p:cNvSpPr>
            <a:spLocks noGrp="1"/>
          </p:cNvSpPr>
          <p:nvPr/>
        </p:nvSpPr>
        <p:spPr>
          <a:xfrm rot="0">
            <a:off x="3771900" y="4610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260546" name="Text">
    </p:cNvPr>
          <p:cNvSpPr>
            <a:spLocks noGrp="1"/>
          </p:cNvSpPr>
          <p:nvPr/>
        </p:nvSpPr>
        <p:spPr>
          <a:xfrm rot="0">
            <a:off x="508000" y="481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Battlespace Awareness Processes</a:t>
            </a:r>
          </a:p>
        </p:txBody>
      </p:sp>
      <p:sp>
        <p:nvSpPr>
          <p:cNvPr id="1240505551" name="Text">
    </p:cNvPr>
          <p:cNvSpPr>
            <a:spLocks noGrp="1"/>
          </p:cNvSpPr>
          <p:nvPr/>
        </p:nvSpPr>
        <p:spPr>
          <a:xfrm rot="0">
            <a:off x="3771900" y="481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410496220" name="Text">
    </p:cNvPr>
          <p:cNvSpPr>
            <a:spLocks noGrp="1"/>
          </p:cNvSpPr>
          <p:nvPr/>
        </p:nvSpPr>
        <p:spPr>
          <a:xfrm rot="0">
            <a:off x="508000" y="501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Counter IED Processes</a:t>
            </a:r>
          </a:p>
        </p:txBody>
      </p:sp>
      <p:sp>
        <p:nvSpPr>
          <p:cNvPr id="1553561746" name="Text">
    </p:cNvPr>
          <p:cNvSpPr>
            <a:spLocks noGrp="1"/>
          </p:cNvSpPr>
          <p:nvPr/>
        </p:nvSpPr>
        <p:spPr>
          <a:xfrm rot="0">
            <a:off x="3771900" y="501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362034420" name="Text">
    </p:cNvPr>
          <p:cNvSpPr>
            <a:spLocks noGrp="1"/>
          </p:cNvSpPr>
          <p:nvPr/>
        </p:nvSpPr>
        <p:spPr>
          <a:xfrm rot="0">
            <a:off x="508000" y="521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EW C2 Processes</a:t>
            </a:r>
          </a:p>
        </p:txBody>
      </p:sp>
      <p:sp>
        <p:nvSpPr>
          <p:cNvPr id="485824250" name="Text">
    </p:cNvPr>
          <p:cNvSpPr>
            <a:spLocks noGrp="1"/>
          </p:cNvSpPr>
          <p:nvPr/>
        </p:nvSpPr>
        <p:spPr>
          <a:xfrm rot="0">
            <a:off x="3771900" y="521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36567086" name="Text">
    </p:cNvPr>
          <p:cNvSpPr>
            <a:spLocks noGrp="1"/>
          </p:cNvSpPr>
          <p:nvPr/>
        </p:nvSpPr>
        <p:spPr>
          <a:xfrm rot="0">
            <a:off x="508000" y="542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281132838" name="Text">
    </p:cNvPr>
          <p:cNvSpPr>
            <a:spLocks noGrp="1"/>
          </p:cNvSpPr>
          <p:nvPr/>
        </p:nvSpPr>
        <p:spPr>
          <a:xfrm rot="0">
            <a:off x="3771900" y="542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780680455" name="Text">
    </p:cNvPr>
          <p:cNvSpPr>
            <a:spLocks noGrp="1"/>
          </p:cNvSpPr>
          <p:nvPr/>
        </p:nvSpPr>
        <p:spPr>
          <a:xfrm rot="0">
            <a:off x="508000" y="562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Coordination Processes</a:t>
            </a:r>
          </a:p>
        </p:txBody>
      </p:sp>
      <p:sp>
        <p:nvSpPr>
          <p:cNvPr id="1591058047" name="Text">
    </p:cNvPr>
          <p:cNvSpPr>
            <a:spLocks noGrp="1"/>
          </p:cNvSpPr>
          <p:nvPr/>
        </p:nvSpPr>
        <p:spPr>
          <a:xfrm rot="0">
            <a:off x="3771900" y="562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873491932" name="Text">
    </p:cNvPr>
          <p:cNvSpPr>
            <a:spLocks noGrp="1"/>
          </p:cNvSpPr>
          <p:nvPr/>
        </p:nvSpPr>
        <p:spPr>
          <a:xfrm rot="0">
            <a:off x="508000" y="582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Fires Processes</a:t>
            </a:r>
          </a:p>
        </p:txBody>
      </p:sp>
      <p:sp>
        <p:nvSpPr>
          <p:cNvPr id="481150913" name="Text">
    </p:cNvPr>
          <p:cNvSpPr>
            <a:spLocks noGrp="1"/>
          </p:cNvSpPr>
          <p:nvPr/>
        </p:nvSpPr>
        <p:spPr>
          <a:xfrm rot="0">
            <a:off x="3771900" y="582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85001175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7924780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a:t>
            </a:r>
          </a:p>
        </p:txBody>
      </p:sp>
      <p:sp>
        <p:nvSpPr>
          <p:cNvPr id="9498281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141997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1020867"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RESTful</a:t>
            </a:r>
          </a:p>
        </p:txBody>
      </p:sp>
      <p:sp>
        <p:nvSpPr>
          <p:cNvPr id="1848635680"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2479116"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43040757" name="Text">
    </p:cNvPr>
          <p:cNvSpPr>
            <a:spLocks noGrp="1"/>
          </p:cNvSpPr>
          <p:nvPr/>
        </p:nvSpPr>
        <p:spPr>
          <a:xfrm rot="0">
            <a:off x="508000" y="160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Retrieve Data</a:t>
            </a:r>
          </a:p>
        </p:txBody>
      </p:sp>
      <p:sp>
        <p:nvSpPr>
          <p:cNvPr id="1127128553"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5808477"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Function</a:t>
            </a:r>
          </a:p>
        </p:txBody>
      </p:sp>
      <p:sp>
        <p:nvSpPr>
          <p:cNvPr id="1967250414" name="Text">
    </p:cNvPr>
          <p:cNvSpPr>
            <a:spLocks noGrp="1"/>
          </p:cNvSpPr>
          <p:nvPr/>
        </p:nvSpPr>
        <p:spPr>
          <a:xfrm rot="0">
            <a:off x="508000" y="223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Situational Awareness Services</a:t>
            </a:r>
          </a:p>
        </p:txBody>
      </p:sp>
      <p:sp>
        <p:nvSpPr>
          <p:cNvPr id="1216171195" name="Text">
    </p:cNvPr>
          <p:cNvSpPr>
            <a:spLocks noGrp="1"/>
          </p:cNvSpPr>
          <p:nvPr/>
        </p:nvSpPr>
        <p:spPr>
          <a:xfrm rot="0">
            <a:off x="508000" y="246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9836808" name="Text">
    </p:cNvPr>
          <p:cNvSpPr>
            <a:spLocks noGrp="1"/>
          </p:cNvSpPr>
          <p:nvPr/>
        </p:nvSpPr>
        <p:spPr>
          <a:xfrm rot="0">
            <a:off x="2413000" y="246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671233294" name="Text">
    </p:cNvPr>
          <p:cNvSpPr>
            <a:spLocks noGrp="1"/>
          </p:cNvSpPr>
          <p:nvPr/>
        </p:nvSpPr>
        <p:spPr>
          <a:xfrm rot="0">
            <a:off x="508000" y="287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Track Management Services</a:t>
            </a:r>
          </a:p>
        </p:txBody>
      </p:sp>
      <p:sp>
        <p:nvSpPr>
          <p:cNvPr id="419026488" name="Text">
    </p:cNvPr>
          <p:cNvSpPr>
            <a:spLocks noGrp="1"/>
          </p:cNvSpPr>
          <p:nvPr/>
        </p:nvSpPr>
        <p:spPr>
          <a:xfrm rot="0">
            <a:off x="508000" y="309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7492232" name="Text">
    </p:cNvPr>
          <p:cNvSpPr>
            <a:spLocks noGrp="1"/>
          </p:cNvSpPr>
          <p:nvPr/>
        </p:nvSpPr>
        <p:spPr>
          <a:xfrm rot="0">
            <a:off x="2413000" y="309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26473433" name="Text">
    </p:cNvPr>
          <p:cNvSpPr>
            <a:spLocks noGrp="1"/>
          </p:cNvSpPr>
          <p:nvPr/>
        </p:nvSpPr>
        <p:spPr>
          <a:xfrm rot="0">
            <a:off x="508000" y="350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Unwrapped BSO API</a:t>
            </a:r>
          </a:p>
        </p:txBody>
      </p:sp>
      <p:sp>
        <p:nvSpPr>
          <p:cNvPr id="453091508" name="Text">
    </p:cNvPr>
          <p:cNvSpPr>
            <a:spLocks noGrp="1"/>
          </p:cNvSpPr>
          <p:nvPr/>
        </p:nvSpPr>
        <p:spPr>
          <a:xfrm rot="0">
            <a:off x="508000" y="373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2326778" name="Text">
    </p:cNvPr>
          <p:cNvSpPr>
            <a:spLocks noGrp="1"/>
          </p:cNvSpPr>
          <p:nvPr/>
        </p:nvSpPr>
        <p:spPr>
          <a:xfrm rot="0">
            <a:off x="2413000" y="373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840543320" name="Text">
    </p:cNvPr>
          <p:cNvSpPr>
            <a:spLocks noGrp="1"/>
          </p:cNvSpPr>
          <p:nvPr/>
        </p:nvSpPr>
        <p:spPr>
          <a:xfrm rot="0">
            <a:off x="508000" y="4140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Wrapped BSO API</a:t>
            </a:r>
          </a:p>
        </p:txBody>
      </p:sp>
      <p:sp>
        <p:nvSpPr>
          <p:cNvPr id="2022071463" name="Text">
    </p:cNvPr>
          <p:cNvSpPr>
            <a:spLocks noGrp="1"/>
          </p:cNvSpPr>
          <p:nvPr/>
        </p:nvSpPr>
        <p:spPr>
          <a:xfrm rot="0">
            <a:off x="508000" y="436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6826755" name="Text">
    </p:cNvPr>
          <p:cNvSpPr>
            <a:spLocks noGrp="1"/>
          </p:cNvSpPr>
          <p:nvPr/>
        </p:nvSpPr>
        <p:spPr>
          <a:xfrm rot="0">
            <a:off x="2413000" y="436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Interface</a:t>
            </a:r>
          </a:p>
        </p:txBody>
      </p:sp>
      <p:sp>
        <p:nvSpPr>
          <p:cNvPr id="154917453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30397142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60</a:t>
            </a:r>
          </a:p>
        </p:txBody>
      </p:sp>
      <p:sp>
        <p:nvSpPr>
          <p:cNvPr id="50881234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886965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80014306" name="Text">
    </p:cNvPr>
          <p:cNvSpPr>
            <a:spLocks noGrp="1"/>
          </p:cNvSpPr>
          <p:nvPr/>
        </p:nvSpPr>
        <p:spPr>
          <a:xfrm rot="0">
            <a:off x="508000" y="1257300"/>
            <a:ext cx="6540500" cy="9525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 user in NCS, NFS, or as part of a NATO-led operation needs to be able to, as natively as possible, access the array of data provided by the various contributing nations, data sources, capabilities, communities of interest and be able to be applied by the user through consuming capabilities which help to transform the data into useful information</a:t>
            </a:r>
          </a:p>
        </p:txBody>
      </p:sp>
      <p:sp>
        <p:nvSpPr>
          <p:cNvPr id="34968823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5685891"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525321287" name="Text">
    </p:cNvPr>
          <p:cNvSpPr>
            <a:spLocks noGrp="1"/>
          </p:cNvSpPr>
          <p:nvPr/>
        </p:nvSpPr>
        <p:spPr>
          <a:xfrm rot="0">
            <a:off x="508000" y="264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Apply NCDF to develop their Info Exchange Standards</a:t>
            </a:r>
          </a:p>
        </p:txBody>
      </p:sp>
      <p:sp>
        <p:nvSpPr>
          <p:cNvPr id="2119571045" name="Text">
    </p:cNvPr>
          <p:cNvSpPr>
            <a:spLocks noGrp="1"/>
          </p:cNvSpPr>
          <p:nvPr/>
        </p:nvSpPr>
        <p:spPr>
          <a:xfrm rot="0">
            <a:off x="508000" y="287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0214934" name="Text">
    </p:cNvPr>
          <p:cNvSpPr>
            <a:spLocks noGrp="1"/>
          </p:cNvSpPr>
          <p:nvPr/>
        </p:nvSpPr>
        <p:spPr>
          <a:xfrm rot="0">
            <a:off x="2413000" y="287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551018387" name="Text">
    </p:cNvPr>
          <p:cNvSpPr>
            <a:spLocks noGrp="1"/>
          </p:cNvSpPr>
          <p:nvPr/>
        </p:nvSpPr>
        <p:spPr>
          <a:xfrm rot="0">
            <a:off x="520700" y="3175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Secondary Goal</a:t>
            </a:r>
          </a:p>
        </p:txBody>
      </p:sp>
      <p:sp>
        <p:nvSpPr>
          <p:cNvPr id="1104890418" name="Text">
    </p:cNvPr>
          <p:cNvSpPr>
            <a:spLocks noGrp="1"/>
          </p:cNvSpPr>
          <p:nvPr/>
        </p:nvSpPr>
        <p:spPr>
          <a:xfrm rot="0">
            <a:off x="508000" y="360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Apply NCDF to develop their X-COI Info Exchange Standards</a:t>
            </a:r>
          </a:p>
        </p:txBody>
      </p:sp>
      <p:sp>
        <p:nvSpPr>
          <p:cNvPr id="259037522" name="Text">
    </p:cNvPr>
          <p:cNvSpPr>
            <a:spLocks noGrp="1"/>
          </p:cNvSpPr>
          <p:nvPr/>
        </p:nvSpPr>
        <p:spPr>
          <a:xfrm rot="0">
            <a:off x="508000" y="383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9224920" name="Text">
    </p:cNvPr>
          <p:cNvSpPr>
            <a:spLocks noGrp="1"/>
          </p:cNvSpPr>
          <p:nvPr/>
        </p:nvSpPr>
        <p:spPr>
          <a:xfrm rot="0">
            <a:off x="2413000" y="383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930770744" name="Text">
    </p:cNvPr>
          <p:cNvSpPr>
            <a:spLocks noGrp="1"/>
          </p:cNvSpPr>
          <p:nvPr/>
        </p:nvSpPr>
        <p:spPr>
          <a:xfrm rot="0">
            <a:off x="520700" y="41402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Main Goal</a:t>
            </a:r>
          </a:p>
        </p:txBody>
      </p:sp>
      <p:sp>
        <p:nvSpPr>
          <p:cNvPr id="1745123250"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Data Scientists</a:t>
            </a:r>
          </a:p>
        </p:txBody>
      </p:sp>
      <p:sp>
        <p:nvSpPr>
          <p:cNvPr id="1664469481"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008719"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455299337"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DCS Canada</a:t>
            </a:r>
          </a:p>
        </p:txBody>
      </p:sp>
      <p:sp>
        <p:nvSpPr>
          <p:cNvPr id="491544459"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0285130"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494188637"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DEU</a:t>
            </a:r>
          </a:p>
        </p:txBody>
      </p:sp>
      <p:sp>
        <p:nvSpPr>
          <p:cNvPr id="993304233"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8927555"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236734049" name="Text">
    </p:cNvPr>
          <p:cNvSpPr>
            <a:spLocks noGrp="1"/>
          </p:cNvSpPr>
          <p:nvPr/>
        </p:nvSpPr>
        <p:spPr>
          <a:xfrm rot="0">
            <a:off x="508000" y="64770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Enables all users of DL to access and have common understanding of the data for their own analysis; and to reuse what others have already made available</a:t>
            </a:r>
          </a:p>
        </p:txBody>
      </p:sp>
      <p:sp>
        <p:nvSpPr>
          <p:cNvPr id="1899626330" name="Text">
    </p:cNvPr>
          <p:cNvSpPr>
            <a:spLocks noGrp="1"/>
          </p:cNvSpPr>
          <p:nvPr/>
        </p:nvSpPr>
        <p:spPr>
          <a:xfrm rot="0">
            <a:off x="508000" y="688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0691458" name="Text">
    </p:cNvPr>
          <p:cNvSpPr>
            <a:spLocks noGrp="1"/>
          </p:cNvSpPr>
          <p:nvPr/>
        </p:nvSpPr>
        <p:spPr>
          <a:xfrm rot="0">
            <a:off x="2413000" y="688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Value</a:t>
            </a:r>
          </a:p>
        </p:txBody>
      </p:sp>
      <p:sp>
        <p:nvSpPr>
          <p:cNvPr id="1945322683" name="Text">
    </p:cNvPr>
          <p:cNvSpPr>
            <a:spLocks noGrp="1"/>
          </p:cNvSpPr>
          <p:nvPr/>
        </p:nvSpPr>
        <p:spPr>
          <a:xfrm rot="0">
            <a:off x="508000" y="72898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Ensure DM and NCDF supports overarching Info Management Policy, Strategies, etc.</a:t>
            </a:r>
          </a:p>
        </p:txBody>
      </p:sp>
      <p:sp>
        <p:nvSpPr>
          <p:cNvPr id="37123772" name="Text">
    </p:cNvPr>
          <p:cNvSpPr>
            <a:spLocks noGrp="1"/>
          </p:cNvSpPr>
          <p:nvPr/>
        </p:nvSpPr>
        <p:spPr>
          <a:xfrm rot="0">
            <a:off x="508000" y="769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1587727" name="Text">
    </p:cNvPr>
          <p:cNvSpPr>
            <a:spLocks noGrp="1"/>
          </p:cNvSpPr>
          <p:nvPr/>
        </p:nvSpPr>
        <p:spPr>
          <a:xfrm rot="0">
            <a:off x="2413000" y="769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842195698" name="Text">
    </p:cNvPr>
          <p:cNvSpPr>
            <a:spLocks noGrp="1"/>
          </p:cNvSpPr>
          <p:nvPr/>
        </p:nvSpPr>
        <p:spPr>
          <a:xfrm rot="0">
            <a:off x="508000" y="81026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Ensure NCDF is applied when designing/implementing the Data Lake concept within NATO</a:t>
            </a:r>
          </a:p>
        </p:txBody>
      </p:sp>
      <p:sp>
        <p:nvSpPr>
          <p:cNvPr id="74644332" name="Text">
    </p:cNvPr>
          <p:cNvSpPr>
            <a:spLocks noGrp="1"/>
          </p:cNvSpPr>
          <p:nvPr/>
        </p:nvSpPr>
        <p:spPr>
          <a:xfrm rot="0">
            <a:off x="508000" y="850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3451976" name="Text">
    </p:cNvPr>
          <p:cNvSpPr>
            <a:spLocks noGrp="1"/>
          </p:cNvSpPr>
          <p:nvPr/>
        </p:nvSpPr>
        <p:spPr>
          <a:xfrm rot="0">
            <a:off x="2413000" y="850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430226189" name="Text">
    </p:cNvPr>
          <p:cNvSpPr>
            <a:spLocks noGrp="1"/>
          </p:cNvSpPr>
          <p:nvPr/>
        </p:nvSpPr>
        <p:spPr>
          <a:xfrm rot="0">
            <a:off x="508000" y="891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FMN CPWG: Data Management Syndicate</a:t>
            </a:r>
          </a:p>
        </p:txBody>
      </p:sp>
      <p:sp>
        <p:nvSpPr>
          <p:cNvPr id="1427442020" name="Text">
    </p:cNvPr>
          <p:cNvSpPr>
            <a:spLocks noGrp="1"/>
          </p:cNvSpPr>
          <p:nvPr/>
        </p:nvSpPr>
        <p:spPr>
          <a:xfrm rot="0">
            <a:off x="508000" y="914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85886513" name="Text">
    </p:cNvPr>
          <p:cNvSpPr>
            <a:spLocks noGrp="1"/>
          </p:cNvSpPr>
          <p:nvPr/>
        </p:nvSpPr>
        <p:spPr>
          <a:xfrm rot="0">
            <a:off x="2413000" y="914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948987794" name="Text">
    </p:cNvPr>
          <p:cNvSpPr>
            <a:spLocks noGrp="1"/>
          </p:cNvSpPr>
          <p:nvPr/>
        </p:nvSpPr>
        <p:spPr>
          <a:xfrm rot="0">
            <a:off x="508000" y="95504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Folks will want to know they can protects and administer (policy enforcement, tag&amp;label, handling instruction, ... enforcement) their data in the NCDF space</a:t>
            </a:r>
          </a:p>
        </p:txBody>
      </p:sp>
      <p:sp>
        <p:nvSpPr>
          <p:cNvPr id="1561708023"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Motivation</a:t>
            </a:r>
          </a:p>
        </p:txBody>
      </p:sp>
      <p:sp>
        <p:nvSpPr>
          <p:cNvPr id="54884584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3157543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61</a:t>
            </a:r>
          </a:p>
        </p:txBody>
      </p:sp>
      <p:sp>
        <p:nvSpPr>
          <p:cNvPr id="164389289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010860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41295680"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0601588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418164690"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JISR Intel</a:t>
            </a:r>
          </a:p>
        </p:txBody>
      </p:sp>
      <p:sp>
        <p:nvSpPr>
          <p:cNvPr id="84477818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244068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95313497" name="Text">
    </p:cNvPr>
          <p:cNvSpPr>
            <a:spLocks noGrp="1"/>
          </p:cNvSpPr>
          <p:nvPr/>
        </p:nvSpPr>
        <p:spPr>
          <a:xfrm rot="0">
            <a:off x="508000" y="1803400"/>
            <a:ext cx="6540500" cy="762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NATO has an operational shortfall where it cannot handle the data it needs to operate in a conflict, so time is of the essence in developing solutions which can be fielded. Although the lake is currently an early prototype, we need to advance the effort as rapidly as feasible</a:t>
            </a:r>
          </a:p>
        </p:txBody>
      </p:sp>
      <p:sp>
        <p:nvSpPr>
          <p:cNvPr id="1686281750" name="Text">
    </p:cNvPr>
          <p:cNvSpPr>
            <a:spLocks noGrp="1"/>
          </p:cNvSpPr>
          <p:nvPr/>
        </p:nvSpPr>
        <p:spPr>
          <a:xfrm rot="0">
            <a:off x="508000" y="259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764858" name="Text">
    </p:cNvPr>
          <p:cNvSpPr>
            <a:spLocks noGrp="1"/>
          </p:cNvSpPr>
          <p:nvPr/>
        </p:nvSpPr>
        <p:spPr>
          <a:xfrm rot="0">
            <a:off x="2413000" y="259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590503801" name="Text">
    </p:cNvPr>
          <p:cNvSpPr>
            <a:spLocks noGrp="1"/>
          </p:cNvSpPr>
          <p:nvPr/>
        </p:nvSpPr>
        <p:spPr>
          <a:xfrm rot="0">
            <a:off x="508000" y="299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NATO Information Management Authority</a:t>
            </a:r>
          </a:p>
        </p:txBody>
      </p:sp>
      <p:sp>
        <p:nvSpPr>
          <p:cNvPr id="1958320910" name="Text">
    </p:cNvPr>
          <p:cNvSpPr>
            <a:spLocks noGrp="1"/>
          </p:cNvSpPr>
          <p:nvPr/>
        </p:nvSpPr>
        <p:spPr>
          <a:xfrm rot="0">
            <a:off x="508000" y="322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419809" name="Text">
    </p:cNvPr>
          <p:cNvSpPr>
            <a:spLocks noGrp="1"/>
          </p:cNvSpPr>
          <p:nvPr/>
        </p:nvSpPr>
        <p:spPr>
          <a:xfrm rot="0">
            <a:off x="2413000" y="322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996960312" name="Text">
    </p:cNvPr>
          <p:cNvSpPr>
            <a:spLocks noGrp="1"/>
          </p:cNvSpPr>
          <p:nvPr/>
        </p:nvSpPr>
        <p:spPr>
          <a:xfrm rot="0">
            <a:off x="508000" y="363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architecture for DLs</a:t>
            </a:r>
          </a:p>
        </p:txBody>
      </p:sp>
      <p:sp>
        <p:nvSpPr>
          <p:cNvPr id="1077300032" name="Text">
    </p:cNvPr>
          <p:cNvSpPr>
            <a:spLocks noGrp="1"/>
          </p:cNvSpPr>
          <p:nvPr/>
        </p:nvSpPr>
        <p:spPr>
          <a:xfrm rot="0">
            <a:off x="508000" y="386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0592035" name="Text">
    </p:cNvPr>
          <p:cNvSpPr>
            <a:spLocks noGrp="1"/>
          </p:cNvSpPr>
          <p:nvPr/>
        </p:nvSpPr>
        <p:spPr>
          <a:xfrm rot="0">
            <a:off x="2413000" y="386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574841310" name="Text">
    </p:cNvPr>
          <p:cNvSpPr>
            <a:spLocks noGrp="1"/>
          </p:cNvSpPr>
          <p:nvPr/>
        </p:nvSpPr>
        <p:spPr>
          <a:xfrm rot="0">
            <a:off x="508000" y="426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Operational Domains/Functional Services</a:t>
            </a:r>
          </a:p>
        </p:txBody>
      </p:sp>
      <p:sp>
        <p:nvSpPr>
          <p:cNvPr id="1813709148" name="Text">
    </p:cNvPr>
          <p:cNvSpPr>
            <a:spLocks noGrp="1"/>
          </p:cNvSpPr>
          <p:nvPr/>
        </p:nvSpPr>
        <p:spPr>
          <a:xfrm rot="0">
            <a:off x="508000" y="449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12048084" name="Text">
    </p:cNvPr>
          <p:cNvSpPr>
            <a:spLocks noGrp="1"/>
          </p:cNvSpPr>
          <p:nvPr/>
        </p:nvSpPr>
        <p:spPr>
          <a:xfrm rot="0">
            <a:off x="2413000" y="449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413256566" name="Text">
    </p:cNvPr>
          <p:cNvSpPr>
            <a:spLocks noGrp="1"/>
          </p:cNvSpPr>
          <p:nvPr/>
        </p:nvSpPr>
        <p:spPr>
          <a:xfrm rot="0">
            <a:off x="508000" y="490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Processing provided at Data Source</a:t>
            </a:r>
          </a:p>
        </p:txBody>
      </p:sp>
      <p:sp>
        <p:nvSpPr>
          <p:cNvPr id="567612461"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8107690"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580657755" name="Text">
    </p:cNvPr>
          <p:cNvSpPr>
            <a:spLocks noGrp="1"/>
          </p:cNvSpPr>
          <p:nvPr/>
        </p:nvSpPr>
        <p:spPr>
          <a:xfrm rot="0">
            <a:off x="508000" y="55372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Require NCDF (processes? architectural artefacts? ???) be applied for managing operational data within the Federation</a:t>
            </a:r>
          </a:p>
        </p:txBody>
      </p:sp>
      <p:sp>
        <p:nvSpPr>
          <p:cNvPr id="879798021" name="Text">
    </p:cNvPr>
          <p:cNvSpPr>
            <a:spLocks noGrp="1"/>
          </p:cNvSpPr>
          <p:nvPr/>
        </p:nvSpPr>
        <p:spPr>
          <a:xfrm rot="0">
            <a:off x="508000" y="594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2694234" name="Text">
    </p:cNvPr>
          <p:cNvSpPr>
            <a:spLocks noGrp="1"/>
          </p:cNvSpPr>
          <p:nvPr/>
        </p:nvSpPr>
        <p:spPr>
          <a:xfrm rot="0">
            <a:off x="2413000" y="594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803928945" name="Text">
    </p:cNvPr>
          <p:cNvSpPr>
            <a:spLocks noGrp="1"/>
          </p:cNvSpPr>
          <p:nvPr/>
        </p:nvSpPr>
        <p:spPr>
          <a:xfrm rot="0">
            <a:off x="508000" y="63500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Require NCDF be applied for managing operational data within the Enterprise / Alliance</a:t>
            </a:r>
          </a:p>
        </p:txBody>
      </p:sp>
      <p:sp>
        <p:nvSpPr>
          <p:cNvPr id="1822919213" name="Text">
    </p:cNvPr>
          <p:cNvSpPr>
            <a:spLocks noGrp="1"/>
          </p:cNvSpPr>
          <p:nvPr/>
        </p:nvSpPr>
        <p:spPr>
          <a:xfrm rot="0">
            <a:off x="508000" y="675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6462003" name="Text">
    </p:cNvPr>
          <p:cNvSpPr>
            <a:spLocks noGrp="1"/>
          </p:cNvSpPr>
          <p:nvPr/>
        </p:nvSpPr>
        <p:spPr>
          <a:xfrm rot="0">
            <a:off x="2413000" y="675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223207739" name="Text">
    </p:cNvPr>
          <p:cNvSpPr>
            <a:spLocks noGrp="1"/>
          </p:cNvSpPr>
          <p:nvPr/>
        </p:nvSpPr>
        <p:spPr>
          <a:xfrm rot="0">
            <a:off x="508000" y="7162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Secured</a:t>
            </a:r>
          </a:p>
        </p:txBody>
      </p:sp>
      <p:sp>
        <p:nvSpPr>
          <p:cNvPr id="1963242128" name="Text">
    </p:cNvPr>
          <p:cNvSpPr>
            <a:spLocks noGrp="1"/>
          </p:cNvSpPr>
          <p:nvPr/>
        </p:nvSpPr>
        <p:spPr>
          <a:xfrm rot="0">
            <a:off x="508000" y="7391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3032575" name="Text">
    </p:cNvPr>
          <p:cNvSpPr>
            <a:spLocks noGrp="1"/>
          </p:cNvSpPr>
          <p:nvPr/>
        </p:nvSpPr>
        <p:spPr>
          <a:xfrm rot="0">
            <a:off x="2413000" y="7391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73190048" name="Text">
    </p:cNvPr>
          <p:cNvSpPr>
            <a:spLocks noGrp="1"/>
          </p:cNvSpPr>
          <p:nvPr/>
        </p:nvSpPr>
        <p:spPr>
          <a:xfrm rot="0">
            <a:off x="508000" y="7797800"/>
            <a:ext cx="6540500" cy="381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Secured by Design: apply Information Exchange Framework Reference Architecture (IEF-RA) to ensure data is secured</a:t>
            </a:r>
          </a:p>
        </p:txBody>
      </p:sp>
      <p:sp>
        <p:nvSpPr>
          <p:cNvPr id="1760872424" name="Text">
    </p:cNvPr>
          <p:cNvSpPr>
            <a:spLocks noGrp="1"/>
          </p:cNvSpPr>
          <p:nvPr/>
        </p:nvSpPr>
        <p:spPr>
          <a:xfrm rot="0">
            <a:off x="508000" y="820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51347284" name="Text">
    </p:cNvPr>
          <p:cNvSpPr>
            <a:spLocks noGrp="1"/>
          </p:cNvSpPr>
          <p:nvPr/>
        </p:nvSpPr>
        <p:spPr>
          <a:xfrm rot="0">
            <a:off x="2413000" y="8204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40630781" name="Text">
    </p:cNvPr>
          <p:cNvSpPr>
            <a:spLocks noGrp="1"/>
          </p:cNvSpPr>
          <p:nvPr/>
        </p:nvSpPr>
        <p:spPr>
          <a:xfrm rot="0">
            <a:off x="508000" y="8610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Services implement NCDF interfaces to exchange data across domains/FSs</a:t>
            </a:r>
          </a:p>
        </p:txBody>
      </p:sp>
      <p:sp>
        <p:nvSpPr>
          <p:cNvPr id="393310202" name="Text">
    </p:cNvPr>
          <p:cNvSpPr>
            <a:spLocks noGrp="1"/>
          </p:cNvSpPr>
          <p:nvPr/>
        </p:nvSpPr>
        <p:spPr>
          <a:xfrm rot="0">
            <a:off x="508000" y="8839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00787067" name="Text">
    </p:cNvPr>
          <p:cNvSpPr>
            <a:spLocks noGrp="1"/>
          </p:cNvSpPr>
          <p:nvPr/>
        </p:nvSpPr>
        <p:spPr>
          <a:xfrm rot="0">
            <a:off x="2413000" y="8839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117324489" name="Text">
    </p:cNvPr>
          <p:cNvSpPr>
            <a:spLocks noGrp="1"/>
          </p:cNvSpPr>
          <p:nvPr/>
        </p:nvSpPr>
        <p:spPr>
          <a:xfrm rot="0">
            <a:off x="508000" y="9245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Services implement NCDF interfaces to exchange data within domain/FS</a:t>
            </a:r>
          </a:p>
        </p:txBody>
      </p:sp>
      <p:sp>
        <p:nvSpPr>
          <p:cNvPr id="1151961173" name="Text">
    </p:cNvPr>
          <p:cNvSpPr>
            <a:spLocks noGrp="1"/>
          </p:cNvSpPr>
          <p:nvPr/>
        </p:nvSpPr>
        <p:spPr>
          <a:xfrm rot="0">
            <a:off x="508000" y="947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8658821" name="Text">
    </p:cNvPr>
          <p:cNvSpPr>
            <a:spLocks noGrp="1"/>
          </p:cNvSpPr>
          <p:nvPr/>
        </p:nvSpPr>
        <p:spPr>
          <a:xfrm rot="0">
            <a:off x="2413000" y="9474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54920294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1367771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62</a:t>
            </a:r>
          </a:p>
        </p:txBody>
      </p:sp>
      <p:sp>
        <p:nvSpPr>
          <p:cNvPr id="127209694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318880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85762230" name="Text">
    </p:cNvPr>
          <p:cNvSpPr>
            <a:spLocks noGrp="1"/>
          </p:cNvSpPr>
          <p:nvPr/>
        </p:nvSpPr>
        <p:spPr>
          <a:xfrm rot="0">
            <a:off x="508000" y="762000"/>
            <a:ext cx="6540500" cy="5715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Shared data should be able to support operational planning and execution, which requires working at the data level—although visualization tools are important, the outputs of the lake should not be limited to these</a:t>
            </a:r>
          </a:p>
        </p:txBody>
      </p:sp>
      <p:sp>
        <p:nvSpPr>
          <p:cNvPr id="593280871" name="Text">
    </p:cNvPr>
          <p:cNvSpPr>
            <a:spLocks noGrp="1"/>
          </p:cNvSpPr>
          <p:nvPr/>
        </p:nvSpPr>
        <p:spPr>
          <a:xfrm rot="0">
            <a:off x="508000" y="135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8446240" name="Text">
    </p:cNvPr>
          <p:cNvSpPr>
            <a:spLocks noGrp="1"/>
          </p:cNvSpPr>
          <p:nvPr/>
        </p:nvSpPr>
        <p:spPr>
          <a:xfrm rot="0">
            <a:off x="2413000" y="135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Outcome</a:t>
            </a:r>
          </a:p>
        </p:txBody>
      </p:sp>
      <p:sp>
        <p:nvSpPr>
          <p:cNvPr id="116410801" name="Text">
    </p:cNvPr>
          <p:cNvSpPr>
            <a:spLocks noGrp="1"/>
          </p:cNvSpPr>
          <p:nvPr/>
        </p:nvSpPr>
        <p:spPr>
          <a:xfrm rot="0">
            <a:off x="508000" y="176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Tagged with Metadata</a:t>
            </a:r>
          </a:p>
        </p:txBody>
      </p:sp>
      <p:sp>
        <p:nvSpPr>
          <p:cNvPr id="1950694252" name="Text">
    </p:cNvPr>
          <p:cNvSpPr>
            <a:spLocks noGrp="1"/>
          </p:cNvSpPr>
          <p:nvPr/>
        </p:nvSpPr>
        <p:spPr>
          <a:xfrm rot="0">
            <a:off x="508000" y="199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41225476" name="Text">
    </p:cNvPr>
          <p:cNvSpPr>
            <a:spLocks noGrp="1"/>
          </p:cNvSpPr>
          <p:nvPr/>
        </p:nvSpPr>
        <p:spPr>
          <a:xfrm rot="0">
            <a:off x="2413000" y="199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523863595" name="Text">
    </p:cNvPr>
          <p:cNvSpPr>
            <a:spLocks noGrp="1"/>
          </p:cNvSpPr>
          <p:nvPr/>
        </p:nvSpPr>
        <p:spPr>
          <a:xfrm rot="0">
            <a:off x="508000" y="2400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Technical Standards Development Bodies</a:t>
            </a:r>
          </a:p>
        </p:txBody>
      </p:sp>
      <p:sp>
        <p:nvSpPr>
          <p:cNvPr id="1592600321" name="Text">
    </p:cNvPr>
          <p:cNvSpPr>
            <a:spLocks noGrp="1"/>
          </p:cNvSpPr>
          <p:nvPr/>
        </p:nvSpPr>
        <p:spPr>
          <a:xfrm rot="0">
            <a:off x="508000" y="262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410283" name="Text">
    </p:cNvPr>
          <p:cNvSpPr>
            <a:spLocks noGrp="1"/>
          </p:cNvSpPr>
          <p:nvPr/>
        </p:nvSpPr>
        <p:spPr>
          <a:xfrm rot="0">
            <a:off x="2413000" y="262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288379071" name="Text">
    </p:cNvPr>
          <p:cNvSpPr>
            <a:spLocks noGrp="1"/>
          </p:cNvSpPr>
          <p:nvPr/>
        </p:nvSpPr>
        <p:spPr>
          <a:xfrm rot="0">
            <a:off x="508000" y="3035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Technical Standards Implementation Bodies</a:t>
            </a:r>
          </a:p>
        </p:txBody>
      </p:sp>
      <p:sp>
        <p:nvSpPr>
          <p:cNvPr id="1771900858" name="Text">
    </p:cNvPr>
          <p:cNvSpPr>
            <a:spLocks noGrp="1"/>
          </p:cNvSpPr>
          <p:nvPr/>
        </p:nvSpPr>
        <p:spPr>
          <a:xfrm rot="0">
            <a:off x="508000" y="3263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3829543" name="Text">
    </p:cNvPr>
          <p:cNvSpPr>
            <a:spLocks noGrp="1"/>
          </p:cNvSpPr>
          <p:nvPr/>
        </p:nvSpPr>
        <p:spPr>
          <a:xfrm rot="0">
            <a:off x="2413000" y="326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720020274" name="Text">
    </p:cNvPr>
          <p:cNvSpPr>
            <a:spLocks noGrp="1"/>
          </p:cNvSpPr>
          <p:nvPr/>
        </p:nvSpPr>
        <p:spPr>
          <a:xfrm rot="0">
            <a:off x="508000" y="3670300"/>
            <a:ext cx="6540500" cy="5715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The ability to introduce and share disparate types of intelligence—meaning adversary order of battle data and battlespace objects with geographic positions. Please note this is different from JISR products and reports</a:t>
            </a:r>
          </a:p>
        </p:txBody>
      </p:sp>
      <p:sp>
        <p:nvSpPr>
          <p:cNvPr id="969714552" name="Text">
    </p:cNvPr>
          <p:cNvSpPr>
            <a:spLocks noGrp="1"/>
          </p:cNvSpPr>
          <p:nvPr/>
        </p:nvSpPr>
        <p:spPr>
          <a:xfrm rot="0">
            <a:off x="508000" y="426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2510884" name="Text">
    </p:cNvPr>
          <p:cNvSpPr>
            <a:spLocks noGrp="1"/>
          </p:cNvSpPr>
          <p:nvPr/>
        </p:nvSpPr>
        <p:spPr>
          <a:xfrm rot="0">
            <a:off x="2413000" y="426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423034454" name="Text">
    </p:cNvPr>
          <p:cNvSpPr>
            <a:spLocks noGrp="1"/>
          </p:cNvSpPr>
          <p:nvPr/>
        </p:nvSpPr>
        <p:spPr>
          <a:xfrm rot="0">
            <a:off x="508000" y="4673600"/>
            <a:ext cx="6540500" cy="7620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The ability to render available JISR products and reports, likely by exposing “pointers” based on provided metadata back to JISR products/reports residing in Coalition Shared Dataservers (CSDs) or other JISR storage capabilities; this is mostly likely preferable to directly sharing JISR content within the lake</a:t>
            </a:r>
          </a:p>
        </p:txBody>
      </p:sp>
      <p:sp>
        <p:nvSpPr>
          <p:cNvPr id="1715088753" name="Text">
    </p:cNvPr>
          <p:cNvSpPr>
            <a:spLocks noGrp="1"/>
          </p:cNvSpPr>
          <p:nvPr/>
        </p:nvSpPr>
        <p:spPr>
          <a:xfrm rot="0">
            <a:off x="508000" y="546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8929445" name="Text">
    </p:cNvPr>
          <p:cNvSpPr>
            <a:spLocks noGrp="1"/>
          </p:cNvSpPr>
          <p:nvPr/>
        </p:nvSpPr>
        <p:spPr>
          <a:xfrm rot="0">
            <a:off x="2413000" y="546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846664556" name="Text">
    </p:cNvPr>
          <p:cNvSpPr>
            <a:spLocks noGrp="1"/>
          </p:cNvSpPr>
          <p:nvPr/>
        </p:nvSpPr>
        <p:spPr>
          <a:xfrm rot="0">
            <a:off x="508000" y="586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X-COI interoperability by design</a:t>
            </a:r>
          </a:p>
        </p:txBody>
      </p:sp>
      <p:sp>
        <p:nvSpPr>
          <p:cNvPr id="1090214582" name="Text">
    </p:cNvPr>
          <p:cNvSpPr>
            <a:spLocks noGrp="1"/>
          </p:cNvSpPr>
          <p:nvPr/>
        </p:nvSpPr>
        <p:spPr>
          <a:xfrm rot="0">
            <a:off x="508000" y="609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8431869" name="Text">
    </p:cNvPr>
          <p:cNvSpPr>
            <a:spLocks noGrp="1"/>
          </p:cNvSpPr>
          <p:nvPr/>
        </p:nvSpPr>
        <p:spPr>
          <a:xfrm rot="0">
            <a:off x="2413000" y="609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Value</a:t>
            </a:r>
          </a:p>
        </p:txBody>
      </p:sp>
      <p:sp>
        <p:nvSpPr>
          <p:cNvPr id="113595643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9867914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63</a:t>
            </a:r>
          </a:p>
        </p:txBody>
      </p:sp>
      <p:sp>
        <p:nvSpPr>
          <p:cNvPr id="111887088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372751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58123584"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a:t>
            </a:r>
          </a:p>
        </p:txBody>
      </p:sp>
      <p:sp>
        <p:nvSpPr>
          <p:cNvPr id="590326096"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58141658"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293250234"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Management Node</a:t>
            </a:r>
          </a:p>
        </p:txBody>
      </p:sp>
      <p:sp>
        <p:nvSpPr>
          <p:cNvPr id="1995702555"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4676028"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262890008"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Exchange Date</a:t>
            </a:r>
          </a:p>
        </p:txBody>
      </p:sp>
      <p:sp>
        <p:nvSpPr>
          <p:cNvPr id="1261459491"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6661639"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327142459" name="Text">
    </p:cNvPr>
          <p:cNvSpPr>
            <a:spLocks noGrp="1"/>
          </p:cNvSpPr>
          <p:nvPr/>
        </p:nvSpPr>
        <p:spPr>
          <a:xfrm rot="0">
            <a:off x="508000" y="316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Grouping</a:t>
            </a:r>
          </a:p>
        </p:txBody>
      </p:sp>
      <p:sp>
        <p:nvSpPr>
          <p:cNvPr id="460691042" name="Text">
    </p:cNvPr>
          <p:cNvSpPr>
            <a:spLocks noGrp="1"/>
          </p:cNvSpPr>
          <p:nvPr/>
        </p:nvSpPr>
        <p:spPr>
          <a:xfrm rot="0">
            <a:off x="508000" y="339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0787311" name="Text">
    </p:cNvPr>
          <p:cNvSpPr>
            <a:spLocks noGrp="1"/>
          </p:cNvSpPr>
          <p:nvPr/>
        </p:nvSpPr>
        <p:spPr>
          <a:xfrm rot="0">
            <a:off x="2413000" y="339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482168045" name="Text">
    </p:cNvPr>
          <p:cNvSpPr>
            <a:spLocks noGrp="1"/>
          </p:cNvSpPr>
          <p:nvPr/>
        </p:nvSpPr>
        <p:spPr>
          <a:xfrm rot="0">
            <a:off x="508000" y="379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Identity Context</a:t>
            </a:r>
          </a:p>
        </p:txBody>
      </p:sp>
      <p:sp>
        <p:nvSpPr>
          <p:cNvPr id="118336015" name="Text">
    </p:cNvPr>
          <p:cNvSpPr>
            <a:spLocks noGrp="1"/>
          </p:cNvSpPr>
          <p:nvPr/>
        </p:nvSpPr>
        <p:spPr>
          <a:xfrm rot="0">
            <a:off x="508000" y="402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13492746" name="Text">
    </p:cNvPr>
          <p:cNvSpPr>
            <a:spLocks noGrp="1"/>
          </p:cNvSpPr>
          <p:nvPr/>
        </p:nvSpPr>
        <p:spPr>
          <a:xfrm rot="0">
            <a:off x="2413000" y="402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95677750" name="Text">
    </p:cNvPr>
          <p:cNvSpPr>
            <a:spLocks noGrp="1"/>
          </p:cNvSpPr>
          <p:nvPr/>
        </p:nvSpPr>
        <p:spPr>
          <a:xfrm rot="0">
            <a:off x="520700" y="43307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Identity context:</a:t>
            </a:r>
            <a:br/>
            <a:r>
              <a:rPr sz="1200">
</a:rPr>
              <a:t>A logical grouping of information system concepts, among which a particular set of digital identities is generally recognized and their contained identity attributes are meaningful.</a:t>
            </a:r>
          </a:p>
        </p:txBody>
      </p:sp>
      <p:sp>
        <p:nvSpPr>
          <p:cNvPr id="2105880970" name="Text">
    </p:cNvPr>
          <p:cNvSpPr>
            <a:spLocks noGrp="1"/>
          </p:cNvSpPr>
          <p:nvPr/>
        </p:nvSpPr>
        <p:spPr>
          <a:xfrm rot="0">
            <a:off x="508000" y="523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Consumption Node</a:t>
            </a:r>
          </a:p>
        </p:txBody>
      </p:sp>
      <p:sp>
        <p:nvSpPr>
          <p:cNvPr id="397582823" name="Text">
    </p:cNvPr>
          <p:cNvSpPr>
            <a:spLocks noGrp="1"/>
          </p:cNvSpPr>
          <p:nvPr/>
        </p:nvSpPr>
        <p:spPr>
          <a:xfrm rot="0">
            <a:off x="508000" y="546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6924193" name="Text">
    </p:cNvPr>
          <p:cNvSpPr>
            <a:spLocks noGrp="1"/>
          </p:cNvSpPr>
          <p:nvPr/>
        </p:nvSpPr>
        <p:spPr>
          <a:xfrm rot="0">
            <a:off x="2413000" y="546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89431024" name="Text">
    </p:cNvPr>
          <p:cNvSpPr>
            <a:spLocks noGrp="1"/>
          </p:cNvSpPr>
          <p:nvPr/>
        </p:nvSpPr>
        <p:spPr>
          <a:xfrm rot="0">
            <a:off x="508000" y="586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Information Production Node</a:t>
            </a:r>
          </a:p>
        </p:txBody>
      </p:sp>
      <p:sp>
        <p:nvSpPr>
          <p:cNvPr id="1367991217" name="Text">
    </p:cNvPr>
          <p:cNvSpPr>
            <a:spLocks noGrp="1"/>
          </p:cNvSpPr>
          <p:nvPr/>
        </p:nvSpPr>
        <p:spPr>
          <a:xfrm rot="0">
            <a:off x="508000" y="609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6100606" name="Text">
    </p:cNvPr>
          <p:cNvSpPr>
            <a:spLocks noGrp="1"/>
          </p:cNvSpPr>
          <p:nvPr/>
        </p:nvSpPr>
        <p:spPr>
          <a:xfrm rot="0">
            <a:off x="2413000" y="609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515916820" name="Text">
    </p:cNvPr>
          <p:cNvSpPr>
            <a:spLocks noGrp="1"/>
          </p:cNvSpPr>
          <p:nvPr/>
        </p:nvSpPr>
        <p:spPr>
          <a:xfrm rot="0">
            <a:off x="508000" y="650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2079425972" name="Text">
    </p:cNvPr>
          <p:cNvSpPr>
            <a:spLocks noGrp="1"/>
          </p:cNvSpPr>
          <p:nvPr/>
        </p:nvSpPr>
        <p:spPr>
          <a:xfrm rot="0">
            <a:off x="508000" y="673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2585616" name="Text">
    </p:cNvPr>
          <p:cNvSpPr>
            <a:spLocks noGrp="1"/>
          </p:cNvSpPr>
          <p:nvPr/>
        </p:nvSpPr>
        <p:spPr>
          <a:xfrm rot="0">
            <a:off x="2413000" y="673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049212" name="Text">
    </p:cNvPr>
          <p:cNvSpPr>
            <a:spLocks noGrp="1"/>
          </p:cNvSpPr>
          <p:nvPr/>
        </p:nvSpPr>
        <p:spPr>
          <a:xfrm rot="0">
            <a:off x="508000" y="713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49191134" name="Text">
    </p:cNvPr>
          <p:cNvSpPr>
            <a:spLocks noGrp="1"/>
          </p:cNvSpPr>
          <p:nvPr/>
        </p:nvSpPr>
        <p:spPr>
          <a:xfrm rot="0">
            <a:off x="508000" y="736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7481106" name="Text">
    </p:cNvPr>
          <p:cNvSpPr>
            <a:spLocks noGrp="1"/>
          </p:cNvSpPr>
          <p:nvPr/>
        </p:nvSpPr>
        <p:spPr>
          <a:xfrm rot="0">
            <a:off x="2413000" y="736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60968271" name="Text">
    </p:cNvPr>
          <p:cNvSpPr>
            <a:spLocks noGrp="1"/>
          </p:cNvSpPr>
          <p:nvPr/>
        </p:nvSpPr>
        <p:spPr>
          <a:xfrm rot="0">
            <a:off x="508000" y="777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933312427" name="Text">
    </p:cNvPr>
          <p:cNvSpPr>
            <a:spLocks noGrp="1"/>
          </p:cNvSpPr>
          <p:nvPr/>
        </p:nvSpPr>
        <p:spPr>
          <a:xfrm rot="0">
            <a:off x="508000" y="800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328954" name="Text">
    </p:cNvPr>
          <p:cNvSpPr>
            <a:spLocks noGrp="1"/>
          </p:cNvSpPr>
          <p:nvPr/>
        </p:nvSpPr>
        <p:spPr>
          <a:xfrm rot="0">
            <a:off x="2413000" y="800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34194485" name="Text">
    </p:cNvPr>
          <p:cNvSpPr>
            <a:spLocks noGrp="1"/>
          </p:cNvSpPr>
          <p:nvPr/>
        </p:nvSpPr>
        <p:spPr>
          <a:xfrm rot="0">
            <a:off x="508000" y="8407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Junction</a:t>
            </a:r>
          </a:p>
        </p:txBody>
      </p:sp>
      <p:sp>
        <p:nvSpPr>
          <p:cNvPr id="1453243317" name="Text">
    </p:cNvPr>
          <p:cNvSpPr>
            <a:spLocks noGrp="1"/>
          </p:cNvSpPr>
          <p:nvPr/>
        </p:nvSpPr>
        <p:spPr>
          <a:xfrm rot="0">
            <a:off x="508000" y="8636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1615764" name="Text">
    </p:cNvPr>
          <p:cNvSpPr>
            <a:spLocks noGrp="1"/>
          </p:cNvSpPr>
          <p:nvPr/>
        </p:nvSpPr>
        <p:spPr>
          <a:xfrm rot="0">
            <a:off x="2413000" y="8636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79026902" name="Text">
    </p:cNvPr>
          <p:cNvSpPr>
            <a:spLocks noGrp="1"/>
          </p:cNvSpPr>
          <p:nvPr/>
        </p:nvSpPr>
        <p:spPr>
          <a:xfrm rot="0">
            <a:off x="508000" y="904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NAF Concept Views</a:t>
            </a:r>
          </a:p>
        </p:txBody>
      </p:sp>
      <p:sp>
        <p:nvSpPr>
          <p:cNvPr id="101641982" name="Text">
    </p:cNvPr>
          <p:cNvSpPr>
            <a:spLocks noGrp="1"/>
          </p:cNvSpPr>
          <p:nvPr/>
        </p:nvSpPr>
        <p:spPr>
          <a:xfrm rot="0">
            <a:off x="508000" y="927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6403353" name="Text">
    </p:cNvPr>
          <p:cNvSpPr>
            <a:spLocks noGrp="1"/>
          </p:cNvSpPr>
          <p:nvPr/>
        </p:nvSpPr>
        <p:spPr>
          <a:xfrm rot="0">
            <a:off x="2413000" y="927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04670153"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Other</a:t>
            </a:r>
          </a:p>
        </p:txBody>
      </p:sp>
      <p:sp>
        <p:nvSpPr>
          <p:cNvPr id="118186193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3072358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64</a:t>
            </a:r>
          </a:p>
        </p:txBody>
      </p:sp>
      <p:sp>
        <p:nvSpPr>
          <p:cNvPr id="160868726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680243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39836673"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NAF Logical Views</a:t>
            </a:r>
          </a:p>
        </p:txBody>
      </p:sp>
      <p:sp>
        <p:nvSpPr>
          <p:cNvPr id="15096456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2591445"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977043067"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NAF Physical Views</a:t>
            </a:r>
          </a:p>
        </p:txBody>
      </p:sp>
      <p:sp>
        <p:nvSpPr>
          <p:cNvPr id="1126066168"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9033199"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340509297" name="Text">
    </p:cNvPr>
          <p:cNvSpPr>
            <a:spLocks noGrp="1"/>
          </p:cNvSpPr>
          <p:nvPr/>
        </p:nvSpPr>
        <p:spPr>
          <a:xfrm rot="0">
            <a:off x="508000" y="203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a:t>
            </a:r>
          </a:p>
        </p:txBody>
      </p:sp>
      <p:sp>
        <p:nvSpPr>
          <p:cNvPr id="384887888" name="Text">
    </p:cNvPr>
          <p:cNvSpPr>
            <a:spLocks noGrp="1"/>
          </p:cNvSpPr>
          <p:nvPr/>
        </p:nvSpPr>
        <p:spPr>
          <a:xfrm rot="0">
            <a:off x="508000" y="226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2310737" name="Text">
    </p:cNvPr>
          <p:cNvSpPr>
            <a:spLocks noGrp="1"/>
          </p:cNvSpPr>
          <p:nvPr/>
        </p:nvSpPr>
        <p:spPr>
          <a:xfrm rot="0">
            <a:off x="2413000" y="226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848246129" name="Text">
    </p:cNvPr>
          <p:cNvSpPr>
            <a:spLocks noGrp="1"/>
          </p:cNvSpPr>
          <p:nvPr/>
        </p:nvSpPr>
        <p:spPr>
          <a:xfrm rot="0">
            <a:off x="508000" y="266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Data Lake Node</a:t>
            </a:r>
          </a:p>
        </p:txBody>
      </p:sp>
      <p:sp>
        <p:nvSpPr>
          <p:cNvPr id="366441409" name="Text">
    </p:cNvPr>
          <p:cNvSpPr>
            <a:spLocks noGrp="1"/>
          </p:cNvSpPr>
          <p:nvPr/>
        </p:nvSpPr>
        <p:spPr>
          <a:xfrm rot="0">
            <a:off x="508000" y="289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650567" name="Text">
    </p:cNvPr>
          <p:cNvSpPr>
            <a:spLocks noGrp="1"/>
          </p:cNvSpPr>
          <p:nvPr/>
        </p:nvSpPr>
        <p:spPr>
          <a:xfrm rot="0">
            <a:off x="2413000" y="289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702437612" name="Text">
    </p:cNvPr>
          <p:cNvSpPr>
            <a:spLocks noGrp="1"/>
          </p:cNvSpPr>
          <p:nvPr/>
        </p:nvSpPr>
        <p:spPr>
          <a:xfrm rot="0">
            <a:off x="508000" y="330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Data Pool</a:t>
            </a:r>
          </a:p>
        </p:txBody>
      </p:sp>
      <p:sp>
        <p:nvSpPr>
          <p:cNvPr id="137226449" name="Text">
    </p:cNvPr>
          <p:cNvSpPr>
            <a:spLocks noGrp="1"/>
          </p:cNvSpPr>
          <p:nvPr/>
        </p:nvSpPr>
        <p:spPr>
          <a:xfrm rot="0">
            <a:off x="508000" y="353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0824558" name="Text">
    </p:cNvPr>
          <p:cNvSpPr>
            <a:spLocks noGrp="1"/>
          </p:cNvSpPr>
          <p:nvPr/>
        </p:nvSpPr>
        <p:spPr>
          <a:xfrm rot="0">
            <a:off x="2413000" y="353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05141831" name="Text">
    </p:cNvPr>
          <p:cNvSpPr>
            <a:spLocks noGrp="1"/>
          </p:cNvSpPr>
          <p:nvPr/>
        </p:nvSpPr>
        <p:spPr>
          <a:xfrm rot="0">
            <a:off x="508000" y="393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Data Store</a:t>
            </a:r>
          </a:p>
        </p:txBody>
      </p:sp>
      <p:sp>
        <p:nvSpPr>
          <p:cNvPr id="1560700763" name="Text">
    </p:cNvPr>
          <p:cNvSpPr>
            <a:spLocks noGrp="1"/>
          </p:cNvSpPr>
          <p:nvPr/>
        </p:nvSpPr>
        <p:spPr>
          <a:xfrm rot="0">
            <a:off x="508000" y="416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2153034" name="Text">
    </p:cNvPr>
          <p:cNvSpPr>
            <a:spLocks noGrp="1"/>
          </p:cNvSpPr>
          <p:nvPr/>
        </p:nvSpPr>
        <p:spPr>
          <a:xfrm rot="0">
            <a:off x="2413000" y="416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1248549582"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Design Node</a:t>
            </a:r>
          </a:p>
        </p:txBody>
      </p:sp>
      <p:sp>
        <p:nvSpPr>
          <p:cNvPr id="1849281450"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22857"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Location</a:t>
            </a:r>
          </a:p>
        </p:txBody>
      </p:sp>
      <p:sp>
        <p:nvSpPr>
          <p:cNvPr id="1773290233" name="Text">
    </p:cNvPr>
          <p:cNvSpPr>
            <a:spLocks noGrp="1"/>
          </p:cNvSpPr>
          <p:nvPr/>
        </p:nvSpPr>
        <p:spPr>
          <a:xfrm rot="0">
            <a:off x="508000" y="520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NCDF Message Formatter</a:t>
            </a:r>
          </a:p>
        </p:txBody>
      </p:sp>
      <p:sp>
        <p:nvSpPr>
          <p:cNvPr id="2032130091" name="Text">
    </p:cNvPr>
          <p:cNvSpPr>
            <a:spLocks noGrp="1"/>
          </p:cNvSpPr>
          <p:nvPr/>
        </p:nvSpPr>
        <p:spPr>
          <a:xfrm rot="0">
            <a:off x="508000" y="543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9146297" name="Text">
    </p:cNvPr>
          <p:cNvSpPr>
            <a:spLocks noGrp="1"/>
          </p:cNvSpPr>
          <p:nvPr/>
        </p:nvSpPr>
        <p:spPr>
          <a:xfrm rot="0">
            <a:off x="2413000" y="543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54950278" name="Text">
    </p:cNvPr>
          <p:cNvSpPr>
            <a:spLocks noGrp="1"/>
          </p:cNvSpPr>
          <p:nvPr/>
        </p:nvSpPr>
        <p:spPr>
          <a:xfrm rot="0">
            <a:off x="508000" y="584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Publish Data</a:t>
            </a:r>
          </a:p>
        </p:txBody>
      </p:sp>
      <p:sp>
        <p:nvSpPr>
          <p:cNvPr id="2014860957" name="Text">
    </p:cNvPr>
          <p:cNvSpPr>
            <a:spLocks noGrp="1"/>
          </p:cNvSpPr>
          <p:nvPr/>
        </p:nvSpPr>
        <p:spPr>
          <a:xfrm rot="0">
            <a:off x="508000" y="607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4972213" name="Text">
    </p:cNvPr>
          <p:cNvSpPr>
            <a:spLocks noGrp="1"/>
          </p:cNvSpPr>
          <p:nvPr/>
        </p:nvSpPr>
        <p:spPr>
          <a:xfrm rot="0">
            <a:off x="2413000" y="607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Grouping</a:t>
            </a:r>
          </a:p>
        </p:txBody>
      </p:sp>
      <p:sp>
        <p:nvSpPr>
          <p:cNvPr id="214511667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3177297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65</a:t>
            </a:r>
          </a:p>
        </p:txBody>
      </p:sp>
      <p:sp>
        <p:nvSpPr>
          <p:cNvPr id="153151084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163405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79135487"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41446603"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0089154"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690652574" name="Text">
    </p:cNvPr>
          <p:cNvSpPr>
            <a:spLocks noGrp="1"/>
          </p:cNvSpPr>
          <p:nvPr/>
        </p:nvSpPr>
        <p:spPr>
          <a:xfrm rot="0">
            <a:off x="2413000" y="168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684840500" name="Text">
    </p:cNvPr>
          <p:cNvSpPr>
            <a:spLocks noGrp="1"/>
          </p:cNvSpPr>
          <p:nvPr/>
        </p:nvSpPr>
        <p:spPr>
          <a:xfrm rot="0">
            <a:off x="2413000" y="1892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1770977745" name="Text">
    </p:cNvPr>
          <p:cNvSpPr>
            <a:spLocks noGrp="1"/>
          </p:cNvSpPr>
          <p:nvPr/>
        </p:nvSpPr>
        <p:spPr>
          <a:xfrm rot="0">
            <a:off x="508000" y="168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51526599" name="Text">
    </p:cNvPr>
          <p:cNvSpPr>
            <a:spLocks noGrp="1"/>
          </p:cNvSpPr>
          <p:nvPr/>
        </p:nvSpPr>
        <p:spPr>
          <a:xfrm rot="0">
            <a:off x="508000" y="1892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11288567" name="Text">
    </p:cNvPr>
          <p:cNvSpPr>
            <a:spLocks noGrp="1"/>
          </p:cNvSpPr>
          <p:nvPr/>
        </p:nvSpPr>
        <p:spPr>
          <a:xfrm rot="0">
            <a:off x="508000" y="2298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952086906" name="Text">
    </p:cNvPr>
          <p:cNvSpPr>
            <a:spLocks noGrp="1"/>
          </p:cNvSpPr>
          <p:nvPr/>
        </p:nvSpPr>
        <p:spPr>
          <a:xfrm rot="0">
            <a:off x="508000" y="2527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2318669" name="Text">
    </p:cNvPr>
          <p:cNvSpPr>
            <a:spLocks noGrp="1"/>
          </p:cNvSpPr>
          <p:nvPr/>
        </p:nvSpPr>
        <p:spPr>
          <a:xfrm rot="0">
            <a:off x="2413000" y="2527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51174214" name="Text">
    </p:cNvPr>
          <p:cNvSpPr>
            <a:spLocks noGrp="1"/>
          </p:cNvSpPr>
          <p:nvPr/>
        </p:nvSpPr>
        <p:spPr>
          <a:xfrm rot="0">
            <a:off x="2413000" y="273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350666700" name="Text">
    </p:cNvPr>
          <p:cNvSpPr>
            <a:spLocks noGrp="1"/>
          </p:cNvSpPr>
          <p:nvPr/>
        </p:nvSpPr>
        <p:spPr>
          <a:xfrm rot="0">
            <a:off x="2413000" y="293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Exchange Package Documentation</a:t>
            </a:r>
          </a:p>
        </p:txBody>
      </p:sp>
      <p:sp>
        <p:nvSpPr>
          <p:cNvPr id="368105159" name="Text">
    </p:cNvPr>
          <p:cNvSpPr>
            <a:spLocks noGrp="1"/>
          </p:cNvSpPr>
          <p:nvPr/>
        </p:nvSpPr>
        <p:spPr>
          <a:xfrm rot="0">
            <a:off x="508000" y="273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7322059" name="Text">
    </p:cNvPr>
          <p:cNvSpPr>
            <a:spLocks noGrp="1"/>
          </p:cNvSpPr>
          <p:nvPr/>
        </p:nvSpPr>
        <p:spPr>
          <a:xfrm rot="0">
            <a:off x="508000" y="293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13512454" name="Text">
    </p:cNvPr>
          <p:cNvSpPr>
            <a:spLocks noGrp="1"/>
          </p:cNvSpPr>
          <p:nvPr/>
        </p:nvSpPr>
        <p:spPr>
          <a:xfrm rot="0">
            <a:off x="508000" y="3340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11506277" name="Text">
    </p:cNvPr>
          <p:cNvSpPr>
            <a:spLocks noGrp="1"/>
          </p:cNvSpPr>
          <p:nvPr/>
        </p:nvSpPr>
        <p:spPr>
          <a:xfrm rot="0">
            <a:off x="508000" y="3568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9717784" name="Text">
    </p:cNvPr>
          <p:cNvSpPr>
            <a:spLocks noGrp="1"/>
          </p:cNvSpPr>
          <p:nvPr/>
        </p:nvSpPr>
        <p:spPr>
          <a:xfrm rot="0">
            <a:off x="2413000" y="3568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1185105" name="Text">
    </p:cNvPr>
          <p:cNvSpPr>
            <a:spLocks noGrp="1"/>
          </p:cNvSpPr>
          <p:nvPr/>
        </p:nvSpPr>
        <p:spPr>
          <a:xfrm rot="0">
            <a:off x="2413000" y="377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1768811025" name="Text">
    </p:cNvPr>
          <p:cNvSpPr>
            <a:spLocks noGrp="1"/>
          </p:cNvSpPr>
          <p:nvPr/>
        </p:nvSpPr>
        <p:spPr>
          <a:xfrm rot="0">
            <a:off x="2413000" y="397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Semantic Reference Model</a:t>
            </a:r>
          </a:p>
        </p:txBody>
      </p:sp>
      <p:sp>
        <p:nvSpPr>
          <p:cNvPr id="1149145602" name="Text">
    </p:cNvPr>
          <p:cNvSpPr>
            <a:spLocks noGrp="1"/>
          </p:cNvSpPr>
          <p:nvPr/>
        </p:nvSpPr>
        <p:spPr>
          <a:xfrm rot="0">
            <a:off x="508000" y="377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2281870" name="Text">
    </p:cNvPr>
          <p:cNvSpPr>
            <a:spLocks noGrp="1"/>
          </p:cNvSpPr>
          <p:nvPr/>
        </p:nvSpPr>
        <p:spPr>
          <a:xfrm rot="0">
            <a:off x="508000" y="397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84226157" name="Text">
    </p:cNvPr>
          <p:cNvSpPr>
            <a:spLocks noGrp="1"/>
          </p:cNvSpPr>
          <p:nvPr/>
        </p:nvSpPr>
        <p:spPr>
          <a:xfrm rot="0">
            <a:off x="508000" y="438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244723855" name="Text">
    </p:cNvPr>
          <p:cNvSpPr>
            <a:spLocks noGrp="1"/>
          </p:cNvSpPr>
          <p:nvPr/>
        </p:nvSpPr>
        <p:spPr>
          <a:xfrm rot="0">
            <a:off x="508000" y="461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2458697" name="Text">
    </p:cNvPr>
          <p:cNvSpPr>
            <a:spLocks noGrp="1"/>
          </p:cNvSpPr>
          <p:nvPr/>
        </p:nvSpPr>
        <p:spPr>
          <a:xfrm rot="0">
            <a:off x="2413000" y="461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605680727" name="Text">
    </p:cNvPr>
          <p:cNvSpPr>
            <a:spLocks noGrp="1"/>
          </p:cNvSpPr>
          <p:nvPr/>
        </p:nvSpPr>
        <p:spPr>
          <a:xfrm rot="0">
            <a:off x="2413000" y="481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Information Object Indexer</a:t>
            </a:r>
          </a:p>
        </p:txBody>
      </p:sp>
      <p:sp>
        <p:nvSpPr>
          <p:cNvPr id="903896173"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Index</a:t>
            </a:r>
          </a:p>
        </p:txBody>
      </p:sp>
      <p:sp>
        <p:nvSpPr>
          <p:cNvPr id="2026454236" name="Text">
    </p:cNvPr>
          <p:cNvSpPr>
            <a:spLocks noGrp="1"/>
          </p:cNvSpPr>
          <p:nvPr/>
        </p:nvSpPr>
        <p:spPr>
          <a:xfrm rot="0">
            <a:off x="508000" y="481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93597019"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6738330" name="Text">
    </p:cNvPr>
          <p:cNvSpPr>
            <a:spLocks noGrp="1"/>
          </p:cNvSpPr>
          <p:nvPr/>
        </p:nvSpPr>
        <p:spPr>
          <a:xfrm rot="0">
            <a:off x="508000" y="542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08259171" name="Text">
    </p:cNvPr>
          <p:cNvSpPr>
            <a:spLocks noGrp="1"/>
          </p:cNvSpPr>
          <p:nvPr/>
        </p:nvSpPr>
        <p:spPr>
          <a:xfrm rot="0">
            <a:off x="508000" y="565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4112421" name="Text">
    </p:cNvPr>
          <p:cNvSpPr>
            <a:spLocks noGrp="1"/>
          </p:cNvSpPr>
          <p:nvPr/>
        </p:nvSpPr>
        <p:spPr>
          <a:xfrm rot="0">
            <a:off x="2413000" y="565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913725235" name="Text">
    </p:cNvPr>
          <p:cNvSpPr>
            <a:spLocks noGrp="1"/>
          </p:cNvSpPr>
          <p:nvPr/>
        </p:nvSpPr>
        <p:spPr>
          <a:xfrm rot="0">
            <a:off x="2413000" y="585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Object Metadata Indexer</a:t>
            </a:r>
          </a:p>
        </p:txBody>
      </p:sp>
      <p:sp>
        <p:nvSpPr>
          <p:cNvPr id="2010888498" name="Text">
    </p:cNvPr>
          <p:cNvSpPr>
            <a:spLocks noGrp="1"/>
          </p:cNvSpPr>
          <p:nvPr/>
        </p:nvSpPr>
        <p:spPr>
          <a:xfrm rot="0">
            <a:off x="2413000" y="605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Index</a:t>
            </a:r>
          </a:p>
        </p:txBody>
      </p:sp>
      <p:sp>
        <p:nvSpPr>
          <p:cNvPr id="1687473823" name="Text">
    </p:cNvPr>
          <p:cNvSpPr>
            <a:spLocks noGrp="1"/>
          </p:cNvSpPr>
          <p:nvPr/>
        </p:nvSpPr>
        <p:spPr>
          <a:xfrm rot="0">
            <a:off x="508000" y="585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25344459" name="Text">
    </p:cNvPr>
          <p:cNvSpPr>
            <a:spLocks noGrp="1"/>
          </p:cNvSpPr>
          <p:nvPr/>
        </p:nvSpPr>
        <p:spPr>
          <a:xfrm rot="0">
            <a:off x="508000" y="605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55306855"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625965606"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75184530"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491273353" name="Text">
    </p:cNvPr>
          <p:cNvSpPr>
            <a:spLocks noGrp="1"/>
          </p:cNvSpPr>
          <p:nvPr/>
        </p:nvSpPr>
        <p:spPr>
          <a:xfrm rot="0">
            <a:off x="2413000" y="689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Information Object Indexer</a:t>
            </a:r>
          </a:p>
        </p:txBody>
      </p:sp>
      <p:sp>
        <p:nvSpPr>
          <p:cNvPr id="1156583433"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dB</a:t>
            </a:r>
          </a:p>
        </p:txBody>
      </p:sp>
      <p:sp>
        <p:nvSpPr>
          <p:cNvPr id="1980348357" name="Text">
    </p:cNvPr>
          <p:cNvSpPr>
            <a:spLocks noGrp="1"/>
          </p:cNvSpPr>
          <p:nvPr/>
        </p:nvSpPr>
        <p:spPr>
          <a:xfrm rot="0">
            <a:off x="508000" y="689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2270616"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77415807" name="Text">
    </p:cNvPr>
          <p:cNvSpPr>
            <a:spLocks noGrp="1"/>
          </p:cNvSpPr>
          <p:nvPr/>
        </p:nvSpPr>
        <p:spPr>
          <a:xfrm rot="0">
            <a:off x="508000" y="7505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35782570" name="Text">
    </p:cNvPr>
          <p:cNvSpPr>
            <a:spLocks noGrp="1"/>
          </p:cNvSpPr>
          <p:nvPr/>
        </p:nvSpPr>
        <p:spPr>
          <a:xfrm rot="0">
            <a:off x="508000" y="7734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7463282" name="Text">
    </p:cNvPr>
          <p:cNvSpPr>
            <a:spLocks noGrp="1"/>
          </p:cNvSpPr>
          <p:nvPr/>
        </p:nvSpPr>
        <p:spPr>
          <a:xfrm rot="0">
            <a:off x="2413000" y="7734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991693778" name="Text">
    </p:cNvPr>
          <p:cNvSpPr>
            <a:spLocks noGrp="1"/>
          </p:cNvSpPr>
          <p:nvPr/>
        </p:nvSpPr>
        <p:spPr>
          <a:xfrm rot="0">
            <a:off x="2413000" y="793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768328679" name="Text">
    </p:cNvPr>
          <p:cNvSpPr>
            <a:spLocks noGrp="1"/>
          </p:cNvSpPr>
          <p:nvPr/>
        </p:nvSpPr>
        <p:spPr>
          <a:xfrm rot="0">
            <a:off x="2413000" y="8140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1581462225" name="Text">
    </p:cNvPr>
          <p:cNvSpPr>
            <a:spLocks noGrp="1"/>
          </p:cNvSpPr>
          <p:nvPr/>
        </p:nvSpPr>
        <p:spPr>
          <a:xfrm rot="0">
            <a:off x="508000" y="793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63679650" name="Text">
    </p:cNvPr>
          <p:cNvSpPr>
            <a:spLocks noGrp="1"/>
          </p:cNvSpPr>
          <p:nvPr/>
        </p:nvSpPr>
        <p:spPr>
          <a:xfrm rot="0">
            <a:off x="508000" y="8140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9734660"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892848842"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5069191"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337430085" name="Text">
    </p:cNvPr>
          <p:cNvSpPr>
            <a:spLocks noGrp="1"/>
          </p:cNvSpPr>
          <p:nvPr/>
        </p:nvSpPr>
        <p:spPr>
          <a:xfrm rot="0">
            <a:off x="2413000" y="897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1733308425" name="Text">
    </p:cNvPr>
          <p:cNvSpPr>
            <a:spLocks noGrp="1"/>
          </p:cNvSpPr>
          <p:nvPr/>
        </p:nvSpPr>
        <p:spPr>
          <a:xfrm rot="0">
            <a:off x="2413000" y="9182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824184243" name="Text">
    </p:cNvPr>
          <p:cNvSpPr>
            <a:spLocks noGrp="1"/>
          </p:cNvSpPr>
          <p:nvPr/>
        </p:nvSpPr>
        <p:spPr>
          <a:xfrm rot="0">
            <a:off x="508000" y="897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61437112" name="Text">
    </p:cNvPr>
          <p:cNvSpPr>
            <a:spLocks noGrp="1"/>
          </p:cNvSpPr>
          <p:nvPr/>
        </p:nvSpPr>
        <p:spPr>
          <a:xfrm rot="0">
            <a:off x="508000" y="9182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99213432" name="Text">
    </p:cNvPr>
          <p:cNvSpPr>
            <a:spLocks noGrp="1"/>
          </p:cNvSpPr>
          <p:nvPr/>
        </p:nvSpPr>
        <p:spPr>
          <a:xfrm rot="0">
            <a:off x="508000" y="958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657590841" name="Text">
    </p:cNvPr>
          <p:cNvSpPr>
            <a:spLocks noGrp="1"/>
          </p:cNvSpPr>
          <p:nvPr/>
        </p:nvSpPr>
        <p:spPr>
          <a:xfrm rot="0">
            <a:off x="508000" y="981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5928867" name="Text">
    </p:cNvPr>
          <p:cNvSpPr>
            <a:spLocks noGrp="1"/>
          </p:cNvSpPr>
          <p:nvPr/>
        </p:nvSpPr>
        <p:spPr>
          <a:xfrm rot="0">
            <a:off x="2413000" y="981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833063574"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Relations</a:t>
            </a:r>
          </a:p>
        </p:txBody>
      </p:sp>
      <p:sp>
        <p:nvSpPr>
          <p:cNvPr id="16685162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4262986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66</a:t>
            </a:r>
          </a:p>
        </p:txBody>
      </p:sp>
      <p:sp>
        <p:nvSpPr>
          <p:cNvPr id="157594918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83937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0134049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Formatter</a:t>
            </a:r>
          </a:p>
        </p:txBody>
      </p:sp>
      <p:sp>
        <p:nvSpPr>
          <p:cNvPr id="644200973"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XSLT</a:t>
            </a:r>
          </a:p>
        </p:txBody>
      </p:sp>
      <p:sp>
        <p:nvSpPr>
          <p:cNvPr id="540244601"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74868890"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2553965"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6300204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961844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65667511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Metadata Augmentation Java</a:t>
            </a:r>
          </a:p>
        </p:txBody>
      </p:sp>
      <p:sp>
        <p:nvSpPr>
          <p:cNvPr id="1446099701"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Pre-defeined NCDF Message Metadata e.g. 4774</a:t>
            </a:r>
          </a:p>
        </p:txBody>
      </p:sp>
      <p:sp>
        <p:nvSpPr>
          <p:cNvPr id="1599365427"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33150624"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17118557"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0419780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852763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3508913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Object Metadata Indexer</a:t>
            </a:r>
          </a:p>
        </p:txBody>
      </p:sp>
      <p:sp>
        <p:nvSpPr>
          <p:cNvPr id="1153841620"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Metdata dB</a:t>
            </a:r>
          </a:p>
        </p:txBody>
      </p:sp>
      <p:sp>
        <p:nvSpPr>
          <p:cNvPr id="1637349983"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03585972"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64225586"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49216788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737229"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859989236"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718624677"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a:t>
            </a:r>
          </a:p>
        </p:txBody>
      </p:sp>
      <p:sp>
        <p:nvSpPr>
          <p:cNvPr id="1998457069"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82786843"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96602804"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0341487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351537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140744858"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1090357921"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Registration</a:t>
            </a:r>
          </a:p>
        </p:txBody>
      </p:sp>
      <p:sp>
        <p:nvSpPr>
          <p:cNvPr id="54648658"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17538266"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666212"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2030253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846733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368369662"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1159173535"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40542933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40263305"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77819050"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89621910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598189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36293157"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Formatter</a:t>
            </a:r>
          </a:p>
        </p:txBody>
      </p:sp>
      <p:sp>
        <p:nvSpPr>
          <p:cNvPr id="226154981"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Transformation Document pdf or HTML</a:t>
            </a:r>
          </a:p>
        </p:txBody>
      </p:sp>
      <p:sp>
        <p:nvSpPr>
          <p:cNvPr id="1640223304"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54628095"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61166504"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9765814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303015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406450372"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152738605"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833276887"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4166571"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41126043"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6664088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04809969"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141855661"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15521123"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924641107"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9893326"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3868669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5240840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67</a:t>
            </a:r>
          </a:p>
        </p:txBody>
      </p:sp>
      <p:sp>
        <p:nvSpPr>
          <p:cNvPr id="167601910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45628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359599"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46591654"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2906312"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78545836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Formatter</a:t>
            </a:r>
          </a:p>
        </p:txBody>
      </p:sp>
      <p:sp>
        <p:nvSpPr>
          <p:cNvPr id="95006227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Archive Record (TAR) File</a:t>
            </a:r>
          </a:p>
        </p:txBody>
      </p:sp>
      <p:sp>
        <p:nvSpPr>
          <p:cNvPr id="1356672646"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5574388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61209843"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776314936"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57959324"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923511796"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Saxon XSLT Processor</a:t>
            </a:r>
          </a:p>
        </p:txBody>
      </p:sp>
      <p:sp>
        <p:nvSpPr>
          <p:cNvPr id="58413061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Archive Record (TAR) File</a:t>
            </a:r>
          </a:p>
        </p:txBody>
      </p:sp>
      <p:sp>
        <p:nvSpPr>
          <p:cNvPr id="120863129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596718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55999339"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609392205"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74487443"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46806066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1581685145"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Naming and Design Rules</a:t>
            </a:r>
          </a:p>
        </p:txBody>
      </p:sp>
      <p:sp>
        <p:nvSpPr>
          <p:cNvPr id="1788704020"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5199617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24315623"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740509828"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11996594"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628464314"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158698470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Metadata Catalogue</a:t>
            </a:r>
          </a:p>
        </p:txBody>
      </p:sp>
      <p:sp>
        <p:nvSpPr>
          <p:cNvPr id="1227519079"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1988009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00878178"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336025383"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4617356"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363906012"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DBMS MongodB</a:t>
            </a:r>
          </a:p>
        </p:txBody>
      </p:sp>
      <p:sp>
        <p:nvSpPr>
          <p:cNvPr id="122185948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dB</a:t>
            </a:r>
          </a:p>
        </p:txBody>
      </p:sp>
      <p:sp>
        <p:nvSpPr>
          <p:cNvPr id="1715785932"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9172594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96183126"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690916618"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4551251"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10111202"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64188772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2077876983"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406762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68298620"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82901005"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5065639"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128504075"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75893801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Control Policy Repository</a:t>
            </a:r>
          </a:p>
        </p:txBody>
      </p:sp>
      <p:sp>
        <p:nvSpPr>
          <p:cNvPr id="20032424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07772967"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4317999"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38468025"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42125"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26811127"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139778797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175322724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6609139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7178584"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450396149"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6772631"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34285920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Apache Daffodil Translator</a:t>
            </a:r>
          </a:p>
        </p:txBody>
      </p:sp>
      <p:sp>
        <p:nvSpPr>
          <p:cNvPr id="60936804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DFDL Transformation Format</a:t>
            </a:r>
          </a:p>
        </p:txBody>
      </p:sp>
      <p:sp>
        <p:nvSpPr>
          <p:cNvPr id="1755508341"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6342789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291586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13092027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68</a:t>
            </a:r>
          </a:p>
        </p:txBody>
      </p:sp>
      <p:sp>
        <p:nvSpPr>
          <p:cNvPr id="205660034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82178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11279370"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7614581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64900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6728485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26839840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91770983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411674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5104741"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361793849"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3859535"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58423816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Saxon XSLT Processor</a:t>
            </a:r>
          </a:p>
        </p:txBody>
      </p:sp>
      <p:sp>
        <p:nvSpPr>
          <p:cNvPr id="74939742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XSLT</a:t>
            </a:r>
          </a:p>
        </p:txBody>
      </p:sp>
      <p:sp>
        <p:nvSpPr>
          <p:cNvPr id="66400089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0213548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73895289"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49013882"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6751525"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2188704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DBMS MongodB</a:t>
            </a:r>
          </a:p>
        </p:txBody>
      </p:sp>
      <p:sp>
        <p:nvSpPr>
          <p:cNvPr id="130622200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Metdata dB</a:t>
            </a:r>
          </a:p>
        </p:txBody>
      </p:sp>
      <p:sp>
        <p:nvSpPr>
          <p:cNvPr id="1226928554"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7677660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78204810"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598134"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7018520"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898791661"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NCDF Store</a:t>
            </a:r>
          </a:p>
        </p:txBody>
      </p:sp>
      <p:sp>
        <p:nvSpPr>
          <p:cNvPr id="821223648"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a:t>
            </a:r>
          </a:p>
        </p:txBody>
      </p:sp>
      <p:sp>
        <p:nvSpPr>
          <p:cNvPr id="177584113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35464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01646745"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984908581"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8172471"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54364065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51314314"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Transformation Mapping</a:t>
            </a:r>
          </a:p>
        </p:txBody>
      </p:sp>
      <p:sp>
        <p:nvSpPr>
          <p:cNvPr id="38953578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5858492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99594742"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08299396"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2646357"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84202759"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09438848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Transformation Mapping</a:t>
            </a:r>
          </a:p>
        </p:txBody>
      </p:sp>
      <p:sp>
        <p:nvSpPr>
          <p:cNvPr id="50554494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7362156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31360957"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45337678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554403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826017209"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4 (2022)</a:t>
            </a:r>
          </a:p>
        </p:txBody>
      </p:sp>
      <p:sp>
        <p:nvSpPr>
          <p:cNvPr id="70227974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MIM as mandatory reference</a:t>
            </a:r>
          </a:p>
        </p:txBody>
      </p:sp>
      <p:sp>
        <p:nvSpPr>
          <p:cNvPr id="203023986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332169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0222910"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513267210"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370734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93336727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82624249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59820873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428419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5554359"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410719966"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703586"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602420748"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95617426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224462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41003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69</a:t>
            </a:r>
          </a:p>
        </p:txBody>
      </p:sp>
      <p:sp>
        <p:nvSpPr>
          <p:cNvPr id="43106399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3105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2727692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C3T Joint Domain Services</a:t>
            </a:r>
          </a:p>
        </p:txBody>
      </p:sp>
      <p:sp>
        <p:nvSpPr>
          <p:cNvPr id="1496843291"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753316567" name="Picture">
    </p:cNvPr>
          <p:cNvPicPr>
            <a:picLocks noChangeAspect="1"/>
          </p:cNvPicPr>
          <p:nvPr/>
        </p:nvPicPr>
        <p:blipFill>
          <a:blip r:embed="img_0_6_3.png"/>
          <a:srcRect/>
          <a:stretch>
            <a:fillRect l="0" t="0" r="194" b="0"/>
          </a:stretch>
        </p:blipFill>
        <p:spPr>
          <a:xfrm>
            <a:off x="508000" y="1257300"/>
            <a:ext cx="6540500" cy="1955800"/>
          </a:xfrm>
          <a:prstGeom prst="rect">
            <a:avLst/>
          </a:prstGeom>
        </p:spPr>
      </p:pic>
      <p:sp>
        <p:nvSpPr>
          <p:cNvPr id="1904260352" name="Text">
    </p:cNvPr>
          <p:cNvSpPr>
            <a:spLocks noGrp="1"/>
          </p:cNvSpPr>
          <p:nvPr/>
        </p:nvSpPr>
        <p:spPr>
          <a:xfrm rot="0">
            <a:off x="508000" y="32131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397883832" name="Text">
    </p:cNvPr>
          <p:cNvSpPr>
            <a:spLocks noGrp="1"/>
          </p:cNvSpPr>
          <p:nvPr/>
        </p:nvSpPr>
        <p:spPr>
          <a:xfrm rot="0">
            <a:off x="508000" y="3695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25508974" name="Text">
    </p:cNvPr>
          <p:cNvSpPr>
            <a:spLocks noGrp="1"/>
          </p:cNvSpPr>
          <p:nvPr/>
        </p:nvSpPr>
        <p:spPr>
          <a:xfrm rot="0">
            <a:off x="3771900" y="3695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5651292" name="Text">
    </p:cNvPr>
          <p:cNvSpPr>
            <a:spLocks noGrp="1"/>
          </p:cNvSpPr>
          <p:nvPr/>
        </p:nvSpPr>
        <p:spPr>
          <a:xfrm rot="0">
            <a:off x="508000" y="389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Crisis Response Measure Services</a:t>
            </a:r>
          </a:p>
        </p:txBody>
      </p:sp>
      <p:sp>
        <p:nvSpPr>
          <p:cNvPr id="1582561960" name="Text">
    </p:cNvPr>
          <p:cNvSpPr>
            <a:spLocks noGrp="1"/>
          </p:cNvSpPr>
          <p:nvPr/>
        </p:nvSpPr>
        <p:spPr>
          <a:xfrm rot="0">
            <a:off x="3771900" y="389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01185817" name="Text">
    </p:cNvPr>
          <p:cNvSpPr>
            <a:spLocks noGrp="1"/>
          </p:cNvSpPr>
          <p:nvPr/>
        </p:nvSpPr>
        <p:spPr>
          <a:xfrm rot="0">
            <a:off x="508000" y="410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Force Generation and Activation Services</a:t>
            </a:r>
          </a:p>
        </p:txBody>
      </p:sp>
      <p:sp>
        <p:nvSpPr>
          <p:cNvPr id="176201332" name="Text">
    </p:cNvPr>
          <p:cNvSpPr>
            <a:spLocks noGrp="1"/>
          </p:cNvSpPr>
          <p:nvPr/>
        </p:nvSpPr>
        <p:spPr>
          <a:xfrm rot="0">
            <a:off x="3771900" y="410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540100346" name="Text">
    </p:cNvPr>
          <p:cNvSpPr>
            <a:spLocks noGrp="1"/>
          </p:cNvSpPr>
          <p:nvPr/>
        </p:nvSpPr>
        <p:spPr>
          <a:xfrm rot="0">
            <a:off x="508000" y="430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445331345" name="Text">
    </p:cNvPr>
          <p:cNvSpPr>
            <a:spLocks noGrp="1"/>
          </p:cNvSpPr>
          <p:nvPr/>
        </p:nvSpPr>
        <p:spPr>
          <a:xfrm rot="0">
            <a:off x="3771900" y="430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2094708332" name="Text">
    </p:cNvPr>
          <p:cNvSpPr>
            <a:spLocks noGrp="1"/>
          </p:cNvSpPr>
          <p:nvPr/>
        </p:nvSpPr>
        <p:spPr>
          <a:xfrm rot="0">
            <a:off x="5080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1915221181" name="Text">
    </p:cNvPr>
          <p:cNvSpPr>
            <a:spLocks noGrp="1"/>
          </p:cNvSpPr>
          <p:nvPr/>
        </p:nvSpPr>
        <p:spPr>
          <a:xfrm rot="0">
            <a:off x="3771900" y="450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1238852035" name="Text">
    </p:cNvPr>
          <p:cNvSpPr>
            <a:spLocks noGrp="1"/>
          </p:cNvSpPr>
          <p:nvPr/>
        </p:nvSpPr>
        <p:spPr>
          <a:xfrm rot="0">
            <a:off x="5080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178512087" name="Text">
    </p:cNvPr>
          <p:cNvSpPr>
            <a:spLocks noGrp="1"/>
          </p:cNvSpPr>
          <p:nvPr/>
        </p:nvSpPr>
        <p:spPr>
          <a:xfrm rot="0">
            <a:off x="3771900" y="471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Service</a:t>
            </a:r>
          </a:p>
        </p:txBody>
      </p:sp>
      <p:sp>
        <p:nvSpPr>
          <p:cNvPr id="593714745" name="Text">
    </p:cNvPr>
          <p:cNvSpPr>
            <a:spLocks noGrp="1"/>
          </p:cNvSpPr>
          <p:nvPr/>
        </p:nvSpPr>
        <p:spPr>
          <a:xfrm rot="0">
            <a:off x="5080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Information Management Applications</a:t>
            </a:r>
          </a:p>
        </p:txBody>
      </p:sp>
      <p:sp>
        <p:nvSpPr>
          <p:cNvPr id="1848431860" name="Text">
    </p:cNvPr>
          <p:cNvSpPr>
            <a:spLocks noGrp="1"/>
          </p:cNvSpPr>
          <p:nvPr/>
        </p:nvSpPr>
        <p:spPr>
          <a:xfrm rot="0">
            <a:off x="3771900" y="4914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Service</a:t>
            </a:r>
          </a:p>
        </p:txBody>
      </p:sp>
      <p:sp>
        <p:nvSpPr>
          <p:cNvPr id="47025191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302682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a:t>
            </a:r>
          </a:p>
        </p:txBody>
      </p:sp>
      <p:sp>
        <p:nvSpPr>
          <p:cNvPr id="118703236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11801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95553474"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1973812866"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58861384"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55103182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091376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41761672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 FMN</a:t>
            </a:r>
          </a:p>
        </p:txBody>
      </p:sp>
      <p:sp>
        <p:nvSpPr>
          <p:cNvPr id="170811370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4 (2022)</a:t>
            </a:r>
          </a:p>
        </p:txBody>
      </p:sp>
      <p:sp>
        <p:nvSpPr>
          <p:cNvPr id="79741726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0200326"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79402177"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81056313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961989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42495493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 Node</a:t>
            </a:r>
          </a:p>
        </p:txBody>
      </p:sp>
      <p:sp>
        <p:nvSpPr>
          <p:cNvPr id="1193420047"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98718720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5342498"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8110881"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39435644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919357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211944724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 FMN</a:t>
            </a:r>
          </a:p>
        </p:txBody>
      </p:sp>
      <p:sp>
        <p:nvSpPr>
          <p:cNvPr id="201613193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6 (2029)</a:t>
            </a:r>
          </a:p>
        </p:txBody>
      </p:sp>
      <p:sp>
        <p:nvSpPr>
          <p:cNvPr id="1250154088"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02244688"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88255887"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10651265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341665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18573125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 FMN</a:t>
            </a:r>
          </a:p>
        </p:txBody>
      </p:sp>
      <p:sp>
        <p:nvSpPr>
          <p:cNvPr id="662786857"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3</a:t>
            </a:r>
          </a:p>
        </p:txBody>
      </p:sp>
      <p:sp>
        <p:nvSpPr>
          <p:cNvPr id="117941879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49325422"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7818102"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53188340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247556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941455463"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 FMN</a:t>
            </a:r>
          </a:p>
        </p:txBody>
      </p:sp>
      <p:sp>
        <p:nvSpPr>
          <p:cNvPr id="333354256"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5 (2025)</a:t>
            </a:r>
          </a:p>
        </p:txBody>
      </p:sp>
      <p:sp>
        <p:nvSpPr>
          <p:cNvPr id="102775656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1796057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2630352"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48943852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869193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14618836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6 (2029)</a:t>
            </a:r>
          </a:p>
        </p:txBody>
      </p:sp>
      <p:sp>
        <p:nvSpPr>
          <p:cNvPr id="121774130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Support AI</a:t>
            </a:r>
          </a:p>
        </p:txBody>
      </p:sp>
      <p:sp>
        <p:nvSpPr>
          <p:cNvPr id="67182826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3813838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94552696"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59176119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667558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38250428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4 (2022)</a:t>
            </a:r>
          </a:p>
        </p:txBody>
      </p:sp>
      <p:sp>
        <p:nvSpPr>
          <p:cNvPr id="213204150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Support Picture Management (NVG)</a:t>
            </a:r>
          </a:p>
        </p:txBody>
      </p:sp>
      <p:sp>
        <p:nvSpPr>
          <p:cNvPr id="188165410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54677784"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29841184"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984348334"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1979433"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9410045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922136563"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39337344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330901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39251556"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68823944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7539421"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84529090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54535647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70</a:t>
            </a:r>
          </a:p>
        </p:txBody>
      </p:sp>
      <p:sp>
        <p:nvSpPr>
          <p:cNvPr id="93406113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574617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9311634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5 (2025)</a:t>
            </a:r>
          </a:p>
        </p:txBody>
      </p:sp>
      <p:sp>
        <p:nvSpPr>
          <p:cNvPr id="450962180"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Implement DCS Iteration 1</a:t>
            </a:r>
          </a:p>
        </p:txBody>
      </p:sp>
      <p:sp>
        <p:nvSpPr>
          <p:cNvPr id="279707594"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83042794"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4349589"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47296487"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5697434"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92581779"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2079039912"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32745385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4283976"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6270773"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45003966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197661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537284396"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5 (2025)</a:t>
            </a:r>
          </a:p>
        </p:txBody>
      </p:sp>
      <p:sp>
        <p:nvSpPr>
          <p:cNvPr id="2146126666"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data exchange</a:t>
            </a:r>
          </a:p>
        </p:txBody>
      </p:sp>
      <p:sp>
        <p:nvSpPr>
          <p:cNvPr id="2101449638"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94290007"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61132394"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29892560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9309708"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451830098"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935370378"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440438142"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9313844"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6041791"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00964696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822503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437526166"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752288593"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496540282"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5509531"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2291267"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41122856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3613254"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066050542"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1026922972"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863357435"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87732893"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69297"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8700937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66465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330402770"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470306597"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451999044"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44103133"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57800476"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203175928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2733548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690654199"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Spiral 4 (2022)</a:t>
            </a:r>
          </a:p>
        </p:txBody>
      </p:sp>
      <p:sp>
        <p:nvSpPr>
          <p:cNvPr id="1788238254"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Harmonize data exchange by n???</a:t>
            </a:r>
          </a:p>
        </p:txBody>
      </p:sp>
      <p:sp>
        <p:nvSpPr>
          <p:cNvPr id="1113181355"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10137454"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5037875"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53846943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9262859"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713293592"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181221625"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62409519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28546802"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0997914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50260832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71</a:t>
            </a:r>
          </a:p>
        </p:txBody>
      </p:sp>
      <p:sp>
        <p:nvSpPr>
          <p:cNvPr id="98158762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504920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0261560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613485118"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5369428"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867894419"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DM CaT Tiger Team</a:t>
            </a:r>
          </a:p>
        </p:txBody>
      </p:sp>
      <p:sp>
        <p:nvSpPr>
          <p:cNvPr id="15278706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636973980"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368676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5270914"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862828393"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4043143"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298665005"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86589332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406107931"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139463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3636365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703727446"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9996956"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721750979"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DM CaT Tiger Team</a:t>
            </a:r>
          </a:p>
        </p:txBody>
      </p:sp>
      <p:sp>
        <p:nvSpPr>
          <p:cNvPr id="1368640275"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751297728"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319968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7008373"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796829994"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5629355"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579535193"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Producer</a:t>
            </a:r>
          </a:p>
        </p:txBody>
      </p:sp>
      <p:sp>
        <p:nvSpPr>
          <p:cNvPr id="32158975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1229380942"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813045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09258338"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303700597"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1891797"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062334031"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1299569571"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26834785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909740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41396931"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2030323434"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447801"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303263319"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Management SME</a:t>
            </a:r>
          </a:p>
        </p:txBody>
      </p:sp>
      <p:sp>
        <p:nvSpPr>
          <p:cNvPr id="78775861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964777013"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154680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89261236"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897415291"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45596759"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370713433"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Ad-Hoc Information Consumer</a:t>
            </a:r>
          </a:p>
        </p:txBody>
      </p:sp>
      <p:sp>
        <p:nvSpPr>
          <p:cNvPr id="46231741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117325280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7980767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21744389"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2001009146"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03789561"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325992158"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424054818"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122665007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3791506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49927653"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904761035"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2832602"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599754563"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Producer</a:t>
            </a:r>
          </a:p>
        </p:txBody>
      </p:sp>
      <p:sp>
        <p:nvSpPr>
          <p:cNvPr id="332604257"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539914192"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9205619"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165823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80351258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72</a:t>
            </a:r>
          </a:p>
        </p:txBody>
      </p:sp>
      <p:sp>
        <p:nvSpPr>
          <p:cNvPr id="80341624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122127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87132107"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80218614"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0409137"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40036019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Producer</a:t>
            </a:r>
          </a:p>
        </p:txBody>
      </p:sp>
      <p:sp>
        <p:nvSpPr>
          <p:cNvPr id="140305882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90907042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4121642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9822423"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478581585"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9741681"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137112161"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Ad-Hoc Information Consumer</a:t>
            </a:r>
          </a:p>
        </p:txBody>
      </p:sp>
      <p:sp>
        <p:nvSpPr>
          <p:cNvPr id="112095688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27325005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988670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2900980"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835510635"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3470847"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2046579747"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315055016"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14649680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3480937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8023053"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747935914"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414430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11025290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DM CaT Tiger Team</a:t>
            </a:r>
          </a:p>
        </p:txBody>
      </p:sp>
      <p:sp>
        <p:nvSpPr>
          <p:cNvPr id="192040505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204987428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3697836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43950129"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889520518"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546040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51496990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Management SME</a:t>
            </a:r>
          </a:p>
        </p:txBody>
      </p:sp>
      <p:sp>
        <p:nvSpPr>
          <p:cNvPr id="1971351254"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175454843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0272792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91218878"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799838750"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8279911"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708718546"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Decision Maker</a:t>
            </a:r>
          </a:p>
        </p:txBody>
      </p:sp>
      <p:sp>
        <p:nvSpPr>
          <p:cNvPr id="112433772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31785256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4031560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9436758"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50766437"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446515"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77488430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Management SME</a:t>
            </a:r>
          </a:p>
        </p:txBody>
      </p:sp>
      <p:sp>
        <p:nvSpPr>
          <p:cNvPr id="18991647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74238735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5731102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41604676"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013175678"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0100370"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367756028"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Subject</a:t>
            </a:r>
          </a:p>
        </p:txBody>
      </p:sp>
      <p:sp>
        <p:nvSpPr>
          <p:cNvPr id="134715663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191477293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9186218"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08534531"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Assignment relation</a:t>
            </a:r>
          </a:p>
        </p:txBody>
      </p:sp>
      <p:sp>
        <p:nvSpPr>
          <p:cNvPr id="1201175218"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34805460"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Assignment relation</a:t>
            </a:r>
          </a:p>
        </p:txBody>
      </p:sp>
      <p:sp>
        <p:nvSpPr>
          <p:cNvPr id="144693856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Consumer</a:t>
            </a:r>
          </a:p>
        </p:txBody>
      </p:sp>
      <p:sp>
        <p:nvSpPr>
          <p:cNvPr id="147694690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620339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4695386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73</a:t>
            </a:r>
          </a:p>
        </p:txBody>
      </p:sp>
      <p:sp>
        <p:nvSpPr>
          <p:cNvPr id="125091412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894218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39944711"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928467454"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02389075"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71638890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253104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8632136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a:t>
            </a:r>
          </a:p>
        </p:txBody>
      </p:sp>
      <p:sp>
        <p:nvSpPr>
          <p:cNvPr id="2021254060"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26094861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0665979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9641396"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55344165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642530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8755798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48319429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95696177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326388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00605179"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8617310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5910031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33098974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985805501"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44870735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42826488"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0699886"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00645788"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562106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69423799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524408892"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210414912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6519923"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3453911"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169776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1357244"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7994851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24025838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1966362721"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5437579"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08745158"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58104067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542128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6080092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query</a:t>
            </a:r>
          </a:p>
        </p:txBody>
      </p:sp>
      <p:sp>
        <p:nvSpPr>
          <p:cNvPr id="1468553349"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86518588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9512187"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14173616"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9181076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825823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91268112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909228742"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79207068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9176331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8519134"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39852595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971929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672707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Pointer</a:t>
            </a:r>
          </a:p>
        </p:txBody>
      </p:sp>
      <p:sp>
        <p:nvSpPr>
          <p:cNvPr id="1316721509"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a:t>
            </a:r>
          </a:p>
        </p:txBody>
      </p:sp>
      <p:sp>
        <p:nvSpPr>
          <p:cNvPr id="136874538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0100425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2132032"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63897776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885509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62473401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11904926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74</a:t>
            </a:r>
          </a:p>
        </p:txBody>
      </p:sp>
      <p:sp>
        <p:nvSpPr>
          <p:cNvPr id="179299996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282088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2728432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802344735"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1867784970"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23728404"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45353758"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3193878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9380077"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965800722"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1226255875"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482467245"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77918280"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82683113"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487384266"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316384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755834910"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1198502465"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57642332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4650505"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8565817"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287672338"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4367599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744514237"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a:t>
            </a:r>
          </a:p>
        </p:txBody>
      </p:sp>
      <p:sp>
        <p:nvSpPr>
          <p:cNvPr id="1651571419"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753824837"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27387214"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60371675"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2096959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573209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879004557"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Binary Data</a:t>
            </a:r>
          </a:p>
        </p:txBody>
      </p:sp>
      <p:sp>
        <p:nvSpPr>
          <p:cNvPr id="940600260"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292050232"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45106525"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8224584"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418094265"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8308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95727076"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1475587442"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807910043"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4376424"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9349215"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029645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178294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725441545"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Policy Response</a:t>
            </a:r>
          </a:p>
        </p:txBody>
      </p:sp>
      <p:sp>
        <p:nvSpPr>
          <p:cNvPr id="224432259"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959957748"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61516466"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05353778"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16848519"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446408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049931050"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Query</a:t>
            </a:r>
          </a:p>
        </p:txBody>
      </p:sp>
      <p:sp>
        <p:nvSpPr>
          <p:cNvPr id="2064205143"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410328425"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7034165"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21266308"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315857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729475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57771572"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224237360"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105828724"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65445657"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9257626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08627264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75</a:t>
            </a:r>
          </a:p>
        </p:txBody>
      </p:sp>
      <p:sp>
        <p:nvSpPr>
          <p:cNvPr id="133337101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521914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8422153"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788234878"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5289580"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61402388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XACL Policy Request</a:t>
            </a:r>
          </a:p>
        </p:txBody>
      </p:sp>
      <p:sp>
        <p:nvSpPr>
          <p:cNvPr id="245258698"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208907522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9306147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20499064"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82120737"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9430225"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78964909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STF Transform Archive Record (STAR) XML</a:t>
            </a:r>
          </a:p>
        </p:txBody>
      </p:sp>
      <p:sp>
        <p:nvSpPr>
          <p:cNvPr id="125801516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961606163"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39281787"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79087512"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175562576"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4038437"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37665706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43322356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1380058827"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986739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3388589"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64293879"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6468699"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366667720"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66298701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2037881941"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117292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81298565"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739447489"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6045218"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3910170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a:t>
            </a:r>
          </a:p>
        </p:txBody>
      </p:sp>
      <p:sp>
        <p:nvSpPr>
          <p:cNvPr id="76375298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Pointer</a:t>
            </a:r>
          </a:p>
        </p:txBody>
      </p:sp>
      <p:sp>
        <p:nvSpPr>
          <p:cNvPr id="431257724"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4039419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43472275"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384421324"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9639800"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351927520"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Non NCDF Message e.g. OTH Gold</a:t>
            </a:r>
          </a:p>
        </p:txBody>
      </p:sp>
      <p:sp>
        <p:nvSpPr>
          <p:cNvPr id="151313707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75474273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6040948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13507938"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87846479"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2328143"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733103660"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Production Node</a:t>
            </a:r>
          </a:p>
        </p:txBody>
      </p:sp>
      <p:sp>
        <p:nvSpPr>
          <p:cNvPr id="813792476"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701502900"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4058856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2378701"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42359292"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483127"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054735863"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Response</a:t>
            </a:r>
          </a:p>
        </p:txBody>
      </p:sp>
      <p:sp>
        <p:nvSpPr>
          <p:cNvPr id="46352775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64966825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37340535"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77397116"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891783868"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2917195"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366103732"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Design Node</a:t>
            </a:r>
          </a:p>
        </p:txBody>
      </p:sp>
      <p:sp>
        <p:nvSpPr>
          <p:cNvPr id="105772232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92173539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11178997"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6676554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64783142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76</a:t>
            </a:r>
          </a:p>
        </p:txBody>
      </p:sp>
      <p:sp>
        <p:nvSpPr>
          <p:cNvPr id="27395904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68619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49750296"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61070048"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2902086"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60812859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a:t>
            </a:r>
          </a:p>
        </p:txBody>
      </p:sp>
      <p:sp>
        <p:nvSpPr>
          <p:cNvPr id="23389381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2120944246"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6258713"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42833530"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83439555"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0541981"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5316932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143726719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7880330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99882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6057756"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97283910"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731552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89689484" name="Text">
    </p:cNvPr>
          <p:cNvSpPr>
            <a:spLocks noGrp="1"/>
          </p:cNvSpPr>
          <p:nvPr/>
        </p:nvSpPr>
        <p:spPr>
          <a:xfrm rot="0">
            <a:off x="508000" y="368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625203565" name="Text">
    </p:cNvPr>
          <p:cNvSpPr>
            <a:spLocks noGrp="1"/>
          </p:cNvSpPr>
          <p:nvPr/>
        </p:nvSpPr>
        <p:spPr>
          <a:xfrm rot="0">
            <a:off x="508000" y="391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8397795" name="Text">
    </p:cNvPr>
          <p:cNvSpPr>
            <a:spLocks noGrp="1"/>
          </p:cNvSpPr>
          <p:nvPr/>
        </p:nvSpPr>
        <p:spPr>
          <a:xfrm rot="0">
            <a:off x="2413000" y="391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956729212"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 Node</a:t>
            </a:r>
          </a:p>
        </p:txBody>
      </p:sp>
      <p:sp>
        <p:nvSpPr>
          <p:cNvPr id="2072197692"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085283472"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32861584"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34061352" name="Text">
    </p:cNvPr>
          <p:cNvSpPr>
            <a:spLocks noGrp="1"/>
          </p:cNvSpPr>
          <p:nvPr/>
        </p:nvSpPr>
        <p:spPr>
          <a:xfrm rot="0">
            <a:off x="508000" y="472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36024161" name="Text">
    </p:cNvPr>
          <p:cNvSpPr>
            <a:spLocks noGrp="1"/>
          </p:cNvSpPr>
          <p:nvPr/>
        </p:nvSpPr>
        <p:spPr>
          <a:xfrm rot="0">
            <a:off x="508000" y="495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2671252" name="Text">
    </p:cNvPr>
          <p:cNvSpPr>
            <a:spLocks noGrp="1"/>
          </p:cNvSpPr>
          <p:nvPr/>
        </p:nvSpPr>
        <p:spPr>
          <a:xfrm rot="0">
            <a:off x="2413000" y="495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671831803"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Information Consumption Node</a:t>
            </a:r>
          </a:p>
        </p:txBody>
      </p:sp>
      <p:sp>
        <p:nvSpPr>
          <p:cNvPr id="75740840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313844941"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68820838"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1931751" name="Text">
    </p:cNvPr>
          <p:cNvSpPr>
            <a:spLocks noGrp="1"/>
          </p:cNvSpPr>
          <p:nvPr/>
        </p:nvSpPr>
        <p:spPr>
          <a:xfrm rot="0">
            <a:off x="508000" y="576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29395488" name="Text">
    </p:cNvPr>
          <p:cNvSpPr>
            <a:spLocks noGrp="1"/>
          </p:cNvSpPr>
          <p:nvPr/>
        </p:nvSpPr>
        <p:spPr>
          <a:xfrm rot="0">
            <a:off x="508000" y="599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8626304" name="Text">
    </p:cNvPr>
          <p:cNvSpPr>
            <a:spLocks noGrp="1"/>
          </p:cNvSpPr>
          <p:nvPr/>
        </p:nvSpPr>
        <p:spPr>
          <a:xfrm rot="0">
            <a:off x="2413000" y="599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88740775"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Scientists</a:t>
            </a:r>
          </a:p>
        </p:txBody>
      </p:sp>
      <p:sp>
        <p:nvSpPr>
          <p:cNvPr id="222597220" name="Text">
    </p:cNvPr>
          <p:cNvSpPr>
            <a:spLocks noGrp="1"/>
          </p:cNvSpPr>
          <p:nvPr/>
        </p:nvSpPr>
        <p:spPr>
          <a:xfrm rot="0">
            <a:off x="2413000" y="64008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NCDF is applied when designing/implementing the Data Lake concept within NATO</a:t>
            </a:r>
          </a:p>
        </p:txBody>
      </p:sp>
      <p:sp>
        <p:nvSpPr>
          <p:cNvPr id="1792618424" name="Text">
    </p:cNvPr>
          <p:cNvSpPr>
            <a:spLocks noGrp="1"/>
          </p:cNvSpPr>
          <p:nvPr/>
        </p:nvSpPr>
        <p:spPr>
          <a:xfrm rot="0">
            <a:off x="508000" y="61976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8930271" name="Text">
    </p:cNvPr>
          <p:cNvSpPr>
            <a:spLocks noGrp="1"/>
          </p:cNvSpPr>
          <p:nvPr/>
        </p:nvSpPr>
        <p:spPr>
          <a:xfrm rot="0">
            <a:off x="508000" y="6946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60070064" name="Text">
    </p:cNvPr>
          <p:cNvSpPr>
            <a:spLocks noGrp="1"/>
          </p:cNvSpPr>
          <p:nvPr/>
        </p:nvSpPr>
        <p:spPr>
          <a:xfrm rot="0">
            <a:off x="508000" y="7175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3147284" name="Text">
    </p:cNvPr>
          <p:cNvSpPr>
            <a:spLocks noGrp="1"/>
          </p:cNvSpPr>
          <p:nvPr/>
        </p:nvSpPr>
        <p:spPr>
          <a:xfrm rot="0">
            <a:off x="2413000" y="7175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90796830" name="Text">
    </p:cNvPr>
          <p:cNvSpPr>
            <a:spLocks noGrp="1"/>
          </p:cNvSpPr>
          <p:nvPr/>
        </p:nvSpPr>
        <p:spPr>
          <a:xfrm rot="0">
            <a:off x="2413000" y="7378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Operational Domains/Functional Services</a:t>
            </a:r>
          </a:p>
        </p:txBody>
      </p:sp>
      <p:sp>
        <p:nvSpPr>
          <p:cNvPr id="298615087" name="Text">
    </p:cNvPr>
          <p:cNvSpPr>
            <a:spLocks noGrp="1"/>
          </p:cNvSpPr>
          <p:nvPr/>
        </p:nvSpPr>
        <p:spPr>
          <a:xfrm rot="0">
            <a:off x="2413000" y="75819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Services implement NCDF interfaces to exchange data across domains/FSs</a:t>
            </a:r>
          </a:p>
        </p:txBody>
      </p:sp>
      <p:sp>
        <p:nvSpPr>
          <p:cNvPr id="471075964" name="Text">
    </p:cNvPr>
          <p:cNvSpPr>
            <a:spLocks noGrp="1"/>
          </p:cNvSpPr>
          <p:nvPr/>
        </p:nvSpPr>
        <p:spPr>
          <a:xfrm rot="0">
            <a:off x="508000" y="73787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63110646" name="Text">
    </p:cNvPr>
          <p:cNvSpPr>
            <a:spLocks noGrp="1"/>
          </p:cNvSpPr>
          <p:nvPr/>
        </p:nvSpPr>
        <p:spPr>
          <a:xfrm rot="0">
            <a:off x="508000" y="812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0065794" name="Text">
    </p:cNvPr>
          <p:cNvSpPr>
            <a:spLocks noGrp="1"/>
          </p:cNvSpPr>
          <p:nvPr/>
        </p:nvSpPr>
        <p:spPr>
          <a:xfrm rot="0">
            <a:off x="508000" y="835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3688554" name="Text">
    </p:cNvPr>
          <p:cNvSpPr>
            <a:spLocks noGrp="1"/>
          </p:cNvSpPr>
          <p:nvPr/>
        </p:nvSpPr>
        <p:spPr>
          <a:xfrm rot="0">
            <a:off x="2413000" y="835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275939826" name="Text">
    </p:cNvPr>
          <p:cNvSpPr>
            <a:spLocks noGrp="1"/>
          </p:cNvSpPr>
          <p:nvPr/>
        </p:nvSpPr>
        <p:spPr>
          <a:xfrm rot="0">
            <a:off x="2413000" y="855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Development Bodies</a:t>
            </a:r>
          </a:p>
        </p:txBody>
      </p:sp>
      <p:sp>
        <p:nvSpPr>
          <p:cNvPr id="1267494332" name="Text">
    </p:cNvPr>
          <p:cNvSpPr>
            <a:spLocks noGrp="1"/>
          </p:cNvSpPr>
          <p:nvPr/>
        </p:nvSpPr>
        <p:spPr>
          <a:xfrm rot="0">
            <a:off x="2413000" y="876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Info Exchange Standards</a:t>
            </a:r>
          </a:p>
        </p:txBody>
      </p:sp>
      <p:sp>
        <p:nvSpPr>
          <p:cNvPr id="2035839037" name="Text">
    </p:cNvPr>
          <p:cNvSpPr>
            <a:spLocks noGrp="1"/>
          </p:cNvSpPr>
          <p:nvPr/>
        </p:nvSpPr>
        <p:spPr>
          <a:xfrm rot="0">
            <a:off x="508000" y="855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68225762" name="Text">
    </p:cNvPr>
          <p:cNvSpPr>
            <a:spLocks noGrp="1"/>
          </p:cNvSpPr>
          <p:nvPr/>
        </p:nvSpPr>
        <p:spPr>
          <a:xfrm rot="0">
            <a:off x="508000" y="876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5675326" name="Text">
    </p:cNvPr>
          <p:cNvSpPr>
            <a:spLocks noGrp="1"/>
          </p:cNvSpPr>
          <p:nvPr/>
        </p:nvSpPr>
        <p:spPr>
          <a:xfrm rot="0">
            <a:off x="508000" y="916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831923492" name="Text">
    </p:cNvPr>
          <p:cNvSpPr>
            <a:spLocks noGrp="1"/>
          </p:cNvSpPr>
          <p:nvPr/>
        </p:nvSpPr>
        <p:spPr>
          <a:xfrm rot="0">
            <a:off x="508000" y="939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630963" name="Text">
    </p:cNvPr>
          <p:cNvSpPr>
            <a:spLocks noGrp="1"/>
          </p:cNvSpPr>
          <p:nvPr/>
        </p:nvSpPr>
        <p:spPr>
          <a:xfrm rot="0">
            <a:off x="2413000" y="939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780005867" name="Text">
    </p:cNvPr>
          <p:cNvSpPr>
            <a:spLocks noGrp="1"/>
          </p:cNvSpPr>
          <p:nvPr/>
        </p:nvSpPr>
        <p:spPr>
          <a:xfrm rot="0">
            <a:off x="2413000" y="960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FMN CPWG: Data Management Syndicate</a:t>
            </a:r>
          </a:p>
        </p:txBody>
      </p:sp>
      <p:sp>
        <p:nvSpPr>
          <p:cNvPr id="167051820" name="Text">
    </p:cNvPr>
          <p:cNvSpPr>
            <a:spLocks noGrp="1"/>
          </p:cNvSpPr>
          <p:nvPr/>
        </p:nvSpPr>
        <p:spPr>
          <a:xfrm rot="0">
            <a:off x="2413000" y="9804400"/>
            <a:ext cx="4635500" cy="254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 NCDF (processes? architectural artefacts? ???) be applied for </a:t>
            </a:r>
          </a:p>
        </p:txBody>
      </p:sp>
      <p:sp>
        <p:nvSpPr>
          <p:cNvPr id="164276531" name="Text">
    </p:cNvPr>
          <p:cNvSpPr>
            <a:spLocks noGrp="1"/>
          </p:cNvSpPr>
          <p:nvPr/>
        </p:nvSpPr>
        <p:spPr>
          <a:xfrm rot="0">
            <a:off x="508000" y="9601200"/>
            <a:ext cx="1905000" cy="2540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8856685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712356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77</a:t>
            </a:r>
          </a:p>
        </p:txBody>
      </p:sp>
      <p:sp>
        <p:nvSpPr>
          <p:cNvPr id="83347128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32682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6525744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managing operational data within the Federation</a:t>
            </a:r>
          </a:p>
        </p:txBody>
      </p:sp>
      <p:sp>
        <p:nvSpPr>
          <p:cNvPr id="2071503646"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2770063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855110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8247982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884885952" name="Text">
    </p:cNvPr>
          <p:cNvSpPr>
            <a:spLocks noGrp="1"/>
          </p:cNvSpPr>
          <p:nvPr/>
        </p:nvSpPr>
        <p:spPr>
          <a:xfrm rot="0">
            <a:off x="2413000" y="1803400"/>
            <a:ext cx="46355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The ability to introduce and share disparate types of intelligence—meaning adversary order of battle data and battlespace objects with geographic positions. Please note this is different from JISR products and reports</a:t>
            </a:r>
          </a:p>
        </p:txBody>
      </p:sp>
      <p:sp>
        <p:nvSpPr>
          <p:cNvPr id="1463155073" name="Text">
    </p:cNvPr>
          <p:cNvSpPr>
            <a:spLocks noGrp="1"/>
          </p:cNvSpPr>
          <p:nvPr/>
        </p:nvSpPr>
        <p:spPr>
          <a:xfrm rot="0">
            <a:off x="508000" y="1600200"/>
            <a:ext cx="1905000" cy="6350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35721489" name="Text">
    </p:cNvPr>
          <p:cNvSpPr>
            <a:spLocks noGrp="1"/>
          </p:cNvSpPr>
          <p:nvPr/>
        </p:nvSpPr>
        <p:spPr>
          <a:xfrm rot="0">
            <a:off x="508000" y="264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987826890" name="Text">
    </p:cNvPr>
          <p:cNvSpPr>
            <a:spLocks noGrp="1"/>
          </p:cNvSpPr>
          <p:nvPr/>
        </p:nvSpPr>
        <p:spPr>
          <a:xfrm rot="0">
            <a:off x="508000" y="287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18770828" name="Text">
    </p:cNvPr>
          <p:cNvSpPr>
            <a:spLocks noGrp="1"/>
          </p:cNvSpPr>
          <p:nvPr/>
        </p:nvSpPr>
        <p:spPr>
          <a:xfrm rot="0">
            <a:off x="2413000" y="287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212968421" name="Text">
    </p:cNvPr>
          <p:cNvSpPr>
            <a:spLocks noGrp="1"/>
          </p:cNvSpPr>
          <p:nvPr/>
        </p:nvSpPr>
        <p:spPr>
          <a:xfrm rot="0">
            <a:off x="2413000" y="30734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 by Design: apply Information Exchange Framework Reference Architecture (IEF-RA) to ensure data is secured</a:t>
            </a:r>
          </a:p>
        </p:txBody>
      </p:sp>
      <p:sp>
        <p:nvSpPr>
          <p:cNvPr id="1395328755" name="Text">
    </p:cNvPr>
          <p:cNvSpPr>
            <a:spLocks noGrp="1"/>
          </p:cNvSpPr>
          <p:nvPr/>
        </p:nvSpPr>
        <p:spPr>
          <a:xfrm rot="0">
            <a:off x="2413000" y="3416300"/>
            <a:ext cx="46355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Folks will want to know they can protects and administer (policy enforcement, tag&amp;label, handling instruction, ... enforcement) their data in the NCDF space</a:t>
            </a:r>
          </a:p>
        </p:txBody>
      </p:sp>
      <p:sp>
        <p:nvSpPr>
          <p:cNvPr id="2078164440" name="Text">
    </p:cNvPr>
          <p:cNvSpPr>
            <a:spLocks noGrp="1"/>
          </p:cNvSpPr>
          <p:nvPr/>
        </p:nvSpPr>
        <p:spPr>
          <a:xfrm rot="0">
            <a:off x="508000" y="3073400"/>
            <a:ext cx="1905000" cy="6223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42382140" name="Text">
    </p:cNvPr>
          <p:cNvSpPr>
            <a:spLocks noGrp="1"/>
          </p:cNvSpPr>
          <p:nvPr/>
        </p:nvSpPr>
        <p:spPr>
          <a:xfrm rot="0">
            <a:off x="508000" y="4102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98998678" name="Text">
    </p:cNvPr>
          <p:cNvSpPr>
            <a:spLocks noGrp="1"/>
          </p:cNvSpPr>
          <p:nvPr/>
        </p:nvSpPr>
        <p:spPr>
          <a:xfrm rot="0">
            <a:off x="508000" y="4330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74976" name="Text">
    </p:cNvPr>
          <p:cNvSpPr>
            <a:spLocks noGrp="1"/>
          </p:cNvSpPr>
          <p:nvPr/>
        </p:nvSpPr>
        <p:spPr>
          <a:xfrm rot="0">
            <a:off x="2413000" y="4330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62700500" name="Text">
    </p:cNvPr>
          <p:cNvSpPr>
            <a:spLocks noGrp="1"/>
          </p:cNvSpPr>
          <p:nvPr/>
        </p:nvSpPr>
        <p:spPr>
          <a:xfrm rot="0">
            <a:off x="2413000" y="4533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Operational Domains/Functional Services</a:t>
            </a:r>
          </a:p>
        </p:txBody>
      </p:sp>
      <p:sp>
        <p:nvSpPr>
          <p:cNvPr id="162000934" name="Text">
    </p:cNvPr>
          <p:cNvSpPr>
            <a:spLocks noGrp="1"/>
          </p:cNvSpPr>
          <p:nvPr/>
        </p:nvSpPr>
        <p:spPr>
          <a:xfrm rot="0">
            <a:off x="2413000" y="47371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Services implement NCDF interfaces to exchange data within domain/FS</a:t>
            </a:r>
          </a:p>
        </p:txBody>
      </p:sp>
      <p:sp>
        <p:nvSpPr>
          <p:cNvPr id="1640440654" name="Text">
    </p:cNvPr>
          <p:cNvSpPr>
            <a:spLocks noGrp="1"/>
          </p:cNvSpPr>
          <p:nvPr/>
        </p:nvSpPr>
        <p:spPr>
          <a:xfrm rot="0">
            <a:off x="508000" y="45339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0661151" name="Text">
    </p:cNvPr>
          <p:cNvSpPr>
            <a:spLocks noGrp="1"/>
          </p:cNvSpPr>
          <p:nvPr/>
        </p:nvSpPr>
        <p:spPr>
          <a:xfrm rot="0">
            <a:off x="508000" y="528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92883236" name="Text">
    </p:cNvPr>
          <p:cNvSpPr>
            <a:spLocks noGrp="1"/>
          </p:cNvSpPr>
          <p:nvPr/>
        </p:nvSpPr>
        <p:spPr>
          <a:xfrm rot="0">
            <a:off x="508000" y="551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5317288" name="Text">
    </p:cNvPr>
          <p:cNvSpPr>
            <a:spLocks noGrp="1"/>
          </p:cNvSpPr>
          <p:nvPr/>
        </p:nvSpPr>
        <p:spPr>
          <a:xfrm rot="0">
            <a:off x="2413000" y="551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304678413" name="Text">
    </p:cNvPr>
          <p:cNvSpPr>
            <a:spLocks noGrp="1"/>
          </p:cNvSpPr>
          <p:nvPr/>
        </p:nvSpPr>
        <p:spPr>
          <a:xfrm rot="0">
            <a:off x="2413000" y="571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227862403" name="Text">
    </p:cNvPr>
          <p:cNvSpPr>
            <a:spLocks noGrp="1"/>
          </p:cNvSpPr>
          <p:nvPr/>
        </p:nvSpPr>
        <p:spPr>
          <a:xfrm rot="0">
            <a:off x="2413000" y="5918200"/>
            <a:ext cx="46355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has an operational shortfall where it cannot handle the data it needs to operate in a conflict, so time is of the essence in developing solutions which can be fielded. Although the lake is currently an early prototype, we need to advance the effort as rapidly as feasible</a:t>
            </a:r>
          </a:p>
        </p:txBody>
      </p:sp>
      <p:sp>
        <p:nvSpPr>
          <p:cNvPr id="455430043" name="Text">
    </p:cNvPr>
          <p:cNvSpPr>
            <a:spLocks noGrp="1"/>
          </p:cNvSpPr>
          <p:nvPr/>
        </p:nvSpPr>
        <p:spPr>
          <a:xfrm rot="0">
            <a:off x="508000" y="5715000"/>
            <a:ext cx="1905000" cy="6350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08857947" name="Text">
    </p:cNvPr>
          <p:cNvSpPr>
            <a:spLocks noGrp="1"/>
          </p:cNvSpPr>
          <p:nvPr/>
        </p:nvSpPr>
        <p:spPr>
          <a:xfrm rot="0">
            <a:off x="508000" y="675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865486186" name="Text">
    </p:cNvPr>
          <p:cNvSpPr>
            <a:spLocks noGrp="1"/>
          </p:cNvSpPr>
          <p:nvPr/>
        </p:nvSpPr>
        <p:spPr>
          <a:xfrm rot="0">
            <a:off x="508000" y="698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0992240" name="Text">
    </p:cNvPr>
          <p:cNvSpPr>
            <a:spLocks noGrp="1"/>
          </p:cNvSpPr>
          <p:nvPr/>
        </p:nvSpPr>
        <p:spPr>
          <a:xfrm rot="0">
            <a:off x="2413000" y="698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960543066" name="Text">
    </p:cNvPr>
          <p:cNvSpPr>
            <a:spLocks noGrp="1"/>
          </p:cNvSpPr>
          <p:nvPr/>
        </p:nvSpPr>
        <p:spPr>
          <a:xfrm rot="0">
            <a:off x="2413000" y="71882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NCDF is applied when designing/implementing the Data Lake concept within NATO</a:t>
            </a:r>
          </a:p>
        </p:txBody>
      </p:sp>
      <p:sp>
        <p:nvSpPr>
          <p:cNvPr id="1196629425" name="Text">
    </p:cNvPr>
          <p:cNvSpPr>
            <a:spLocks noGrp="1"/>
          </p:cNvSpPr>
          <p:nvPr/>
        </p:nvSpPr>
        <p:spPr>
          <a:xfrm rot="0">
            <a:off x="2413000" y="7531100"/>
            <a:ext cx="46355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Enables all users of DL to access and have common understanding of the data for their own analysis; and to reuse what others have already made available</a:t>
            </a:r>
          </a:p>
        </p:txBody>
      </p:sp>
      <p:sp>
        <p:nvSpPr>
          <p:cNvPr id="553517166" name="Text">
    </p:cNvPr>
          <p:cNvSpPr>
            <a:spLocks noGrp="1"/>
          </p:cNvSpPr>
          <p:nvPr/>
        </p:nvSpPr>
        <p:spPr>
          <a:xfrm rot="0">
            <a:off x="508000" y="7188200"/>
            <a:ext cx="1905000" cy="6223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34728020" name="Text">
    </p:cNvPr>
          <p:cNvSpPr>
            <a:spLocks noGrp="1"/>
          </p:cNvSpPr>
          <p:nvPr/>
        </p:nvSpPr>
        <p:spPr>
          <a:xfrm rot="0">
            <a:off x="508000" y="8216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465176250" name="Text">
    </p:cNvPr>
          <p:cNvSpPr>
            <a:spLocks noGrp="1"/>
          </p:cNvSpPr>
          <p:nvPr/>
        </p:nvSpPr>
        <p:spPr>
          <a:xfrm rot="0">
            <a:off x="508000" y="8445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7752948" name="Text">
    </p:cNvPr>
          <p:cNvSpPr>
            <a:spLocks noGrp="1"/>
          </p:cNvSpPr>
          <p:nvPr/>
        </p:nvSpPr>
        <p:spPr>
          <a:xfrm rot="0">
            <a:off x="2413000" y="8445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486384492" name="Text">
    </p:cNvPr>
          <p:cNvSpPr>
            <a:spLocks noGrp="1"/>
          </p:cNvSpPr>
          <p:nvPr/>
        </p:nvSpPr>
        <p:spPr>
          <a:xfrm rot="0">
            <a:off x="2413000" y="8648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1297767638" name="Text">
    </p:cNvPr>
          <p:cNvSpPr>
            <a:spLocks noGrp="1"/>
          </p:cNvSpPr>
          <p:nvPr/>
        </p:nvSpPr>
        <p:spPr>
          <a:xfrm rot="0">
            <a:off x="2413000" y="8851900"/>
            <a:ext cx="46355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Shared data should be able to support operational planning and execution, which requires working at the data level—although visualization tools are important, the outputs of the lake should not be limited to these</a:t>
            </a:r>
          </a:p>
        </p:txBody>
      </p:sp>
      <p:sp>
        <p:nvSpPr>
          <p:cNvPr id="1014666439" name="Text">
    </p:cNvPr>
          <p:cNvSpPr>
            <a:spLocks noGrp="1"/>
          </p:cNvSpPr>
          <p:nvPr/>
        </p:nvSpPr>
        <p:spPr>
          <a:xfrm rot="0">
            <a:off x="508000" y="8648700"/>
            <a:ext cx="1905000" cy="6350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789335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5403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78</a:t>
            </a:r>
          </a:p>
        </p:txBody>
      </p:sp>
      <p:sp>
        <p:nvSpPr>
          <p:cNvPr id="62314070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64057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31157323"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00675400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6755423"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734050269"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Information Management Authority</a:t>
            </a:r>
          </a:p>
        </p:txBody>
      </p:sp>
      <p:sp>
        <p:nvSpPr>
          <p:cNvPr id="1924860263" name="Text">
    </p:cNvPr>
          <p:cNvSpPr>
            <a:spLocks noGrp="1"/>
          </p:cNvSpPr>
          <p:nvPr/>
        </p:nvSpPr>
        <p:spPr>
          <a:xfrm rot="0">
            <a:off x="2413000" y="13970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 NCDF be applied for managing operational data within the Enterprise / Alliance</a:t>
            </a:r>
          </a:p>
        </p:txBody>
      </p:sp>
      <p:sp>
        <p:nvSpPr>
          <p:cNvPr id="1612945391" name="Text">
    </p:cNvPr>
          <p:cNvSpPr>
            <a:spLocks noGrp="1"/>
          </p:cNvSpPr>
          <p:nvPr/>
        </p:nvSpPr>
        <p:spPr>
          <a:xfrm rot="0">
            <a:off x="508000" y="11938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28267236" name="Text">
    </p:cNvPr>
          <p:cNvSpPr>
            <a:spLocks noGrp="1"/>
          </p:cNvSpPr>
          <p:nvPr/>
        </p:nvSpPr>
        <p:spPr>
          <a:xfrm rot="0">
            <a:off x="508000" y="1943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547647547" name="Text">
    </p:cNvPr>
          <p:cNvSpPr>
            <a:spLocks noGrp="1"/>
          </p:cNvSpPr>
          <p:nvPr/>
        </p:nvSpPr>
        <p:spPr>
          <a:xfrm rot="0">
            <a:off x="508000" y="2171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4780906" name="Text">
    </p:cNvPr>
          <p:cNvSpPr>
            <a:spLocks noGrp="1"/>
          </p:cNvSpPr>
          <p:nvPr/>
        </p:nvSpPr>
        <p:spPr>
          <a:xfrm rot="0">
            <a:off x="2413000" y="2171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76524598" name="Text">
    </p:cNvPr>
          <p:cNvSpPr>
            <a:spLocks noGrp="1"/>
          </p:cNvSpPr>
          <p:nvPr/>
        </p:nvSpPr>
        <p:spPr>
          <a:xfrm rot="0">
            <a:off x="2413000" y="2374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Development Bodies</a:t>
            </a:r>
          </a:p>
        </p:txBody>
      </p:sp>
      <p:sp>
        <p:nvSpPr>
          <p:cNvPr id="13597095" name="Text">
    </p:cNvPr>
          <p:cNvSpPr>
            <a:spLocks noGrp="1"/>
          </p:cNvSpPr>
          <p:nvPr/>
        </p:nvSpPr>
        <p:spPr>
          <a:xfrm rot="0">
            <a:off x="2413000" y="2578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X-COI Info Exchange Standards</a:t>
            </a:r>
          </a:p>
        </p:txBody>
      </p:sp>
      <p:sp>
        <p:nvSpPr>
          <p:cNvPr id="629437799" name="Text">
    </p:cNvPr>
          <p:cNvSpPr>
            <a:spLocks noGrp="1"/>
          </p:cNvSpPr>
          <p:nvPr/>
        </p:nvSpPr>
        <p:spPr>
          <a:xfrm rot="0">
            <a:off x="508000" y="2374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92934045" name="Text">
    </p:cNvPr>
          <p:cNvSpPr>
            <a:spLocks noGrp="1"/>
          </p:cNvSpPr>
          <p:nvPr/>
        </p:nvSpPr>
        <p:spPr>
          <a:xfrm rot="0">
            <a:off x="508000" y="2578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26033665" name="Text">
    </p:cNvPr>
          <p:cNvSpPr>
            <a:spLocks noGrp="1"/>
          </p:cNvSpPr>
          <p:nvPr/>
        </p:nvSpPr>
        <p:spPr>
          <a:xfrm rot="0">
            <a:off x="508000" y="2984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62832825" name="Text">
    </p:cNvPr>
          <p:cNvSpPr>
            <a:spLocks noGrp="1"/>
          </p:cNvSpPr>
          <p:nvPr/>
        </p:nvSpPr>
        <p:spPr>
          <a:xfrm rot="0">
            <a:off x="508000" y="3213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6753570" name="Text">
    </p:cNvPr>
          <p:cNvSpPr>
            <a:spLocks noGrp="1"/>
          </p:cNvSpPr>
          <p:nvPr/>
        </p:nvSpPr>
        <p:spPr>
          <a:xfrm rot="0">
            <a:off x="2413000" y="3213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646430608" name="Text">
    </p:cNvPr>
          <p:cNvSpPr>
            <a:spLocks noGrp="1"/>
          </p:cNvSpPr>
          <p:nvPr/>
        </p:nvSpPr>
        <p:spPr>
          <a:xfrm rot="0">
            <a:off x="2413000" y="341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1475040036" name="Text">
    </p:cNvPr>
          <p:cNvSpPr>
            <a:spLocks noGrp="1"/>
          </p:cNvSpPr>
          <p:nvPr/>
        </p:nvSpPr>
        <p:spPr>
          <a:xfrm rot="0">
            <a:off x="2413000" y="3619500"/>
            <a:ext cx="46355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The ability to render available JISR products and reports, likely by exposing “pointers” based on provided metadata back to JISR products/reports residing in Coalition Shared Dataservers (CSDs) or other JISR storage capabilities; this is mostly likely preferable to directly sharing JISR content within the lake</a:t>
            </a:r>
          </a:p>
        </p:txBody>
      </p:sp>
      <p:sp>
        <p:nvSpPr>
          <p:cNvPr id="386536845" name="Text">
    </p:cNvPr>
          <p:cNvSpPr>
            <a:spLocks noGrp="1"/>
          </p:cNvSpPr>
          <p:nvPr/>
        </p:nvSpPr>
        <p:spPr>
          <a:xfrm rot="0">
            <a:off x="508000" y="3416300"/>
            <a:ext cx="1905000" cy="7874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8756893" name="Text">
    </p:cNvPr>
          <p:cNvSpPr>
            <a:spLocks noGrp="1"/>
          </p:cNvSpPr>
          <p:nvPr/>
        </p:nvSpPr>
        <p:spPr>
          <a:xfrm rot="0">
            <a:off x="508000" y="4610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3014245" name="Text">
    </p:cNvPr>
          <p:cNvSpPr>
            <a:spLocks noGrp="1"/>
          </p:cNvSpPr>
          <p:nvPr/>
        </p:nvSpPr>
        <p:spPr>
          <a:xfrm rot="0">
            <a:off x="508000" y="4838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434521" name="Text">
    </p:cNvPr>
          <p:cNvSpPr>
            <a:spLocks noGrp="1"/>
          </p:cNvSpPr>
          <p:nvPr/>
        </p:nvSpPr>
        <p:spPr>
          <a:xfrm rot="0">
            <a:off x="2413000" y="4838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271001197" name="Text">
    </p:cNvPr>
          <p:cNvSpPr>
            <a:spLocks noGrp="1"/>
          </p:cNvSpPr>
          <p:nvPr/>
        </p:nvSpPr>
        <p:spPr>
          <a:xfrm rot="0">
            <a:off x="2413000" y="504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JISR Intel</a:t>
            </a:r>
          </a:p>
        </p:txBody>
      </p:sp>
      <p:sp>
        <p:nvSpPr>
          <p:cNvPr id="721106460" name="Text">
    </p:cNvPr>
          <p:cNvSpPr>
            <a:spLocks noGrp="1"/>
          </p:cNvSpPr>
          <p:nvPr/>
        </p:nvSpPr>
        <p:spPr>
          <a:xfrm rot="0">
            <a:off x="2413000" y="5245100"/>
            <a:ext cx="4635500" cy="7874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 user in NCS, NFS, or as part of a NATO-led operation needs to be able to, as natively as possible, access the array of data provided by the various contributing nations, data sources, capabilities, communities of interest and be able to be applied by the user through consuming capabilities which help to transform the data into useful information</a:t>
            </a:r>
          </a:p>
        </p:txBody>
      </p:sp>
      <p:sp>
        <p:nvSpPr>
          <p:cNvPr id="1376203813" name="Text">
    </p:cNvPr>
          <p:cNvSpPr>
            <a:spLocks noGrp="1"/>
          </p:cNvSpPr>
          <p:nvPr/>
        </p:nvSpPr>
        <p:spPr>
          <a:xfrm rot="0">
            <a:off x="508000" y="5041900"/>
            <a:ext cx="1905000" cy="7874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01879198" name="Text">
    </p:cNvPr>
          <p:cNvSpPr>
            <a:spLocks noGrp="1"/>
          </p:cNvSpPr>
          <p:nvPr/>
        </p:nvSpPr>
        <p:spPr>
          <a:xfrm rot="0">
            <a:off x="508000" y="6235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461143428" name="Text">
    </p:cNvPr>
          <p:cNvSpPr>
            <a:spLocks noGrp="1"/>
          </p:cNvSpPr>
          <p:nvPr/>
        </p:nvSpPr>
        <p:spPr>
          <a:xfrm rot="0">
            <a:off x="508000" y="6464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57737761" name="Text">
    </p:cNvPr>
          <p:cNvSpPr>
            <a:spLocks noGrp="1"/>
          </p:cNvSpPr>
          <p:nvPr/>
        </p:nvSpPr>
        <p:spPr>
          <a:xfrm rot="0">
            <a:off x="2413000" y="6464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9327488" name="Text">
    </p:cNvPr>
          <p:cNvSpPr>
            <a:spLocks noGrp="1"/>
          </p:cNvSpPr>
          <p:nvPr/>
        </p:nvSpPr>
        <p:spPr>
          <a:xfrm rot="0">
            <a:off x="2413000" y="666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Information Management Authority</a:t>
            </a:r>
          </a:p>
        </p:txBody>
      </p:sp>
      <p:sp>
        <p:nvSpPr>
          <p:cNvPr id="152929955" name="Text">
    </p:cNvPr>
          <p:cNvSpPr>
            <a:spLocks noGrp="1"/>
          </p:cNvSpPr>
          <p:nvPr/>
        </p:nvSpPr>
        <p:spPr>
          <a:xfrm rot="0">
            <a:off x="2413000" y="68707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DM and NCDF supports overarching Info Management Policy, Strategies, etc.</a:t>
            </a:r>
          </a:p>
        </p:txBody>
      </p:sp>
      <p:sp>
        <p:nvSpPr>
          <p:cNvPr id="1911904857" name="Text">
    </p:cNvPr>
          <p:cNvSpPr>
            <a:spLocks noGrp="1"/>
          </p:cNvSpPr>
          <p:nvPr/>
        </p:nvSpPr>
        <p:spPr>
          <a:xfrm rot="0">
            <a:off x="508000" y="66675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5384253"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00534224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526935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23667033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DCS Canada</a:t>
            </a:r>
          </a:p>
        </p:txBody>
      </p:sp>
      <p:sp>
        <p:nvSpPr>
          <p:cNvPr id="1220929275" name="Text">
    </p:cNvPr>
          <p:cNvSpPr>
            <a:spLocks noGrp="1"/>
          </p:cNvSpPr>
          <p:nvPr/>
        </p:nvSpPr>
        <p:spPr>
          <a:xfrm rot="0">
            <a:off x="2413000" y="80518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 by Design: apply Information Exchange Framework Reference Architecture (IEF-RA) to ensure data is secured</a:t>
            </a:r>
          </a:p>
        </p:txBody>
      </p:sp>
      <p:sp>
        <p:nvSpPr>
          <p:cNvPr id="130845174" name="Text">
    </p:cNvPr>
          <p:cNvSpPr>
            <a:spLocks noGrp="1"/>
          </p:cNvSpPr>
          <p:nvPr/>
        </p:nvSpPr>
        <p:spPr>
          <a:xfrm rot="0">
            <a:off x="508000" y="78486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78375431" name="Text">
    </p:cNvPr>
          <p:cNvSpPr>
            <a:spLocks noGrp="1"/>
          </p:cNvSpPr>
          <p:nvPr/>
        </p:nvSpPr>
        <p:spPr>
          <a:xfrm rot="0">
            <a:off x="508000" y="8597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67993010" name="Text">
    </p:cNvPr>
          <p:cNvSpPr>
            <a:spLocks noGrp="1"/>
          </p:cNvSpPr>
          <p:nvPr/>
        </p:nvSpPr>
        <p:spPr>
          <a:xfrm rot="0">
            <a:off x="508000" y="882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8047169" name="Text">
    </p:cNvPr>
          <p:cNvSpPr>
            <a:spLocks noGrp="1"/>
          </p:cNvSpPr>
          <p:nvPr/>
        </p:nvSpPr>
        <p:spPr>
          <a:xfrm rot="0">
            <a:off x="2413000" y="882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36455002" name="Text">
    </p:cNvPr>
          <p:cNvSpPr>
            <a:spLocks noGrp="1"/>
          </p:cNvSpPr>
          <p:nvPr/>
        </p:nvSpPr>
        <p:spPr>
          <a:xfrm rot="0">
            <a:off x="2413000" y="9029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1221878121" name="Text">
    </p:cNvPr>
          <p:cNvSpPr>
            <a:spLocks noGrp="1"/>
          </p:cNvSpPr>
          <p:nvPr/>
        </p:nvSpPr>
        <p:spPr>
          <a:xfrm rot="0">
            <a:off x="2413000" y="923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660487991" name="Text">
    </p:cNvPr>
          <p:cNvSpPr>
            <a:spLocks noGrp="1"/>
          </p:cNvSpPr>
          <p:nvPr/>
        </p:nvSpPr>
        <p:spPr>
          <a:xfrm rot="0">
            <a:off x="508000" y="9029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0895500" name="Text">
    </p:cNvPr>
          <p:cNvSpPr>
            <a:spLocks noGrp="1"/>
          </p:cNvSpPr>
          <p:nvPr/>
        </p:nvSpPr>
        <p:spPr>
          <a:xfrm rot="0">
            <a:off x="508000" y="923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90872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7510860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79</a:t>
            </a:r>
          </a:p>
        </p:txBody>
      </p:sp>
      <p:sp>
        <p:nvSpPr>
          <p:cNvPr id="20542482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181183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1556329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DM CaT Business Strategy C2</a:t>
            </a:r>
          </a:p>
        </p:txBody>
      </p:sp>
      <p:sp>
        <p:nvSpPr>
          <p:cNvPr id="94158734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2115357380" name="Picture">
    </p:cNvPr>
          <p:cNvPicPr>
            <a:picLocks noChangeAspect="1"/>
          </p:cNvPicPr>
          <p:nvPr/>
        </p:nvPicPr>
        <p:blipFill>
          <a:blip r:embed="img_0_7_3.png"/>
          <a:srcRect/>
          <a:stretch>
            <a:fillRect l="0" t="0" r="194" b="0"/>
          </a:stretch>
        </p:blipFill>
        <p:spPr>
          <a:xfrm>
            <a:off x="508000" y="1257300"/>
            <a:ext cx="6540500" cy="3949700"/>
          </a:xfrm>
          <a:prstGeom prst="rect">
            <a:avLst/>
          </a:prstGeom>
        </p:spPr>
      </p:pic>
      <p:sp>
        <p:nvSpPr>
          <p:cNvPr id="1024789891" name="Text">
    </p:cNvPr>
          <p:cNvSpPr>
            <a:spLocks noGrp="1"/>
          </p:cNvSpPr>
          <p:nvPr/>
        </p:nvSpPr>
        <p:spPr>
          <a:xfrm rot="0">
            <a:off x="508000" y="52070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054111400" name="Text">
    </p:cNvPr>
          <p:cNvSpPr>
            <a:spLocks noGrp="1"/>
          </p:cNvSpPr>
          <p:nvPr/>
        </p:nvSpPr>
        <p:spPr>
          <a:xfrm rot="0">
            <a:off x="508000" y="56896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NIMROD:  NATO Information Management, Registration, and Operational Data Platform</a:t>
            </a:r>
          </a:p>
        </p:txBody>
      </p:sp>
      <p:sp>
        <p:nvSpPr>
          <p:cNvPr id="2106919521" name="Text">
    </p:cNvPr>
          <p:cNvSpPr>
            <a:spLocks noGrp="1"/>
          </p:cNvSpPr>
          <p:nvPr/>
        </p:nvSpPr>
        <p:spPr>
          <a:xfrm rot="0">
            <a:off x="508000" y="60325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755412221" name="Text">
    </p:cNvPr>
          <p:cNvSpPr>
            <a:spLocks noGrp="1"/>
          </p:cNvSpPr>
          <p:nvPr/>
        </p:nvSpPr>
        <p:spPr>
          <a:xfrm rot="0">
            <a:off x="508000" y="6515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946525643" name="Text">
    </p:cNvPr>
          <p:cNvSpPr>
            <a:spLocks noGrp="1"/>
          </p:cNvSpPr>
          <p:nvPr/>
        </p:nvSpPr>
        <p:spPr>
          <a:xfrm rot="0">
            <a:off x="3771900" y="65151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2237016" name="Text">
    </p:cNvPr>
          <p:cNvSpPr>
            <a:spLocks noGrp="1"/>
          </p:cNvSpPr>
          <p:nvPr/>
        </p:nvSpPr>
        <p:spPr>
          <a:xfrm rot="0">
            <a:off x="508000" y="6718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Info Exchange Standards</a:t>
            </a:r>
          </a:p>
        </p:txBody>
      </p:sp>
      <p:sp>
        <p:nvSpPr>
          <p:cNvPr id="1879393689" name="Text">
    </p:cNvPr>
          <p:cNvSpPr>
            <a:spLocks noGrp="1"/>
          </p:cNvSpPr>
          <p:nvPr/>
        </p:nvSpPr>
        <p:spPr>
          <a:xfrm rot="0">
            <a:off x="3771900" y="6718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761373728" name="Text">
    </p:cNvPr>
          <p:cNvSpPr>
            <a:spLocks noGrp="1"/>
          </p:cNvSpPr>
          <p:nvPr/>
        </p:nvSpPr>
        <p:spPr>
          <a:xfrm rot="0">
            <a:off x="508000" y="70612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Apply NCDF to develop their X-COI Info Exchange Standards</a:t>
            </a:r>
          </a:p>
        </p:txBody>
      </p:sp>
      <p:sp>
        <p:nvSpPr>
          <p:cNvPr id="114702969" name="Text">
    </p:cNvPr>
          <p:cNvSpPr>
            <a:spLocks noGrp="1"/>
          </p:cNvSpPr>
          <p:nvPr/>
        </p:nvSpPr>
        <p:spPr>
          <a:xfrm rot="0">
            <a:off x="3771900" y="70612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393991086" name="Text">
    </p:cNvPr>
          <p:cNvSpPr>
            <a:spLocks noGrp="1"/>
          </p:cNvSpPr>
          <p:nvPr/>
        </p:nvSpPr>
        <p:spPr>
          <a:xfrm rot="0">
            <a:off x="5080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Scientists</a:t>
            </a:r>
          </a:p>
        </p:txBody>
      </p:sp>
      <p:sp>
        <p:nvSpPr>
          <p:cNvPr id="1292399957" name="Text">
    </p:cNvPr>
          <p:cNvSpPr>
            <a:spLocks noGrp="1"/>
          </p:cNvSpPr>
          <p:nvPr/>
        </p:nvSpPr>
        <p:spPr>
          <a:xfrm rot="0">
            <a:off x="3771900" y="7404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183752122" name="Text">
    </p:cNvPr>
          <p:cNvSpPr>
            <a:spLocks noGrp="1"/>
          </p:cNvSpPr>
          <p:nvPr/>
        </p:nvSpPr>
        <p:spPr>
          <a:xfrm rot="0">
            <a:off x="508000" y="7607300"/>
            <a:ext cx="32639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Enables all users of DL to access and have common understanding of the data for their own analysis; and to reuse what others have already made available</a:t>
            </a:r>
          </a:p>
        </p:txBody>
      </p:sp>
      <p:sp>
        <p:nvSpPr>
          <p:cNvPr id="1899782368" name="Text">
    </p:cNvPr>
          <p:cNvSpPr>
            <a:spLocks noGrp="1"/>
          </p:cNvSpPr>
          <p:nvPr/>
        </p:nvSpPr>
        <p:spPr>
          <a:xfrm rot="0">
            <a:off x="3771900" y="7607300"/>
            <a:ext cx="3263900" cy="6350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Value</a:t>
            </a:r>
          </a:p>
        </p:txBody>
      </p:sp>
      <p:sp>
        <p:nvSpPr>
          <p:cNvPr id="940784586" name="Text">
    </p:cNvPr>
          <p:cNvSpPr>
            <a:spLocks noGrp="1"/>
          </p:cNvSpPr>
          <p:nvPr/>
        </p:nvSpPr>
        <p:spPr>
          <a:xfrm rot="0">
            <a:off x="508000" y="8242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DM and NCDF supports overarching Info Management Policy, Strategies, etc.</a:t>
            </a:r>
          </a:p>
        </p:txBody>
      </p:sp>
      <p:sp>
        <p:nvSpPr>
          <p:cNvPr id="918504256" name="Text">
    </p:cNvPr>
          <p:cNvSpPr>
            <a:spLocks noGrp="1"/>
          </p:cNvSpPr>
          <p:nvPr/>
        </p:nvSpPr>
        <p:spPr>
          <a:xfrm rot="0">
            <a:off x="3771900" y="82423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83786082" name="Text">
    </p:cNvPr>
          <p:cNvSpPr>
            <a:spLocks noGrp="1"/>
          </p:cNvSpPr>
          <p:nvPr/>
        </p:nvSpPr>
        <p:spPr>
          <a:xfrm rot="0">
            <a:off x="508000" y="858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Ensure NCDF is applied when designing/implementing the Data Lake concept within NATO</a:t>
            </a:r>
          </a:p>
        </p:txBody>
      </p:sp>
      <p:sp>
        <p:nvSpPr>
          <p:cNvPr id="383197821" name="Text">
    </p:cNvPr>
          <p:cNvSpPr>
            <a:spLocks noGrp="1"/>
          </p:cNvSpPr>
          <p:nvPr/>
        </p:nvSpPr>
        <p:spPr>
          <a:xfrm rot="0">
            <a:off x="3771900" y="858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935036422" name="Text">
    </p:cNvPr>
          <p:cNvSpPr>
            <a:spLocks noGrp="1"/>
          </p:cNvSpPr>
          <p:nvPr/>
        </p:nvSpPr>
        <p:spPr>
          <a:xfrm rot="0">
            <a:off x="508000" y="906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FMN CPWG: Data Management Syndicate</a:t>
            </a:r>
          </a:p>
        </p:txBody>
      </p:sp>
      <p:sp>
        <p:nvSpPr>
          <p:cNvPr id="2077390578" name="Text">
    </p:cNvPr>
          <p:cNvSpPr>
            <a:spLocks noGrp="1"/>
          </p:cNvSpPr>
          <p:nvPr/>
        </p:nvSpPr>
        <p:spPr>
          <a:xfrm rot="0">
            <a:off x="3771900" y="9067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202384771" name="Text">
    </p:cNvPr>
          <p:cNvSpPr>
            <a:spLocks noGrp="1"/>
          </p:cNvSpPr>
          <p:nvPr/>
        </p:nvSpPr>
        <p:spPr>
          <a:xfrm rot="0">
            <a:off x="508000" y="927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NATO Information Management Authority</a:t>
            </a:r>
          </a:p>
        </p:txBody>
      </p:sp>
      <p:sp>
        <p:nvSpPr>
          <p:cNvPr id="595278518" name="Text">
    </p:cNvPr>
          <p:cNvSpPr>
            <a:spLocks noGrp="1"/>
          </p:cNvSpPr>
          <p:nvPr/>
        </p:nvSpPr>
        <p:spPr>
          <a:xfrm rot="0">
            <a:off x="3771900" y="9271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218118505" name="Text">
    </p:cNvPr>
          <p:cNvSpPr>
            <a:spLocks noGrp="1"/>
          </p:cNvSpPr>
          <p:nvPr/>
        </p:nvSpPr>
        <p:spPr>
          <a:xfrm rot="0">
            <a:off x="508000" y="947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architecture for DLs</a:t>
            </a:r>
          </a:p>
        </p:txBody>
      </p:sp>
      <p:sp>
        <p:nvSpPr>
          <p:cNvPr id="538347886" name="Text">
    </p:cNvPr>
          <p:cNvSpPr>
            <a:spLocks noGrp="1"/>
          </p:cNvSpPr>
          <p:nvPr/>
        </p:nvSpPr>
        <p:spPr>
          <a:xfrm rot="0">
            <a:off x="3771900" y="9474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757570770" name="Text">
    </p:cNvPr>
          <p:cNvSpPr>
            <a:spLocks noGrp="1"/>
          </p:cNvSpPr>
          <p:nvPr/>
        </p:nvSpPr>
        <p:spPr>
          <a:xfrm rot="0">
            <a:off x="508000" y="967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Operational Domains/Functional Services</a:t>
            </a:r>
          </a:p>
        </p:txBody>
      </p:sp>
      <p:sp>
        <p:nvSpPr>
          <p:cNvPr id="1467198794" name="Text">
    </p:cNvPr>
          <p:cNvSpPr>
            <a:spLocks noGrp="1"/>
          </p:cNvSpPr>
          <p:nvPr/>
        </p:nvSpPr>
        <p:spPr>
          <a:xfrm rot="0">
            <a:off x="3771900" y="9677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19769818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9531494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a:t>
            </a:r>
          </a:p>
        </p:txBody>
      </p:sp>
      <p:sp>
        <p:nvSpPr>
          <p:cNvPr id="200217898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433000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7191436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136490170"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7390693"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857101167"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BSO</a:t>
            </a:r>
          </a:p>
        </p:txBody>
      </p:sp>
      <p:sp>
        <p:nvSpPr>
          <p:cNvPr id="96793969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72440943"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9848210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89856922"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734381245"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6026650"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663626008"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NCDF-aligned Representative Joint BSO</a:t>
            </a:r>
          </a:p>
        </p:txBody>
      </p:sp>
      <p:sp>
        <p:nvSpPr>
          <p:cNvPr id="22368582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null</a:t>
            </a:r>
          </a:p>
        </p:txBody>
      </p:sp>
      <p:sp>
        <p:nvSpPr>
          <p:cNvPr id="185619630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3371694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2421991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729548294"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0774292"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98257789"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Battlespace Information Services</a:t>
            </a:r>
          </a:p>
        </p:txBody>
      </p:sp>
      <p:sp>
        <p:nvSpPr>
          <p:cNvPr id="36669664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Authoritative Joint BSO</a:t>
            </a:r>
          </a:p>
        </p:txBody>
      </p:sp>
      <p:sp>
        <p:nvSpPr>
          <p:cNvPr id="1151089812"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49273476"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7671840"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59149110"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85922587"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65899405"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Service Endpoint</a:t>
            </a:r>
          </a:p>
        </p:txBody>
      </p:sp>
      <p:sp>
        <p:nvSpPr>
          <p:cNvPr id="4967351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Consuming Gateway Services</a:t>
            </a:r>
          </a:p>
        </p:txBody>
      </p:sp>
      <p:sp>
        <p:nvSpPr>
          <p:cNvPr id="1612561287"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16067280"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9851887"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08109405"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4353235"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712726"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544646831"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581780053"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993364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4620287"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06757907"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59977499"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4344290"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27239641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75931417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5997817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11453029"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40257862"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6900161"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63545469"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18009196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a:t>
            </a:r>
          </a:p>
        </p:txBody>
      </p:sp>
      <p:sp>
        <p:nvSpPr>
          <p:cNvPr id="72676546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70197251"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5884004"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37048990"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9092896"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11408038"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652170998"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551301975"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00487587"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4193854"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31657297"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1252580"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1712040"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211906863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2095413747"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98798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110445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12542936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80</a:t>
            </a:r>
          </a:p>
        </p:txBody>
      </p:sp>
      <p:sp>
        <p:nvSpPr>
          <p:cNvPr id="56026768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36509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01673143"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2966870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652164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4886413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82856579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107855961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754836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2619570"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081386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796527"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4655841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201203754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37881753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70295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5959879"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76837856"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3359629"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8576246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DBMS MongodB</a:t>
            </a:r>
          </a:p>
        </p:txBody>
      </p:sp>
      <p:sp>
        <p:nvSpPr>
          <p:cNvPr id="48419953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Metadata WSMP over REST</a:t>
            </a:r>
          </a:p>
        </p:txBody>
      </p:sp>
      <p:sp>
        <p:nvSpPr>
          <p:cNvPr id="121501138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9430093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98217345"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6930594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5783610"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9394862"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64495879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197192681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521415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67110140"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63710854"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375449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09103500"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860732521"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293662931"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3212705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4890594"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77699092"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74333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2197918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187298903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997106491"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7487118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53532730"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96105015"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321887"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235838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Formatter</a:t>
            </a:r>
          </a:p>
        </p:txBody>
      </p:sp>
      <p:sp>
        <p:nvSpPr>
          <p:cNvPr id="163996837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Metadata Augmentation Java</a:t>
            </a:r>
          </a:p>
        </p:txBody>
      </p:sp>
      <p:sp>
        <p:nvSpPr>
          <p:cNvPr id="73427076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3953549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62383409"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32643061"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7670006"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4424671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152241938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45681231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2229332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9526548"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10804940"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3397910"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9189321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827443960"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8299061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51352141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81</a:t>
            </a:r>
          </a:p>
        </p:txBody>
      </p:sp>
      <p:sp>
        <p:nvSpPr>
          <p:cNvPr id="79348024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940978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8731631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1529575224"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8354130"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9122561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8843921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9589747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6996851"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query</a:t>
            </a:r>
          </a:p>
        </p:txBody>
      </p:sp>
      <p:sp>
        <p:nvSpPr>
          <p:cNvPr id="195122519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47867351"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1222596"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1656263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1591559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9537998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1124995237"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User.GivenName</a:t>
            </a:r>
          </a:p>
        </p:txBody>
      </p:sp>
      <p:sp>
        <p:nvSpPr>
          <p:cNvPr id="208766167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5368709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21051054"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6343327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123899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92858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32068136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 Retrieve Additional Attributes</a:t>
            </a:r>
          </a:p>
        </p:txBody>
      </p:sp>
      <p:sp>
        <p:nvSpPr>
          <p:cNvPr id="199547902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99839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13553929"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3723755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2644491"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9555694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Object Metadata Indexer</a:t>
            </a:r>
          </a:p>
        </p:txBody>
      </p:sp>
      <p:sp>
        <p:nvSpPr>
          <p:cNvPr id="1761932704"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API REST</a:t>
            </a:r>
          </a:p>
        </p:txBody>
      </p:sp>
      <p:sp>
        <p:nvSpPr>
          <p:cNvPr id="39903940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8414700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74390102"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351666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333485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66193079"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504515590"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27022267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70192356"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9849478"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58967841"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248152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79426882"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686801380"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4046647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10785691"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03644455"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768251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924808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49782867"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Microsoft Excel</a:t>
            </a:r>
          </a:p>
        </p:txBody>
      </p:sp>
      <p:sp>
        <p:nvSpPr>
          <p:cNvPr id="13092352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STF Transform Archive Record XML Plugin</a:t>
            </a:r>
          </a:p>
        </p:txBody>
      </p:sp>
      <p:sp>
        <p:nvSpPr>
          <p:cNvPr id="130551356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39566718"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17165862"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16424947"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438641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9824643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944112135"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DBMS MongodB</a:t>
            </a:r>
          </a:p>
        </p:txBody>
      </p:sp>
      <p:sp>
        <p:nvSpPr>
          <p:cNvPr id="24401810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95353488"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61413713"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86029377"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202700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5899919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8102335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82</a:t>
            </a:r>
          </a:p>
        </p:txBody>
      </p:sp>
      <p:sp>
        <p:nvSpPr>
          <p:cNvPr id="120306115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93608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10418660"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1003736520"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User.Organisation</a:t>
            </a:r>
          </a:p>
        </p:txBody>
      </p:sp>
      <p:sp>
        <p:nvSpPr>
          <p:cNvPr id="267575808"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94446140"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24258533"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2708075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73228529"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27796070"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542011939"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Administration Point</a:t>
            </a:r>
          </a:p>
        </p:txBody>
      </p:sp>
      <p:sp>
        <p:nvSpPr>
          <p:cNvPr id="1998260321"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48170038"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4287779"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2392761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28298490"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1977310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a:t>
            </a:r>
          </a:p>
        </p:txBody>
      </p:sp>
      <p:sp>
        <p:nvSpPr>
          <p:cNvPr id="1849335409"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a:t>
            </a:r>
          </a:p>
        </p:txBody>
      </p:sp>
      <p:sp>
        <p:nvSpPr>
          <p:cNvPr id="16200929"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71813517"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00547754"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6954979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530081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65271211"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370304950"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86435782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6932514"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71211713"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2014535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952297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62517832"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903605583"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Index</a:t>
            </a:r>
          </a:p>
        </p:txBody>
      </p:sp>
      <p:sp>
        <p:nvSpPr>
          <p:cNvPr id="1036239507"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2149952"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5407330"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2315327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065437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9604496"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Information Object Indexer</a:t>
            </a:r>
          </a:p>
        </p:txBody>
      </p:sp>
      <p:sp>
        <p:nvSpPr>
          <p:cNvPr id="1797649887"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Information Object Query API REST</a:t>
            </a:r>
          </a:p>
        </p:txBody>
      </p:sp>
      <p:sp>
        <p:nvSpPr>
          <p:cNvPr id="925258547"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0652067"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7793288"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07637240"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024389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97950078"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331045731"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803491227"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8764764"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21151067"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1920668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6016032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65622770"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833374907"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Name</a:t>
            </a:r>
          </a:p>
        </p:txBody>
      </p:sp>
      <p:sp>
        <p:nvSpPr>
          <p:cNvPr id="1567761845"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1937948"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5332197"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90612921"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71042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53722548"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Metdata dB</a:t>
            </a:r>
          </a:p>
        </p:txBody>
      </p:sp>
      <p:sp>
        <p:nvSpPr>
          <p:cNvPr id="737005862"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Pointer</a:t>
            </a:r>
          </a:p>
        </p:txBody>
      </p:sp>
      <p:sp>
        <p:nvSpPr>
          <p:cNvPr id="23699561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37475545"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5873745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4639648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83</a:t>
            </a:r>
          </a:p>
        </p:txBody>
      </p:sp>
      <p:sp>
        <p:nvSpPr>
          <p:cNvPr id="58615563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294233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5693869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80759843"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523578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42386654"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54897510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Pointer</a:t>
            </a:r>
          </a:p>
        </p:txBody>
      </p:sp>
      <p:sp>
        <p:nvSpPr>
          <p:cNvPr id="96718355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194670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9344847"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11069931"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3806083"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2287183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Formatter</a:t>
            </a:r>
          </a:p>
        </p:txBody>
      </p:sp>
      <p:sp>
        <p:nvSpPr>
          <p:cNvPr id="186940802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Interface WSMP over REST </a:t>
            </a:r>
          </a:p>
        </p:txBody>
      </p:sp>
      <p:sp>
        <p:nvSpPr>
          <p:cNvPr id="1816413081"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8166594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72094087"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11310304"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5480204"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4201613"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88671316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dB</a:t>
            </a:r>
          </a:p>
        </p:txBody>
      </p:sp>
      <p:sp>
        <p:nvSpPr>
          <p:cNvPr id="1816369751"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7978178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46180066"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39214360"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36048154"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88390601"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Producer NCDF Store</a:t>
            </a:r>
          </a:p>
        </p:txBody>
      </p:sp>
      <p:sp>
        <p:nvSpPr>
          <p:cNvPr id="103276092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Producer Local Store</a:t>
            </a:r>
          </a:p>
        </p:txBody>
      </p:sp>
      <p:sp>
        <p:nvSpPr>
          <p:cNvPr id="318716856"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8754997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41790859"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61590425"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290117"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53412560"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78059104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Index</a:t>
            </a:r>
          </a:p>
        </p:txBody>
      </p:sp>
      <p:sp>
        <p:nvSpPr>
          <p:cNvPr id="998815224"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69398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62985829"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30901425"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2786774"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15864217"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Translator #1 Java</a:t>
            </a:r>
          </a:p>
        </p:txBody>
      </p:sp>
      <p:sp>
        <p:nvSpPr>
          <p:cNvPr id="843171187"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Interface WSMP over REST </a:t>
            </a:r>
          </a:p>
        </p:txBody>
      </p:sp>
      <p:sp>
        <p:nvSpPr>
          <p:cNvPr id="1657763059"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89944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48969343"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72853192"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7516756"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3306257"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201544666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Extract Information</a:t>
            </a:r>
          </a:p>
        </p:txBody>
      </p:sp>
      <p:sp>
        <p:nvSpPr>
          <p:cNvPr id="119704037"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3377946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53203657"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11941301"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1624762"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77209479"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8512491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Metadata WSMP over REST</a:t>
            </a:r>
          </a:p>
        </p:txBody>
      </p:sp>
      <p:sp>
        <p:nvSpPr>
          <p:cNvPr id="1800601494"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2515424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2322402"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15702106"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83874820"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31610921"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64198406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184001508"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13478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4700392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09571850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84</a:t>
            </a:r>
          </a:p>
        </p:txBody>
      </p:sp>
      <p:sp>
        <p:nvSpPr>
          <p:cNvPr id="162643326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771333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00620639"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5410849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741961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3150914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212993300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Return Access Decision</a:t>
            </a:r>
          </a:p>
        </p:txBody>
      </p:sp>
      <p:sp>
        <p:nvSpPr>
          <p:cNvPr id="152562723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670552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96979494"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7652674"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5179652"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4634019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28883909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Control Access to Information</a:t>
            </a:r>
          </a:p>
        </p:txBody>
      </p:sp>
      <p:sp>
        <p:nvSpPr>
          <p:cNvPr id="14267516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064698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4209789"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22900400"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2272909"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38567655"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dB</a:t>
            </a:r>
          </a:p>
        </p:txBody>
      </p:sp>
      <p:sp>
        <p:nvSpPr>
          <p:cNvPr id="2032388758"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a:t>
            </a:r>
          </a:p>
        </p:txBody>
      </p:sp>
      <p:sp>
        <p:nvSpPr>
          <p:cNvPr id="25991171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2116860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76511234"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56803626"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3523227"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51424953"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858743810"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Metdata dB</a:t>
            </a:r>
          </a:p>
        </p:txBody>
      </p:sp>
      <p:sp>
        <p:nvSpPr>
          <p:cNvPr id="32807865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18469726"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60285656"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6167629"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2096494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19281264"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074466829"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a:t>
            </a:r>
          </a:p>
        </p:txBody>
      </p:sp>
      <p:sp>
        <p:nvSpPr>
          <p:cNvPr id="192893861"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173054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85712206"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89508966"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5187815"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32534557"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594267283"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Job Title</a:t>
            </a:r>
          </a:p>
        </p:txBody>
      </p:sp>
      <p:sp>
        <p:nvSpPr>
          <p:cNvPr id="80899521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971134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01898654"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42274554"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560656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71014370"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Identity Context</a:t>
            </a:r>
          </a:p>
        </p:txBody>
      </p:sp>
      <p:sp>
        <p:nvSpPr>
          <p:cNvPr id="74020147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Name</a:t>
            </a:r>
          </a:p>
        </p:txBody>
      </p:sp>
      <p:sp>
        <p:nvSpPr>
          <p:cNvPr id="116058673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1100836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73997380"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97034607"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3028073"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21964948"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Information Product</a:t>
            </a:r>
          </a:p>
        </p:txBody>
      </p:sp>
      <p:sp>
        <p:nvSpPr>
          <p:cNvPr id="160283665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Deposit Information</a:t>
            </a:r>
          </a:p>
        </p:txBody>
      </p:sp>
      <p:sp>
        <p:nvSpPr>
          <p:cNvPr id="113446641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686805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88812326"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6525375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95637643"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4659225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99359872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509091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46379591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85</a:t>
            </a:r>
          </a:p>
        </p:txBody>
      </p:sp>
      <p:sp>
        <p:nvSpPr>
          <p:cNvPr id="109850292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26146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5197486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Enforcement Point</a:t>
            </a:r>
          </a:p>
        </p:txBody>
      </p:sp>
      <p:sp>
        <p:nvSpPr>
          <p:cNvPr id="597531508"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701336"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9605245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6508618"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1526342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Metdata dB</a:t>
            </a:r>
          </a:p>
        </p:txBody>
      </p:sp>
      <p:sp>
        <p:nvSpPr>
          <p:cNvPr id="1828636269"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a:t>
            </a:r>
          </a:p>
        </p:txBody>
      </p:sp>
      <p:sp>
        <p:nvSpPr>
          <p:cNvPr id="200784132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944351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3996893"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70546277"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345783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8697311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435316820"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Object Metadata Indexer</a:t>
            </a:r>
          </a:p>
        </p:txBody>
      </p:sp>
      <p:sp>
        <p:nvSpPr>
          <p:cNvPr id="213993466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17952025"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44665461"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874610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380896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8710474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Formatter</a:t>
            </a:r>
          </a:p>
        </p:txBody>
      </p:sp>
      <p:sp>
        <p:nvSpPr>
          <p:cNvPr id="224909122"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Pre-defeined NCDF Message Metadata e.g. 4774</a:t>
            </a:r>
          </a:p>
        </p:txBody>
      </p:sp>
      <p:sp>
        <p:nvSpPr>
          <p:cNvPr id="83567117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11143757"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68494079"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328289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813370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1644587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436133930"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Transform Information</a:t>
            </a:r>
          </a:p>
        </p:txBody>
      </p:sp>
      <p:sp>
        <p:nvSpPr>
          <p:cNvPr id="2144676010"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33177832"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36905919"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8265412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267024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5689183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453512001"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User.SecurityClearance</a:t>
            </a:r>
          </a:p>
        </p:txBody>
      </p:sp>
      <p:sp>
        <p:nvSpPr>
          <p:cNvPr id="206489733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3574011"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1245550"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8480910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2832765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0862682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66595091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User.JobTitle</a:t>
            </a:r>
          </a:p>
        </p:txBody>
      </p:sp>
      <p:sp>
        <p:nvSpPr>
          <p:cNvPr id="56478165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71492026"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38186019"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3590301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0269964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23719755"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71344074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Information Object Query API REST</a:t>
            </a:r>
          </a:p>
        </p:txBody>
      </p:sp>
      <p:sp>
        <p:nvSpPr>
          <p:cNvPr id="109298652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17390935"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8872940"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8282707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15684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0228644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Formatter</a:t>
            </a:r>
          </a:p>
        </p:txBody>
      </p:sp>
      <p:sp>
        <p:nvSpPr>
          <p:cNvPr id="1602825746"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Translator #1 Java</a:t>
            </a:r>
          </a:p>
        </p:txBody>
      </p:sp>
      <p:sp>
        <p:nvSpPr>
          <p:cNvPr id="729601108"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8902496"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17192625"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1725608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1939808"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0073539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94741979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86</a:t>
            </a:r>
          </a:p>
        </p:txBody>
      </p:sp>
      <p:sp>
        <p:nvSpPr>
          <p:cNvPr id="28799984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849965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4495213"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616786272"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952976995"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52577290"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59062069"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65829284"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4089207"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97875972"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955228950"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User.GivenName</a:t>
            </a:r>
          </a:p>
        </p:txBody>
      </p:sp>
      <p:sp>
        <p:nvSpPr>
          <p:cNvPr id="1801637770"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55749637"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05263279"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91866453"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729000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05398191"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1040924764"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972236502"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09248019"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2346761"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3190279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258578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01978800"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Object Metadata Indexer</a:t>
            </a:r>
          </a:p>
        </p:txBody>
      </p:sp>
      <p:sp>
        <p:nvSpPr>
          <p:cNvPr id="19122296"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Query Metadata API REST</a:t>
            </a:r>
          </a:p>
        </p:txBody>
      </p:sp>
      <p:sp>
        <p:nvSpPr>
          <p:cNvPr id="512453522"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1320122"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30811347"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79764371"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0398005"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22467058"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Translator #1 Java</a:t>
            </a:r>
          </a:p>
        </p:txBody>
      </p:sp>
      <p:sp>
        <p:nvSpPr>
          <p:cNvPr id="1111776450"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Native Receive Interface</a:t>
            </a:r>
          </a:p>
        </p:txBody>
      </p:sp>
      <p:sp>
        <p:nvSpPr>
          <p:cNvPr id="1045881027"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82666223"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86390612"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1084857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381170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68283346"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779240801"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14433490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94834170"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86552340"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6027722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5980195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4386646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1786018174"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641896283"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71439238"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0840875"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0361229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807487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47107299"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250479642"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Nationality</a:t>
            </a:r>
          </a:p>
        </p:txBody>
      </p:sp>
      <p:sp>
        <p:nvSpPr>
          <p:cNvPr id="373001236"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73710036"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64705604"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95884327"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071128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80570274"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Formatter</a:t>
            </a:r>
          </a:p>
        </p:txBody>
      </p:sp>
      <p:sp>
        <p:nvSpPr>
          <p:cNvPr id="1881803645"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Native Receive Interface</a:t>
            </a:r>
          </a:p>
        </p:txBody>
      </p:sp>
      <p:sp>
        <p:nvSpPr>
          <p:cNvPr id="343700122"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29975628"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6713588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9879455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87</a:t>
            </a:r>
          </a:p>
        </p:txBody>
      </p:sp>
      <p:sp>
        <p:nvSpPr>
          <p:cNvPr id="14229199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63681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233130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6045125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4904383"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91242749"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318540518"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Correlation Service Jave</a:t>
            </a:r>
          </a:p>
        </p:txBody>
      </p:sp>
      <p:sp>
        <p:nvSpPr>
          <p:cNvPr id="177923021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673875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29082422"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06402899"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1063249"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93991186"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898118851"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Authz Decision Response</a:t>
            </a:r>
          </a:p>
        </p:txBody>
      </p:sp>
      <p:sp>
        <p:nvSpPr>
          <p:cNvPr id="1833357764"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0743796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75129303"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3070863"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5887382"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08261450"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206187028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2076245865"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4765415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2476940"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49601230"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41785886"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52642720"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47924920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46071500"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04414900"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75050977"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45944489"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754374"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58483369"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219587874"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XACML Policy Response</a:t>
            </a:r>
          </a:p>
        </p:txBody>
      </p:sp>
      <p:sp>
        <p:nvSpPr>
          <p:cNvPr id="193772143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0681045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15442370"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33682525"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3452992"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09835025"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1893554706"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Administrator</a:t>
            </a:r>
          </a:p>
        </p:txBody>
      </p:sp>
      <p:sp>
        <p:nvSpPr>
          <p:cNvPr id="686517250"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0791326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54164395"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08339369"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1833695"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48347852"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70572203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NCDF Information</a:t>
            </a:r>
          </a:p>
        </p:txBody>
      </p:sp>
      <p:sp>
        <p:nvSpPr>
          <p:cNvPr id="44982721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776167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5272811"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33900552"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6206843"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0129985"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145704940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On-board Information Source</a:t>
            </a:r>
          </a:p>
        </p:txBody>
      </p:sp>
      <p:sp>
        <p:nvSpPr>
          <p:cNvPr id="1129451699"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778647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82633630"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23591088"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9985558"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6471639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983890652"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Manage NCDF Information</a:t>
            </a:r>
          </a:p>
        </p:txBody>
      </p:sp>
      <p:sp>
        <p:nvSpPr>
          <p:cNvPr id="125462263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553830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5566261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1416377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88</a:t>
            </a:r>
          </a:p>
        </p:txBody>
      </p:sp>
      <p:sp>
        <p:nvSpPr>
          <p:cNvPr id="175047752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080811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16239651"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39778611"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9088292"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18825968"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32490920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Information Object Indexer</a:t>
            </a:r>
          </a:p>
        </p:txBody>
      </p:sp>
      <p:sp>
        <p:nvSpPr>
          <p:cNvPr id="104720641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42091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5975118"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84141836"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1198452"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6600803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214550909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DBMS MongodB</a:t>
            </a:r>
          </a:p>
        </p:txBody>
      </p:sp>
      <p:sp>
        <p:nvSpPr>
          <p:cNvPr id="1219967746"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0508338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64563714"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3837918"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69293160"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6422066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67792878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API REST</a:t>
            </a:r>
          </a:p>
        </p:txBody>
      </p:sp>
      <p:sp>
        <p:nvSpPr>
          <p:cNvPr id="145064555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3505582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8629272"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1782422"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3621104"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5037123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139813518"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Organisation</a:t>
            </a:r>
          </a:p>
        </p:txBody>
      </p:sp>
      <p:sp>
        <p:nvSpPr>
          <p:cNvPr id="179556684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3837093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52053128"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92257496"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89932097"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59905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Binary Data Header</a:t>
            </a:r>
          </a:p>
        </p:txBody>
      </p:sp>
      <p:sp>
        <p:nvSpPr>
          <p:cNvPr id="1320758859"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Binary Data</a:t>
            </a:r>
          </a:p>
        </p:txBody>
      </p:sp>
      <p:sp>
        <p:nvSpPr>
          <p:cNvPr id="83092679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3110049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50302412"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36974710"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2214363"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89173289"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98623343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44785975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2608869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2048707"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45793073"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2425999"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44354863"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Digital Identity</a:t>
            </a:r>
          </a:p>
        </p:txBody>
      </p:sp>
      <p:sp>
        <p:nvSpPr>
          <p:cNvPr id="2139427027"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Security Clearance</a:t>
            </a:r>
          </a:p>
        </p:txBody>
      </p:sp>
      <p:sp>
        <p:nvSpPr>
          <p:cNvPr id="7704928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2531961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46474034"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62225064"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0735"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2215771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33574719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Information Point</a:t>
            </a:r>
          </a:p>
        </p:txBody>
      </p:sp>
      <p:sp>
        <p:nvSpPr>
          <p:cNvPr id="211697214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65607439"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19137694"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22779356"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9386290"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3481078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05194647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112545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93885388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89</a:t>
            </a:r>
          </a:p>
        </p:txBody>
      </p:sp>
      <p:sp>
        <p:nvSpPr>
          <p:cNvPr id="161214208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759875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15293510"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45353662"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16798577" name="Text">
    </p:cNvPr>
          <p:cNvSpPr>
            <a:spLocks noGrp="1"/>
          </p:cNvSpPr>
          <p:nvPr/>
        </p:nvSpPr>
        <p:spPr>
          <a:xfrm rot="0">
            <a:off x="508000" y="96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 NCDF (processes? architectural artefacts? ???) be applied for managing operational data within the Federation</a:t>
            </a:r>
          </a:p>
        </p:txBody>
      </p:sp>
      <p:sp>
        <p:nvSpPr>
          <p:cNvPr id="1364868666" name="Text">
    </p:cNvPr>
          <p:cNvSpPr>
            <a:spLocks noGrp="1"/>
          </p:cNvSpPr>
          <p:nvPr/>
        </p:nvSpPr>
        <p:spPr>
          <a:xfrm rot="0">
            <a:off x="3771900" y="965200"/>
            <a:ext cx="32639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133007712" name="Text">
    </p:cNvPr>
          <p:cNvSpPr>
            <a:spLocks noGrp="1"/>
          </p:cNvSpPr>
          <p:nvPr/>
        </p:nvSpPr>
        <p:spPr>
          <a:xfrm rot="0">
            <a:off x="508000" y="1447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 NCDF be applied for managing operational data within the Enterprise / Alliance</a:t>
            </a:r>
          </a:p>
        </p:txBody>
      </p:sp>
      <p:sp>
        <p:nvSpPr>
          <p:cNvPr id="79410356" name="Text">
    </p:cNvPr>
          <p:cNvSpPr>
            <a:spLocks noGrp="1"/>
          </p:cNvSpPr>
          <p:nvPr/>
        </p:nvSpPr>
        <p:spPr>
          <a:xfrm rot="0">
            <a:off x="3771900" y="1447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157887099" name="Text">
    </p:cNvPr>
          <p:cNvSpPr>
            <a:spLocks noGrp="1"/>
          </p:cNvSpPr>
          <p:nvPr/>
        </p:nvSpPr>
        <p:spPr>
          <a:xfrm rot="0">
            <a:off x="508000" y="179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Secured</a:t>
            </a:r>
          </a:p>
        </p:txBody>
      </p:sp>
      <p:sp>
        <p:nvSpPr>
          <p:cNvPr id="1168685327" name="Text">
    </p:cNvPr>
          <p:cNvSpPr>
            <a:spLocks noGrp="1"/>
          </p:cNvSpPr>
          <p:nvPr/>
        </p:nvSpPr>
        <p:spPr>
          <a:xfrm rot="0">
            <a:off x="3771900" y="179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153102217" name="Text">
    </p:cNvPr>
          <p:cNvSpPr>
            <a:spLocks noGrp="1"/>
          </p:cNvSpPr>
          <p:nvPr/>
        </p:nvSpPr>
        <p:spPr>
          <a:xfrm rot="0">
            <a:off x="508000" y="19939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Services implement NCDF interfaces to exchange data across domains/FSs</a:t>
            </a:r>
          </a:p>
        </p:txBody>
      </p:sp>
      <p:sp>
        <p:nvSpPr>
          <p:cNvPr id="503182270" name="Text">
    </p:cNvPr>
          <p:cNvSpPr>
            <a:spLocks noGrp="1"/>
          </p:cNvSpPr>
          <p:nvPr/>
        </p:nvSpPr>
        <p:spPr>
          <a:xfrm rot="0">
            <a:off x="3771900" y="19939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191672918" name="Text">
    </p:cNvPr>
          <p:cNvSpPr>
            <a:spLocks noGrp="1"/>
          </p:cNvSpPr>
          <p:nvPr/>
        </p:nvSpPr>
        <p:spPr>
          <a:xfrm rot="0">
            <a:off x="508000" y="2336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Services implement NCDF interfaces to exchange data within domain/FS</a:t>
            </a:r>
          </a:p>
        </p:txBody>
      </p:sp>
      <p:sp>
        <p:nvSpPr>
          <p:cNvPr id="1197987192" name="Text">
    </p:cNvPr>
          <p:cNvSpPr>
            <a:spLocks noGrp="1"/>
          </p:cNvSpPr>
          <p:nvPr/>
        </p:nvSpPr>
        <p:spPr>
          <a:xfrm rot="0">
            <a:off x="3771900" y="2336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Goal</a:t>
            </a:r>
          </a:p>
        </p:txBody>
      </p:sp>
      <p:sp>
        <p:nvSpPr>
          <p:cNvPr id="1422021284" name="Text">
    </p:cNvPr>
          <p:cNvSpPr>
            <a:spLocks noGrp="1"/>
          </p:cNvSpPr>
          <p:nvPr/>
        </p:nvSpPr>
        <p:spPr>
          <a:xfrm rot="0">
            <a:off x="5080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Tagged with Metadata</a:t>
            </a:r>
          </a:p>
        </p:txBody>
      </p:sp>
      <p:sp>
        <p:nvSpPr>
          <p:cNvPr id="642788225" name="Text">
    </p:cNvPr>
          <p:cNvSpPr>
            <a:spLocks noGrp="1"/>
          </p:cNvSpPr>
          <p:nvPr/>
        </p:nvSpPr>
        <p:spPr>
          <a:xfrm rot="0">
            <a:off x="3771900" y="267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523123921" name="Text">
    </p:cNvPr>
          <p:cNvSpPr>
            <a:spLocks noGrp="1"/>
          </p:cNvSpPr>
          <p:nvPr/>
        </p:nvSpPr>
        <p:spPr>
          <a:xfrm rot="0">
            <a:off x="5080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Development Bodies</a:t>
            </a:r>
          </a:p>
        </p:txBody>
      </p:sp>
      <p:sp>
        <p:nvSpPr>
          <p:cNvPr id="595383525" name="Text">
    </p:cNvPr>
          <p:cNvSpPr>
            <a:spLocks noGrp="1"/>
          </p:cNvSpPr>
          <p:nvPr/>
        </p:nvSpPr>
        <p:spPr>
          <a:xfrm rot="0">
            <a:off x="3771900" y="288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710093660" name="Text">
    </p:cNvPr>
          <p:cNvSpPr>
            <a:spLocks noGrp="1"/>
          </p:cNvSpPr>
          <p:nvPr/>
        </p:nvSpPr>
        <p:spPr>
          <a:xfrm rot="0">
            <a:off x="5080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Technical Standards Implementation Bodies</a:t>
            </a:r>
          </a:p>
        </p:txBody>
      </p:sp>
      <p:sp>
        <p:nvSpPr>
          <p:cNvPr id="1111934531" name="Text">
    </p:cNvPr>
          <p:cNvSpPr>
            <a:spLocks noGrp="1"/>
          </p:cNvSpPr>
          <p:nvPr/>
        </p:nvSpPr>
        <p:spPr>
          <a:xfrm rot="0">
            <a:off x="3771900" y="308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Stakeholder</a:t>
            </a:r>
          </a:p>
        </p:txBody>
      </p:sp>
      <p:sp>
        <p:nvSpPr>
          <p:cNvPr id="1353432916" name="Text">
    </p:cNvPr>
          <p:cNvSpPr>
            <a:spLocks noGrp="1"/>
          </p:cNvSpPr>
          <p:nvPr/>
        </p:nvSpPr>
        <p:spPr>
          <a:xfrm rot="0">
            <a:off x="5080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X-COI interoperability by design</a:t>
            </a:r>
          </a:p>
        </p:txBody>
      </p:sp>
      <p:sp>
        <p:nvSpPr>
          <p:cNvPr id="364221016" name="Text">
    </p:cNvPr>
          <p:cNvSpPr>
            <a:spLocks noGrp="1"/>
          </p:cNvSpPr>
          <p:nvPr/>
        </p:nvSpPr>
        <p:spPr>
          <a:xfrm rot="0">
            <a:off x="3771900" y="328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Value</a:t>
            </a:r>
          </a:p>
        </p:txBody>
      </p:sp>
      <p:sp>
        <p:nvSpPr>
          <p:cNvPr id="52801194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0305813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a:t>
            </a:r>
          </a:p>
        </p:txBody>
      </p:sp>
      <p:sp>
        <p:nvSpPr>
          <p:cNvPr id="120886429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45749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79294113"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200170909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51810489"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6678872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04422323"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39561276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Role</a:t>
            </a:r>
          </a:p>
        </p:txBody>
      </p:sp>
      <p:sp>
        <p:nvSpPr>
          <p:cNvPr id="181811346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User</a:t>
            </a:r>
          </a:p>
        </p:txBody>
      </p:sp>
      <p:sp>
        <p:nvSpPr>
          <p:cNvPr id="143367114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68836288"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29173531"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9636721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172463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9682722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SAML Token</a:t>
            </a:r>
          </a:p>
        </p:txBody>
      </p:sp>
      <p:sp>
        <p:nvSpPr>
          <p:cNvPr id="44056518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User.Nationality</a:t>
            </a:r>
          </a:p>
        </p:txBody>
      </p:sp>
      <p:sp>
        <p:nvSpPr>
          <p:cNvPr id="45799911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4440761"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56849220"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0559779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46870888"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73700598"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56354795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Information Object and Metadata Interface WSMP over REST</a:t>
            </a:r>
          </a:p>
        </p:txBody>
      </p:sp>
      <p:sp>
        <p:nvSpPr>
          <p:cNvPr id="1648266888"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266974"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29425050"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54395030"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634044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3072495"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984992981"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592259350"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2143332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5646298"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12956272"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954186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8002645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772032658"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a:t>
            </a:r>
          </a:p>
        </p:txBody>
      </p:sp>
      <p:sp>
        <p:nvSpPr>
          <p:cNvPr id="159984987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0272545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10544412"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56313170"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797702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4064398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646078395"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Label Information Product</a:t>
            </a:r>
          </a:p>
        </p:txBody>
      </p:sp>
      <p:sp>
        <p:nvSpPr>
          <p:cNvPr id="103915989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9574009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33781935"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023286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547234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2883962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008590499"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XACL Policy Request</a:t>
            </a:r>
          </a:p>
        </p:txBody>
      </p:sp>
      <p:sp>
        <p:nvSpPr>
          <p:cNvPr id="192722221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25784079"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525162"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3654085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515200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61879069"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372914342"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Register NCDF Mapping</a:t>
            </a:r>
          </a:p>
        </p:txBody>
      </p:sp>
      <p:sp>
        <p:nvSpPr>
          <p:cNvPr id="60716447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22012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36312965"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49047977"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9044280"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7467732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63545867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90</a:t>
            </a:r>
          </a:p>
        </p:txBody>
      </p:sp>
      <p:sp>
        <p:nvSpPr>
          <p:cNvPr id="33156153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248976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92867244"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1334316848"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Discover Information</a:t>
            </a:r>
          </a:p>
        </p:txBody>
      </p:sp>
      <p:sp>
        <p:nvSpPr>
          <p:cNvPr id="2089833958"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8207020"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57308482"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7750973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365851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60377475"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850870938"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924618288"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9340631"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02032064"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6779532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726116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27754045"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a:t>
            </a:r>
          </a:p>
        </p:txBody>
      </p:sp>
      <p:sp>
        <p:nvSpPr>
          <p:cNvPr id="80752533"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a:t>
            </a:r>
          </a:p>
        </p:txBody>
      </p:sp>
      <p:sp>
        <p:nvSpPr>
          <p:cNvPr id="1644397678"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04425304"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8202272"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476441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3325556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99844863"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583980252"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670629371"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53097189"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0418242"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34558161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337228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79071935"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1715055356"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99383876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8380873"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82178777"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79972108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713572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28490167"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Lake</a:t>
            </a:r>
          </a:p>
        </p:txBody>
      </p:sp>
      <p:sp>
        <p:nvSpPr>
          <p:cNvPr id="1616308660"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Product</a:t>
            </a:r>
          </a:p>
        </p:txBody>
      </p:sp>
      <p:sp>
        <p:nvSpPr>
          <p:cNvPr id="660032425"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2818337"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55159860"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2244311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0956789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0976478"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a:t>
            </a:r>
          </a:p>
        </p:txBody>
      </p:sp>
      <p:sp>
        <p:nvSpPr>
          <p:cNvPr id="1133413015"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Remove NCDF Information</a:t>
            </a:r>
          </a:p>
        </p:txBody>
      </p:sp>
      <p:sp>
        <p:nvSpPr>
          <p:cNvPr id="96317694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23049116"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33775706"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56496799"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673720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04877352"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Store</a:t>
            </a:r>
          </a:p>
        </p:txBody>
      </p:sp>
      <p:sp>
        <p:nvSpPr>
          <p:cNvPr id="711529866"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Query Metadata API REST</a:t>
            </a:r>
          </a:p>
        </p:txBody>
      </p:sp>
      <p:sp>
        <p:nvSpPr>
          <p:cNvPr id="458901277"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36124835"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0082850"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8874271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361986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79679629"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Management</a:t>
            </a:r>
          </a:p>
        </p:txBody>
      </p:sp>
      <p:sp>
        <p:nvSpPr>
          <p:cNvPr id="1829539024"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Control Policy Repository</a:t>
            </a:r>
          </a:p>
        </p:txBody>
      </p:sp>
      <p:sp>
        <p:nvSpPr>
          <p:cNvPr id="1222159238"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50577332"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297188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86188194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91</a:t>
            </a:r>
          </a:p>
        </p:txBody>
      </p:sp>
      <p:sp>
        <p:nvSpPr>
          <p:cNvPr id="125889914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328163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6848168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0767070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3918410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95232640"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Splitter Java</a:t>
            </a:r>
          </a:p>
        </p:txBody>
      </p:sp>
      <p:sp>
        <p:nvSpPr>
          <p:cNvPr id="98745189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Information Object and Metadata Interface WSMP over REST</a:t>
            </a:r>
          </a:p>
        </p:txBody>
      </p:sp>
      <p:sp>
        <p:nvSpPr>
          <p:cNvPr id="140251488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4932719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83618785"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53858015"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3983592"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8815265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04295205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RESTful</a:t>
            </a:r>
          </a:p>
        </p:txBody>
      </p:sp>
      <p:sp>
        <p:nvSpPr>
          <p:cNvPr id="1403196207"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930504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6660700"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58280207"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2793962"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79128746"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55844897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API</a:t>
            </a:r>
          </a:p>
        </p:txBody>
      </p:sp>
      <p:sp>
        <p:nvSpPr>
          <p:cNvPr id="145589588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8832654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42315811"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13762002"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1294962"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87852645"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47409957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1530087"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7823510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93319702"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005388237"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7156237"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2314406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92281743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Publish Data</a:t>
            </a:r>
          </a:p>
        </p:txBody>
      </p:sp>
      <p:sp>
        <p:nvSpPr>
          <p:cNvPr id="999012768"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4268310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05634007"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40643274"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02312429"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82859133"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01635536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Unwrapped BSO API</a:t>
            </a:r>
          </a:p>
        </p:txBody>
      </p:sp>
      <p:sp>
        <p:nvSpPr>
          <p:cNvPr id="1619853214"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7526383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50804100"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14993516"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4185524"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09538055"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59780653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Infrastructure Storage Services</a:t>
            </a:r>
          </a:p>
        </p:txBody>
      </p:sp>
      <p:sp>
        <p:nvSpPr>
          <p:cNvPr id="1651965141"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7467138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7870601"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14017983"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8163961"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43402511"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01676144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Wrapped BSO API</a:t>
            </a:r>
          </a:p>
        </p:txBody>
      </p:sp>
      <p:sp>
        <p:nvSpPr>
          <p:cNvPr id="380365990"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97137177"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9418035"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30410319"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4310017"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099118089"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Data Pool</a:t>
            </a:r>
          </a:p>
        </p:txBody>
      </p:sp>
      <p:sp>
        <p:nvSpPr>
          <p:cNvPr id="10904288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590334897"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0508731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9537147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46861241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92</a:t>
            </a:r>
          </a:p>
        </p:txBody>
      </p:sp>
      <p:sp>
        <p:nvSpPr>
          <p:cNvPr id="74205546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702506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8652216"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84644030"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658509"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73130203"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746640096"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Order and Tasking Applications</a:t>
            </a:r>
          </a:p>
        </p:txBody>
      </p:sp>
      <p:sp>
        <p:nvSpPr>
          <p:cNvPr id="88472478"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5539695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0108531"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70890671"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0255491"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2438333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58125355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Applications</a:t>
            </a:r>
          </a:p>
        </p:txBody>
      </p:sp>
      <p:sp>
        <p:nvSpPr>
          <p:cNvPr id="1239423216"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4614771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4730382"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6922477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508373"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5438478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Metadata</a:t>
            </a:r>
          </a:p>
        </p:txBody>
      </p:sp>
      <p:sp>
        <p:nvSpPr>
          <p:cNvPr id="118644564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Linkback</a:t>
            </a:r>
          </a:p>
        </p:txBody>
      </p:sp>
      <p:sp>
        <p:nvSpPr>
          <p:cNvPr id="8225164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118669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45302893"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34622848"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20139538"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77193551"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72017902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C2 Reference Data Source Applications</a:t>
            </a:r>
          </a:p>
        </p:txBody>
      </p:sp>
      <p:sp>
        <p:nvSpPr>
          <p:cNvPr id="1630883032"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4179057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86689752"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13570136"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4951817"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7440439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63770000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Information Management Applications</a:t>
            </a:r>
          </a:p>
        </p:txBody>
      </p:sp>
      <p:sp>
        <p:nvSpPr>
          <p:cNvPr id="79929673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3071808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87392073"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90136181"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8285435"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09269417"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89421505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Targeting Applications</a:t>
            </a:r>
          </a:p>
        </p:txBody>
      </p:sp>
      <p:sp>
        <p:nvSpPr>
          <p:cNvPr id="898973585"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421086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74125899"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7166792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55923"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3074955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Applications</a:t>
            </a:r>
          </a:p>
        </p:txBody>
      </p:sp>
      <p:sp>
        <p:nvSpPr>
          <p:cNvPr id="133320281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Applications</a:t>
            </a:r>
          </a:p>
        </p:txBody>
      </p:sp>
      <p:sp>
        <p:nvSpPr>
          <p:cNvPr id="993528290"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3311527"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99292413"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91061577"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6641256"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38713504"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825668113"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Counter IED Processes</a:t>
            </a:r>
          </a:p>
        </p:txBody>
      </p:sp>
      <p:sp>
        <p:nvSpPr>
          <p:cNvPr id="52987139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6166712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80792745"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63523979"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6089602"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10696014"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1828418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42107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6309498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93</a:t>
            </a:r>
          </a:p>
        </p:txBody>
      </p:sp>
      <p:sp>
        <p:nvSpPr>
          <p:cNvPr id="45383264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35386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92504157"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Fires Processes</a:t>
            </a:r>
          </a:p>
        </p:txBody>
      </p:sp>
      <p:sp>
        <p:nvSpPr>
          <p:cNvPr id="1522110893"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50576127"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4935697"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6722198"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5124636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992282897"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Coordination Processes</a:t>
            </a:r>
          </a:p>
        </p:txBody>
      </p:sp>
      <p:sp>
        <p:nvSpPr>
          <p:cNvPr id="104139752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0277831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50996694"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0672442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3812006"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47908188"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326369820"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Battlespace Awareness Processes</a:t>
            </a:r>
          </a:p>
        </p:txBody>
      </p:sp>
      <p:sp>
        <p:nvSpPr>
          <p:cNvPr id="62581361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14632785"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4162166"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0191462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2560573"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15612149"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C2 Processes</a:t>
            </a:r>
          </a:p>
        </p:txBody>
      </p:sp>
      <p:sp>
        <p:nvSpPr>
          <p:cNvPr id="1950887935"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EW C2 Processes</a:t>
            </a:r>
          </a:p>
        </p:txBody>
      </p:sp>
      <p:sp>
        <p:nvSpPr>
          <p:cNvPr id="190514308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62970412"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15080757"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5443343"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63365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2993127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1641768366"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Track Management Services</a:t>
            </a:r>
          </a:p>
        </p:txBody>
      </p:sp>
      <p:sp>
        <p:nvSpPr>
          <p:cNvPr id="152566915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66044191"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76091583"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40756731"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453279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3195510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Planning Services</a:t>
            </a:r>
          </a:p>
        </p:txBody>
      </p:sp>
      <p:sp>
        <p:nvSpPr>
          <p:cNvPr id="639832817"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ORBAT Services</a:t>
            </a:r>
          </a:p>
        </p:txBody>
      </p:sp>
      <p:sp>
        <p:nvSpPr>
          <p:cNvPr id="198779740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3984266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76455469"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0893056"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4329679"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82266947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388236096"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157944373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5156359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36311629"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95761807"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247470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8338236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1945457305"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Force Generation and Activation Services</a:t>
            </a:r>
          </a:p>
        </p:txBody>
      </p:sp>
      <p:sp>
        <p:nvSpPr>
          <p:cNvPr id="1150609546"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34185967"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78854447"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2722771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604880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99730808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1557226867"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Overlay Services</a:t>
            </a:r>
          </a:p>
        </p:txBody>
      </p:sp>
      <p:sp>
        <p:nvSpPr>
          <p:cNvPr id="62283038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05159581"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16735120"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17112710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6182804"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69112929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00982069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94</a:t>
            </a:r>
          </a:p>
        </p:txBody>
      </p:sp>
      <p:sp>
        <p:nvSpPr>
          <p:cNvPr id="209374273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18586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78363700"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Situational Awareness Services</a:t>
            </a:r>
          </a:p>
        </p:txBody>
      </p:sp>
      <p:sp>
        <p:nvSpPr>
          <p:cNvPr id="304769143"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Recognized Picture Services</a:t>
            </a:r>
          </a:p>
        </p:txBody>
      </p:sp>
      <p:sp>
        <p:nvSpPr>
          <p:cNvPr id="90402168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253161"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1874347"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2909634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7926268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30776579"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Operations Information Services</a:t>
            </a:r>
          </a:p>
        </p:txBody>
      </p:sp>
      <p:sp>
        <p:nvSpPr>
          <p:cNvPr id="779738282"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BSE Services</a:t>
            </a:r>
          </a:p>
        </p:txBody>
      </p:sp>
      <p:sp>
        <p:nvSpPr>
          <p:cNvPr id="1207377744"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0748685"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26091500"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1521889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1499658"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22176659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Joint Domain Services</a:t>
            </a:r>
          </a:p>
        </p:txBody>
      </p:sp>
      <p:sp>
        <p:nvSpPr>
          <p:cNvPr id="761998311"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Crisis Response Measure Services</a:t>
            </a:r>
          </a:p>
        </p:txBody>
      </p:sp>
      <p:sp>
        <p:nvSpPr>
          <p:cNvPr id="1222069172"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82571225"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4923113"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876797438"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740476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068310629"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Producer</a:t>
            </a:r>
          </a:p>
        </p:txBody>
      </p:sp>
      <p:sp>
        <p:nvSpPr>
          <p:cNvPr id="1214020130"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Information Object and Metadata Interface WSMP over REST</a:t>
            </a:r>
          </a:p>
        </p:txBody>
      </p:sp>
      <p:sp>
        <p:nvSpPr>
          <p:cNvPr id="124549696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37398406"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97479621"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7854092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0177327"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356733491"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001108055"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282476238"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29634617"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0713376"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00826182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828377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467312945"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1861150319"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6827490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18496289"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7871776"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73754855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325384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393692292"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XML Receiver</a:t>
            </a:r>
          </a:p>
        </p:txBody>
      </p:sp>
      <p:sp>
        <p:nvSpPr>
          <p:cNvPr id="1275188469"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Saxon XSLT Processor</a:t>
            </a:r>
          </a:p>
        </p:txBody>
      </p:sp>
      <p:sp>
        <p:nvSpPr>
          <p:cNvPr id="745139909"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99395431"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9582835"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086273201"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9165686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580178780"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Protocol Interface Java</a:t>
            </a:r>
          </a:p>
        </p:txBody>
      </p:sp>
      <p:sp>
        <p:nvSpPr>
          <p:cNvPr id="2138114841"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Apache Daffodil Translator</a:t>
            </a:r>
          </a:p>
        </p:txBody>
      </p:sp>
      <p:sp>
        <p:nvSpPr>
          <p:cNvPr id="1178775800"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55248202"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14628469"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6491275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4334940"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611738135"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Microsoft Excel</a:t>
            </a:r>
          </a:p>
        </p:txBody>
      </p:sp>
      <p:sp>
        <p:nvSpPr>
          <p:cNvPr id="260846831"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STANAG Transformation Formatter</a:t>
            </a:r>
          </a:p>
        </p:txBody>
      </p:sp>
      <p:sp>
        <p:nvSpPr>
          <p:cNvPr id="603991134"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7454216"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497406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27564431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95</a:t>
            </a:r>
          </a:p>
        </p:txBody>
      </p:sp>
      <p:sp>
        <p:nvSpPr>
          <p:cNvPr id="69969757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2699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9196213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358865612"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93684089"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35266386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General XML Input</a:t>
            </a:r>
          </a:p>
        </p:txBody>
      </p:sp>
      <p:sp>
        <p:nvSpPr>
          <p:cNvPr id="93885255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XML Receiver</a:t>
            </a:r>
          </a:p>
        </p:txBody>
      </p:sp>
      <p:sp>
        <p:nvSpPr>
          <p:cNvPr id="101998829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2154567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3681816"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790622241"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0006260"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316820375"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Non XML Input</a:t>
            </a:r>
          </a:p>
        </p:txBody>
      </p:sp>
      <p:sp>
        <p:nvSpPr>
          <p:cNvPr id="143441732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Protocol Interface Java</a:t>
            </a:r>
          </a:p>
        </p:txBody>
      </p:sp>
      <p:sp>
        <p:nvSpPr>
          <p:cNvPr id="87098587"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340510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834783"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606905461"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9821047"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115999483"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Saxon XSLT Processor</a:t>
            </a:r>
          </a:p>
        </p:txBody>
      </p:sp>
      <p:sp>
        <p:nvSpPr>
          <p:cNvPr id="87357704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XML Output</a:t>
            </a:r>
          </a:p>
        </p:txBody>
      </p:sp>
      <p:sp>
        <p:nvSpPr>
          <p:cNvPr id="196920925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7357878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29134436"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417450670"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9192045"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470668392"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Filter NCDF Information</a:t>
            </a:r>
          </a:p>
        </p:txBody>
      </p:sp>
      <p:sp>
        <p:nvSpPr>
          <p:cNvPr id="166973881"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95806612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0910697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85660137"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465689183"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9302012"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347168"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Metadata out</a:t>
            </a:r>
          </a:p>
        </p:txBody>
      </p:sp>
      <p:sp>
        <p:nvSpPr>
          <p:cNvPr id="184806447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Object Metadata DBMS MongodB</a:t>
            </a:r>
          </a:p>
        </p:txBody>
      </p:sp>
      <p:sp>
        <p:nvSpPr>
          <p:cNvPr id="1558906393"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6548627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31152988"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509595239"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4647547"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7029343"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19964549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667803990"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9943392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94634622"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390093040"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9069215"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967224116"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507469378"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87499181"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1536459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21193286"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815544796"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7193992"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704268691"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47577315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 Retrieve Additional Attributes</a:t>
            </a:r>
          </a:p>
        </p:txBody>
      </p:sp>
      <p:sp>
        <p:nvSpPr>
          <p:cNvPr id="1297625193"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3122123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9194460"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696663072"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4489345"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110348639"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28825714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412852978"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99148279"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5062263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33728487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96</a:t>
            </a:r>
          </a:p>
        </p:txBody>
      </p:sp>
      <p:sp>
        <p:nvSpPr>
          <p:cNvPr id="118102538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534191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79734774"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649888988"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4992937"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58270269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View NCDF Information</a:t>
            </a:r>
          </a:p>
        </p:txBody>
      </p:sp>
      <p:sp>
        <p:nvSpPr>
          <p:cNvPr id="176249498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72702198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7418699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7076209"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62052051"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425100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97827494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884927456"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202825844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82927361"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4867270"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145364162"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6360878"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78183652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Interface WSMP over REST </a:t>
            </a:r>
          </a:p>
        </p:txBody>
      </p:sp>
      <p:sp>
        <p:nvSpPr>
          <p:cNvPr id="100155122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Information Object and Metadata Interface WSMP over REST</a:t>
            </a:r>
          </a:p>
        </p:txBody>
      </p:sp>
      <p:sp>
        <p:nvSpPr>
          <p:cNvPr id="96739826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8796285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79769120"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887622114"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4723708"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779063566"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Browse NCDF Information</a:t>
            </a:r>
          </a:p>
        </p:txBody>
      </p:sp>
      <p:sp>
        <p:nvSpPr>
          <p:cNvPr id="68969473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34009320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1948888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27753411"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442264382"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466966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56102635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Adapter Java</a:t>
            </a:r>
          </a:p>
        </p:txBody>
      </p:sp>
      <p:sp>
        <p:nvSpPr>
          <p:cNvPr id="99736730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API REST</a:t>
            </a:r>
          </a:p>
        </p:txBody>
      </p:sp>
      <p:sp>
        <p:nvSpPr>
          <p:cNvPr id="110821985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27970832"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54368913"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801679264"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9571070"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09908268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Non NCDF Producer</a:t>
            </a:r>
          </a:p>
        </p:txBody>
      </p:sp>
      <p:sp>
        <p:nvSpPr>
          <p:cNvPr id="2010549462"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Native Receive Interface</a:t>
            </a:r>
          </a:p>
        </p:txBody>
      </p:sp>
      <p:sp>
        <p:nvSpPr>
          <p:cNvPr id="130551293"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0759146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4619412"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151207059"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608664"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64180152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7681426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05013604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3282989"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8238983"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875415252"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86422831"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96296709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Apache Daffodil Translator</a:t>
            </a:r>
          </a:p>
        </p:txBody>
      </p:sp>
      <p:sp>
        <p:nvSpPr>
          <p:cNvPr id="184908851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General XML Input</a:t>
            </a:r>
          </a:p>
        </p:txBody>
      </p:sp>
      <p:sp>
        <p:nvSpPr>
          <p:cNvPr id="88865012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68755455"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57538571"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639137015"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4955563"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46562634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Analyse NCDF Information</a:t>
            </a:r>
          </a:p>
        </p:txBody>
      </p:sp>
      <p:sp>
        <p:nvSpPr>
          <p:cNvPr id="2045708211"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227276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172701665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97</a:t>
            </a:r>
          </a:p>
        </p:txBody>
      </p:sp>
      <p:sp>
        <p:nvSpPr>
          <p:cNvPr id="31235378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889456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17632772"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Make Decision</a:t>
            </a:r>
          </a:p>
        </p:txBody>
      </p:sp>
      <p:sp>
        <p:nvSpPr>
          <p:cNvPr id="1829085346"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4575839"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369085708"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6116855"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4660804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GUI</a:t>
            </a:r>
          </a:p>
        </p:txBody>
      </p:sp>
      <p:sp>
        <p:nvSpPr>
          <p:cNvPr id="217109057"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Adapter Java</a:t>
            </a:r>
          </a:p>
        </p:txBody>
      </p:sp>
      <p:sp>
        <p:nvSpPr>
          <p:cNvPr id="173729215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96781337"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83480695"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682596788"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634287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58752453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Recieve NCDF Information</a:t>
            </a:r>
          </a:p>
        </p:txBody>
      </p:sp>
      <p:sp>
        <p:nvSpPr>
          <p:cNvPr id="116446249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29976851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44240673"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59200356"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540101342"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84022771"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82644839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Search NCDF Infomration</a:t>
            </a:r>
          </a:p>
        </p:txBody>
      </p:sp>
      <p:sp>
        <p:nvSpPr>
          <p:cNvPr id="295617252"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71822922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63976993"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5921939"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69936776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9986078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5812859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Producer Local Store</a:t>
            </a:r>
          </a:p>
        </p:txBody>
      </p:sp>
      <p:sp>
        <p:nvSpPr>
          <p:cNvPr id="711672916"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Store Metadata WSMP over REST</a:t>
            </a:r>
          </a:p>
        </p:txBody>
      </p:sp>
      <p:sp>
        <p:nvSpPr>
          <p:cNvPr id="49994612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8853328"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63793691"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561016962"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0151149"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20062569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Message out</a:t>
            </a:r>
          </a:p>
        </p:txBody>
      </p:sp>
      <p:sp>
        <p:nvSpPr>
          <p:cNvPr id="1484717818"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Information Object DBMS MongodB</a:t>
            </a:r>
          </a:p>
        </p:txBody>
      </p:sp>
      <p:sp>
        <p:nvSpPr>
          <p:cNvPr id="204947074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65007409"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87738982"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160253923"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9200348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42760848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Producer</a:t>
            </a:r>
          </a:p>
        </p:txBody>
      </p:sp>
      <p:sp>
        <p:nvSpPr>
          <p:cNvPr id="104203363"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NCDF Interface WSMP over REST </a:t>
            </a:r>
          </a:p>
        </p:txBody>
      </p:sp>
      <p:sp>
        <p:nvSpPr>
          <p:cNvPr id="6007867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51805205"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175999"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02733257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8971849"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58865412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Adapter Java</a:t>
            </a:r>
          </a:p>
        </p:txBody>
      </p:sp>
      <p:sp>
        <p:nvSpPr>
          <p:cNvPr id="33412433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OpenSearch Object Metadata Indexer</a:t>
            </a:r>
          </a:p>
        </p:txBody>
      </p:sp>
      <p:sp>
        <p:nvSpPr>
          <p:cNvPr id="1895653999"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3741739"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9093981"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70223440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41928301"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0531589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Return Access Decision</a:t>
            </a:r>
          </a:p>
        </p:txBody>
      </p:sp>
      <p:sp>
        <p:nvSpPr>
          <p:cNvPr id="694582574"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Enforcement Point</a:t>
            </a:r>
          </a:p>
        </p:txBody>
      </p:sp>
      <p:sp>
        <p:nvSpPr>
          <p:cNvPr id="150500071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97917435"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96641385"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838663850"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752609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71146063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5494391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98</a:t>
            </a:r>
          </a:p>
        </p:txBody>
      </p:sp>
      <p:sp>
        <p:nvSpPr>
          <p:cNvPr id="34569118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784882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5523403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Enforcement Point</a:t>
            </a:r>
          </a:p>
        </p:txBody>
      </p:sp>
      <p:sp>
        <p:nvSpPr>
          <p:cNvPr id="1229844451"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Assess Request for Access</a:t>
            </a:r>
          </a:p>
        </p:txBody>
      </p:sp>
      <p:sp>
        <p:nvSpPr>
          <p:cNvPr id="968324568"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464016"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3046678"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17711746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417862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825878234"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Evaluate Policies</a:t>
            </a:r>
          </a:p>
        </p:txBody>
      </p:sp>
      <p:sp>
        <p:nvSpPr>
          <p:cNvPr id="1639242332"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Administration Point</a:t>
            </a:r>
          </a:p>
        </p:txBody>
      </p:sp>
      <p:sp>
        <p:nvSpPr>
          <p:cNvPr id="1820863668"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5758391"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09998535"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812611160"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98008429"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99357398"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Decision Point</a:t>
            </a:r>
          </a:p>
        </p:txBody>
      </p:sp>
      <p:sp>
        <p:nvSpPr>
          <p:cNvPr id="219092593"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Return Access Decision</a:t>
            </a:r>
          </a:p>
        </p:txBody>
      </p:sp>
      <p:sp>
        <p:nvSpPr>
          <p:cNvPr id="1176071230"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93013241"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65026823"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39110991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589014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963519640"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 Retrieve Additional Attributes</a:t>
            </a:r>
          </a:p>
        </p:txBody>
      </p:sp>
      <p:sp>
        <p:nvSpPr>
          <p:cNvPr id="50213131"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Policy Information Point</a:t>
            </a:r>
          </a:p>
        </p:txBody>
      </p:sp>
      <p:sp>
        <p:nvSpPr>
          <p:cNvPr id="9513473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51429400"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59285119"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45885773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478457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304988706"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Adapter Java</a:t>
            </a:r>
          </a:p>
        </p:txBody>
      </p:sp>
      <p:sp>
        <p:nvSpPr>
          <p:cNvPr id="503709807"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NVG Consumer</a:t>
            </a:r>
          </a:p>
        </p:txBody>
      </p:sp>
      <p:sp>
        <p:nvSpPr>
          <p:cNvPr id="1239424772"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46844335"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52738265"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4913224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011217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13134830"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Provide Information Product Specification</a:t>
            </a:r>
          </a:p>
        </p:txBody>
      </p:sp>
      <p:sp>
        <p:nvSpPr>
          <p:cNvPr id="1016653172"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Create NCDF Mapping</a:t>
            </a:r>
          </a:p>
        </p:txBody>
      </p:sp>
      <p:sp>
        <p:nvSpPr>
          <p:cNvPr id="2040687043"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92842245"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72103713"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713054249"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418849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297976283"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Junction</a:t>
            </a:r>
          </a:p>
        </p:txBody>
      </p:sp>
      <p:sp>
        <p:nvSpPr>
          <p:cNvPr id="1503713277"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Subscribe to NCDF Information</a:t>
            </a:r>
          </a:p>
        </p:txBody>
      </p:sp>
      <p:sp>
        <p:nvSpPr>
          <p:cNvPr id="1900649968"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1609114"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9491061"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04458802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546153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071577979"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BSO Services</a:t>
            </a:r>
          </a:p>
        </p:txBody>
      </p:sp>
      <p:sp>
        <p:nvSpPr>
          <p:cNvPr id="2002013446"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Infrastructure Storage Services</a:t>
            </a:r>
          </a:p>
        </p:txBody>
      </p:sp>
      <p:sp>
        <p:nvSpPr>
          <p:cNvPr id="1633726039"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94880530"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98313147"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7911607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1460924"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842944275"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Gateway Services</a:t>
            </a:r>
          </a:p>
        </p:txBody>
      </p:sp>
      <p:sp>
        <p:nvSpPr>
          <p:cNvPr id="1334968933"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Database Services</a:t>
            </a:r>
          </a:p>
        </p:txBody>
      </p:sp>
      <p:sp>
        <p:nvSpPr>
          <p:cNvPr id="756821991"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3009173"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371118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NATO Core Data Framework Architecture</a:t>
            </a:r>
          </a:p>
        </p:txBody>
      </p:sp>
      <p:sp>
        <p:nvSpPr>
          <p:cNvPr id="7135414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99</a:t>
            </a:r>
          </a:p>
        </p:txBody>
      </p:sp>
      <p:sp>
        <p:nvSpPr>
          <p:cNvPr id="9066949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106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B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Application>JasperReports Library version 6.7.1</Applicat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coreProperties>
</file>