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9"/>
  </p:notesMasterIdLst>
  <p:sldIdLst>
    <p:sldId id="256" r:id="rId2"/>
    <p:sldId id="258" r:id="rId3"/>
    <p:sldId id="260" r:id="rId4"/>
    <p:sldId id="314" r:id="rId5"/>
    <p:sldId id="313"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3" r:id="rId24"/>
    <p:sldId id="332" r:id="rId25"/>
    <p:sldId id="334" r:id="rId26"/>
    <p:sldId id="335" r:id="rId27"/>
    <p:sldId id="312" r:id="rId28"/>
  </p:sldIdLst>
  <p:sldSz cx="9144000" cy="5143500" type="screen16x9"/>
  <p:notesSz cx="6858000" cy="9144000"/>
  <p:embeddedFontLst>
    <p:embeddedFont>
      <p:font typeface="Bebas Neue" panose="020B0606020202050201" pitchFamily="34" charset="0"/>
      <p:regular r:id="rId30"/>
    </p:embeddedFont>
    <p:embeddedFont>
      <p:font typeface="Space Mono" panose="020B0604020202020204" charset="0"/>
      <p:regular r:id="rId31"/>
      <p:bold r:id="rId32"/>
      <p:italic r:id="rId33"/>
      <p:boldItalic r:id="rId34"/>
    </p:embeddedFont>
    <p:embeddedFont>
      <p:font typeface="Tajawal" panose="020B0604020202020204" charset="-78"/>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896BA7-EBF5-4B94-81E5-24FC3A7A1138}">
  <a:tblStyle styleId="{E8896BA7-EBF5-4B94-81E5-24FC3A7A11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5F23DE-8A17-4AC7-A2EC-351DAB01EED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100" d="100"/>
          <a:sy n="100" d="100"/>
        </p:scale>
        <p:origin x="58"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u Bo" userId="493c4f392f3ce351" providerId="LiveId" clId="{AE5A9795-BE8E-4E1E-852E-0A19EAE5FD43}"/>
    <pc:docChg chg="modSld">
      <pc:chgData name="Nguyen Huu Bo" userId="493c4f392f3ce351" providerId="LiveId" clId="{AE5A9795-BE8E-4E1E-852E-0A19EAE5FD43}" dt="2024-04-09T10:56:02.327" v="4" actId="2062"/>
      <pc:docMkLst>
        <pc:docMk/>
      </pc:docMkLst>
      <pc:sldChg chg="modSp mod">
        <pc:chgData name="Nguyen Huu Bo" userId="493c4f392f3ce351" providerId="LiveId" clId="{AE5A9795-BE8E-4E1E-852E-0A19EAE5FD43}" dt="2024-04-09T10:55:56.217" v="3" actId="2062"/>
        <pc:sldMkLst>
          <pc:docMk/>
          <pc:sldMk cId="660012581" sldId="324"/>
        </pc:sldMkLst>
        <pc:graphicFrameChg chg="modGraphic">
          <ac:chgData name="Nguyen Huu Bo" userId="493c4f392f3ce351" providerId="LiveId" clId="{AE5A9795-BE8E-4E1E-852E-0A19EAE5FD43}" dt="2024-04-09T10:55:56.217" v="3" actId="2062"/>
          <ac:graphicFrameMkLst>
            <pc:docMk/>
            <pc:sldMk cId="660012581" sldId="324"/>
            <ac:graphicFrameMk id="4" creationId="{00B072F2-146C-C9E4-FC89-46940D5326C1}"/>
          </ac:graphicFrameMkLst>
        </pc:graphicFrameChg>
      </pc:sldChg>
      <pc:sldChg chg="modSp mod">
        <pc:chgData name="Nguyen Huu Bo" userId="493c4f392f3ce351" providerId="LiveId" clId="{AE5A9795-BE8E-4E1E-852E-0A19EAE5FD43}" dt="2024-04-09T10:55:49.256" v="2" actId="2062"/>
        <pc:sldMkLst>
          <pc:docMk/>
          <pc:sldMk cId="2828346017" sldId="328"/>
        </pc:sldMkLst>
        <pc:graphicFrameChg chg="modGraphic">
          <ac:chgData name="Nguyen Huu Bo" userId="493c4f392f3ce351" providerId="LiveId" clId="{AE5A9795-BE8E-4E1E-852E-0A19EAE5FD43}" dt="2024-04-09T10:55:49.256" v="2" actId="2062"/>
          <ac:graphicFrameMkLst>
            <pc:docMk/>
            <pc:sldMk cId="2828346017" sldId="328"/>
            <ac:graphicFrameMk id="2" creationId="{08D71386-2406-C12B-C99E-51B867508748}"/>
          </ac:graphicFrameMkLst>
        </pc:graphicFrameChg>
      </pc:sldChg>
      <pc:sldChg chg="modSp mod">
        <pc:chgData name="Nguyen Huu Bo" userId="493c4f392f3ce351" providerId="LiveId" clId="{AE5A9795-BE8E-4E1E-852E-0A19EAE5FD43}" dt="2024-04-09T10:56:02.327" v="4" actId="2062"/>
        <pc:sldMkLst>
          <pc:docMk/>
          <pc:sldMk cId="1147470834" sldId="332"/>
        </pc:sldMkLst>
        <pc:graphicFrameChg chg="modGraphic">
          <ac:chgData name="Nguyen Huu Bo" userId="493c4f392f3ce351" providerId="LiveId" clId="{AE5A9795-BE8E-4E1E-852E-0A19EAE5FD43}" dt="2024-04-09T10:56:02.327" v="4" actId="2062"/>
          <ac:graphicFrameMkLst>
            <pc:docMk/>
            <pc:sldMk cId="1147470834" sldId="332"/>
            <ac:graphicFrameMk id="4" creationId="{8E835D0D-1A4E-A12E-A5FE-76C810015CD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085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450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359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677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375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254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825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203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250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849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321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759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390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111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479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196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215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91904c915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91904c915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739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6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50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525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522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051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767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88100" y="576075"/>
            <a:ext cx="6967800" cy="1816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632650" y="2482800"/>
            <a:ext cx="3878700" cy="432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02100" y="179883"/>
            <a:ext cx="8938025" cy="286929"/>
            <a:chOff x="202100" y="179883"/>
            <a:chExt cx="8938025" cy="286929"/>
          </a:xfrm>
        </p:grpSpPr>
        <p:cxnSp>
          <p:nvCxnSpPr>
            <p:cNvPr id="12" name="Google Shape;12;p2"/>
            <p:cNvCxnSpPr/>
            <p:nvPr/>
          </p:nvCxnSpPr>
          <p:spPr>
            <a:xfrm>
              <a:off x="760525" y="323350"/>
              <a:ext cx="8379600" cy="0"/>
            </a:xfrm>
            <a:prstGeom prst="straightConnector1">
              <a:avLst/>
            </a:prstGeom>
            <a:noFill/>
            <a:ln w="9525" cap="flat" cmpd="sng">
              <a:solidFill>
                <a:schemeClr val="dk1"/>
              </a:solidFill>
              <a:prstDash val="solid"/>
              <a:round/>
              <a:headEnd type="oval" w="med" len="med"/>
              <a:tailEnd type="none" w="med" len="med"/>
            </a:ln>
          </p:spPr>
        </p:cxnSp>
        <p:sp>
          <p:nvSpPr>
            <p:cNvPr id="13" name="Google Shape;13;p2"/>
            <p:cNvSpPr/>
            <p:nvPr/>
          </p:nvSpPr>
          <p:spPr>
            <a:xfrm>
              <a:off x="202100" y="179883"/>
              <a:ext cx="343514" cy="286929"/>
            </a:xfrm>
            <a:custGeom>
              <a:avLst/>
              <a:gdLst/>
              <a:ahLst/>
              <a:cxnLst/>
              <a:rect l="l" t="t" r="r" b="b"/>
              <a:pathLst>
                <a:path w="6870271" h="5738588" extrusionOk="0">
                  <a:moveTo>
                    <a:pt x="3298309" y="4707403"/>
                  </a:moveTo>
                  <a:cubicBezTo>
                    <a:pt x="3059221" y="5014102"/>
                    <a:pt x="2830231" y="5307846"/>
                    <a:pt x="2601252" y="5601589"/>
                  </a:cubicBezTo>
                  <a:cubicBezTo>
                    <a:pt x="2584688" y="5622838"/>
                    <a:pt x="2569592" y="5645431"/>
                    <a:pt x="2551392" y="5665166"/>
                  </a:cubicBezTo>
                  <a:cubicBezTo>
                    <a:pt x="2448961" y="5776159"/>
                    <a:pt x="2355586" y="5761254"/>
                    <a:pt x="2296615" y="5620843"/>
                  </a:cubicBezTo>
                  <a:cubicBezTo>
                    <a:pt x="2110760" y="5178362"/>
                    <a:pt x="1924703" y="4735936"/>
                    <a:pt x="1744127" y="4291303"/>
                  </a:cubicBezTo>
                  <a:cubicBezTo>
                    <a:pt x="1704264" y="4193153"/>
                    <a:pt x="1649328" y="4133835"/>
                    <a:pt x="1546258" y="4095698"/>
                  </a:cubicBezTo>
                  <a:cubicBezTo>
                    <a:pt x="1079301" y="3922944"/>
                    <a:pt x="615258" y="3742211"/>
                    <a:pt x="152189" y="3559236"/>
                  </a:cubicBezTo>
                  <a:cubicBezTo>
                    <a:pt x="95247" y="3536733"/>
                    <a:pt x="50431" y="3483567"/>
                    <a:pt x="0" y="3444612"/>
                  </a:cubicBezTo>
                  <a:cubicBezTo>
                    <a:pt x="45859" y="3395615"/>
                    <a:pt x="82606" y="3328565"/>
                    <a:pt x="138876" y="3300234"/>
                  </a:cubicBezTo>
                  <a:cubicBezTo>
                    <a:pt x="2306925" y="2208784"/>
                    <a:pt x="4476578" y="1120506"/>
                    <a:pt x="6647485" y="34716"/>
                  </a:cubicBezTo>
                  <a:cubicBezTo>
                    <a:pt x="6701648" y="7629"/>
                    <a:pt x="6790384" y="-14370"/>
                    <a:pt x="6829709" y="11608"/>
                  </a:cubicBezTo>
                  <a:cubicBezTo>
                    <a:pt x="6865940" y="35523"/>
                    <a:pt x="6878369" y="132328"/>
                    <a:pt x="6865100" y="188486"/>
                  </a:cubicBezTo>
                  <a:cubicBezTo>
                    <a:pt x="6738328" y="724960"/>
                    <a:pt x="6606468" y="1260279"/>
                    <a:pt x="6471066" y="1794656"/>
                  </a:cubicBezTo>
                  <a:cubicBezTo>
                    <a:pt x="6158540" y="3028176"/>
                    <a:pt x="5843279" y="4261000"/>
                    <a:pt x="5528949" y="5494059"/>
                  </a:cubicBezTo>
                  <a:cubicBezTo>
                    <a:pt x="5497144" y="5618815"/>
                    <a:pt x="5413618" y="5597050"/>
                    <a:pt x="5328435" y="5561424"/>
                  </a:cubicBezTo>
                  <a:cubicBezTo>
                    <a:pt x="4976674" y="5414289"/>
                    <a:pt x="4625282" y="5266268"/>
                    <a:pt x="4273834" y="5118371"/>
                  </a:cubicBezTo>
                  <a:cubicBezTo>
                    <a:pt x="3951782" y="4982847"/>
                    <a:pt x="3629830" y="4847075"/>
                    <a:pt x="3298309" y="4707403"/>
                  </a:cubicBezTo>
                  <a:close/>
                  <a:moveTo>
                    <a:pt x="5362269" y="5351687"/>
                  </a:moveTo>
                  <a:cubicBezTo>
                    <a:pt x="5374776" y="5317495"/>
                    <a:pt x="5385983" y="5293736"/>
                    <a:pt x="5392236" y="5268745"/>
                  </a:cubicBezTo>
                  <a:cubicBezTo>
                    <a:pt x="5669785" y="4160239"/>
                    <a:pt x="5950327" y="3052450"/>
                    <a:pt x="6220268" y="1942094"/>
                  </a:cubicBezTo>
                  <a:cubicBezTo>
                    <a:pt x="6259682" y="1779975"/>
                    <a:pt x="6269253" y="1603635"/>
                    <a:pt x="6254504" y="1437246"/>
                  </a:cubicBezTo>
                  <a:cubicBezTo>
                    <a:pt x="6238983" y="1262184"/>
                    <a:pt x="6128999" y="1219351"/>
                    <a:pt x="5993967" y="1334121"/>
                  </a:cubicBezTo>
                  <a:cubicBezTo>
                    <a:pt x="5848300" y="1457923"/>
                    <a:pt x="5716350" y="1602156"/>
                    <a:pt x="5597691" y="1752653"/>
                  </a:cubicBezTo>
                  <a:cubicBezTo>
                    <a:pt x="5105474" y="2376955"/>
                    <a:pt x="4620564" y="3006994"/>
                    <a:pt x="4132930" y="3634905"/>
                  </a:cubicBezTo>
                  <a:cubicBezTo>
                    <a:pt x="3896487" y="3939362"/>
                    <a:pt x="3659966" y="4243764"/>
                    <a:pt x="3415902" y="4557937"/>
                  </a:cubicBezTo>
                  <a:cubicBezTo>
                    <a:pt x="4070418" y="4824851"/>
                    <a:pt x="4712538" y="5086723"/>
                    <a:pt x="5362269" y="5351687"/>
                  </a:cubicBezTo>
                  <a:close/>
                  <a:moveTo>
                    <a:pt x="2458207" y="5485856"/>
                  </a:moveTo>
                  <a:cubicBezTo>
                    <a:pt x="3668068" y="3912791"/>
                    <a:pt x="4866454" y="2354653"/>
                    <a:pt x="6064839" y="796527"/>
                  </a:cubicBezTo>
                  <a:cubicBezTo>
                    <a:pt x="6058339" y="790710"/>
                    <a:pt x="6051839" y="784905"/>
                    <a:pt x="6045339" y="779089"/>
                  </a:cubicBezTo>
                  <a:cubicBezTo>
                    <a:pt x="4651427" y="1887763"/>
                    <a:pt x="3257515" y="2996438"/>
                    <a:pt x="1859905" y="4108048"/>
                  </a:cubicBezTo>
                  <a:cubicBezTo>
                    <a:pt x="2059825" y="4568427"/>
                    <a:pt x="2255688" y="5019482"/>
                    <a:pt x="2458207" y="5485856"/>
                  </a:cubicBezTo>
                  <a:close/>
                  <a:moveTo>
                    <a:pt x="5764954" y="733746"/>
                  </a:moveTo>
                  <a:cubicBezTo>
                    <a:pt x="5759676" y="725441"/>
                    <a:pt x="5754397" y="717137"/>
                    <a:pt x="5749119" y="708833"/>
                  </a:cubicBezTo>
                  <a:cubicBezTo>
                    <a:pt x="3939454" y="1609743"/>
                    <a:pt x="2129789" y="2510653"/>
                    <a:pt x="300468" y="3421358"/>
                  </a:cubicBezTo>
                  <a:cubicBezTo>
                    <a:pt x="753540" y="3591512"/>
                    <a:pt x="1182696" y="3748700"/>
                    <a:pt x="1608143" y="3915357"/>
                  </a:cubicBezTo>
                  <a:cubicBezTo>
                    <a:pt x="1710450" y="3955433"/>
                    <a:pt x="1778005" y="3938264"/>
                    <a:pt x="1860611" y="3871527"/>
                  </a:cubicBezTo>
                  <a:cubicBezTo>
                    <a:pt x="2737068" y="3163431"/>
                    <a:pt x="3616718" y="2459258"/>
                    <a:pt x="4495360" y="1753852"/>
                  </a:cubicBezTo>
                  <a:cubicBezTo>
                    <a:pt x="4918689" y="1413981"/>
                    <a:pt x="5341771" y="1073796"/>
                    <a:pt x="5764966" y="733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707975" y="2107338"/>
            <a:ext cx="4515000" cy="1640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3837525" y="994913"/>
            <a:ext cx="1278900" cy="1086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3837525" y="3773575"/>
            <a:ext cx="3973200" cy="375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8" name="Google Shape;18;p3"/>
          <p:cNvGrpSpPr/>
          <p:nvPr/>
        </p:nvGrpSpPr>
        <p:grpSpPr>
          <a:xfrm>
            <a:off x="202100" y="179883"/>
            <a:ext cx="8938025" cy="286929"/>
            <a:chOff x="202100" y="179883"/>
            <a:chExt cx="8938025" cy="286929"/>
          </a:xfrm>
        </p:grpSpPr>
        <p:cxnSp>
          <p:nvCxnSpPr>
            <p:cNvPr id="19" name="Google Shape;19;p3"/>
            <p:cNvCxnSpPr/>
            <p:nvPr/>
          </p:nvCxnSpPr>
          <p:spPr>
            <a:xfrm>
              <a:off x="760525" y="323350"/>
              <a:ext cx="8379600" cy="0"/>
            </a:xfrm>
            <a:prstGeom prst="straightConnector1">
              <a:avLst/>
            </a:prstGeom>
            <a:noFill/>
            <a:ln w="9525" cap="flat" cmpd="sng">
              <a:solidFill>
                <a:schemeClr val="dk1"/>
              </a:solidFill>
              <a:prstDash val="solid"/>
              <a:round/>
              <a:headEnd type="oval" w="med" len="med"/>
              <a:tailEnd type="none" w="med" len="med"/>
            </a:ln>
          </p:spPr>
        </p:cxnSp>
        <p:sp>
          <p:nvSpPr>
            <p:cNvPr id="20" name="Google Shape;20;p3"/>
            <p:cNvSpPr/>
            <p:nvPr/>
          </p:nvSpPr>
          <p:spPr>
            <a:xfrm>
              <a:off x="202100" y="179883"/>
              <a:ext cx="343514" cy="286929"/>
            </a:xfrm>
            <a:custGeom>
              <a:avLst/>
              <a:gdLst/>
              <a:ahLst/>
              <a:cxnLst/>
              <a:rect l="l" t="t" r="r" b="b"/>
              <a:pathLst>
                <a:path w="6870271" h="5738588" extrusionOk="0">
                  <a:moveTo>
                    <a:pt x="3298309" y="4707403"/>
                  </a:moveTo>
                  <a:cubicBezTo>
                    <a:pt x="3059221" y="5014102"/>
                    <a:pt x="2830231" y="5307846"/>
                    <a:pt x="2601252" y="5601589"/>
                  </a:cubicBezTo>
                  <a:cubicBezTo>
                    <a:pt x="2584688" y="5622838"/>
                    <a:pt x="2569592" y="5645431"/>
                    <a:pt x="2551392" y="5665166"/>
                  </a:cubicBezTo>
                  <a:cubicBezTo>
                    <a:pt x="2448961" y="5776159"/>
                    <a:pt x="2355586" y="5761254"/>
                    <a:pt x="2296615" y="5620843"/>
                  </a:cubicBezTo>
                  <a:cubicBezTo>
                    <a:pt x="2110760" y="5178362"/>
                    <a:pt x="1924703" y="4735936"/>
                    <a:pt x="1744127" y="4291303"/>
                  </a:cubicBezTo>
                  <a:cubicBezTo>
                    <a:pt x="1704264" y="4193153"/>
                    <a:pt x="1649328" y="4133835"/>
                    <a:pt x="1546258" y="4095698"/>
                  </a:cubicBezTo>
                  <a:cubicBezTo>
                    <a:pt x="1079301" y="3922944"/>
                    <a:pt x="615258" y="3742211"/>
                    <a:pt x="152189" y="3559236"/>
                  </a:cubicBezTo>
                  <a:cubicBezTo>
                    <a:pt x="95247" y="3536733"/>
                    <a:pt x="50431" y="3483567"/>
                    <a:pt x="0" y="3444612"/>
                  </a:cubicBezTo>
                  <a:cubicBezTo>
                    <a:pt x="45859" y="3395615"/>
                    <a:pt x="82606" y="3328565"/>
                    <a:pt x="138876" y="3300234"/>
                  </a:cubicBezTo>
                  <a:cubicBezTo>
                    <a:pt x="2306925" y="2208784"/>
                    <a:pt x="4476578" y="1120506"/>
                    <a:pt x="6647485" y="34716"/>
                  </a:cubicBezTo>
                  <a:cubicBezTo>
                    <a:pt x="6701648" y="7629"/>
                    <a:pt x="6790384" y="-14370"/>
                    <a:pt x="6829709" y="11608"/>
                  </a:cubicBezTo>
                  <a:cubicBezTo>
                    <a:pt x="6865940" y="35523"/>
                    <a:pt x="6878369" y="132328"/>
                    <a:pt x="6865100" y="188486"/>
                  </a:cubicBezTo>
                  <a:cubicBezTo>
                    <a:pt x="6738328" y="724960"/>
                    <a:pt x="6606468" y="1260279"/>
                    <a:pt x="6471066" y="1794656"/>
                  </a:cubicBezTo>
                  <a:cubicBezTo>
                    <a:pt x="6158540" y="3028176"/>
                    <a:pt x="5843279" y="4261000"/>
                    <a:pt x="5528949" y="5494059"/>
                  </a:cubicBezTo>
                  <a:cubicBezTo>
                    <a:pt x="5497144" y="5618815"/>
                    <a:pt x="5413618" y="5597050"/>
                    <a:pt x="5328435" y="5561424"/>
                  </a:cubicBezTo>
                  <a:cubicBezTo>
                    <a:pt x="4976674" y="5414289"/>
                    <a:pt x="4625282" y="5266268"/>
                    <a:pt x="4273834" y="5118371"/>
                  </a:cubicBezTo>
                  <a:cubicBezTo>
                    <a:pt x="3951782" y="4982847"/>
                    <a:pt x="3629830" y="4847075"/>
                    <a:pt x="3298309" y="4707403"/>
                  </a:cubicBezTo>
                  <a:close/>
                  <a:moveTo>
                    <a:pt x="5362269" y="5351687"/>
                  </a:moveTo>
                  <a:cubicBezTo>
                    <a:pt x="5374776" y="5317495"/>
                    <a:pt x="5385983" y="5293736"/>
                    <a:pt x="5392236" y="5268745"/>
                  </a:cubicBezTo>
                  <a:cubicBezTo>
                    <a:pt x="5669785" y="4160239"/>
                    <a:pt x="5950327" y="3052450"/>
                    <a:pt x="6220268" y="1942094"/>
                  </a:cubicBezTo>
                  <a:cubicBezTo>
                    <a:pt x="6259682" y="1779975"/>
                    <a:pt x="6269253" y="1603635"/>
                    <a:pt x="6254504" y="1437246"/>
                  </a:cubicBezTo>
                  <a:cubicBezTo>
                    <a:pt x="6238983" y="1262184"/>
                    <a:pt x="6128999" y="1219351"/>
                    <a:pt x="5993967" y="1334121"/>
                  </a:cubicBezTo>
                  <a:cubicBezTo>
                    <a:pt x="5848300" y="1457923"/>
                    <a:pt x="5716350" y="1602156"/>
                    <a:pt x="5597691" y="1752653"/>
                  </a:cubicBezTo>
                  <a:cubicBezTo>
                    <a:pt x="5105474" y="2376955"/>
                    <a:pt x="4620564" y="3006994"/>
                    <a:pt x="4132930" y="3634905"/>
                  </a:cubicBezTo>
                  <a:cubicBezTo>
                    <a:pt x="3896487" y="3939362"/>
                    <a:pt x="3659966" y="4243764"/>
                    <a:pt x="3415902" y="4557937"/>
                  </a:cubicBezTo>
                  <a:cubicBezTo>
                    <a:pt x="4070418" y="4824851"/>
                    <a:pt x="4712538" y="5086723"/>
                    <a:pt x="5362269" y="5351687"/>
                  </a:cubicBezTo>
                  <a:close/>
                  <a:moveTo>
                    <a:pt x="2458207" y="5485856"/>
                  </a:moveTo>
                  <a:cubicBezTo>
                    <a:pt x="3668068" y="3912791"/>
                    <a:pt x="4866454" y="2354653"/>
                    <a:pt x="6064839" y="796527"/>
                  </a:cubicBezTo>
                  <a:cubicBezTo>
                    <a:pt x="6058339" y="790710"/>
                    <a:pt x="6051839" y="784905"/>
                    <a:pt x="6045339" y="779089"/>
                  </a:cubicBezTo>
                  <a:cubicBezTo>
                    <a:pt x="4651427" y="1887763"/>
                    <a:pt x="3257515" y="2996438"/>
                    <a:pt x="1859905" y="4108048"/>
                  </a:cubicBezTo>
                  <a:cubicBezTo>
                    <a:pt x="2059825" y="4568427"/>
                    <a:pt x="2255688" y="5019482"/>
                    <a:pt x="2458207" y="5485856"/>
                  </a:cubicBezTo>
                  <a:close/>
                  <a:moveTo>
                    <a:pt x="5764954" y="733746"/>
                  </a:moveTo>
                  <a:cubicBezTo>
                    <a:pt x="5759676" y="725441"/>
                    <a:pt x="5754397" y="717137"/>
                    <a:pt x="5749119" y="708833"/>
                  </a:cubicBezTo>
                  <a:cubicBezTo>
                    <a:pt x="3939454" y="1609743"/>
                    <a:pt x="2129789" y="2510653"/>
                    <a:pt x="300468" y="3421358"/>
                  </a:cubicBezTo>
                  <a:cubicBezTo>
                    <a:pt x="753540" y="3591512"/>
                    <a:pt x="1182696" y="3748700"/>
                    <a:pt x="1608143" y="3915357"/>
                  </a:cubicBezTo>
                  <a:cubicBezTo>
                    <a:pt x="1710450" y="3955433"/>
                    <a:pt x="1778005" y="3938264"/>
                    <a:pt x="1860611" y="3871527"/>
                  </a:cubicBezTo>
                  <a:cubicBezTo>
                    <a:pt x="2737068" y="3163431"/>
                    <a:pt x="3616718" y="2459258"/>
                    <a:pt x="4495360" y="1753852"/>
                  </a:cubicBezTo>
                  <a:cubicBezTo>
                    <a:pt x="4918689" y="1413981"/>
                    <a:pt x="5341771" y="1073796"/>
                    <a:pt x="5764966" y="733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2420250" y="741800"/>
            <a:ext cx="43035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5" name="Google Shape;55;p9"/>
          <p:cNvSpPr txBox="1">
            <a:spLocks noGrp="1"/>
          </p:cNvSpPr>
          <p:nvPr>
            <p:ph type="subTitle" idx="1"/>
          </p:nvPr>
        </p:nvSpPr>
        <p:spPr>
          <a:xfrm>
            <a:off x="2420250" y="2126200"/>
            <a:ext cx="4303500" cy="671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56" name="Google Shape;56;p9"/>
          <p:cNvGrpSpPr/>
          <p:nvPr/>
        </p:nvGrpSpPr>
        <p:grpSpPr>
          <a:xfrm flipH="1">
            <a:off x="0" y="179883"/>
            <a:ext cx="8938025" cy="286929"/>
            <a:chOff x="202100" y="179883"/>
            <a:chExt cx="8938025" cy="286929"/>
          </a:xfrm>
        </p:grpSpPr>
        <p:cxnSp>
          <p:nvCxnSpPr>
            <p:cNvPr id="57" name="Google Shape;57;p9"/>
            <p:cNvCxnSpPr/>
            <p:nvPr/>
          </p:nvCxnSpPr>
          <p:spPr>
            <a:xfrm>
              <a:off x="760525" y="323350"/>
              <a:ext cx="8379600" cy="0"/>
            </a:xfrm>
            <a:prstGeom prst="straightConnector1">
              <a:avLst/>
            </a:prstGeom>
            <a:noFill/>
            <a:ln w="9525" cap="flat" cmpd="sng">
              <a:solidFill>
                <a:schemeClr val="dk1"/>
              </a:solidFill>
              <a:prstDash val="solid"/>
              <a:round/>
              <a:headEnd type="oval" w="med" len="med"/>
              <a:tailEnd type="none" w="med" len="med"/>
            </a:ln>
          </p:spPr>
        </p:cxnSp>
        <p:sp>
          <p:nvSpPr>
            <p:cNvPr id="58" name="Google Shape;58;p9"/>
            <p:cNvSpPr/>
            <p:nvPr/>
          </p:nvSpPr>
          <p:spPr>
            <a:xfrm>
              <a:off x="202100" y="179883"/>
              <a:ext cx="343514" cy="286929"/>
            </a:xfrm>
            <a:custGeom>
              <a:avLst/>
              <a:gdLst/>
              <a:ahLst/>
              <a:cxnLst/>
              <a:rect l="l" t="t" r="r" b="b"/>
              <a:pathLst>
                <a:path w="6870271" h="5738588" extrusionOk="0">
                  <a:moveTo>
                    <a:pt x="3298309" y="4707403"/>
                  </a:moveTo>
                  <a:cubicBezTo>
                    <a:pt x="3059221" y="5014102"/>
                    <a:pt x="2830231" y="5307846"/>
                    <a:pt x="2601252" y="5601589"/>
                  </a:cubicBezTo>
                  <a:cubicBezTo>
                    <a:pt x="2584688" y="5622838"/>
                    <a:pt x="2569592" y="5645431"/>
                    <a:pt x="2551392" y="5665166"/>
                  </a:cubicBezTo>
                  <a:cubicBezTo>
                    <a:pt x="2448961" y="5776159"/>
                    <a:pt x="2355586" y="5761254"/>
                    <a:pt x="2296615" y="5620843"/>
                  </a:cubicBezTo>
                  <a:cubicBezTo>
                    <a:pt x="2110760" y="5178362"/>
                    <a:pt x="1924703" y="4735936"/>
                    <a:pt x="1744127" y="4291303"/>
                  </a:cubicBezTo>
                  <a:cubicBezTo>
                    <a:pt x="1704264" y="4193153"/>
                    <a:pt x="1649328" y="4133835"/>
                    <a:pt x="1546258" y="4095698"/>
                  </a:cubicBezTo>
                  <a:cubicBezTo>
                    <a:pt x="1079301" y="3922944"/>
                    <a:pt x="615258" y="3742211"/>
                    <a:pt x="152189" y="3559236"/>
                  </a:cubicBezTo>
                  <a:cubicBezTo>
                    <a:pt x="95247" y="3536733"/>
                    <a:pt x="50431" y="3483567"/>
                    <a:pt x="0" y="3444612"/>
                  </a:cubicBezTo>
                  <a:cubicBezTo>
                    <a:pt x="45859" y="3395615"/>
                    <a:pt x="82606" y="3328565"/>
                    <a:pt x="138876" y="3300234"/>
                  </a:cubicBezTo>
                  <a:cubicBezTo>
                    <a:pt x="2306925" y="2208784"/>
                    <a:pt x="4476578" y="1120506"/>
                    <a:pt x="6647485" y="34716"/>
                  </a:cubicBezTo>
                  <a:cubicBezTo>
                    <a:pt x="6701648" y="7629"/>
                    <a:pt x="6790384" y="-14370"/>
                    <a:pt x="6829709" y="11608"/>
                  </a:cubicBezTo>
                  <a:cubicBezTo>
                    <a:pt x="6865940" y="35523"/>
                    <a:pt x="6878369" y="132328"/>
                    <a:pt x="6865100" y="188486"/>
                  </a:cubicBezTo>
                  <a:cubicBezTo>
                    <a:pt x="6738328" y="724960"/>
                    <a:pt x="6606468" y="1260279"/>
                    <a:pt x="6471066" y="1794656"/>
                  </a:cubicBezTo>
                  <a:cubicBezTo>
                    <a:pt x="6158540" y="3028176"/>
                    <a:pt x="5843279" y="4261000"/>
                    <a:pt x="5528949" y="5494059"/>
                  </a:cubicBezTo>
                  <a:cubicBezTo>
                    <a:pt x="5497144" y="5618815"/>
                    <a:pt x="5413618" y="5597050"/>
                    <a:pt x="5328435" y="5561424"/>
                  </a:cubicBezTo>
                  <a:cubicBezTo>
                    <a:pt x="4976674" y="5414289"/>
                    <a:pt x="4625282" y="5266268"/>
                    <a:pt x="4273834" y="5118371"/>
                  </a:cubicBezTo>
                  <a:cubicBezTo>
                    <a:pt x="3951782" y="4982847"/>
                    <a:pt x="3629830" y="4847075"/>
                    <a:pt x="3298309" y="4707403"/>
                  </a:cubicBezTo>
                  <a:close/>
                  <a:moveTo>
                    <a:pt x="5362269" y="5351687"/>
                  </a:moveTo>
                  <a:cubicBezTo>
                    <a:pt x="5374776" y="5317495"/>
                    <a:pt x="5385983" y="5293736"/>
                    <a:pt x="5392236" y="5268745"/>
                  </a:cubicBezTo>
                  <a:cubicBezTo>
                    <a:pt x="5669785" y="4160239"/>
                    <a:pt x="5950327" y="3052450"/>
                    <a:pt x="6220268" y="1942094"/>
                  </a:cubicBezTo>
                  <a:cubicBezTo>
                    <a:pt x="6259682" y="1779975"/>
                    <a:pt x="6269253" y="1603635"/>
                    <a:pt x="6254504" y="1437246"/>
                  </a:cubicBezTo>
                  <a:cubicBezTo>
                    <a:pt x="6238983" y="1262184"/>
                    <a:pt x="6128999" y="1219351"/>
                    <a:pt x="5993967" y="1334121"/>
                  </a:cubicBezTo>
                  <a:cubicBezTo>
                    <a:pt x="5848300" y="1457923"/>
                    <a:pt x="5716350" y="1602156"/>
                    <a:pt x="5597691" y="1752653"/>
                  </a:cubicBezTo>
                  <a:cubicBezTo>
                    <a:pt x="5105474" y="2376955"/>
                    <a:pt x="4620564" y="3006994"/>
                    <a:pt x="4132930" y="3634905"/>
                  </a:cubicBezTo>
                  <a:cubicBezTo>
                    <a:pt x="3896487" y="3939362"/>
                    <a:pt x="3659966" y="4243764"/>
                    <a:pt x="3415902" y="4557937"/>
                  </a:cubicBezTo>
                  <a:cubicBezTo>
                    <a:pt x="4070418" y="4824851"/>
                    <a:pt x="4712538" y="5086723"/>
                    <a:pt x="5362269" y="5351687"/>
                  </a:cubicBezTo>
                  <a:close/>
                  <a:moveTo>
                    <a:pt x="2458207" y="5485856"/>
                  </a:moveTo>
                  <a:cubicBezTo>
                    <a:pt x="3668068" y="3912791"/>
                    <a:pt x="4866454" y="2354653"/>
                    <a:pt x="6064839" y="796527"/>
                  </a:cubicBezTo>
                  <a:cubicBezTo>
                    <a:pt x="6058339" y="790710"/>
                    <a:pt x="6051839" y="784905"/>
                    <a:pt x="6045339" y="779089"/>
                  </a:cubicBezTo>
                  <a:cubicBezTo>
                    <a:pt x="4651427" y="1887763"/>
                    <a:pt x="3257515" y="2996438"/>
                    <a:pt x="1859905" y="4108048"/>
                  </a:cubicBezTo>
                  <a:cubicBezTo>
                    <a:pt x="2059825" y="4568427"/>
                    <a:pt x="2255688" y="5019482"/>
                    <a:pt x="2458207" y="5485856"/>
                  </a:cubicBezTo>
                  <a:close/>
                  <a:moveTo>
                    <a:pt x="5764954" y="733746"/>
                  </a:moveTo>
                  <a:cubicBezTo>
                    <a:pt x="5759676" y="725441"/>
                    <a:pt x="5754397" y="717137"/>
                    <a:pt x="5749119" y="708833"/>
                  </a:cubicBezTo>
                  <a:cubicBezTo>
                    <a:pt x="3939454" y="1609743"/>
                    <a:pt x="2129789" y="2510653"/>
                    <a:pt x="300468" y="3421358"/>
                  </a:cubicBezTo>
                  <a:cubicBezTo>
                    <a:pt x="753540" y="3591512"/>
                    <a:pt x="1182696" y="3748700"/>
                    <a:pt x="1608143" y="3915357"/>
                  </a:cubicBezTo>
                  <a:cubicBezTo>
                    <a:pt x="1710450" y="3955433"/>
                    <a:pt x="1778005" y="3938264"/>
                    <a:pt x="1860611" y="3871527"/>
                  </a:cubicBezTo>
                  <a:cubicBezTo>
                    <a:pt x="2737068" y="3163431"/>
                    <a:pt x="3616718" y="2459258"/>
                    <a:pt x="4495360" y="1753852"/>
                  </a:cubicBezTo>
                  <a:cubicBezTo>
                    <a:pt x="4918689" y="1413981"/>
                    <a:pt x="5341771" y="1073796"/>
                    <a:pt x="5764966" y="733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13"/>
          <p:cNvSpPr txBox="1">
            <a:spLocks noGrp="1"/>
          </p:cNvSpPr>
          <p:nvPr>
            <p:ph type="subTitle" idx="1"/>
          </p:nvPr>
        </p:nvSpPr>
        <p:spPr>
          <a:xfrm>
            <a:off x="716613" y="2289025"/>
            <a:ext cx="2121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2" name="Google Shape;72;p13"/>
          <p:cNvSpPr txBox="1">
            <a:spLocks noGrp="1"/>
          </p:cNvSpPr>
          <p:nvPr>
            <p:ph type="subTitle" idx="2"/>
          </p:nvPr>
        </p:nvSpPr>
        <p:spPr>
          <a:xfrm>
            <a:off x="3511043" y="2289025"/>
            <a:ext cx="2121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13"/>
          <p:cNvSpPr txBox="1">
            <a:spLocks noGrp="1"/>
          </p:cNvSpPr>
          <p:nvPr>
            <p:ph type="subTitle" idx="3"/>
          </p:nvPr>
        </p:nvSpPr>
        <p:spPr>
          <a:xfrm>
            <a:off x="6305479" y="2289025"/>
            <a:ext cx="2121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 name="Google Shape;74;p13"/>
          <p:cNvSpPr txBox="1">
            <a:spLocks noGrp="1"/>
          </p:cNvSpPr>
          <p:nvPr>
            <p:ph type="title" idx="4" hasCustomPrompt="1"/>
          </p:nvPr>
        </p:nvSpPr>
        <p:spPr>
          <a:xfrm>
            <a:off x="1410215" y="1179883"/>
            <a:ext cx="734700" cy="447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5" hasCustomPrompt="1"/>
          </p:nvPr>
        </p:nvSpPr>
        <p:spPr>
          <a:xfrm>
            <a:off x="4204652" y="1179883"/>
            <a:ext cx="734700" cy="447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6" hasCustomPrompt="1"/>
          </p:nvPr>
        </p:nvSpPr>
        <p:spPr>
          <a:xfrm>
            <a:off x="6999090" y="1179883"/>
            <a:ext cx="734700" cy="447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7"/>
          </p:nvPr>
        </p:nvSpPr>
        <p:spPr>
          <a:xfrm>
            <a:off x="716613" y="1627479"/>
            <a:ext cx="2121900" cy="7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i="1">
                <a:solidFill>
                  <a:schemeClr val="dk1"/>
                </a:solidFill>
                <a:latin typeface="Space Mono"/>
                <a:ea typeface="Space Mono"/>
                <a:cs typeface="Space Mono"/>
                <a:sym typeface="Space Mon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8" name="Google Shape;78;p13"/>
          <p:cNvSpPr txBox="1">
            <a:spLocks noGrp="1"/>
          </p:cNvSpPr>
          <p:nvPr>
            <p:ph type="subTitle" idx="8"/>
          </p:nvPr>
        </p:nvSpPr>
        <p:spPr>
          <a:xfrm>
            <a:off x="3511048" y="1627479"/>
            <a:ext cx="2121900" cy="7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i="1">
                <a:solidFill>
                  <a:schemeClr val="dk1"/>
                </a:solidFill>
                <a:latin typeface="Space Mono"/>
                <a:ea typeface="Space Mono"/>
                <a:cs typeface="Space Mono"/>
                <a:sym typeface="Space Mon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9" name="Google Shape;79;p13"/>
          <p:cNvSpPr txBox="1">
            <a:spLocks noGrp="1"/>
          </p:cNvSpPr>
          <p:nvPr>
            <p:ph type="subTitle" idx="9"/>
          </p:nvPr>
        </p:nvSpPr>
        <p:spPr>
          <a:xfrm>
            <a:off x="6305484" y="1627479"/>
            <a:ext cx="2121900" cy="7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i="1">
                <a:solidFill>
                  <a:schemeClr val="dk1"/>
                </a:solidFill>
                <a:latin typeface="Space Mono"/>
                <a:ea typeface="Space Mono"/>
                <a:cs typeface="Space Mono"/>
                <a:sym typeface="Space Mon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80" name="Google Shape;80;p13"/>
          <p:cNvGrpSpPr/>
          <p:nvPr/>
        </p:nvGrpSpPr>
        <p:grpSpPr>
          <a:xfrm>
            <a:off x="202100" y="179883"/>
            <a:ext cx="8938025" cy="286929"/>
            <a:chOff x="202100" y="179883"/>
            <a:chExt cx="8938025" cy="286929"/>
          </a:xfrm>
        </p:grpSpPr>
        <p:cxnSp>
          <p:nvCxnSpPr>
            <p:cNvPr id="81" name="Google Shape;81;p13"/>
            <p:cNvCxnSpPr/>
            <p:nvPr/>
          </p:nvCxnSpPr>
          <p:spPr>
            <a:xfrm>
              <a:off x="760525" y="323350"/>
              <a:ext cx="8379600" cy="0"/>
            </a:xfrm>
            <a:prstGeom prst="straightConnector1">
              <a:avLst/>
            </a:prstGeom>
            <a:noFill/>
            <a:ln w="9525" cap="flat" cmpd="sng">
              <a:solidFill>
                <a:schemeClr val="dk1"/>
              </a:solidFill>
              <a:prstDash val="solid"/>
              <a:round/>
              <a:headEnd type="oval" w="med" len="med"/>
              <a:tailEnd type="none" w="med" len="med"/>
            </a:ln>
          </p:spPr>
        </p:cxnSp>
        <p:sp>
          <p:nvSpPr>
            <p:cNvPr id="82" name="Google Shape;82;p13"/>
            <p:cNvSpPr/>
            <p:nvPr/>
          </p:nvSpPr>
          <p:spPr>
            <a:xfrm>
              <a:off x="202100" y="179883"/>
              <a:ext cx="343514" cy="286929"/>
            </a:xfrm>
            <a:custGeom>
              <a:avLst/>
              <a:gdLst/>
              <a:ahLst/>
              <a:cxnLst/>
              <a:rect l="l" t="t" r="r" b="b"/>
              <a:pathLst>
                <a:path w="6870271" h="5738588" extrusionOk="0">
                  <a:moveTo>
                    <a:pt x="3298309" y="4707403"/>
                  </a:moveTo>
                  <a:cubicBezTo>
                    <a:pt x="3059221" y="5014102"/>
                    <a:pt x="2830231" y="5307846"/>
                    <a:pt x="2601252" y="5601589"/>
                  </a:cubicBezTo>
                  <a:cubicBezTo>
                    <a:pt x="2584688" y="5622838"/>
                    <a:pt x="2569592" y="5645431"/>
                    <a:pt x="2551392" y="5665166"/>
                  </a:cubicBezTo>
                  <a:cubicBezTo>
                    <a:pt x="2448961" y="5776159"/>
                    <a:pt x="2355586" y="5761254"/>
                    <a:pt x="2296615" y="5620843"/>
                  </a:cubicBezTo>
                  <a:cubicBezTo>
                    <a:pt x="2110760" y="5178362"/>
                    <a:pt x="1924703" y="4735936"/>
                    <a:pt x="1744127" y="4291303"/>
                  </a:cubicBezTo>
                  <a:cubicBezTo>
                    <a:pt x="1704264" y="4193153"/>
                    <a:pt x="1649328" y="4133835"/>
                    <a:pt x="1546258" y="4095698"/>
                  </a:cubicBezTo>
                  <a:cubicBezTo>
                    <a:pt x="1079301" y="3922944"/>
                    <a:pt x="615258" y="3742211"/>
                    <a:pt x="152189" y="3559236"/>
                  </a:cubicBezTo>
                  <a:cubicBezTo>
                    <a:pt x="95247" y="3536733"/>
                    <a:pt x="50431" y="3483567"/>
                    <a:pt x="0" y="3444612"/>
                  </a:cubicBezTo>
                  <a:cubicBezTo>
                    <a:pt x="45859" y="3395615"/>
                    <a:pt x="82606" y="3328565"/>
                    <a:pt x="138876" y="3300234"/>
                  </a:cubicBezTo>
                  <a:cubicBezTo>
                    <a:pt x="2306925" y="2208784"/>
                    <a:pt x="4476578" y="1120506"/>
                    <a:pt x="6647485" y="34716"/>
                  </a:cubicBezTo>
                  <a:cubicBezTo>
                    <a:pt x="6701648" y="7629"/>
                    <a:pt x="6790384" y="-14370"/>
                    <a:pt x="6829709" y="11608"/>
                  </a:cubicBezTo>
                  <a:cubicBezTo>
                    <a:pt x="6865940" y="35523"/>
                    <a:pt x="6878369" y="132328"/>
                    <a:pt x="6865100" y="188486"/>
                  </a:cubicBezTo>
                  <a:cubicBezTo>
                    <a:pt x="6738328" y="724960"/>
                    <a:pt x="6606468" y="1260279"/>
                    <a:pt x="6471066" y="1794656"/>
                  </a:cubicBezTo>
                  <a:cubicBezTo>
                    <a:pt x="6158540" y="3028176"/>
                    <a:pt x="5843279" y="4261000"/>
                    <a:pt x="5528949" y="5494059"/>
                  </a:cubicBezTo>
                  <a:cubicBezTo>
                    <a:pt x="5497144" y="5618815"/>
                    <a:pt x="5413618" y="5597050"/>
                    <a:pt x="5328435" y="5561424"/>
                  </a:cubicBezTo>
                  <a:cubicBezTo>
                    <a:pt x="4976674" y="5414289"/>
                    <a:pt x="4625282" y="5266268"/>
                    <a:pt x="4273834" y="5118371"/>
                  </a:cubicBezTo>
                  <a:cubicBezTo>
                    <a:pt x="3951782" y="4982847"/>
                    <a:pt x="3629830" y="4847075"/>
                    <a:pt x="3298309" y="4707403"/>
                  </a:cubicBezTo>
                  <a:close/>
                  <a:moveTo>
                    <a:pt x="5362269" y="5351687"/>
                  </a:moveTo>
                  <a:cubicBezTo>
                    <a:pt x="5374776" y="5317495"/>
                    <a:pt x="5385983" y="5293736"/>
                    <a:pt x="5392236" y="5268745"/>
                  </a:cubicBezTo>
                  <a:cubicBezTo>
                    <a:pt x="5669785" y="4160239"/>
                    <a:pt x="5950327" y="3052450"/>
                    <a:pt x="6220268" y="1942094"/>
                  </a:cubicBezTo>
                  <a:cubicBezTo>
                    <a:pt x="6259682" y="1779975"/>
                    <a:pt x="6269253" y="1603635"/>
                    <a:pt x="6254504" y="1437246"/>
                  </a:cubicBezTo>
                  <a:cubicBezTo>
                    <a:pt x="6238983" y="1262184"/>
                    <a:pt x="6128999" y="1219351"/>
                    <a:pt x="5993967" y="1334121"/>
                  </a:cubicBezTo>
                  <a:cubicBezTo>
                    <a:pt x="5848300" y="1457923"/>
                    <a:pt x="5716350" y="1602156"/>
                    <a:pt x="5597691" y="1752653"/>
                  </a:cubicBezTo>
                  <a:cubicBezTo>
                    <a:pt x="5105474" y="2376955"/>
                    <a:pt x="4620564" y="3006994"/>
                    <a:pt x="4132930" y="3634905"/>
                  </a:cubicBezTo>
                  <a:cubicBezTo>
                    <a:pt x="3896487" y="3939362"/>
                    <a:pt x="3659966" y="4243764"/>
                    <a:pt x="3415902" y="4557937"/>
                  </a:cubicBezTo>
                  <a:cubicBezTo>
                    <a:pt x="4070418" y="4824851"/>
                    <a:pt x="4712538" y="5086723"/>
                    <a:pt x="5362269" y="5351687"/>
                  </a:cubicBezTo>
                  <a:close/>
                  <a:moveTo>
                    <a:pt x="2458207" y="5485856"/>
                  </a:moveTo>
                  <a:cubicBezTo>
                    <a:pt x="3668068" y="3912791"/>
                    <a:pt x="4866454" y="2354653"/>
                    <a:pt x="6064839" y="796527"/>
                  </a:cubicBezTo>
                  <a:cubicBezTo>
                    <a:pt x="6058339" y="790710"/>
                    <a:pt x="6051839" y="784905"/>
                    <a:pt x="6045339" y="779089"/>
                  </a:cubicBezTo>
                  <a:cubicBezTo>
                    <a:pt x="4651427" y="1887763"/>
                    <a:pt x="3257515" y="2996438"/>
                    <a:pt x="1859905" y="4108048"/>
                  </a:cubicBezTo>
                  <a:cubicBezTo>
                    <a:pt x="2059825" y="4568427"/>
                    <a:pt x="2255688" y="5019482"/>
                    <a:pt x="2458207" y="5485856"/>
                  </a:cubicBezTo>
                  <a:close/>
                  <a:moveTo>
                    <a:pt x="5764954" y="733746"/>
                  </a:moveTo>
                  <a:cubicBezTo>
                    <a:pt x="5759676" y="725441"/>
                    <a:pt x="5754397" y="717137"/>
                    <a:pt x="5749119" y="708833"/>
                  </a:cubicBezTo>
                  <a:cubicBezTo>
                    <a:pt x="3939454" y="1609743"/>
                    <a:pt x="2129789" y="2510653"/>
                    <a:pt x="300468" y="3421358"/>
                  </a:cubicBezTo>
                  <a:cubicBezTo>
                    <a:pt x="753540" y="3591512"/>
                    <a:pt x="1182696" y="3748700"/>
                    <a:pt x="1608143" y="3915357"/>
                  </a:cubicBezTo>
                  <a:cubicBezTo>
                    <a:pt x="1710450" y="3955433"/>
                    <a:pt x="1778005" y="3938264"/>
                    <a:pt x="1860611" y="3871527"/>
                  </a:cubicBezTo>
                  <a:cubicBezTo>
                    <a:pt x="2737068" y="3163431"/>
                    <a:pt x="3616718" y="2459258"/>
                    <a:pt x="4495360" y="1753852"/>
                  </a:cubicBezTo>
                  <a:cubicBezTo>
                    <a:pt x="4918689" y="1413981"/>
                    <a:pt x="5341771" y="1073796"/>
                    <a:pt x="5764966" y="733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 name="Google Shape;83;p13"/>
          <p:cNvSpPr txBox="1">
            <a:spLocks noGrp="1"/>
          </p:cNvSpPr>
          <p:nvPr>
            <p:ph type="subTitle" idx="13"/>
          </p:nvPr>
        </p:nvSpPr>
        <p:spPr>
          <a:xfrm>
            <a:off x="716600" y="4119200"/>
            <a:ext cx="2121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13"/>
          <p:cNvSpPr txBox="1">
            <a:spLocks noGrp="1"/>
          </p:cNvSpPr>
          <p:nvPr>
            <p:ph type="subTitle" idx="14"/>
          </p:nvPr>
        </p:nvSpPr>
        <p:spPr>
          <a:xfrm>
            <a:off x="3511030" y="4119200"/>
            <a:ext cx="2121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5" name="Google Shape;85;p13"/>
          <p:cNvSpPr txBox="1">
            <a:spLocks noGrp="1"/>
          </p:cNvSpPr>
          <p:nvPr>
            <p:ph type="subTitle" idx="15"/>
          </p:nvPr>
        </p:nvSpPr>
        <p:spPr>
          <a:xfrm>
            <a:off x="6305467" y="4119200"/>
            <a:ext cx="2121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13"/>
          <p:cNvSpPr txBox="1">
            <a:spLocks noGrp="1"/>
          </p:cNvSpPr>
          <p:nvPr>
            <p:ph type="title" idx="16" hasCustomPrompt="1"/>
          </p:nvPr>
        </p:nvSpPr>
        <p:spPr>
          <a:xfrm>
            <a:off x="1410202" y="3010058"/>
            <a:ext cx="734700" cy="447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17" hasCustomPrompt="1"/>
          </p:nvPr>
        </p:nvSpPr>
        <p:spPr>
          <a:xfrm>
            <a:off x="4204640" y="3010058"/>
            <a:ext cx="734700" cy="447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8" hasCustomPrompt="1"/>
          </p:nvPr>
        </p:nvSpPr>
        <p:spPr>
          <a:xfrm>
            <a:off x="6999077" y="3010058"/>
            <a:ext cx="734700" cy="447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subTitle" idx="19"/>
          </p:nvPr>
        </p:nvSpPr>
        <p:spPr>
          <a:xfrm>
            <a:off x="716600" y="3457654"/>
            <a:ext cx="2121900" cy="7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i="1">
                <a:solidFill>
                  <a:schemeClr val="dk1"/>
                </a:solidFill>
                <a:latin typeface="Space Mono"/>
                <a:ea typeface="Space Mono"/>
                <a:cs typeface="Space Mono"/>
                <a:sym typeface="Space Mon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0" name="Google Shape;90;p13"/>
          <p:cNvSpPr txBox="1">
            <a:spLocks noGrp="1"/>
          </p:cNvSpPr>
          <p:nvPr>
            <p:ph type="subTitle" idx="20"/>
          </p:nvPr>
        </p:nvSpPr>
        <p:spPr>
          <a:xfrm>
            <a:off x="3511036" y="3457654"/>
            <a:ext cx="2121900" cy="7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i="1">
                <a:solidFill>
                  <a:schemeClr val="dk1"/>
                </a:solidFill>
                <a:latin typeface="Space Mono"/>
                <a:ea typeface="Space Mono"/>
                <a:cs typeface="Space Mono"/>
                <a:sym typeface="Space Mon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1" name="Google Shape;91;p13"/>
          <p:cNvSpPr txBox="1">
            <a:spLocks noGrp="1"/>
          </p:cNvSpPr>
          <p:nvPr>
            <p:ph type="subTitle" idx="21"/>
          </p:nvPr>
        </p:nvSpPr>
        <p:spPr>
          <a:xfrm>
            <a:off x="6305471" y="3457654"/>
            <a:ext cx="2121900" cy="76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i="1">
                <a:solidFill>
                  <a:schemeClr val="dk1"/>
                </a:solidFill>
                <a:latin typeface="Space Mono"/>
                <a:ea typeface="Space Mono"/>
                <a:cs typeface="Space Mono"/>
                <a:sym typeface="Space Mon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6"/>
        <p:cNvGrpSpPr/>
        <p:nvPr/>
      </p:nvGrpSpPr>
      <p:grpSpPr>
        <a:xfrm>
          <a:off x="0" y="0"/>
          <a:ext cx="0" cy="0"/>
          <a:chOff x="0" y="0"/>
          <a:chExt cx="0" cy="0"/>
        </a:xfrm>
      </p:grpSpPr>
      <p:grpSp>
        <p:nvGrpSpPr>
          <p:cNvPr id="197" name="Google Shape;197;p26"/>
          <p:cNvGrpSpPr/>
          <p:nvPr/>
        </p:nvGrpSpPr>
        <p:grpSpPr>
          <a:xfrm>
            <a:off x="202100" y="179883"/>
            <a:ext cx="8938025" cy="286929"/>
            <a:chOff x="202100" y="179883"/>
            <a:chExt cx="8938025" cy="286929"/>
          </a:xfrm>
        </p:grpSpPr>
        <p:cxnSp>
          <p:nvCxnSpPr>
            <p:cNvPr id="198" name="Google Shape;198;p26"/>
            <p:cNvCxnSpPr/>
            <p:nvPr/>
          </p:nvCxnSpPr>
          <p:spPr>
            <a:xfrm>
              <a:off x="760525" y="323350"/>
              <a:ext cx="8379600" cy="0"/>
            </a:xfrm>
            <a:prstGeom prst="straightConnector1">
              <a:avLst/>
            </a:prstGeom>
            <a:noFill/>
            <a:ln w="9525" cap="flat" cmpd="sng">
              <a:solidFill>
                <a:schemeClr val="dk1"/>
              </a:solidFill>
              <a:prstDash val="solid"/>
              <a:round/>
              <a:headEnd type="oval" w="med" len="med"/>
              <a:tailEnd type="none" w="med" len="med"/>
            </a:ln>
          </p:spPr>
        </p:cxnSp>
        <p:sp>
          <p:nvSpPr>
            <p:cNvPr id="199" name="Google Shape;199;p26"/>
            <p:cNvSpPr/>
            <p:nvPr/>
          </p:nvSpPr>
          <p:spPr>
            <a:xfrm>
              <a:off x="202100" y="179883"/>
              <a:ext cx="343514" cy="286929"/>
            </a:xfrm>
            <a:custGeom>
              <a:avLst/>
              <a:gdLst/>
              <a:ahLst/>
              <a:cxnLst/>
              <a:rect l="l" t="t" r="r" b="b"/>
              <a:pathLst>
                <a:path w="6870271" h="5738588" extrusionOk="0">
                  <a:moveTo>
                    <a:pt x="3298309" y="4707403"/>
                  </a:moveTo>
                  <a:cubicBezTo>
                    <a:pt x="3059221" y="5014102"/>
                    <a:pt x="2830231" y="5307846"/>
                    <a:pt x="2601252" y="5601589"/>
                  </a:cubicBezTo>
                  <a:cubicBezTo>
                    <a:pt x="2584688" y="5622838"/>
                    <a:pt x="2569592" y="5645431"/>
                    <a:pt x="2551392" y="5665166"/>
                  </a:cubicBezTo>
                  <a:cubicBezTo>
                    <a:pt x="2448961" y="5776159"/>
                    <a:pt x="2355586" y="5761254"/>
                    <a:pt x="2296615" y="5620843"/>
                  </a:cubicBezTo>
                  <a:cubicBezTo>
                    <a:pt x="2110760" y="5178362"/>
                    <a:pt x="1924703" y="4735936"/>
                    <a:pt x="1744127" y="4291303"/>
                  </a:cubicBezTo>
                  <a:cubicBezTo>
                    <a:pt x="1704264" y="4193153"/>
                    <a:pt x="1649328" y="4133835"/>
                    <a:pt x="1546258" y="4095698"/>
                  </a:cubicBezTo>
                  <a:cubicBezTo>
                    <a:pt x="1079301" y="3922944"/>
                    <a:pt x="615258" y="3742211"/>
                    <a:pt x="152189" y="3559236"/>
                  </a:cubicBezTo>
                  <a:cubicBezTo>
                    <a:pt x="95247" y="3536733"/>
                    <a:pt x="50431" y="3483567"/>
                    <a:pt x="0" y="3444612"/>
                  </a:cubicBezTo>
                  <a:cubicBezTo>
                    <a:pt x="45859" y="3395615"/>
                    <a:pt x="82606" y="3328565"/>
                    <a:pt x="138876" y="3300234"/>
                  </a:cubicBezTo>
                  <a:cubicBezTo>
                    <a:pt x="2306925" y="2208784"/>
                    <a:pt x="4476578" y="1120506"/>
                    <a:pt x="6647485" y="34716"/>
                  </a:cubicBezTo>
                  <a:cubicBezTo>
                    <a:pt x="6701648" y="7629"/>
                    <a:pt x="6790384" y="-14370"/>
                    <a:pt x="6829709" y="11608"/>
                  </a:cubicBezTo>
                  <a:cubicBezTo>
                    <a:pt x="6865940" y="35523"/>
                    <a:pt x="6878369" y="132328"/>
                    <a:pt x="6865100" y="188486"/>
                  </a:cubicBezTo>
                  <a:cubicBezTo>
                    <a:pt x="6738328" y="724960"/>
                    <a:pt x="6606468" y="1260279"/>
                    <a:pt x="6471066" y="1794656"/>
                  </a:cubicBezTo>
                  <a:cubicBezTo>
                    <a:pt x="6158540" y="3028176"/>
                    <a:pt x="5843279" y="4261000"/>
                    <a:pt x="5528949" y="5494059"/>
                  </a:cubicBezTo>
                  <a:cubicBezTo>
                    <a:pt x="5497144" y="5618815"/>
                    <a:pt x="5413618" y="5597050"/>
                    <a:pt x="5328435" y="5561424"/>
                  </a:cubicBezTo>
                  <a:cubicBezTo>
                    <a:pt x="4976674" y="5414289"/>
                    <a:pt x="4625282" y="5266268"/>
                    <a:pt x="4273834" y="5118371"/>
                  </a:cubicBezTo>
                  <a:cubicBezTo>
                    <a:pt x="3951782" y="4982847"/>
                    <a:pt x="3629830" y="4847075"/>
                    <a:pt x="3298309" y="4707403"/>
                  </a:cubicBezTo>
                  <a:close/>
                  <a:moveTo>
                    <a:pt x="5362269" y="5351687"/>
                  </a:moveTo>
                  <a:cubicBezTo>
                    <a:pt x="5374776" y="5317495"/>
                    <a:pt x="5385983" y="5293736"/>
                    <a:pt x="5392236" y="5268745"/>
                  </a:cubicBezTo>
                  <a:cubicBezTo>
                    <a:pt x="5669785" y="4160239"/>
                    <a:pt x="5950327" y="3052450"/>
                    <a:pt x="6220268" y="1942094"/>
                  </a:cubicBezTo>
                  <a:cubicBezTo>
                    <a:pt x="6259682" y="1779975"/>
                    <a:pt x="6269253" y="1603635"/>
                    <a:pt x="6254504" y="1437246"/>
                  </a:cubicBezTo>
                  <a:cubicBezTo>
                    <a:pt x="6238983" y="1262184"/>
                    <a:pt x="6128999" y="1219351"/>
                    <a:pt x="5993967" y="1334121"/>
                  </a:cubicBezTo>
                  <a:cubicBezTo>
                    <a:pt x="5848300" y="1457923"/>
                    <a:pt x="5716350" y="1602156"/>
                    <a:pt x="5597691" y="1752653"/>
                  </a:cubicBezTo>
                  <a:cubicBezTo>
                    <a:pt x="5105474" y="2376955"/>
                    <a:pt x="4620564" y="3006994"/>
                    <a:pt x="4132930" y="3634905"/>
                  </a:cubicBezTo>
                  <a:cubicBezTo>
                    <a:pt x="3896487" y="3939362"/>
                    <a:pt x="3659966" y="4243764"/>
                    <a:pt x="3415902" y="4557937"/>
                  </a:cubicBezTo>
                  <a:cubicBezTo>
                    <a:pt x="4070418" y="4824851"/>
                    <a:pt x="4712538" y="5086723"/>
                    <a:pt x="5362269" y="5351687"/>
                  </a:cubicBezTo>
                  <a:close/>
                  <a:moveTo>
                    <a:pt x="2458207" y="5485856"/>
                  </a:moveTo>
                  <a:cubicBezTo>
                    <a:pt x="3668068" y="3912791"/>
                    <a:pt x="4866454" y="2354653"/>
                    <a:pt x="6064839" y="796527"/>
                  </a:cubicBezTo>
                  <a:cubicBezTo>
                    <a:pt x="6058339" y="790710"/>
                    <a:pt x="6051839" y="784905"/>
                    <a:pt x="6045339" y="779089"/>
                  </a:cubicBezTo>
                  <a:cubicBezTo>
                    <a:pt x="4651427" y="1887763"/>
                    <a:pt x="3257515" y="2996438"/>
                    <a:pt x="1859905" y="4108048"/>
                  </a:cubicBezTo>
                  <a:cubicBezTo>
                    <a:pt x="2059825" y="4568427"/>
                    <a:pt x="2255688" y="5019482"/>
                    <a:pt x="2458207" y="5485856"/>
                  </a:cubicBezTo>
                  <a:close/>
                  <a:moveTo>
                    <a:pt x="5764954" y="733746"/>
                  </a:moveTo>
                  <a:cubicBezTo>
                    <a:pt x="5759676" y="725441"/>
                    <a:pt x="5754397" y="717137"/>
                    <a:pt x="5749119" y="708833"/>
                  </a:cubicBezTo>
                  <a:cubicBezTo>
                    <a:pt x="3939454" y="1609743"/>
                    <a:pt x="2129789" y="2510653"/>
                    <a:pt x="300468" y="3421358"/>
                  </a:cubicBezTo>
                  <a:cubicBezTo>
                    <a:pt x="753540" y="3591512"/>
                    <a:pt x="1182696" y="3748700"/>
                    <a:pt x="1608143" y="3915357"/>
                  </a:cubicBezTo>
                  <a:cubicBezTo>
                    <a:pt x="1710450" y="3955433"/>
                    <a:pt x="1778005" y="3938264"/>
                    <a:pt x="1860611" y="3871527"/>
                  </a:cubicBezTo>
                  <a:cubicBezTo>
                    <a:pt x="2737068" y="3163431"/>
                    <a:pt x="3616718" y="2459258"/>
                    <a:pt x="4495360" y="1753852"/>
                  </a:cubicBezTo>
                  <a:cubicBezTo>
                    <a:pt x="4918689" y="1413981"/>
                    <a:pt x="5341771" y="1073796"/>
                    <a:pt x="5764966" y="733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0"/>
        <p:cNvGrpSpPr/>
        <p:nvPr/>
      </p:nvGrpSpPr>
      <p:grpSpPr>
        <a:xfrm>
          <a:off x="0" y="0"/>
          <a:ext cx="0" cy="0"/>
          <a:chOff x="0" y="0"/>
          <a:chExt cx="0" cy="0"/>
        </a:xfrm>
      </p:grpSpPr>
      <p:grpSp>
        <p:nvGrpSpPr>
          <p:cNvPr id="201" name="Google Shape;201;p27"/>
          <p:cNvGrpSpPr/>
          <p:nvPr/>
        </p:nvGrpSpPr>
        <p:grpSpPr>
          <a:xfrm flipH="1">
            <a:off x="0" y="179883"/>
            <a:ext cx="8938025" cy="286929"/>
            <a:chOff x="202100" y="179883"/>
            <a:chExt cx="8938025" cy="286929"/>
          </a:xfrm>
        </p:grpSpPr>
        <p:cxnSp>
          <p:nvCxnSpPr>
            <p:cNvPr id="202" name="Google Shape;202;p27"/>
            <p:cNvCxnSpPr/>
            <p:nvPr/>
          </p:nvCxnSpPr>
          <p:spPr>
            <a:xfrm>
              <a:off x="760525" y="323350"/>
              <a:ext cx="8379600" cy="0"/>
            </a:xfrm>
            <a:prstGeom prst="straightConnector1">
              <a:avLst/>
            </a:prstGeom>
            <a:noFill/>
            <a:ln w="9525" cap="flat" cmpd="sng">
              <a:solidFill>
                <a:schemeClr val="dk1"/>
              </a:solidFill>
              <a:prstDash val="solid"/>
              <a:round/>
              <a:headEnd type="oval" w="med" len="med"/>
              <a:tailEnd type="none" w="med" len="med"/>
            </a:ln>
          </p:spPr>
        </p:cxnSp>
        <p:sp>
          <p:nvSpPr>
            <p:cNvPr id="203" name="Google Shape;203;p27"/>
            <p:cNvSpPr/>
            <p:nvPr/>
          </p:nvSpPr>
          <p:spPr>
            <a:xfrm>
              <a:off x="202100" y="179883"/>
              <a:ext cx="343514" cy="286929"/>
            </a:xfrm>
            <a:custGeom>
              <a:avLst/>
              <a:gdLst/>
              <a:ahLst/>
              <a:cxnLst/>
              <a:rect l="l" t="t" r="r" b="b"/>
              <a:pathLst>
                <a:path w="6870271" h="5738588" extrusionOk="0">
                  <a:moveTo>
                    <a:pt x="3298309" y="4707403"/>
                  </a:moveTo>
                  <a:cubicBezTo>
                    <a:pt x="3059221" y="5014102"/>
                    <a:pt x="2830231" y="5307846"/>
                    <a:pt x="2601252" y="5601589"/>
                  </a:cubicBezTo>
                  <a:cubicBezTo>
                    <a:pt x="2584688" y="5622838"/>
                    <a:pt x="2569592" y="5645431"/>
                    <a:pt x="2551392" y="5665166"/>
                  </a:cubicBezTo>
                  <a:cubicBezTo>
                    <a:pt x="2448961" y="5776159"/>
                    <a:pt x="2355586" y="5761254"/>
                    <a:pt x="2296615" y="5620843"/>
                  </a:cubicBezTo>
                  <a:cubicBezTo>
                    <a:pt x="2110760" y="5178362"/>
                    <a:pt x="1924703" y="4735936"/>
                    <a:pt x="1744127" y="4291303"/>
                  </a:cubicBezTo>
                  <a:cubicBezTo>
                    <a:pt x="1704264" y="4193153"/>
                    <a:pt x="1649328" y="4133835"/>
                    <a:pt x="1546258" y="4095698"/>
                  </a:cubicBezTo>
                  <a:cubicBezTo>
                    <a:pt x="1079301" y="3922944"/>
                    <a:pt x="615258" y="3742211"/>
                    <a:pt x="152189" y="3559236"/>
                  </a:cubicBezTo>
                  <a:cubicBezTo>
                    <a:pt x="95247" y="3536733"/>
                    <a:pt x="50431" y="3483567"/>
                    <a:pt x="0" y="3444612"/>
                  </a:cubicBezTo>
                  <a:cubicBezTo>
                    <a:pt x="45859" y="3395615"/>
                    <a:pt x="82606" y="3328565"/>
                    <a:pt x="138876" y="3300234"/>
                  </a:cubicBezTo>
                  <a:cubicBezTo>
                    <a:pt x="2306925" y="2208784"/>
                    <a:pt x="4476578" y="1120506"/>
                    <a:pt x="6647485" y="34716"/>
                  </a:cubicBezTo>
                  <a:cubicBezTo>
                    <a:pt x="6701648" y="7629"/>
                    <a:pt x="6790384" y="-14370"/>
                    <a:pt x="6829709" y="11608"/>
                  </a:cubicBezTo>
                  <a:cubicBezTo>
                    <a:pt x="6865940" y="35523"/>
                    <a:pt x="6878369" y="132328"/>
                    <a:pt x="6865100" y="188486"/>
                  </a:cubicBezTo>
                  <a:cubicBezTo>
                    <a:pt x="6738328" y="724960"/>
                    <a:pt x="6606468" y="1260279"/>
                    <a:pt x="6471066" y="1794656"/>
                  </a:cubicBezTo>
                  <a:cubicBezTo>
                    <a:pt x="6158540" y="3028176"/>
                    <a:pt x="5843279" y="4261000"/>
                    <a:pt x="5528949" y="5494059"/>
                  </a:cubicBezTo>
                  <a:cubicBezTo>
                    <a:pt x="5497144" y="5618815"/>
                    <a:pt x="5413618" y="5597050"/>
                    <a:pt x="5328435" y="5561424"/>
                  </a:cubicBezTo>
                  <a:cubicBezTo>
                    <a:pt x="4976674" y="5414289"/>
                    <a:pt x="4625282" y="5266268"/>
                    <a:pt x="4273834" y="5118371"/>
                  </a:cubicBezTo>
                  <a:cubicBezTo>
                    <a:pt x="3951782" y="4982847"/>
                    <a:pt x="3629830" y="4847075"/>
                    <a:pt x="3298309" y="4707403"/>
                  </a:cubicBezTo>
                  <a:close/>
                  <a:moveTo>
                    <a:pt x="5362269" y="5351687"/>
                  </a:moveTo>
                  <a:cubicBezTo>
                    <a:pt x="5374776" y="5317495"/>
                    <a:pt x="5385983" y="5293736"/>
                    <a:pt x="5392236" y="5268745"/>
                  </a:cubicBezTo>
                  <a:cubicBezTo>
                    <a:pt x="5669785" y="4160239"/>
                    <a:pt x="5950327" y="3052450"/>
                    <a:pt x="6220268" y="1942094"/>
                  </a:cubicBezTo>
                  <a:cubicBezTo>
                    <a:pt x="6259682" y="1779975"/>
                    <a:pt x="6269253" y="1603635"/>
                    <a:pt x="6254504" y="1437246"/>
                  </a:cubicBezTo>
                  <a:cubicBezTo>
                    <a:pt x="6238983" y="1262184"/>
                    <a:pt x="6128999" y="1219351"/>
                    <a:pt x="5993967" y="1334121"/>
                  </a:cubicBezTo>
                  <a:cubicBezTo>
                    <a:pt x="5848300" y="1457923"/>
                    <a:pt x="5716350" y="1602156"/>
                    <a:pt x="5597691" y="1752653"/>
                  </a:cubicBezTo>
                  <a:cubicBezTo>
                    <a:pt x="5105474" y="2376955"/>
                    <a:pt x="4620564" y="3006994"/>
                    <a:pt x="4132930" y="3634905"/>
                  </a:cubicBezTo>
                  <a:cubicBezTo>
                    <a:pt x="3896487" y="3939362"/>
                    <a:pt x="3659966" y="4243764"/>
                    <a:pt x="3415902" y="4557937"/>
                  </a:cubicBezTo>
                  <a:cubicBezTo>
                    <a:pt x="4070418" y="4824851"/>
                    <a:pt x="4712538" y="5086723"/>
                    <a:pt x="5362269" y="5351687"/>
                  </a:cubicBezTo>
                  <a:close/>
                  <a:moveTo>
                    <a:pt x="2458207" y="5485856"/>
                  </a:moveTo>
                  <a:cubicBezTo>
                    <a:pt x="3668068" y="3912791"/>
                    <a:pt x="4866454" y="2354653"/>
                    <a:pt x="6064839" y="796527"/>
                  </a:cubicBezTo>
                  <a:cubicBezTo>
                    <a:pt x="6058339" y="790710"/>
                    <a:pt x="6051839" y="784905"/>
                    <a:pt x="6045339" y="779089"/>
                  </a:cubicBezTo>
                  <a:cubicBezTo>
                    <a:pt x="4651427" y="1887763"/>
                    <a:pt x="3257515" y="2996438"/>
                    <a:pt x="1859905" y="4108048"/>
                  </a:cubicBezTo>
                  <a:cubicBezTo>
                    <a:pt x="2059825" y="4568427"/>
                    <a:pt x="2255688" y="5019482"/>
                    <a:pt x="2458207" y="5485856"/>
                  </a:cubicBezTo>
                  <a:close/>
                  <a:moveTo>
                    <a:pt x="5764954" y="733746"/>
                  </a:moveTo>
                  <a:cubicBezTo>
                    <a:pt x="5759676" y="725441"/>
                    <a:pt x="5754397" y="717137"/>
                    <a:pt x="5749119" y="708833"/>
                  </a:cubicBezTo>
                  <a:cubicBezTo>
                    <a:pt x="3939454" y="1609743"/>
                    <a:pt x="2129789" y="2510653"/>
                    <a:pt x="300468" y="3421358"/>
                  </a:cubicBezTo>
                  <a:cubicBezTo>
                    <a:pt x="753540" y="3591512"/>
                    <a:pt x="1182696" y="3748700"/>
                    <a:pt x="1608143" y="3915357"/>
                  </a:cubicBezTo>
                  <a:cubicBezTo>
                    <a:pt x="1710450" y="3955433"/>
                    <a:pt x="1778005" y="3938264"/>
                    <a:pt x="1860611" y="3871527"/>
                  </a:cubicBezTo>
                  <a:cubicBezTo>
                    <a:pt x="2737068" y="3163431"/>
                    <a:pt x="3616718" y="2459258"/>
                    <a:pt x="4495360" y="1753852"/>
                  </a:cubicBezTo>
                  <a:cubicBezTo>
                    <a:pt x="4918689" y="1413981"/>
                    <a:pt x="5341771" y="1073796"/>
                    <a:pt x="5764966" y="733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Tajawal"/>
              <a:buChar char="●"/>
              <a:defRPr sz="1200">
                <a:solidFill>
                  <a:schemeClr val="dk1"/>
                </a:solidFill>
                <a:latin typeface="Tajawal"/>
                <a:ea typeface="Tajawal"/>
                <a:cs typeface="Tajawal"/>
                <a:sym typeface="Tajawal"/>
              </a:defRPr>
            </a:lvl1pPr>
            <a:lvl2pPr marL="914400" lvl="1" indent="-304800">
              <a:lnSpc>
                <a:spcPct val="100000"/>
              </a:lnSpc>
              <a:spcBef>
                <a:spcPts val="0"/>
              </a:spcBef>
              <a:spcAft>
                <a:spcPts val="0"/>
              </a:spcAft>
              <a:buClr>
                <a:schemeClr val="dk1"/>
              </a:buClr>
              <a:buSzPts val="1200"/>
              <a:buFont typeface="Tajawal"/>
              <a:buChar char="○"/>
              <a:defRPr sz="1200">
                <a:solidFill>
                  <a:schemeClr val="dk1"/>
                </a:solidFill>
                <a:latin typeface="Tajawal"/>
                <a:ea typeface="Tajawal"/>
                <a:cs typeface="Tajawal"/>
                <a:sym typeface="Tajawal"/>
              </a:defRPr>
            </a:lvl2pPr>
            <a:lvl3pPr marL="1371600" lvl="2" indent="-304800">
              <a:lnSpc>
                <a:spcPct val="100000"/>
              </a:lnSpc>
              <a:spcBef>
                <a:spcPts val="0"/>
              </a:spcBef>
              <a:spcAft>
                <a:spcPts val="0"/>
              </a:spcAft>
              <a:buClr>
                <a:schemeClr val="dk1"/>
              </a:buClr>
              <a:buSzPts val="1200"/>
              <a:buFont typeface="Tajawal"/>
              <a:buChar char="■"/>
              <a:defRPr sz="1200">
                <a:solidFill>
                  <a:schemeClr val="dk1"/>
                </a:solidFill>
                <a:latin typeface="Tajawal"/>
                <a:ea typeface="Tajawal"/>
                <a:cs typeface="Tajawal"/>
                <a:sym typeface="Tajawal"/>
              </a:defRPr>
            </a:lvl3pPr>
            <a:lvl4pPr marL="1828800" lvl="3" indent="-304800">
              <a:lnSpc>
                <a:spcPct val="100000"/>
              </a:lnSpc>
              <a:spcBef>
                <a:spcPts val="0"/>
              </a:spcBef>
              <a:spcAft>
                <a:spcPts val="0"/>
              </a:spcAft>
              <a:buClr>
                <a:schemeClr val="dk1"/>
              </a:buClr>
              <a:buSzPts val="1200"/>
              <a:buFont typeface="Tajawal"/>
              <a:buChar char="●"/>
              <a:defRPr sz="1200">
                <a:solidFill>
                  <a:schemeClr val="dk1"/>
                </a:solidFill>
                <a:latin typeface="Tajawal"/>
                <a:ea typeface="Tajawal"/>
                <a:cs typeface="Tajawal"/>
                <a:sym typeface="Tajawal"/>
              </a:defRPr>
            </a:lvl4pPr>
            <a:lvl5pPr marL="2286000" lvl="4" indent="-304800">
              <a:lnSpc>
                <a:spcPct val="100000"/>
              </a:lnSpc>
              <a:spcBef>
                <a:spcPts val="0"/>
              </a:spcBef>
              <a:spcAft>
                <a:spcPts val="0"/>
              </a:spcAft>
              <a:buClr>
                <a:schemeClr val="dk1"/>
              </a:buClr>
              <a:buSzPts val="1200"/>
              <a:buFont typeface="Tajawal"/>
              <a:buChar char="○"/>
              <a:defRPr sz="1200">
                <a:solidFill>
                  <a:schemeClr val="dk1"/>
                </a:solidFill>
                <a:latin typeface="Tajawal"/>
                <a:ea typeface="Tajawal"/>
                <a:cs typeface="Tajawal"/>
                <a:sym typeface="Tajawal"/>
              </a:defRPr>
            </a:lvl5pPr>
            <a:lvl6pPr marL="2743200" lvl="5" indent="-304800">
              <a:lnSpc>
                <a:spcPct val="100000"/>
              </a:lnSpc>
              <a:spcBef>
                <a:spcPts val="0"/>
              </a:spcBef>
              <a:spcAft>
                <a:spcPts val="0"/>
              </a:spcAft>
              <a:buClr>
                <a:schemeClr val="dk1"/>
              </a:buClr>
              <a:buSzPts val="1200"/>
              <a:buFont typeface="Tajawal"/>
              <a:buChar char="■"/>
              <a:defRPr sz="1200">
                <a:solidFill>
                  <a:schemeClr val="dk1"/>
                </a:solidFill>
                <a:latin typeface="Tajawal"/>
                <a:ea typeface="Tajawal"/>
                <a:cs typeface="Tajawal"/>
                <a:sym typeface="Tajawal"/>
              </a:defRPr>
            </a:lvl6pPr>
            <a:lvl7pPr marL="3200400" lvl="6" indent="-304800">
              <a:lnSpc>
                <a:spcPct val="100000"/>
              </a:lnSpc>
              <a:spcBef>
                <a:spcPts val="0"/>
              </a:spcBef>
              <a:spcAft>
                <a:spcPts val="0"/>
              </a:spcAft>
              <a:buClr>
                <a:schemeClr val="dk1"/>
              </a:buClr>
              <a:buSzPts val="1200"/>
              <a:buFont typeface="Tajawal"/>
              <a:buChar char="●"/>
              <a:defRPr sz="1200">
                <a:solidFill>
                  <a:schemeClr val="dk1"/>
                </a:solidFill>
                <a:latin typeface="Tajawal"/>
                <a:ea typeface="Tajawal"/>
                <a:cs typeface="Tajawal"/>
                <a:sym typeface="Tajawal"/>
              </a:defRPr>
            </a:lvl7pPr>
            <a:lvl8pPr marL="3657600" lvl="7" indent="-304800">
              <a:lnSpc>
                <a:spcPct val="100000"/>
              </a:lnSpc>
              <a:spcBef>
                <a:spcPts val="0"/>
              </a:spcBef>
              <a:spcAft>
                <a:spcPts val="0"/>
              </a:spcAft>
              <a:buClr>
                <a:schemeClr val="dk1"/>
              </a:buClr>
              <a:buSzPts val="1200"/>
              <a:buFont typeface="Tajawal"/>
              <a:buChar char="○"/>
              <a:defRPr sz="1200">
                <a:solidFill>
                  <a:schemeClr val="dk1"/>
                </a:solidFill>
                <a:latin typeface="Tajawal"/>
                <a:ea typeface="Tajawal"/>
                <a:cs typeface="Tajawal"/>
                <a:sym typeface="Tajawal"/>
              </a:defRPr>
            </a:lvl8pPr>
            <a:lvl9pPr marL="4114800" lvl="8" indent="-304800">
              <a:lnSpc>
                <a:spcPct val="100000"/>
              </a:lnSpc>
              <a:spcBef>
                <a:spcPts val="0"/>
              </a:spcBef>
              <a:spcAft>
                <a:spcPts val="0"/>
              </a:spcAft>
              <a:buClr>
                <a:schemeClr val="dk1"/>
              </a:buClr>
              <a:buSzPts val="1200"/>
              <a:buFont typeface="Tajawal"/>
              <a:buChar char="■"/>
              <a:defRPr sz="1200">
                <a:solidFill>
                  <a:schemeClr val="dk1"/>
                </a:solidFill>
                <a:latin typeface="Tajawal"/>
                <a:ea typeface="Tajawal"/>
                <a:cs typeface="Tajawal"/>
                <a:sym typeface="Tajaw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72" r:id="rId6"/>
    <p:sldLayoutId id="214748367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641">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ctrTitle"/>
          </p:nvPr>
        </p:nvSpPr>
        <p:spPr>
          <a:xfrm>
            <a:off x="1088100" y="576075"/>
            <a:ext cx="6967800" cy="18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Báo cáo bài toán TSP</a:t>
            </a:r>
            <a:endParaRPr sz="4000" b="0" i="1" dirty="0"/>
          </a:p>
        </p:txBody>
      </p:sp>
      <p:sp>
        <p:nvSpPr>
          <p:cNvPr id="215" name="Google Shape;215;p31"/>
          <p:cNvSpPr txBox="1">
            <a:spLocks noGrp="1"/>
          </p:cNvSpPr>
          <p:nvPr>
            <p:ph type="subTitle" idx="1"/>
          </p:nvPr>
        </p:nvSpPr>
        <p:spPr>
          <a:xfrm>
            <a:off x="1293541" y="698810"/>
            <a:ext cx="6594088" cy="22376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grpSp>
        <p:nvGrpSpPr>
          <p:cNvPr id="216" name="Google Shape;216;p31"/>
          <p:cNvGrpSpPr/>
          <p:nvPr/>
        </p:nvGrpSpPr>
        <p:grpSpPr>
          <a:xfrm>
            <a:off x="2632700" y="3165824"/>
            <a:ext cx="3878589" cy="3218949"/>
            <a:chOff x="2632700" y="3165824"/>
            <a:chExt cx="3878589" cy="3218949"/>
          </a:xfrm>
        </p:grpSpPr>
        <p:sp>
          <p:nvSpPr>
            <p:cNvPr id="217" name="Google Shape;217;p31"/>
            <p:cNvSpPr/>
            <p:nvPr/>
          </p:nvSpPr>
          <p:spPr>
            <a:xfrm>
              <a:off x="3161400" y="3563573"/>
              <a:ext cx="2821200" cy="2821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ajawal"/>
                <a:ea typeface="Tajawal"/>
                <a:cs typeface="Tajawal"/>
                <a:sym typeface="Tajawal"/>
              </a:endParaRPr>
            </a:p>
          </p:txBody>
        </p:sp>
        <p:pic>
          <p:nvPicPr>
            <p:cNvPr id="218" name="Google Shape;218;p31"/>
            <p:cNvPicPr preferRelativeResize="0"/>
            <p:nvPr/>
          </p:nvPicPr>
          <p:blipFill>
            <a:blip r:embed="rId3">
              <a:alphaModFix/>
            </a:blip>
            <a:stretch>
              <a:fillRect/>
            </a:stretch>
          </p:blipFill>
          <p:spPr>
            <a:xfrm>
              <a:off x="3416480" y="3165824"/>
              <a:ext cx="2311040" cy="1431525"/>
            </a:xfrm>
            <a:prstGeom prst="rect">
              <a:avLst/>
            </a:prstGeom>
            <a:noFill/>
            <a:ln>
              <a:noFill/>
            </a:ln>
          </p:spPr>
        </p:pic>
        <p:sp>
          <p:nvSpPr>
            <p:cNvPr id="219" name="Google Shape;219;p31"/>
            <p:cNvSpPr/>
            <p:nvPr/>
          </p:nvSpPr>
          <p:spPr>
            <a:xfrm>
              <a:off x="2632700" y="3166591"/>
              <a:ext cx="343514" cy="286929"/>
            </a:xfrm>
            <a:custGeom>
              <a:avLst/>
              <a:gdLst/>
              <a:ahLst/>
              <a:cxnLst/>
              <a:rect l="l" t="t" r="r" b="b"/>
              <a:pathLst>
                <a:path w="6870271" h="5738588" extrusionOk="0">
                  <a:moveTo>
                    <a:pt x="3298309" y="4707403"/>
                  </a:moveTo>
                  <a:cubicBezTo>
                    <a:pt x="3059221" y="5014102"/>
                    <a:pt x="2830231" y="5307846"/>
                    <a:pt x="2601252" y="5601589"/>
                  </a:cubicBezTo>
                  <a:cubicBezTo>
                    <a:pt x="2584688" y="5622838"/>
                    <a:pt x="2569592" y="5645431"/>
                    <a:pt x="2551392" y="5665166"/>
                  </a:cubicBezTo>
                  <a:cubicBezTo>
                    <a:pt x="2448961" y="5776159"/>
                    <a:pt x="2355586" y="5761254"/>
                    <a:pt x="2296615" y="5620843"/>
                  </a:cubicBezTo>
                  <a:cubicBezTo>
                    <a:pt x="2110760" y="5178362"/>
                    <a:pt x="1924703" y="4735936"/>
                    <a:pt x="1744127" y="4291303"/>
                  </a:cubicBezTo>
                  <a:cubicBezTo>
                    <a:pt x="1704264" y="4193153"/>
                    <a:pt x="1649328" y="4133835"/>
                    <a:pt x="1546258" y="4095698"/>
                  </a:cubicBezTo>
                  <a:cubicBezTo>
                    <a:pt x="1079301" y="3922944"/>
                    <a:pt x="615258" y="3742211"/>
                    <a:pt x="152189" y="3559236"/>
                  </a:cubicBezTo>
                  <a:cubicBezTo>
                    <a:pt x="95247" y="3536733"/>
                    <a:pt x="50431" y="3483567"/>
                    <a:pt x="0" y="3444612"/>
                  </a:cubicBezTo>
                  <a:cubicBezTo>
                    <a:pt x="45859" y="3395615"/>
                    <a:pt x="82606" y="3328565"/>
                    <a:pt x="138876" y="3300234"/>
                  </a:cubicBezTo>
                  <a:cubicBezTo>
                    <a:pt x="2306925" y="2208784"/>
                    <a:pt x="4476578" y="1120506"/>
                    <a:pt x="6647485" y="34716"/>
                  </a:cubicBezTo>
                  <a:cubicBezTo>
                    <a:pt x="6701648" y="7629"/>
                    <a:pt x="6790384" y="-14370"/>
                    <a:pt x="6829709" y="11608"/>
                  </a:cubicBezTo>
                  <a:cubicBezTo>
                    <a:pt x="6865940" y="35523"/>
                    <a:pt x="6878369" y="132328"/>
                    <a:pt x="6865100" y="188486"/>
                  </a:cubicBezTo>
                  <a:cubicBezTo>
                    <a:pt x="6738328" y="724960"/>
                    <a:pt x="6606468" y="1260279"/>
                    <a:pt x="6471066" y="1794656"/>
                  </a:cubicBezTo>
                  <a:cubicBezTo>
                    <a:pt x="6158540" y="3028176"/>
                    <a:pt x="5843279" y="4261000"/>
                    <a:pt x="5528949" y="5494059"/>
                  </a:cubicBezTo>
                  <a:cubicBezTo>
                    <a:pt x="5497144" y="5618815"/>
                    <a:pt x="5413618" y="5597050"/>
                    <a:pt x="5328435" y="5561424"/>
                  </a:cubicBezTo>
                  <a:cubicBezTo>
                    <a:pt x="4976674" y="5414289"/>
                    <a:pt x="4625282" y="5266268"/>
                    <a:pt x="4273834" y="5118371"/>
                  </a:cubicBezTo>
                  <a:cubicBezTo>
                    <a:pt x="3951782" y="4982847"/>
                    <a:pt x="3629830" y="4847075"/>
                    <a:pt x="3298309" y="4707403"/>
                  </a:cubicBezTo>
                  <a:close/>
                  <a:moveTo>
                    <a:pt x="5362269" y="5351687"/>
                  </a:moveTo>
                  <a:cubicBezTo>
                    <a:pt x="5374776" y="5317495"/>
                    <a:pt x="5385983" y="5293736"/>
                    <a:pt x="5392236" y="5268745"/>
                  </a:cubicBezTo>
                  <a:cubicBezTo>
                    <a:pt x="5669785" y="4160239"/>
                    <a:pt x="5950327" y="3052450"/>
                    <a:pt x="6220268" y="1942094"/>
                  </a:cubicBezTo>
                  <a:cubicBezTo>
                    <a:pt x="6259682" y="1779975"/>
                    <a:pt x="6269253" y="1603635"/>
                    <a:pt x="6254504" y="1437246"/>
                  </a:cubicBezTo>
                  <a:cubicBezTo>
                    <a:pt x="6238983" y="1262184"/>
                    <a:pt x="6128999" y="1219351"/>
                    <a:pt x="5993967" y="1334121"/>
                  </a:cubicBezTo>
                  <a:cubicBezTo>
                    <a:pt x="5848300" y="1457923"/>
                    <a:pt x="5716350" y="1602156"/>
                    <a:pt x="5597691" y="1752653"/>
                  </a:cubicBezTo>
                  <a:cubicBezTo>
                    <a:pt x="5105474" y="2376955"/>
                    <a:pt x="4620564" y="3006994"/>
                    <a:pt x="4132930" y="3634905"/>
                  </a:cubicBezTo>
                  <a:cubicBezTo>
                    <a:pt x="3896487" y="3939362"/>
                    <a:pt x="3659966" y="4243764"/>
                    <a:pt x="3415902" y="4557937"/>
                  </a:cubicBezTo>
                  <a:cubicBezTo>
                    <a:pt x="4070418" y="4824851"/>
                    <a:pt x="4712538" y="5086723"/>
                    <a:pt x="5362269" y="5351687"/>
                  </a:cubicBezTo>
                  <a:close/>
                  <a:moveTo>
                    <a:pt x="2458207" y="5485856"/>
                  </a:moveTo>
                  <a:cubicBezTo>
                    <a:pt x="3668068" y="3912791"/>
                    <a:pt x="4866454" y="2354653"/>
                    <a:pt x="6064839" y="796527"/>
                  </a:cubicBezTo>
                  <a:cubicBezTo>
                    <a:pt x="6058339" y="790710"/>
                    <a:pt x="6051839" y="784905"/>
                    <a:pt x="6045339" y="779089"/>
                  </a:cubicBezTo>
                  <a:cubicBezTo>
                    <a:pt x="4651427" y="1887763"/>
                    <a:pt x="3257515" y="2996438"/>
                    <a:pt x="1859905" y="4108048"/>
                  </a:cubicBezTo>
                  <a:cubicBezTo>
                    <a:pt x="2059825" y="4568427"/>
                    <a:pt x="2255688" y="5019482"/>
                    <a:pt x="2458207" y="5485856"/>
                  </a:cubicBezTo>
                  <a:close/>
                  <a:moveTo>
                    <a:pt x="5764954" y="733746"/>
                  </a:moveTo>
                  <a:cubicBezTo>
                    <a:pt x="5759676" y="725441"/>
                    <a:pt x="5754397" y="717137"/>
                    <a:pt x="5749119" y="708833"/>
                  </a:cubicBezTo>
                  <a:cubicBezTo>
                    <a:pt x="3939454" y="1609743"/>
                    <a:pt x="2129789" y="2510653"/>
                    <a:pt x="300468" y="3421358"/>
                  </a:cubicBezTo>
                  <a:cubicBezTo>
                    <a:pt x="753540" y="3591512"/>
                    <a:pt x="1182696" y="3748700"/>
                    <a:pt x="1608143" y="3915357"/>
                  </a:cubicBezTo>
                  <a:cubicBezTo>
                    <a:pt x="1710450" y="3955433"/>
                    <a:pt x="1778005" y="3938264"/>
                    <a:pt x="1860611" y="3871527"/>
                  </a:cubicBezTo>
                  <a:cubicBezTo>
                    <a:pt x="2737068" y="3163431"/>
                    <a:pt x="3616718" y="2459258"/>
                    <a:pt x="4495360" y="1753852"/>
                  </a:cubicBezTo>
                  <a:cubicBezTo>
                    <a:pt x="4918689" y="1413981"/>
                    <a:pt x="5341771" y="1073796"/>
                    <a:pt x="5764966" y="733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31"/>
            <p:cNvSpPr/>
            <p:nvPr/>
          </p:nvSpPr>
          <p:spPr>
            <a:xfrm flipH="1">
              <a:off x="6167775" y="3818529"/>
              <a:ext cx="343514" cy="286929"/>
            </a:xfrm>
            <a:custGeom>
              <a:avLst/>
              <a:gdLst/>
              <a:ahLst/>
              <a:cxnLst/>
              <a:rect l="l" t="t" r="r" b="b"/>
              <a:pathLst>
                <a:path w="6870271" h="5738588" extrusionOk="0">
                  <a:moveTo>
                    <a:pt x="3298309" y="4707403"/>
                  </a:moveTo>
                  <a:cubicBezTo>
                    <a:pt x="3059221" y="5014102"/>
                    <a:pt x="2830231" y="5307846"/>
                    <a:pt x="2601252" y="5601589"/>
                  </a:cubicBezTo>
                  <a:cubicBezTo>
                    <a:pt x="2584688" y="5622838"/>
                    <a:pt x="2569592" y="5645431"/>
                    <a:pt x="2551392" y="5665166"/>
                  </a:cubicBezTo>
                  <a:cubicBezTo>
                    <a:pt x="2448961" y="5776159"/>
                    <a:pt x="2355586" y="5761254"/>
                    <a:pt x="2296615" y="5620843"/>
                  </a:cubicBezTo>
                  <a:cubicBezTo>
                    <a:pt x="2110760" y="5178362"/>
                    <a:pt x="1924703" y="4735936"/>
                    <a:pt x="1744127" y="4291303"/>
                  </a:cubicBezTo>
                  <a:cubicBezTo>
                    <a:pt x="1704264" y="4193153"/>
                    <a:pt x="1649328" y="4133835"/>
                    <a:pt x="1546258" y="4095698"/>
                  </a:cubicBezTo>
                  <a:cubicBezTo>
                    <a:pt x="1079301" y="3922944"/>
                    <a:pt x="615258" y="3742211"/>
                    <a:pt x="152189" y="3559236"/>
                  </a:cubicBezTo>
                  <a:cubicBezTo>
                    <a:pt x="95247" y="3536733"/>
                    <a:pt x="50431" y="3483567"/>
                    <a:pt x="0" y="3444612"/>
                  </a:cubicBezTo>
                  <a:cubicBezTo>
                    <a:pt x="45859" y="3395615"/>
                    <a:pt x="82606" y="3328565"/>
                    <a:pt x="138876" y="3300234"/>
                  </a:cubicBezTo>
                  <a:cubicBezTo>
                    <a:pt x="2306925" y="2208784"/>
                    <a:pt x="4476578" y="1120506"/>
                    <a:pt x="6647485" y="34716"/>
                  </a:cubicBezTo>
                  <a:cubicBezTo>
                    <a:pt x="6701648" y="7629"/>
                    <a:pt x="6790384" y="-14370"/>
                    <a:pt x="6829709" y="11608"/>
                  </a:cubicBezTo>
                  <a:cubicBezTo>
                    <a:pt x="6865940" y="35523"/>
                    <a:pt x="6878369" y="132328"/>
                    <a:pt x="6865100" y="188486"/>
                  </a:cubicBezTo>
                  <a:cubicBezTo>
                    <a:pt x="6738328" y="724960"/>
                    <a:pt x="6606468" y="1260279"/>
                    <a:pt x="6471066" y="1794656"/>
                  </a:cubicBezTo>
                  <a:cubicBezTo>
                    <a:pt x="6158540" y="3028176"/>
                    <a:pt x="5843279" y="4261000"/>
                    <a:pt x="5528949" y="5494059"/>
                  </a:cubicBezTo>
                  <a:cubicBezTo>
                    <a:pt x="5497144" y="5618815"/>
                    <a:pt x="5413618" y="5597050"/>
                    <a:pt x="5328435" y="5561424"/>
                  </a:cubicBezTo>
                  <a:cubicBezTo>
                    <a:pt x="4976674" y="5414289"/>
                    <a:pt x="4625282" y="5266268"/>
                    <a:pt x="4273834" y="5118371"/>
                  </a:cubicBezTo>
                  <a:cubicBezTo>
                    <a:pt x="3951782" y="4982847"/>
                    <a:pt x="3629830" y="4847075"/>
                    <a:pt x="3298309" y="4707403"/>
                  </a:cubicBezTo>
                  <a:close/>
                  <a:moveTo>
                    <a:pt x="5362269" y="5351687"/>
                  </a:moveTo>
                  <a:cubicBezTo>
                    <a:pt x="5374776" y="5317495"/>
                    <a:pt x="5385983" y="5293736"/>
                    <a:pt x="5392236" y="5268745"/>
                  </a:cubicBezTo>
                  <a:cubicBezTo>
                    <a:pt x="5669785" y="4160239"/>
                    <a:pt x="5950327" y="3052450"/>
                    <a:pt x="6220268" y="1942094"/>
                  </a:cubicBezTo>
                  <a:cubicBezTo>
                    <a:pt x="6259682" y="1779975"/>
                    <a:pt x="6269253" y="1603635"/>
                    <a:pt x="6254504" y="1437246"/>
                  </a:cubicBezTo>
                  <a:cubicBezTo>
                    <a:pt x="6238983" y="1262184"/>
                    <a:pt x="6128999" y="1219351"/>
                    <a:pt x="5993967" y="1334121"/>
                  </a:cubicBezTo>
                  <a:cubicBezTo>
                    <a:pt x="5848300" y="1457923"/>
                    <a:pt x="5716350" y="1602156"/>
                    <a:pt x="5597691" y="1752653"/>
                  </a:cubicBezTo>
                  <a:cubicBezTo>
                    <a:pt x="5105474" y="2376955"/>
                    <a:pt x="4620564" y="3006994"/>
                    <a:pt x="4132930" y="3634905"/>
                  </a:cubicBezTo>
                  <a:cubicBezTo>
                    <a:pt x="3896487" y="3939362"/>
                    <a:pt x="3659966" y="4243764"/>
                    <a:pt x="3415902" y="4557937"/>
                  </a:cubicBezTo>
                  <a:cubicBezTo>
                    <a:pt x="4070418" y="4824851"/>
                    <a:pt x="4712538" y="5086723"/>
                    <a:pt x="5362269" y="5351687"/>
                  </a:cubicBezTo>
                  <a:close/>
                  <a:moveTo>
                    <a:pt x="2458207" y="5485856"/>
                  </a:moveTo>
                  <a:cubicBezTo>
                    <a:pt x="3668068" y="3912791"/>
                    <a:pt x="4866454" y="2354653"/>
                    <a:pt x="6064839" y="796527"/>
                  </a:cubicBezTo>
                  <a:cubicBezTo>
                    <a:pt x="6058339" y="790710"/>
                    <a:pt x="6051839" y="784905"/>
                    <a:pt x="6045339" y="779089"/>
                  </a:cubicBezTo>
                  <a:cubicBezTo>
                    <a:pt x="4651427" y="1887763"/>
                    <a:pt x="3257515" y="2996438"/>
                    <a:pt x="1859905" y="4108048"/>
                  </a:cubicBezTo>
                  <a:cubicBezTo>
                    <a:pt x="2059825" y="4568427"/>
                    <a:pt x="2255688" y="5019482"/>
                    <a:pt x="2458207" y="5485856"/>
                  </a:cubicBezTo>
                  <a:close/>
                  <a:moveTo>
                    <a:pt x="5764954" y="733746"/>
                  </a:moveTo>
                  <a:cubicBezTo>
                    <a:pt x="5759676" y="725441"/>
                    <a:pt x="5754397" y="717137"/>
                    <a:pt x="5749119" y="708833"/>
                  </a:cubicBezTo>
                  <a:cubicBezTo>
                    <a:pt x="3939454" y="1609743"/>
                    <a:pt x="2129789" y="2510653"/>
                    <a:pt x="300468" y="3421358"/>
                  </a:cubicBezTo>
                  <a:cubicBezTo>
                    <a:pt x="753540" y="3591512"/>
                    <a:pt x="1182696" y="3748700"/>
                    <a:pt x="1608143" y="3915357"/>
                  </a:cubicBezTo>
                  <a:cubicBezTo>
                    <a:pt x="1710450" y="3955433"/>
                    <a:pt x="1778005" y="3938264"/>
                    <a:pt x="1860611" y="3871527"/>
                  </a:cubicBezTo>
                  <a:cubicBezTo>
                    <a:pt x="2737068" y="3163431"/>
                    <a:pt x="3616718" y="2459258"/>
                    <a:pt x="4495360" y="1753852"/>
                  </a:cubicBezTo>
                  <a:cubicBezTo>
                    <a:pt x="4918689" y="1413981"/>
                    <a:pt x="5341771" y="1073796"/>
                    <a:pt x="5764966" y="733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25" name="Rectangle: Rounded Corners 24">
            <a:extLst>
              <a:ext uri="{FF2B5EF4-FFF2-40B4-BE49-F238E27FC236}">
                <a16:creationId xmlns:a16="http://schemas.microsoft.com/office/drawing/2014/main" id="{92499B68-8AB0-9390-2761-2F8ECDF8ED3F}"/>
              </a:ext>
            </a:extLst>
          </p:cNvPr>
          <p:cNvSpPr/>
          <p:nvPr/>
        </p:nvSpPr>
        <p:spPr>
          <a:xfrm>
            <a:off x="109392" y="2266479"/>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1403677"/>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1224254" y="732283"/>
            <a:ext cx="3266466"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Thuật</a:t>
            </a:r>
            <a:r>
              <a:rPr lang="en-US" b="1" dirty="0"/>
              <a:t> </a:t>
            </a:r>
            <a:r>
              <a:rPr lang="en-US" b="1" dirty="0" err="1"/>
              <a:t>toán</a:t>
            </a:r>
            <a:r>
              <a:rPr lang="en-US" b="1" dirty="0"/>
              <a:t> </a:t>
            </a:r>
            <a:r>
              <a:rPr lang="en-US" b="1" dirty="0" err="1"/>
              <a:t>vét</a:t>
            </a:r>
            <a:r>
              <a:rPr lang="en-US" b="1" dirty="0"/>
              <a:t> </a:t>
            </a:r>
            <a:r>
              <a:rPr lang="en-US" b="1" dirty="0" err="1"/>
              <a:t>cạn</a:t>
            </a:r>
            <a:endParaRPr lang="en-US" b="1" dirty="0"/>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7" name="Google Shape;282;p36">
            <a:extLst>
              <a:ext uri="{FF2B5EF4-FFF2-40B4-BE49-F238E27FC236}">
                <a16:creationId xmlns:a16="http://schemas.microsoft.com/office/drawing/2014/main" id="{7C526E2D-A220-8409-86A5-BC0089D6772F}"/>
              </a:ext>
            </a:extLst>
          </p:cNvPr>
          <p:cNvSpPr txBox="1">
            <a:spLocks/>
          </p:cNvSpPr>
          <p:nvPr/>
        </p:nvSpPr>
        <p:spPr>
          <a:xfrm>
            <a:off x="1874616" y="1675311"/>
            <a:ext cx="6571144" cy="3005167"/>
          </a:xfrm>
          <a:prstGeom prst="rect">
            <a:avLst/>
          </a:prstGeom>
          <a:noFill/>
          <a:ln w="304800">
            <a:noFill/>
            <a:extLst>
              <a:ext uri="{C807C97D-BFC1-408E-A445-0C87EB9F89A2}">
                <ask:lineSketchStyleProps xmlns:ask="http://schemas.microsoft.com/office/drawing/2018/sketchyshapes" sd="1219033472">
                  <a:custGeom>
                    <a:avLst/>
                    <a:gdLst>
                      <a:gd name="connsiteX0" fmla="*/ 0 w 6571144"/>
                      <a:gd name="connsiteY0" fmla="*/ 0 h 3276801"/>
                      <a:gd name="connsiteX1" fmla="*/ 459980 w 6571144"/>
                      <a:gd name="connsiteY1" fmla="*/ 0 h 3276801"/>
                      <a:gd name="connsiteX2" fmla="*/ 1182806 w 6571144"/>
                      <a:gd name="connsiteY2" fmla="*/ 0 h 3276801"/>
                      <a:gd name="connsiteX3" fmla="*/ 1774209 w 6571144"/>
                      <a:gd name="connsiteY3" fmla="*/ 0 h 3276801"/>
                      <a:gd name="connsiteX4" fmla="*/ 2431323 w 6571144"/>
                      <a:gd name="connsiteY4" fmla="*/ 0 h 3276801"/>
                      <a:gd name="connsiteX5" fmla="*/ 3219861 w 6571144"/>
                      <a:gd name="connsiteY5" fmla="*/ 0 h 3276801"/>
                      <a:gd name="connsiteX6" fmla="*/ 3745552 w 6571144"/>
                      <a:gd name="connsiteY6" fmla="*/ 0 h 3276801"/>
                      <a:gd name="connsiteX7" fmla="*/ 4468378 w 6571144"/>
                      <a:gd name="connsiteY7" fmla="*/ 0 h 3276801"/>
                      <a:gd name="connsiteX8" fmla="*/ 4994069 w 6571144"/>
                      <a:gd name="connsiteY8" fmla="*/ 0 h 3276801"/>
                      <a:gd name="connsiteX9" fmla="*/ 5651184 w 6571144"/>
                      <a:gd name="connsiteY9" fmla="*/ 0 h 3276801"/>
                      <a:gd name="connsiteX10" fmla="*/ 6571144 w 6571144"/>
                      <a:gd name="connsiteY10" fmla="*/ 0 h 3276801"/>
                      <a:gd name="connsiteX11" fmla="*/ 6571144 w 6571144"/>
                      <a:gd name="connsiteY11" fmla="*/ 557056 h 3276801"/>
                      <a:gd name="connsiteX12" fmla="*/ 6571144 w 6571144"/>
                      <a:gd name="connsiteY12" fmla="*/ 1277952 h 3276801"/>
                      <a:gd name="connsiteX13" fmla="*/ 6571144 w 6571144"/>
                      <a:gd name="connsiteY13" fmla="*/ 1933313 h 3276801"/>
                      <a:gd name="connsiteX14" fmla="*/ 6571144 w 6571144"/>
                      <a:gd name="connsiteY14" fmla="*/ 2654209 h 3276801"/>
                      <a:gd name="connsiteX15" fmla="*/ 6571144 w 6571144"/>
                      <a:gd name="connsiteY15" fmla="*/ 3276801 h 3276801"/>
                      <a:gd name="connsiteX16" fmla="*/ 5979741 w 6571144"/>
                      <a:gd name="connsiteY16" fmla="*/ 3276801 h 3276801"/>
                      <a:gd name="connsiteX17" fmla="*/ 5388338 w 6571144"/>
                      <a:gd name="connsiteY17" fmla="*/ 3276801 h 3276801"/>
                      <a:gd name="connsiteX18" fmla="*/ 4665512 w 6571144"/>
                      <a:gd name="connsiteY18" fmla="*/ 3276801 h 3276801"/>
                      <a:gd name="connsiteX19" fmla="*/ 4008398 w 6571144"/>
                      <a:gd name="connsiteY19" fmla="*/ 3276801 h 3276801"/>
                      <a:gd name="connsiteX20" fmla="*/ 3219861 w 6571144"/>
                      <a:gd name="connsiteY20" fmla="*/ 3276801 h 3276801"/>
                      <a:gd name="connsiteX21" fmla="*/ 2431323 w 6571144"/>
                      <a:gd name="connsiteY21" fmla="*/ 3276801 h 3276801"/>
                      <a:gd name="connsiteX22" fmla="*/ 1708497 w 6571144"/>
                      <a:gd name="connsiteY22" fmla="*/ 3276801 h 3276801"/>
                      <a:gd name="connsiteX23" fmla="*/ 985672 w 6571144"/>
                      <a:gd name="connsiteY23" fmla="*/ 3276801 h 3276801"/>
                      <a:gd name="connsiteX24" fmla="*/ 0 w 6571144"/>
                      <a:gd name="connsiteY24" fmla="*/ 3276801 h 3276801"/>
                      <a:gd name="connsiteX25" fmla="*/ 0 w 6571144"/>
                      <a:gd name="connsiteY25" fmla="*/ 2686977 h 3276801"/>
                      <a:gd name="connsiteX26" fmla="*/ 0 w 6571144"/>
                      <a:gd name="connsiteY26" fmla="*/ 2031617 h 3276801"/>
                      <a:gd name="connsiteX27" fmla="*/ 0 w 6571144"/>
                      <a:gd name="connsiteY27" fmla="*/ 1376256 h 3276801"/>
                      <a:gd name="connsiteX28" fmla="*/ 0 w 6571144"/>
                      <a:gd name="connsiteY28" fmla="*/ 819200 h 3276801"/>
                      <a:gd name="connsiteX29" fmla="*/ 0 w 6571144"/>
                      <a:gd name="connsiteY29" fmla="*/ 0 h 327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1144" h="3276801" fill="none" extrusionOk="0">
                        <a:moveTo>
                          <a:pt x="0" y="0"/>
                        </a:moveTo>
                        <a:cubicBezTo>
                          <a:pt x="106523" y="18980"/>
                          <a:pt x="344283" y="5279"/>
                          <a:pt x="459980" y="0"/>
                        </a:cubicBezTo>
                        <a:cubicBezTo>
                          <a:pt x="575677" y="-5279"/>
                          <a:pt x="981602" y="33821"/>
                          <a:pt x="1182806" y="0"/>
                        </a:cubicBezTo>
                        <a:cubicBezTo>
                          <a:pt x="1384010" y="-33821"/>
                          <a:pt x="1581616" y="-29211"/>
                          <a:pt x="1774209" y="0"/>
                        </a:cubicBezTo>
                        <a:cubicBezTo>
                          <a:pt x="1966802" y="29211"/>
                          <a:pt x="2204528" y="-21837"/>
                          <a:pt x="2431323" y="0"/>
                        </a:cubicBezTo>
                        <a:cubicBezTo>
                          <a:pt x="2658118" y="21837"/>
                          <a:pt x="3027347" y="36386"/>
                          <a:pt x="3219861" y="0"/>
                        </a:cubicBezTo>
                        <a:cubicBezTo>
                          <a:pt x="3412375" y="-36386"/>
                          <a:pt x="3624030" y="22679"/>
                          <a:pt x="3745552" y="0"/>
                        </a:cubicBezTo>
                        <a:cubicBezTo>
                          <a:pt x="3867074" y="-22679"/>
                          <a:pt x="4239159" y="13369"/>
                          <a:pt x="4468378" y="0"/>
                        </a:cubicBezTo>
                        <a:cubicBezTo>
                          <a:pt x="4697597" y="-13369"/>
                          <a:pt x="4734035" y="-1261"/>
                          <a:pt x="4994069" y="0"/>
                        </a:cubicBezTo>
                        <a:cubicBezTo>
                          <a:pt x="5254103" y="1261"/>
                          <a:pt x="5428403" y="13535"/>
                          <a:pt x="5651184" y="0"/>
                        </a:cubicBezTo>
                        <a:cubicBezTo>
                          <a:pt x="5873965" y="-13535"/>
                          <a:pt x="6255172" y="25461"/>
                          <a:pt x="6571144" y="0"/>
                        </a:cubicBezTo>
                        <a:cubicBezTo>
                          <a:pt x="6564299" y="199532"/>
                          <a:pt x="6591379" y="308637"/>
                          <a:pt x="6571144" y="557056"/>
                        </a:cubicBezTo>
                        <a:cubicBezTo>
                          <a:pt x="6550909" y="805475"/>
                          <a:pt x="6603217" y="984848"/>
                          <a:pt x="6571144" y="1277952"/>
                        </a:cubicBezTo>
                        <a:cubicBezTo>
                          <a:pt x="6539071" y="1571056"/>
                          <a:pt x="6549527" y="1758142"/>
                          <a:pt x="6571144" y="1933313"/>
                        </a:cubicBezTo>
                        <a:cubicBezTo>
                          <a:pt x="6592761" y="2108484"/>
                          <a:pt x="6599837" y="2372704"/>
                          <a:pt x="6571144" y="2654209"/>
                        </a:cubicBezTo>
                        <a:cubicBezTo>
                          <a:pt x="6542451" y="2935714"/>
                          <a:pt x="6583005" y="3148177"/>
                          <a:pt x="6571144" y="3276801"/>
                        </a:cubicBezTo>
                        <a:cubicBezTo>
                          <a:pt x="6309005" y="3267011"/>
                          <a:pt x="6219176" y="3264109"/>
                          <a:pt x="5979741" y="3276801"/>
                        </a:cubicBezTo>
                        <a:cubicBezTo>
                          <a:pt x="5740306" y="3289493"/>
                          <a:pt x="5666541" y="3291898"/>
                          <a:pt x="5388338" y="3276801"/>
                        </a:cubicBezTo>
                        <a:cubicBezTo>
                          <a:pt x="5110135" y="3261704"/>
                          <a:pt x="4856780" y="3312852"/>
                          <a:pt x="4665512" y="3276801"/>
                        </a:cubicBezTo>
                        <a:cubicBezTo>
                          <a:pt x="4474244" y="3240750"/>
                          <a:pt x="4140001" y="3293810"/>
                          <a:pt x="4008398" y="3276801"/>
                        </a:cubicBezTo>
                        <a:cubicBezTo>
                          <a:pt x="3876795" y="3259792"/>
                          <a:pt x="3511297" y="3288547"/>
                          <a:pt x="3219861" y="3276801"/>
                        </a:cubicBezTo>
                        <a:cubicBezTo>
                          <a:pt x="2928425" y="3265055"/>
                          <a:pt x="2682529" y="3313243"/>
                          <a:pt x="2431323" y="3276801"/>
                        </a:cubicBezTo>
                        <a:cubicBezTo>
                          <a:pt x="2180117" y="3240359"/>
                          <a:pt x="2019884" y="3247073"/>
                          <a:pt x="1708497" y="3276801"/>
                        </a:cubicBezTo>
                        <a:cubicBezTo>
                          <a:pt x="1397110" y="3306529"/>
                          <a:pt x="1144779" y="3310680"/>
                          <a:pt x="985672" y="3276801"/>
                        </a:cubicBezTo>
                        <a:cubicBezTo>
                          <a:pt x="826565" y="3242922"/>
                          <a:pt x="307343" y="3309442"/>
                          <a:pt x="0" y="3276801"/>
                        </a:cubicBezTo>
                        <a:cubicBezTo>
                          <a:pt x="16208" y="2987975"/>
                          <a:pt x="-10948" y="2965826"/>
                          <a:pt x="0" y="2686977"/>
                        </a:cubicBezTo>
                        <a:cubicBezTo>
                          <a:pt x="10948" y="2408128"/>
                          <a:pt x="13099" y="2213718"/>
                          <a:pt x="0" y="2031617"/>
                        </a:cubicBezTo>
                        <a:cubicBezTo>
                          <a:pt x="-13099" y="1849516"/>
                          <a:pt x="23415" y="1576399"/>
                          <a:pt x="0" y="1376256"/>
                        </a:cubicBezTo>
                        <a:cubicBezTo>
                          <a:pt x="-23415" y="1176113"/>
                          <a:pt x="-18839" y="949810"/>
                          <a:pt x="0" y="819200"/>
                        </a:cubicBezTo>
                        <a:cubicBezTo>
                          <a:pt x="18839" y="688590"/>
                          <a:pt x="-1046" y="342436"/>
                          <a:pt x="0" y="0"/>
                        </a:cubicBezTo>
                        <a:close/>
                      </a:path>
                      <a:path w="6571144" h="3276801" stroke="0" extrusionOk="0">
                        <a:moveTo>
                          <a:pt x="0" y="0"/>
                        </a:moveTo>
                        <a:cubicBezTo>
                          <a:pt x="236125" y="-22725"/>
                          <a:pt x="376564" y="-28751"/>
                          <a:pt x="591403" y="0"/>
                        </a:cubicBezTo>
                        <a:cubicBezTo>
                          <a:pt x="806242" y="28751"/>
                          <a:pt x="890911" y="-19594"/>
                          <a:pt x="1051383" y="0"/>
                        </a:cubicBezTo>
                        <a:cubicBezTo>
                          <a:pt x="1211855" y="19594"/>
                          <a:pt x="1604265" y="32648"/>
                          <a:pt x="1839920" y="0"/>
                        </a:cubicBezTo>
                        <a:cubicBezTo>
                          <a:pt x="2075575" y="-32648"/>
                          <a:pt x="2298030" y="14989"/>
                          <a:pt x="2431323" y="0"/>
                        </a:cubicBezTo>
                        <a:cubicBezTo>
                          <a:pt x="2564616" y="-14989"/>
                          <a:pt x="2864088" y="-7701"/>
                          <a:pt x="3022726" y="0"/>
                        </a:cubicBezTo>
                        <a:cubicBezTo>
                          <a:pt x="3181364" y="7701"/>
                          <a:pt x="3566295" y="-10415"/>
                          <a:pt x="3811264" y="0"/>
                        </a:cubicBezTo>
                        <a:cubicBezTo>
                          <a:pt x="4056233" y="10415"/>
                          <a:pt x="4089931" y="15517"/>
                          <a:pt x="4336955" y="0"/>
                        </a:cubicBezTo>
                        <a:cubicBezTo>
                          <a:pt x="4583979" y="-15517"/>
                          <a:pt x="4856272" y="19858"/>
                          <a:pt x="5125492" y="0"/>
                        </a:cubicBezTo>
                        <a:cubicBezTo>
                          <a:pt x="5394712" y="-19858"/>
                          <a:pt x="5541800" y="-33740"/>
                          <a:pt x="5914030" y="0"/>
                        </a:cubicBezTo>
                        <a:cubicBezTo>
                          <a:pt x="6286260" y="33740"/>
                          <a:pt x="6336819" y="12467"/>
                          <a:pt x="6571144" y="0"/>
                        </a:cubicBezTo>
                        <a:cubicBezTo>
                          <a:pt x="6564934" y="308107"/>
                          <a:pt x="6601386" y="474882"/>
                          <a:pt x="6571144" y="720896"/>
                        </a:cubicBezTo>
                        <a:cubicBezTo>
                          <a:pt x="6540902" y="966910"/>
                          <a:pt x="6553116" y="1111895"/>
                          <a:pt x="6571144" y="1409024"/>
                        </a:cubicBezTo>
                        <a:cubicBezTo>
                          <a:pt x="6589172" y="1706153"/>
                          <a:pt x="6558585" y="1716297"/>
                          <a:pt x="6571144" y="1966081"/>
                        </a:cubicBezTo>
                        <a:cubicBezTo>
                          <a:pt x="6583703" y="2215865"/>
                          <a:pt x="6578225" y="2355552"/>
                          <a:pt x="6571144" y="2621441"/>
                        </a:cubicBezTo>
                        <a:cubicBezTo>
                          <a:pt x="6564063" y="2887330"/>
                          <a:pt x="6549085" y="3129910"/>
                          <a:pt x="6571144" y="3276801"/>
                        </a:cubicBezTo>
                        <a:cubicBezTo>
                          <a:pt x="6406336" y="3295843"/>
                          <a:pt x="6201376" y="3298089"/>
                          <a:pt x="5914030" y="3276801"/>
                        </a:cubicBezTo>
                        <a:cubicBezTo>
                          <a:pt x="5626684" y="3255513"/>
                          <a:pt x="5360408" y="3283633"/>
                          <a:pt x="5125492" y="3276801"/>
                        </a:cubicBezTo>
                        <a:cubicBezTo>
                          <a:pt x="4890576" y="3269969"/>
                          <a:pt x="4762164" y="3257575"/>
                          <a:pt x="4468378" y="3276801"/>
                        </a:cubicBezTo>
                        <a:cubicBezTo>
                          <a:pt x="4174592" y="3296027"/>
                          <a:pt x="4138322" y="3288343"/>
                          <a:pt x="4008398" y="3276801"/>
                        </a:cubicBezTo>
                        <a:cubicBezTo>
                          <a:pt x="3878474" y="3265259"/>
                          <a:pt x="3621263" y="3292703"/>
                          <a:pt x="3482706" y="3276801"/>
                        </a:cubicBezTo>
                        <a:cubicBezTo>
                          <a:pt x="3344149" y="3260899"/>
                          <a:pt x="3049039" y="3305356"/>
                          <a:pt x="2694169" y="3276801"/>
                        </a:cubicBezTo>
                        <a:cubicBezTo>
                          <a:pt x="2339299" y="3248246"/>
                          <a:pt x="2363304" y="3304612"/>
                          <a:pt x="2037055" y="3276801"/>
                        </a:cubicBezTo>
                        <a:cubicBezTo>
                          <a:pt x="1710806" y="3248990"/>
                          <a:pt x="1686429" y="3254139"/>
                          <a:pt x="1511363" y="3276801"/>
                        </a:cubicBezTo>
                        <a:cubicBezTo>
                          <a:pt x="1336297" y="3299463"/>
                          <a:pt x="1120396" y="3251896"/>
                          <a:pt x="854249" y="3276801"/>
                        </a:cubicBezTo>
                        <a:cubicBezTo>
                          <a:pt x="588102" y="3301706"/>
                          <a:pt x="416448" y="3294999"/>
                          <a:pt x="0" y="3276801"/>
                        </a:cubicBezTo>
                        <a:cubicBezTo>
                          <a:pt x="-2569" y="3131016"/>
                          <a:pt x="7053" y="2907255"/>
                          <a:pt x="0" y="2719745"/>
                        </a:cubicBezTo>
                        <a:cubicBezTo>
                          <a:pt x="-7053" y="2532235"/>
                          <a:pt x="-32305" y="2299685"/>
                          <a:pt x="0" y="2031617"/>
                        </a:cubicBezTo>
                        <a:cubicBezTo>
                          <a:pt x="32305" y="1763549"/>
                          <a:pt x="22083" y="1707792"/>
                          <a:pt x="0" y="1441792"/>
                        </a:cubicBezTo>
                        <a:cubicBezTo>
                          <a:pt x="-22083" y="1175793"/>
                          <a:pt x="28596" y="1056100"/>
                          <a:pt x="0" y="720896"/>
                        </a:cubicBezTo>
                        <a:cubicBezTo>
                          <a:pt x="-28596" y="385692"/>
                          <a:pt x="-11999" y="188038"/>
                          <a:pt x="0" y="0"/>
                        </a:cubicBezTo>
                        <a:close/>
                      </a:path>
                    </a:pathLst>
                  </a:custGeom>
                  <ask:type>
                    <ask:lineSketchNone/>
                  </ask:type>
                </ask:lineSketchStyleProps>
              </a:ext>
            </a:extLst>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Tajawal"/>
              <a:buNone/>
              <a:defRPr sz="1200" b="0" i="0" u="none" strike="noStrike" cap="none">
                <a:solidFill>
                  <a:schemeClr val="dk1"/>
                </a:solidFill>
                <a:latin typeface="Tajawal"/>
                <a:ea typeface="Tajawal"/>
                <a:cs typeface="Tajawal"/>
                <a:sym typeface="Tajawal"/>
              </a:defRPr>
            </a:lvl1pPr>
            <a:lvl2pPr marL="914400" marR="0" lvl="1"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2pPr>
            <a:lvl3pPr marL="1371600" marR="0" lvl="2"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3pPr>
            <a:lvl4pPr marL="1828800" marR="0" lvl="3"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4pPr>
            <a:lvl5pPr marL="2286000" marR="0" lvl="4"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5pPr>
            <a:lvl6pPr marL="2743200" marR="0" lvl="5"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6pPr>
            <a:lvl7pPr marL="3200400" marR="0" lvl="6"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7pPr>
            <a:lvl8pPr marL="3657600" marR="0" lvl="7"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8pPr>
            <a:lvl9pPr marL="4114800" marR="0" lvl="8"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9pPr>
          </a:lstStyle>
          <a:p>
            <a:pPr marL="0" indent="0" algn="l"/>
            <a:r>
              <a:rPr lang="vi-VN" sz="1600" dirty="0" err="1"/>
              <a:t>Input</a:t>
            </a:r>
            <a:r>
              <a:rPr lang="vi-VN" sz="1600" dirty="0"/>
              <a:t>: Ma trận bài toán</a:t>
            </a:r>
          </a:p>
          <a:p>
            <a:pPr marL="0" indent="0" algn="l"/>
            <a:r>
              <a:rPr lang="vi-VN" sz="1600" dirty="0" err="1"/>
              <a:t>Output</a:t>
            </a:r>
            <a:r>
              <a:rPr lang="vi-VN" sz="1600" dirty="0"/>
              <a:t>: Đường đi ngắn nhất</a:t>
            </a:r>
          </a:p>
          <a:p>
            <a:pPr marL="0" indent="0" algn="l"/>
            <a:r>
              <a:rPr lang="vi-VN" sz="1600" dirty="0"/>
              <a:t>Ý tưởng: </a:t>
            </a:r>
          </a:p>
          <a:p>
            <a:pPr marL="285750" indent="-285750" algn="l">
              <a:buFont typeface="Arial" panose="020B0604020202020204" pitchFamily="34" charset="0"/>
              <a:buChar char="•"/>
            </a:pPr>
            <a:r>
              <a:rPr lang="vi-VN" sz="1600" dirty="0"/>
              <a:t>Liệt kê kiểm tra tất cả chu trình</a:t>
            </a:r>
          </a:p>
          <a:p>
            <a:pPr marL="285750" indent="-285750" algn="l">
              <a:buFont typeface="Arial" panose="020B0604020202020204" pitchFamily="34" charset="0"/>
              <a:buChar char="•"/>
            </a:pPr>
            <a:r>
              <a:rPr lang="vi-VN" sz="1600" dirty="0"/>
              <a:t>Sau đó , tính toán tổng chi phí của mỗi chu trình</a:t>
            </a:r>
          </a:p>
          <a:p>
            <a:pPr marL="285750" indent="-285750" algn="l">
              <a:buFont typeface="Arial" panose="020B0604020202020204" pitchFamily="34" charset="0"/>
              <a:buChar char="•"/>
            </a:pPr>
            <a:r>
              <a:rPr lang="vi-VN" sz="1600" dirty="0"/>
              <a:t>Kết luận chu trình có chi phí nhỏ nhất</a:t>
            </a:r>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Áp</a:t>
            </a:r>
            <a:r>
              <a:rPr lang="en-US" sz="1400" dirty="0"/>
              <a:t> </a:t>
            </a:r>
            <a:r>
              <a:rPr lang="en-US" sz="1400" dirty="0" err="1"/>
              <a:t>dụng</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Kết</a:t>
            </a:r>
            <a:r>
              <a:rPr lang="en-US" sz="1400" dirty="0"/>
              <a:t> </a:t>
            </a:r>
            <a:r>
              <a:rPr lang="en-US" sz="1400" dirty="0" err="1"/>
              <a:t>quả</a:t>
            </a:r>
            <a:endParaRPr lang="en-US" sz="1400" dirty="0"/>
          </a:p>
        </p:txBody>
      </p:sp>
    </p:spTree>
    <p:extLst>
      <p:ext uri="{BB962C8B-B14F-4D97-AF65-F5344CB8AC3E}">
        <p14:creationId xmlns:p14="http://schemas.microsoft.com/office/powerpoint/2010/main" val="2439150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25" name="Rectangle: Rounded Corners 24">
            <a:extLst>
              <a:ext uri="{FF2B5EF4-FFF2-40B4-BE49-F238E27FC236}">
                <a16:creationId xmlns:a16="http://schemas.microsoft.com/office/drawing/2014/main" id="{92499B68-8AB0-9390-2761-2F8ECDF8ED3F}"/>
              </a:ext>
            </a:extLst>
          </p:cNvPr>
          <p:cNvSpPr/>
          <p:nvPr/>
        </p:nvSpPr>
        <p:spPr>
          <a:xfrm>
            <a:off x="119455" y="2762324"/>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1403677"/>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1224254" y="732283"/>
            <a:ext cx="3266466"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Thuật</a:t>
            </a:r>
            <a:r>
              <a:rPr lang="en-US" b="1" dirty="0"/>
              <a:t> </a:t>
            </a:r>
            <a:r>
              <a:rPr lang="en-US" b="1" dirty="0" err="1"/>
              <a:t>toán</a:t>
            </a:r>
            <a:r>
              <a:rPr lang="en-US" b="1" dirty="0"/>
              <a:t> </a:t>
            </a:r>
            <a:r>
              <a:rPr lang="en-US" b="1" dirty="0" err="1"/>
              <a:t>vét</a:t>
            </a:r>
            <a:r>
              <a:rPr lang="en-US" b="1" dirty="0"/>
              <a:t> </a:t>
            </a:r>
            <a:r>
              <a:rPr lang="en-US" b="1" dirty="0" err="1"/>
              <a:t>cạn</a:t>
            </a:r>
            <a:endParaRPr lang="en-US" b="1" dirty="0"/>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Áp</a:t>
            </a:r>
            <a:r>
              <a:rPr lang="en-US" sz="1400" dirty="0"/>
              <a:t> </a:t>
            </a:r>
            <a:r>
              <a:rPr lang="en-US" sz="1400" dirty="0" err="1"/>
              <a:t>dụng</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Kết</a:t>
            </a:r>
            <a:r>
              <a:rPr lang="en-US" sz="1400" dirty="0"/>
              <a:t> </a:t>
            </a:r>
            <a:r>
              <a:rPr lang="en-US" sz="1400" dirty="0" err="1"/>
              <a:t>quả</a:t>
            </a:r>
            <a:endParaRPr lang="en-US" sz="1400" dirty="0"/>
          </a:p>
        </p:txBody>
      </p:sp>
      <p:graphicFrame>
        <p:nvGraphicFramePr>
          <p:cNvPr id="4" name="Table 3">
            <a:extLst>
              <a:ext uri="{FF2B5EF4-FFF2-40B4-BE49-F238E27FC236}">
                <a16:creationId xmlns:a16="http://schemas.microsoft.com/office/drawing/2014/main" id="{A47B1133-9459-FCF8-72C0-243B403D553E}"/>
              </a:ext>
            </a:extLst>
          </p:cNvPr>
          <p:cNvGraphicFramePr>
            <a:graphicFrameLocks noGrp="1"/>
          </p:cNvGraphicFramePr>
          <p:nvPr>
            <p:extLst>
              <p:ext uri="{D42A27DB-BD31-4B8C-83A1-F6EECF244321}">
                <p14:modId xmlns:p14="http://schemas.microsoft.com/office/powerpoint/2010/main" val="4243062675"/>
              </p:ext>
            </p:extLst>
          </p:nvPr>
        </p:nvGraphicFramePr>
        <p:xfrm>
          <a:off x="2225041" y="2170777"/>
          <a:ext cx="6075680" cy="2240442"/>
        </p:xfrm>
        <a:graphic>
          <a:graphicData uri="http://schemas.openxmlformats.org/drawingml/2006/table">
            <a:tbl>
              <a:tblPr firstRow="1" firstCol="1" bandRow="1"/>
              <a:tblGrid>
                <a:gridCol w="992868">
                  <a:extLst>
                    <a:ext uri="{9D8B030D-6E8A-4147-A177-3AD203B41FA5}">
                      <a16:colId xmlns:a16="http://schemas.microsoft.com/office/drawing/2014/main" val="892070946"/>
                    </a:ext>
                  </a:extLst>
                </a:gridCol>
                <a:gridCol w="913438">
                  <a:extLst>
                    <a:ext uri="{9D8B030D-6E8A-4147-A177-3AD203B41FA5}">
                      <a16:colId xmlns:a16="http://schemas.microsoft.com/office/drawing/2014/main" val="3388562988"/>
                    </a:ext>
                  </a:extLst>
                </a:gridCol>
                <a:gridCol w="1073643">
                  <a:extLst>
                    <a:ext uri="{9D8B030D-6E8A-4147-A177-3AD203B41FA5}">
                      <a16:colId xmlns:a16="http://schemas.microsoft.com/office/drawing/2014/main" val="761841110"/>
                    </a:ext>
                  </a:extLst>
                </a:gridCol>
                <a:gridCol w="1073643">
                  <a:extLst>
                    <a:ext uri="{9D8B030D-6E8A-4147-A177-3AD203B41FA5}">
                      <a16:colId xmlns:a16="http://schemas.microsoft.com/office/drawing/2014/main" val="3168247543"/>
                    </a:ext>
                  </a:extLst>
                </a:gridCol>
                <a:gridCol w="1011044">
                  <a:extLst>
                    <a:ext uri="{9D8B030D-6E8A-4147-A177-3AD203B41FA5}">
                      <a16:colId xmlns:a16="http://schemas.microsoft.com/office/drawing/2014/main" val="1058581414"/>
                    </a:ext>
                  </a:extLst>
                </a:gridCol>
                <a:gridCol w="1011044">
                  <a:extLst>
                    <a:ext uri="{9D8B030D-6E8A-4147-A177-3AD203B41FA5}">
                      <a16:colId xmlns:a16="http://schemas.microsoft.com/office/drawing/2014/main" val="558371811"/>
                    </a:ext>
                  </a:extLst>
                </a:gridCol>
              </a:tblGrid>
              <a:tr h="373407">
                <a:tc>
                  <a:txBody>
                    <a:bodyPr/>
                    <a:lstStyle/>
                    <a:p>
                      <a:pPr marL="0" marR="0" algn="ctr">
                        <a:lnSpc>
                          <a:spcPct val="120000"/>
                        </a:lnSpc>
                        <a:spcBef>
                          <a:spcPts val="0"/>
                        </a:spcBef>
                        <a:spcAft>
                          <a:spcPts val="0"/>
                        </a:spcAft>
                      </a:pPr>
                      <a:r>
                        <a:rPr lang="vi-VN" sz="1200" b="1"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Số TP</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Lần 1</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Lần 2</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Lần 3</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AVG</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1952166289"/>
                  </a:ext>
                </a:extLst>
              </a:tr>
              <a:tr h="373407">
                <a:tc>
                  <a:txBody>
                    <a:bodyPr/>
                    <a:lstStyle/>
                    <a:p>
                      <a:pPr marL="0" marR="0" algn="ctr">
                        <a:lnSpc>
                          <a:spcPct val="120000"/>
                        </a:lnSpc>
                        <a:spcBef>
                          <a:spcPts val="0"/>
                        </a:spcBef>
                        <a:spcAft>
                          <a:spcPts val="0"/>
                        </a:spcAft>
                      </a:pPr>
                      <a:r>
                        <a:rPr lang="vi-VN" sz="1200" b="1"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G1</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0.0000275</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0.0000208</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0.0000343</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0.0000275</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extLst>
                  <a:ext uri="{0D108BD9-81ED-4DB2-BD59-A6C34878D82A}">
                    <a16:rowId xmlns:a16="http://schemas.microsoft.com/office/drawing/2014/main" val="3371863513"/>
                  </a:ext>
                </a:extLst>
              </a:tr>
              <a:tr h="373407">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G2</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0.0003939</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0.0002996</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0.0001915</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0.000295</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487388636"/>
                  </a:ext>
                </a:extLst>
              </a:tr>
              <a:tr h="373407">
                <a:tc>
                  <a:txBody>
                    <a:bodyPr/>
                    <a:lstStyle/>
                    <a:p>
                      <a:pPr marL="0" marR="0" algn="ctr">
                        <a:lnSpc>
                          <a:spcPct val="120000"/>
                        </a:lnSpc>
                        <a:spcBef>
                          <a:spcPts val="0"/>
                        </a:spcBef>
                        <a:spcAft>
                          <a:spcPts val="0"/>
                        </a:spcAft>
                      </a:pPr>
                      <a:r>
                        <a:rPr lang="vi-VN" sz="1200" b="1"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G3</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8</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0.0466804</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0.0466804</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0.0475758</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0.0469789</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extLst>
                  <a:ext uri="{0D108BD9-81ED-4DB2-BD59-A6C34878D82A}">
                    <a16:rowId xmlns:a16="http://schemas.microsoft.com/office/drawing/2014/main" val="2566303805"/>
                  </a:ext>
                </a:extLst>
              </a:tr>
              <a:tr h="373407">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G4</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4.4975314</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4.5226526</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4.5999231</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4.5400357</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1953486739"/>
                  </a:ext>
                </a:extLst>
              </a:tr>
              <a:tr h="373407">
                <a:tc>
                  <a:txBody>
                    <a:bodyPr/>
                    <a:lstStyle/>
                    <a:p>
                      <a:pPr marL="0" marR="0" algn="ctr">
                        <a:lnSpc>
                          <a:spcPct val="120000"/>
                        </a:lnSpc>
                        <a:spcBef>
                          <a:spcPts val="0"/>
                        </a:spcBef>
                        <a:spcAft>
                          <a:spcPts val="0"/>
                        </a:spcAft>
                      </a:pPr>
                      <a:r>
                        <a:rPr lang="vi-VN" sz="1200" b="1"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G5</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11</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46.3904495</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46.4655762</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48.6343803</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dirty="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47.1634687</a:t>
                      </a:r>
                      <a:endParaRPr lang="en-US" sz="1200" kern="100" dirty="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extLst>
                  <a:ext uri="{0D108BD9-81ED-4DB2-BD59-A6C34878D82A}">
                    <a16:rowId xmlns:a16="http://schemas.microsoft.com/office/drawing/2014/main" val="3967303547"/>
                  </a:ext>
                </a:extLst>
              </a:tr>
            </a:tbl>
          </a:graphicData>
        </a:graphic>
      </p:graphicFrame>
      <p:sp>
        <p:nvSpPr>
          <p:cNvPr id="5" name="Google Shape;282;p36">
            <a:extLst>
              <a:ext uri="{FF2B5EF4-FFF2-40B4-BE49-F238E27FC236}">
                <a16:creationId xmlns:a16="http://schemas.microsoft.com/office/drawing/2014/main" id="{82F646C7-FE41-4AD5-1BA9-8C3609FCCCEA}"/>
              </a:ext>
            </a:extLst>
          </p:cNvPr>
          <p:cNvSpPr txBox="1">
            <a:spLocks/>
          </p:cNvSpPr>
          <p:nvPr/>
        </p:nvSpPr>
        <p:spPr>
          <a:xfrm>
            <a:off x="1874616" y="1675311"/>
            <a:ext cx="6571144" cy="3005167"/>
          </a:xfrm>
          <a:prstGeom prst="rect">
            <a:avLst/>
          </a:prstGeom>
          <a:noFill/>
          <a:ln w="304800">
            <a:noFill/>
            <a:extLst>
              <a:ext uri="{C807C97D-BFC1-408E-A445-0C87EB9F89A2}">
                <ask:lineSketchStyleProps xmlns:ask="http://schemas.microsoft.com/office/drawing/2018/sketchyshapes" sd="1219033472">
                  <a:custGeom>
                    <a:avLst/>
                    <a:gdLst>
                      <a:gd name="connsiteX0" fmla="*/ 0 w 6571144"/>
                      <a:gd name="connsiteY0" fmla="*/ 0 h 3276801"/>
                      <a:gd name="connsiteX1" fmla="*/ 459980 w 6571144"/>
                      <a:gd name="connsiteY1" fmla="*/ 0 h 3276801"/>
                      <a:gd name="connsiteX2" fmla="*/ 1182806 w 6571144"/>
                      <a:gd name="connsiteY2" fmla="*/ 0 h 3276801"/>
                      <a:gd name="connsiteX3" fmla="*/ 1774209 w 6571144"/>
                      <a:gd name="connsiteY3" fmla="*/ 0 h 3276801"/>
                      <a:gd name="connsiteX4" fmla="*/ 2431323 w 6571144"/>
                      <a:gd name="connsiteY4" fmla="*/ 0 h 3276801"/>
                      <a:gd name="connsiteX5" fmla="*/ 3219861 w 6571144"/>
                      <a:gd name="connsiteY5" fmla="*/ 0 h 3276801"/>
                      <a:gd name="connsiteX6" fmla="*/ 3745552 w 6571144"/>
                      <a:gd name="connsiteY6" fmla="*/ 0 h 3276801"/>
                      <a:gd name="connsiteX7" fmla="*/ 4468378 w 6571144"/>
                      <a:gd name="connsiteY7" fmla="*/ 0 h 3276801"/>
                      <a:gd name="connsiteX8" fmla="*/ 4994069 w 6571144"/>
                      <a:gd name="connsiteY8" fmla="*/ 0 h 3276801"/>
                      <a:gd name="connsiteX9" fmla="*/ 5651184 w 6571144"/>
                      <a:gd name="connsiteY9" fmla="*/ 0 h 3276801"/>
                      <a:gd name="connsiteX10" fmla="*/ 6571144 w 6571144"/>
                      <a:gd name="connsiteY10" fmla="*/ 0 h 3276801"/>
                      <a:gd name="connsiteX11" fmla="*/ 6571144 w 6571144"/>
                      <a:gd name="connsiteY11" fmla="*/ 557056 h 3276801"/>
                      <a:gd name="connsiteX12" fmla="*/ 6571144 w 6571144"/>
                      <a:gd name="connsiteY12" fmla="*/ 1277952 h 3276801"/>
                      <a:gd name="connsiteX13" fmla="*/ 6571144 w 6571144"/>
                      <a:gd name="connsiteY13" fmla="*/ 1933313 h 3276801"/>
                      <a:gd name="connsiteX14" fmla="*/ 6571144 w 6571144"/>
                      <a:gd name="connsiteY14" fmla="*/ 2654209 h 3276801"/>
                      <a:gd name="connsiteX15" fmla="*/ 6571144 w 6571144"/>
                      <a:gd name="connsiteY15" fmla="*/ 3276801 h 3276801"/>
                      <a:gd name="connsiteX16" fmla="*/ 5979741 w 6571144"/>
                      <a:gd name="connsiteY16" fmla="*/ 3276801 h 3276801"/>
                      <a:gd name="connsiteX17" fmla="*/ 5388338 w 6571144"/>
                      <a:gd name="connsiteY17" fmla="*/ 3276801 h 3276801"/>
                      <a:gd name="connsiteX18" fmla="*/ 4665512 w 6571144"/>
                      <a:gd name="connsiteY18" fmla="*/ 3276801 h 3276801"/>
                      <a:gd name="connsiteX19" fmla="*/ 4008398 w 6571144"/>
                      <a:gd name="connsiteY19" fmla="*/ 3276801 h 3276801"/>
                      <a:gd name="connsiteX20" fmla="*/ 3219861 w 6571144"/>
                      <a:gd name="connsiteY20" fmla="*/ 3276801 h 3276801"/>
                      <a:gd name="connsiteX21" fmla="*/ 2431323 w 6571144"/>
                      <a:gd name="connsiteY21" fmla="*/ 3276801 h 3276801"/>
                      <a:gd name="connsiteX22" fmla="*/ 1708497 w 6571144"/>
                      <a:gd name="connsiteY22" fmla="*/ 3276801 h 3276801"/>
                      <a:gd name="connsiteX23" fmla="*/ 985672 w 6571144"/>
                      <a:gd name="connsiteY23" fmla="*/ 3276801 h 3276801"/>
                      <a:gd name="connsiteX24" fmla="*/ 0 w 6571144"/>
                      <a:gd name="connsiteY24" fmla="*/ 3276801 h 3276801"/>
                      <a:gd name="connsiteX25" fmla="*/ 0 w 6571144"/>
                      <a:gd name="connsiteY25" fmla="*/ 2686977 h 3276801"/>
                      <a:gd name="connsiteX26" fmla="*/ 0 w 6571144"/>
                      <a:gd name="connsiteY26" fmla="*/ 2031617 h 3276801"/>
                      <a:gd name="connsiteX27" fmla="*/ 0 w 6571144"/>
                      <a:gd name="connsiteY27" fmla="*/ 1376256 h 3276801"/>
                      <a:gd name="connsiteX28" fmla="*/ 0 w 6571144"/>
                      <a:gd name="connsiteY28" fmla="*/ 819200 h 3276801"/>
                      <a:gd name="connsiteX29" fmla="*/ 0 w 6571144"/>
                      <a:gd name="connsiteY29" fmla="*/ 0 h 327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1144" h="3276801" fill="none" extrusionOk="0">
                        <a:moveTo>
                          <a:pt x="0" y="0"/>
                        </a:moveTo>
                        <a:cubicBezTo>
                          <a:pt x="106523" y="18980"/>
                          <a:pt x="344283" y="5279"/>
                          <a:pt x="459980" y="0"/>
                        </a:cubicBezTo>
                        <a:cubicBezTo>
                          <a:pt x="575677" y="-5279"/>
                          <a:pt x="981602" y="33821"/>
                          <a:pt x="1182806" y="0"/>
                        </a:cubicBezTo>
                        <a:cubicBezTo>
                          <a:pt x="1384010" y="-33821"/>
                          <a:pt x="1581616" y="-29211"/>
                          <a:pt x="1774209" y="0"/>
                        </a:cubicBezTo>
                        <a:cubicBezTo>
                          <a:pt x="1966802" y="29211"/>
                          <a:pt x="2204528" y="-21837"/>
                          <a:pt x="2431323" y="0"/>
                        </a:cubicBezTo>
                        <a:cubicBezTo>
                          <a:pt x="2658118" y="21837"/>
                          <a:pt x="3027347" y="36386"/>
                          <a:pt x="3219861" y="0"/>
                        </a:cubicBezTo>
                        <a:cubicBezTo>
                          <a:pt x="3412375" y="-36386"/>
                          <a:pt x="3624030" y="22679"/>
                          <a:pt x="3745552" y="0"/>
                        </a:cubicBezTo>
                        <a:cubicBezTo>
                          <a:pt x="3867074" y="-22679"/>
                          <a:pt x="4239159" y="13369"/>
                          <a:pt x="4468378" y="0"/>
                        </a:cubicBezTo>
                        <a:cubicBezTo>
                          <a:pt x="4697597" y="-13369"/>
                          <a:pt x="4734035" y="-1261"/>
                          <a:pt x="4994069" y="0"/>
                        </a:cubicBezTo>
                        <a:cubicBezTo>
                          <a:pt x="5254103" y="1261"/>
                          <a:pt x="5428403" y="13535"/>
                          <a:pt x="5651184" y="0"/>
                        </a:cubicBezTo>
                        <a:cubicBezTo>
                          <a:pt x="5873965" y="-13535"/>
                          <a:pt x="6255172" y="25461"/>
                          <a:pt x="6571144" y="0"/>
                        </a:cubicBezTo>
                        <a:cubicBezTo>
                          <a:pt x="6564299" y="199532"/>
                          <a:pt x="6591379" y="308637"/>
                          <a:pt x="6571144" y="557056"/>
                        </a:cubicBezTo>
                        <a:cubicBezTo>
                          <a:pt x="6550909" y="805475"/>
                          <a:pt x="6603217" y="984848"/>
                          <a:pt x="6571144" y="1277952"/>
                        </a:cubicBezTo>
                        <a:cubicBezTo>
                          <a:pt x="6539071" y="1571056"/>
                          <a:pt x="6549527" y="1758142"/>
                          <a:pt x="6571144" y="1933313"/>
                        </a:cubicBezTo>
                        <a:cubicBezTo>
                          <a:pt x="6592761" y="2108484"/>
                          <a:pt x="6599837" y="2372704"/>
                          <a:pt x="6571144" y="2654209"/>
                        </a:cubicBezTo>
                        <a:cubicBezTo>
                          <a:pt x="6542451" y="2935714"/>
                          <a:pt x="6583005" y="3148177"/>
                          <a:pt x="6571144" y="3276801"/>
                        </a:cubicBezTo>
                        <a:cubicBezTo>
                          <a:pt x="6309005" y="3267011"/>
                          <a:pt x="6219176" y="3264109"/>
                          <a:pt x="5979741" y="3276801"/>
                        </a:cubicBezTo>
                        <a:cubicBezTo>
                          <a:pt x="5740306" y="3289493"/>
                          <a:pt x="5666541" y="3291898"/>
                          <a:pt x="5388338" y="3276801"/>
                        </a:cubicBezTo>
                        <a:cubicBezTo>
                          <a:pt x="5110135" y="3261704"/>
                          <a:pt x="4856780" y="3312852"/>
                          <a:pt x="4665512" y="3276801"/>
                        </a:cubicBezTo>
                        <a:cubicBezTo>
                          <a:pt x="4474244" y="3240750"/>
                          <a:pt x="4140001" y="3293810"/>
                          <a:pt x="4008398" y="3276801"/>
                        </a:cubicBezTo>
                        <a:cubicBezTo>
                          <a:pt x="3876795" y="3259792"/>
                          <a:pt x="3511297" y="3288547"/>
                          <a:pt x="3219861" y="3276801"/>
                        </a:cubicBezTo>
                        <a:cubicBezTo>
                          <a:pt x="2928425" y="3265055"/>
                          <a:pt x="2682529" y="3313243"/>
                          <a:pt x="2431323" y="3276801"/>
                        </a:cubicBezTo>
                        <a:cubicBezTo>
                          <a:pt x="2180117" y="3240359"/>
                          <a:pt x="2019884" y="3247073"/>
                          <a:pt x="1708497" y="3276801"/>
                        </a:cubicBezTo>
                        <a:cubicBezTo>
                          <a:pt x="1397110" y="3306529"/>
                          <a:pt x="1144779" y="3310680"/>
                          <a:pt x="985672" y="3276801"/>
                        </a:cubicBezTo>
                        <a:cubicBezTo>
                          <a:pt x="826565" y="3242922"/>
                          <a:pt x="307343" y="3309442"/>
                          <a:pt x="0" y="3276801"/>
                        </a:cubicBezTo>
                        <a:cubicBezTo>
                          <a:pt x="16208" y="2987975"/>
                          <a:pt x="-10948" y="2965826"/>
                          <a:pt x="0" y="2686977"/>
                        </a:cubicBezTo>
                        <a:cubicBezTo>
                          <a:pt x="10948" y="2408128"/>
                          <a:pt x="13099" y="2213718"/>
                          <a:pt x="0" y="2031617"/>
                        </a:cubicBezTo>
                        <a:cubicBezTo>
                          <a:pt x="-13099" y="1849516"/>
                          <a:pt x="23415" y="1576399"/>
                          <a:pt x="0" y="1376256"/>
                        </a:cubicBezTo>
                        <a:cubicBezTo>
                          <a:pt x="-23415" y="1176113"/>
                          <a:pt x="-18839" y="949810"/>
                          <a:pt x="0" y="819200"/>
                        </a:cubicBezTo>
                        <a:cubicBezTo>
                          <a:pt x="18839" y="688590"/>
                          <a:pt x="-1046" y="342436"/>
                          <a:pt x="0" y="0"/>
                        </a:cubicBezTo>
                        <a:close/>
                      </a:path>
                      <a:path w="6571144" h="3276801" stroke="0" extrusionOk="0">
                        <a:moveTo>
                          <a:pt x="0" y="0"/>
                        </a:moveTo>
                        <a:cubicBezTo>
                          <a:pt x="236125" y="-22725"/>
                          <a:pt x="376564" y="-28751"/>
                          <a:pt x="591403" y="0"/>
                        </a:cubicBezTo>
                        <a:cubicBezTo>
                          <a:pt x="806242" y="28751"/>
                          <a:pt x="890911" y="-19594"/>
                          <a:pt x="1051383" y="0"/>
                        </a:cubicBezTo>
                        <a:cubicBezTo>
                          <a:pt x="1211855" y="19594"/>
                          <a:pt x="1604265" y="32648"/>
                          <a:pt x="1839920" y="0"/>
                        </a:cubicBezTo>
                        <a:cubicBezTo>
                          <a:pt x="2075575" y="-32648"/>
                          <a:pt x="2298030" y="14989"/>
                          <a:pt x="2431323" y="0"/>
                        </a:cubicBezTo>
                        <a:cubicBezTo>
                          <a:pt x="2564616" y="-14989"/>
                          <a:pt x="2864088" y="-7701"/>
                          <a:pt x="3022726" y="0"/>
                        </a:cubicBezTo>
                        <a:cubicBezTo>
                          <a:pt x="3181364" y="7701"/>
                          <a:pt x="3566295" y="-10415"/>
                          <a:pt x="3811264" y="0"/>
                        </a:cubicBezTo>
                        <a:cubicBezTo>
                          <a:pt x="4056233" y="10415"/>
                          <a:pt x="4089931" y="15517"/>
                          <a:pt x="4336955" y="0"/>
                        </a:cubicBezTo>
                        <a:cubicBezTo>
                          <a:pt x="4583979" y="-15517"/>
                          <a:pt x="4856272" y="19858"/>
                          <a:pt x="5125492" y="0"/>
                        </a:cubicBezTo>
                        <a:cubicBezTo>
                          <a:pt x="5394712" y="-19858"/>
                          <a:pt x="5541800" y="-33740"/>
                          <a:pt x="5914030" y="0"/>
                        </a:cubicBezTo>
                        <a:cubicBezTo>
                          <a:pt x="6286260" y="33740"/>
                          <a:pt x="6336819" y="12467"/>
                          <a:pt x="6571144" y="0"/>
                        </a:cubicBezTo>
                        <a:cubicBezTo>
                          <a:pt x="6564934" y="308107"/>
                          <a:pt x="6601386" y="474882"/>
                          <a:pt x="6571144" y="720896"/>
                        </a:cubicBezTo>
                        <a:cubicBezTo>
                          <a:pt x="6540902" y="966910"/>
                          <a:pt x="6553116" y="1111895"/>
                          <a:pt x="6571144" y="1409024"/>
                        </a:cubicBezTo>
                        <a:cubicBezTo>
                          <a:pt x="6589172" y="1706153"/>
                          <a:pt x="6558585" y="1716297"/>
                          <a:pt x="6571144" y="1966081"/>
                        </a:cubicBezTo>
                        <a:cubicBezTo>
                          <a:pt x="6583703" y="2215865"/>
                          <a:pt x="6578225" y="2355552"/>
                          <a:pt x="6571144" y="2621441"/>
                        </a:cubicBezTo>
                        <a:cubicBezTo>
                          <a:pt x="6564063" y="2887330"/>
                          <a:pt x="6549085" y="3129910"/>
                          <a:pt x="6571144" y="3276801"/>
                        </a:cubicBezTo>
                        <a:cubicBezTo>
                          <a:pt x="6406336" y="3295843"/>
                          <a:pt x="6201376" y="3298089"/>
                          <a:pt x="5914030" y="3276801"/>
                        </a:cubicBezTo>
                        <a:cubicBezTo>
                          <a:pt x="5626684" y="3255513"/>
                          <a:pt x="5360408" y="3283633"/>
                          <a:pt x="5125492" y="3276801"/>
                        </a:cubicBezTo>
                        <a:cubicBezTo>
                          <a:pt x="4890576" y="3269969"/>
                          <a:pt x="4762164" y="3257575"/>
                          <a:pt x="4468378" y="3276801"/>
                        </a:cubicBezTo>
                        <a:cubicBezTo>
                          <a:pt x="4174592" y="3296027"/>
                          <a:pt x="4138322" y="3288343"/>
                          <a:pt x="4008398" y="3276801"/>
                        </a:cubicBezTo>
                        <a:cubicBezTo>
                          <a:pt x="3878474" y="3265259"/>
                          <a:pt x="3621263" y="3292703"/>
                          <a:pt x="3482706" y="3276801"/>
                        </a:cubicBezTo>
                        <a:cubicBezTo>
                          <a:pt x="3344149" y="3260899"/>
                          <a:pt x="3049039" y="3305356"/>
                          <a:pt x="2694169" y="3276801"/>
                        </a:cubicBezTo>
                        <a:cubicBezTo>
                          <a:pt x="2339299" y="3248246"/>
                          <a:pt x="2363304" y="3304612"/>
                          <a:pt x="2037055" y="3276801"/>
                        </a:cubicBezTo>
                        <a:cubicBezTo>
                          <a:pt x="1710806" y="3248990"/>
                          <a:pt x="1686429" y="3254139"/>
                          <a:pt x="1511363" y="3276801"/>
                        </a:cubicBezTo>
                        <a:cubicBezTo>
                          <a:pt x="1336297" y="3299463"/>
                          <a:pt x="1120396" y="3251896"/>
                          <a:pt x="854249" y="3276801"/>
                        </a:cubicBezTo>
                        <a:cubicBezTo>
                          <a:pt x="588102" y="3301706"/>
                          <a:pt x="416448" y="3294999"/>
                          <a:pt x="0" y="3276801"/>
                        </a:cubicBezTo>
                        <a:cubicBezTo>
                          <a:pt x="-2569" y="3131016"/>
                          <a:pt x="7053" y="2907255"/>
                          <a:pt x="0" y="2719745"/>
                        </a:cubicBezTo>
                        <a:cubicBezTo>
                          <a:pt x="-7053" y="2532235"/>
                          <a:pt x="-32305" y="2299685"/>
                          <a:pt x="0" y="2031617"/>
                        </a:cubicBezTo>
                        <a:cubicBezTo>
                          <a:pt x="32305" y="1763549"/>
                          <a:pt x="22083" y="1707792"/>
                          <a:pt x="0" y="1441792"/>
                        </a:cubicBezTo>
                        <a:cubicBezTo>
                          <a:pt x="-22083" y="1175793"/>
                          <a:pt x="28596" y="1056100"/>
                          <a:pt x="0" y="720896"/>
                        </a:cubicBezTo>
                        <a:cubicBezTo>
                          <a:pt x="-28596" y="385692"/>
                          <a:pt x="-11999" y="188038"/>
                          <a:pt x="0" y="0"/>
                        </a:cubicBezTo>
                        <a:close/>
                      </a:path>
                    </a:pathLst>
                  </a:custGeom>
                  <ask:type>
                    <ask:lineSketchNone/>
                  </ask:type>
                </ask:lineSketchStyleProps>
              </a:ext>
            </a:extLst>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Tajawal"/>
              <a:buNone/>
              <a:defRPr sz="1200" b="0" i="0" u="none" strike="noStrike" cap="none">
                <a:solidFill>
                  <a:schemeClr val="dk1"/>
                </a:solidFill>
                <a:latin typeface="Tajawal"/>
                <a:ea typeface="Tajawal"/>
                <a:cs typeface="Tajawal"/>
                <a:sym typeface="Tajawal"/>
              </a:defRPr>
            </a:lvl1pPr>
            <a:lvl2pPr marL="914400" marR="0" lvl="1"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2pPr>
            <a:lvl3pPr marL="1371600" marR="0" lvl="2"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3pPr>
            <a:lvl4pPr marL="1828800" marR="0" lvl="3"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4pPr>
            <a:lvl5pPr marL="2286000" marR="0" lvl="4"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5pPr>
            <a:lvl6pPr marL="2743200" marR="0" lvl="5"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6pPr>
            <a:lvl7pPr marL="3200400" marR="0" lvl="6"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7pPr>
            <a:lvl8pPr marL="3657600" marR="0" lvl="7"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8pPr>
            <a:lvl9pPr marL="4114800" marR="0" lvl="8"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9pPr>
          </a:lstStyle>
          <a:p>
            <a:pPr marL="457200" marR="0">
              <a:lnSpc>
                <a:spcPct val="120000"/>
              </a:lnSpc>
              <a:spcBef>
                <a:spcPts val="0"/>
              </a:spcBef>
              <a:spcAft>
                <a:spcPts val="0"/>
              </a:spcAft>
            </a:pPr>
            <a:r>
              <a:rPr lang="vi-VN" sz="1800" kern="1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Thành phố bắt đầu </a:t>
            </a:r>
            <a:r>
              <a:rPr lang="vi-VN" sz="1800" kern="100" dirty="0" err="1">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start</a:t>
            </a:r>
            <a:r>
              <a:rPr lang="vi-VN" sz="1800" kern="1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 0, đơn vị thời gian: giây(s)</a:t>
            </a:r>
            <a:endParaRPr lang="en-US" sz="1800" kern="100" dirty="0">
              <a:effectLst/>
              <a:highlight>
                <a:srgbClr val="FFFFFF"/>
              </a:highlight>
              <a:latin typeface="Proxima Nova Rg"/>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8471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a:t>
            </a:r>
            <a:endParaRPr dirty="0"/>
          </a:p>
        </p:txBody>
      </p:sp>
      <p:sp>
        <p:nvSpPr>
          <p:cNvPr id="235" name="Google Shape;235;p33"/>
          <p:cNvSpPr txBox="1">
            <a:spLocks noGrp="1"/>
          </p:cNvSpPr>
          <p:nvPr>
            <p:ph type="subTitle" idx="1"/>
          </p:nvPr>
        </p:nvSpPr>
        <p:spPr>
          <a:xfrm>
            <a:off x="716613"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 tổng quát về bài toán TSP</a:t>
            </a:r>
            <a:endParaRPr dirty="0"/>
          </a:p>
        </p:txBody>
      </p:sp>
      <p:sp>
        <p:nvSpPr>
          <p:cNvPr id="236" name="Google Shape;236;p33"/>
          <p:cNvSpPr txBox="1">
            <a:spLocks noGrp="1"/>
          </p:cNvSpPr>
          <p:nvPr>
            <p:ph type="subTitle" idx="2"/>
          </p:nvPr>
        </p:nvSpPr>
        <p:spPr>
          <a:xfrm>
            <a:off x="3511043"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Áp dụng thuật toán vét cạn để giải quyết bài toán</a:t>
            </a:r>
            <a:endParaRPr dirty="0"/>
          </a:p>
        </p:txBody>
      </p:sp>
      <p:sp>
        <p:nvSpPr>
          <p:cNvPr id="237" name="Google Shape;237;p33"/>
          <p:cNvSpPr txBox="1">
            <a:spLocks noGrp="1"/>
          </p:cNvSpPr>
          <p:nvPr>
            <p:ph type="subTitle" idx="3"/>
          </p:nvPr>
        </p:nvSpPr>
        <p:spPr>
          <a:xfrm>
            <a:off x="6305479"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tham</a:t>
            </a:r>
            <a:r>
              <a:rPr lang="en-US" dirty="0"/>
              <a:t> lam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38" name="Google Shape;238;p33"/>
          <p:cNvSpPr txBox="1">
            <a:spLocks noGrp="1"/>
          </p:cNvSpPr>
          <p:nvPr>
            <p:ph type="title" idx="4"/>
          </p:nvPr>
        </p:nvSpPr>
        <p:spPr>
          <a:xfrm>
            <a:off x="1410215"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9" name="Google Shape;239;p33"/>
          <p:cNvSpPr txBox="1">
            <a:spLocks noGrp="1"/>
          </p:cNvSpPr>
          <p:nvPr>
            <p:ph type="title" idx="5"/>
          </p:nvPr>
        </p:nvSpPr>
        <p:spPr>
          <a:xfrm>
            <a:off x="4204652"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6999090"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716613"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Bài</a:t>
            </a:r>
            <a:r>
              <a:rPr lang="en-US" dirty="0"/>
              <a:t> </a:t>
            </a:r>
            <a:r>
              <a:rPr lang="en-US" dirty="0" err="1"/>
              <a:t>toán</a:t>
            </a:r>
            <a:r>
              <a:rPr lang="en-US" dirty="0"/>
              <a:t> TSP</a:t>
            </a:r>
            <a:endParaRPr dirty="0"/>
          </a:p>
        </p:txBody>
      </p:sp>
      <p:sp>
        <p:nvSpPr>
          <p:cNvPr id="242" name="Google Shape;242;p33"/>
          <p:cNvSpPr txBox="1">
            <a:spLocks noGrp="1"/>
          </p:cNvSpPr>
          <p:nvPr>
            <p:ph type="subTitle" idx="8"/>
          </p:nvPr>
        </p:nvSpPr>
        <p:spPr>
          <a:xfrm>
            <a:off x="3511048"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6305484"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4" name="Google Shape;244;p33"/>
          <p:cNvSpPr txBox="1">
            <a:spLocks noGrp="1"/>
          </p:cNvSpPr>
          <p:nvPr>
            <p:ph type="subTitle" idx="13"/>
          </p:nvPr>
        </p:nvSpPr>
        <p:spPr>
          <a:xfrm>
            <a:off x="716600"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ACO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45" name="Google Shape;245;p33"/>
          <p:cNvSpPr txBox="1">
            <a:spLocks noGrp="1"/>
          </p:cNvSpPr>
          <p:nvPr>
            <p:ph type="subTitle" idx="14"/>
          </p:nvPr>
        </p:nvSpPr>
        <p:spPr>
          <a:xfrm>
            <a:off x="3511030"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di </a:t>
            </a:r>
            <a:r>
              <a:rPr lang="en-US" dirty="0" err="1"/>
              <a:t>truyền</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46" name="Google Shape;246;p33"/>
          <p:cNvSpPr txBox="1">
            <a:spLocks noGrp="1"/>
          </p:cNvSpPr>
          <p:nvPr>
            <p:ph type="subTitle" idx="15"/>
          </p:nvPr>
        </p:nvSpPr>
        <p:spPr>
          <a:xfrm>
            <a:off x="6305467"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 sánh thời gian thực hiện của các thuật toán với nhau dựa vào dataset chung</a:t>
            </a:r>
            <a:endParaRPr dirty="0"/>
          </a:p>
        </p:txBody>
      </p:sp>
      <p:sp>
        <p:nvSpPr>
          <p:cNvPr id="247" name="Google Shape;247;p33"/>
          <p:cNvSpPr txBox="1">
            <a:spLocks noGrp="1"/>
          </p:cNvSpPr>
          <p:nvPr>
            <p:ph type="title" idx="16"/>
          </p:nvPr>
        </p:nvSpPr>
        <p:spPr>
          <a:xfrm>
            <a:off x="1410202" y="3010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4204640" y="3010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716600"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3511036"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6305471"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p:txBody>
          <a:bodyPr/>
          <a:lstStyle/>
          <a:p>
            <a:r>
              <a:rPr lang="en-US" dirty="0"/>
              <a:t>06</a:t>
            </a:r>
          </a:p>
        </p:txBody>
      </p:sp>
    </p:spTree>
    <p:extLst>
      <p:ext uri="{BB962C8B-B14F-4D97-AF65-F5344CB8AC3E}">
        <p14:creationId xmlns:p14="http://schemas.microsoft.com/office/powerpoint/2010/main" val="2043989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40" name="Google Shape;240;p33"/>
          <p:cNvSpPr txBox="1">
            <a:spLocks noGrp="1"/>
          </p:cNvSpPr>
          <p:nvPr>
            <p:ph type="title" idx="6"/>
          </p:nvPr>
        </p:nvSpPr>
        <p:spPr>
          <a:xfrm>
            <a:off x="207999"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5" name="Rectangle: Rounded Corners 24">
            <a:extLst>
              <a:ext uri="{FF2B5EF4-FFF2-40B4-BE49-F238E27FC236}">
                <a16:creationId xmlns:a16="http://schemas.microsoft.com/office/drawing/2014/main" id="{92499B68-8AB0-9390-2761-2F8ECDF8ED3F}"/>
              </a:ext>
            </a:extLst>
          </p:cNvPr>
          <p:cNvSpPr/>
          <p:nvPr/>
        </p:nvSpPr>
        <p:spPr>
          <a:xfrm>
            <a:off x="109392" y="1675311"/>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1403677"/>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1" name="Google Shape;241;p33"/>
          <p:cNvSpPr txBox="1">
            <a:spLocks noGrp="1"/>
          </p:cNvSpPr>
          <p:nvPr>
            <p:ph type="subTitle" idx="7"/>
          </p:nvPr>
        </p:nvSpPr>
        <p:spPr>
          <a:xfrm>
            <a:off x="1224254" y="732283"/>
            <a:ext cx="3266466"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Thuật</a:t>
            </a:r>
            <a:r>
              <a:rPr lang="en-US" b="1" dirty="0"/>
              <a:t> </a:t>
            </a:r>
            <a:r>
              <a:rPr lang="en-US" b="1" dirty="0" err="1"/>
              <a:t>toán</a:t>
            </a:r>
            <a:r>
              <a:rPr lang="en-US" b="1" dirty="0"/>
              <a:t> </a:t>
            </a:r>
            <a:r>
              <a:rPr lang="en-US" b="1" dirty="0" err="1"/>
              <a:t>tham</a:t>
            </a:r>
            <a:r>
              <a:rPr lang="en-US" b="1" dirty="0"/>
              <a:t> lam</a:t>
            </a:r>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7" name="Google Shape;282;p36">
            <a:extLst>
              <a:ext uri="{FF2B5EF4-FFF2-40B4-BE49-F238E27FC236}">
                <a16:creationId xmlns:a16="http://schemas.microsoft.com/office/drawing/2014/main" id="{7C526E2D-A220-8409-86A5-BC0089D6772F}"/>
              </a:ext>
            </a:extLst>
          </p:cNvPr>
          <p:cNvSpPr txBox="1">
            <a:spLocks/>
          </p:cNvSpPr>
          <p:nvPr/>
        </p:nvSpPr>
        <p:spPr>
          <a:xfrm>
            <a:off x="1874616" y="1675311"/>
            <a:ext cx="6571144" cy="3005167"/>
          </a:xfrm>
          <a:prstGeom prst="rect">
            <a:avLst/>
          </a:prstGeom>
          <a:noFill/>
          <a:ln w="304800">
            <a:noFill/>
            <a:extLst>
              <a:ext uri="{C807C97D-BFC1-408E-A445-0C87EB9F89A2}">
                <ask:lineSketchStyleProps xmlns:ask="http://schemas.microsoft.com/office/drawing/2018/sketchyshapes" sd="1219033472">
                  <a:custGeom>
                    <a:avLst/>
                    <a:gdLst>
                      <a:gd name="connsiteX0" fmla="*/ 0 w 6571144"/>
                      <a:gd name="connsiteY0" fmla="*/ 0 h 3276801"/>
                      <a:gd name="connsiteX1" fmla="*/ 459980 w 6571144"/>
                      <a:gd name="connsiteY1" fmla="*/ 0 h 3276801"/>
                      <a:gd name="connsiteX2" fmla="*/ 1182806 w 6571144"/>
                      <a:gd name="connsiteY2" fmla="*/ 0 h 3276801"/>
                      <a:gd name="connsiteX3" fmla="*/ 1774209 w 6571144"/>
                      <a:gd name="connsiteY3" fmla="*/ 0 h 3276801"/>
                      <a:gd name="connsiteX4" fmla="*/ 2431323 w 6571144"/>
                      <a:gd name="connsiteY4" fmla="*/ 0 h 3276801"/>
                      <a:gd name="connsiteX5" fmla="*/ 3219861 w 6571144"/>
                      <a:gd name="connsiteY5" fmla="*/ 0 h 3276801"/>
                      <a:gd name="connsiteX6" fmla="*/ 3745552 w 6571144"/>
                      <a:gd name="connsiteY6" fmla="*/ 0 h 3276801"/>
                      <a:gd name="connsiteX7" fmla="*/ 4468378 w 6571144"/>
                      <a:gd name="connsiteY7" fmla="*/ 0 h 3276801"/>
                      <a:gd name="connsiteX8" fmla="*/ 4994069 w 6571144"/>
                      <a:gd name="connsiteY8" fmla="*/ 0 h 3276801"/>
                      <a:gd name="connsiteX9" fmla="*/ 5651184 w 6571144"/>
                      <a:gd name="connsiteY9" fmla="*/ 0 h 3276801"/>
                      <a:gd name="connsiteX10" fmla="*/ 6571144 w 6571144"/>
                      <a:gd name="connsiteY10" fmla="*/ 0 h 3276801"/>
                      <a:gd name="connsiteX11" fmla="*/ 6571144 w 6571144"/>
                      <a:gd name="connsiteY11" fmla="*/ 557056 h 3276801"/>
                      <a:gd name="connsiteX12" fmla="*/ 6571144 w 6571144"/>
                      <a:gd name="connsiteY12" fmla="*/ 1277952 h 3276801"/>
                      <a:gd name="connsiteX13" fmla="*/ 6571144 w 6571144"/>
                      <a:gd name="connsiteY13" fmla="*/ 1933313 h 3276801"/>
                      <a:gd name="connsiteX14" fmla="*/ 6571144 w 6571144"/>
                      <a:gd name="connsiteY14" fmla="*/ 2654209 h 3276801"/>
                      <a:gd name="connsiteX15" fmla="*/ 6571144 w 6571144"/>
                      <a:gd name="connsiteY15" fmla="*/ 3276801 h 3276801"/>
                      <a:gd name="connsiteX16" fmla="*/ 5979741 w 6571144"/>
                      <a:gd name="connsiteY16" fmla="*/ 3276801 h 3276801"/>
                      <a:gd name="connsiteX17" fmla="*/ 5388338 w 6571144"/>
                      <a:gd name="connsiteY17" fmla="*/ 3276801 h 3276801"/>
                      <a:gd name="connsiteX18" fmla="*/ 4665512 w 6571144"/>
                      <a:gd name="connsiteY18" fmla="*/ 3276801 h 3276801"/>
                      <a:gd name="connsiteX19" fmla="*/ 4008398 w 6571144"/>
                      <a:gd name="connsiteY19" fmla="*/ 3276801 h 3276801"/>
                      <a:gd name="connsiteX20" fmla="*/ 3219861 w 6571144"/>
                      <a:gd name="connsiteY20" fmla="*/ 3276801 h 3276801"/>
                      <a:gd name="connsiteX21" fmla="*/ 2431323 w 6571144"/>
                      <a:gd name="connsiteY21" fmla="*/ 3276801 h 3276801"/>
                      <a:gd name="connsiteX22" fmla="*/ 1708497 w 6571144"/>
                      <a:gd name="connsiteY22" fmla="*/ 3276801 h 3276801"/>
                      <a:gd name="connsiteX23" fmla="*/ 985672 w 6571144"/>
                      <a:gd name="connsiteY23" fmla="*/ 3276801 h 3276801"/>
                      <a:gd name="connsiteX24" fmla="*/ 0 w 6571144"/>
                      <a:gd name="connsiteY24" fmla="*/ 3276801 h 3276801"/>
                      <a:gd name="connsiteX25" fmla="*/ 0 w 6571144"/>
                      <a:gd name="connsiteY25" fmla="*/ 2686977 h 3276801"/>
                      <a:gd name="connsiteX26" fmla="*/ 0 w 6571144"/>
                      <a:gd name="connsiteY26" fmla="*/ 2031617 h 3276801"/>
                      <a:gd name="connsiteX27" fmla="*/ 0 w 6571144"/>
                      <a:gd name="connsiteY27" fmla="*/ 1376256 h 3276801"/>
                      <a:gd name="connsiteX28" fmla="*/ 0 w 6571144"/>
                      <a:gd name="connsiteY28" fmla="*/ 819200 h 3276801"/>
                      <a:gd name="connsiteX29" fmla="*/ 0 w 6571144"/>
                      <a:gd name="connsiteY29" fmla="*/ 0 h 327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1144" h="3276801" fill="none" extrusionOk="0">
                        <a:moveTo>
                          <a:pt x="0" y="0"/>
                        </a:moveTo>
                        <a:cubicBezTo>
                          <a:pt x="106523" y="18980"/>
                          <a:pt x="344283" y="5279"/>
                          <a:pt x="459980" y="0"/>
                        </a:cubicBezTo>
                        <a:cubicBezTo>
                          <a:pt x="575677" y="-5279"/>
                          <a:pt x="981602" y="33821"/>
                          <a:pt x="1182806" y="0"/>
                        </a:cubicBezTo>
                        <a:cubicBezTo>
                          <a:pt x="1384010" y="-33821"/>
                          <a:pt x="1581616" y="-29211"/>
                          <a:pt x="1774209" y="0"/>
                        </a:cubicBezTo>
                        <a:cubicBezTo>
                          <a:pt x="1966802" y="29211"/>
                          <a:pt x="2204528" y="-21837"/>
                          <a:pt x="2431323" y="0"/>
                        </a:cubicBezTo>
                        <a:cubicBezTo>
                          <a:pt x="2658118" y="21837"/>
                          <a:pt x="3027347" y="36386"/>
                          <a:pt x="3219861" y="0"/>
                        </a:cubicBezTo>
                        <a:cubicBezTo>
                          <a:pt x="3412375" y="-36386"/>
                          <a:pt x="3624030" y="22679"/>
                          <a:pt x="3745552" y="0"/>
                        </a:cubicBezTo>
                        <a:cubicBezTo>
                          <a:pt x="3867074" y="-22679"/>
                          <a:pt x="4239159" y="13369"/>
                          <a:pt x="4468378" y="0"/>
                        </a:cubicBezTo>
                        <a:cubicBezTo>
                          <a:pt x="4697597" y="-13369"/>
                          <a:pt x="4734035" y="-1261"/>
                          <a:pt x="4994069" y="0"/>
                        </a:cubicBezTo>
                        <a:cubicBezTo>
                          <a:pt x="5254103" y="1261"/>
                          <a:pt x="5428403" y="13535"/>
                          <a:pt x="5651184" y="0"/>
                        </a:cubicBezTo>
                        <a:cubicBezTo>
                          <a:pt x="5873965" y="-13535"/>
                          <a:pt x="6255172" y="25461"/>
                          <a:pt x="6571144" y="0"/>
                        </a:cubicBezTo>
                        <a:cubicBezTo>
                          <a:pt x="6564299" y="199532"/>
                          <a:pt x="6591379" y="308637"/>
                          <a:pt x="6571144" y="557056"/>
                        </a:cubicBezTo>
                        <a:cubicBezTo>
                          <a:pt x="6550909" y="805475"/>
                          <a:pt x="6603217" y="984848"/>
                          <a:pt x="6571144" y="1277952"/>
                        </a:cubicBezTo>
                        <a:cubicBezTo>
                          <a:pt x="6539071" y="1571056"/>
                          <a:pt x="6549527" y="1758142"/>
                          <a:pt x="6571144" y="1933313"/>
                        </a:cubicBezTo>
                        <a:cubicBezTo>
                          <a:pt x="6592761" y="2108484"/>
                          <a:pt x="6599837" y="2372704"/>
                          <a:pt x="6571144" y="2654209"/>
                        </a:cubicBezTo>
                        <a:cubicBezTo>
                          <a:pt x="6542451" y="2935714"/>
                          <a:pt x="6583005" y="3148177"/>
                          <a:pt x="6571144" y="3276801"/>
                        </a:cubicBezTo>
                        <a:cubicBezTo>
                          <a:pt x="6309005" y="3267011"/>
                          <a:pt x="6219176" y="3264109"/>
                          <a:pt x="5979741" y="3276801"/>
                        </a:cubicBezTo>
                        <a:cubicBezTo>
                          <a:pt x="5740306" y="3289493"/>
                          <a:pt x="5666541" y="3291898"/>
                          <a:pt x="5388338" y="3276801"/>
                        </a:cubicBezTo>
                        <a:cubicBezTo>
                          <a:pt x="5110135" y="3261704"/>
                          <a:pt x="4856780" y="3312852"/>
                          <a:pt x="4665512" y="3276801"/>
                        </a:cubicBezTo>
                        <a:cubicBezTo>
                          <a:pt x="4474244" y="3240750"/>
                          <a:pt x="4140001" y="3293810"/>
                          <a:pt x="4008398" y="3276801"/>
                        </a:cubicBezTo>
                        <a:cubicBezTo>
                          <a:pt x="3876795" y="3259792"/>
                          <a:pt x="3511297" y="3288547"/>
                          <a:pt x="3219861" y="3276801"/>
                        </a:cubicBezTo>
                        <a:cubicBezTo>
                          <a:pt x="2928425" y="3265055"/>
                          <a:pt x="2682529" y="3313243"/>
                          <a:pt x="2431323" y="3276801"/>
                        </a:cubicBezTo>
                        <a:cubicBezTo>
                          <a:pt x="2180117" y="3240359"/>
                          <a:pt x="2019884" y="3247073"/>
                          <a:pt x="1708497" y="3276801"/>
                        </a:cubicBezTo>
                        <a:cubicBezTo>
                          <a:pt x="1397110" y="3306529"/>
                          <a:pt x="1144779" y="3310680"/>
                          <a:pt x="985672" y="3276801"/>
                        </a:cubicBezTo>
                        <a:cubicBezTo>
                          <a:pt x="826565" y="3242922"/>
                          <a:pt x="307343" y="3309442"/>
                          <a:pt x="0" y="3276801"/>
                        </a:cubicBezTo>
                        <a:cubicBezTo>
                          <a:pt x="16208" y="2987975"/>
                          <a:pt x="-10948" y="2965826"/>
                          <a:pt x="0" y="2686977"/>
                        </a:cubicBezTo>
                        <a:cubicBezTo>
                          <a:pt x="10948" y="2408128"/>
                          <a:pt x="13099" y="2213718"/>
                          <a:pt x="0" y="2031617"/>
                        </a:cubicBezTo>
                        <a:cubicBezTo>
                          <a:pt x="-13099" y="1849516"/>
                          <a:pt x="23415" y="1576399"/>
                          <a:pt x="0" y="1376256"/>
                        </a:cubicBezTo>
                        <a:cubicBezTo>
                          <a:pt x="-23415" y="1176113"/>
                          <a:pt x="-18839" y="949810"/>
                          <a:pt x="0" y="819200"/>
                        </a:cubicBezTo>
                        <a:cubicBezTo>
                          <a:pt x="18839" y="688590"/>
                          <a:pt x="-1046" y="342436"/>
                          <a:pt x="0" y="0"/>
                        </a:cubicBezTo>
                        <a:close/>
                      </a:path>
                      <a:path w="6571144" h="3276801" stroke="0" extrusionOk="0">
                        <a:moveTo>
                          <a:pt x="0" y="0"/>
                        </a:moveTo>
                        <a:cubicBezTo>
                          <a:pt x="236125" y="-22725"/>
                          <a:pt x="376564" y="-28751"/>
                          <a:pt x="591403" y="0"/>
                        </a:cubicBezTo>
                        <a:cubicBezTo>
                          <a:pt x="806242" y="28751"/>
                          <a:pt x="890911" y="-19594"/>
                          <a:pt x="1051383" y="0"/>
                        </a:cubicBezTo>
                        <a:cubicBezTo>
                          <a:pt x="1211855" y="19594"/>
                          <a:pt x="1604265" y="32648"/>
                          <a:pt x="1839920" y="0"/>
                        </a:cubicBezTo>
                        <a:cubicBezTo>
                          <a:pt x="2075575" y="-32648"/>
                          <a:pt x="2298030" y="14989"/>
                          <a:pt x="2431323" y="0"/>
                        </a:cubicBezTo>
                        <a:cubicBezTo>
                          <a:pt x="2564616" y="-14989"/>
                          <a:pt x="2864088" y="-7701"/>
                          <a:pt x="3022726" y="0"/>
                        </a:cubicBezTo>
                        <a:cubicBezTo>
                          <a:pt x="3181364" y="7701"/>
                          <a:pt x="3566295" y="-10415"/>
                          <a:pt x="3811264" y="0"/>
                        </a:cubicBezTo>
                        <a:cubicBezTo>
                          <a:pt x="4056233" y="10415"/>
                          <a:pt x="4089931" y="15517"/>
                          <a:pt x="4336955" y="0"/>
                        </a:cubicBezTo>
                        <a:cubicBezTo>
                          <a:pt x="4583979" y="-15517"/>
                          <a:pt x="4856272" y="19858"/>
                          <a:pt x="5125492" y="0"/>
                        </a:cubicBezTo>
                        <a:cubicBezTo>
                          <a:pt x="5394712" y="-19858"/>
                          <a:pt x="5541800" y="-33740"/>
                          <a:pt x="5914030" y="0"/>
                        </a:cubicBezTo>
                        <a:cubicBezTo>
                          <a:pt x="6286260" y="33740"/>
                          <a:pt x="6336819" y="12467"/>
                          <a:pt x="6571144" y="0"/>
                        </a:cubicBezTo>
                        <a:cubicBezTo>
                          <a:pt x="6564934" y="308107"/>
                          <a:pt x="6601386" y="474882"/>
                          <a:pt x="6571144" y="720896"/>
                        </a:cubicBezTo>
                        <a:cubicBezTo>
                          <a:pt x="6540902" y="966910"/>
                          <a:pt x="6553116" y="1111895"/>
                          <a:pt x="6571144" y="1409024"/>
                        </a:cubicBezTo>
                        <a:cubicBezTo>
                          <a:pt x="6589172" y="1706153"/>
                          <a:pt x="6558585" y="1716297"/>
                          <a:pt x="6571144" y="1966081"/>
                        </a:cubicBezTo>
                        <a:cubicBezTo>
                          <a:pt x="6583703" y="2215865"/>
                          <a:pt x="6578225" y="2355552"/>
                          <a:pt x="6571144" y="2621441"/>
                        </a:cubicBezTo>
                        <a:cubicBezTo>
                          <a:pt x="6564063" y="2887330"/>
                          <a:pt x="6549085" y="3129910"/>
                          <a:pt x="6571144" y="3276801"/>
                        </a:cubicBezTo>
                        <a:cubicBezTo>
                          <a:pt x="6406336" y="3295843"/>
                          <a:pt x="6201376" y="3298089"/>
                          <a:pt x="5914030" y="3276801"/>
                        </a:cubicBezTo>
                        <a:cubicBezTo>
                          <a:pt x="5626684" y="3255513"/>
                          <a:pt x="5360408" y="3283633"/>
                          <a:pt x="5125492" y="3276801"/>
                        </a:cubicBezTo>
                        <a:cubicBezTo>
                          <a:pt x="4890576" y="3269969"/>
                          <a:pt x="4762164" y="3257575"/>
                          <a:pt x="4468378" y="3276801"/>
                        </a:cubicBezTo>
                        <a:cubicBezTo>
                          <a:pt x="4174592" y="3296027"/>
                          <a:pt x="4138322" y="3288343"/>
                          <a:pt x="4008398" y="3276801"/>
                        </a:cubicBezTo>
                        <a:cubicBezTo>
                          <a:pt x="3878474" y="3265259"/>
                          <a:pt x="3621263" y="3292703"/>
                          <a:pt x="3482706" y="3276801"/>
                        </a:cubicBezTo>
                        <a:cubicBezTo>
                          <a:pt x="3344149" y="3260899"/>
                          <a:pt x="3049039" y="3305356"/>
                          <a:pt x="2694169" y="3276801"/>
                        </a:cubicBezTo>
                        <a:cubicBezTo>
                          <a:pt x="2339299" y="3248246"/>
                          <a:pt x="2363304" y="3304612"/>
                          <a:pt x="2037055" y="3276801"/>
                        </a:cubicBezTo>
                        <a:cubicBezTo>
                          <a:pt x="1710806" y="3248990"/>
                          <a:pt x="1686429" y="3254139"/>
                          <a:pt x="1511363" y="3276801"/>
                        </a:cubicBezTo>
                        <a:cubicBezTo>
                          <a:pt x="1336297" y="3299463"/>
                          <a:pt x="1120396" y="3251896"/>
                          <a:pt x="854249" y="3276801"/>
                        </a:cubicBezTo>
                        <a:cubicBezTo>
                          <a:pt x="588102" y="3301706"/>
                          <a:pt x="416448" y="3294999"/>
                          <a:pt x="0" y="3276801"/>
                        </a:cubicBezTo>
                        <a:cubicBezTo>
                          <a:pt x="-2569" y="3131016"/>
                          <a:pt x="7053" y="2907255"/>
                          <a:pt x="0" y="2719745"/>
                        </a:cubicBezTo>
                        <a:cubicBezTo>
                          <a:pt x="-7053" y="2532235"/>
                          <a:pt x="-32305" y="2299685"/>
                          <a:pt x="0" y="2031617"/>
                        </a:cubicBezTo>
                        <a:cubicBezTo>
                          <a:pt x="32305" y="1763549"/>
                          <a:pt x="22083" y="1707792"/>
                          <a:pt x="0" y="1441792"/>
                        </a:cubicBezTo>
                        <a:cubicBezTo>
                          <a:pt x="-22083" y="1175793"/>
                          <a:pt x="28596" y="1056100"/>
                          <a:pt x="0" y="720896"/>
                        </a:cubicBezTo>
                        <a:cubicBezTo>
                          <a:pt x="-28596" y="385692"/>
                          <a:pt x="-11999" y="188038"/>
                          <a:pt x="0" y="0"/>
                        </a:cubicBezTo>
                        <a:close/>
                      </a:path>
                    </a:pathLst>
                  </a:custGeom>
                  <ask:type>
                    <ask:lineSketchNone/>
                  </ask:type>
                </ask:lineSketchStyleProps>
              </a:ext>
            </a:extLst>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Tajawal"/>
              <a:buNone/>
              <a:defRPr sz="1200" b="0" i="0" u="none" strike="noStrike" cap="none">
                <a:solidFill>
                  <a:schemeClr val="dk1"/>
                </a:solidFill>
                <a:latin typeface="Tajawal"/>
                <a:ea typeface="Tajawal"/>
                <a:cs typeface="Tajawal"/>
                <a:sym typeface="Tajawal"/>
              </a:defRPr>
            </a:lvl1pPr>
            <a:lvl2pPr marL="914400" marR="0" lvl="1"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2pPr>
            <a:lvl3pPr marL="1371600" marR="0" lvl="2"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3pPr>
            <a:lvl4pPr marL="1828800" marR="0" lvl="3"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4pPr>
            <a:lvl5pPr marL="2286000" marR="0" lvl="4"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5pPr>
            <a:lvl6pPr marL="2743200" marR="0" lvl="5"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6pPr>
            <a:lvl7pPr marL="3200400" marR="0" lvl="6"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7pPr>
            <a:lvl8pPr marL="3657600" marR="0" lvl="7"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8pPr>
            <a:lvl9pPr marL="4114800" marR="0" lvl="8"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9pPr>
          </a:lstStyle>
          <a:p>
            <a:pPr marL="0" indent="0" algn="l"/>
            <a:r>
              <a:rPr lang="vi-VN" sz="1600" dirty="0"/>
              <a:t>Thuật toán tham lam là một loại thuật toán tối ưu hóa đưa ra các lựa chọn tối ưu cục bộ ở mỗi bước với mục tiêu tìm ra giải pháp tối ưu toàn cục. Nó hoạt động theo nguyên tắc “chọn phương án tốt nhất ngay bây giờ” mà không tính đến hậu quả lâu dài.</a:t>
            </a:r>
          </a:p>
          <a:p>
            <a:pPr marL="0" indent="0" algn="l"/>
            <a:r>
              <a:rPr lang="vi-VN" sz="1600" dirty="0"/>
              <a:t>- Thuật toán tham lam có 5 thành phần:</a:t>
            </a:r>
          </a:p>
          <a:p>
            <a:pPr marL="0" indent="0" algn="l"/>
            <a:r>
              <a:rPr lang="vi-VN" sz="1600" dirty="0"/>
              <a:t>+ Một tập hợp các ứng viên (</a:t>
            </a:r>
            <a:r>
              <a:rPr lang="vi-VN" sz="1600" dirty="0" err="1"/>
              <a:t>candidate</a:t>
            </a:r>
            <a:r>
              <a:rPr lang="vi-VN" sz="1600" dirty="0"/>
              <a:t>), để từ đó tạo ra lời giải</a:t>
            </a:r>
          </a:p>
          <a:p>
            <a:pPr marL="0" indent="0" algn="l"/>
            <a:r>
              <a:rPr lang="vi-VN" sz="1600" dirty="0"/>
              <a:t>+ Một hàm lựa chọn, để theo đó lựa chọn ứng viên tốt nhất để bổ sung vào lời giải</a:t>
            </a:r>
          </a:p>
          <a:p>
            <a:pPr marL="0" indent="0" algn="l"/>
            <a:r>
              <a:rPr lang="vi-VN" sz="1600" dirty="0"/>
              <a:t>+ Một hàm khả thi (</a:t>
            </a:r>
            <a:r>
              <a:rPr lang="vi-VN" sz="1600" dirty="0" err="1"/>
              <a:t>feasibility</a:t>
            </a:r>
            <a:r>
              <a:rPr lang="vi-VN" sz="1600" dirty="0"/>
              <a:t>), dùng để quyết định một ứng viên có thể được dùng để xây dựng lời giải</a:t>
            </a:r>
          </a:p>
          <a:p>
            <a:pPr marL="0" indent="0" algn="l"/>
            <a:r>
              <a:rPr lang="vi-VN" sz="1600" dirty="0"/>
              <a:t>+ Một hàm đánh giá, chỉ ra khi nào ta tìm một lời giải hoàn chỉnh.</a:t>
            </a:r>
          </a:p>
        </p:txBody>
      </p:sp>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Áp</a:t>
            </a:r>
            <a:r>
              <a:rPr lang="en-US" sz="1400" dirty="0"/>
              <a:t> </a:t>
            </a:r>
            <a:r>
              <a:rPr lang="en-US" sz="1400" dirty="0" err="1"/>
              <a:t>dụng</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Kết</a:t>
            </a:r>
            <a:r>
              <a:rPr lang="en-US" sz="1400" dirty="0"/>
              <a:t> </a:t>
            </a:r>
            <a:r>
              <a:rPr lang="en-US" sz="1400" dirty="0" err="1"/>
              <a:t>quả</a:t>
            </a:r>
            <a:endParaRPr lang="en-US" sz="1400" dirty="0"/>
          </a:p>
        </p:txBody>
      </p:sp>
    </p:spTree>
    <p:extLst>
      <p:ext uri="{BB962C8B-B14F-4D97-AF65-F5344CB8AC3E}">
        <p14:creationId xmlns:p14="http://schemas.microsoft.com/office/powerpoint/2010/main" val="3779390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25" name="Rectangle: Rounded Corners 24">
            <a:extLst>
              <a:ext uri="{FF2B5EF4-FFF2-40B4-BE49-F238E27FC236}">
                <a16:creationId xmlns:a16="http://schemas.microsoft.com/office/drawing/2014/main" id="{92499B68-8AB0-9390-2761-2F8ECDF8ED3F}"/>
              </a:ext>
            </a:extLst>
          </p:cNvPr>
          <p:cNvSpPr/>
          <p:nvPr/>
        </p:nvSpPr>
        <p:spPr>
          <a:xfrm>
            <a:off x="109392" y="2266479"/>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1403677"/>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1224254" y="732283"/>
            <a:ext cx="3266466"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Thuật</a:t>
            </a:r>
            <a:r>
              <a:rPr lang="en-US" b="1" dirty="0"/>
              <a:t> </a:t>
            </a:r>
            <a:r>
              <a:rPr lang="en-US" b="1" dirty="0" err="1"/>
              <a:t>toán</a:t>
            </a:r>
            <a:r>
              <a:rPr lang="en-US" b="1" dirty="0"/>
              <a:t> </a:t>
            </a:r>
            <a:r>
              <a:rPr lang="en-US" b="1" dirty="0" err="1"/>
              <a:t>tham</a:t>
            </a:r>
            <a:r>
              <a:rPr lang="en-US" b="1" dirty="0"/>
              <a:t> lam</a:t>
            </a:r>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7" name="Google Shape;282;p36">
            <a:extLst>
              <a:ext uri="{FF2B5EF4-FFF2-40B4-BE49-F238E27FC236}">
                <a16:creationId xmlns:a16="http://schemas.microsoft.com/office/drawing/2014/main" id="{7C526E2D-A220-8409-86A5-BC0089D6772F}"/>
              </a:ext>
            </a:extLst>
          </p:cNvPr>
          <p:cNvSpPr txBox="1">
            <a:spLocks/>
          </p:cNvSpPr>
          <p:nvPr/>
        </p:nvSpPr>
        <p:spPr>
          <a:xfrm>
            <a:off x="1874616" y="1675311"/>
            <a:ext cx="6571144" cy="3005167"/>
          </a:xfrm>
          <a:prstGeom prst="rect">
            <a:avLst/>
          </a:prstGeom>
          <a:noFill/>
          <a:ln w="304800">
            <a:noFill/>
            <a:extLst>
              <a:ext uri="{C807C97D-BFC1-408E-A445-0C87EB9F89A2}">
                <ask:lineSketchStyleProps xmlns:ask="http://schemas.microsoft.com/office/drawing/2018/sketchyshapes" sd="1219033472">
                  <a:custGeom>
                    <a:avLst/>
                    <a:gdLst>
                      <a:gd name="connsiteX0" fmla="*/ 0 w 6571144"/>
                      <a:gd name="connsiteY0" fmla="*/ 0 h 3276801"/>
                      <a:gd name="connsiteX1" fmla="*/ 459980 w 6571144"/>
                      <a:gd name="connsiteY1" fmla="*/ 0 h 3276801"/>
                      <a:gd name="connsiteX2" fmla="*/ 1182806 w 6571144"/>
                      <a:gd name="connsiteY2" fmla="*/ 0 h 3276801"/>
                      <a:gd name="connsiteX3" fmla="*/ 1774209 w 6571144"/>
                      <a:gd name="connsiteY3" fmla="*/ 0 h 3276801"/>
                      <a:gd name="connsiteX4" fmla="*/ 2431323 w 6571144"/>
                      <a:gd name="connsiteY4" fmla="*/ 0 h 3276801"/>
                      <a:gd name="connsiteX5" fmla="*/ 3219861 w 6571144"/>
                      <a:gd name="connsiteY5" fmla="*/ 0 h 3276801"/>
                      <a:gd name="connsiteX6" fmla="*/ 3745552 w 6571144"/>
                      <a:gd name="connsiteY6" fmla="*/ 0 h 3276801"/>
                      <a:gd name="connsiteX7" fmla="*/ 4468378 w 6571144"/>
                      <a:gd name="connsiteY7" fmla="*/ 0 h 3276801"/>
                      <a:gd name="connsiteX8" fmla="*/ 4994069 w 6571144"/>
                      <a:gd name="connsiteY8" fmla="*/ 0 h 3276801"/>
                      <a:gd name="connsiteX9" fmla="*/ 5651184 w 6571144"/>
                      <a:gd name="connsiteY9" fmla="*/ 0 h 3276801"/>
                      <a:gd name="connsiteX10" fmla="*/ 6571144 w 6571144"/>
                      <a:gd name="connsiteY10" fmla="*/ 0 h 3276801"/>
                      <a:gd name="connsiteX11" fmla="*/ 6571144 w 6571144"/>
                      <a:gd name="connsiteY11" fmla="*/ 557056 h 3276801"/>
                      <a:gd name="connsiteX12" fmla="*/ 6571144 w 6571144"/>
                      <a:gd name="connsiteY12" fmla="*/ 1277952 h 3276801"/>
                      <a:gd name="connsiteX13" fmla="*/ 6571144 w 6571144"/>
                      <a:gd name="connsiteY13" fmla="*/ 1933313 h 3276801"/>
                      <a:gd name="connsiteX14" fmla="*/ 6571144 w 6571144"/>
                      <a:gd name="connsiteY14" fmla="*/ 2654209 h 3276801"/>
                      <a:gd name="connsiteX15" fmla="*/ 6571144 w 6571144"/>
                      <a:gd name="connsiteY15" fmla="*/ 3276801 h 3276801"/>
                      <a:gd name="connsiteX16" fmla="*/ 5979741 w 6571144"/>
                      <a:gd name="connsiteY16" fmla="*/ 3276801 h 3276801"/>
                      <a:gd name="connsiteX17" fmla="*/ 5388338 w 6571144"/>
                      <a:gd name="connsiteY17" fmla="*/ 3276801 h 3276801"/>
                      <a:gd name="connsiteX18" fmla="*/ 4665512 w 6571144"/>
                      <a:gd name="connsiteY18" fmla="*/ 3276801 h 3276801"/>
                      <a:gd name="connsiteX19" fmla="*/ 4008398 w 6571144"/>
                      <a:gd name="connsiteY19" fmla="*/ 3276801 h 3276801"/>
                      <a:gd name="connsiteX20" fmla="*/ 3219861 w 6571144"/>
                      <a:gd name="connsiteY20" fmla="*/ 3276801 h 3276801"/>
                      <a:gd name="connsiteX21" fmla="*/ 2431323 w 6571144"/>
                      <a:gd name="connsiteY21" fmla="*/ 3276801 h 3276801"/>
                      <a:gd name="connsiteX22" fmla="*/ 1708497 w 6571144"/>
                      <a:gd name="connsiteY22" fmla="*/ 3276801 h 3276801"/>
                      <a:gd name="connsiteX23" fmla="*/ 985672 w 6571144"/>
                      <a:gd name="connsiteY23" fmla="*/ 3276801 h 3276801"/>
                      <a:gd name="connsiteX24" fmla="*/ 0 w 6571144"/>
                      <a:gd name="connsiteY24" fmla="*/ 3276801 h 3276801"/>
                      <a:gd name="connsiteX25" fmla="*/ 0 w 6571144"/>
                      <a:gd name="connsiteY25" fmla="*/ 2686977 h 3276801"/>
                      <a:gd name="connsiteX26" fmla="*/ 0 w 6571144"/>
                      <a:gd name="connsiteY26" fmla="*/ 2031617 h 3276801"/>
                      <a:gd name="connsiteX27" fmla="*/ 0 w 6571144"/>
                      <a:gd name="connsiteY27" fmla="*/ 1376256 h 3276801"/>
                      <a:gd name="connsiteX28" fmla="*/ 0 w 6571144"/>
                      <a:gd name="connsiteY28" fmla="*/ 819200 h 3276801"/>
                      <a:gd name="connsiteX29" fmla="*/ 0 w 6571144"/>
                      <a:gd name="connsiteY29" fmla="*/ 0 h 327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1144" h="3276801" fill="none" extrusionOk="0">
                        <a:moveTo>
                          <a:pt x="0" y="0"/>
                        </a:moveTo>
                        <a:cubicBezTo>
                          <a:pt x="106523" y="18980"/>
                          <a:pt x="344283" y="5279"/>
                          <a:pt x="459980" y="0"/>
                        </a:cubicBezTo>
                        <a:cubicBezTo>
                          <a:pt x="575677" y="-5279"/>
                          <a:pt x="981602" y="33821"/>
                          <a:pt x="1182806" y="0"/>
                        </a:cubicBezTo>
                        <a:cubicBezTo>
                          <a:pt x="1384010" y="-33821"/>
                          <a:pt x="1581616" y="-29211"/>
                          <a:pt x="1774209" y="0"/>
                        </a:cubicBezTo>
                        <a:cubicBezTo>
                          <a:pt x="1966802" y="29211"/>
                          <a:pt x="2204528" y="-21837"/>
                          <a:pt x="2431323" y="0"/>
                        </a:cubicBezTo>
                        <a:cubicBezTo>
                          <a:pt x="2658118" y="21837"/>
                          <a:pt x="3027347" y="36386"/>
                          <a:pt x="3219861" y="0"/>
                        </a:cubicBezTo>
                        <a:cubicBezTo>
                          <a:pt x="3412375" y="-36386"/>
                          <a:pt x="3624030" y="22679"/>
                          <a:pt x="3745552" y="0"/>
                        </a:cubicBezTo>
                        <a:cubicBezTo>
                          <a:pt x="3867074" y="-22679"/>
                          <a:pt x="4239159" y="13369"/>
                          <a:pt x="4468378" y="0"/>
                        </a:cubicBezTo>
                        <a:cubicBezTo>
                          <a:pt x="4697597" y="-13369"/>
                          <a:pt x="4734035" y="-1261"/>
                          <a:pt x="4994069" y="0"/>
                        </a:cubicBezTo>
                        <a:cubicBezTo>
                          <a:pt x="5254103" y="1261"/>
                          <a:pt x="5428403" y="13535"/>
                          <a:pt x="5651184" y="0"/>
                        </a:cubicBezTo>
                        <a:cubicBezTo>
                          <a:pt x="5873965" y="-13535"/>
                          <a:pt x="6255172" y="25461"/>
                          <a:pt x="6571144" y="0"/>
                        </a:cubicBezTo>
                        <a:cubicBezTo>
                          <a:pt x="6564299" y="199532"/>
                          <a:pt x="6591379" y="308637"/>
                          <a:pt x="6571144" y="557056"/>
                        </a:cubicBezTo>
                        <a:cubicBezTo>
                          <a:pt x="6550909" y="805475"/>
                          <a:pt x="6603217" y="984848"/>
                          <a:pt x="6571144" y="1277952"/>
                        </a:cubicBezTo>
                        <a:cubicBezTo>
                          <a:pt x="6539071" y="1571056"/>
                          <a:pt x="6549527" y="1758142"/>
                          <a:pt x="6571144" y="1933313"/>
                        </a:cubicBezTo>
                        <a:cubicBezTo>
                          <a:pt x="6592761" y="2108484"/>
                          <a:pt x="6599837" y="2372704"/>
                          <a:pt x="6571144" y="2654209"/>
                        </a:cubicBezTo>
                        <a:cubicBezTo>
                          <a:pt x="6542451" y="2935714"/>
                          <a:pt x="6583005" y="3148177"/>
                          <a:pt x="6571144" y="3276801"/>
                        </a:cubicBezTo>
                        <a:cubicBezTo>
                          <a:pt x="6309005" y="3267011"/>
                          <a:pt x="6219176" y="3264109"/>
                          <a:pt x="5979741" y="3276801"/>
                        </a:cubicBezTo>
                        <a:cubicBezTo>
                          <a:pt x="5740306" y="3289493"/>
                          <a:pt x="5666541" y="3291898"/>
                          <a:pt x="5388338" y="3276801"/>
                        </a:cubicBezTo>
                        <a:cubicBezTo>
                          <a:pt x="5110135" y="3261704"/>
                          <a:pt x="4856780" y="3312852"/>
                          <a:pt x="4665512" y="3276801"/>
                        </a:cubicBezTo>
                        <a:cubicBezTo>
                          <a:pt x="4474244" y="3240750"/>
                          <a:pt x="4140001" y="3293810"/>
                          <a:pt x="4008398" y="3276801"/>
                        </a:cubicBezTo>
                        <a:cubicBezTo>
                          <a:pt x="3876795" y="3259792"/>
                          <a:pt x="3511297" y="3288547"/>
                          <a:pt x="3219861" y="3276801"/>
                        </a:cubicBezTo>
                        <a:cubicBezTo>
                          <a:pt x="2928425" y="3265055"/>
                          <a:pt x="2682529" y="3313243"/>
                          <a:pt x="2431323" y="3276801"/>
                        </a:cubicBezTo>
                        <a:cubicBezTo>
                          <a:pt x="2180117" y="3240359"/>
                          <a:pt x="2019884" y="3247073"/>
                          <a:pt x="1708497" y="3276801"/>
                        </a:cubicBezTo>
                        <a:cubicBezTo>
                          <a:pt x="1397110" y="3306529"/>
                          <a:pt x="1144779" y="3310680"/>
                          <a:pt x="985672" y="3276801"/>
                        </a:cubicBezTo>
                        <a:cubicBezTo>
                          <a:pt x="826565" y="3242922"/>
                          <a:pt x="307343" y="3309442"/>
                          <a:pt x="0" y="3276801"/>
                        </a:cubicBezTo>
                        <a:cubicBezTo>
                          <a:pt x="16208" y="2987975"/>
                          <a:pt x="-10948" y="2965826"/>
                          <a:pt x="0" y="2686977"/>
                        </a:cubicBezTo>
                        <a:cubicBezTo>
                          <a:pt x="10948" y="2408128"/>
                          <a:pt x="13099" y="2213718"/>
                          <a:pt x="0" y="2031617"/>
                        </a:cubicBezTo>
                        <a:cubicBezTo>
                          <a:pt x="-13099" y="1849516"/>
                          <a:pt x="23415" y="1576399"/>
                          <a:pt x="0" y="1376256"/>
                        </a:cubicBezTo>
                        <a:cubicBezTo>
                          <a:pt x="-23415" y="1176113"/>
                          <a:pt x="-18839" y="949810"/>
                          <a:pt x="0" y="819200"/>
                        </a:cubicBezTo>
                        <a:cubicBezTo>
                          <a:pt x="18839" y="688590"/>
                          <a:pt x="-1046" y="342436"/>
                          <a:pt x="0" y="0"/>
                        </a:cubicBezTo>
                        <a:close/>
                      </a:path>
                      <a:path w="6571144" h="3276801" stroke="0" extrusionOk="0">
                        <a:moveTo>
                          <a:pt x="0" y="0"/>
                        </a:moveTo>
                        <a:cubicBezTo>
                          <a:pt x="236125" y="-22725"/>
                          <a:pt x="376564" y="-28751"/>
                          <a:pt x="591403" y="0"/>
                        </a:cubicBezTo>
                        <a:cubicBezTo>
                          <a:pt x="806242" y="28751"/>
                          <a:pt x="890911" y="-19594"/>
                          <a:pt x="1051383" y="0"/>
                        </a:cubicBezTo>
                        <a:cubicBezTo>
                          <a:pt x="1211855" y="19594"/>
                          <a:pt x="1604265" y="32648"/>
                          <a:pt x="1839920" y="0"/>
                        </a:cubicBezTo>
                        <a:cubicBezTo>
                          <a:pt x="2075575" y="-32648"/>
                          <a:pt x="2298030" y="14989"/>
                          <a:pt x="2431323" y="0"/>
                        </a:cubicBezTo>
                        <a:cubicBezTo>
                          <a:pt x="2564616" y="-14989"/>
                          <a:pt x="2864088" y="-7701"/>
                          <a:pt x="3022726" y="0"/>
                        </a:cubicBezTo>
                        <a:cubicBezTo>
                          <a:pt x="3181364" y="7701"/>
                          <a:pt x="3566295" y="-10415"/>
                          <a:pt x="3811264" y="0"/>
                        </a:cubicBezTo>
                        <a:cubicBezTo>
                          <a:pt x="4056233" y="10415"/>
                          <a:pt x="4089931" y="15517"/>
                          <a:pt x="4336955" y="0"/>
                        </a:cubicBezTo>
                        <a:cubicBezTo>
                          <a:pt x="4583979" y="-15517"/>
                          <a:pt x="4856272" y="19858"/>
                          <a:pt x="5125492" y="0"/>
                        </a:cubicBezTo>
                        <a:cubicBezTo>
                          <a:pt x="5394712" y="-19858"/>
                          <a:pt x="5541800" y="-33740"/>
                          <a:pt x="5914030" y="0"/>
                        </a:cubicBezTo>
                        <a:cubicBezTo>
                          <a:pt x="6286260" y="33740"/>
                          <a:pt x="6336819" y="12467"/>
                          <a:pt x="6571144" y="0"/>
                        </a:cubicBezTo>
                        <a:cubicBezTo>
                          <a:pt x="6564934" y="308107"/>
                          <a:pt x="6601386" y="474882"/>
                          <a:pt x="6571144" y="720896"/>
                        </a:cubicBezTo>
                        <a:cubicBezTo>
                          <a:pt x="6540902" y="966910"/>
                          <a:pt x="6553116" y="1111895"/>
                          <a:pt x="6571144" y="1409024"/>
                        </a:cubicBezTo>
                        <a:cubicBezTo>
                          <a:pt x="6589172" y="1706153"/>
                          <a:pt x="6558585" y="1716297"/>
                          <a:pt x="6571144" y="1966081"/>
                        </a:cubicBezTo>
                        <a:cubicBezTo>
                          <a:pt x="6583703" y="2215865"/>
                          <a:pt x="6578225" y="2355552"/>
                          <a:pt x="6571144" y="2621441"/>
                        </a:cubicBezTo>
                        <a:cubicBezTo>
                          <a:pt x="6564063" y="2887330"/>
                          <a:pt x="6549085" y="3129910"/>
                          <a:pt x="6571144" y="3276801"/>
                        </a:cubicBezTo>
                        <a:cubicBezTo>
                          <a:pt x="6406336" y="3295843"/>
                          <a:pt x="6201376" y="3298089"/>
                          <a:pt x="5914030" y="3276801"/>
                        </a:cubicBezTo>
                        <a:cubicBezTo>
                          <a:pt x="5626684" y="3255513"/>
                          <a:pt x="5360408" y="3283633"/>
                          <a:pt x="5125492" y="3276801"/>
                        </a:cubicBezTo>
                        <a:cubicBezTo>
                          <a:pt x="4890576" y="3269969"/>
                          <a:pt x="4762164" y="3257575"/>
                          <a:pt x="4468378" y="3276801"/>
                        </a:cubicBezTo>
                        <a:cubicBezTo>
                          <a:pt x="4174592" y="3296027"/>
                          <a:pt x="4138322" y="3288343"/>
                          <a:pt x="4008398" y="3276801"/>
                        </a:cubicBezTo>
                        <a:cubicBezTo>
                          <a:pt x="3878474" y="3265259"/>
                          <a:pt x="3621263" y="3292703"/>
                          <a:pt x="3482706" y="3276801"/>
                        </a:cubicBezTo>
                        <a:cubicBezTo>
                          <a:pt x="3344149" y="3260899"/>
                          <a:pt x="3049039" y="3305356"/>
                          <a:pt x="2694169" y="3276801"/>
                        </a:cubicBezTo>
                        <a:cubicBezTo>
                          <a:pt x="2339299" y="3248246"/>
                          <a:pt x="2363304" y="3304612"/>
                          <a:pt x="2037055" y="3276801"/>
                        </a:cubicBezTo>
                        <a:cubicBezTo>
                          <a:pt x="1710806" y="3248990"/>
                          <a:pt x="1686429" y="3254139"/>
                          <a:pt x="1511363" y="3276801"/>
                        </a:cubicBezTo>
                        <a:cubicBezTo>
                          <a:pt x="1336297" y="3299463"/>
                          <a:pt x="1120396" y="3251896"/>
                          <a:pt x="854249" y="3276801"/>
                        </a:cubicBezTo>
                        <a:cubicBezTo>
                          <a:pt x="588102" y="3301706"/>
                          <a:pt x="416448" y="3294999"/>
                          <a:pt x="0" y="3276801"/>
                        </a:cubicBezTo>
                        <a:cubicBezTo>
                          <a:pt x="-2569" y="3131016"/>
                          <a:pt x="7053" y="2907255"/>
                          <a:pt x="0" y="2719745"/>
                        </a:cubicBezTo>
                        <a:cubicBezTo>
                          <a:pt x="-7053" y="2532235"/>
                          <a:pt x="-32305" y="2299685"/>
                          <a:pt x="0" y="2031617"/>
                        </a:cubicBezTo>
                        <a:cubicBezTo>
                          <a:pt x="32305" y="1763549"/>
                          <a:pt x="22083" y="1707792"/>
                          <a:pt x="0" y="1441792"/>
                        </a:cubicBezTo>
                        <a:cubicBezTo>
                          <a:pt x="-22083" y="1175793"/>
                          <a:pt x="28596" y="1056100"/>
                          <a:pt x="0" y="720896"/>
                        </a:cubicBezTo>
                        <a:cubicBezTo>
                          <a:pt x="-28596" y="385692"/>
                          <a:pt x="-11999" y="188038"/>
                          <a:pt x="0" y="0"/>
                        </a:cubicBezTo>
                        <a:close/>
                      </a:path>
                    </a:pathLst>
                  </a:custGeom>
                  <ask:type>
                    <ask:lineSketchNone/>
                  </ask:type>
                </ask:lineSketchStyleProps>
              </a:ext>
            </a:extLst>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Tajawal"/>
              <a:buNone/>
              <a:defRPr sz="1200" b="0" i="0" u="none" strike="noStrike" cap="none">
                <a:solidFill>
                  <a:schemeClr val="dk1"/>
                </a:solidFill>
                <a:latin typeface="Tajawal"/>
                <a:ea typeface="Tajawal"/>
                <a:cs typeface="Tajawal"/>
                <a:sym typeface="Tajawal"/>
              </a:defRPr>
            </a:lvl1pPr>
            <a:lvl2pPr marL="914400" marR="0" lvl="1"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2pPr>
            <a:lvl3pPr marL="1371600" marR="0" lvl="2"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3pPr>
            <a:lvl4pPr marL="1828800" marR="0" lvl="3"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4pPr>
            <a:lvl5pPr marL="2286000" marR="0" lvl="4"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5pPr>
            <a:lvl6pPr marL="2743200" marR="0" lvl="5"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6pPr>
            <a:lvl7pPr marL="3200400" marR="0" lvl="6"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7pPr>
            <a:lvl8pPr marL="3657600" marR="0" lvl="7"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8pPr>
            <a:lvl9pPr marL="4114800" marR="0" lvl="8"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9pPr>
          </a:lstStyle>
          <a:p>
            <a:pPr marL="0" indent="0" algn="l"/>
            <a:r>
              <a:rPr lang="vi-VN" sz="1600" dirty="0"/>
              <a:t>Thuật toán tham lam cho bài toán TSP là chọn 1 thành phố có chi phí nhỏ nhất tính từ thành phố hiện tại đến thành phố chưa đi qua. Sao cho </a:t>
            </a:r>
            <a:r>
              <a:rPr lang="vi-VN" sz="1600" dirty="0" err="1"/>
              <a:t>thoả</a:t>
            </a:r>
            <a:r>
              <a:rPr lang="vi-VN" sz="1600" dirty="0"/>
              <a:t> mãn yêu cầu bài toán: ghé thăm các thành phố còn lại và chỉ đi 1 lần duy nhất.</a:t>
            </a:r>
          </a:p>
          <a:p>
            <a:pPr marL="0" indent="0" algn="l"/>
            <a:endParaRPr lang="vi-VN" sz="1600" dirty="0"/>
          </a:p>
          <a:p>
            <a:pPr marL="0" indent="0" algn="l"/>
            <a:r>
              <a:rPr lang="vi-VN" sz="1600" dirty="0"/>
              <a:t>- Bước 1: Chọn thành phố 1 là điểm bắt đầu và kết thúc</a:t>
            </a:r>
          </a:p>
          <a:p>
            <a:pPr marL="0" indent="0" algn="l"/>
            <a:r>
              <a:rPr lang="vi-VN" sz="1600" dirty="0"/>
              <a:t>- Bước 2: Tìm một thành phố tiếp theo sao cho thành phố hiện tại chưa đi qua và có khoảng cách là gần nhất</a:t>
            </a:r>
          </a:p>
          <a:p>
            <a:pPr marL="0" indent="0" algn="l"/>
            <a:r>
              <a:rPr lang="vi-VN" sz="1600" dirty="0"/>
              <a:t>- Bước 3: Lặp lại cho đến khi ghé thăm tất cả các thành phố và quay về vị trí bắt đầu</a:t>
            </a:r>
          </a:p>
          <a:p>
            <a:pPr marL="0" indent="0" algn="l"/>
            <a:r>
              <a:rPr lang="vi-VN" sz="1600" dirty="0"/>
              <a:t>- Bước 4: Đưa ra độ dài của chu trình</a:t>
            </a:r>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Áp</a:t>
            </a:r>
            <a:r>
              <a:rPr lang="en-US" sz="1400" dirty="0"/>
              <a:t> </a:t>
            </a:r>
            <a:r>
              <a:rPr lang="en-US" sz="1400" dirty="0" err="1"/>
              <a:t>dụng</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Kết</a:t>
            </a:r>
            <a:r>
              <a:rPr lang="en-US" sz="1400" dirty="0"/>
              <a:t> </a:t>
            </a:r>
            <a:r>
              <a:rPr lang="en-US" sz="1400" dirty="0" err="1"/>
              <a:t>quả</a:t>
            </a:r>
            <a:endParaRPr lang="en-US" sz="1400" dirty="0"/>
          </a:p>
        </p:txBody>
      </p:sp>
      <p:sp>
        <p:nvSpPr>
          <p:cNvPr id="5" name="Google Shape;240;p33">
            <a:extLst>
              <a:ext uri="{FF2B5EF4-FFF2-40B4-BE49-F238E27FC236}">
                <a16:creationId xmlns:a16="http://schemas.microsoft.com/office/drawing/2014/main" id="{119FBBF1-6097-C8CE-6F15-9FB076139255}"/>
              </a:ext>
            </a:extLst>
          </p:cNvPr>
          <p:cNvSpPr txBox="1">
            <a:spLocks/>
          </p:cNvSpPr>
          <p:nvPr/>
        </p:nvSpPr>
        <p:spPr>
          <a:xfrm>
            <a:off x="207999" y="732283"/>
            <a:ext cx="734700" cy="447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ce Mono"/>
              <a:buNone/>
              <a:defRPr sz="3000" b="1" i="0" u="none" strike="noStrike" cap="none">
                <a:solidFill>
                  <a:schemeClr val="dk1"/>
                </a:solidFill>
                <a:latin typeface="Space Mono"/>
                <a:ea typeface="Space Mono"/>
                <a:cs typeface="Space Mono"/>
                <a:sym typeface="Space Mon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a:t>03</a:t>
            </a:r>
            <a:endParaRPr lang="en" dirty="0"/>
          </a:p>
        </p:txBody>
      </p:sp>
    </p:spTree>
    <p:extLst>
      <p:ext uri="{BB962C8B-B14F-4D97-AF65-F5344CB8AC3E}">
        <p14:creationId xmlns:p14="http://schemas.microsoft.com/office/powerpoint/2010/main" val="3656660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25" name="Rectangle: Rounded Corners 24">
            <a:extLst>
              <a:ext uri="{FF2B5EF4-FFF2-40B4-BE49-F238E27FC236}">
                <a16:creationId xmlns:a16="http://schemas.microsoft.com/office/drawing/2014/main" id="{92499B68-8AB0-9390-2761-2F8ECDF8ED3F}"/>
              </a:ext>
            </a:extLst>
          </p:cNvPr>
          <p:cNvSpPr/>
          <p:nvPr/>
        </p:nvSpPr>
        <p:spPr>
          <a:xfrm>
            <a:off x="119455" y="2762324"/>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1403677"/>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1224254" y="732283"/>
            <a:ext cx="3266466"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Thuật</a:t>
            </a:r>
            <a:r>
              <a:rPr lang="en-US" b="1" dirty="0"/>
              <a:t> </a:t>
            </a:r>
            <a:r>
              <a:rPr lang="en-US" b="1" dirty="0" err="1"/>
              <a:t>toán</a:t>
            </a:r>
            <a:r>
              <a:rPr lang="en-US" b="1" dirty="0"/>
              <a:t> </a:t>
            </a:r>
            <a:r>
              <a:rPr lang="en-US" b="1" dirty="0" err="1"/>
              <a:t>tham</a:t>
            </a:r>
            <a:r>
              <a:rPr lang="en-US" b="1" dirty="0"/>
              <a:t> lam</a:t>
            </a:r>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Áp</a:t>
            </a:r>
            <a:r>
              <a:rPr lang="en-US" sz="1400" dirty="0"/>
              <a:t> </a:t>
            </a:r>
            <a:r>
              <a:rPr lang="en-US" sz="1400" dirty="0" err="1"/>
              <a:t>dụng</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Kết</a:t>
            </a:r>
            <a:r>
              <a:rPr lang="en-US" sz="1400" dirty="0"/>
              <a:t> </a:t>
            </a:r>
            <a:r>
              <a:rPr lang="en-US" sz="1400" dirty="0" err="1"/>
              <a:t>quả</a:t>
            </a:r>
            <a:endParaRPr lang="en-US" sz="1400" dirty="0"/>
          </a:p>
        </p:txBody>
      </p:sp>
      <p:sp>
        <p:nvSpPr>
          <p:cNvPr id="7" name="Google Shape;240;p33">
            <a:extLst>
              <a:ext uri="{FF2B5EF4-FFF2-40B4-BE49-F238E27FC236}">
                <a16:creationId xmlns:a16="http://schemas.microsoft.com/office/drawing/2014/main" id="{3E0839E0-66BC-41AF-349A-333D08D83604}"/>
              </a:ext>
            </a:extLst>
          </p:cNvPr>
          <p:cNvSpPr txBox="1">
            <a:spLocks/>
          </p:cNvSpPr>
          <p:nvPr/>
        </p:nvSpPr>
        <p:spPr>
          <a:xfrm>
            <a:off x="207999" y="732283"/>
            <a:ext cx="734700" cy="447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ce Mono"/>
              <a:buNone/>
              <a:defRPr sz="3000" b="1" i="0" u="none" strike="noStrike" cap="none">
                <a:solidFill>
                  <a:schemeClr val="dk1"/>
                </a:solidFill>
                <a:latin typeface="Space Mono"/>
                <a:ea typeface="Space Mono"/>
                <a:cs typeface="Space Mono"/>
                <a:sym typeface="Space Mon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a:t>03</a:t>
            </a:r>
            <a:endParaRPr lang="en" dirty="0"/>
          </a:p>
        </p:txBody>
      </p:sp>
      <p:graphicFrame>
        <p:nvGraphicFramePr>
          <p:cNvPr id="4" name="Table 3">
            <a:extLst>
              <a:ext uri="{FF2B5EF4-FFF2-40B4-BE49-F238E27FC236}">
                <a16:creationId xmlns:a16="http://schemas.microsoft.com/office/drawing/2014/main" id="{00B072F2-146C-C9E4-FC89-46940D5326C1}"/>
              </a:ext>
            </a:extLst>
          </p:cNvPr>
          <p:cNvGraphicFramePr>
            <a:graphicFrameLocks noGrp="1"/>
          </p:cNvGraphicFramePr>
          <p:nvPr>
            <p:extLst>
              <p:ext uri="{D42A27DB-BD31-4B8C-83A1-F6EECF244321}">
                <p14:modId xmlns:p14="http://schemas.microsoft.com/office/powerpoint/2010/main" val="4284547734"/>
              </p:ext>
            </p:extLst>
          </p:nvPr>
        </p:nvGraphicFramePr>
        <p:xfrm>
          <a:off x="2240603" y="2369713"/>
          <a:ext cx="5956577" cy="2041504"/>
        </p:xfrm>
        <a:graphic>
          <a:graphicData uri="http://schemas.openxmlformats.org/drawingml/2006/table">
            <a:tbl>
              <a:tblPr firstRow="1" firstCol="1" bandRow="1"/>
              <a:tblGrid>
                <a:gridCol w="973405">
                  <a:extLst>
                    <a:ext uri="{9D8B030D-6E8A-4147-A177-3AD203B41FA5}">
                      <a16:colId xmlns:a16="http://schemas.microsoft.com/office/drawing/2014/main" val="1270561865"/>
                    </a:ext>
                  </a:extLst>
                </a:gridCol>
                <a:gridCol w="895532">
                  <a:extLst>
                    <a:ext uri="{9D8B030D-6E8A-4147-A177-3AD203B41FA5}">
                      <a16:colId xmlns:a16="http://schemas.microsoft.com/office/drawing/2014/main" val="3169221076"/>
                    </a:ext>
                  </a:extLst>
                </a:gridCol>
                <a:gridCol w="1052597">
                  <a:extLst>
                    <a:ext uri="{9D8B030D-6E8A-4147-A177-3AD203B41FA5}">
                      <a16:colId xmlns:a16="http://schemas.microsoft.com/office/drawing/2014/main" val="2745944794"/>
                    </a:ext>
                  </a:extLst>
                </a:gridCol>
                <a:gridCol w="1052597">
                  <a:extLst>
                    <a:ext uri="{9D8B030D-6E8A-4147-A177-3AD203B41FA5}">
                      <a16:colId xmlns:a16="http://schemas.microsoft.com/office/drawing/2014/main" val="3915496683"/>
                    </a:ext>
                  </a:extLst>
                </a:gridCol>
                <a:gridCol w="991223">
                  <a:extLst>
                    <a:ext uri="{9D8B030D-6E8A-4147-A177-3AD203B41FA5}">
                      <a16:colId xmlns:a16="http://schemas.microsoft.com/office/drawing/2014/main" val="1712409191"/>
                    </a:ext>
                  </a:extLst>
                </a:gridCol>
                <a:gridCol w="991223">
                  <a:extLst>
                    <a:ext uri="{9D8B030D-6E8A-4147-A177-3AD203B41FA5}">
                      <a16:colId xmlns:a16="http://schemas.microsoft.com/office/drawing/2014/main" val="801744564"/>
                    </a:ext>
                  </a:extLst>
                </a:gridCol>
              </a:tblGrid>
              <a:tr h="510376">
                <a:tc>
                  <a:txBody>
                    <a:bodyPr/>
                    <a:lstStyle/>
                    <a:p>
                      <a:pPr marL="0" marR="0" algn="ctr">
                        <a:lnSpc>
                          <a:spcPct val="120000"/>
                        </a:lnSpc>
                        <a:spcBef>
                          <a:spcPts val="0"/>
                        </a:spcBef>
                        <a:spcAft>
                          <a:spcPts val="0"/>
                        </a:spcAft>
                      </a:pPr>
                      <a:r>
                        <a:rPr lang="vi-VN" sz="1200" b="1"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Số TP</a:t>
                      </a:r>
                      <a:endParaRPr lang="en-US"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Lần 1</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Lần 2</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Lần 3</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AVG</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264858014"/>
                  </a:ext>
                </a:extLst>
              </a:tr>
              <a:tr h="510376">
                <a:tc>
                  <a:txBody>
                    <a:bodyPr/>
                    <a:lstStyle/>
                    <a:p>
                      <a:pPr marL="0" marR="0" algn="ctr">
                        <a:lnSpc>
                          <a:spcPct val="120000"/>
                        </a:lnSpc>
                        <a:spcBef>
                          <a:spcPts val="0"/>
                        </a:spcBef>
                        <a:spcAft>
                          <a:spcPts val="0"/>
                        </a:spcAft>
                      </a:pPr>
                      <a:r>
                        <a:rPr lang="vi-VN" sz="1200" b="1" kern="100" dirty="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G1</a:t>
                      </a:r>
                      <a:endParaRPr lang="en-US" sz="1200" kern="100" dirty="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en-US" sz="1200" kern="100" dirty="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10</a:t>
                      </a:r>
                      <a:endParaRPr lang="en-US" sz="1200" kern="100" dirty="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0.0011096</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dirty="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0.0016724</a:t>
                      </a:r>
                      <a:endParaRPr lang="en-US" sz="1200" kern="100" dirty="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0.0017862</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0.0015227</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extLst>
                  <a:ext uri="{0D108BD9-81ED-4DB2-BD59-A6C34878D82A}">
                    <a16:rowId xmlns:a16="http://schemas.microsoft.com/office/drawing/2014/main" val="294286791"/>
                  </a:ext>
                </a:extLst>
              </a:tr>
              <a:tr h="510376">
                <a:tc>
                  <a:txBody>
                    <a:bodyPr/>
                    <a:lstStyle/>
                    <a:p>
                      <a:pPr marL="0" marR="0" algn="ctr">
                        <a:lnSpc>
                          <a:spcPct val="120000"/>
                        </a:lnSpc>
                        <a:spcBef>
                          <a:spcPts val="0"/>
                        </a:spcBef>
                        <a:spcAft>
                          <a:spcPts val="0"/>
                        </a:spcAft>
                      </a:pPr>
                      <a:r>
                        <a:rPr lang="en-US"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G2</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en-US" sz="1200"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0.0023315</a:t>
                      </a:r>
                      <a:endParaRPr lang="en-US"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0.0026824</a:t>
                      </a:r>
                      <a:endParaRPr lang="en-US"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0.0020456</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0.0023532</a:t>
                      </a:r>
                      <a:endParaRPr lang="en-US"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4211913050"/>
                  </a:ext>
                </a:extLst>
              </a:tr>
              <a:tr h="510376">
                <a:tc>
                  <a:txBody>
                    <a:bodyPr/>
                    <a:lstStyle/>
                    <a:p>
                      <a:pPr marL="0" marR="0" algn="ctr">
                        <a:lnSpc>
                          <a:spcPct val="120000"/>
                        </a:lnSpc>
                        <a:spcBef>
                          <a:spcPts val="0"/>
                        </a:spcBef>
                        <a:spcAft>
                          <a:spcPts val="0"/>
                        </a:spcAft>
                      </a:pPr>
                      <a:r>
                        <a:rPr lang="vi-VN" sz="1200" b="1"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G</a:t>
                      </a:r>
                      <a:r>
                        <a:rPr lang="en-US" sz="1200" b="1"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en-US" sz="1200" kern="100" dirty="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26</a:t>
                      </a:r>
                      <a:endParaRPr lang="en-US" sz="1200" kern="100" dirty="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0.0060473</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0.0044231</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0.0037862</a:t>
                      </a:r>
                      <a:endParaRPr lang="en-US"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dirty="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0.0047522</a:t>
                      </a:r>
                      <a:endParaRPr lang="en-US" sz="1200" kern="100" dirty="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extLst>
                  <a:ext uri="{0D108BD9-81ED-4DB2-BD59-A6C34878D82A}">
                    <a16:rowId xmlns:a16="http://schemas.microsoft.com/office/drawing/2014/main" val="3954716862"/>
                  </a:ext>
                </a:extLst>
              </a:tr>
            </a:tbl>
          </a:graphicData>
        </a:graphic>
      </p:graphicFrame>
      <p:sp>
        <p:nvSpPr>
          <p:cNvPr id="2" name="TextBox 1">
            <a:extLst>
              <a:ext uri="{FF2B5EF4-FFF2-40B4-BE49-F238E27FC236}">
                <a16:creationId xmlns:a16="http://schemas.microsoft.com/office/drawing/2014/main" id="{C72E30A6-2D96-D741-5D8E-0DA512B5902A}"/>
              </a:ext>
            </a:extLst>
          </p:cNvPr>
          <p:cNvSpPr txBox="1"/>
          <p:nvPr/>
        </p:nvSpPr>
        <p:spPr>
          <a:xfrm>
            <a:off x="2682781" y="1850016"/>
            <a:ext cx="5072222" cy="369332"/>
          </a:xfrm>
          <a:prstGeom prst="rect">
            <a:avLst/>
          </a:prstGeom>
          <a:noFill/>
        </p:spPr>
        <p:txBody>
          <a:bodyPr wrap="none" rtlCol="0">
            <a:spAutoFit/>
          </a:bodyPr>
          <a:lstStyle/>
          <a:p>
            <a:r>
              <a:rPr lang="vi-VN" sz="1800" kern="1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Thành phố bắt đầu </a:t>
            </a:r>
            <a:r>
              <a:rPr lang="vi-VN" sz="1800" kern="100" dirty="0" err="1">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start</a:t>
            </a:r>
            <a:r>
              <a:rPr lang="vi-VN" sz="1800" kern="1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 0, đơn vị thời gian: giây(s)</a:t>
            </a:r>
            <a:endParaRPr lang="en-US" sz="1800" kern="100" dirty="0">
              <a:effectLst/>
              <a:highlight>
                <a:srgbClr val="FFFFFF"/>
              </a:highlight>
              <a:latin typeface="Proxima Nova Rg"/>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0012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a:t>
            </a:r>
            <a:endParaRPr dirty="0"/>
          </a:p>
        </p:txBody>
      </p:sp>
      <p:sp>
        <p:nvSpPr>
          <p:cNvPr id="235" name="Google Shape;235;p33"/>
          <p:cNvSpPr txBox="1">
            <a:spLocks noGrp="1"/>
          </p:cNvSpPr>
          <p:nvPr>
            <p:ph type="subTitle" idx="1"/>
          </p:nvPr>
        </p:nvSpPr>
        <p:spPr>
          <a:xfrm>
            <a:off x="716613"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 tổng quát về bài toán TSP</a:t>
            </a:r>
            <a:endParaRPr dirty="0"/>
          </a:p>
        </p:txBody>
      </p:sp>
      <p:sp>
        <p:nvSpPr>
          <p:cNvPr id="236" name="Google Shape;236;p33"/>
          <p:cNvSpPr txBox="1">
            <a:spLocks noGrp="1"/>
          </p:cNvSpPr>
          <p:nvPr>
            <p:ph type="subTitle" idx="2"/>
          </p:nvPr>
        </p:nvSpPr>
        <p:spPr>
          <a:xfrm>
            <a:off x="3511043"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Áp dụng thuật toán vét cạn để giải quyết bài toán</a:t>
            </a:r>
            <a:endParaRPr dirty="0"/>
          </a:p>
        </p:txBody>
      </p:sp>
      <p:sp>
        <p:nvSpPr>
          <p:cNvPr id="237" name="Google Shape;237;p33"/>
          <p:cNvSpPr txBox="1">
            <a:spLocks noGrp="1"/>
          </p:cNvSpPr>
          <p:nvPr>
            <p:ph type="subTitle" idx="3"/>
          </p:nvPr>
        </p:nvSpPr>
        <p:spPr>
          <a:xfrm>
            <a:off x="6305479"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tham</a:t>
            </a:r>
            <a:r>
              <a:rPr lang="en-US" dirty="0"/>
              <a:t> lam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38" name="Google Shape;238;p33"/>
          <p:cNvSpPr txBox="1">
            <a:spLocks noGrp="1"/>
          </p:cNvSpPr>
          <p:nvPr>
            <p:ph type="title" idx="4"/>
          </p:nvPr>
        </p:nvSpPr>
        <p:spPr>
          <a:xfrm>
            <a:off x="1410215"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9" name="Google Shape;239;p33"/>
          <p:cNvSpPr txBox="1">
            <a:spLocks noGrp="1"/>
          </p:cNvSpPr>
          <p:nvPr>
            <p:ph type="title" idx="5"/>
          </p:nvPr>
        </p:nvSpPr>
        <p:spPr>
          <a:xfrm>
            <a:off x="4204652"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6999090"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716613"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Bài</a:t>
            </a:r>
            <a:r>
              <a:rPr lang="en-US" dirty="0"/>
              <a:t> </a:t>
            </a:r>
            <a:r>
              <a:rPr lang="en-US" dirty="0" err="1"/>
              <a:t>toán</a:t>
            </a:r>
            <a:r>
              <a:rPr lang="en-US" dirty="0"/>
              <a:t> TSP</a:t>
            </a:r>
            <a:endParaRPr dirty="0"/>
          </a:p>
        </p:txBody>
      </p:sp>
      <p:sp>
        <p:nvSpPr>
          <p:cNvPr id="242" name="Google Shape;242;p33"/>
          <p:cNvSpPr txBox="1">
            <a:spLocks noGrp="1"/>
          </p:cNvSpPr>
          <p:nvPr>
            <p:ph type="subTitle" idx="8"/>
          </p:nvPr>
        </p:nvSpPr>
        <p:spPr>
          <a:xfrm>
            <a:off x="3511048"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6305484"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4" name="Google Shape;244;p33"/>
          <p:cNvSpPr txBox="1">
            <a:spLocks noGrp="1"/>
          </p:cNvSpPr>
          <p:nvPr>
            <p:ph type="subTitle" idx="13"/>
          </p:nvPr>
        </p:nvSpPr>
        <p:spPr>
          <a:xfrm>
            <a:off x="716600"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ACO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45" name="Google Shape;245;p33"/>
          <p:cNvSpPr txBox="1">
            <a:spLocks noGrp="1"/>
          </p:cNvSpPr>
          <p:nvPr>
            <p:ph type="subTitle" idx="14"/>
          </p:nvPr>
        </p:nvSpPr>
        <p:spPr>
          <a:xfrm>
            <a:off x="3511030"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di </a:t>
            </a:r>
            <a:r>
              <a:rPr lang="en-US" dirty="0" err="1"/>
              <a:t>truyền</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46" name="Google Shape;246;p33"/>
          <p:cNvSpPr txBox="1">
            <a:spLocks noGrp="1"/>
          </p:cNvSpPr>
          <p:nvPr>
            <p:ph type="subTitle" idx="15"/>
          </p:nvPr>
        </p:nvSpPr>
        <p:spPr>
          <a:xfrm>
            <a:off x="6305467"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 sánh thời gian thực hiện của các thuật toán với nhau dựa vào dataset chung</a:t>
            </a:r>
            <a:endParaRPr dirty="0"/>
          </a:p>
        </p:txBody>
      </p:sp>
      <p:sp>
        <p:nvSpPr>
          <p:cNvPr id="247" name="Google Shape;247;p33"/>
          <p:cNvSpPr txBox="1">
            <a:spLocks noGrp="1"/>
          </p:cNvSpPr>
          <p:nvPr>
            <p:ph type="title" idx="16"/>
          </p:nvPr>
        </p:nvSpPr>
        <p:spPr>
          <a:xfrm>
            <a:off x="1410202" y="3010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4204640" y="3010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716600"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3511036"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6305471"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p:txBody>
          <a:bodyPr/>
          <a:lstStyle/>
          <a:p>
            <a:r>
              <a:rPr lang="en-US" dirty="0"/>
              <a:t>06</a:t>
            </a:r>
          </a:p>
        </p:txBody>
      </p:sp>
    </p:spTree>
    <p:extLst>
      <p:ext uri="{BB962C8B-B14F-4D97-AF65-F5344CB8AC3E}">
        <p14:creationId xmlns:p14="http://schemas.microsoft.com/office/powerpoint/2010/main" val="2757140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92499B68-8AB0-9390-2761-2F8ECDF8ED3F}"/>
              </a:ext>
            </a:extLst>
          </p:cNvPr>
          <p:cNvSpPr/>
          <p:nvPr/>
        </p:nvSpPr>
        <p:spPr>
          <a:xfrm>
            <a:off x="109392" y="1675311"/>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1403677"/>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1224254" y="732283"/>
            <a:ext cx="3266466"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Thuật</a:t>
            </a:r>
            <a:r>
              <a:rPr lang="en-US" b="1" dirty="0"/>
              <a:t> </a:t>
            </a:r>
            <a:r>
              <a:rPr lang="en-US" b="1" dirty="0" err="1"/>
              <a:t>toán</a:t>
            </a:r>
            <a:r>
              <a:rPr lang="en-US" b="1" dirty="0"/>
              <a:t> ACO</a:t>
            </a:r>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7" name="Google Shape;282;p36">
            <a:extLst>
              <a:ext uri="{FF2B5EF4-FFF2-40B4-BE49-F238E27FC236}">
                <a16:creationId xmlns:a16="http://schemas.microsoft.com/office/drawing/2014/main" id="{7C526E2D-A220-8409-86A5-BC0089D6772F}"/>
              </a:ext>
            </a:extLst>
          </p:cNvPr>
          <p:cNvSpPr txBox="1">
            <a:spLocks/>
          </p:cNvSpPr>
          <p:nvPr/>
        </p:nvSpPr>
        <p:spPr>
          <a:xfrm>
            <a:off x="1874616" y="1675311"/>
            <a:ext cx="6571144" cy="3005167"/>
          </a:xfrm>
          <a:prstGeom prst="rect">
            <a:avLst/>
          </a:prstGeom>
          <a:noFill/>
          <a:ln w="304800">
            <a:noFill/>
            <a:extLst>
              <a:ext uri="{C807C97D-BFC1-408E-A445-0C87EB9F89A2}">
                <ask:lineSketchStyleProps xmlns:ask="http://schemas.microsoft.com/office/drawing/2018/sketchyshapes" sd="1219033472">
                  <a:custGeom>
                    <a:avLst/>
                    <a:gdLst>
                      <a:gd name="connsiteX0" fmla="*/ 0 w 6571144"/>
                      <a:gd name="connsiteY0" fmla="*/ 0 h 3276801"/>
                      <a:gd name="connsiteX1" fmla="*/ 459980 w 6571144"/>
                      <a:gd name="connsiteY1" fmla="*/ 0 h 3276801"/>
                      <a:gd name="connsiteX2" fmla="*/ 1182806 w 6571144"/>
                      <a:gd name="connsiteY2" fmla="*/ 0 h 3276801"/>
                      <a:gd name="connsiteX3" fmla="*/ 1774209 w 6571144"/>
                      <a:gd name="connsiteY3" fmla="*/ 0 h 3276801"/>
                      <a:gd name="connsiteX4" fmla="*/ 2431323 w 6571144"/>
                      <a:gd name="connsiteY4" fmla="*/ 0 h 3276801"/>
                      <a:gd name="connsiteX5" fmla="*/ 3219861 w 6571144"/>
                      <a:gd name="connsiteY5" fmla="*/ 0 h 3276801"/>
                      <a:gd name="connsiteX6" fmla="*/ 3745552 w 6571144"/>
                      <a:gd name="connsiteY6" fmla="*/ 0 h 3276801"/>
                      <a:gd name="connsiteX7" fmla="*/ 4468378 w 6571144"/>
                      <a:gd name="connsiteY7" fmla="*/ 0 h 3276801"/>
                      <a:gd name="connsiteX8" fmla="*/ 4994069 w 6571144"/>
                      <a:gd name="connsiteY8" fmla="*/ 0 h 3276801"/>
                      <a:gd name="connsiteX9" fmla="*/ 5651184 w 6571144"/>
                      <a:gd name="connsiteY9" fmla="*/ 0 h 3276801"/>
                      <a:gd name="connsiteX10" fmla="*/ 6571144 w 6571144"/>
                      <a:gd name="connsiteY10" fmla="*/ 0 h 3276801"/>
                      <a:gd name="connsiteX11" fmla="*/ 6571144 w 6571144"/>
                      <a:gd name="connsiteY11" fmla="*/ 557056 h 3276801"/>
                      <a:gd name="connsiteX12" fmla="*/ 6571144 w 6571144"/>
                      <a:gd name="connsiteY12" fmla="*/ 1277952 h 3276801"/>
                      <a:gd name="connsiteX13" fmla="*/ 6571144 w 6571144"/>
                      <a:gd name="connsiteY13" fmla="*/ 1933313 h 3276801"/>
                      <a:gd name="connsiteX14" fmla="*/ 6571144 w 6571144"/>
                      <a:gd name="connsiteY14" fmla="*/ 2654209 h 3276801"/>
                      <a:gd name="connsiteX15" fmla="*/ 6571144 w 6571144"/>
                      <a:gd name="connsiteY15" fmla="*/ 3276801 h 3276801"/>
                      <a:gd name="connsiteX16" fmla="*/ 5979741 w 6571144"/>
                      <a:gd name="connsiteY16" fmla="*/ 3276801 h 3276801"/>
                      <a:gd name="connsiteX17" fmla="*/ 5388338 w 6571144"/>
                      <a:gd name="connsiteY17" fmla="*/ 3276801 h 3276801"/>
                      <a:gd name="connsiteX18" fmla="*/ 4665512 w 6571144"/>
                      <a:gd name="connsiteY18" fmla="*/ 3276801 h 3276801"/>
                      <a:gd name="connsiteX19" fmla="*/ 4008398 w 6571144"/>
                      <a:gd name="connsiteY19" fmla="*/ 3276801 h 3276801"/>
                      <a:gd name="connsiteX20" fmla="*/ 3219861 w 6571144"/>
                      <a:gd name="connsiteY20" fmla="*/ 3276801 h 3276801"/>
                      <a:gd name="connsiteX21" fmla="*/ 2431323 w 6571144"/>
                      <a:gd name="connsiteY21" fmla="*/ 3276801 h 3276801"/>
                      <a:gd name="connsiteX22" fmla="*/ 1708497 w 6571144"/>
                      <a:gd name="connsiteY22" fmla="*/ 3276801 h 3276801"/>
                      <a:gd name="connsiteX23" fmla="*/ 985672 w 6571144"/>
                      <a:gd name="connsiteY23" fmla="*/ 3276801 h 3276801"/>
                      <a:gd name="connsiteX24" fmla="*/ 0 w 6571144"/>
                      <a:gd name="connsiteY24" fmla="*/ 3276801 h 3276801"/>
                      <a:gd name="connsiteX25" fmla="*/ 0 w 6571144"/>
                      <a:gd name="connsiteY25" fmla="*/ 2686977 h 3276801"/>
                      <a:gd name="connsiteX26" fmla="*/ 0 w 6571144"/>
                      <a:gd name="connsiteY26" fmla="*/ 2031617 h 3276801"/>
                      <a:gd name="connsiteX27" fmla="*/ 0 w 6571144"/>
                      <a:gd name="connsiteY27" fmla="*/ 1376256 h 3276801"/>
                      <a:gd name="connsiteX28" fmla="*/ 0 w 6571144"/>
                      <a:gd name="connsiteY28" fmla="*/ 819200 h 3276801"/>
                      <a:gd name="connsiteX29" fmla="*/ 0 w 6571144"/>
                      <a:gd name="connsiteY29" fmla="*/ 0 h 327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1144" h="3276801" fill="none" extrusionOk="0">
                        <a:moveTo>
                          <a:pt x="0" y="0"/>
                        </a:moveTo>
                        <a:cubicBezTo>
                          <a:pt x="106523" y="18980"/>
                          <a:pt x="344283" y="5279"/>
                          <a:pt x="459980" y="0"/>
                        </a:cubicBezTo>
                        <a:cubicBezTo>
                          <a:pt x="575677" y="-5279"/>
                          <a:pt x="981602" y="33821"/>
                          <a:pt x="1182806" y="0"/>
                        </a:cubicBezTo>
                        <a:cubicBezTo>
                          <a:pt x="1384010" y="-33821"/>
                          <a:pt x="1581616" y="-29211"/>
                          <a:pt x="1774209" y="0"/>
                        </a:cubicBezTo>
                        <a:cubicBezTo>
                          <a:pt x="1966802" y="29211"/>
                          <a:pt x="2204528" y="-21837"/>
                          <a:pt x="2431323" y="0"/>
                        </a:cubicBezTo>
                        <a:cubicBezTo>
                          <a:pt x="2658118" y="21837"/>
                          <a:pt x="3027347" y="36386"/>
                          <a:pt x="3219861" y="0"/>
                        </a:cubicBezTo>
                        <a:cubicBezTo>
                          <a:pt x="3412375" y="-36386"/>
                          <a:pt x="3624030" y="22679"/>
                          <a:pt x="3745552" y="0"/>
                        </a:cubicBezTo>
                        <a:cubicBezTo>
                          <a:pt x="3867074" y="-22679"/>
                          <a:pt x="4239159" y="13369"/>
                          <a:pt x="4468378" y="0"/>
                        </a:cubicBezTo>
                        <a:cubicBezTo>
                          <a:pt x="4697597" y="-13369"/>
                          <a:pt x="4734035" y="-1261"/>
                          <a:pt x="4994069" y="0"/>
                        </a:cubicBezTo>
                        <a:cubicBezTo>
                          <a:pt x="5254103" y="1261"/>
                          <a:pt x="5428403" y="13535"/>
                          <a:pt x="5651184" y="0"/>
                        </a:cubicBezTo>
                        <a:cubicBezTo>
                          <a:pt x="5873965" y="-13535"/>
                          <a:pt x="6255172" y="25461"/>
                          <a:pt x="6571144" y="0"/>
                        </a:cubicBezTo>
                        <a:cubicBezTo>
                          <a:pt x="6564299" y="199532"/>
                          <a:pt x="6591379" y="308637"/>
                          <a:pt x="6571144" y="557056"/>
                        </a:cubicBezTo>
                        <a:cubicBezTo>
                          <a:pt x="6550909" y="805475"/>
                          <a:pt x="6603217" y="984848"/>
                          <a:pt x="6571144" y="1277952"/>
                        </a:cubicBezTo>
                        <a:cubicBezTo>
                          <a:pt x="6539071" y="1571056"/>
                          <a:pt x="6549527" y="1758142"/>
                          <a:pt x="6571144" y="1933313"/>
                        </a:cubicBezTo>
                        <a:cubicBezTo>
                          <a:pt x="6592761" y="2108484"/>
                          <a:pt x="6599837" y="2372704"/>
                          <a:pt x="6571144" y="2654209"/>
                        </a:cubicBezTo>
                        <a:cubicBezTo>
                          <a:pt x="6542451" y="2935714"/>
                          <a:pt x="6583005" y="3148177"/>
                          <a:pt x="6571144" y="3276801"/>
                        </a:cubicBezTo>
                        <a:cubicBezTo>
                          <a:pt x="6309005" y="3267011"/>
                          <a:pt x="6219176" y="3264109"/>
                          <a:pt x="5979741" y="3276801"/>
                        </a:cubicBezTo>
                        <a:cubicBezTo>
                          <a:pt x="5740306" y="3289493"/>
                          <a:pt x="5666541" y="3291898"/>
                          <a:pt x="5388338" y="3276801"/>
                        </a:cubicBezTo>
                        <a:cubicBezTo>
                          <a:pt x="5110135" y="3261704"/>
                          <a:pt x="4856780" y="3312852"/>
                          <a:pt x="4665512" y="3276801"/>
                        </a:cubicBezTo>
                        <a:cubicBezTo>
                          <a:pt x="4474244" y="3240750"/>
                          <a:pt x="4140001" y="3293810"/>
                          <a:pt x="4008398" y="3276801"/>
                        </a:cubicBezTo>
                        <a:cubicBezTo>
                          <a:pt x="3876795" y="3259792"/>
                          <a:pt x="3511297" y="3288547"/>
                          <a:pt x="3219861" y="3276801"/>
                        </a:cubicBezTo>
                        <a:cubicBezTo>
                          <a:pt x="2928425" y="3265055"/>
                          <a:pt x="2682529" y="3313243"/>
                          <a:pt x="2431323" y="3276801"/>
                        </a:cubicBezTo>
                        <a:cubicBezTo>
                          <a:pt x="2180117" y="3240359"/>
                          <a:pt x="2019884" y="3247073"/>
                          <a:pt x="1708497" y="3276801"/>
                        </a:cubicBezTo>
                        <a:cubicBezTo>
                          <a:pt x="1397110" y="3306529"/>
                          <a:pt x="1144779" y="3310680"/>
                          <a:pt x="985672" y="3276801"/>
                        </a:cubicBezTo>
                        <a:cubicBezTo>
                          <a:pt x="826565" y="3242922"/>
                          <a:pt x="307343" y="3309442"/>
                          <a:pt x="0" y="3276801"/>
                        </a:cubicBezTo>
                        <a:cubicBezTo>
                          <a:pt x="16208" y="2987975"/>
                          <a:pt x="-10948" y="2965826"/>
                          <a:pt x="0" y="2686977"/>
                        </a:cubicBezTo>
                        <a:cubicBezTo>
                          <a:pt x="10948" y="2408128"/>
                          <a:pt x="13099" y="2213718"/>
                          <a:pt x="0" y="2031617"/>
                        </a:cubicBezTo>
                        <a:cubicBezTo>
                          <a:pt x="-13099" y="1849516"/>
                          <a:pt x="23415" y="1576399"/>
                          <a:pt x="0" y="1376256"/>
                        </a:cubicBezTo>
                        <a:cubicBezTo>
                          <a:pt x="-23415" y="1176113"/>
                          <a:pt x="-18839" y="949810"/>
                          <a:pt x="0" y="819200"/>
                        </a:cubicBezTo>
                        <a:cubicBezTo>
                          <a:pt x="18839" y="688590"/>
                          <a:pt x="-1046" y="342436"/>
                          <a:pt x="0" y="0"/>
                        </a:cubicBezTo>
                        <a:close/>
                      </a:path>
                      <a:path w="6571144" h="3276801" stroke="0" extrusionOk="0">
                        <a:moveTo>
                          <a:pt x="0" y="0"/>
                        </a:moveTo>
                        <a:cubicBezTo>
                          <a:pt x="236125" y="-22725"/>
                          <a:pt x="376564" y="-28751"/>
                          <a:pt x="591403" y="0"/>
                        </a:cubicBezTo>
                        <a:cubicBezTo>
                          <a:pt x="806242" y="28751"/>
                          <a:pt x="890911" y="-19594"/>
                          <a:pt x="1051383" y="0"/>
                        </a:cubicBezTo>
                        <a:cubicBezTo>
                          <a:pt x="1211855" y="19594"/>
                          <a:pt x="1604265" y="32648"/>
                          <a:pt x="1839920" y="0"/>
                        </a:cubicBezTo>
                        <a:cubicBezTo>
                          <a:pt x="2075575" y="-32648"/>
                          <a:pt x="2298030" y="14989"/>
                          <a:pt x="2431323" y="0"/>
                        </a:cubicBezTo>
                        <a:cubicBezTo>
                          <a:pt x="2564616" y="-14989"/>
                          <a:pt x="2864088" y="-7701"/>
                          <a:pt x="3022726" y="0"/>
                        </a:cubicBezTo>
                        <a:cubicBezTo>
                          <a:pt x="3181364" y="7701"/>
                          <a:pt x="3566295" y="-10415"/>
                          <a:pt x="3811264" y="0"/>
                        </a:cubicBezTo>
                        <a:cubicBezTo>
                          <a:pt x="4056233" y="10415"/>
                          <a:pt x="4089931" y="15517"/>
                          <a:pt x="4336955" y="0"/>
                        </a:cubicBezTo>
                        <a:cubicBezTo>
                          <a:pt x="4583979" y="-15517"/>
                          <a:pt x="4856272" y="19858"/>
                          <a:pt x="5125492" y="0"/>
                        </a:cubicBezTo>
                        <a:cubicBezTo>
                          <a:pt x="5394712" y="-19858"/>
                          <a:pt x="5541800" y="-33740"/>
                          <a:pt x="5914030" y="0"/>
                        </a:cubicBezTo>
                        <a:cubicBezTo>
                          <a:pt x="6286260" y="33740"/>
                          <a:pt x="6336819" y="12467"/>
                          <a:pt x="6571144" y="0"/>
                        </a:cubicBezTo>
                        <a:cubicBezTo>
                          <a:pt x="6564934" y="308107"/>
                          <a:pt x="6601386" y="474882"/>
                          <a:pt x="6571144" y="720896"/>
                        </a:cubicBezTo>
                        <a:cubicBezTo>
                          <a:pt x="6540902" y="966910"/>
                          <a:pt x="6553116" y="1111895"/>
                          <a:pt x="6571144" y="1409024"/>
                        </a:cubicBezTo>
                        <a:cubicBezTo>
                          <a:pt x="6589172" y="1706153"/>
                          <a:pt x="6558585" y="1716297"/>
                          <a:pt x="6571144" y="1966081"/>
                        </a:cubicBezTo>
                        <a:cubicBezTo>
                          <a:pt x="6583703" y="2215865"/>
                          <a:pt x="6578225" y="2355552"/>
                          <a:pt x="6571144" y="2621441"/>
                        </a:cubicBezTo>
                        <a:cubicBezTo>
                          <a:pt x="6564063" y="2887330"/>
                          <a:pt x="6549085" y="3129910"/>
                          <a:pt x="6571144" y="3276801"/>
                        </a:cubicBezTo>
                        <a:cubicBezTo>
                          <a:pt x="6406336" y="3295843"/>
                          <a:pt x="6201376" y="3298089"/>
                          <a:pt x="5914030" y="3276801"/>
                        </a:cubicBezTo>
                        <a:cubicBezTo>
                          <a:pt x="5626684" y="3255513"/>
                          <a:pt x="5360408" y="3283633"/>
                          <a:pt x="5125492" y="3276801"/>
                        </a:cubicBezTo>
                        <a:cubicBezTo>
                          <a:pt x="4890576" y="3269969"/>
                          <a:pt x="4762164" y="3257575"/>
                          <a:pt x="4468378" y="3276801"/>
                        </a:cubicBezTo>
                        <a:cubicBezTo>
                          <a:pt x="4174592" y="3296027"/>
                          <a:pt x="4138322" y="3288343"/>
                          <a:pt x="4008398" y="3276801"/>
                        </a:cubicBezTo>
                        <a:cubicBezTo>
                          <a:pt x="3878474" y="3265259"/>
                          <a:pt x="3621263" y="3292703"/>
                          <a:pt x="3482706" y="3276801"/>
                        </a:cubicBezTo>
                        <a:cubicBezTo>
                          <a:pt x="3344149" y="3260899"/>
                          <a:pt x="3049039" y="3305356"/>
                          <a:pt x="2694169" y="3276801"/>
                        </a:cubicBezTo>
                        <a:cubicBezTo>
                          <a:pt x="2339299" y="3248246"/>
                          <a:pt x="2363304" y="3304612"/>
                          <a:pt x="2037055" y="3276801"/>
                        </a:cubicBezTo>
                        <a:cubicBezTo>
                          <a:pt x="1710806" y="3248990"/>
                          <a:pt x="1686429" y="3254139"/>
                          <a:pt x="1511363" y="3276801"/>
                        </a:cubicBezTo>
                        <a:cubicBezTo>
                          <a:pt x="1336297" y="3299463"/>
                          <a:pt x="1120396" y="3251896"/>
                          <a:pt x="854249" y="3276801"/>
                        </a:cubicBezTo>
                        <a:cubicBezTo>
                          <a:pt x="588102" y="3301706"/>
                          <a:pt x="416448" y="3294999"/>
                          <a:pt x="0" y="3276801"/>
                        </a:cubicBezTo>
                        <a:cubicBezTo>
                          <a:pt x="-2569" y="3131016"/>
                          <a:pt x="7053" y="2907255"/>
                          <a:pt x="0" y="2719745"/>
                        </a:cubicBezTo>
                        <a:cubicBezTo>
                          <a:pt x="-7053" y="2532235"/>
                          <a:pt x="-32305" y="2299685"/>
                          <a:pt x="0" y="2031617"/>
                        </a:cubicBezTo>
                        <a:cubicBezTo>
                          <a:pt x="32305" y="1763549"/>
                          <a:pt x="22083" y="1707792"/>
                          <a:pt x="0" y="1441792"/>
                        </a:cubicBezTo>
                        <a:cubicBezTo>
                          <a:pt x="-22083" y="1175793"/>
                          <a:pt x="28596" y="1056100"/>
                          <a:pt x="0" y="720896"/>
                        </a:cubicBezTo>
                        <a:cubicBezTo>
                          <a:pt x="-28596" y="385692"/>
                          <a:pt x="-11999" y="188038"/>
                          <a:pt x="0" y="0"/>
                        </a:cubicBezTo>
                        <a:close/>
                      </a:path>
                    </a:pathLst>
                  </a:custGeom>
                  <ask:type>
                    <ask:lineSketchNone/>
                  </ask:type>
                </ask:lineSketchStyleProps>
              </a:ext>
            </a:extLst>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Tajawal"/>
              <a:buNone/>
              <a:defRPr sz="1200" b="0" i="0" u="none" strike="noStrike" cap="none">
                <a:solidFill>
                  <a:schemeClr val="dk1"/>
                </a:solidFill>
                <a:latin typeface="Tajawal"/>
                <a:ea typeface="Tajawal"/>
                <a:cs typeface="Tajawal"/>
                <a:sym typeface="Tajawal"/>
              </a:defRPr>
            </a:lvl1pPr>
            <a:lvl2pPr marL="914400" marR="0" lvl="1"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2pPr>
            <a:lvl3pPr marL="1371600" marR="0" lvl="2"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3pPr>
            <a:lvl4pPr marL="1828800" marR="0" lvl="3"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4pPr>
            <a:lvl5pPr marL="2286000" marR="0" lvl="4"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5pPr>
            <a:lvl6pPr marL="2743200" marR="0" lvl="5"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6pPr>
            <a:lvl7pPr marL="3200400" marR="0" lvl="6"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7pPr>
            <a:lvl8pPr marL="3657600" marR="0" lvl="7"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8pPr>
            <a:lvl9pPr marL="4114800" marR="0" lvl="8"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9pPr>
          </a:lstStyle>
          <a:p>
            <a:pPr marL="0" indent="0" algn="l"/>
            <a:r>
              <a:rPr lang="vi-VN" sz="1600" dirty="0"/>
              <a:t>ACO (</a:t>
            </a:r>
            <a:r>
              <a:rPr lang="vi-VN" sz="1600" dirty="0" err="1"/>
              <a:t>Ant</a:t>
            </a:r>
            <a:r>
              <a:rPr lang="vi-VN" sz="1600" dirty="0"/>
              <a:t> </a:t>
            </a:r>
            <a:r>
              <a:rPr lang="vi-VN" sz="1600" dirty="0" err="1"/>
              <a:t>Colony</a:t>
            </a:r>
            <a:r>
              <a:rPr lang="vi-VN" sz="1600" dirty="0"/>
              <a:t> </a:t>
            </a:r>
            <a:r>
              <a:rPr lang="vi-VN" sz="1600" dirty="0" err="1"/>
              <a:t>Optimization</a:t>
            </a:r>
            <a:r>
              <a:rPr lang="vi-VN" sz="1600" dirty="0"/>
              <a:t>) – là phương pháp nghiên cứu lấy cảm hứng từ </a:t>
            </a:r>
            <a:r>
              <a:rPr lang="en-US" sz="1600" dirty="0"/>
              <a:t> </a:t>
            </a:r>
            <a:r>
              <a:rPr lang="vi-VN" sz="1600" dirty="0"/>
              <a:t>việc mô phỏng hành vi của đàn kiến trong tự nhiên nhằm mục đích giải quyết các bài </a:t>
            </a:r>
            <a:r>
              <a:rPr lang="en-US" sz="1600" dirty="0"/>
              <a:t> </a:t>
            </a:r>
            <a:r>
              <a:rPr lang="vi-VN" sz="1600" dirty="0"/>
              <a:t>toán tối ưu phức tạp trong thực tế.</a:t>
            </a:r>
          </a:p>
        </p:txBody>
      </p:sp>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Áp</a:t>
            </a:r>
            <a:r>
              <a:rPr lang="en-US" sz="1400" dirty="0"/>
              <a:t> </a:t>
            </a:r>
            <a:r>
              <a:rPr lang="en-US" sz="1400" dirty="0" err="1"/>
              <a:t>dụng</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Kết</a:t>
            </a:r>
            <a:r>
              <a:rPr lang="en-US" sz="1400" dirty="0"/>
              <a:t> </a:t>
            </a:r>
            <a:r>
              <a:rPr lang="en-US" sz="1400" dirty="0" err="1"/>
              <a:t>quả</a:t>
            </a:r>
            <a:endParaRPr lang="en-US" sz="1400" dirty="0"/>
          </a:p>
        </p:txBody>
      </p:sp>
    </p:spTree>
    <p:extLst>
      <p:ext uri="{BB962C8B-B14F-4D97-AF65-F5344CB8AC3E}">
        <p14:creationId xmlns:p14="http://schemas.microsoft.com/office/powerpoint/2010/main" val="2279924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25" name="Rectangle: Rounded Corners 24">
            <a:extLst>
              <a:ext uri="{FF2B5EF4-FFF2-40B4-BE49-F238E27FC236}">
                <a16:creationId xmlns:a16="http://schemas.microsoft.com/office/drawing/2014/main" id="{92499B68-8AB0-9390-2761-2F8ECDF8ED3F}"/>
              </a:ext>
            </a:extLst>
          </p:cNvPr>
          <p:cNvSpPr/>
          <p:nvPr/>
        </p:nvSpPr>
        <p:spPr>
          <a:xfrm>
            <a:off x="109392" y="2266479"/>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457201"/>
            <a:ext cx="6895175" cy="4223278"/>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3362407" y="732283"/>
            <a:ext cx="3266466"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Thuật</a:t>
            </a:r>
            <a:r>
              <a:rPr lang="en-US" b="1" dirty="0"/>
              <a:t> </a:t>
            </a:r>
            <a:r>
              <a:rPr lang="en-US" b="1" dirty="0" err="1"/>
              <a:t>toán</a:t>
            </a:r>
            <a:r>
              <a:rPr lang="en-US" b="1" dirty="0"/>
              <a:t> ACO</a:t>
            </a:r>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Áp</a:t>
            </a:r>
            <a:r>
              <a:rPr lang="en-US" sz="1400" dirty="0"/>
              <a:t> </a:t>
            </a:r>
            <a:r>
              <a:rPr lang="en-US" sz="1400" dirty="0" err="1"/>
              <a:t>dụng</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Kết</a:t>
            </a:r>
            <a:r>
              <a:rPr lang="en-US" sz="1400" dirty="0"/>
              <a:t> </a:t>
            </a:r>
            <a:r>
              <a:rPr lang="en-US" sz="1400" dirty="0" err="1"/>
              <a:t>quả</a:t>
            </a:r>
            <a:endParaRPr lang="en-US" sz="1400" dirty="0"/>
          </a:p>
        </p:txBody>
      </p:sp>
      <p:pic>
        <p:nvPicPr>
          <p:cNvPr id="2" name="Picture 1">
            <a:extLst>
              <a:ext uri="{FF2B5EF4-FFF2-40B4-BE49-F238E27FC236}">
                <a16:creationId xmlns:a16="http://schemas.microsoft.com/office/drawing/2014/main" id="{FD24C494-9E83-C713-AEE4-A16FB7CCE8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14135" y="702070"/>
            <a:ext cx="3074407" cy="3733539"/>
          </a:xfrm>
          <a:prstGeom prst="rect">
            <a:avLst/>
          </a:prstGeom>
          <a:noFill/>
          <a:ln>
            <a:noFill/>
          </a:ln>
        </p:spPr>
      </p:pic>
    </p:spTree>
    <p:extLst>
      <p:ext uri="{BB962C8B-B14F-4D97-AF65-F5344CB8AC3E}">
        <p14:creationId xmlns:p14="http://schemas.microsoft.com/office/powerpoint/2010/main" val="1829267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25" name="Rectangle: Rounded Corners 24">
            <a:extLst>
              <a:ext uri="{FF2B5EF4-FFF2-40B4-BE49-F238E27FC236}">
                <a16:creationId xmlns:a16="http://schemas.microsoft.com/office/drawing/2014/main" id="{92499B68-8AB0-9390-2761-2F8ECDF8ED3F}"/>
              </a:ext>
            </a:extLst>
          </p:cNvPr>
          <p:cNvSpPr/>
          <p:nvPr/>
        </p:nvSpPr>
        <p:spPr>
          <a:xfrm>
            <a:off x="119455" y="2762324"/>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6007" y="1403678"/>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kern="100" dirty="0">
              <a:effectLst/>
              <a:highlight>
                <a:srgbClr val="FFFFFF"/>
              </a:highlight>
              <a:latin typeface="Proxima Nova Rg"/>
              <a:ea typeface="Calibri" panose="020F0502020204030204" pitchFamily="34" charset="0"/>
              <a:cs typeface="Times New Roman" panose="02020603050405020304" pitchFamily="18" charset="0"/>
            </a:endParaRPr>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1224254" y="732283"/>
            <a:ext cx="3266466"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Thuật</a:t>
            </a:r>
            <a:r>
              <a:rPr lang="en-US" b="1" dirty="0"/>
              <a:t> </a:t>
            </a:r>
            <a:r>
              <a:rPr lang="en-US" b="1" dirty="0" err="1"/>
              <a:t>toán</a:t>
            </a:r>
            <a:r>
              <a:rPr lang="en-US" b="1" dirty="0"/>
              <a:t> ACO</a:t>
            </a:r>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Áp</a:t>
            </a:r>
            <a:r>
              <a:rPr lang="en-US" sz="1400" dirty="0"/>
              <a:t> </a:t>
            </a:r>
            <a:r>
              <a:rPr lang="en-US" sz="1400" dirty="0" err="1"/>
              <a:t>dụng</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Kết</a:t>
            </a:r>
            <a:r>
              <a:rPr lang="en-US" sz="1400" dirty="0"/>
              <a:t> </a:t>
            </a:r>
            <a:r>
              <a:rPr lang="en-US" sz="1400" dirty="0" err="1"/>
              <a:t>quả</a:t>
            </a:r>
            <a:endParaRPr lang="en-US" sz="1400" dirty="0"/>
          </a:p>
        </p:txBody>
      </p:sp>
      <p:graphicFrame>
        <p:nvGraphicFramePr>
          <p:cNvPr id="2" name="Table 1">
            <a:extLst>
              <a:ext uri="{FF2B5EF4-FFF2-40B4-BE49-F238E27FC236}">
                <a16:creationId xmlns:a16="http://schemas.microsoft.com/office/drawing/2014/main" id="{08D71386-2406-C12B-C99E-51B867508748}"/>
              </a:ext>
            </a:extLst>
          </p:cNvPr>
          <p:cNvGraphicFramePr>
            <a:graphicFrameLocks noGrp="1"/>
          </p:cNvGraphicFramePr>
          <p:nvPr>
            <p:extLst>
              <p:ext uri="{D42A27DB-BD31-4B8C-83A1-F6EECF244321}">
                <p14:modId xmlns:p14="http://schemas.microsoft.com/office/powerpoint/2010/main" val="847267051"/>
              </p:ext>
            </p:extLst>
          </p:nvPr>
        </p:nvGraphicFramePr>
        <p:xfrm>
          <a:off x="2357839" y="2233541"/>
          <a:ext cx="5731510" cy="2006619"/>
        </p:xfrm>
        <a:graphic>
          <a:graphicData uri="http://schemas.openxmlformats.org/drawingml/2006/table">
            <a:tbl>
              <a:tblPr firstRow="1" firstCol="1" bandRow="1"/>
              <a:tblGrid>
                <a:gridCol w="936625">
                  <a:extLst>
                    <a:ext uri="{9D8B030D-6E8A-4147-A177-3AD203B41FA5}">
                      <a16:colId xmlns:a16="http://schemas.microsoft.com/office/drawing/2014/main" val="149733957"/>
                    </a:ext>
                  </a:extLst>
                </a:gridCol>
                <a:gridCol w="861695">
                  <a:extLst>
                    <a:ext uri="{9D8B030D-6E8A-4147-A177-3AD203B41FA5}">
                      <a16:colId xmlns:a16="http://schemas.microsoft.com/office/drawing/2014/main" val="3710916881"/>
                    </a:ext>
                  </a:extLst>
                </a:gridCol>
                <a:gridCol w="1012825">
                  <a:extLst>
                    <a:ext uri="{9D8B030D-6E8A-4147-A177-3AD203B41FA5}">
                      <a16:colId xmlns:a16="http://schemas.microsoft.com/office/drawing/2014/main" val="1766022107"/>
                    </a:ext>
                  </a:extLst>
                </a:gridCol>
                <a:gridCol w="1012825">
                  <a:extLst>
                    <a:ext uri="{9D8B030D-6E8A-4147-A177-3AD203B41FA5}">
                      <a16:colId xmlns:a16="http://schemas.microsoft.com/office/drawing/2014/main" val="2196071054"/>
                    </a:ext>
                  </a:extLst>
                </a:gridCol>
                <a:gridCol w="953770">
                  <a:extLst>
                    <a:ext uri="{9D8B030D-6E8A-4147-A177-3AD203B41FA5}">
                      <a16:colId xmlns:a16="http://schemas.microsoft.com/office/drawing/2014/main" val="3795689379"/>
                    </a:ext>
                  </a:extLst>
                </a:gridCol>
                <a:gridCol w="953770">
                  <a:extLst>
                    <a:ext uri="{9D8B030D-6E8A-4147-A177-3AD203B41FA5}">
                      <a16:colId xmlns:a16="http://schemas.microsoft.com/office/drawing/2014/main" val="846135294"/>
                    </a:ext>
                  </a:extLst>
                </a:gridCol>
              </a:tblGrid>
              <a:tr h="668873">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vi-VN"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Số TP</a:t>
                      </a:r>
                      <a:endParaRPr lang="vi-VN"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Lần 1</a:t>
                      </a:r>
                      <a:endParaRPr lang="vi-VN"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Lần 2</a:t>
                      </a:r>
                      <a:endParaRPr lang="vi-VN"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Lần 3</a:t>
                      </a:r>
                      <a:endParaRPr lang="vi-VN"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AVG</a:t>
                      </a:r>
                      <a:endParaRPr lang="vi-VN"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885353278"/>
                  </a:ext>
                </a:extLst>
              </a:tr>
              <a:tr h="668873">
                <a:tc>
                  <a:txBody>
                    <a:bodyPr/>
                    <a:lstStyle/>
                    <a:p>
                      <a:pPr marL="0" marR="0" algn="ctr">
                        <a:lnSpc>
                          <a:spcPct val="120000"/>
                        </a:lnSpc>
                        <a:spcBef>
                          <a:spcPts val="0"/>
                        </a:spcBef>
                        <a:spcAft>
                          <a:spcPts val="0"/>
                        </a:spcAft>
                      </a:pPr>
                      <a:r>
                        <a:rPr lang="vi-VN" sz="1200" b="1"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G1</a:t>
                      </a:r>
                      <a:endParaRPr lang="vi-VN"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en-US" sz="1200" kern="100" dirty="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48</a:t>
                      </a:r>
                      <a:endParaRPr lang="vi-VN" sz="1200" kern="100" dirty="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dirty="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1.5232551</a:t>
                      </a:r>
                      <a:endParaRPr lang="vi-VN" sz="1200" kern="100" dirty="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1.6521182</a:t>
                      </a:r>
                      <a:endParaRPr lang="vi-VN"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1.5288132</a:t>
                      </a:r>
                      <a:endParaRPr lang="vi-VN"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1.5680622</a:t>
                      </a:r>
                      <a:endParaRPr lang="vi-VN"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extLst>
                  <a:ext uri="{0D108BD9-81ED-4DB2-BD59-A6C34878D82A}">
                    <a16:rowId xmlns:a16="http://schemas.microsoft.com/office/drawing/2014/main" val="2001758312"/>
                  </a:ext>
                </a:extLst>
              </a:tr>
              <a:tr h="668873">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G2</a:t>
                      </a:r>
                      <a:endParaRPr lang="vi-VN"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en-US" sz="1200"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vi-VN"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1.2872386</a:t>
                      </a:r>
                      <a:endParaRPr lang="vi-VN"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1.2684814</a:t>
                      </a:r>
                      <a:endParaRPr lang="vi-VN"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1.2289746</a:t>
                      </a:r>
                      <a:endParaRPr lang="vi-VN"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1.2615649</a:t>
                      </a:r>
                      <a:endParaRPr lang="vi-VN"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1170336407"/>
                  </a:ext>
                </a:extLst>
              </a:tr>
            </a:tbl>
          </a:graphicData>
        </a:graphic>
      </p:graphicFrame>
    </p:spTree>
    <p:extLst>
      <p:ext uri="{BB962C8B-B14F-4D97-AF65-F5344CB8AC3E}">
        <p14:creationId xmlns:p14="http://schemas.microsoft.com/office/powerpoint/2010/main" val="2828346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a:t>
            </a:r>
            <a:endParaRPr dirty="0"/>
          </a:p>
        </p:txBody>
      </p:sp>
      <p:sp>
        <p:nvSpPr>
          <p:cNvPr id="235" name="Google Shape;235;p33"/>
          <p:cNvSpPr txBox="1">
            <a:spLocks noGrp="1"/>
          </p:cNvSpPr>
          <p:nvPr>
            <p:ph type="subTitle" idx="1"/>
          </p:nvPr>
        </p:nvSpPr>
        <p:spPr>
          <a:xfrm>
            <a:off x="716613"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 tổng quát về bài toán TSP</a:t>
            </a:r>
            <a:endParaRPr dirty="0"/>
          </a:p>
        </p:txBody>
      </p:sp>
      <p:sp>
        <p:nvSpPr>
          <p:cNvPr id="236" name="Google Shape;236;p33"/>
          <p:cNvSpPr txBox="1">
            <a:spLocks noGrp="1"/>
          </p:cNvSpPr>
          <p:nvPr>
            <p:ph type="subTitle" idx="2"/>
          </p:nvPr>
        </p:nvSpPr>
        <p:spPr>
          <a:xfrm>
            <a:off x="3511043"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Áp dụng thuật toán vét cạn để giải quyết bài toán</a:t>
            </a:r>
            <a:endParaRPr dirty="0"/>
          </a:p>
        </p:txBody>
      </p:sp>
      <p:sp>
        <p:nvSpPr>
          <p:cNvPr id="237" name="Google Shape;237;p33"/>
          <p:cNvSpPr txBox="1">
            <a:spLocks noGrp="1"/>
          </p:cNvSpPr>
          <p:nvPr>
            <p:ph type="subTitle" idx="3"/>
          </p:nvPr>
        </p:nvSpPr>
        <p:spPr>
          <a:xfrm>
            <a:off x="6305479"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tham</a:t>
            </a:r>
            <a:r>
              <a:rPr lang="en-US" dirty="0"/>
              <a:t> lam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38" name="Google Shape;238;p33"/>
          <p:cNvSpPr txBox="1">
            <a:spLocks noGrp="1"/>
          </p:cNvSpPr>
          <p:nvPr>
            <p:ph type="title" idx="4"/>
          </p:nvPr>
        </p:nvSpPr>
        <p:spPr>
          <a:xfrm>
            <a:off x="1410215"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9" name="Google Shape;239;p33"/>
          <p:cNvSpPr txBox="1">
            <a:spLocks noGrp="1"/>
          </p:cNvSpPr>
          <p:nvPr>
            <p:ph type="title" idx="5"/>
          </p:nvPr>
        </p:nvSpPr>
        <p:spPr>
          <a:xfrm>
            <a:off x="4204652"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6999090"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716613"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Bài</a:t>
            </a:r>
            <a:r>
              <a:rPr lang="en-US" dirty="0"/>
              <a:t> </a:t>
            </a:r>
            <a:r>
              <a:rPr lang="en-US" dirty="0" err="1"/>
              <a:t>toán</a:t>
            </a:r>
            <a:r>
              <a:rPr lang="en-US" dirty="0"/>
              <a:t> TSP</a:t>
            </a:r>
            <a:endParaRPr dirty="0"/>
          </a:p>
        </p:txBody>
      </p:sp>
      <p:sp>
        <p:nvSpPr>
          <p:cNvPr id="242" name="Google Shape;242;p33"/>
          <p:cNvSpPr txBox="1">
            <a:spLocks noGrp="1"/>
          </p:cNvSpPr>
          <p:nvPr>
            <p:ph type="subTitle" idx="8"/>
          </p:nvPr>
        </p:nvSpPr>
        <p:spPr>
          <a:xfrm>
            <a:off x="3511048"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6305484"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4" name="Google Shape;244;p33"/>
          <p:cNvSpPr txBox="1">
            <a:spLocks noGrp="1"/>
          </p:cNvSpPr>
          <p:nvPr>
            <p:ph type="subTitle" idx="13"/>
          </p:nvPr>
        </p:nvSpPr>
        <p:spPr>
          <a:xfrm>
            <a:off x="716600"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ACO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45" name="Google Shape;245;p33"/>
          <p:cNvSpPr txBox="1">
            <a:spLocks noGrp="1"/>
          </p:cNvSpPr>
          <p:nvPr>
            <p:ph type="subTitle" idx="14"/>
          </p:nvPr>
        </p:nvSpPr>
        <p:spPr>
          <a:xfrm>
            <a:off x="3511030"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di </a:t>
            </a:r>
            <a:r>
              <a:rPr lang="en-US" dirty="0" err="1"/>
              <a:t>truyền</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46" name="Google Shape;246;p33"/>
          <p:cNvSpPr txBox="1">
            <a:spLocks noGrp="1"/>
          </p:cNvSpPr>
          <p:nvPr>
            <p:ph type="subTitle" idx="15"/>
          </p:nvPr>
        </p:nvSpPr>
        <p:spPr>
          <a:xfrm>
            <a:off x="6305467"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 sánh thời gian thực hiện của các thuật toán với nhau dựa vào dataset chung</a:t>
            </a:r>
            <a:endParaRPr dirty="0"/>
          </a:p>
        </p:txBody>
      </p:sp>
      <p:sp>
        <p:nvSpPr>
          <p:cNvPr id="247" name="Google Shape;247;p33"/>
          <p:cNvSpPr txBox="1">
            <a:spLocks noGrp="1"/>
          </p:cNvSpPr>
          <p:nvPr>
            <p:ph type="title" idx="16"/>
          </p:nvPr>
        </p:nvSpPr>
        <p:spPr>
          <a:xfrm>
            <a:off x="1410202" y="3010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4204640" y="3010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716600"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3511036"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6305471"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p:txBody>
          <a:bodyPr/>
          <a:lstStyle/>
          <a:p>
            <a:r>
              <a:rPr lang="en-US" dirty="0"/>
              <a:t>06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a:t>
            </a:r>
            <a:endParaRPr dirty="0"/>
          </a:p>
        </p:txBody>
      </p:sp>
      <p:sp>
        <p:nvSpPr>
          <p:cNvPr id="235" name="Google Shape;235;p33"/>
          <p:cNvSpPr txBox="1">
            <a:spLocks noGrp="1"/>
          </p:cNvSpPr>
          <p:nvPr>
            <p:ph type="subTitle" idx="1"/>
          </p:nvPr>
        </p:nvSpPr>
        <p:spPr>
          <a:xfrm>
            <a:off x="716613"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 tổng quát về bài toán TSP</a:t>
            </a:r>
            <a:endParaRPr dirty="0"/>
          </a:p>
        </p:txBody>
      </p:sp>
      <p:sp>
        <p:nvSpPr>
          <p:cNvPr id="236" name="Google Shape;236;p33"/>
          <p:cNvSpPr txBox="1">
            <a:spLocks noGrp="1"/>
          </p:cNvSpPr>
          <p:nvPr>
            <p:ph type="subTitle" idx="2"/>
          </p:nvPr>
        </p:nvSpPr>
        <p:spPr>
          <a:xfrm>
            <a:off x="3511043"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Áp dụng thuật toán vét cạn để giải quyết bài toán</a:t>
            </a:r>
            <a:endParaRPr dirty="0"/>
          </a:p>
        </p:txBody>
      </p:sp>
      <p:sp>
        <p:nvSpPr>
          <p:cNvPr id="237" name="Google Shape;237;p33"/>
          <p:cNvSpPr txBox="1">
            <a:spLocks noGrp="1"/>
          </p:cNvSpPr>
          <p:nvPr>
            <p:ph type="subTitle" idx="3"/>
          </p:nvPr>
        </p:nvSpPr>
        <p:spPr>
          <a:xfrm>
            <a:off x="6305479"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tham</a:t>
            </a:r>
            <a:r>
              <a:rPr lang="en-US" dirty="0"/>
              <a:t> lam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38" name="Google Shape;238;p33"/>
          <p:cNvSpPr txBox="1">
            <a:spLocks noGrp="1"/>
          </p:cNvSpPr>
          <p:nvPr>
            <p:ph type="title" idx="4"/>
          </p:nvPr>
        </p:nvSpPr>
        <p:spPr>
          <a:xfrm>
            <a:off x="1410215"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9" name="Google Shape;239;p33"/>
          <p:cNvSpPr txBox="1">
            <a:spLocks noGrp="1"/>
          </p:cNvSpPr>
          <p:nvPr>
            <p:ph type="title" idx="5"/>
          </p:nvPr>
        </p:nvSpPr>
        <p:spPr>
          <a:xfrm>
            <a:off x="4204652"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6999090"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716613"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Bài</a:t>
            </a:r>
            <a:r>
              <a:rPr lang="en-US" dirty="0"/>
              <a:t> </a:t>
            </a:r>
            <a:r>
              <a:rPr lang="en-US" dirty="0" err="1"/>
              <a:t>toán</a:t>
            </a:r>
            <a:r>
              <a:rPr lang="en-US" dirty="0"/>
              <a:t> TSP</a:t>
            </a:r>
            <a:endParaRPr dirty="0"/>
          </a:p>
        </p:txBody>
      </p:sp>
      <p:sp>
        <p:nvSpPr>
          <p:cNvPr id="242" name="Google Shape;242;p33"/>
          <p:cNvSpPr txBox="1">
            <a:spLocks noGrp="1"/>
          </p:cNvSpPr>
          <p:nvPr>
            <p:ph type="subTitle" idx="8"/>
          </p:nvPr>
        </p:nvSpPr>
        <p:spPr>
          <a:xfrm>
            <a:off x="3511048"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6305484"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4" name="Google Shape;244;p33"/>
          <p:cNvSpPr txBox="1">
            <a:spLocks noGrp="1"/>
          </p:cNvSpPr>
          <p:nvPr>
            <p:ph type="subTitle" idx="13"/>
          </p:nvPr>
        </p:nvSpPr>
        <p:spPr>
          <a:xfrm>
            <a:off x="716600"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ACO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45" name="Google Shape;245;p33"/>
          <p:cNvSpPr txBox="1">
            <a:spLocks noGrp="1"/>
          </p:cNvSpPr>
          <p:nvPr>
            <p:ph type="subTitle" idx="14"/>
          </p:nvPr>
        </p:nvSpPr>
        <p:spPr>
          <a:xfrm>
            <a:off x="3511030"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di </a:t>
            </a:r>
            <a:r>
              <a:rPr lang="en-US" dirty="0" err="1"/>
              <a:t>truyền</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46" name="Google Shape;246;p33"/>
          <p:cNvSpPr txBox="1">
            <a:spLocks noGrp="1"/>
          </p:cNvSpPr>
          <p:nvPr>
            <p:ph type="subTitle" idx="15"/>
          </p:nvPr>
        </p:nvSpPr>
        <p:spPr>
          <a:xfrm>
            <a:off x="6305467"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 sánh thời gian thực hiện của các thuật toán với nhau dựa vào dataset chung</a:t>
            </a:r>
            <a:endParaRPr dirty="0"/>
          </a:p>
        </p:txBody>
      </p:sp>
      <p:sp>
        <p:nvSpPr>
          <p:cNvPr id="247" name="Google Shape;247;p33"/>
          <p:cNvSpPr txBox="1">
            <a:spLocks noGrp="1"/>
          </p:cNvSpPr>
          <p:nvPr>
            <p:ph type="title" idx="16"/>
          </p:nvPr>
        </p:nvSpPr>
        <p:spPr>
          <a:xfrm>
            <a:off x="1410202" y="3010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4204640" y="3010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716600"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3511036"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6305471"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p:txBody>
          <a:bodyPr/>
          <a:lstStyle/>
          <a:p>
            <a:r>
              <a:rPr lang="en-US" dirty="0"/>
              <a:t>06</a:t>
            </a:r>
          </a:p>
        </p:txBody>
      </p:sp>
    </p:spTree>
    <p:extLst>
      <p:ext uri="{BB962C8B-B14F-4D97-AF65-F5344CB8AC3E}">
        <p14:creationId xmlns:p14="http://schemas.microsoft.com/office/powerpoint/2010/main" val="2560770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92499B68-8AB0-9390-2761-2F8ECDF8ED3F}"/>
              </a:ext>
            </a:extLst>
          </p:cNvPr>
          <p:cNvSpPr/>
          <p:nvPr/>
        </p:nvSpPr>
        <p:spPr>
          <a:xfrm>
            <a:off x="109392" y="1675311"/>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1403677"/>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1224254" y="732283"/>
            <a:ext cx="3825266"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Thuật</a:t>
            </a:r>
            <a:r>
              <a:rPr lang="en-US" b="1" dirty="0"/>
              <a:t> </a:t>
            </a:r>
            <a:r>
              <a:rPr lang="en-US" b="1" dirty="0" err="1"/>
              <a:t>toán</a:t>
            </a:r>
            <a:r>
              <a:rPr lang="en-US" b="1" dirty="0"/>
              <a:t> di </a:t>
            </a:r>
            <a:r>
              <a:rPr lang="en-US" b="1" dirty="0" err="1"/>
              <a:t>truyền</a:t>
            </a:r>
            <a:endParaRPr lang="en-US" b="1" dirty="0"/>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7" name="Google Shape;282;p36">
            <a:extLst>
              <a:ext uri="{FF2B5EF4-FFF2-40B4-BE49-F238E27FC236}">
                <a16:creationId xmlns:a16="http://schemas.microsoft.com/office/drawing/2014/main" id="{7C526E2D-A220-8409-86A5-BC0089D6772F}"/>
              </a:ext>
            </a:extLst>
          </p:cNvPr>
          <p:cNvSpPr txBox="1">
            <a:spLocks/>
          </p:cNvSpPr>
          <p:nvPr/>
        </p:nvSpPr>
        <p:spPr>
          <a:xfrm>
            <a:off x="1874616" y="1675311"/>
            <a:ext cx="6571144" cy="3005167"/>
          </a:xfrm>
          <a:prstGeom prst="rect">
            <a:avLst/>
          </a:prstGeom>
          <a:noFill/>
          <a:ln w="304800">
            <a:noFill/>
            <a:extLst>
              <a:ext uri="{C807C97D-BFC1-408E-A445-0C87EB9F89A2}">
                <ask:lineSketchStyleProps xmlns:ask="http://schemas.microsoft.com/office/drawing/2018/sketchyshapes" sd="1219033472">
                  <a:custGeom>
                    <a:avLst/>
                    <a:gdLst>
                      <a:gd name="connsiteX0" fmla="*/ 0 w 6571144"/>
                      <a:gd name="connsiteY0" fmla="*/ 0 h 3276801"/>
                      <a:gd name="connsiteX1" fmla="*/ 459980 w 6571144"/>
                      <a:gd name="connsiteY1" fmla="*/ 0 h 3276801"/>
                      <a:gd name="connsiteX2" fmla="*/ 1182806 w 6571144"/>
                      <a:gd name="connsiteY2" fmla="*/ 0 h 3276801"/>
                      <a:gd name="connsiteX3" fmla="*/ 1774209 w 6571144"/>
                      <a:gd name="connsiteY3" fmla="*/ 0 h 3276801"/>
                      <a:gd name="connsiteX4" fmla="*/ 2431323 w 6571144"/>
                      <a:gd name="connsiteY4" fmla="*/ 0 h 3276801"/>
                      <a:gd name="connsiteX5" fmla="*/ 3219861 w 6571144"/>
                      <a:gd name="connsiteY5" fmla="*/ 0 h 3276801"/>
                      <a:gd name="connsiteX6" fmla="*/ 3745552 w 6571144"/>
                      <a:gd name="connsiteY6" fmla="*/ 0 h 3276801"/>
                      <a:gd name="connsiteX7" fmla="*/ 4468378 w 6571144"/>
                      <a:gd name="connsiteY7" fmla="*/ 0 h 3276801"/>
                      <a:gd name="connsiteX8" fmla="*/ 4994069 w 6571144"/>
                      <a:gd name="connsiteY8" fmla="*/ 0 h 3276801"/>
                      <a:gd name="connsiteX9" fmla="*/ 5651184 w 6571144"/>
                      <a:gd name="connsiteY9" fmla="*/ 0 h 3276801"/>
                      <a:gd name="connsiteX10" fmla="*/ 6571144 w 6571144"/>
                      <a:gd name="connsiteY10" fmla="*/ 0 h 3276801"/>
                      <a:gd name="connsiteX11" fmla="*/ 6571144 w 6571144"/>
                      <a:gd name="connsiteY11" fmla="*/ 557056 h 3276801"/>
                      <a:gd name="connsiteX12" fmla="*/ 6571144 w 6571144"/>
                      <a:gd name="connsiteY12" fmla="*/ 1277952 h 3276801"/>
                      <a:gd name="connsiteX13" fmla="*/ 6571144 w 6571144"/>
                      <a:gd name="connsiteY13" fmla="*/ 1933313 h 3276801"/>
                      <a:gd name="connsiteX14" fmla="*/ 6571144 w 6571144"/>
                      <a:gd name="connsiteY14" fmla="*/ 2654209 h 3276801"/>
                      <a:gd name="connsiteX15" fmla="*/ 6571144 w 6571144"/>
                      <a:gd name="connsiteY15" fmla="*/ 3276801 h 3276801"/>
                      <a:gd name="connsiteX16" fmla="*/ 5979741 w 6571144"/>
                      <a:gd name="connsiteY16" fmla="*/ 3276801 h 3276801"/>
                      <a:gd name="connsiteX17" fmla="*/ 5388338 w 6571144"/>
                      <a:gd name="connsiteY17" fmla="*/ 3276801 h 3276801"/>
                      <a:gd name="connsiteX18" fmla="*/ 4665512 w 6571144"/>
                      <a:gd name="connsiteY18" fmla="*/ 3276801 h 3276801"/>
                      <a:gd name="connsiteX19" fmla="*/ 4008398 w 6571144"/>
                      <a:gd name="connsiteY19" fmla="*/ 3276801 h 3276801"/>
                      <a:gd name="connsiteX20" fmla="*/ 3219861 w 6571144"/>
                      <a:gd name="connsiteY20" fmla="*/ 3276801 h 3276801"/>
                      <a:gd name="connsiteX21" fmla="*/ 2431323 w 6571144"/>
                      <a:gd name="connsiteY21" fmla="*/ 3276801 h 3276801"/>
                      <a:gd name="connsiteX22" fmla="*/ 1708497 w 6571144"/>
                      <a:gd name="connsiteY22" fmla="*/ 3276801 h 3276801"/>
                      <a:gd name="connsiteX23" fmla="*/ 985672 w 6571144"/>
                      <a:gd name="connsiteY23" fmla="*/ 3276801 h 3276801"/>
                      <a:gd name="connsiteX24" fmla="*/ 0 w 6571144"/>
                      <a:gd name="connsiteY24" fmla="*/ 3276801 h 3276801"/>
                      <a:gd name="connsiteX25" fmla="*/ 0 w 6571144"/>
                      <a:gd name="connsiteY25" fmla="*/ 2686977 h 3276801"/>
                      <a:gd name="connsiteX26" fmla="*/ 0 w 6571144"/>
                      <a:gd name="connsiteY26" fmla="*/ 2031617 h 3276801"/>
                      <a:gd name="connsiteX27" fmla="*/ 0 w 6571144"/>
                      <a:gd name="connsiteY27" fmla="*/ 1376256 h 3276801"/>
                      <a:gd name="connsiteX28" fmla="*/ 0 w 6571144"/>
                      <a:gd name="connsiteY28" fmla="*/ 819200 h 3276801"/>
                      <a:gd name="connsiteX29" fmla="*/ 0 w 6571144"/>
                      <a:gd name="connsiteY29" fmla="*/ 0 h 327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1144" h="3276801" fill="none" extrusionOk="0">
                        <a:moveTo>
                          <a:pt x="0" y="0"/>
                        </a:moveTo>
                        <a:cubicBezTo>
                          <a:pt x="106523" y="18980"/>
                          <a:pt x="344283" y="5279"/>
                          <a:pt x="459980" y="0"/>
                        </a:cubicBezTo>
                        <a:cubicBezTo>
                          <a:pt x="575677" y="-5279"/>
                          <a:pt x="981602" y="33821"/>
                          <a:pt x="1182806" y="0"/>
                        </a:cubicBezTo>
                        <a:cubicBezTo>
                          <a:pt x="1384010" y="-33821"/>
                          <a:pt x="1581616" y="-29211"/>
                          <a:pt x="1774209" y="0"/>
                        </a:cubicBezTo>
                        <a:cubicBezTo>
                          <a:pt x="1966802" y="29211"/>
                          <a:pt x="2204528" y="-21837"/>
                          <a:pt x="2431323" y="0"/>
                        </a:cubicBezTo>
                        <a:cubicBezTo>
                          <a:pt x="2658118" y="21837"/>
                          <a:pt x="3027347" y="36386"/>
                          <a:pt x="3219861" y="0"/>
                        </a:cubicBezTo>
                        <a:cubicBezTo>
                          <a:pt x="3412375" y="-36386"/>
                          <a:pt x="3624030" y="22679"/>
                          <a:pt x="3745552" y="0"/>
                        </a:cubicBezTo>
                        <a:cubicBezTo>
                          <a:pt x="3867074" y="-22679"/>
                          <a:pt x="4239159" y="13369"/>
                          <a:pt x="4468378" y="0"/>
                        </a:cubicBezTo>
                        <a:cubicBezTo>
                          <a:pt x="4697597" y="-13369"/>
                          <a:pt x="4734035" y="-1261"/>
                          <a:pt x="4994069" y="0"/>
                        </a:cubicBezTo>
                        <a:cubicBezTo>
                          <a:pt x="5254103" y="1261"/>
                          <a:pt x="5428403" y="13535"/>
                          <a:pt x="5651184" y="0"/>
                        </a:cubicBezTo>
                        <a:cubicBezTo>
                          <a:pt x="5873965" y="-13535"/>
                          <a:pt x="6255172" y="25461"/>
                          <a:pt x="6571144" y="0"/>
                        </a:cubicBezTo>
                        <a:cubicBezTo>
                          <a:pt x="6564299" y="199532"/>
                          <a:pt x="6591379" y="308637"/>
                          <a:pt x="6571144" y="557056"/>
                        </a:cubicBezTo>
                        <a:cubicBezTo>
                          <a:pt x="6550909" y="805475"/>
                          <a:pt x="6603217" y="984848"/>
                          <a:pt x="6571144" y="1277952"/>
                        </a:cubicBezTo>
                        <a:cubicBezTo>
                          <a:pt x="6539071" y="1571056"/>
                          <a:pt x="6549527" y="1758142"/>
                          <a:pt x="6571144" y="1933313"/>
                        </a:cubicBezTo>
                        <a:cubicBezTo>
                          <a:pt x="6592761" y="2108484"/>
                          <a:pt x="6599837" y="2372704"/>
                          <a:pt x="6571144" y="2654209"/>
                        </a:cubicBezTo>
                        <a:cubicBezTo>
                          <a:pt x="6542451" y="2935714"/>
                          <a:pt x="6583005" y="3148177"/>
                          <a:pt x="6571144" y="3276801"/>
                        </a:cubicBezTo>
                        <a:cubicBezTo>
                          <a:pt x="6309005" y="3267011"/>
                          <a:pt x="6219176" y="3264109"/>
                          <a:pt x="5979741" y="3276801"/>
                        </a:cubicBezTo>
                        <a:cubicBezTo>
                          <a:pt x="5740306" y="3289493"/>
                          <a:pt x="5666541" y="3291898"/>
                          <a:pt x="5388338" y="3276801"/>
                        </a:cubicBezTo>
                        <a:cubicBezTo>
                          <a:pt x="5110135" y="3261704"/>
                          <a:pt x="4856780" y="3312852"/>
                          <a:pt x="4665512" y="3276801"/>
                        </a:cubicBezTo>
                        <a:cubicBezTo>
                          <a:pt x="4474244" y="3240750"/>
                          <a:pt x="4140001" y="3293810"/>
                          <a:pt x="4008398" y="3276801"/>
                        </a:cubicBezTo>
                        <a:cubicBezTo>
                          <a:pt x="3876795" y="3259792"/>
                          <a:pt x="3511297" y="3288547"/>
                          <a:pt x="3219861" y="3276801"/>
                        </a:cubicBezTo>
                        <a:cubicBezTo>
                          <a:pt x="2928425" y="3265055"/>
                          <a:pt x="2682529" y="3313243"/>
                          <a:pt x="2431323" y="3276801"/>
                        </a:cubicBezTo>
                        <a:cubicBezTo>
                          <a:pt x="2180117" y="3240359"/>
                          <a:pt x="2019884" y="3247073"/>
                          <a:pt x="1708497" y="3276801"/>
                        </a:cubicBezTo>
                        <a:cubicBezTo>
                          <a:pt x="1397110" y="3306529"/>
                          <a:pt x="1144779" y="3310680"/>
                          <a:pt x="985672" y="3276801"/>
                        </a:cubicBezTo>
                        <a:cubicBezTo>
                          <a:pt x="826565" y="3242922"/>
                          <a:pt x="307343" y="3309442"/>
                          <a:pt x="0" y="3276801"/>
                        </a:cubicBezTo>
                        <a:cubicBezTo>
                          <a:pt x="16208" y="2987975"/>
                          <a:pt x="-10948" y="2965826"/>
                          <a:pt x="0" y="2686977"/>
                        </a:cubicBezTo>
                        <a:cubicBezTo>
                          <a:pt x="10948" y="2408128"/>
                          <a:pt x="13099" y="2213718"/>
                          <a:pt x="0" y="2031617"/>
                        </a:cubicBezTo>
                        <a:cubicBezTo>
                          <a:pt x="-13099" y="1849516"/>
                          <a:pt x="23415" y="1576399"/>
                          <a:pt x="0" y="1376256"/>
                        </a:cubicBezTo>
                        <a:cubicBezTo>
                          <a:pt x="-23415" y="1176113"/>
                          <a:pt x="-18839" y="949810"/>
                          <a:pt x="0" y="819200"/>
                        </a:cubicBezTo>
                        <a:cubicBezTo>
                          <a:pt x="18839" y="688590"/>
                          <a:pt x="-1046" y="342436"/>
                          <a:pt x="0" y="0"/>
                        </a:cubicBezTo>
                        <a:close/>
                      </a:path>
                      <a:path w="6571144" h="3276801" stroke="0" extrusionOk="0">
                        <a:moveTo>
                          <a:pt x="0" y="0"/>
                        </a:moveTo>
                        <a:cubicBezTo>
                          <a:pt x="236125" y="-22725"/>
                          <a:pt x="376564" y="-28751"/>
                          <a:pt x="591403" y="0"/>
                        </a:cubicBezTo>
                        <a:cubicBezTo>
                          <a:pt x="806242" y="28751"/>
                          <a:pt x="890911" y="-19594"/>
                          <a:pt x="1051383" y="0"/>
                        </a:cubicBezTo>
                        <a:cubicBezTo>
                          <a:pt x="1211855" y="19594"/>
                          <a:pt x="1604265" y="32648"/>
                          <a:pt x="1839920" y="0"/>
                        </a:cubicBezTo>
                        <a:cubicBezTo>
                          <a:pt x="2075575" y="-32648"/>
                          <a:pt x="2298030" y="14989"/>
                          <a:pt x="2431323" y="0"/>
                        </a:cubicBezTo>
                        <a:cubicBezTo>
                          <a:pt x="2564616" y="-14989"/>
                          <a:pt x="2864088" y="-7701"/>
                          <a:pt x="3022726" y="0"/>
                        </a:cubicBezTo>
                        <a:cubicBezTo>
                          <a:pt x="3181364" y="7701"/>
                          <a:pt x="3566295" y="-10415"/>
                          <a:pt x="3811264" y="0"/>
                        </a:cubicBezTo>
                        <a:cubicBezTo>
                          <a:pt x="4056233" y="10415"/>
                          <a:pt x="4089931" y="15517"/>
                          <a:pt x="4336955" y="0"/>
                        </a:cubicBezTo>
                        <a:cubicBezTo>
                          <a:pt x="4583979" y="-15517"/>
                          <a:pt x="4856272" y="19858"/>
                          <a:pt x="5125492" y="0"/>
                        </a:cubicBezTo>
                        <a:cubicBezTo>
                          <a:pt x="5394712" y="-19858"/>
                          <a:pt x="5541800" y="-33740"/>
                          <a:pt x="5914030" y="0"/>
                        </a:cubicBezTo>
                        <a:cubicBezTo>
                          <a:pt x="6286260" y="33740"/>
                          <a:pt x="6336819" y="12467"/>
                          <a:pt x="6571144" y="0"/>
                        </a:cubicBezTo>
                        <a:cubicBezTo>
                          <a:pt x="6564934" y="308107"/>
                          <a:pt x="6601386" y="474882"/>
                          <a:pt x="6571144" y="720896"/>
                        </a:cubicBezTo>
                        <a:cubicBezTo>
                          <a:pt x="6540902" y="966910"/>
                          <a:pt x="6553116" y="1111895"/>
                          <a:pt x="6571144" y="1409024"/>
                        </a:cubicBezTo>
                        <a:cubicBezTo>
                          <a:pt x="6589172" y="1706153"/>
                          <a:pt x="6558585" y="1716297"/>
                          <a:pt x="6571144" y="1966081"/>
                        </a:cubicBezTo>
                        <a:cubicBezTo>
                          <a:pt x="6583703" y="2215865"/>
                          <a:pt x="6578225" y="2355552"/>
                          <a:pt x="6571144" y="2621441"/>
                        </a:cubicBezTo>
                        <a:cubicBezTo>
                          <a:pt x="6564063" y="2887330"/>
                          <a:pt x="6549085" y="3129910"/>
                          <a:pt x="6571144" y="3276801"/>
                        </a:cubicBezTo>
                        <a:cubicBezTo>
                          <a:pt x="6406336" y="3295843"/>
                          <a:pt x="6201376" y="3298089"/>
                          <a:pt x="5914030" y="3276801"/>
                        </a:cubicBezTo>
                        <a:cubicBezTo>
                          <a:pt x="5626684" y="3255513"/>
                          <a:pt x="5360408" y="3283633"/>
                          <a:pt x="5125492" y="3276801"/>
                        </a:cubicBezTo>
                        <a:cubicBezTo>
                          <a:pt x="4890576" y="3269969"/>
                          <a:pt x="4762164" y="3257575"/>
                          <a:pt x="4468378" y="3276801"/>
                        </a:cubicBezTo>
                        <a:cubicBezTo>
                          <a:pt x="4174592" y="3296027"/>
                          <a:pt x="4138322" y="3288343"/>
                          <a:pt x="4008398" y="3276801"/>
                        </a:cubicBezTo>
                        <a:cubicBezTo>
                          <a:pt x="3878474" y="3265259"/>
                          <a:pt x="3621263" y="3292703"/>
                          <a:pt x="3482706" y="3276801"/>
                        </a:cubicBezTo>
                        <a:cubicBezTo>
                          <a:pt x="3344149" y="3260899"/>
                          <a:pt x="3049039" y="3305356"/>
                          <a:pt x="2694169" y="3276801"/>
                        </a:cubicBezTo>
                        <a:cubicBezTo>
                          <a:pt x="2339299" y="3248246"/>
                          <a:pt x="2363304" y="3304612"/>
                          <a:pt x="2037055" y="3276801"/>
                        </a:cubicBezTo>
                        <a:cubicBezTo>
                          <a:pt x="1710806" y="3248990"/>
                          <a:pt x="1686429" y="3254139"/>
                          <a:pt x="1511363" y="3276801"/>
                        </a:cubicBezTo>
                        <a:cubicBezTo>
                          <a:pt x="1336297" y="3299463"/>
                          <a:pt x="1120396" y="3251896"/>
                          <a:pt x="854249" y="3276801"/>
                        </a:cubicBezTo>
                        <a:cubicBezTo>
                          <a:pt x="588102" y="3301706"/>
                          <a:pt x="416448" y="3294999"/>
                          <a:pt x="0" y="3276801"/>
                        </a:cubicBezTo>
                        <a:cubicBezTo>
                          <a:pt x="-2569" y="3131016"/>
                          <a:pt x="7053" y="2907255"/>
                          <a:pt x="0" y="2719745"/>
                        </a:cubicBezTo>
                        <a:cubicBezTo>
                          <a:pt x="-7053" y="2532235"/>
                          <a:pt x="-32305" y="2299685"/>
                          <a:pt x="0" y="2031617"/>
                        </a:cubicBezTo>
                        <a:cubicBezTo>
                          <a:pt x="32305" y="1763549"/>
                          <a:pt x="22083" y="1707792"/>
                          <a:pt x="0" y="1441792"/>
                        </a:cubicBezTo>
                        <a:cubicBezTo>
                          <a:pt x="-22083" y="1175793"/>
                          <a:pt x="28596" y="1056100"/>
                          <a:pt x="0" y="720896"/>
                        </a:cubicBezTo>
                        <a:cubicBezTo>
                          <a:pt x="-28596" y="385692"/>
                          <a:pt x="-11999" y="188038"/>
                          <a:pt x="0" y="0"/>
                        </a:cubicBezTo>
                        <a:close/>
                      </a:path>
                    </a:pathLst>
                  </a:custGeom>
                  <ask:type>
                    <ask:lineSketchNone/>
                  </ask:type>
                </ask:lineSketchStyleProps>
              </a:ext>
            </a:extLst>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Tajawal"/>
              <a:buNone/>
              <a:defRPr sz="1200" b="0" i="0" u="none" strike="noStrike" cap="none">
                <a:solidFill>
                  <a:schemeClr val="dk1"/>
                </a:solidFill>
                <a:latin typeface="Tajawal"/>
                <a:ea typeface="Tajawal"/>
                <a:cs typeface="Tajawal"/>
                <a:sym typeface="Tajawal"/>
              </a:defRPr>
            </a:lvl1pPr>
            <a:lvl2pPr marL="914400" marR="0" lvl="1"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2pPr>
            <a:lvl3pPr marL="1371600" marR="0" lvl="2"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3pPr>
            <a:lvl4pPr marL="1828800" marR="0" lvl="3"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4pPr>
            <a:lvl5pPr marL="2286000" marR="0" lvl="4"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5pPr>
            <a:lvl6pPr marL="2743200" marR="0" lvl="5"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6pPr>
            <a:lvl7pPr marL="3200400" marR="0" lvl="6"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7pPr>
            <a:lvl8pPr marL="3657600" marR="0" lvl="7"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8pPr>
            <a:lvl9pPr marL="4114800" marR="0" lvl="8"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9pPr>
          </a:lstStyle>
          <a:p>
            <a:pPr marL="0" indent="0" algn="l"/>
            <a:r>
              <a:rPr lang="vi-VN" sz="1600" dirty="0"/>
              <a:t>Giải thuật di truyền là một phương pháp tối ưu hóa được lấy cảm hứng từ quá trình tiến hóa tự nhiên. Phương pháp này đề xuất giải quyết các vấn đề tối ưu hóa bằng cách sử dụng các quy trình giả định về di truyền và tiến hóa, bao gồm chọn lọc tự nhiên, lai ghép, đột biến và thế hệ mới</a:t>
            </a:r>
          </a:p>
        </p:txBody>
      </p:sp>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Áp</a:t>
            </a:r>
            <a:r>
              <a:rPr lang="en-US" sz="1400" dirty="0"/>
              <a:t> </a:t>
            </a:r>
            <a:r>
              <a:rPr lang="en-US" sz="1400" dirty="0" err="1"/>
              <a:t>dụng</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Kết</a:t>
            </a:r>
            <a:r>
              <a:rPr lang="en-US" sz="1400" dirty="0"/>
              <a:t> </a:t>
            </a:r>
            <a:r>
              <a:rPr lang="en-US" sz="1400" dirty="0" err="1"/>
              <a:t>quả</a:t>
            </a:r>
            <a:endParaRPr lang="en-US" sz="1400" dirty="0"/>
          </a:p>
        </p:txBody>
      </p:sp>
    </p:spTree>
    <p:extLst>
      <p:ext uri="{BB962C8B-B14F-4D97-AF65-F5344CB8AC3E}">
        <p14:creationId xmlns:p14="http://schemas.microsoft.com/office/powerpoint/2010/main" val="3029727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25" name="Rectangle: Rounded Corners 24">
            <a:extLst>
              <a:ext uri="{FF2B5EF4-FFF2-40B4-BE49-F238E27FC236}">
                <a16:creationId xmlns:a16="http://schemas.microsoft.com/office/drawing/2014/main" id="{92499B68-8AB0-9390-2761-2F8ECDF8ED3F}"/>
              </a:ext>
            </a:extLst>
          </p:cNvPr>
          <p:cNvSpPr/>
          <p:nvPr/>
        </p:nvSpPr>
        <p:spPr>
          <a:xfrm>
            <a:off x="109392" y="2266479"/>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1403677"/>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7" name="Google Shape;282;p36">
            <a:extLst>
              <a:ext uri="{FF2B5EF4-FFF2-40B4-BE49-F238E27FC236}">
                <a16:creationId xmlns:a16="http://schemas.microsoft.com/office/drawing/2014/main" id="{7C526E2D-A220-8409-86A5-BC0089D6772F}"/>
              </a:ext>
            </a:extLst>
          </p:cNvPr>
          <p:cNvSpPr txBox="1">
            <a:spLocks/>
          </p:cNvSpPr>
          <p:nvPr/>
        </p:nvSpPr>
        <p:spPr>
          <a:xfrm>
            <a:off x="1874616" y="1675311"/>
            <a:ext cx="6571144" cy="3005167"/>
          </a:xfrm>
          <a:prstGeom prst="rect">
            <a:avLst/>
          </a:prstGeom>
          <a:noFill/>
          <a:ln w="304800">
            <a:noFill/>
            <a:extLst>
              <a:ext uri="{C807C97D-BFC1-408E-A445-0C87EB9F89A2}">
                <ask:lineSketchStyleProps xmlns:ask="http://schemas.microsoft.com/office/drawing/2018/sketchyshapes" sd="1219033472">
                  <a:custGeom>
                    <a:avLst/>
                    <a:gdLst>
                      <a:gd name="connsiteX0" fmla="*/ 0 w 6571144"/>
                      <a:gd name="connsiteY0" fmla="*/ 0 h 3276801"/>
                      <a:gd name="connsiteX1" fmla="*/ 459980 w 6571144"/>
                      <a:gd name="connsiteY1" fmla="*/ 0 h 3276801"/>
                      <a:gd name="connsiteX2" fmla="*/ 1182806 w 6571144"/>
                      <a:gd name="connsiteY2" fmla="*/ 0 h 3276801"/>
                      <a:gd name="connsiteX3" fmla="*/ 1774209 w 6571144"/>
                      <a:gd name="connsiteY3" fmla="*/ 0 h 3276801"/>
                      <a:gd name="connsiteX4" fmla="*/ 2431323 w 6571144"/>
                      <a:gd name="connsiteY4" fmla="*/ 0 h 3276801"/>
                      <a:gd name="connsiteX5" fmla="*/ 3219861 w 6571144"/>
                      <a:gd name="connsiteY5" fmla="*/ 0 h 3276801"/>
                      <a:gd name="connsiteX6" fmla="*/ 3745552 w 6571144"/>
                      <a:gd name="connsiteY6" fmla="*/ 0 h 3276801"/>
                      <a:gd name="connsiteX7" fmla="*/ 4468378 w 6571144"/>
                      <a:gd name="connsiteY7" fmla="*/ 0 h 3276801"/>
                      <a:gd name="connsiteX8" fmla="*/ 4994069 w 6571144"/>
                      <a:gd name="connsiteY8" fmla="*/ 0 h 3276801"/>
                      <a:gd name="connsiteX9" fmla="*/ 5651184 w 6571144"/>
                      <a:gd name="connsiteY9" fmla="*/ 0 h 3276801"/>
                      <a:gd name="connsiteX10" fmla="*/ 6571144 w 6571144"/>
                      <a:gd name="connsiteY10" fmla="*/ 0 h 3276801"/>
                      <a:gd name="connsiteX11" fmla="*/ 6571144 w 6571144"/>
                      <a:gd name="connsiteY11" fmla="*/ 557056 h 3276801"/>
                      <a:gd name="connsiteX12" fmla="*/ 6571144 w 6571144"/>
                      <a:gd name="connsiteY12" fmla="*/ 1277952 h 3276801"/>
                      <a:gd name="connsiteX13" fmla="*/ 6571144 w 6571144"/>
                      <a:gd name="connsiteY13" fmla="*/ 1933313 h 3276801"/>
                      <a:gd name="connsiteX14" fmla="*/ 6571144 w 6571144"/>
                      <a:gd name="connsiteY14" fmla="*/ 2654209 h 3276801"/>
                      <a:gd name="connsiteX15" fmla="*/ 6571144 w 6571144"/>
                      <a:gd name="connsiteY15" fmla="*/ 3276801 h 3276801"/>
                      <a:gd name="connsiteX16" fmla="*/ 5979741 w 6571144"/>
                      <a:gd name="connsiteY16" fmla="*/ 3276801 h 3276801"/>
                      <a:gd name="connsiteX17" fmla="*/ 5388338 w 6571144"/>
                      <a:gd name="connsiteY17" fmla="*/ 3276801 h 3276801"/>
                      <a:gd name="connsiteX18" fmla="*/ 4665512 w 6571144"/>
                      <a:gd name="connsiteY18" fmla="*/ 3276801 h 3276801"/>
                      <a:gd name="connsiteX19" fmla="*/ 4008398 w 6571144"/>
                      <a:gd name="connsiteY19" fmla="*/ 3276801 h 3276801"/>
                      <a:gd name="connsiteX20" fmla="*/ 3219861 w 6571144"/>
                      <a:gd name="connsiteY20" fmla="*/ 3276801 h 3276801"/>
                      <a:gd name="connsiteX21" fmla="*/ 2431323 w 6571144"/>
                      <a:gd name="connsiteY21" fmla="*/ 3276801 h 3276801"/>
                      <a:gd name="connsiteX22" fmla="*/ 1708497 w 6571144"/>
                      <a:gd name="connsiteY22" fmla="*/ 3276801 h 3276801"/>
                      <a:gd name="connsiteX23" fmla="*/ 985672 w 6571144"/>
                      <a:gd name="connsiteY23" fmla="*/ 3276801 h 3276801"/>
                      <a:gd name="connsiteX24" fmla="*/ 0 w 6571144"/>
                      <a:gd name="connsiteY24" fmla="*/ 3276801 h 3276801"/>
                      <a:gd name="connsiteX25" fmla="*/ 0 w 6571144"/>
                      <a:gd name="connsiteY25" fmla="*/ 2686977 h 3276801"/>
                      <a:gd name="connsiteX26" fmla="*/ 0 w 6571144"/>
                      <a:gd name="connsiteY26" fmla="*/ 2031617 h 3276801"/>
                      <a:gd name="connsiteX27" fmla="*/ 0 w 6571144"/>
                      <a:gd name="connsiteY27" fmla="*/ 1376256 h 3276801"/>
                      <a:gd name="connsiteX28" fmla="*/ 0 w 6571144"/>
                      <a:gd name="connsiteY28" fmla="*/ 819200 h 3276801"/>
                      <a:gd name="connsiteX29" fmla="*/ 0 w 6571144"/>
                      <a:gd name="connsiteY29" fmla="*/ 0 h 327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1144" h="3276801" fill="none" extrusionOk="0">
                        <a:moveTo>
                          <a:pt x="0" y="0"/>
                        </a:moveTo>
                        <a:cubicBezTo>
                          <a:pt x="106523" y="18980"/>
                          <a:pt x="344283" y="5279"/>
                          <a:pt x="459980" y="0"/>
                        </a:cubicBezTo>
                        <a:cubicBezTo>
                          <a:pt x="575677" y="-5279"/>
                          <a:pt x="981602" y="33821"/>
                          <a:pt x="1182806" y="0"/>
                        </a:cubicBezTo>
                        <a:cubicBezTo>
                          <a:pt x="1384010" y="-33821"/>
                          <a:pt x="1581616" y="-29211"/>
                          <a:pt x="1774209" y="0"/>
                        </a:cubicBezTo>
                        <a:cubicBezTo>
                          <a:pt x="1966802" y="29211"/>
                          <a:pt x="2204528" y="-21837"/>
                          <a:pt x="2431323" y="0"/>
                        </a:cubicBezTo>
                        <a:cubicBezTo>
                          <a:pt x="2658118" y="21837"/>
                          <a:pt x="3027347" y="36386"/>
                          <a:pt x="3219861" y="0"/>
                        </a:cubicBezTo>
                        <a:cubicBezTo>
                          <a:pt x="3412375" y="-36386"/>
                          <a:pt x="3624030" y="22679"/>
                          <a:pt x="3745552" y="0"/>
                        </a:cubicBezTo>
                        <a:cubicBezTo>
                          <a:pt x="3867074" y="-22679"/>
                          <a:pt x="4239159" y="13369"/>
                          <a:pt x="4468378" y="0"/>
                        </a:cubicBezTo>
                        <a:cubicBezTo>
                          <a:pt x="4697597" y="-13369"/>
                          <a:pt x="4734035" y="-1261"/>
                          <a:pt x="4994069" y="0"/>
                        </a:cubicBezTo>
                        <a:cubicBezTo>
                          <a:pt x="5254103" y="1261"/>
                          <a:pt x="5428403" y="13535"/>
                          <a:pt x="5651184" y="0"/>
                        </a:cubicBezTo>
                        <a:cubicBezTo>
                          <a:pt x="5873965" y="-13535"/>
                          <a:pt x="6255172" y="25461"/>
                          <a:pt x="6571144" y="0"/>
                        </a:cubicBezTo>
                        <a:cubicBezTo>
                          <a:pt x="6564299" y="199532"/>
                          <a:pt x="6591379" y="308637"/>
                          <a:pt x="6571144" y="557056"/>
                        </a:cubicBezTo>
                        <a:cubicBezTo>
                          <a:pt x="6550909" y="805475"/>
                          <a:pt x="6603217" y="984848"/>
                          <a:pt x="6571144" y="1277952"/>
                        </a:cubicBezTo>
                        <a:cubicBezTo>
                          <a:pt x="6539071" y="1571056"/>
                          <a:pt x="6549527" y="1758142"/>
                          <a:pt x="6571144" y="1933313"/>
                        </a:cubicBezTo>
                        <a:cubicBezTo>
                          <a:pt x="6592761" y="2108484"/>
                          <a:pt x="6599837" y="2372704"/>
                          <a:pt x="6571144" y="2654209"/>
                        </a:cubicBezTo>
                        <a:cubicBezTo>
                          <a:pt x="6542451" y="2935714"/>
                          <a:pt x="6583005" y="3148177"/>
                          <a:pt x="6571144" y="3276801"/>
                        </a:cubicBezTo>
                        <a:cubicBezTo>
                          <a:pt x="6309005" y="3267011"/>
                          <a:pt x="6219176" y="3264109"/>
                          <a:pt x="5979741" y="3276801"/>
                        </a:cubicBezTo>
                        <a:cubicBezTo>
                          <a:pt x="5740306" y="3289493"/>
                          <a:pt x="5666541" y="3291898"/>
                          <a:pt x="5388338" y="3276801"/>
                        </a:cubicBezTo>
                        <a:cubicBezTo>
                          <a:pt x="5110135" y="3261704"/>
                          <a:pt x="4856780" y="3312852"/>
                          <a:pt x="4665512" y="3276801"/>
                        </a:cubicBezTo>
                        <a:cubicBezTo>
                          <a:pt x="4474244" y="3240750"/>
                          <a:pt x="4140001" y="3293810"/>
                          <a:pt x="4008398" y="3276801"/>
                        </a:cubicBezTo>
                        <a:cubicBezTo>
                          <a:pt x="3876795" y="3259792"/>
                          <a:pt x="3511297" y="3288547"/>
                          <a:pt x="3219861" y="3276801"/>
                        </a:cubicBezTo>
                        <a:cubicBezTo>
                          <a:pt x="2928425" y="3265055"/>
                          <a:pt x="2682529" y="3313243"/>
                          <a:pt x="2431323" y="3276801"/>
                        </a:cubicBezTo>
                        <a:cubicBezTo>
                          <a:pt x="2180117" y="3240359"/>
                          <a:pt x="2019884" y="3247073"/>
                          <a:pt x="1708497" y="3276801"/>
                        </a:cubicBezTo>
                        <a:cubicBezTo>
                          <a:pt x="1397110" y="3306529"/>
                          <a:pt x="1144779" y="3310680"/>
                          <a:pt x="985672" y="3276801"/>
                        </a:cubicBezTo>
                        <a:cubicBezTo>
                          <a:pt x="826565" y="3242922"/>
                          <a:pt x="307343" y="3309442"/>
                          <a:pt x="0" y="3276801"/>
                        </a:cubicBezTo>
                        <a:cubicBezTo>
                          <a:pt x="16208" y="2987975"/>
                          <a:pt x="-10948" y="2965826"/>
                          <a:pt x="0" y="2686977"/>
                        </a:cubicBezTo>
                        <a:cubicBezTo>
                          <a:pt x="10948" y="2408128"/>
                          <a:pt x="13099" y="2213718"/>
                          <a:pt x="0" y="2031617"/>
                        </a:cubicBezTo>
                        <a:cubicBezTo>
                          <a:pt x="-13099" y="1849516"/>
                          <a:pt x="23415" y="1576399"/>
                          <a:pt x="0" y="1376256"/>
                        </a:cubicBezTo>
                        <a:cubicBezTo>
                          <a:pt x="-23415" y="1176113"/>
                          <a:pt x="-18839" y="949810"/>
                          <a:pt x="0" y="819200"/>
                        </a:cubicBezTo>
                        <a:cubicBezTo>
                          <a:pt x="18839" y="688590"/>
                          <a:pt x="-1046" y="342436"/>
                          <a:pt x="0" y="0"/>
                        </a:cubicBezTo>
                        <a:close/>
                      </a:path>
                      <a:path w="6571144" h="3276801" stroke="0" extrusionOk="0">
                        <a:moveTo>
                          <a:pt x="0" y="0"/>
                        </a:moveTo>
                        <a:cubicBezTo>
                          <a:pt x="236125" y="-22725"/>
                          <a:pt x="376564" y="-28751"/>
                          <a:pt x="591403" y="0"/>
                        </a:cubicBezTo>
                        <a:cubicBezTo>
                          <a:pt x="806242" y="28751"/>
                          <a:pt x="890911" y="-19594"/>
                          <a:pt x="1051383" y="0"/>
                        </a:cubicBezTo>
                        <a:cubicBezTo>
                          <a:pt x="1211855" y="19594"/>
                          <a:pt x="1604265" y="32648"/>
                          <a:pt x="1839920" y="0"/>
                        </a:cubicBezTo>
                        <a:cubicBezTo>
                          <a:pt x="2075575" y="-32648"/>
                          <a:pt x="2298030" y="14989"/>
                          <a:pt x="2431323" y="0"/>
                        </a:cubicBezTo>
                        <a:cubicBezTo>
                          <a:pt x="2564616" y="-14989"/>
                          <a:pt x="2864088" y="-7701"/>
                          <a:pt x="3022726" y="0"/>
                        </a:cubicBezTo>
                        <a:cubicBezTo>
                          <a:pt x="3181364" y="7701"/>
                          <a:pt x="3566295" y="-10415"/>
                          <a:pt x="3811264" y="0"/>
                        </a:cubicBezTo>
                        <a:cubicBezTo>
                          <a:pt x="4056233" y="10415"/>
                          <a:pt x="4089931" y="15517"/>
                          <a:pt x="4336955" y="0"/>
                        </a:cubicBezTo>
                        <a:cubicBezTo>
                          <a:pt x="4583979" y="-15517"/>
                          <a:pt x="4856272" y="19858"/>
                          <a:pt x="5125492" y="0"/>
                        </a:cubicBezTo>
                        <a:cubicBezTo>
                          <a:pt x="5394712" y="-19858"/>
                          <a:pt x="5541800" y="-33740"/>
                          <a:pt x="5914030" y="0"/>
                        </a:cubicBezTo>
                        <a:cubicBezTo>
                          <a:pt x="6286260" y="33740"/>
                          <a:pt x="6336819" y="12467"/>
                          <a:pt x="6571144" y="0"/>
                        </a:cubicBezTo>
                        <a:cubicBezTo>
                          <a:pt x="6564934" y="308107"/>
                          <a:pt x="6601386" y="474882"/>
                          <a:pt x="6571144" y="720896"/>
                        </a:cubicBezTo>
                        <a:cubicBezTo>
                          <a:pt x="6540902" y="966910"/>
                          <a:pt x="6553116" y="1111895"/>
                          <a:pt x="6571144" y="1409024"/>
                        </a:cubicBezTo>
                        <a:cubicBezTo>
                          <a:pt x="6589172" y="1706153"/>
                          <a:pt x="6558585" y="1716297"/>
                          <a:pt x="6571144" y="1966081"/>
                        </a:cubicBezTo>
                        <a:cubicBezTo>
                          <a:pt x="6583703" y="2215865"/>
                          <a:pt x="6578225" y="2355552"/>
                          <a:pt x="6571144" y="2621441"/>
                        </a:cubicBezTo>
                        <a:cubicBezTo>
                          <a:pt x="6564063" y="2887330"/>
                          <a:pt x="6549085" y="3129910"/>
                          <a:pt x="6571144" y="3276801"/>
                        </a:cubicBezTo>
                        <a:cubicBezTo>
                          <a:pt x="6406336" y="3295843"/>
                          <a:pt x="6201376" y="3298089"/>
                          <a:pt x="5914030" y="3276801"/>
                        </a:cubicBezTo>
                        <a:cubicBezTo>
                          <a:pt x="5626684" y="3255513"/>
                          <a:pt x="5360408" y="3283633"/>
                          <a:pt x="5125492" y="3276801"/>
                        </a:cubicBezTo>
                        <a:cubicBezTo>
                          <a:pt x="4890576" y="3269969"/>
                          <a:pt x="4762164" y="3257575"/>
                          <a:pt x="4468378" y="3276801"/>
                        </a:cubicBezTo>
                        <a:cubicBezTo>
                          <a:pt x="4174592" y="3296027"/>
                          <a:pt x="4138322" y="3288343"/>
                          <a:pt x="4008398" y="3276801"/>
                        </a:cubicBezTo>
                        <a:cubicBezTo>
                          <a:pt x="3878474" y="3265259"/>
                          <a:pt x="3621263" y="3292703"/>
                          <a:pt x="3482706" y="3276801"/>
                        </a:cubicBezTo>
                        <a:cubicBezTo>
                          <a:pt x="3344149" y="3260899"/>
                          <a:pt x="3049039" y="3305356"/>
                          <a:pt x="2694169" y="3276801"/>
                        </a:cubicBezTo>
                        <a:cubicBezTo>
                          <a:pt x="2339299" y="3248246"/>
                          <a:pt x="2363304" y="3304612"/>
                          <a:pt x="2037055" y="3276801"/>
                        </a:cubicBezTo>
                        <a:cubicBezTo>
                          <a:pt x="1710806" y="3248990"/>
                          <a:pt x="1686429" y="3254139"/>
                          <a:pt x="1511363" y="3276801"/>
                        </a:cubicBezTo>
                        <a:cubicBezTo>
                          <a:pt x="1336297" y="3299463"/>
                          <a:pt x="1120396" y="3251896"/>
                          <a:pt x="854249" y="3276801"/>
                        </a:cubicBezTo>
                        <a:cubicBezTo>
                          <a:pt x="588102" y="3301706"/>
                          <a:pt x="416448" y="3294999"/>
                          <a:pt x="0" y="3276801"/>
                        </a:cubicBezTo>
                        <a:cubicBezTo>
                          <a:pt x="-2569" y="3131016"/>
                          <a:pt x="7053" y="2907255"/>
                          <a:pt x="0" y="2719745"/>
                        </a:cubicBezTo>
                        <a:cubicBezTo>
                          <a:pt x="-7053" y="2532235"/>
                          <a:pt x="-32305" y="2299685"/>
                          <a:pt x="0" y="2031617"/>
                        </a:cubicBezTo>
                        <a:cubicBezTo>
                          <a:pt x="32305" y="1763549"/>
                          <a:pt x="22083" y="1707792"/>
                          <a:pt x="0" y="1441792"/>
                        </a:cubicBezTo>
                        <a:cubicBezTo>
                          <a:pt x="-22083" y="1175793"/>
                          <a:pt x="28596" y="1056100"/>
                          <a:pt x="0" y="720896"/>
                        </a:cubicBezTo>
                        <a:cubicBezTo>
                          <a:pt x="-28596" y="385692"/>
                          <a:pt x="-11999" y="188038"/>
                          <a:pt x="0" y="0"/>
                        </a:cubicBezTo>
                        <a:close/>
                      </a:path>
                    </a:pathLst>
                  </a:custGeom>
                  <ask:type>
                    <ask:lineSketchNone/>
                  </ask:type>
                </ask:lineSketchStyleProps>
              </a:ext>
            </a:extLst>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Tajawal"/>
              <a:buNone/>
              <a:defRPr sz="1200" b="0" i="0" u="none" strike="noStrike" cap="none">
                <a:solidFill>
                  <a:schemeClr val="dk1"/>
                </a:solidFill>
                <a:latin typeface="Tajawal"/>
                <a:ea typeface="Tajawal"/>
                <a:cs typeface="Tajawal"/>
                <a:sym typeface="Tajawal"/>
              </a:defRPr>
            </a:lvl1pPr>
            <a:lvl2pPr marL="914400" marR="0" lvl="1"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2pPr>
            <a:lvl3pPr marL="1371600" marR="0" lvl="2"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3pPr>
            <a:lvl4pPr marL="1828800" marR="0" lvl="3"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4pPr>
            <a:lvl5pPr marL="2286000" marR="0" lvl="4"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5pPr>
            <a:lvl6pPr marL="2743200" marR="0" lvl="5"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6pPr>
            <a:lvl7pPr marL="3200400" marR="0" lvl="6"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7pPr>
            <a:lvl8pPr marL="3657600" marR="0" lvl="7"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8pPr>
            <a:lvl9pPr marL="4114800" marR="0" lvl="8"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9pPr>
          </a:lstStyle>
          <a:p>
            <a:pPr marL="0" indent="0" algn="l"/>
            <a:r>
              <a:rPr lang="vi-VN" sz="1600" dirty="0"/>
              <a:t>Bài toán TSP (</a:t>
            </a:r>
            <a:r>
              <a:rPr lang="vi-VN" sz="1600" dirty="0" err="1"/>
              <a:t>Travelling</a:t>
            </a:r>
            <a:r>
              <a:rPr lang="vi-VN" sz="1600" dirty="0"/>
              <a:t> </a:t>
            </a:r>
            <a:r>
              <a:rPr lang="vi-VN" sz="1600" dirty="0" err="1"/>
              <a:t>Salesman</a:t>
            </a:r>
            <a:r>
              <a:rPr lang="vi-VN" sz="1600" dirty="0"/>
              <a:t> </a:t>
            </a:r>
            <a:r>
              <a:rPr lang="vi-VN" sz="1600" dirty="0" err="1"/>
              <a:t>Problem</a:t>
            </a:r>
            <a:r>
              <a:rPr lang="vi-VN" sz="1600" dirty="0"/>
              <a:t>) là một bài toán quen thuộc trong lĩnh vực tối ưu hóa, trong đó một người bán hàng phải đi qua mỗi thành phố chỉ một lần và trở về thành phố xuất phát sao cho tổng chi phí (thời gian, khoảng cách, </a:t>
            </a:r>
            <a:r>
              <a:rPr lang="vi-VN" sz="1600" dirty="0" err="1"/>
              <a:t>v.v</a:t>
            </a:r>
            <a:r>
              <a:rPr lang="vi-VN" sz="1600" dirty="0"/>
              <a:t>.) là nhỏ nhất. Ý tưởng để giải quyết bài toán này bằng thuật toán di truyền là biểu diễn mỗi cá thể trong quần thể bằng một chuỗi hoán vị các thành phố và sử dụng hàm mục tiêu là tổng chi phí của chuỗi hoán vị đó. Quá trình lai ghép và đột biến sẽ tạo ra các lời giải tiềm năng, trong đó những lời giải tốt nhất sẽ được tiếp tục phát triển qua các thế hệ để tìm ra lời giải tối ưu cho bài toán TSP.</a:t>
            </a:r>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Áp</a:t>
            </a:r>
            <a:r>
              <a:rPr lang="en-US" sz="1400" dirty="0"/>
              <a:t> </a:t>
            </a:r>
            <a:r>
              <a:rPr lang="en-US" sz="1400" dirty="0" err="1"/>
              <a:t>dụng</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Kết</a:t>
            </a:r>
            <a:r>
              <a:rPr lang="en-US" sz="1400" dirty="0"/>
              <a:t> </a:t>
            </a:r>
            <a:r>
              <a:rPr lang="en-US" sz="1400" dirty="0" err="1"/>
              <a:t>quả</a:t>
            </a:r>
            <a:endParaRPr lang="en-US" sz="1400" dirty="0"/>
          </a:p>
        </p:txBody>
      </p:sp>
      <p:sp>
        <p:nvSpPr>
          <p:cNvPr id="5" name="Google Shape;241;p33">
            <a:extLst>
              <a:ext uri="{FF2B5EF4-FFF2-40B4-BE49-F238E27FC236}">
                <a16:creationId xmlns:a16="http://schemas.microsoft.com/office/drawing/2014/main" id="{1B60CB17-4699-B9DC-038C-F30F1375FBF8}"/>
              </a:ext>
            </a:extLst>
          </p:cNvPr>
          <p:cNvSpPr txBox="1">
            <a:spLocks/>
          </p:cNvSpPr>
          <p:nvPr/>
        </p:nvSpPr>
        <p:spPr>
          <a:xfrm>
            <a:off x="1224254" y="732283"/>
            <a:ext cx="3825266"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b="1" dirty="0" err="1"/>
              <a:t>Thuật</a:t>
            </a:r>
            <a:r>
              <a:rPr lang="en-US" b="1" dirty="0"/>
              <a:t> </a:t>
            </a:r>
            <a:r>
              <a:rPr lang="en-US" b="1" dirty="0" err="1"/>
              <a:t>toán</a:t>
            </a:r>
            <a:r>
              <a:rPr lang="en-US" b="1" dirty="0"/>
              <a:t> di </a:t>
            </a:r>
            <a:r>
              <a:rPr lang="en-US" b="1" dirty="0" err="1"/>
              <a:t>truyền</a:t>
            </a:r>
            <a:endParaRPr lang="en-US" b="1" dirty="0"/>
          </a:p>
        </p:txBody>
      </p:sp>
    </p:spTree>
    <p:extLst>
      <p:ext uri="{BB962C8B-B14F-4D97-AF65-F5344CB8AC3E}">
        <p14:creationId xmlns:p14="http://schemas.microsoft.com/office/powerpoint/2010/main" val="4218281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25" name="Rectangle: Rounded Corners 24">
            <a:extLst>
              <a:ext uri="{FF2B5EF4-FFF2-40B4-BE49-F238E27FC236}">
                <a16:creationId xmlns:a16="http://schemas.microsoft.com/office/drawing/2014/main" id="{92499B68-8AB0-9390-2761-2F8ECDF8ED3F}"/>
              </a:ext>
            </a:extLst>
          </p:cNvPr>
          <p:cNvSpPr/>
          <p:nvPr/>
        </p:nvSpPr>
        <p:spPr>
          <a:xfrm>
            <a:off x="109392" y="2266479"/>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457201"/>
            <a:ext cx="6895175" cy="4223278"/>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4033520" y="732283"/>
            <a:ext cx="3937579" cy="447600"/>
          </a:xfrm>
          <a:prstGeom prst="rect">
            <a:avLst/>
          </a:prstGeom>
        </p:spPr>
        <p:txBody>
          <a:bodyPr spcFirstLastPara="1" wrap="square" lIns="91425" tIns="91425" rIns="91425" bIns="91425" anchor="b" anchorCtr="0">
            <a:noAutofit/>
          </a:bodyPr>
          <a:lstStyle/>
          <a:p>
            <a:pPr marL="0" indent="0"/>
            <a:r>
              <a:rPr lang="en-US" b="1" dirty="0" err="1"/>
              <a:t>Thuật</a:t>
            </a:r>
            <a:r>
              <a:rPr lang="en-US" b="1" dirty="0"/>
              <a:t> </a:t>
            </a:r>
            <a:r>
              <a:rPr lang="en-US" b="1" dirty="0" err="1"/>
              <a:t>toán</a:t>
            </a:r>
            <a:r>
              <a:rPr lang="en-US" b="1" dirty="0"/>
              <a:t> di </a:t>
            </a:r>
            <a:r>
              <a:rPr lang="en-US" b="1" dirty="0" err="1"/>
              <a:t>truyền</a:t>
            </a:r>
            <a:endParaRPr lang="en-US" b="1" dirty="0"/>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Áp</a:t>
            </a:r>
            <a:r>
              <a:rPr lang="en-US" sz="1400" dirty="0"/>
              <a:t> </a:t>
            </a:r>
            <a:r>
              <a:rPr lang="en-US" sz="1400" dirty="0" err="1"/>
              <a:t>dụng</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Kết</a:t>
            </a:r>
            <a:r>
              <a:rPr lang="en-US" sz="1400" dirty="0"/>
              <a:t> </a:t>
            </a:r>
            <a:r>
              <a:rPr lang="en-US" sz="1400" dirty="0" err="1"/>
              <a:t>quả</a:t>
            </a:r>
            <a:endParaRPr lang="en-US" sz="1400" dirty="0"/>
          </a:p>
        </p:txBody>
      </p:sp>
      <p:pic>
        <p:nvPicPr>
          <p:cNvPr id="4" name="Picture 3" descr="A diagram of a flowchart&#10;&#10;Description automatically generated">
            <a:extLst>
              <a:ext uri="{FF2B5EF4-FFF2-40B4-BE49-F238E27FC236}">
                <a16:creationId xmlns:a16="http://schemas.microsoft.com/office/drawing/2014/main" id="{70732203-14F0-E24C-0742-3240889FF6AA}"/>
              </a:ext>
            </a:extLst>
          </p:cNvPr>
          <p:cNvPicPr>
            <a:picLocks noChangeAspect="1"/>
          </p:cNvPicPr>
          <p:nvPr/>
        </p:nvPicPr>
        <p:blipFill>
          <a:blip r:embed="rId3"/>
          <a:stretch>
            <a:fillRect/>
          </a:stretch>
        </p:blipFill>
        <p:spPr>
          <a:xfrm>
            <a:off x="3327370" y="601451"/>
            <a:ext cx="3635238" cy="3934777"/>
          </a:xfrm>
          <a:prstGeom prst="rect">
            <a:avLst/>
          </a:prstGeom>
        </p:spPr>
      </p:pic>
    </p:spTree>
    <p:extLst>
      <p:ext uri="{BB962C8B-B14F-4D97-AF65-F5344CB8AC3E}">
        <p14:creationId xmlns:p14="http://schemas.microsoft.com/office/powerpoint/2010/main" val="123862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25" name="Rectangle: Rounded Corners 24">
            <a:extLst>
              <a:ext uri="{FF2B5EF4-FFF2-40B4-BE49-F238E27FC236}">
                <a16:creationId xmlns:a16="http://schemas.microsoft.com/office/drawing/2014/main" id="{92499B68-8AB0-9390-2761-2F8ECDF8ED3F}"/>
              </a:ext>
            </a:extLst>
          </p:cNvPr>
          <p:cNvSpPr/>
          <p:nvPr/>
        </p:nvSpPr>
        <p:spPr>
          <a:xfrm>
            <a:off x="119455" y="2762324"/>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6007" y="1523278"/>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Áp</a:t>
            </a:r>
            <a:r>
              <a:rPr lang="en-US" sz="1400" dirty="0"/>
              <a:t> </a:t>
            </a:r>
            <a:r>
              <a:rPr lang="en-US" sz="1400" dirty="0" err="1"/>
              <a:t>dụng</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Kết</a:t>
            </a:r>
            <a:r>
              <a:rPr lang="en-US" sz="1400" dirty="0"/>
              <a:t> </a:t>
            </a:r>
            <a:r>
              <a:rPr lang="en-US" sz="1400" dirty="0" err="1"/>
              <a:t>quả</a:t>
            </a:r>
            <a:endParaRPr lang="en-US" sz="1400" dirty="0"/>
          </a:p>
        </p:txBody>
      </p:sp>
      <p:graphicFrame>
        <p:nvGraphicFramePr>
          <p:cNvPr id="4" name="Table 3">
            <a:extLst>
              <a:ext uri="{FF2B5EF4-FFF2-40B4-BE49-F238E27FC236}">
                <a16:creationId xmlns:a16="http://schemas.microsoft.com/office/drawing/2014/main" id="{8E835D0D-1A4E-A12E-A5FE-76C810015CDA}"/>
              </a:ext>
            </a:extLst>
          </p:cNvPr>
          <p:cNvGraphicFramePr>
            <a:graphicFrameLocks noGrp="1"/>
          </p:cNvGraphicFramePr>
          <p:nvPr>
            <p:extLst>
              <p:ext uri="{D42A27DB-BD31-4B8C-83A1-F6EECF244321}">
                <p14:modId xmlns:p14="http://schemas.microsoft.com/office/powerpoint/2010/main" val="3220489647"/>
              </p:ext>
            </p:extLst>
          </p:nvPr>
        </p:nvGraphicFramePr>
        <p:xfrm>
          <a:off x="2355488" y="2387267"/>
          <a:ext cx="5792996" cy="1613686"/>
        </p:xfrm>
        <a:graphic>
          <a:graphicData uri="http://schemas.openxmlformats.org/drawingml/2006/table">
            <a:tbl>
              <a:tblPr firstRow="1" firstCol="1" bandRow="1"/>
              <a:tblGrid>
                <a:gridCol w="946673">
                  <a:extLst>
                    <a:ext uri="{9D8B030D-6E8A-4147-A177-3AD203B41FA5}">
                      <a16:colId xmlns:a16="http://schemas.microsoft.com/office/drawing/2014/main" val="2265493928"/>
                    </a:ext>
                  </a:extLst>
                </a:gridCol>
                <a:gridCol w="870939">
                  <a:extLst>
                    <a:ext uri="{9D8B030D-6E8A-4147-A177-3AD203B41FA5}">
                      <a16:colId xmlns:a16="http://schemas.microsoft.com/office/drawing/2014/main" val="534796382"/>
                    </a:ext>
                  </a:extLst>
                </a:gridCol>
                <a:gridCol w="1023690">
                  <a:extLst>
                    <a:ext uri="{9D8B030D-6E8A-4147-A177-3AD203B41FA5}">
                      <a16:colId xmlns:a16="http://schemas.microsoft.com/office/drawing/2014/main" val="272304844"/>
                    </a:ext>
                  </a:extLst>
                </a:gridCol>
                <a:gridCol w="1023690">
                  <a:extLst>
                    <a:ext uri="{9D8B030D-6E8A-4147-A177-3AD203B41FA5}">
                      <a16:colId xmlns:a16="http://schemas.microsoft.com/office/drawing/2014/main" val="3196455590"/>
                    </a:ext>
                  </a:extLst>
                </a:gridCol>
                <a:gridCol w="964002">
                  <a:extLst>
                    <a:ext uri="{9D8B030D-6E8A-4147-A177-3AD203B41FA5}">
                      <a16:colId xmlns:a16="http://schemas.microsoft.com/office/drawing/2014/main" val="1439772035"/>
                    </a:ext>
                  </a:extLst>
                </a:gridCol>
                <a:gridCol w="964002">
                  <a:extLst>
                    <a:ext uri="{9D8B030D-6E8A-4147-A177-3AD203B41FA5}">
                      <a16:colId xmlns:a16="http://schemas.microsoft.com/office/drawing/2014/main" val="1484585500"/>
                    </a:ext>
                  </a:extLst>
                </a:gridCol>
              </a:tblGrid>
              <a:tr h="403133">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vi-VN"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Số TP</a:t>
                      </a:r>
                      <a:endParaRPr lang="vi-VN"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Lần 1</a:t>
                      </a:r>
                      <a:endParaRPr lang="vi-VN"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Lần 2</a:t>
                      </a:r>
                      <a:endParaRPr lang="vi-VN"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Lần 3</a:t>
                      </a:r>
                      <a:endParaRPr lang="vi-VN"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AVG</a:t>
                      </a:r>
                      <a:endParaRPr lang="vi-VN"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011462356"/>
                  </a:ext>
                </a:extLst>
              </a:tr>
              <a:tr h="403133">
                <a:tc>
                  <a:txBody>
                    <a:bodyPr/>
                    <a:lstStyle/>
                    <a:p>
                      <a:pPr marL="0" marR="0" algn="ctr">
                        <a:lnSpc>
                          <a:spcPct val="120000"/>
                        </a:lnSpc>
                        <a:spcBef>
                          <a:spcPts val="0"/>
                        </a:spcBef>
                        <a:spcAft>
                          <a:spcPts val="0"/>
                        </a:spcAft>
                      </a:pPr>
                      <a:r>
                        <a:rPr lang="vi-VN" sz="1200" b="1"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G1</a:t>
                      </a:r>
                      <a:endParaRPr lang="vi-VN"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en-US" sz="1200" kern="100" dirty="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17</a:t>
                      </a:r>
                      <a:endParaRPr lang="vi-VN" sz="1200" kern="100" dirty="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0.5922934</a:t>
                      </a:r>
                      <a:endParaRPr lang="vi-VN"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0.5979526</a:t>
                      </a:r>
                      <a:endParaRPr lang="vi-VN"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0.5854336</a:t>
                      </a:r>
                      <a:endParaRPr lang="vi-VN"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0.5918932</a:t>
                      </a:r>
                      <a:endParaRPr lang="vi-VN"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extLst>
                  <a:ext uri="{0D108BD9-81ED-4DB2-BD59-A6C34878D82A}">
                    <a16:rowId xmlns:a16="http://schemas.microsoft.com/office/drawing/2014/main" val="3933023200"/>
                  </a:ext>
                </a:extLst>
              </a:tr>
              <a:tr h="403133">
                <a:tc>
                  <a:txBody>
                    <a:bodyPr/>
                    <a:lstStyle/>
                    <a:p>
                      <a:pPr marL="0" marR="0" algn="ctr">
                        <a:lnSpc>
                          <a:spcPct val="120000"/>
                        </a:lnSpc>
                        <a:spcBef>
                          <a:spcPts val="0"/>
                        </a:spcBef>
                        <a:spcAft>
                          <a:spcPts val="0"/>
                        </a:spcAft>
                      </a:pPr>
                      <a:r>
                        <a:rPr lang="vi-VN" sz="1200" b="1"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G2</a:t>
                      </a:r>
                      <a:endParaRPr lang="vi-VN"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en-US" sz="1200"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vi-VN"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0.8287467</a:t>
                      </a:r>
                      <a:endParaRPr lang="vi-VN"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0.8665396</a:t>
                      </a:r>
                      <a:endParaRPr lang="vi-VN" sz="1200" kern="100" dirty="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0.8655494</a:t>
                      </a:r>
                      <a:endParaRPr lang="vi-VN"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tc>
                  <a:txBody>
                    <a:bodyPr/>
                    <a:lstStyle/>
                    <a:p>
                      <a:pPr marL="0" marR="0" algn="ctr">
                        <a:lnSpc>
                          <a:spcPct val="120000"/>
                        </a:lnSpc>
                        <a:spcBef>
                          <a:spcPts val="0"/>
                        </a:spcBef>
                        <a:spcAft>
                          <a:spcPts val="0"/>
                        </a:spcAft>
                      </a:pPr>
                      <a:r>
                        <a:rPr lang="vi-VN" sz="1200" kern="1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0.8536119</a:t>
                      </a:r>
                      <a:endParaRPr lang="vi-VN" sz="1200" kern="100">
                        <a:effectLs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951879559"/>
                  </a:ext>
                </a:extLst>
              </a:tr>
              <a:tr h="404287">
                <a:tc>
                  <a:txBody>
                    <a:bodyPr/>
                    <a:lstStyle/>
                    <a:p>
                      <a:pPr marL="0" marR="0" algn="ctr">
                        <a:lnSpc>
                          <a:spcPct val="120000"/>
                        </a:lnSpc>
                        <a:spcBef>
                          <a:spcPts val="0"/>
                        </a:spcBef>
                        <a:spcAft>
                          <a:spcPts val="0"/>
                        </a:spcAft>
                      </a:pPr>
                      <a:r>
                        <a:rPr lang="vi-VN" sz="1200" b="1"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G3</a:t>
                      </a:r>
                      <a:endParaRPr lang="vi-VN"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en-US" sz="1200" kern="100" dirty="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42</a:t>
                      </a:r>
                      <a:endParaRPr lang="vi-VN" sz="1200" kern="100" dirty="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1.2188011</a:t>
                      </a:r>
                      <a:endParaRPr lang="vi-VN"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1.2022951</a:t>
                      </a:r>
                      <a:endParaRPr lang="vi-VN"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1.2118351</a:t>
                      </a:r>
                      <a:endParaRPr lang="vi-VN" sz="1200" kern="10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tc>
                  <a:txBody>
                    <a:bodyPr/>
                    <a:lstStyle/>
                    <a:p>
                      <a:pPr marL="0" marR="0" algn="ctr">
                        <a:lnSpc>
                          <a:spcPct val="120000"/>
                        </a:lnSpc>
                        <a:spcBef>
                          <a:spcPts val="0"/>
                        </a:spcBef>
                        <a:spcAft>
                          <a:spcPts val="0"/>
                        </a:spcAft>
                      </a:pPr>
                      <a:r>
                        <a:rPr lang="vi-VN" sz="1200" kern="100" dirty="0">
                          <a:solidFill>
                            <a:srgbClr val="1F1F1F"/>
                          </a:solidFill>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rPr>
                        <a:t>1.2109771</a:t>
                      </a:r>
                      <a:endParaRPr lang="vi-VN" sz="1200" kern="100" dirty="0">
                        <a:effectLst/>
                        <a:highlight>
                          <a:srgbClr val="F2F2F2"/>
                        </a:highlight>
                        <a:latin typeface="Proxima Nova Rg"/>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solidFill>
                      <a:srgbClr val="F2F2F2"/>
                    </a:solidFill>
                  </a:tcPr>
                </a:tc>
                <a:extLst>
                  <a:ext uri="{0D108BD9-81ED-4DB2-BD59-A6C34878D82A}">
                    <a16:rowId xmlns:a16="http://schemas.microsoft.com/office/drawing/2014/main" val="2011702836"/>
                  </a:ext>
                </a:extLst>
              </a:tr>
            </a:tbl>
          </a:graphicData>
        </a:graphic>
      </p:graphicFrame>
      <p:sp>
        <p:nvSpPr>
          <p:cNvPr id="7" name="Google Shape;241;p33">
            <a:extLst>
              <a:ext uri="{FF2B5EF4-FFF2-40B4-BE49-F238E27FC236}">
                <a16:creationId xmlns:a16="http://schemas.microsoft.com/office/drawing/2014/main" id="{A7E60374-83CA-F712-96B5-F03A000C0343}"/>
              </a:ext>
            </a:extLst>
          </p:cNvPr>
          <p:cNvSpPr txBox="1">
            <a:spLocks/>
          </p:cNvSpPr>
          <p:nvPr/>
        </p:nvSpPr>
        <p:spPr>
          <a:xfrm>
            <a:off x="1224254" y="732283"/>
            <a:ext cx="3825266"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b="1" dirty="0" err="1"/>
              <a:t>Thuật</a:t>
            </a:r>
            <a:r>
              <a:rPr lang="en-US" b="1" dirty="0"/>
              <a:t> </a:t>
            </a:r>
            <a:r>
              <a:rPr lang="en-US" b="1" dirty="0" err="1"/>
              <a:t>toán</a:t>
            </a:r>
            <a:r>
              <a:rPr lang="en-US" b="1" dirty="0"/>
              <a:t> di </a:t>
            </a:r>
            <a:r>
              <a:rPr lang="en-US" b="1" dirty="0" err="1"/>
              <a:t>truyền</a:t>
            </a:r>
            <a:endParaRPr lang="en-US" b="1" dirty="0"/>
          </a:p>
        </p:txBody>
      </p:sp>
    </p:spTree>
    <p:extLst>
      <p:ext uri="{BB962C8B-B14F-4D97-AF65-F5344CB8AC3E}">
        <p14:creationId xmlns:p14="http://schemas.microsoft.com/office/powerpoint/2010/main" val="1147470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a:t>
            </a:r>
            <a:endParaRPr dirty="0"/>
          </a:p>
        </p:txBody>
      </p:sp>
      <p:sp>
        <p:nvSpPr>
          <p:cNvPr id="235" name="Google Shape;235;p33"/>
          <p:cNvSpPr txBox="1">
            <a:spLocks noGrp="1"/>
          </p:cNvSpPr>
          <p:nvPr>
            <p:ph type="subTitle" idx="1"/>
          </p:nvPr>
        </p:nvSpPr>
        <p:spPr>
          <a:xfrm>
            <a:off x="716613"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 tổng quát về bài toán TSP</a:t>
            </a:r>
            <a:endParaRPr dirty="0"/>
          </a:p>
        </p:txBody>
      </p:sp>
      <p:sp>
        <p:nvSpPr>
          <p:cNvPr id="236" name="Google Shape;236;p33"/>
          <p:cNvSpPr txBox="1">
            <a:spLocks noGrp="1"/>
          </p:cNvSpPr>
          <p:nvPr>
            <p:ph type="subTitle" idx="2"/>
          </p:nvPr>
        </p:nvSpPr>
        <p:spPr>
          <a:xfrm>
            <a:off x="3511043"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Áp dụng thuật toán vét cạn để giải quyết bài toán</a:t>
            </a:r>
            <a:endParaRPr dirty="0"/>
          </a:p>
        </p:txBody>
      </p:sp>
      <p:sp>
        <p:nvSpPr>
          <p:cNvPr id="237" name="Google Shape;237;p33"/>
          <p:cNvSpPr txBox="1">
            <a:spLocks noGrp="1"/>
          </p:cNvSpPr>
          <p:nvPr>
            <p:ph type="subTitle" idx="3"/>
          </p:nvPr>
        </p:nvSpPr>
        <p:spPr>
          <a:xfrm>
            <a:off x="6305479"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tham</a:t>
            </a:r>
            <a:r>
              <a:rPr lang="en-US" dirty="0"/>
              <a:t> lam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38" name="Google Shape;238;p33"/>
          <p:cNvSpPr txBox="1">
            <a:spLocks noGrp="1"/>
          </p:cNvSpPr>
          <p:nvPr>
            <p:ph type="title" idx="4"/>
          </p:nvPr>
        </p:nvSpPr>
        <p:spPr>
          <a:xfrm>
            <a:off x="1410215"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9" name="Google Shape;239;p33"/>
          <p:cNvSpPr txBox="1">
            <a:spLocks noGrp="1"/>
          </p:cNvSpPr>
          <p:nvPr>
            <p:ph type="title" idx="5"/>
          </p:nvPr>
        </p:nvSpPr>
        <p:spPr>
          <a:xfrm>
            <a:off x="4204652"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6999090"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716613"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Bài</a:t>
            </a:r>
            <a:r>
              <a:rPr lang="en-US" dirty="0"/>
              <a:t> </a:t>
            </a:r>
            <a:r>
              <a:rPr lang="en-US" dirty="0" err="1"/>
              <a:t>toán</a:t>
            </a:r>
            <a:r>
              <a:rPr lang="en-US" dirty="0"/>
              <a:t> TSP</a:t>
            </a:r>
            <a:endParaRPr dirty="0"/>
          </a:p>
        </p:txBody>
      </p:sp>
      <p:sp>
        <p:nvSpPr>
          <p:cNvPr id="242" name="Google Shape;242;p33"/>
          <p:cNvSpPr txBox="1">
            <a:spLocks noGrp="1"/>
          </p:cNvSpPr>
          <p:nvPr>
            <p:ph type="subTitle" idx="8"/>
          </p:nvPr>
        </p:nvSpPr>
        <p:spPr>
          <a:xfrm>
            <a:off x="3511048"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6305484"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4" name="Google Shape;244;p33"/>
          <p:cNvSpPr txBox="1">
            <a:spLocks noGrp="1"/>
          </p:cNvSpPr>
          <p:nvPr>
            <p:ph type="subTitle" idx="13"/>
          </p:nvPr>
        </p:nvSpPr>
        <p:spPr>
          <a:xfrm>
            <a:off x="716600"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ACO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45" name="Google Shape;245;p33"/>
          <p:cNvSpPr txBox="1">
            <a:spLocks noGrp="1"/>
          </p:cNvSpPr>
          <p:nvPr>
            <p:ph type="subTitle" idx="14"/>
          </p:nvPr>
        </p:nvSpPr>
        <p:spPr>
          <a:xfrm>
            <a:off x="3511030"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di </a:t>
            </a:r>
            <a:r>
              <a:rPr lang="en-US" dirty="0" err="1"/>
              <a:t>truyền</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46" name="Google Shape;246;p33"/>
          <p:cNvSpPr txBox="1">
            <a:spLocks noGrp="1"/>
          </p:cNvSpPr>
          <p:nvPr>
            <p:ph type="subTitle" idx="15"/>
          </p:nvPr>
        </p:nvSpPr>
        <p:spPr>
          <a:xfrm>
            <a:off x="6305467"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 sánh thời gian thực hiện của các thuật toán với nhau dựa vào dataset chung</a:t>
            </a:r>
            <a:endParaRPr dirty="0"/>
          </a:p>
        </p:txBody>
      </p:sp>
      <p:sp>
        <p:nvSpPr>
          <p:cNvPr id="247" name="Google Shape;247;p33"/>
          <p:cNvSpPr txBox="1">
            <a:spLocks noGrp="1"/>
          </p:cNvSpPr>
          <p:nvPr>
            <p:ph type="title" idx="16"/>
          </p:nvPr>
        </p:nvSpPr>
        <p:spPr>
          <a:xfrm>
            <a:off x="1410202" y="3010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4204640" y="3010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716600"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3511036"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6305471"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p:txBody>
          <a:bodyPr/>
          <a:lstStyle/>
          <a:p>
            <a:r>
              <a:rPr lang="en-US" dirty="0"/>
              <a:t>06</a:t>
            </a:r>
          </a:p>
        </p:txBody>
      </p:sp>
    </p:spTree>
    <p:extLst>
      <p:ext uri="{BB962C8B-B14F-4D97-AF65-F5344CB8AC3E}">
        <p14:creationId xmlns:p14="http://schemas.microsoft.com/office/powerpoint/2010/main" val="3565569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 name="Title 2">
            <a:extLst>
              <a:ext uri="{FF2B5EF4-FFF2-40B4-BE49-F238E27FC236}">
                <a16:creationId xmlns:a16="http://schemas.microsoft.com/office/drawing/2014/main" id="{68623FCA-E767-5469-8D02-AC0DDE3C2D03}"/>
              </a:ext>
            </a:extLst>
          </p:cNvPr>
          <p:cNvSpPr txBox="1">
            <a:spLocks/>
          </p:cNvSpPr>
          <p:nvPr/>
        </p:nvSpPr>
        <p:spPr>
          <a:xfrm>
            <a:off x="208001" y="732283"/>
            <a:ext cx="734700" cy="447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ce Mono"/>
              <a:buNone/>
              <a:defRPr sz="3000" b="1" i="0" u="none" strike="noStrike" cap="none">
                <a:solidFill>
                  <a:schemeClr val="dk1"/>
                </a:solidFill>
                <a:latin typeface="Space Mono"/>
                <a:ea typeface="Space Mono"/>
                <a:cs typeface="Space Mono"/>
                <a:sym typeface="Space Mon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dirty="0"/>
              <a:t>06</a:t>
            </a:r>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208001" y="1403677"/>
            <a:ext cx="8458479"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1224254" y="732283"/>
            <a:ext cx="3266466"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Bảng</a:t>
            </a:r>
            <a:r>
              <a:rPr lang="en-US" b="1" dirty="0"/>
              <a:t> so </a:t>
            </a:r>
            <a:r>
              <a:rPr lang="en-US" b="1" dirty="0" err="1"/>
              <a:t>sánh</a:t>
            </a:r>
            <a:endParaRPr lang="en-US" b="1" dirty="0"/>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graphicFrame>
        <p:nvGraphicFramePr>
          <p:cNvPr id="3" name="Table 2">
            <a:extLst>
              <a:ext uri="{FF2B5EF4-FFF2-40B4-BE49-F238E27FC236}">
                <a16:creationId xmlns:a16="http://schemas.microsoft.com/office/drawing/2014/main" id="{94C0088F-1D61-C31B-3010-007AE9A25B2E}"/>
              </a:ext>
            </a:extLst>
          </p:cNvPr>
          <p:cNvGraphicFramePr>
            <a:graphicFrameLocks noGrp="1"/>
          </p:cNvGraphicFramePr>
          <p:nvPr>
            <p:extLst>
              <p:ext uri="{D42A27DB-BD31-4B8C-83A1-F6EECF244321}">
                <p14:modId xmlns:p14="http://schemas.microsoft.com/office/powerpoint/2010/main" val="4235932134"/>
              </p:ext>
            </p:extLst>
          </p:nvPr>
        </p:nvGraphicFramePr>
        <p:xfrm>
          <a:off x="477520" y="1403677"/>
          <a:ext cx="7820664" cy="3268340"/>
        </p:xfrm>
        <a:graphic>
          <a:graphicData uri="http://schemas.openxmlformats.org/drawingml/2006/table">
            <a:tbl>
              <a:tblPr firstRow="1" firstCol="1" bandRow="1">
                <a:tableStyleId>{E8896BA7-EBF5-4B94-81E5-24FC3A7A1138}</a:tableStyleId>
              </a:tblPr>
              <a:tblGrid>
                <a:gridCol w="648556">
                  <a:extLst>
                    <a:ext uri="{9D8B030D-6E8A-4147-A177-3AD203B41FA5}">
                      <a16:colId xmlns:a16="http://schemas.microsoft.com/office/drawing/2014/main" val="1531873435"/>
                    </a:ext>
                  </a:extLst>
                </a:gridCol>
                <a:gridCol w="377341">
                  <a:extLst>
                    <a:ext uri="{9D8B030D-6E8A-4147-A177-3AD203B41FA5}">
                      <a16:colId xmlns:a16="http://schemas.microsoft.com/office/drawing/2014/main" val="13050135"/>
                    </a:ext>
                  </a:extLst>
                </a:gridCol>
                <a:gridCol w="639383">
                  <a:extLst>
                    <a:ext uri="{9D8B030D-6E8A-4147-A177-3AD203B41FA5}">
                      <a16:colId xmlns:a16="http://schemas.microsoft.com/office/drawing/2014/main" val="3992017045"/>
                    </a:ext>
                  </a:extLst>
                </a:gridCol>
                <a:gridCol w="809712">
                  <a:extLst>
                    <a:ext uri="{9D8B030D-6E8A-4147-A177-3AD203B41FA5}">
                      <a16:colId xmlns:a16="http://schemas.microsoft.com/office/drawing/2014/main" val="1324134119"/>
                    </a:ext>
                  </a:extLst>
                </a:gridCol>
                <a:gridCol w="809712">
                  <a:extLst>
                    <a:ext uri="{9D8B030D-6E8A-4147-A177-3AD203B41FA5}">
                      <a16:colId xmlns:a16="http://schemas.microsoft.com/office/drawing/2014/main" val="4005440180"/>
                    </a:ext>
                  </a:extLst>
                </a:gridCol>
                <a:gridCol w="809712">
                  <a:extLst>
                    <a:ext uri="{9D8B030D-6E8A-4147-A177-3AD203B41FA5}">
                      <a16:colId xmlns:a16="http://schemas.microsoft.com/office/drawing/2014/main" val="2878627404"/>
                    </a:ext>
                  </a:extLst>
                </a:gridCol>
                <a:gridCol w="809712">
                  <a:extLst>
                    <a:ext uri="{9D8B030D-6E8A-4147-A177-3AD203B41FA5}">
                      <a16:colId xmlns:a16="http://schemas.microsoft.com/office/drawing/2014/main" val="2895796665"/>
                    </a:ext>
                  </a:extLst>
                </a:gridCol>
                <a:gridCol w="648556">
                  <a:extLst>
                    <a:ext uri="{9D8B030D-6E8A-4147-A177-3AD203B41FA5}">
                      <a16:colId xmlns:a16="http://schemas.microsoft.com/office/drawing/2014/main" val="196809939"/>
                    </a:ext>
                  </a:extLst>
                </a:gridCol>
                <a:gridCol w="648556">
                  <a:extLst>
                    <a:ext uri="{9D8B030D-6E8A-4147-A177-3AD203B41FA5}">
                      <a16:colId xmlns:a16="http://schemas.microsoft.com/office/drawing/2014/main" val="2255276118"/>
                    </a:ext>
                  </a:extLst>
                </a:gridCol>
                <a:gridCol w="809712">
                  <a:extLst>
                    <a:ext uri="{9D8B030D-6E8A-4147-A177-3AD203B41FA5}">
                      <a16:colId xmlns:a16="http://schemas.microsoft.com/office/drawing/2014/main" val="2199417474"/>
                    </a:ext>
                  </a:extLst>
                </a:gridCol>
                <a:gridCol w="809712">
                  <a:extLst>
                    <a:ext uri="{9D8B030D-6E8A-4147-A177-3AD203B41FA5}">
                      <a16:colId xmlns:a16="http://schemas.microsoft.com/office/drawing/2014/main" val="3098110132"/>
                    </a:ext>
                  </a:extLst>
                </a:gridCol>
              </a:tblGrid>
              <a:tr h="90324">
                <a:tc rowSpan="3">
                  <a:txBody>
                    <a:bodyPr/>
                    <a:lstStyle/>
                    <a:p>
                      <a:pPr marL="0" marR="0" algn="ctr">
                        <a:lnSpc>
                          <a:spcPct val="120000"/>
                        </a:lnSpc>
                        <a:spcBef>
                          <a:spcPts val="0"/>
                        </a:spcBef>
                        <a:spcAft>
                          <a:spcPts val="0"/>
                        </a:spcAft>
                      </a:pPr>
                      <a:r>
                        <a:rPr lang="en-US" sz="800" kern="100">
                          <a:effectLst/>
                        </a:rPr>
                        <a:t>STT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rowSpan="3">
                  <a:txBody>
                    <a:bodyPr/>
                    <a:lstStyle/>
                    <a:p>
                      <a:pPr marL="0" marR="0" algn="ctr">
                        <a:lnSpc>
                          <a:spcPct val="120000"/>
                        </a:lnSpc>
                        <a:spcBef>
                          <a:spcPts val="0"/>
                        </a:spcBef>
                        <a:spcAft>
                          <a:spcPts val="0"/>
                        </a:spcAft>
                      </a:pPr>
                      <a:r>
                        <a:rPr lang="en-US" sz="800" kern="100">
                          <a:effectLst/>
                        </a:rPr>
                        <a:t>Số TP</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rowSpan="3">
                  <a:txBody>
                    <a:bodyPr/>
                    <a:lstStyle/>
                    <a:p>
                      <a:pPr marL="0" marR="0" algn="ctr">
                        <a:lnSpc>
                          <a:spcPct val="120000"/>
                        </a:lnSpc>
                        <a:spcBef>
                          <a:spcPts val="0"/>
                        </a:spcBef>
                        <a:spcAft>
                          <a:spcPts val="0"/>
                        </a:spcAft>
                      </a:pPr>
                      <a:r>
                        <a:rPr lang="en-US" sz="800" kern="100">
                          <a:effectLst/>
                        </a:rPr>
                        <a:t>Khoảng cách tối đa</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gridSpan="8">
                  <a:txBody>
                    <a:bodyPr/>
                    <a:lstStyle/>
                    <a:p>
                      <a:pPr marL="0" marR="0" algn="ctr">
                        <a:lnSpc>
                          <a:spcPct val="120000"/>
                        </a:lnSpc>
                        <a:spcBef>
                          <a:spcPts val="0"/>
                        </a:spcBef>
                        <a:spcAft>
                          <a:spcPts val="0"/>
                        </a:spcAft>
                      </a:pPr>
                      <a:r>
                        <a:rPr lang="en-US" sz="800" kern="100">
                          <a:effectLst/>
                        </a:rPr>
                        <a:t>Thời gian thực thi</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2496769"/>
                  </a:ext>
                </a:extLst>
              </a:tr>
              <a:tr h="90324">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algn="ctr">
                        <a:lnSpc>
                          <a:spcPct val="120000"/>
                        </a:lnSpc>
                        <a:spcBef>
                          <a:spcPts val="0"/>
                        </a:spcBef>
                        <a:spcAft>
                          <a:spcPts val="0"/>
                        </a:spcAft>
                      </a:pPr>
                      <a:r>
                        <a:rPr lang="en-US" sz="800" kern="100">
                          <a:effectLst/>
                        </a:rPr>
                        <a:t>Vét cạn</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hMerge="1">
                  <a:txBody>
                    <a:bodyPr/>
                    <a:lstStyle/>
                    <a:p>
                      <a:endParaRPr lang="en-US"/>
                    </a:p>
                  </a:txBody>
                  <a:tcPr/>
                </a:tc>
                <a:tc gridSpan="2">
                  <a:txBody>
                    <a:bodyPr/>
                    <a:lstStyle/>
                    <a:p>
                      <a:pPr marL="0" marR="0" algn="ctr">
                        <a:lnSpc>
                          <a:spcPct val="120000"/>
                        </a:lnSpc>
                        <a:spcBef>
                          <a:spcPts val="0"/>
                        </a:spcBef>
                        <a:spcAft>
                          <a:spcPts val="0"/>
                        </a:spcAft>
                      </a:pPr>
                      <a:r>
                        <a:rPr lang="en-US" sz="800" kern="100">
                          <a:effectLst/>
                        </a:rPr>
                        <a:t>Tham lam</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hMerge="1">
                  <a:txBody>
                    <a:bodyPr/>
                    <a:lstStyle/>
                    <a:p>
                      <a:endParaRPr lang="en-US"/>
                    </a:p>
                  </a:txBody>
                  <a:tcPr/>
                </a:tc>
                <a:tc gridSpan="2">
                  <a:txBody>
                    <a:bodyPr/>
                    <a:lstStyle/>
                    <a:p>
                      <a:pPr marL="0" marR="0" algn="ctr">
                        <a:lnSpc>
                          <a:spcPct val="120000"/>
                        </a:lnSpc>
                        <a:spcBef>
                          <a:spcPts val="0"/>
                        </a:spcBef>
                        <a:spcAft>
                          <a:spcPts val="0"/>
                        </a:spcAft>
                      </a:pPr>
                      <a:r>
                        <a:rPr lang="en-US" sz="800" kern="100">
                          <a:effectLst/>
                        </a:rPr>
                        <a:t>ACO</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hMerge="1">
                  <a:txBody>
                    <a:bodyPr/>
                    <a:lstStyle/>
                    <a:p>
                      <a:endParaRPr lang="en-US"/>
                    </a:p>
                  </a:txBody>
                  <a:tcPr/>
                </a:tc>
                <a:tc gridSpan="2">
                  <a:txBody>
                    <a:bodyPr/>
                    <a:lstStyle/>
                    <a:p>
                      <a:pPr marL="0" marR="0" algn="ctr">
                        <a:lnSpc>
                          <a:spcPct val="120000"/>
                        </a:lnSpc>
                        <a:spcBef>
                          <a:spcPts val="0"/>
                        </a:spcBef>
                        <a:spcAft>
                          <a:spcPts val="0"/>
                        </a:spcAft>
                      </a:pPr>
                      <a:r>
                        <a:rPr lang="en-US" sz="800" kern="100">
                          <a:effectLst/>
                        </a:rPr>
                        <a:t>Di truyền</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hMerge="1">
                  <a:txBody>
                    <a:bodyPr/>
                    <a:lstStyle/>
                    <a:p>
                      <a:endParaRPr lang="en-US"/>
                    </a:p>
                  </a:txBody>
                  <a:tcPr/>
                </a:tc>
                <a:extLst>
                  <a:ext uri="{0D108BD9-81ED-4DB2-BD59-A6C34878D82A}">
                    <a16:rowId xmlns:a16="http://schemas.microsoft.com/office/drawing/2014/main" val="3375389870"/>
                  </a:ext>
                </a:extLst>
              </a:tr>
              <a:tr h="18020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Nghiệm</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T/G</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Nghiệm</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T/G</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Nghiệm</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T/G</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Nghiệm</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T/G</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4195070369"/>
                  </a:ext>
                </a:extLst>
              </a:tr>
              <a:tr h="166079">
                <a:tc>
                  <a:txBody>
                    <a:bodyPr/>
                    <a:lstStyle/>
                    <a:p>
                      <a:pPr marL="0" marR="0" algn="ctr">
                        <a:lnSpc>
                          <a:spcPct val="120000"/>
                        </a:lnSpc>
                        <a:spcBef>
                          <a:spcPts val="0"/>
                        </a:spcBef>
                        <a:spcAft>
                          <a:spcPts val="0"/>
                        </a:spcAft>
                      </a:pPr>
                      <a:r>
                        <a:rPr lang="en-US" sz="800" kern="100">
                          <a:effectLst/>
                        </a:rPr>
                        <a:t>1</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rowSpan="17">
                  <a:txBody>
                    <a:bodyPr/>
                    <a:lstStyle/>
                    <a:p>
                      <a:pPr marL="0" marR="0" algn="ctr">
                        <a:lnSpc>
                          <a:spcPct val="120000"/>
                        </a:lnSpc>
                        <a:spcBef>
                          <a:spcPts val="0"/>
                        </a:spcBef>
                        <a:spcAft>
                          <a:spcPts val="0"/>
                        </a:spcAft>
                      </a:pPr>
                      <a:r>
                        <a:rPr lang="en-US" sz="800" kern="100">
                          <a:effectLst/>
                        </a:rPr>
                        <a:t>100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114</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0.0002006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122</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0.0005546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59</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0.0474716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114</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0.2145026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3237286734"/>
                  </a:ext>
                </a:extLst>
              </a:tr>
              <a:tr h="166079">
                <a:tc>
                  <a:txBody>
                    <a:bodyPr/>
                    <a:lstStyle/>
                    <a:p>
                      <a:pPr marL="0" marR="0" algn="ctr">
                        <a:lnSpc>
                          <a:spcPct val="120000"/>
                        </a:lnSpc>
                        <a:spcBef>
                          <a:spcPts val="0"/>
                        </a:spcBef>
                        <a:spcAft>
                          <a:spcPts val="0"/>
                        </a:spcAft>
                      </a:pPr>
                      <a:r>
                        <a:rPr lang="en-US" sz="800" kern="100">
                          <a:effectLst/>
                        </a:rPr>
                        <a:t>2</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159</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3.9412186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224</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0.0029205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163</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0.0935097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159</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0.6231878</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3585957204"/>
                  </a:ext>
                </a:extLst>
              </a:tr>
              <a:tr h="166079">
                <a:tc>
                  <a:txBody>
                    <a:bodyPr/>
                    <a:lstStyle/>
                    <a:p>
                      <a:pPr marL="0" marR="0" algn="ctr">
                        <a:lnSpc>
                          <a:spcPct val="120000"/>
                        </a:lnSpc>
                        <a:spcBef>
                          <a:spcPts val="0"/>
                        </a:spcBef>
                        <a:spcAft>
                          <a:spcPts val="0"/>
                        </a:spcAft>
                      </a:pPr>
                      <a:r>
                        <a:rPr lang="en-US" sz="800" kern="100">
                          <a:effectLst/>
                        </a:rPr>
                        <a:t>3</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238</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0.0019662</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185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0.1525939</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257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0.6276800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2529297502"/>
                  </a:ext>
                </a:extLst>
              </a:tr>
              <a:tr h="166079">
                <a:tc>
                  <a:txBody>
                    <a:bodyPr/>
                    <a:lstStyle/>
                    <a:p>
                      <a:pPr marL="0" marR="0" algn="ctr">
                        <a:lnSpc>
                          <a:spcPct val="120000"/>
                        </a:lnSpc>
                        <a:spcBef>
                          <a:spcPts val="0"/>
                        </a:spcBef>
                        <a:spcAft>
                          <a:spcPts val="0"/>
                        </a:spcAft>
                      </a:pPr>
                      <a:r>
                        <a:rPr lang="en-US" sz="800" kern="100">
                          <a:effectLst/>
                        </a:rPr>
                        <a:t>4</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20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dirty="0">
                          <a:effectLst/>
                        </a:rPr>
                        <a:t>~</a:t>
                      </a:r>
                      <a:endParaRPr lang="en-US" sz="800" kern="100" dirty="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317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0.0031392</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263</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0.2186580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338</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0.8111602</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3983083179"/>
                  </a:ext>
                </a:extLst>
              </a:tr>
              <a:tr h="166079">
                <a:tc>
                  <a:txBody>
                    <a:bodyPr/>
                    <a:lstStyle/>
                    <a:p>
                      <a:pPr marL="0" marR="0" algn="ctr">
                        <a:lnSpc>
                          <a:spcPct val="120000"/>
                        </a:lnSpc>
                        <a:spcBef>
                          <a:spcPts val="0"/>
                        </a:spcBef>
                        <a:spcAft>
                          <a:spcPts val="0"/>
                        </a:spcAft>
                      </a:pPr>
                      <a:r>
                        <a:rPr lang="en-US" sz="800" kern="100">
                          <a:effectLst/>
                        </a:rPr>
                        <a:t>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377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0.0048049</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312</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0.4734974</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581</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0.9447677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1177234966"/>
                  </a:ext>
                </a:extLst>
              </a:tr>
              <a:tr h="166079">
                <a:tc>
                  <a:txBody>
                    <a:bodyPr/>
                    <a:lstStyle/>
                    <a:p>
                      <a:pPr marL="0" marR="0" algn="ctr">
                        <a:lnSpc>
                          <a:spcPct val="120000"/>
                        </a:lnSpc>
                        <a:spcBef>
                          <a:spcPts val="0"/>
                        </a:spcBef>
                        <a:spcAft>
                          <a:spcPts val="0"/>
                        </a:spcAft>
                      </a:pPr>
                      <a:r>
                        <a:rPr lang="en-US" sz="800" kern="100">
                          <a:effectLst/>
                        </a:rPr>
                        <a:t>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40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363</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0.0098685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479</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0.8158975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866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1.1400701</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2940211192"/>
                  </a:ext>
                </a:extLst>
              </a:tr>
              <a:tr h="166079">
                <a:tc>
                  <a:txBody>
                    <a:bodyPr/>
                    <a:lstStyle/>
                    <a:p>
                      <a:pPr marL="0" marR="0" algn="ctr">
                        <a:lnSpc>
                          <a:spcPct val="120000"/>
                        </a:lnSpc>
                        <a:spcBef>
                          <a:spcPts val="0"/>
                        </a:spcBef>
                        <a:spcAft>
                          <a:spcPts val="0"/>
                        </a:spcAft>
                      </a:pPr>
                      <a:r>
                        <a:rPr lang="en-US" sz="800" kern="100">
                          <a:effectLst/>
                        </a:rPr>
                        <a:t>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50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559</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0.0104906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460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1.2933828</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1100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1.3294702</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2197108256"/>
                  </a:ext>
                </a:extLst>
              </a:tr>
              <a:tr h="166079">
                <a:tc>
                  <a:txBody>
                    <a:bodyPr/>
                    <a:lstStyle/>
                    <a:p>
                      <a:pPr marL="0" marR="0" algn="ctr">
                        <a:lnSpc>
                          <a:spcPct val="120000"/>
                        </a:lnSpc>
                        <a:spcBef>
                          <a:spcPts val="0"/>
                        </a:spcBef>
                        <a:spcAft>
                          <a:spcPts val="0"/>
                        </a:spcAft>
                      </a:pPr>
                      <a:r>
                        <a:rPr lang="en-US" sz="800" kern="100">
                          <a:effectLst/>
                        </a:rPr>
                        <a:t>8</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60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468</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0.0122891</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612</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1.8106399</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1143</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1.5914083</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2661845326"/>
                  </a:ext>
                </a:extLst>
              </a:tr>
              <a:tr h="166079">
                <a:tc>
                  <a:txBody>
                    <a:bodyPr/>
                    <a:lstStyle/>
                    <a:p>
                      <a:pPr marL="0" marR="0" algn="ctr">
                        <a:lnSpc>
                          <a:spcPct val="120000"/>
                        </a:lnSpc>
                        <a:spcBef>
                          <a:spcPts val="0"/>
                        </a:spcBef>
                        <a:spcAft>
                          <a:spcPts val="0"/>
                        </a:spcAft>
                      </a:pPr>
                      <a:r>
                        <a:rPr lang="en-US" sz="800" kern="100">
                          <a:effectLst/>
                        </a:rPr>
                        <a:t>9</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70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533</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0.0125192</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520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2.4745154</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1751</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1.6812387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449928687"/>
                  </a:ext>
                </a:extLst>
              </a:tr>
              <a:tr h="166079">
                <a:tc>
                  <a:txBody>
                    <a:bodyPr/>
                    <a:lstStyle/>
                    <a:p>
                      <a:pPr marL="0" marR="0" algn="ctr">
                        <a:lnSpc>
                          <a:spcPct val="120000"/>
                        </a:lnSpc>
                        <a:spcBef>
                          <a:spcPts val="0"/>
                        </a:spcBef>
                        <a:spcAft>
                          <a:spcPts val="0"/>
                        </a:spcAft>
                      </a:pPr>
                      <a:r>
                        <a:rPr lang="en-US" sz="800" kern="100">
                          <a:effectLst/>
                        </a:rPr>
                        <a:t>10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80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392</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0.0130571</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644</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3.2493436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1855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1.9074696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4106595419"/>
                  </a:ext>
                </a:extLst>
              </a:tr>
              <a:tr h="166079">
                <a:tc>
                  <a:txBody>
                    <a:bodyPr/>
                    <a:lstStyle/>
                    <a:p>
                      <a:pPr marL="0" marR="0" algn="ctr">
                        <a:lnSpc>
                          <a:spcPct val="120000"/>
                        </a:lnSpc>
                        <a:spcBef>
                          <a:spcPts val="0"/>
                        </a:spcBef>
                        <a:spcAft>
                          <a:spcPts val="0"/>
                        </a:spcAft>
                      </a:pPr>
                      <a:r>
                        <a:rPr lang="en-US" sz="800" kern="100">
                          <a:effectLst/>
                        </a:rPr>
                        <a:t>11</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90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417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0.0143870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668</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4.0526805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2290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2.0413215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1543506394"/>
                  </a:ext>
                </a:extLst>
              </a:tr>
              <a:tr h="166079">
                <a:tc>
                  <a:txBody>
                    <a:bodyPr/>
                    <a:lstStyle/>
                    <a:p>
                      <a:pPr marL="0" marR="0" algn="ctr">
                        <a:lnSpc>
                          <a:spcPct val="120000"/>
                        </a:lnSpc>
                        <a:spcBef>
                          <a:spcPts val="0"/>
                        </a:spcBef>
                        <a:spcAft>
                          <a:spcPts val="0"/>
                        </a:spcAft>
                      </a:pPr>
                      <a:r>
                        <a:rPr lang="en-US" sz="800" kern="100">
                          <a:effectLst/>
                        </a:rPr>
                        <a:t>12</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100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562</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0.0214346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661</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5.0691237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2425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4.3401146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1945251568"/>
                  </a:ext>
                </a:extLst>
              </a:tr>
              <a:tr h="166079">
                <a:tc>
                  <a:txBody>
                    <a:bodyPr/>
                    <a:lstStyle/>
                    <a:p>
                      <a:pPr marL="0" marR="0" algn="ctr">
                        <a:lnSpc>
                          <a:spcPct val="120000"/>
                        </a:lnSpc>
                        <a:spcBef>
                          <a:spcPts val="0"/>
                        </a:spcBef>
                        <a:spcAft>
                          <a:spcPts val="0"/>
                        </a:spcAft>
                      </a:pPr>
                      <a:r>
                        <a:rPr lang="en-US" sz="800" kern="100">
                          <a:effectLst/>
                        </a:rPr>
                        <a:t>13</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120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434</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0.0210249</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838</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7.0876031</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3128</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2.6130157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3154578557"/>
                  </a:ext>
                </a:extLst>
              </a:tr>
              <a:tr h="166079">
                <a:tc>
                  <a:txBody>
                    <a:bodyPr/>
                    <a:lstStyle/>
                    <a:p>
                      <a:pPr marL="0" marR="0" algn="ctr">
                        <a:lnSpc>
                          <a:spcPct val="120000"/>
                        </a:lnSpc>
                        <a:spcBef>
                          <a:spcPts val="0"/>
                        </a:spcBef>
                        <a:spcAft>
                          <a:spcPts val="0"/>
                        </a:spcAft>
                      </a:pPr>
                      <a:r>
                        <a:rPr lang="en-US" sz="800" kern="100">
                          <a:effectLst/>
                        </a:rPr>
                        <a:t>14</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140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486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0.0277508</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929</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9.9928160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3787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3.0038569</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1864244299"/>
                  </a:ext>
                </a:extLst>
              </a:tr>
              <a:tr h="166079">
                <a:tc>
                  <a:txBody>
                    <a:bodyPr/>
                    <a:lstStyle/>
                    <a:p>
                      <a:pPr marL="0" marR="0" algn="ctr">
                        <a:lnSpc>
                          <a:spcPct val="120000"/>
                        </a:lnSpc>
                        <a:spcBef>
                          <a:spcPts val="0"/>
                        </a:spcBef>
                        <a:spcAft>
                          <a:spcPts val="0"/>
                        </a:spcAft>
                      </a:pPr>
                      <a:r>
                        <a:rPr lang="en-US" sz="800" kern="100">
                          <a:effectLst/>
                        </a:rPr>
                        <a:t>15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160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657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0.0319686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874</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12.6343813</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4256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3.3138597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2189437961"/>
                  </a:ext>
                </a:extLst>
              </a:tr>
              <a:tr h="166079">
                <a:tc>
                  <a:txBody>
                    <a:bodyPr/>
                    <a:lstStyle/>
                    <a:p>
                      <a:pPr marL="0" marR="0" algn="ctr">
                        <a:lnSpc>
                          <a:spcPct val="120000"/>
                        </a:lnSpc>
                        <a:spcBef>
                          <a:spcPts val="0"/>
                        </a:spcBef>
                        <a:spcAft>
                          <a:spcPts val="0"/>
                        </a:spcAft>
                      </a:pPr>
                      <a:r>
                        <a:rPr lang="en-US" sz="800" kern="100">
                          <a:effectLst/>
                        </a:rPr>
                        <a:t>16</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180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657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0.0325743</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1025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16.0035305</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5009</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3.7015860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1556168135"/>
                  </a:ext>
                </a:extLst>
              </a:tr>
              <a:tr h="166079">
                <a:tc>
                  <a:txBody>
                    <a:bodyPr/>
                    <a:lstStyle/>
                    <a:p>
                      <a:pPr marL="0" marR="0" algn="ctr">
                        <a:lnSpc>
                          <a:spcPct val="120000"/>
                        </a:lnSpc>
                        <a:spcBef>
                          <a:spcPts val="0"/>
                        </a:spcBef>
                        <a:spcAft>
                          <a:spcPts val="0"/>
                        </a:spcAft>
                      </a:pPr>
                      <a:r>
                        <a:rPr lang="en-US" sz="800" kern="100">
                          <a:effectLst/>
                        </a:rPr>
                        <a:t>17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200</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vMerge="1">
                  <a:txBody>
                    <a:bodyPr/>
                    <a:lstStyle/>
                    <a:p>
                      <a:endParaRPr lang="en-US"/>
                    </a:p>
                  </a:txBody>
                  <a:tcP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534</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0.0324813</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997</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19.9936543</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a:effectLst/>
                        </a:rPr>
                        <a:t>5383</a:t>
                      </a:r>
                      <a:endParaRPr lang="en-US" sz="800" kern="100">
                        <a:effectLst/>
                        <a:latin typeface="Proxima Nova Rg"/>
                        <a:ea typeface="Calibri" panose="020F0502020204030204" pitchFamily="34" charset="0"/>
                        <a:cs typeface="Times New Roman" panose="02020603050405020304" pitchFamily="18" charset="0"/>
                      </a:endParaRPr>
                    </a:p>
                  </a:txBody>
                  <a:tcPr marL="29362" marR="29362" marT="0" marB="0" anchor="ctr"/>
                </a:tc>
                <a:tc>
                  <a:txBody>
                    <a:bodyPr/>
                    <a:lstStyle/>
                    <a:p>
                      <a:pPr marL="0" marR="0" algn="ctr">
                        <a:lnSpc>
                          <a:spcPct val="120000"/>
                        </a:lnSpc>
                        <a:spcBef>
                          <a:spcPts val="0"/>
                        </a:spcBef>
                        <a:spcAft>
                          <a:spcPts val="0"/>
                        </a:spcAft>
                      </a:pPr>
                      <a:r>
                        <a:rPr lang="en-US" sz="800" kern="100" dirty="0">
                          <a:effectLst/>
                        </a:rPr>
                        <a:t>4.0870738</a:t>
                      </a:r>
                      <a:endParaRPr lang="en-US" sz="800" kern="100" dirty="0">
                        <a:effectLst/>
                        <a:latin typeface="Proxima Nova Rg"/>
                        <a:ea typeface="Calibri" panose="020F0502020204030204" pitchFamily="34" charset="0"/>
                        <a:cs typeface="Times New Roman" panose="02020603050405020304" pitchFamily="18" charset="0"/>
                      </a:endParaRPr>
                    </a:p>
                  </a:txBody>
                  <a:tcPr marL="29362" marR="29362" marT="0" marB="0" anchor="ctr"/>
                </a:tc>
                <a:extLst>
                  <a:ext uri="{0D108BD9-81ED-4DB2-BD59-A6C34878D82A}">
                    <a16:rowId xmlns:a16="http://schemas.microsoft.com/office/drawing/2014/main" val="1960225466"/>
                  </a:ext>
                </a:extLst>
              </a:tr>
            </a:tbl>
          </a:graphicData>
        </a:graphic>
      </p:graphicFrame>
    </p:spTree>
    <p:extLst>
      <p:ext uri="{BB962C8B-B14F-4D97-AF65-F5344CB8AC3E}">
        <p14:creationId xmlns:p14="http://schemas.microsoft.com/office/powerpoint/2010/main" val="2730004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4"/>
          <p:cNvSpPr txBox="1">
            <a:spLocks noGrp="1"/>
          </p:cNvSpPr>
          <p:nvPr>
            <p:ph type="title"/>
          </p:nvPr>
        </p:nvSpPr>
        <p:spPr>
          <a:xfrm>
            <a:off x="1315720" y="722989"/>
            <a:ext cx="6512560" cy="21741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0" i="1" dirty="0"/>
              <a:t>Cảm ơn đã lắng nghe</a:t>
            </a:r>
            <a:endParaRPr sz="6000" b="0" i="1" dirty="0"/>
          </a:p>
        </p:txBody>
      </p:sp>
      <p:grpSp>
        <p:nvGrpSpPr>
          <p:cNvPr id="259" name="Google Shape;259;p34"/>
          <p:cNvGrpSpPr/>
          <p:nvPr/>
        </p:nvGrpSpPr>
        <p:grpSpPr>
          <a:xfrm>
            <a:off x="2937675" y="3230875"/>
            <a:ext cx="3388089" cy="3153898"/>
            <a:chOff x="2937675" y="3230875"/>
            <a:chExt cx="3388089" cy="3153898"/>
          </a:xfrm>
        </p:grpSpPr>
        <p:sp>
          <p:nvSpPr>
            <p:cNvPr id="260" name="Google Shape;260;p34"/>
            <p:cNvSpPr/>
            <p:nvPr/>
          </p:nvSpPr>
          <p:spPr>
            <a:xfrm>
              <a:off x="3161400" y="3563573"/>
              <a:ext cx="2821200" cy="2821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ajawal"/>
                <a:ea typeface="Tajawal"/>
                <a:cs typeface="Tajawal"/>
                <a:sym typeface="Tajawal"/>
              </a:endParaRPr>
            </a:p>
          </p:txBody>
        </p:sp>
        <p:pic>
          <p:nvPicPr>
            <p:cNvPr id="261" name="Google Shape;261;p34"/>
            <p:cNvPicPr preferRelativeResize="0"/>
            <p:nvPr/>
          </p:nvPicPr>
          <p:blipFill>
            <a:blip r:embed="rId3">
              <a:alphaModFix/>
            </a:blip>
            <a:stretch>
              <a:fillRect/>
            </a:stretch>
          </p:blipFill>
          <p:spPr>
            <a:xfrm>
              <a:off x="3973988" y="3230875"/>
              <a:ext cx="1196024" cy="1729475"/>
            </a:xfrm>
            <a:prstGeom prst="rect">
              <a:avLst/>
            </a:prstGeom>
            <a:noFill/>
            <a:ln>
              <a:noFill/>
            </a:ln>
          </p:spPr>
        </p:pic>
        <p:sp>
          <p:nvSpPr>
            <p:cNvPr id="262" name="Google Shape;262;p34"/>
            <p:cNvSpPr/>
            <p:nvPr/>
          </p:nvSpPr>
          <p:spPr>
            <a:xfrm>
              <a:off x="2937675" y="3570441"/>
              <a:ext cx="343514" cy="286929"/>
            </a:xfrm>
            <a:custGeom>
              <a:avLst/>
              <a:gdLst/>
              <a:ahLst/>
              <a:cxnLst/>
              <a:rect l="l" t="t" r="r" b="b"/>
              <a:pathLst>
                <a:path w="6870271" h="5738588" extrusionOk="0">
                  <a:moveTo>
                    <a:pt x="3298309" y="4707403"/>
                  </a:moveTo>
                  <a:cubicBezTo>
                    <a:pt x="3059221" y="5014102"/>
                    <a:pt x="2830231" y="5307846"/>
                    <a:pt x="2601252" y="5601589"/>
                  </a:cubicBezTo>
                  <a:cubicBezTo>
                    <a:pt x="2584688" y="5622838"/>
                    <a:pt x="2569592" y="5645431"/>
                    <a:pt x="2551392" y="5665166"/>
                  </a:cubicBezTo>
                  <a:cubicBezTo>
                    <a:pt x="2448961" y="5776159"/>
                    <a:pt x="2355586" y="5761254"/>
                    <a:pt x="2296615" y="5620843"/>
                  </a:cubicBezTo>
                  <a:cubicBezTo>
                    <a:pt x="2110760" y="5178362"/>
                    <a:pt x="1924703" y="4735936"/>
                    <a:pt x="1744127" y="4291303"/>
                  </a:cubicBezTo>
                  <a:cubicBezTo>
                    <a:pt x="1704264" y="4193153"/>
                    <a:pt x="1649328" y="4133835"/>
                    <a:pt x="1546258" y="4095698"/>
                  </a:cubicBezTo>
                  <a:cubicBezTo>
                    <a:pt x="1079301" y="3922944"/>
                    <a:pt x="615258" y="3742211"/>
                    <a:pt x="152189" y="3559236"/>
                  </a:cubicBezTo>
                  <a:cubicBezTo>
                    <a:pt x="95247" y="3536733"/>
                    <a:pt x="50431" y="3483567"/>
                    <a:pt x="0" y="3444612"/>
                  </a:cubicBezTo>
                  <a:cubicBezTo>
                    <a:pt x="45859" y="3395615"/>
                    <a:pt x="82606" y="3328565"/>
                    <a:pt x="138876" y="3300234"/>
                  </a:cubicBezTo>
                  <a:cubicBezTo>
                    <a:pt x="2306925" y="2208784"/>
                    <a:pt x="4476578" y="1120506"/>
                    <a:pt x="6647485" y="34716"/>
                  </a:cubicBezTo>
                  <a:cubicBezTo>
                    <a:pt x="6701648" y="7629"/>
                    <a:pt x="6790384" y="-14370"/>
                    <a:pt x="6829709" y="11608"/>
                  </a:cubicBezTo>
                  <a:cubicBezTo>
                    <a:pt x="6865940" y="35523"/>
                    <a:pt x="6878369" y="132328"/>
                    <a:pt x="6865100" y="188486"/>
                  </a:cubicBezTo>
                  <a:cubicBezTo>
                    <a:pt x="6738328" y="724960"/>
                    <a:pt x="6606468" y="1260279"/>
                    <a:pt x="6471066" y="1794656"/>
                  </a:cubicBezTo>
                  <a:cubicBezTo>
                    <a:pt x="6158540" y="3028176"/>
                    <a:pt x="5843279" y="4261000"/>
                    <a:pt x="5528949" y="5494059"/>
                  </a:cubicBezTo>
                  <a:cubicBezTo>
                    <a:pt x="5497144" y="5618815"/>
                    <a:pt x="5413618" y="5597050"/>
                    <a:pt x="5328435" y="5561424"/>
                  </a:cubicBezTo>
                  <a:cubicBezTo>
                    <a:pt x="4976674" y="5414289"/>
                    <a:pt x="4625282" y="5266268"/>
                    <a:pt x="4273834" y="5118371"/>
                  </a:cubicBezTo>
                  <a:cubicBezTo>
                    <a:pt x="3951782" y="4982847"/>
                    <a:pt x="3629830" y="4847075"/>
                    <a:pt x="3298309" y="4707403"/>
                  </a:cubicBezTo>
                  <a:close/>
                  <a:moveTo>
                    <a:pt x="5362269" y="5351687"/>
                  </a:moveTo>
                  <a:cubicBezTo>
                    <a:pt x="5374776" y="5317495"/>
                    <a:pt x="5385983" y="5293736"/>
                    <a:pt x="5392236" y="5268745"/>
                  </a:cubicBezTo>
                  <a:cubicBezTo>
                    <a:pt x="5669785" y="4160239"/>
                    <a:pt x="5950327" y="3052450"/>
                    <a:pt x="6220268" y="1942094"/>
                  </a:cubicBezTo>
                  <a:cubicBezTo>
                    <a:pt x="6259682" y="1779975"/>
                    <a:pt x="6269253" y="1603635"/>
                    <a:pt x="6254504" y="1437246"/>
                  </a:cubicBezTo>
                  <a:cubicBezTo>
                    <a:pt x="6238983" y="1262184"/>
                    <a:pt x="6128999" y="1219351"/>
                    <a:pt x="5993967" y="1334121"/>
                  </a:cubicBezTo>
                  <a:cubicBezTo>
                    <a:pt x="5848300" y="1457923"/>
                    <a:pt x="5716350" y="1602156"/>
                    <a:pt x="5597691" y="1752653"/>
                  </a:cubicBezTo>
                  <a:cubicBezTo>
                    <a:pt x="5105474" y="2376955"/>
                    <a:pt x="4620564" y="3006994"/>
                    <a:pt x="4132930" y="3634905"/>
                  </a:cubicBezTo>
                  <a:cubicBezTo>
                    <a:pt x="3896487" y="3939362"/>
                    <a:pt x="3659966" y="4243764"/>
                    <a:pt x="3415902" y="4557937"/>
                  </a:cubicBezTo>
                  <a:cubicBezTo>
                    <a:pt x="4070418" y="4824851"/>
                    <a:pt x="4712538" y="5086723"/>
                    <a:pt x="5362269" y="5351687"/>
                  </a:cubicBezTo>
                  <a:close/>
                  <a:moveTo>
                    <a:pt x="2458207" y="5485856"/>
                  </a:moveTo>
                  <a:cubicBezTo>
                    <a:pt x="3668068" y="3912791"/>
                    <a:pt x="4866454" y="2354653"/>
                    <a:pt x="6064839" y="796527"/>
                  </a:cubicBezTo>
                  <a:cubicBezTo>
                    <a:pt x="6058339" y="790710"/>
                    <a:pt x="6051839" y="784905"/>
                    <a:pt x="6045339" y="779089"/>
                  </a:cubicBezTo>
                  <a:cubicBezTo>
                    <a:pt x="4651427" y="1887763"/>
                    <a:pt x="3257515" y="2996438"/>
                    <a:pt x="1859905" y="4108048"/>
                  </a:cubicBezTo>
                  <a:cubicBezTo>
                    <a:pt x="2059825" y="4568427"/>
                    <a:pt x="2255688" y="5019482"/>
                    <a:pt x="2458207" y="5485856"/>
                  </a:cubicBezTo>
                  <a:close/>
                  <a:moveTo>
                    <a:pt x="5764954" y="733746"/>
                  </a:moveTo>
                  <a:cubicBezTo>
                    <a:pt x="5759676" y="725441"/>
                    <a:pt x="5754397" y="717137"/>
                    <a:pt x="5749119" y="708833"/>
                  </a:cubicBezTo>
                  <a:cubicBezTo>
                    <a:pt x="3939454" y="1609743"/>
                    <a:pt x="2129789" y="2510653"/>
                    <a:pt x="300468" y="3421358"/>
                  </a:cubicBezTo>
                  <a:cubicBezTo>
                    <a:pt x="753540" y="3591512"/>
                    <a:pt x="1182696" y="3748700"/>
                    <a:pt x="1608143" y="3915357"/>
                  </a:cubicBezTo>
                  <a:cubicBezTo>
                    <a:pt x="1710450" y="3955433"/>
                    <a:pt x="1778005" y="3938264"/>
                    <a:pt x="1860611" y="3871527"/>
                  </a:cubicBezTo>
                  <a:cubicBezTo>
                    <a:pt x="2737068" y="3163431"/>
                    <a:pt x="3616718" y="2459258"/>
                    <a:pt x="4495360" y="1753852"/>
                  </a:cubicBezTo>
                  <a:cubicBezTo>
                    <a:pt x="4918689" y="1413981"/>
                    <a:pt x="5341771" y="1073796"/>
                    <a:pt x="5764966" y="733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34"/>
            <p:cNvSpPr/>
            <p:nvPr/>
          </p:nvSpPr>
          <p:spPr>
            <a:xfrm flipH="1">
              <a:off x="5982250" y="4024254"/>
              <a:ext cx="343514" cy="286929"/>
            </a:xfrm>
            <a:custGeom>
              <a:avLst/>
              <a:gdLst/>
              <a:ahLst/>
              <a:cxnLst/>
              <a:rect l="l" t="t" r="r" b="b"/>
              <a:pathLst>
                <a:path w="6870271" h="5738588" extrusionOk="0">
                  <a:moveTo>
                    <a:pt x="3298309" y="4707403"/>
                  </a:moveTo>
                  <a:cubicBezTo>
                    <a:pt x="3059221" y="5014102"/>
                    <a:pt x="2830231" y="5307846"/>
                    <a:pt x="2601252" y="5601589"/>
                  </a:cubicBezTo>
                  <a:cubicBezTo>
                    <a:pt x="2584688" y="5622838"/>
                    <a:pt x="2569592" y="5645431"/>
                    <a:pt x="2551392" y="5665166"/>
                  </a:cubicBezTo>
                  <a:cubicBezTo>
                    <a:pt x="2448961" y="5776159"/>
                    <a:pt x="2355586" y="5761254"/>
                    <a:pt x="2296615" y="5620843"/>
                  </a:cubicBezTo>
                  <a:cubicBezTo>
                    <a:pt x="2110760" y="5178362"/>
                    <a:pt x="1924703" y="4735936"/>
                    <a:pt x="1744127" y="4291303"/>
                  </a:cubicBezTo>
                  <a:cubicBezTo>
                    <a:pt x="1704264" y="4193153"/>
                    <a:pt x="1649328" y="4133835"/>
                    <a:pt x="1546258" y="4095698"/>
                  </a:cubicBezTo>
                  <a:cubicBezTo>
                    <a:pt x="1079301" y="3922944"/>
                    <a:pt x="615258" y="3742211"/>
                    <a:pt x="152189" y="3559236"/>
                  </a:cubicBezTo>
                  <a:cubicBezTo>
                    <a:pt x="95247" y="3536733"/>
                    <a:pt x="50431" y="3483567"/>
                    <a:pt x="0" y="3444612"/>
                  </a:cubicBezTo>
                  <a:cubicBezTo>
                    <a:pt x="45859" y="3395615"/>
                    <a:pt x="82606" y="3328565"/>
                    <a:pt x="138876" y="3300234"/>
                  </a:cubicBezTo>
                  <a:cubicBezTo>
                    <a:pt x="2306925" y="2208784"/>
                    <a:pt x="4476578" y="1120506"/>
                    <a:pt x="6647485" y="34716"/>
                  </a:cubicBezTo>
                  <a:cubicBezTo>
                    <a:pt x="6701648" y="7629"/>
                    <a:pt x="6790384" y="-14370"/>
                    <a:pt x="6829709" y="11608"/>
                  </a:cubicBezTo>
                  <a:cubicBezTo>
                    <a:pt x="6865940" y="35523"/>
                    <a:pt x="6878369" y="132328"/>
                    <a:pt x="6865100" y="188486"/>
                  </a:cubicBezTo>
                  <a:cubicBezTo>
                    <a:pt x="6738328" y="724960"/>
                    <a:pt x="6606468" y="1260279"/>
                    <a:pt x="6471066" y="1794656"/>
                  </a:cubicBezTo>
                  <a:cubicBezTo>
                    <a:pt x="6158540" y="3028176"/>
                    <a:pt x="5843279" y="4261000"/>
                    <a:pt x="5528949" y="5494059"/>
                  </a:cubicBezTo>
                  <a:cubicBezTo>
                    <a:pt x="5497144" y="5618815"/>
                    <a:pt x="5413618" y="5597050"/>
                    <a:pt x="5328435" y="5561424"/>
                  </a:cubicBezTo>
                  <a:cubicBezTo>
                    <a:pt x="4976674" y="5414289"/>
                    <a:pt x="4625282" y="5266268"/>
                    <a:pt x="4273834" y="5118371"/>
                  </a:cubicBezTo>
                  <a:cubicBezTo>
                    <a:pt x="3951782" y="4982847"/>
                    <a:pt x="3629830" y="4847075"/>
                    <a:pt x="3298309" y="4707403"/>
                  </a:cubicBezTo>
                  <a:close/>
                  <a:moveTo>
                    <a:pt x="5362269" y="5351687"/>
                  </a:moveTo>
                  <a:cubicBezTo>
                    <a:pt x="5374776" y="5317495"/>
                    <a:pt x="5385983" y="5293736"/>
                    <a:pt x="5392236" y="5268745"/>
                  </a:cubicBezTo>
                  <a:cubicBezTo>
                    <a:pt x="5669785" y="4160239"/>
                    <a:pt x="5950327" y="3052450"/>
                    <a:pt x="6220268" y="1942094"/>
                  </a:cubicBezTo>
                  <a:cubicBezTo>
                    <a:pt x="6259682" y="1779975"/>
                    <a:pt x="6269253" y="1603635"/>
                    <a:pt x="6254504" y="1437246"/>
                  </a:cubicBezTo>
                  <a:cubicBezTo>
                    <a:pt x="6238983" y="1262184"/>
                    <a:pt x="6128999" y="1219351"/>
                    <a:pt x="5993967" y="1334121"/>
                  </a:cubicBezTo>
                  <a:cubicBezTo>
                    <a:pt x="5848300" y="1457923"/>
                    <a:pt x="5716350" y="1602156"/>
                    <a:pt x="5597691" y="1752653"/>
                  </a:cubicBezTo>
                  <a:cubicBezTo>
                    <a:pt x="5105474" y="2376955"/>
                    <a:pt x="4620564" y="3006994"/>
                    <a:pt x="4132930" y="3634905"/>
                  </a:cubicBezTo>
                  <a:cubicBezTo>
                    <a:pt x="3896487" y="3939362"/>
                    <a:pt x="3659966" y="4243764"/>
                    <a:pt x="3415902" y="4557937"/>
                  </a:cubicBezTo>
                  <a:cubicBezTo>
                    <a:pt x="4070418" y="4824851"/>
                    <a:pt x="4712538" y="5086723"/>
                    <a:pt x="5362269" y="5351687"/>
                  </a:cubicBezTo>
                  <a:close/>
                  <a:moveTo>
                    <a:pt x="2458207" y="5485856"/>
                  </a:moveTo>
                  <a:cubicBezTo>
                    <a:pt x="3668068" y="3912791"/>
                    <a:pt x="4866454" y="2354653"/>
                    <a:pt x="6064839" y="796527"/>
                  </a:cubicBezTo>
                  <a:cubicBezTo>
                    <a:pt x="6058339" y="790710"/>
                    <a:pt x="6051839" y="784905"/>
                    <a:pt x="6045339" y="779089"/>
                  </a:cubicBezTo>
                  <a:cubicBezTo>
                    <a:pt x="4651427" y="1887763"/>
                    <a:pt x="3257515" y="2996438"/>
                    <a:pt x="1859905" y="4108048"/>
                  </a:cubicBezTo>
                  <a:cubicBezTo>
                    <a:pt x="2059825" y="4568427"/>
                    <a:pt x="2255688" y="5019482"/>
                    <a:pt x="2458207" y="5485856"/>
                  </a:cubicBezTo>
                  <a:close/>
                  <a:moveTo>
                    <a:pt x="5764954" y="733746"/>
                  </a:moveTo>
                  <a:cubicBezTo>
                    <a:pt x="5759676" y="725441"/>
                    <a:pt x="5754397" y="717137"/>
                    <a:pt x="5749119" y="708833"/>
                  </a:cubicBezTo>
                  <a:cubicBezTo>
                    <a:pt x="3939454" y="1609743"/>
                    <a:pt x="2129789" y="2510653"/>
                    <a:pt x="300468" y="3421358"/>
                  </a:cubicBezTo>
                  <a:cubicBezTo>
                    <a:pt x="753540" y="3591512"/>
                    <a:pt x="1182696" y="3748700"/>
                    <a:pt x="1608143" y="3915357"/>
                  </a:cubicBezTo>
                  <a:cubicBezTo>
                    <a:pt x="1710450" y="3955433"/>
                    <a:pt x="1778005" y="3938264"/>
                    <a:pt x="1860611" y="3871527"/>
                  </a:cubicBezTo>
                  <a:cubicBezTo>
                    <a:pt x="2737068" y="3163431"/>
                    <a:pt x="3616718" y="2459258"/>
                    <a:pt x="4495360" y="1753852"/>
                  </a:cubicBezTo>
                  <a:cubicBezTo>
                    <a:pt x="4918689" y="1413981"/>
                    <a:pt x="5341771" y="1073796"/>
                    <a:pt x="5764966" y="733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4921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3707975" y="2107338"/>
            <a:ext cx="4515000" cy="16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Bài</a:t>
            </a:r>
            <a:r>
              <a:rPr lang="en-US" dirty="0"/>
              <a:t> </a:t>
            </a:r>
            <a:r>
              <a:rPr lang="en-US" dirty="0" err="1"/>
              <a:t>toán</a:t>
            </a:r>
            <a:r>
              <a:rPr lang="en-US" dirty="0"/>
              <a:t> TSP</a:t>
            </a:r>
            <a:endParaRPr b="0" i="1" dirty="0"/>
          </a:p>
        </p:txBody>
      </p:sp>
      <p:sp>
        <p:nvSpPr>
          <p:cNvPr id="269" name="Google Shape;269;p35"/>
          <p:cNvSpPr txBox="1">
            <a:spLocks noGrp="1"/>
          </p:cNvSpPr>
          <p:nvPr>
            <p:ph type="title" idx="2"/>
          </p:nvPr>
        </p:nvSpPr>
        <p:spPr>
          <a:xfrm>
            <a:off x="3837525" y="994913"/>
            <a:ext cx="1278900" cy="108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grpSp>
        <p:nvGrpSpPr>
          <p:cNvPr id="271" name="Google Shape;271;p35"/>
          <p:cNvGrpSpPr/>
          <p:nvPr/>
        </p:nvGrpSpPr>
        <p:grpSpPr>
          <a:xfrm>
            <a:off x="921025" y="1433850"/>
            <a:ext cx="2406900" cy="2714733"/>
            <a:chOff x="921025" y="1433850"/>
            <a:chExt cx="2406900" cy="2714733"/>
          </a:xfrm>
        </p:grpSpPr>
        <p:sp>
          <p:nvSpPr>
            <p:cNvPr id="272" name="Google Shape;272;p35"/>
            <p:cNvSpPr/>
            <p:nvPr/>
          </p:nvSpPr>
          <p:spPr>
            <a:xfrm>
              <a:off x="921025" y="1433850"/>
              <a:ext cx="2406900" cy="2406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ajawal"/>
                <a:ea typeface="Tajawal"/>
                <a:cs typeface="Tajawal"/>
                <a:sym typeface="Tajawal"/>
              </a:endParaRPr>
            </a:p>
          </p:txBody>
        </p:sp>
        <p:pic>
          <p:nvPicPr>
            <p:cNvPr id="273" name="Google Shape;273;p35"/>
            <p:cNvPicPr preferRelativeResize="0"/>
            <p:nvPr/>
          </p:nvPicPr>
          <p:blipFill>
            <a:blip r:embed="rId3">
              <a:alphaModFix/>
            </a:blip>
            <a:stretch>
              <a:fillRect/>
            </a:stretch>
          </p:blipFill>
          <p:spPr>
            <a:xfrm>
              <a:off x="1168175" y="1699863"/>
              <a:ext cx="1912599" cy="1874875"/>
            </a:xfrm>
            <a:prstGeom prst="rect">
              <a:avLst/>
            </a:prstGeom>
            <a:noFill/>
            <a:ln>
              <a:noFill/>
            </a:ln>
          </p:spPr>
        </p:pic>
        <p:sp>
          <p:nvSpPr>
            <p:cNvPr id="274" name="Google Shape;274;p35"/>
            <p:cNvSpPr/>
            <p:nvPr/>
          </p:nvSpPr>
          <p:spPr>
            <a:xfrm>
              <a:off x="2465050" y="1947391"/>
              <a:ext cx="343514" cy="286929"/>
            </a:xfrm>
            <a:custGeom>
              <a:avLst/>
              <a:gdLst/>
              <a:ahLst/>
              <a:cxnLst/>
              <a:rect l="l" t="t" r="r" b="b"/>
              <a:pathLst>
                <a:path w="6870271" h="5738588" extrusionOk="0">
                  <a:moveTo>
                    <a:pt x="3298309" y="4707403"/>
                  </a:moveTo>
                  <a:cubicBezTo>
                    <a:pt x="3059221" y="5014102"/>
                    <a:pt x="2830231" y="5307846"/>
                    <a:pt x="2601252" y="5601589"/>
                  </a:cubicBezTo>
                  <a:cubicBezTo>
                    <a:pt x="2584688" y="5622838"/>
                    <a:pt x="2569592" y="5645431"/>
                    <a:pt x="2551392" y="5665166"/>
                  </a:cubicBezTo>
                  <a:cubicBezTo>
                    <a:pt x="2448961" y="5776159"/>
                    <a:pt x="2355586" y="5761254"/>
                    <a:pt x="2296615" y="5620843"/>
                  </a:cubicBezTo>
                  <a:cubicBezTo>
                    <a:pt x="2110760" y="5178362"/>
                    <a:pt x="1924703" y="4735936"/>
                    <a:pt x="1744127" y="4291303"/>
                  </a:cubicBezTo>
                  <a:cubicBezTo>
                    <a:pt x="1704264" y="4193153"/>
                    <a:pt x="1649328" y="4133835"/>
                    <a:pt x="1546258" y="4095698"/>
                  </a:cubicBezTo>
                  <a:cubicBezTo>
                    <a:pt x="1079301" y="3922944"/>
                    <a:pt x="615258" y="3742211"/>
                    <a:pt x="152189" y="3559236"/>
                  </a:cubicBezTo>
                  <a:cubicBezTo>
                    <a:pt x="95247" y="3536733"/>
                    <a:pt x="50431" y="3483567"/>
                    <a:pt x="0" y="3444612"/>
                  </a:cubicBezTo>
                  <a:cubicBezTo>
                    <a:pt x="45859" y="3395615"/>
                    <a:pt x="82606" y="3328565"/>
                    <a:pt x="138876" y="3300234"/>
                  </a:cubicBezTo>
                  <a:cubicBezTo>
                    <a:pt x="2306925" y="2208784"/>
                    <a:pt x="4476578" y="1120506"/>
                    <a:pt x="6647485" y="34716"/>
                  </a:cubicBezTo>
                  <a:cubicBezTo>
                    <a:pt x="6701648" y="7629"/>
                    <a:pt x="6790384" y="-14370"/>
                    <a:pt x="6829709" y="11608"/>
                  </a:cubicBezTo>
                  <a:cubicBezTo>
                    <a:pt x="6865940" y="35523"/>
                    <a:pt x="6878369" y="132328"/>
                    <a:pt x="6865100" y="188486"/>
                  </a:cubicBezTo>
                  <a:cubicBezTo>
                    <a:pt x="6738328" y="724960"/>
                    <a:pt x="6606468" y="1260279"/>
                    <a:pt x="6471066" y="1794656"/>
                  </a:cubicBezTo>
                  <a:cubicBezTo>
                    <a:pt x="6158540" y="3028176"/>
                    <a:pt x="5843279" y="4261000"/>
                    <a:pt x="5528949" y="5494059"/>
                  </a:cubicBezTo>
                  <a:cubicBezTo>
                    <a:pt x="5497144" y="5618815"/>
                    <a:pt x="5413618" y="5597050"/>
                    <a:pt x="5328435" y="5561424"/>
                  </a:cubicBezTo>
                  <a:cubicBezTo>
                    <a:pt x="4976674" y="5414289"/>
                    <a:pt x="4625282" y="5266268"/>
                    <a:pt x="4273834" y="5118371"/>
                  </a:cubicBezTo>
                  <a:cubicBezTo>
                    <a:pt x="3951782" y="4982847"/>
                    <a:pt x="3629830" y="4847075"/>
                    <a:pt x="3298309" y="4707403"/>
                  </a:cubicBezTo>
                  <a:close/>
                  <a:moveTo>
                    <a:pt x="5362269" y="5351687"/>
                  </a:moveTo>
                  <a:cubicBezTo>
                    <a:pt x="5374776" y="5317495"/>
                    <a:pt x="5385983" y="5293736"/>
                    <a:pt x="5392236" y="5268745"/>
                  </a:cubicBezTo>
                  <a:cubicBezTo>
                    <a:pt x="5669785" y="4160239"/>
                    <a:pt x="5950327" y="3052450"/>
                    <a:pt x="6220268" y="1942094"/>
                  </a:cubicBezTo>
                  <a:cubicBezTo>
                    <a:pt x="6259682" y="1779975"/>
                    <a:pt x="6269253" y="1603635"/>
                    <a:pt x="6254504" y="1437246"/>
                  </a:cubicBezTo>
                  <a:cubicBezTo>
                    <a:pt x="6238983" y="1262184"/>
                    <a:pt x="6128999" y="1219351"/>
                    <a:pt x="5993967" y="1334121"/>
                  </a:cubicBezTo>
                  <a:cubicBezTo>
                    <a:pt x="5848300" y="1457923"/>
                    <a:pt x="5716350" y="1602156"/>
                    <a:pt x="5597691" y="1752653"/>
                  </a:cubicBezTo>
                  <a:cubicBezTo>
                    <a:pt x="5105474" y="2376955"/>
                    <a:pt x="4620564" y="3006994"/>
                    <a:pt x="4132930" y="3634905"/>
                  </a:cubicBezTo>
                  <a:cubicBezTo>
                    <a:pt x="3896487" y="3939362"/>
                    <a:pt x="3659966" y="4243764"/>
                    <a:pt x="3415902" y="4557937"/>
                  </a:cubicBezTo>
                  <a:cubicBezTo>
                    <a:pt x="4070418" y="4824851"/>
                    <a:pt x="4712538" y="5086723"/>
                    <a:pt x="5362269" y="5351687"/>
                  </a:cubicBezTo>
                  <a:close/>
                  <a:moveTo>
                    <a:pt x="2458207" y="5485856"/>
                  </a:moveTo>
                  <a:cubicBezTo>
                    <a:pt x="3668068" y="3912791"/>
                    <a:pt x="4866454" y="2354653"/>
                    <a:pt x="6064839" y="796527"/>
                  </a:cubicBezTo>
                  <a:cubicBezTo>
                    <a:pt x="6058339" y="790710"/>
                    <a:pt x="6051839" y="784905"/>
                    <a:pt x="6045339" y="779089"/>
                  </a:cubicBezTo>
                  <a:cubicBezTo>
                    <a:pt x="4651427" y="1887763"/>
                    <a:pt x="3257515" y="2996438"/>
                    <a:pt x="1859905" y="4108048"/>
                  </a:cubicBezTo>
                  <a:cubicBezTo>
                    <a:pt x="2059825" y="4568427"/>
                    <a:pt x="2255688" y="5019482"/>
                    <a:pt x="2458207" y="5485856"/>
                  </a:cubicBezTo>
                  <a:close/>
                  <a:moveTo>
                    <a:pt x="5764954" y="733746"/>
                  </a:moveTo>
                  <a:cubicBezTo>
                    <a:pt x="5759676" y="725441"/>
                    <a:pt x="5754397" y="717137"/>
                    <a:pt x="5749119" y="708833"/>
                  </a:cubicBezTo>
                  <a:cubicBezTo>
                    <a:pt x="3939454" y="1609743"/>
                    <a:pt x="2129789" y="2510653"/>
                    <a:pt x="300468" y="3421358"/>
                  </a:cubicBezTo>
                  <a:cubicBezTo>
                    <a:pt x="753540" y="3591512"/>
                    <a:pt x="1182696" y="3748700"/>
                    <a:pt x="1608143" y="3915357"/>
                  </a:cubicBezTo>
                  <a:cubicBezTo>
                    <a:pt x="1710450" y="3955433"/>
                    <a:pt x="1778005" y="3938264"/>
                    <a:pt x="1860611" y="3871527"/>
                  </a:cubicBezTo>
                  <a:cubicBezTo>
                    <a:pt x="2737068" y="3163431"/>
                    <a:pt x="3616718" y="2459258"/>
                    <a:pt x="4495360" y="1753852"/>
                  </a:cubicBezTo>
                  <a:cubicBezTo>
                    <a:pt x="4918689" y="1413981"/>
                    <a:pt x="5341771" y="1073796"/>
                    <a:pt x="5764966" y="733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35"/>
            <p:cNvSpPr/>
            <p:nvPr/>
          </p:nvSpPr>
          <p:spPr>
            <a:xfrm flipH="1">
              <a:off x="1169050" y="3861654"/>
              <a:ext cx="343514" cy="286929"/>
            </a:xfrm>
            <a:custGeom>
              <a:avLst/>
              <a:gdLst/>
              <a:ahLst/>
              <a:cxnLst/>
              <a:rect l="l" t="t" r="r" b="b"/>
              <a:pathLst>
                <a:path w="6870271" h="5738588" extrusionOk="0">
                  <a:moveTo>
                    <a:pt x="3298309" y="4707403"/>
                  </a:moveTo>
                  <a:cubicBezTo>
                    <a:pt x="3059221" y="5014102"/>
                    <a:pt x="2830231" y="5307846"/>
                    <a:pt x="2601252" y="5601589"/>
                  </a:cubicBezTo>
                  <a:cubicBezTo>
                    <a:pt x="2584688" y="5622838"/>
                    <a:pt x="2569592" y="5645431"/>
                    <a:pt x="2551392" y="5665166"/>
                  </a:cubicBezTo>
                  <a:cubicBezTo>
                    <a:pt x="2448961" y="5776159"/>
                    <a:pt x="2355586" y="5761254"/>
                    <a:pt x="2296615" y="5620843"/>
                  </a:cubicBezTo>
                  <a:cubicBezTo>
                    <a:pt x="2110760" y="5178362"/>
                    <a:pt x="1924703" y="4735936"/>
                    <a:pt x="1744127" y="4291303"/>
                  </a:cubicBezTo>
                  <a:cubicBezTo>
                    <a:pt x="1704264" y="4193153"/>
                    <a:pt x="1649328" y="4133835"/>
                    <a:pt x="1546258" y="4095698"/>
                  </a:cubicBezTo>
                  <a:cubicBezTo>
                    <a:pt x="1079301" y="3922944"/>
                    <a:pt x="615258" y="3742211"/>
                    <a:pt x="152189" y="3559236"/>
                  </a:cubicBezTo>
                  <a:cubicBezTo>
                    <a:pt x="95247" y="3536733"/>
                    <a:pt x="50431" y="3483567"/>
                    <a:pt x="0" y="3444612"/>
                  </a:cubicBezTo>
                  <a:cubicBezTo>
                    <a:pt x="45859" y="3395615"/>
                    <a:pt x="82606" y="3328565"/>
                    <a:pt x="138876" y="3300234"/>
                  </a:cubicBezTo>
                  <a:cubicBezTo>
                    <a:pt x="2306925" y="2208784"/>
                    <a:pt x="4476578" y="1120506"/>
                    <a:pt x="6647485" y="34716"/>
                  </a:cubicBezTo>
                  <a:cubicBezTo>
                    <a:pt x="6701648" y="7629"/>
                    <a:pt x="6790384" y="-14370"/>
                    <a:pt x="6829709" y="11608"/>
                  </a:cubicBezTo>
                  <a:cubicBezTo>
                    <a:pt x="6865940" y="35523"/>
                    <a:pt x="6878369" y="132328"/>
                    <a:pt x="6865100" y="188486"/>
                  </a:cubicBezTo>
                  <a:cubicBezTo>
                    <a:pt x="6738328" y="724960"/>
                    <a:pt x="6606468" y="1260279"/>
                    <a:pt x="6471066" y="1794656"/>
                  </a:cubicBezTo>
                  <a:cubicBezTo>
                    <a:pt x="6158540" y="3028176"/>
                    <a:pt x="5843279" y="4261000"/>
                    <a:pt x="5528949" y="5494059"/>
                  </a:cubicBezTo>
                  <a:cubicBezTo>
                    <a:pt x="5497144" y="5618815"/>
                    <a:pt x="5413618" y="5597050"/>
                    <a:pt x="5328435" y="5561424"/>
                  </a:cubicBezTo>
                  <a:cubicBezTo>
                    <a:pt x="4976674" y="5414289"/>
                    <a:pt x="4625282" y="5266268"/>
                    <a:pt x="4273834" y="5118371"/>
                  </a:cubicBezTo>
                  <a:cubicBezTo>
                    <a:pt x="3951782" y="4982847"/>
                    <a:pt x="3629830" y="4847075"/>
                    <a:pt x="3298309" y="4707403"/>
                  </a:cubicBezTo>
                  <a:close/>
                  <a:moveTo>
                    <a:pt x="5362269" y="5351687"/>
                  </a:moveTo>
                  <a:cubicBezTo>
                    <a:pt x="5374776" y="5317495"/>
                    <a:pt x="5385983" y="5293736"/>
                    <a:pt x="5392236" y="5268745"/>
                  </a:cubicBezTo>
                  <a:cubicBezTo>
                    <a:pt x="5669785" y="4160239"/>
                    <a:pt x="5950327" y="3052450"/>
                    <a:pt x="6220268" y="1942094"/>
                  </a:cubicBezTo>
                  <a:cubicBezTo>
                    <a:pt x="6259682" y="1779975"/>
                    <a:pt x="6269253" y="1603635"/>
                    <a:pt x="6254504" y="1437246"/>
                  </a:cubicBezTo>
                  <a:cubicBezTo>
                    <a:pt x="6238983" y="1262184"/>
                    <a:pt x="6128999" y="1219351"/>
                    <a:pt x="5993967" y="1334121"/>
                  </a:cubicBezTo>
                  <a:cubicBezTo>
                    <a:pt x="5848300" y="1457923"/>
                    <a:pt x="5716350" y="1602156"/>
                    <a:pt x="5597691" y="1752653"/>
                  </a:cubicBezTo>
                  <a:cubicBezTo>
                    <a:pt x="5105474" y="2376955"/>
                    <a:pt x="4620564" y="3006994"/>
                    <a:pt x="4132930" y="3634905"/>
                  </a:cubicBezTo>
                  <a:cubicBezTo>
                    <a:pt x="3896487" y="3939362"/>
                    <a:pt x="3659966" y="4243764"/>
                    <a:pt x="3415902" y="4557937"/>
                  </a:cubicBezTo>
                  <a:cubicBezTo>
                    <a:pt x="4070418" y="4824851"/>
                    <a:pt x="4712538" y="5086723"/>
                    <a:pt x="5362269" y="5351687"/>
                  </a:cubicBezTo>
                  <a:close/>
                  <a:moveTo>
                    <a:pt x="2458207" y="5485856"/>
                  </a:moveTo>
                  <a:cubicBezTo>
                    <a:pt x="3668068" y="3912791"/>
                    <a:pt x="4866454" y="2354653"/>
                    <a:pt x="6064839" y="796527"/>
                  </a:cubicBezTo>
                  <a:cubicBezTo>
                    <a:pt x="6058339" y="790710"/>
                    <a:pt x="6051839" y="784905"/>
                    <a:pt x="6045339" y="779089"/>
                  </a:cubicBezTo>
                  <a:cubicBezTo>
                    <a:pt x="4651427" y="1887763"/>
                    <a:pt x="3257515" y="2996438"/>
                    <a:pt x="1859905" y="4108048"/>
                  </a:cubicBezTo>
                  <a:cubicBezTo>
                    <a:pt x="2059825" y="4568427"/>
                    <a:pt x="2255688" y="5019482"/>
                    <a:pt x="2458207" y="5485856"/>
                  </a:cubicBezTo>
                  <a:close/>
                  <a:moveTo>
                    <a:pt x="5764954" y="733746"/>
                  </a:moveTo>
                  <a:cubicBezTo>
                    <a:pt x="5759676" y="725441"/>
                    <a:pt x="5754397" y="717137"/>
                    <a:pt x="5749119" y="708833"/>
                  </a:cubicBezTo>
                  <a:cubicBezTo>
                    <a:pt x="3939454" y="1609743"/>
                    <a:pt x="2129789" y="2510653"/>
                    <a:pt x="300468" y="3421358"/>
                  </a:cubicBezTo>
                  <a:cubicBezTo>
                    <a:pt x="753540" y="3591512"/>
                    <a:pt x="1182696" y="3748700"/>
                    <a:pt x="1608143" y="3915357"/>
                  </a:cubicBezTo>
                  <a:cubicBezTo>
                    <a:pt x="1710450" y="3955433"/>
                    <a:pt x="1778005" y="3938264"/>
                    <a:pt x="1860611" y="3871527"/>
                  </a:cubicBezTo>
                  <a:cubicBezTo>
                    <a:pt x="2737068" y="3163431"/>
                    <a:pt x="3616718" y="2459258"/>
                    <a:pt x="4495360" y="1753852"/>
                  </a:cubicBezTo>
                  <a:cubicBezTo>
                    <a:pt x="4918689" y="1413981"/>
                    <a:pt x="5341771" y="1073796"/>
                    <a:pt x="5764966" y="733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92499B68-8AB0-9390-2761-2F8ECDF8ED3F}"/>
              </a:ext>
            </a:extLst>
          </p:cNvPr>
          <p:cNvSpPr/>
          <p:nvPr/>
        </p:nvSpPr>
        <p:spPr>
          <a:xfrm>
            <a:off x="109392" y="1675311"/>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1403677"/>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1224254" y="732283"/>
            <a:ext cx="21219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Bài</a:t>
            </a:r>
            <a:r>
              <a:rPr lang="en-US" b="1" dirty="0"/>
              <a:t> </a:t>
            </a:r>
            <a:r>
              <a:rPr lang="en-US" b="1" dirty="0" err="1"/>
              <a:t>toán</a:t>
            </a:r>
            <a:r>
              <a:rPr lang="en-US" b="1" dirty="0"/>
              <a:t> TSP</a:t>
            </a:r>
            <a:endParaRPr b="1" dirty="0"/>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7" name="Google Shape;282;p36">
            <a:extLst>
              <a:ext uri="{FF2B5EF4-FFF2-40B4-BE49-F238E27FC236}">
                <a16:creationId xmlns:a16="http://schemas.microsoft.com/office/drawing/2014/main" id="{7C526E2D-A220-8409-86A5-BC0089D6772F}"/>
              </a:ext>
            </a:extLst>
          </p:cNvPr>
          <p:cNvSpPr txBox="1">
            <a:spLocks/>
          </p:cNvSpPr>
          <p:nvPr/>
        </p:nvSpPr>
        <p:spPr>
          <a:xfrm>
            <a:off x="1874616" y="1675311"/>
            <a:ext cx="2904608" cy="3005167"/>
          </a:xfrm>
          <a:prstGeom prst="rect">
            <a:avLst/>
          </a:prstGeom>
          <a:noFill/>
          <a:ln w="304800">
            <a:noFill/>
            <a:extLst>
              <a:ext uri="{C807C97D-BFC1-408E-A445-0C87EB9F89A2}">
                <ask:lineSketchStyleProps xmlns:ask="http://schemas.microsoft.com/office/drawing/2018/sketchyshapes" sd="1219033472">
                  <a:custGeom>
                    <a:avLst/>
                    <a:gdLst>
                      <a:gd name="connsiteX0" fmla="*/ 0 w 6571144"/>
                      <a:gd name="connsiteY0" fmla="*/ 0 h 3276801"/>
                      <a:gd name="connsiteX1" fmla="*/ 459980 w 6571144"/>
                      <a:gd name="connsiteY1" fmla="*/ 0 h 3276801"/>
                      <a:gd name="connsiteX2" fmla="*/ 1182806 w 6571144"/>
                      <a:gd name="connsiteY2" fmla="*/ 0 h 3276801"/>
                      <a:gd name="connsiteX3" fmla="*/ 1774209 w 6571144"/>
                      <a:gd name="connsiteY3" fmla="*/ 0 h 3276801"/>
                      <a:gd name="connsiteX4" fmla="*/ 2431323 w 6571144"/>
                      <a:gd name="connsiteY4" fmla="*/ 0 h 3276801"/>
                      <a:gd name="connsiteX5" fmla="*/ 3219861 w 6571144"/>
                      <a:gd name="connsiteY5" fmla="*/ 0 h 3276801"/>
                      <a:gd name="connsiteX6" fmla="*/ 3745552 w 6571144"/>
                      <a:gd name="connsiteY6" fmla="*/ 0 h 3276801"/>
                      <a:gd name="connsiteX7" fmla="*/ 4468378 w 6571144"/>
                      <a:gd name="connsiteY7" fmla="*/ 0 h 3276801"/>
                      <a:gd name="connsiteX8" fmla="*/ 4994069 w 6571144"/>
                      <a:gd name="connsiteY8" fmla="*/ 0 h 3276801"/>
                      <a:gd name="connsiteX9" fmla="*/ 5651184 w 6571144"/>
                      <a:gd name="connsiteY9" fmla="*/ 0 h 3276801"/>
                      <a:gd name="connsiteX10" fmla="*/ 6571144 w 6571144"/>
                      <a:gd name="connsiteY10" fmla="*/ 0 h 3276801"/>
                      <a:gd name="connsiteX11" fmla="*/ 6571144 w 6571144"/>
                      <a:gd name="connsiteY11" fmla="*/ 557056 h 3276801"/>
                      <a:gd name="connsiteX12" fmla="*/ 6571144 w 6571144"/>
                      <a:gd name="connsiteY12" fmla="*/ 1277952 h 3276801"/>
                      <a:gd name="connsiteX13" fmla="*/ 6571144 w 6571144"/>
                      <a:gd name="connsiteY13" fmla="*/ 1933313 h 3276801"/>
                      <a:gd name="connsiteX14" fmla="*/ 6571144 w 6571144"/>
                      <a:gd name="connsiteY14" fmla="*/ 2654209 h 3276801"/>
                      <a:gd name="connsiteX15" fmla="*/ 6571144 w 6571144"/>
                      <a:gd name="connsiteY15" fmla="*/ 3276801 h 3276801"/>
                      <a:gd name="connsiteX16" fmla="*/ 5979741 w 6571144"/>
                      <a:gd name="connsiteY16" fmla="*/ 3276801 h 3276801"/>
                      <a:gd name="connsiteX17" fmla="*/ 5388338 w 6571144"/>
                      <a:gd name="connsiteY17" fmla="*/ 3276801 h 3276801"/>
                      <a:gd name="connsiteX18" fmla="*/ 4665512 w 6571144"/>
                      <a:gd name="connsiteY18" fmla="*/ 3276801 h 3276801"/>
                      <a:gd name="connsiteX19" fmla="*/ 4008398 w 6571144"/>
                      <a:gd name="connsiteY19" fmla="*/ 3276801 h 3276801"/>
                      <a:gd name="connsiteX20" fmla="*/ 3219861 w 6571144"/>
                      <a:gd name="connsiteY20" fmla="*/ 3276801 h 3276801"/>
                      <a:gd name="connsiteX21" fmla="*/ 2431323 w 6571144"/>
                      <a:gd name="connsiteY21" fmla="*/ 3276801 h 3276801"/>
                      <a:gd name="connsiteX22" fmla="*/ 1708497 w 6571144"/>
                      <a:gd name="connsiteY22" fmla="*/ 3276801 h 3276801"/>
                      <a:gd name="connsiteX23" fmla="*/ 985672 w 6571144"/>
                      <a:gd name="connsiteY23" fmla="*/ 3276801 h 3276801"/>
                      <a:gd name="connsiteX24" fmla="*/ 0 w 6571144"/>
                      <a:gd name="connsiteY24" fmla="*/ 3276801 h 3276801"/>
                      <a:gd name="connsiteX25" fmla="*/ 0 w 6571144"/>
                      <a:gd name="connsiteY25" fmla="*/ 2686977 h 3276801"/>
                      <a:gd name="connsiteX26" fmla="*/ 0 w 6571144"/>
                      <a:gd name="connsiteY26" fmla="*/ 2031617 h 3276801"/>
                      <a:gd name="connsiteX27" fmla="*/ 0 w 6571144"/>
                      <a:gd name="connsiteY27" fmla="*/ 1376256 h 3276801"/>
                      <a:gd name="connsiteX28" fmla="*/ 0 w 6571144"/>
                      <a:gd name="connsiteY28" fmla="*/ 819200 h 3276801"/>
                      <a:gd name="connsiteX29" fmla="*/ 0 w 6571144"/>
                      <a:gd name="connsiteY29" fmla="*/ 0 h 327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1144" h="3276801" fill="none" extrusionOk="0">
                        <a:moveTo>
                          <a:pt x="0" y="0"/>
                        </a:moveTo>
                        <a:cubicBezTo>
                          <a:pt x="106523" y="18980"/>
                          <a:pt x="344283" y="5279"/>
                          <a:pt x="459980" y="0"/>
                        </a:cubicBezTo>
                        <a:cubicBezTo>
                          <a:pt x="575677" y="-5279"/>
                          <a:pt x="981602" y="33821"/>
                          <a:pt x="1182806" y="0"/>
                        </a:cubicBezTo>
                        <a:cubicBezTo>
                          <a:pt x="1384010" y="-33821"/>
                          <a:pt x="1581616" y="-29211"/>
                          <a:pt x="1774209" y="0"/>
                        </a:cubicBezTo>
                        <a:cubicBezTo>
                          <a:pt x="1966802" y="29211"/>
                          <a:pt x="2204528" y="-21837"/>
                          <a:pt x="2431323" y="0"/>
                        </a:cubicBezTo>
                        <a:cubicBezTo>
                          <a:pt x="2658118" y="21837"/>
                          <a:pt x="3027347" y="36386"/>
                          <a:pt x="3219861" y="0"/>
                        </a:cubicBezTo>
                        <a:cubicBezTo>
                          <a:pt x="3412375" y="-36386"/>
                          <a:pt x="3624030" y="22679"/>
                          <a:pt x="3745552" y="0"/>
                        </a:cubicBezTo>
                        <a:cubicBezTo>
                          <a:pt x="3867074" y="-22679"/>
                          <a:pt x="4239159" y="13369"/>
                          <a:pt x="4468378" y="0"/>
                        </a:cubicBezTo>
                        <a:cubicBezTo>
                          <a:pt x="4697597" y="-13369"/>
                          <a:pt x="4734035" y="-1261"/>
                          <a:pt x="4994069" y="0"/>
                        </a:cubicBezTo>
                        <a:cubicBezTo>
                          <a:pt x="5254103" y="1261"/>
                          <a:pt x="5428403" y="13535"/>
                          <a:pt x="5651184" y="0"/>
                        </a:cubicBezTo>
                        <a:cubicBezTo>
                          <a:pt x="5873965" y="-13535"/>
                          <a:pt x="6255172" y="25461"/>
                          <a:pt x="6571144" y="0"/>
                        </a:cubicBezTo>
                        <a:cubicBezTo>
                          <a:pt x="6564299" y="199532"/>
                          <a:pt x="6591379" y="308637"/>
                          <a:pt x="6571144" y="557056"/>
                        </a:cubicBezTo>
                        <a:cubicBezTo>
                          <a:pt x="6550909" y="805475"/>
                          <a:pt x="6603217" y="984848"/>
                          <a:pt x="6571144" y="1277952"/>
                        </a:cubicBezTo>
                        <a:cubicBezTo>
                          <a:pt x="6539071" y="1571056"/>
                          <a:pt x="6549527" y="1758142"/>
                          <a:pt x="6571144" y="1933313"/>
                        </a:cubicBezTo>
                        <a:cubicBezTo>
                          <a:pt x="6592761" y="2108484"/>
                          <a:pt x="6599837" y="2372704"/>
                          <a:pt x="6571144" y="2654209"/>
                        </a:cubicBezTo>
                        <a:cubicBezTo>
                          <a:pt x="6542451" y="2935714"/>
                          <a:pt x="6583005" y="3148177"/>
                          <a:pt x="6571144" y="3276801"/>
                        </a:cubicBezTo>
                        <a:cubicBezTo>
                          <a:pt x="6309005" y="3267011"/>
                          <a:pt x="6219176" y="3264109"/>
                          <a:pt x="5979741" y="3276801"/>
                        </a:cubicBezTo>
                        <a:cubicBezTo>
                          <a:pt x="5740306" y="3289493"/>
                          <a:pt x="5666541" y="3291898"/>
                          <a:pt x="5388338" y="3276801"/>
                        </a:cubicBezTo>
                        <a:cubicBezTo>
                          <a:pt x="5110135" y="3261704"/>
                          <a:pt x="4856780" y="3312852"/>
                          <a:pt x="4665512" y="3276801"/>
                        </a:cubicBezTo>
                        <a:cubicBezTo>
                          <a:pt x="4474244" y="3240750"/>
                          <a:pt x="4140001" y="3293810"/>
                          <a:pt x="4008398" y="3276801"/>
                        </a:cubicBezTo>
                        <a:cubicBezTo>
                          <a:pt x="3876795" y="3259792"/>
                          <a:pt x="3511297" y="3288547"/>
                          <a:pt x="3219861" y="3276801"/>
                        </a:cubicBezTo>
                        <a:cubicBezTo>
                          <a:pt x="2928425" y="3265055"/>
                          <a:pt x="2682529" y="3313243"/>
                          <a:pt x="2431323" y="3276801"/>
                        </a:cubicBezTo>
                        <a:cubicBezTo>
                          <a:pt x="2180117" y="3240359"/>
                          <a:pt x="2019884" y="3247073"/>
                          <a:pt x="1708497" y="3276801"/>
                        </a:cubicBezTo>
                        <a:cubicBezTo>
                          <a:pt x="1397110" y="3306529"/>
                          <a:pt x="1144779" y="3310680"/>
                          <a:pt x="985672" y="3276801"/>
                        </a:cubicBezTo>
                        <a:cubicBezTo>
                          <a:pt x="826565" y="3242922"/>
                          <a:pt x="307343" y="3309442"/>
                          <a:pt x="0" y="3276801"/>
                        </a:cubicBezTo>
                        <a:cubicBezTo>
                          <a:pt x="16208" y="2987975"/>
                          <a:pt x="-10948" y="2965826"/>
                          <a:pt x="0" y="2686977"/>
                        </a:cubicBezTo>
                        <a:cubicBezTo>
                          <a:pt x="10948" y="2408128"/>
                          <a:pt x="13099" y="2213718"/>
                          <a:pt x="0" y="2031617"/>
                        </a:cubicBezTo>
                        <a:cubicBezTo>
                          <a:pt x="-13099" y="1849516"/>
                          <a:pt x="23415" y="1576399"/>
                          <a:pt x="0" y="1376256"/>
                        </a:cubicBezTo>
                        <a:cubicBezTo>
                          <a:pt x="-23415" y="1176113"/>
                          <a:pt x="-18839" y="949810"/>
                          <a:pt x="0" y="819200"/>
                        </a:cubicBezTo>
                        <a:cubicBezTo>
                          <a:pt x="18839" y="688590"/>
                          <a:pt x="-1046" y="342436"/>
                          <a:pt x="0" y="0"/>
                        </a:cubicBezTo>
                        <a:close/>
                      </a:path>
                      <a:path w="6571144" h="3276801" stroke="0" extrusionOk="0">
                        <a:moveTo>
                          <a:pt x="0" y="0"/>
                        </a:moveTo>
                        <a:cubicBezTo>
                          <a:pt x="236125" y="-22725"/>
                          <a:pt x="376564" y="-28751"/>
                          <a:pt x="591403" y="0"/>
                        </a:cubicBezTo>
                        <a:cubicBezTo>
                          <a:pt x="806242" y="28751"/>
                          <a:pt x="890911" y="-19594"/>
                          <a:pt x="1051383" y="0"/>
                        </a:cubicBezTo>
                        <a:cubicBezTo>
                          <a:pt x="1211855" y="19594"/>
                          <a:pt x="1604265" y="32648"/>
                          <a:pt x="1839920" y="0"/>
                        </a:cubicBezTo>
                        <a:cubicBezTo>
                          <a:pt x="2075575" y="-32648"/>
                          <a:pt x="2298030" y="14989"/>
                          <a:pt x="2431323" y="0"/>
                        </a:cubicBezTo>
                        <a:cubicBezTo>
                          <a:pt x="2564616" y="-14989"/>
                          <a:pt x="2864088" y="-7701"/>
                          <a:pt x="3022726" y="0"/>
                        </a:cubicBezTo>
                        <a:cubicBezTo>
                          <a:pt x="3181364" y="7701"/>
                          <a:pt x="3566295" y="-10415"/>
                          <a:pt x="3811264" y="0"/>
                        </a:cubicBezTo>
                        <a:cubicBezTo>
                          <a:pt x="4056233" y="10415"/>
                          <a:pt x="4089931" y="15517"/>
                          <a:pt x="4336955" y="0"/>
                        </a:cubicBezTo>
                        <a:cubicBezTo>
                          <a:pt x="4583979" y="-15517"/>
                          <a:pt x="4856272" y="19858"/>
                          <a:pt x="5125492" y="0"/>
                        </a:cubicBezTo>
                        <a:cubicBezTo>
                          <a:pt x="5394712" y="-19858"/>
                          <a:pt x="5541800" y="-33740"/>
                          <a:pt x="5914030" y="0"/>
                        </a:cubicBezTo>
                        <a:cubicBezTo>
                          <a:pt x="6286260" y="33740"/>
                          <a:pt x="6336819" y="12467"/>
                          <a:pt x="6571144" y="0"/>
                        </a:cubicBezTo>
                        <a:cubicBezTo>
                          <a:pt x="6564934" y="308107"/>
                          <a:pt x="6601386" y="474882"/>
                          <a:pt x="6571144" y="720896"/>
                        </a:cubicBezTo>
                        <a:cubicBezTo>
                          <a:pt x="6540902" y="966910"/>
                          <a:pt x="6553116" y="1111895"/>
                          <a:pt x="6571144" y="1409024"/>
                        </a:cubicBezTo>
                        <a:cubicBezTo>
                          <a:pt x="6589172" y="1706153"/>
                          <a:pt x="6558585" y="1716297"/>
                          <a:pt x="6571144" y="1966081"/>
                        </a:cubicBezTo>
                        <a:cubicBezTo>
                          <a:pt x="6583703" y="2215865"/>
                          <a:pt x="6578225" y="2355552"/>
                          <a:pt x="6571144" y="2621441"/>
                        </a:cubicBezTo>
                        <a:cubicBezTo>
                          <a:pt x="6564063" y="2887330"/>
                          <a:pt x="6549085" y="3129910"/>
                          <a:pt x="6571144" y="3276801"/>
                        </a:cubicBezTo>
                        <a:cubicBezTo>
                          <a:pt x="6406336" y="3295843"/>
                          <a:pt x="6201376" y="3298089"/>
                          <a:pt x="5914030" y="3276801"/>
                        </a:cubicBezTo>
                        <a:cubicBezTo>
                          <a:pt x="5626684" y="3255513"/>
                          <a:pt x="5360408" y="3283633"/>
                          <a:pt x="5125492" y="3276801"/>
                        </a:cubicBezTo>
                        <a:cubicBezTo>
                          <a:pt x="4890576" y="3269969"/>
                          <a:pt x="4762164" y="3257575"/>
                          <a:pt x="4468378" y="3276801"/>
                        </a:cubicBezTo>
                        <a:cubicBezTo>
                          <a:pt x="4174592" y="3296027"/>
                          <a:pt x="4138322" y="3288343"/>
                          <a:pt x="4008398" y="3276801"/>
                        </a:cubicBezTo>
                        <a:cubicBezTo>
                          <a:pt x="3878474" y="3265259"/>
                          <a:pt x="3621263" y="3292703"/>
                          <a:pt x="3482706" y="3276801"/>
                        </a:cubicBezTo>
                        <a:cubicBezTo>
                          <a:pt x="3344149" y="3260899"/>
                          <a:pt x="3049039" y="3305356"/>
                          <a:pt x="2694169" y="3276801"/>
                        </a:cubicBezTo>
                        <a:cubicBezTo>
                          <a:pt x="2339299" y="3248246"/>
                          <a:pt x="2363304" y="3304612"/>
                          <a:pt x="2037055" y="3276801"/>
                        </a:cubicBezTo>
                        <a:cubicBezTo>
                          <a:pt x="1710806" y="3248990"/>
                          <a:pt x="1686429" y="3254139"/>
                          <a:pt x="1511363" y="3276801"/>
                        </a:cubicBezTo>
                        <a:cubicBezTo>
                          <a:pt x="1336297" y="3299463"/>
                          <a:pt x="1120396" y="3251896"/>
                          <a:pt x="854249" y="3276801"/>
                        </a:cubicBezTo>
                        <a:cubicBezTo>
                          <a:pt x="588102" y="3301706"/>
                          <a:pt x="416448" y="3294999"/>
                          <a:pt x="0" y="3276801"/>
                        </a:cubicBezTo>
                        <a:cubicBezTo>
                          <a:pt x="-2569" y="3131016"/>
                          <a:pt x="7053" y="2907255"/>
                          <a:pt x="0" y="2719745"/>
                        </a:cubicBezTo>
                        <a:cubicBezTo>
                          <a:pt x="-7053" y="2532235"/>
                          <a:pt x="-32305" y="2299685"/>
                          <a:pt x="0" y="2031617"/>
                        </a:cubicBezTo>
                        <a:cubicBezTo>
                          <a:pt x="32305" y="1763549"/>
                          <a:pt x="22083" y="1707792"/>
                          <a:pt x="0" y="1441792"/>
                        </a:cubicBezTo>
                        <a:cubicBezTo>
                          <a:pt x="-22083" y="1175793"/>
                          <a:pt x="28596" y="1056100"/>
                          <a:pt x="0" y="720896"/>
                        </a:cubicBezTo>
                        <a:cubicBezTo>
                          <a:pt x="-28596" y="385692"/>
                          <a:pt x="-11999" y="188038"/>
                          <a:pt x="0" y="0"/>
                        </a:cubicBezTo>
                        <a:close/>
                      </a:path>
                    </a:pathLst>
                  </a:custGeom>
                  <ask:type>
                    <ask:lineSketchNone/>
                  </ask:type>
                </ask:lineSketchStyleProps>
              </a:ext>
            </a:extLst>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Tajawal"/>
              <a:buNone/>
              <a:defRPr sz="1200" b="0" i="0" u="none" strike="noStrike" cap="none">
                <a:solidFill>
                  <a:schemeClr val="dk1"/>
                </a:solidFill>
                <a:latin typeface="Tajawal"/>
                <a:ea typeface="Tajawal"/>
                <a:cs typeface="Tajawal"/>
                <a:sym typeface="Tajawal"/>
              </a:defRPr>
            </a:lvl1pPr>
            <a:lvl2pPr marL="914400" marR="0" lvl="1"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2pPr>
            <a:lvl3pPr marL="1371600" marR="0" lvl="2"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3pPr>
            <a:lvl4pPr marL="1828800" marR="0" lvl="3"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4pPr>
            <a:lvl5pPr marL="2286000" marR="0" lvl="4"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5pPr>
            <a:lvl6pPr marL="2743200" marR="0" lvl="5"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6pPr>
            <a:lvl7pPr marL="3200400" marR="0" lvl="6"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7pPr>
            <a:lvl8pPr marL="3657600" marR="0" lvl="7"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8pPr>
            <a:lvl9pPr marL="4114800" marR="0" lvl="8"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9pPr>
          </a:lstStyle>
          <a:p>
            <a:pPr marL="0" indent="0" algn="l"/>
            <a:r>
              <a:rPr lang="vi-VN" sz="1600" dirty="0"/>
              <a:t> TSP là bài toán tìm đường đi ngắn nhất qua mỗi điểm trong tập hợp các địa điểm du lịch (hoặc thành phố) một lần duy nhất và kết thúc tại điểm xuất phát sao cho tổng chi phí là nhỏ nhất.</a:t>
            </a:r>
            <a:endParaRPr lang="en-US" sz="1600" dirty="0"/>
          </a:p>
        </p:txBody>
      </p:sp>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Phát</a:t>
            </a:r>
            <a:r>
              <a:rPr lang="en-US" sz="1400" dirty="0"/>
              <a:t> </a:t>
            </a:r>
            <a:r>
              <a:rPr lang="en-US" sz="1400" dirty="0" err="1"/>
              <a:t>biểu</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Ứng</a:t>
            </a:r>
            <a:r>
              <a:rPr lang="en-US" sz="1400" dirty="0"/>
              <a:t> </a:t>
            </a:r>
            <a:r>
              <a:rPr lang="en-US" sz="1400" dirty="0" err="1"/>
              <a:t>dụng</a:t>
            </a:r>
            <a:endParaRPr lang="en-US" sz="1400" dirty="0"/>
          </a:p>
        </p:txBody>
      </p:sp>
      <p:sp>
        <p:nvSpPr>
          <p:cNvPr id="21" name="Google Shape;243;p33">
            <a:extLst>
              <a:ext uri="{FF2B5EF4-FFF2-40B4-BE49-F238E27FC236}">
                <a16:creationId xmlns:a16="http://schemas.microsoft.com/office/drawing/2014/main" id="{EC698EE5-5FB7-AB7B-1838-8F5F101B0957}"/>
              </a:ext>
            </a:extLst>
          </p:cNvPr>
          <p:cNvSpPr txBox="1">
            <a:spLocks/>
          </p:cNvSpPr>
          <p:nvPr/>
        </p:nvSpPr>
        <p:spPr>
          <a:xfrm>
            <a:off x="109392" y="3161673"/>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Độ</a:t>
            </a:r>
            <a:r>
              <a:rPr lang="en-US" sz="1400" dirty="0"/>
              <a:t> </a:t>
            </a:r>
            <a:r>
              <a:rPr lang="en-US" sz="1400" dirty="0" err="1"/>
              <a:t>phức</a:t>
            </a:r>
            <a:r>
              <a:rPr lang="en-US" sz="1400" dirty="0"/>
              <a:t> </a:t>
            </a:r>
            <a:r>
              <a:rPr lang="en-US" sz="1400" dirty="0" err="1"/>
              <a:t>tạp</a:t>
            </a:r>
            <a:endParaRPr lang="en-US" sz="1400" dirty="0"/>
          </a:p>
        </p:txBody>
      </p:sp>
      <p:pic>
        <p:nvPicPr>
          <p:cNvPr id="2050" name="Picture 2" descr="Traveling Salesman Problem (TSP) with Miller-Tucker-Zemlin (MTZ) in  CPLEX/OPL – CoEnzyme">
            <a:extLst>
              <a:ext uri="{FF2B5EF4-FFF2-40B4-BE49-F238E27FC236}">
                <a16:creationId xmlns:a16="http://schemas.microsoft.com/office/drawing/2014/main" id="{4C6055F8-56AF-6C3B-D650-D8E5E1DE4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437" y="1675311"/>
            <a:ext cx="3635323" cy="2809074"/>
          </a:xfrm>
          <a:prstGeom prst="rect">
            <a:avLst/>
          </a:prstGeom>
          <a:noFill/>
          <a:ln w="1270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377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92499B68-8AB0-9390-2761-2F8ECDF8ED3F}"/>
              </a:ext>
            </a:extLst>
          </p:cNvPr>
          <p:cNvSpPr/>
          <p:nvPr/>
        </p:nvSpPr>
        <p:spPr>
          <a:xfrm>
            <a:off x="109392" y="2251558"/>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1403677"/>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1224254" y="732283"/>
            <a:ext cx="21219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Bài</a:t>
            </a:r>
            <a:r>
              <a:rPr lang="en-US" b="1" dirty="0"/>
              <a:t> </a:t>
            </a:r>
            <a:r>
              <a:rPr lang="en-US" b="1" dirty="0" err="1"/>
              <a:t>toán</a:t>
            </a:r>
            <a:r>
              <a:rPr lang="en-US" b="1" dirty="0"/>
              <a:t> TSP</a:t>
            </a:r>
            <a:endParaRPr b="1" dirty="0"/>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Phát</a:t>
            </a:r>
            <a:r>
              <a:rPr lang="en-US" sz="1400" dirty="0"/>
              <a:t> </a:t>
            </a:r>
            <a:r>
              <a:rPr lang="en-US" sz="1400" dirty="0" err="1"/>
              <a:t>biểu</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Ứng</a:t>
            </a:r>
            <a:r>
              <a:rPr lang="en-US" sz="1400" dirty="0"/>
              <a:t> </a:t>
            </a:r>
            <a:r>
              <a:rPr lang="en-US" sz="1400" dirty="0" err="1"/>
              <a:t>dụng</a:t>
            </a:r>
            <a:endParaRPr lang="en-US" sz="1400" dirty="0"/>
          </a:p>
        </p:txBody>
      </p:sp>
      <p:sp>
        <p:nvSpPr>
          <p:cNvPr id="21" name="Google Shape;243;p33">
            <a:extLst>
              <a:ext uri="{FF2B5EF4-FFF2-40B4-BE49-F238E27FC236}">
                <a16:creationId xmlns:a16="http://schemas.microsoft.com/office/drawing/2014/main" id="{EC698EE5-5FB7-AB7B-1838-8F5F101B0957}"/>
              </a:ext>
            </a:extLst>
          </p:cNvPr>
          <p:cNvSpPr txBox="1">
            <a:spLocks/>
          </p:cNvSpPr>
          <p:nvPr/>
        </p:nvSpPr>
        <p:spPr>
          <a:xfrm>
            <a:off x="109392" y="3161673"/>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Độ</a:t>
            </a:r>
            <a:r>
              <a:rPr lang="en-US" sz="1400" dirty="0"/>
              <a:t> </a:t>
            </a:r>
            <a:r>
              <a:rPr lang="en-US" sz="1400" dirty="0" err="1"/>
              <a:t>phức</a:t>
            </a:r>
            <a:r>
              <a:rPr lang="en-US" sz="1400" dirty="0"/>
              <a:t> </a:t>
            </a:r>
            <a:r>
              <a:rPr lang="en-US" sz="1400" dirty="0" err="1"/>
              <a:t>tạp</a:t>
            </a:r>
            <a:endParaRPr lang="en-US" sz="1400" dirty="0"/>
          </a:p>
        </p:txBody>
      </p:sp>
      <p:pic>
        <p:nvPicPr>
          <p:cNvPr id="2052" name="Picture 4" descr="Travelling Salesman Problem using Dynamic Programming - GeeksforGeeks">
            <a:extLst>
              <a:ext uri="{FF2B5EF4-FFF2-40B4-BE49-F238E27FC236}">
                <a16:creationId xmlns:a16="http://schemas.microsoft.com/office/drawing/2014/main" id="{4CAA72C1-DDC7-D790-2F90-AFAB49E6B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823" y="2092279"/>
            <a:ext cx="2644460" cy="1987529"/>
          </a:xfrm>
          <a:prstGeom prst="rect">
            <a:avLst/>
          </a:prstGeom>
          <a:noFill/>
          <a:extLst>
            <a:ext uri="{909E8E84-426E-40DD-AFC4-6F175D3DCCD1}">
              <a14:hiddenFill xmlns:a14="http://schemas.microsoft.com/office/drawing/2010/main">
                <a:solidFill>
                  <a:srgbClr val="FFFFFF"/>
                </a:solidFill>
              </a14:hiddenFill>
            </a:ext>
          </a:extLst>
        </p:spPr>
      </p:pic>
      <p:sp>
        <p:nvSpPr>
          <p:cNvPr id="26" name="Google Shape;282;p36">
            <a:extLst>
              <a:ext uri="{FF2B5EF4-FFF2-40B4-BE49-F238E27FC236}">
                <a16:creationId xmlns:a16="http://schemas.microsoft.com/office/drawing/2014/main" id="{F373773E-B69A-7BB8-84D4-6071F119C710}"/>
              </a:ext>
            </a:extLst>
          </p:cNvPr>
          <p:cNvSpPr txBox="1">
            <a:spLocks/>
          </p:cNvSpPr>
          <p:nvPr/>
        </p:nvSpPr>
        <p:spPr>
          <a:xfrm>
            <a:off x="1874616" y="1723178"/>
            <a:ext cx="2904608" cy="2957300"/>
          </a:xfrm>
          <a:prstGeom prst="rect">
            <a:avLst/>
          </a:prstGeom>
          <a:noFill/>
          <a:ln w="304800">
            <a:noFill/>
            <a:extLst>
              <a:ext uri="{C807C97D-BFC1-408E-A445-0C87EB9F89A2}">
                <ask:lineSketchStyleProps xmlns:ask="http://schemas.microsoft.com/office/drawing/2018/sketchyshapes" sd="1219033472">
                  <a:custGeom>
                    <a:avLst/>
                    <a:gdLst>
                      <a:gd name="connsiteX0" fmla="*/ 0 w 6571144"/>
                      <a:gd name="connsiteY0" fmla="*/ 0 h 3276801"/>
                      <a:gd name="connsiteX1" fmla="*/ 459980 w 6571144"/>
                      <a:gd name="connsiteY1" fmla="*/ 0 h 3276801"/>
                      <a:gd name="connsiteX2" fmla="*/ 1182806 w 6571144"/>
                      <a:gd name="connsiteY2" fmla="*/ 0 h 3276801"/>
                      <a:gd name="connsiteX3" fmla="*/ 1774209 w 6571144"/>
                      <a:gd name="connsiteY3" fmla="*/ 0 h 3276801"/>
                      <a:gd name="connsiteX4" fmla="*/ 2431323 w 6571144"/>
                      <a:gd name="connsiteY4" fmla="*/ 0 h 3276801"/>
                      <a:gd name="connsiteX5" fmla="*/ 3219861 w 6571144"/>
                      <a:gd name="connsiteY5" fmla="*/ 0 h 3276801"/>
                      <a:gd name="connsiteX6" fmla="*/ 3745552 w 6571144"/>
                      <a:gd name="connsiteY6" fmla="*/ 0 h 3276801"/>
                      <a:gd name="connsiteX7" fmla="*/ 4468378 w 6571144"/>
                      <a:gd name="connsiteY7" fmla="*/ 0 h 3276801"/>
                      <a:gd name="connsiteX8" fmla="*/ 4994069 w 6571144"/>
                      <a:gd name="connsiteY8" fmla="*/ 0 h 3276801"/>
                      <a:gd name="connsiteX9" fmla="*/ 5651184 w 6571144"/>
                      <a:gd name="connsiteY9" fmla="*/ 0 h 3276801"/>
                      <a:gd name="connsiteX10" fmla="*/ 6571144 w 6571144"/>
                      <a:gd name="connsiteY10" fmla="*/ 0 h 3276801"/>
                      <a:gd name="connsiteX11" fmla="*/ 6571144 w 6571144"/>
                      <a:gd name="connsiteY11" fmla="*/ 557056 h 3276801"/>
                      <a:gd name="connsiteX12" fmla="*/ 6571144 w 6571144"/>
                      <a:gd name="connsiteY12" fmla="*/ 1277952 h 3276801"/>
                      <a:gd name="connsiteX13" fmla="*/ 6571144 w 6571144"/>
                      <a:gd name="connsiteY13" fmla="*/ 1933313 h 3276801"/>
                      <a:gd name="connsiteX14" fmla="*/ 6571144 w 6571144"/>
                      <a:gd name="connsiteY14" fmla="*/ 2654209 h 3276801"/>
                      <a:gd name="connsiteX15" fmla="*/ 6571144 w 6571144"/>
                      <a:gd name="connsiteY15" fmla="*/ 3276801 h 3276801"/>
                      <a:gd name="connsiteX16" fmla="*/ 5979741 w 6571144"/>
                      <a:gd name="connsiteY16" fmla="*/ 3276801 h 3276801"/>
                      <a:gd name="connsiteX17" fmla="*/ 5388338 w 6571144"/>
                      <a:gd name="connsiteY17" fmla="*/ 3276801 h 3276801"/>
                      <a:gd name="connsiteX18" fmla="*/ 4665512 w 6571144"/>
                      <a:gd name="connsiteY18" fmla="*/ 3276801 h 3276801"/>
                      <a:gd name="connsiteX19" fmla="*/ 4008398 w 6571144"/>
                      <a:gd name="connsiteY19" fmla="*/ 3276801 h 3276801"/>
                      <a:gd name="connsiteX20" fmla="*/ 3219861 w 6571144"/>
                      <a:gd name="connsiteY20" fmla="*/ 3276801 h 3276801"/>
                      <a:gd name="connsiteX21" fmla="*/ 2431323 w 6571144"/>
                      <a:gd name="connsiteY21" fmla="*/ 3276801 h 3276801"/>
                      <a:gd name="connsiteX22" fmla="*/ 1708497 w 6571144"/>
                      <a:gd name="connsiteY22" fmla="*/ 3276801 h 3276801"/>
                      <a:gd name="connsiteX23" fmla="*/ 985672 w 6571144"/>
                      <a:gd name="connsiteY23" fmla="*/ 3276801 h 3276801"/>
                      <a:gd name="connsiteX24" fmla="*/ 0 w 6571144"/>
                      <a:gd name="connsiteY24" fmla="*/ 3276801 h 3276801"/>
                      <a:gd name="connsiteX25" fmla="*/ 0 w 6571144"/>
                      <a:gd name="connsiteY25" fmla="*/ 2686977 h 3276801"/>
                      <a:gd name="connsiteX26" fmla="*/ 0 w 6571144"/>
                      <a:gd name="connsiteY26" fmla="*/ 2031617 h 3276801"/>
                      <a:gd name="connsiteX27" fmla="*/ 0 w 6571144"/>
                      <a:gd name="connsiteY27" fmla="*/ 1376256 h 3276801"/>
                      <a:gd name="connsiteX28" fmla="*/ 0 w 6571144"/>
                      <a:gd name="connsiteY28" fmla="*/ 819200 h 3276801"/>
                      <a:gd name="connsiteX29" fmla="*/ 0 w 6571144"/>
                      <a:gd name="connsiteY29" fmla="*/ 0 h 327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1144" h="3276801" fill="none" extrusionOk="0">
                        <a:moveTo>
                          <a:pt x="0" y="0"/>
                        </a:moveTo>
                        <a:cubicBezTo>
                          <a:pt x="106523" y="18980"/>
                          <a:pt x="344283" y="5279"/>
                          <a:pt x="459980" y="0"/>
                        </a:cubicBezTo>
                        <a:cubicBezTo>
                          <a:pt x="575677" y="-5279"/>
                          <a:pt x="981602" y="33821"/>
                          <a:pt x="1182806" y="0"/>
                        </a:cubicBezTo>
                        <a:cubicBezTo>
                          <a:pt x="1384010" y="-33821"/>
                          <a:pt x="1581616" y="-29211"/>
                          <a:pt x="1774209" y="0"/>
                        </a:cubicBezTo>
                        <a:cubicBezTo>
                          <a:pt x="1966802" y="29211"/>
                          <a:pt x="2204528" y="-21837"/>
                          <a:pt x="2431323" y="0"/>
                        </a:cubicBezTo>
                        <a:cubicBezTo>
                          <a:pt x="2658118" y="21837"/>
                          <a:pt x="3027347" y="36386"/>
                          <a:pt x="3219861" y="0"/>
                        </a:cubicBezTo>
                        <a:cubicBezTo>
                          <a:pt x="3412375" y="-36386"/>
                          <a:pt x="3624030" y="22679"/>
                          <a:pt x="3745552" y="0"/>
                        </a:cubicBezTo>
                        <a:cubicBezTo>
                          <a:pt x="3867074" y="-22679"/>
                          <a:pt x="4239159" y="13369"/>
                          <a:pt x="4468378" y="0"/>
                        </a:cubicBezTo>
                        <a:cubicBezTo>
                          <a:pt x="4697597" y="-13369"/>
                          <a:pt x="4734035" y="-1261"/>
                          <a:pt x="4994069" y="0"/>
                        </a:cubicBezTo>
                        <a:cubicBezTo>
                          <a:pt x="5254103" y="1261"/>
                          <a:pt x="5428403" y="13535"/>
                          <a:pt x="5651184" y="0"/>
                        </a:cubicBezTo>
                        <a:cubicBezTo>
                          <a:pt x="5873965" y="-13535"/>
                          <a:pt x="6255172" y="25461"/>
                          <a:pt x="6571144" y="0"/>
                        </a:cubicBezTo>
                        <a:cubicBezTo>
                          <a:pt x="6564299" y="199532"/>
                          <a:pt x="6591379" y="308637"/>
                          <a:pt x="6571144" y="557056"/>
                        </a:cubicBezTo>
                        <a:cubicBezTo>
                          <a:pt x="6550909" y="805475"/>
                          <a:pt x="6603217" y="984848"/>
                          <a:pt x="6571144" y="1277952"/>
                        </a:cubicBezTo>
                        <a:cubicBezTo>
                          <a:pt x="6539071" y="1571056"/>
                          <a:pt x="6549527" y="1758142"/>
                          <a:pt x="6571144" y="1933313"/>
                        </a:cubicBezTo>
                        <a:cubicBezTo>
                          <a:pt x="6592761" y="2108484"/>
                          <a:pt x="6599837" y="2372704"/>
                          <a:pt x="6571144" y="2654209"/>
                        </a:cubicBezTo>
                        <a:cubicBezTo>
                          <a:pt x="6542451" y="2935714"/>
                          <a:pt x="6583005" y="3148177"/>
                          <a:pt x="6571144" y="3276801"/>
                        </a:cubicBezTo>
                        <a:cubicBezTo>
                          <a:pt x="6309005" y="3267011"/>
                          <a:pt x="6219176" y="3264109"/>
                          <a:pt x="5979741" y="3276801"/>
                        </a:cubicBezTo>
                        <a:cubicBezTo>
                          <a:pt x="5740306" y="3289493"/>
                          <a:pt x="5666541" y="3291898"/>
                          <a:pt x="5388338" y="3276801"/>
                        </a:cubicBezTo>
                        <a:cubicBezTo>
                          <a:pt x="5110135" y="3261704"/>
                          <a:pt x="4856780" y="3312852"/>
                          <a:pt x="4665512" y="3276801"/>
                        </a:cubicBezTo>
                        <a:cubicBezTo>
                          <a:pt x="4474244" y="3240750"/>
                          <a:pt x="4140001" y="3293810"/>
                          <a:pt x="4008398" y="3276801"/>
                        </a:cubicBezTo>
                        <a:cubicBezTo>
                          <a:pt x="3876795" y="3259792"/>
                          <a:pt x="3511297" y="3288547"/>
                          <a:pt x="3219861" y="3276801"/>
                        </a:cubicBezTo>
                        <a:cubicBezTo>
                          <a:pt x="2928425" y="3265055"/>
                          <a:pt x="2682529" y="3313243"/>
                          <a:pt x="2431323" y="3276801"/>
                        </a:cubicBezTo>
                        <a:cubicBezTo>
                          <a:pt x="2180117" y="3240359"/>
                          <a:pt x="2019884" y="3247073"/>
                          <a:pt x="1708497" y="3276801"/>
                        </a:cubicBezTo>
                        <a:cubicBezTo>
                          <a:pt x="1397110" y="3306529"/>
                          <a:pt x="1144779" y="3310680"/>
                          <a:pt x="985672" y="3276801"/>
                        </a:cubicBezTo>
                        <a:cubicBezTo>
                          <a:pt x="826565" y="3242922"/>
                          <a:pt x="307343" y="3309442"/>
                          <a:pt x="0" y="3276801"/>
                        </a:cubicBezTo>
                        <a:cubicBezTo>
                          <a:pt x="16208" y="2987975"/>
                          <a:pt x="-10948" y="2965826"/>
                          <a:pt x="0" y="2686977"/>
                        </a:cubicBezTo>
                        <a:cubicBezTo>
                          <a:pt x="10948" y="2408128"/>
                          <a:pt x="13099" y="2213718"/>
                          <a:pt x="0" y="2031617"/>
                        </a:cubicBezTo>
                        <a:cubicBezTo>
                          <a:pt x="-13099" y="1849516"/>
                          <a:pt x="23415" y="1576399"/>
                          <a:pt x="0" y="1376256"/>
                        </a:cubicBezTo>
                        <a:cubicBezTo>
                          <a:pt x="-23415" y="1176113"/>
                          <a:pt x="-18839" y="949810"/>
                          <a:pt x="0" y="819200"/>
                        </a:cubicBezTo>
                        <a:cubicBezTo>
                          <a:pt x="18839" y="688590"/>
                          <a:pt x="-1046" y="342436"/>
                          <a:pt x="0" y="0"/>
                        </a:cubicBezTo>
                        <a:close/>
                      </a:path>
                      <a:path w="6571144" h="3276801" stroke="0" extrusionOk="0">
                        <a:moveTo>
                          <a:pt x="0" y="0"/>
                        </a:moveTo>
                        <a:cubicBezTo>
                          <a:pt x="236125" y="-22725"/>
                          <a:pt x="376564" y="-28751"/>
                          <a:pt x="591403" y="0"/>
                        </a:cubicBezTo>
                        <a:cubicBezTo>
                          <a:pt x="806242" y="28751"/>
                          <a:pt x="890911" y="-19594"/>
                          <a:pt x="1051383" y="0"/>
                        </a:cubicBezTo>
                        <a:cubicBezTo>
                          <a:pt x="1211855" y="19594"/>
                          <a:pt x="1604265" y="32648"/>
                          <a:pt x="1839920" y="0"/>
                        </a:cubicBezTo>
                        <a:cubicBezTo>
                          <a:pt x="2075575" y="-32648"/>
                          <a:pt x="2298030" y="14989"/>
                          <a:pt x="2431323" y="0"/>
                        </a:cubicBezTo>
                        <a:cubicBezTo>
                          <a:pt x="2564616" y="-14989"/>
                          <a:pt x="2864088" y="-7701"/>
                          <a:pt x="3022726" y="0"/>
                        </a:cubicBezTo>
                        <a:cubicBezTo>
                          <a:pt x="3181364" y="7701"/>
                          <a:pt x="3566295" y="-10415"/>
                          <a:pt x="3811264" y="0"/>
                        </a:cubicBezTo>
                        <a:cubicBezTo>
                          <a:pt x="4056233" y="10415"/>
                          <a:pt x="4089931" y="15517"/>
                          <a:pt x="4336955" y="0"/>
                        </a:cubicBezTo>
                        <a:cubicBezTo>
                          <a:pt x="4583979" y="-15517"/>
                          <a:pt x="4856272" y="19858"/>
                          <a:pt x="5125492" y="0"/>
                        </a:cubicBezTo>
                        <a:cubicBezTo>
                          <a:pt x="5394712" y="-19858"/>
                          <a:pt x="5541800" y="-33740"/>
                          <a:pt x="5914030" y="0"/>
                        </a:cubicBezTo>
                        <a:cubicBezTo>
                          <a:pt x="6286260" y="33740"/>
                          <a:pt x="6336819" y="12467"/>
                          <a:pt x="6571144" y="0"/>
                        </a:cubicBezTo>
                        <a:cubicBezTo>
                          <a:pt x="6564934" y="308107"/>
                          <a:pt x="6601386" y="474882"/>
                          <a:pt x="6571144" y="720896"/>
                        </a:cubicBezTo>
                        <a:cubicBezTo>
                          <a:pt x="6540902" y="966910"/>
                          <a:pt x="6553116" y="1111895"/>
                          <a:pt x="6571144" y="1409024"/>
                        </a:cubicBezTo>
                        <a:cubicBezTo>
                          <a:pt x="6589172" y="1706153"/>
                          <a:pt x="6558585" y="1716297"/>
                          <a:pt x="6571144" y="1966081"/>
                        </a:cubicBezTo>
                        <a:cubicBezTo>
                          <a:pt x="6583703" y="2215865"/>
                          <a:pt x="6578225" y="2355552"/>
                          <a:pt x="6571144" y="2621441"/>
                        </a:cubicBezTo>
                        <a:cubicBezTo>
                          <a:pt x="6564063" y="2887330"/>
                          <a:pt x="6549085" y="3129910"/>
                          <a:pt x="6571144" y="3276801"/>
                        </a:cubicBezTo>
                        <a:cubicBezTo>
                          <a:pt x="6406336" y="3295843"/>
                          <a:pt x="6201376" y="3298089"/>
                          <a:pt x="5914030" y="3276801"/>
                        </a:cubicBezTo>
                        <a:cubicBezTo>
                          <a:pt x="5626684" y="3255513"/>
                          <a:pt x="5360408" y="3283633"/>
                          <a:pt x="5125492" y="3276801"/>
                        </a:cubicBezTo>
                        <a:cubicBezTo>
                          <a:pt x="4890576" y="3269969"/>
                          <a:pt x="4762164" y="3257575"/>
                          <a:pt x="4468378" y="3276801"/>
                        </a:cubicBezTo>
                        <a:cubicBezTo>
                          <a:pt x="4174592" y="3296027"/>
                          <a:pt x="4138322" y="3288343"/>
                          <a:pt x="4008398" y="3276801"/>
                        </a:cubicBezTo>
                        <a:cubicBezTo>
                          <a:pt x="3878474" y="3265259"/>
                          <a:pt x="3621263" y="3292703"/>
                          <a:pt x="3482706" y="3276801"/>
                        </a:cubicBezTo>
                        <a:cubicBezTo>
                          <a:pt x="3344149" y="3260899"/>
                          <a:pt x="3049039" y="3305356"/>
                          <a:pt x="2694169" y="3276801"/>
                        </a:cubicBezTo>
                        <a:cubicBezTo>
                          <a:pt x="2339299" y="3248246"/>
                          <a:pt x="2363304" y="3304612"/>
                          <a:pt x="2037055" y="3276801"/>
                        </a:cubicBezTo>
                        <a:cubicBezTo>
                          <a:pt x="1710806" y="3248990"/>
                          <a:pt x="1686429" y="3254139"/>
                          <a:pt x="1511363" y="3276801"/>
                        </a:cubicBezTo>
                        <a:cubicBezTo>
                          <a:pt x="1336297" y="3299463"/>
                          <a:pt x="1120396" y="3251896"/>
                          <a:pt x="854249" y="3276801"/>
                        </a:cubicBezTo>
                        <a:cubicBezTo>
                          <a:pt x="588102" y="3301706"/>
                          <a:pt x="416448" y="3294999"/>
                          <a:pt x="0" y="3276801"/>
                        </a:cubicBezTo>
                        <a:cubicBezTo>
                          <a:pt x="-2569" y="3131016"/>
                          <a:pt x="7053" y="2907255"/>
                          <a:pt x="0" y="2719745"/>
                        </a:cubicBezTo>
                        <a:cubicBezTo>
                          <a:pt x="-7053" y="2532235"/>
                          <a:pt x="-32305" y="2299685"/>
                          <a:pt x="0" y="2031617"/>
                        </a:cubicBezTo>
                        <a:cubicBezTo>
                          <a:pt x="32305" y="1763549"/>
                          <a:pt x="22083" y="1707792"/>
                          <a:pt x="0" y="1441792"/>
                        </a:cubicBezTo>
                        <a:cubicBezTo>
                          <a:pt x="-22083" y="1175793"/>
                          <a:pt x="28596" y="1056100"/>
                          <a:pt x="0" y="720896"/>
                        </a:cubicBezTo>
                        <a:cubicBezTo>
                          <a:pt x="-28596" y="385692"/>
                          <a:pt x="-11999" y="188038"/>
                          <a:pt x="0" y="0"/>
                        </a:cubicBezTo>
                        <a:close/>
                      </a:path>
                    </a:pathLst>
                  </a:custGeom>
                  <ask:type>
                    <ask:lineSketchNone/>
                  </ask:type>
                </ask:lineSketchStyleProps>
              </a:ext>
            </a:extLst>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Tajawal"/>
              <a:buNone/>
              <a:defRPr sz="1200" b="0" i="0" u="none" strike="noStrike" cap="none">
                <a:solidFill>
                  <a:schemeClr val="dk1"/>
                </a:solidFill>
                <a:latin typeface="Tajawal"/>
                <a:ea typeface="Tajawal"/>
                <a:cs typeface="Tajawal"/>
                <a:sym typeface="Tajawal"/>
              </a:defRPr>
            </a:lvl1pPr>
            <a:lvl2pPr marL="914400" marR="0" lvl="1"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2pPr>
            <a:lvl3pPr marL="1371600" marR="0" lvl="2"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3pPr>
            <a:lvl4pPr marL="1828800" marR="0" lvl="3"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4pPr>
            <a:lvl5pPr marL="2286000" marR="0" lvl="4"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5pPr>
            <a:lvl6pPr marL="2743200" marR="0" lvl="5"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6pPr>
            <a:lvl7pPr marL="3200400" marR="0" lvl="6"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7pPr>
            <a:lvl8pPr marL="3657600" marR="0" lvl="7"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8pPr>
            <a:lvl9pPr marL="4114800" marR="0" lvl="8"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9pPr>
          </a:lstStyle>
          <a:p>
            <a:pPr marL="0" indent="0" algn="l"/>
            <a:r>
              <a:rPr lang="vi-VN" sz="1600" dirty="0"/>
              <a:t>Cho trước danh sách các thành phố và khoảng cách giữa chúng, TSP yêu cầu tìm chu trình ngắn nhất thăm mỗi thành phố đúng một lần.</a:t>
            </a:r>
            <a:endParaRPr lang="en-US" sz="1600" dirty="0"/>
          </a:p>
        </p:txBody>
      </p:sp>
    </p:spTree>
    <p:extLst>
      <p:ext uri="{BB962C8B-B14F-4D97-AF65-F5344CB8AC3E}">
        <p14:creationId xmlns:p14="http://schemas.microsoft.com/office/powerpoint/2010/main" val="96552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92499B68-8AB0-9390-2761-2F8ECDF8ED3F}"/>
              </a:ext>
            </a:extLst>
          </p:cNvPr>
          <p:cNvSpPr/>
          <p:nvPr/>
        </p:nvSpPr>
        <p:spPr>
          <a:xfrm>
            <a:off x="156447" y="2690143"/>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1403677"/>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1224254" y="732283"/>
            <a:ext cx="21219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Bài</a:t>
            </a:r>
            <a:r>
              <a:rPr lang="en-US" b="1" dirty="0"/>
              <a:t> </a:t>
            </a:r>
            <a:r>
              <a:rPr lang="en-US" b="1" dirty="0" err="1"/>
              <a:t>toán</a:t>
            </a:r>
            <a:r>
              <a:rPr lang="en-US" b="1" dirty="0"/>
              <a:t> TSP</a:t>
            </a:r>
            <a:endParaRPr b="1" dirty="0"/>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7" name="Google Shape;282;p36">
            <a:extLst>
              <a:ext uri="{FF2B5EF4-FFF2-40B4-BE49-F238E27FC236}">
                <a16:creationId xmlns:a16="http://schemas.microsoft.com/office/drawing/2014/main" id="{7C526E2D-A220-8409-86A5-BC0089D6772F}"/>
              </a:ext>
            </a:extLst>
          </p:cNvPr>
          <p:cNvSpPr txBox="1">
            <a:spLocks/>
          </p:cNvSpPr>
          <p:nvPr/>
        </p:nvSpPr>
        <p:spPr>
          <a:xfrm>
            <a:off x="1874616" y="1808000"/>
            <a:ext cx="6571144" cy="2872478"/>
          </a:xfrm>
          <a:prstGeom prst="rect">
            <a:avLst/>
          </a:prstGeom>
          <a:noFill/>
          <a:ln w="304800">
            <a:noFill/>
            <a:extLst>
              <a:ext uri="{C807C97D-BFC1-408E-A445-0C87EB9F89A2}">
                <ask:lineSketchStyleProps xmlns:ask="http://schemas.microsoft.com/office/drawing/2018/sketchyshapes" sd="1219033472">
                  <a:custGeom>
                    <a:avLst/>
                    <a:gdLst>
                      <a:gd name="connsiteX0" fmla="*/ 0 w 6571144"/>
                      <a:gd name="connsiteY0" fmla="*/ 0 h 3276801"/>
                      <a:gd name="connsiteX1" fmla="*/ 459980 w 6571144"/>
                      <a:gd name="connsiteY1" fmla="*/ 0 h 3276801"/>
                      <a:gd name="connsiteX2" fmla="*/ 1182806 w 6571144"/>
                      <a:gd name="connsiteY2" fmla="*/ 0 h 3276801"/>
                      <a:gd name="connsiteX3" fmla="*/ 1774209 w 6571144"/>
                      <a:gd name="connsiteY3" fmla="*/ 0 h 3276801"/>
                      <a:gd name="connsiteX4" fmla="*/ 2431323 w 6571144"/>
                      <a:gd name="connsiteY4" fmla="*/ 0 h 3276801"/>
                      <a:gd name="connsiteX5" fmla="*/ 3219861 w 6571144"/>
                      <a:gd name="connsiteY5" fmla="*/ 0 h 3276801"/>
                      <a:gd name="connsiteX6" fmla="*/ 3745552 w 6571144"/>
                      <a:gd name="connsiteY6" fmla="*/ 0 h 3276801"/>
                      <a:gd name="connsiteX7" fmla="*/ 4468378 w 6571144"/>
                      <a:gd name="connsiteY7" fmla="*/ 0 h 3276801"/>
                      <a:gd name="connsiteX8" fmla="*/ 4994069 w 6571144"/>
                      <a:gd name="connsiteY8" fmla="*/ 0 h 3276801"/>
                      <a:gd name="connsiteX9" fmla="*/ 5651184 w 6571144"/>
                      <a:gd name="connsiteY9" fmla="*/ 0 h 3276801"/>
                      <a:gd name="connsiteX10" fmla="*/ 6571144 w 6571144"/>
                      <a:gd name="connsiteY10" fmla="*/ 0 h 3276801"/>
                      <a:gd name="connsiteX11" fmla="*/ 6571144 w 6571144"/>
                      <a:gd name="connsiteY11" fmla="*/ 557056 h 3276801"/>
                      <a:gd name="connsiteX12" fmla="*/ 6571144 w 6571144"/>
                      <a:gd name="connsiteY12" fmla="*/ 1277952 h 3276801"/>
                      <a:gd name="connsiteX13" fmla="*/ 6571144 w 6571144"/>
                      <a:gd name="connsiteY13" fmla="*/ 1933313 h 3276801"/>
                      <a:gd name="connsiteX14" fmla="*/ 6571144 w 6571144"/>
                      <a:gd name="connsiteY14" fmla="*/ 2654209 h 3276801"/>
                      <a:gd name="connsiteX15" fmla="*/ 6571144 w 6571144"/>
                      <a:gd name="connsiteY15" fmla="*/ 3276801 h 3276801"/>
                      <a:gd name="connsiteX16" fmla="*/ 5979741 w 6571144"/>
                      <a:gd name="connsiteY16" fmla="*/ 3276801 h 3276801"/>
                      <a:gd name="connsiteX17" fmla="*/ 5388338 w 6571144"/>
                      <a:gd name="connsiteY17" fmla="*/ 3276801 h 3276801"/>
                      <a:gd name="connsiteX18" fmla="*/ 4665512 w 6571144"/>
                      <a:gd name="connsiteY18" fmla="*/ 3276801 h 3276801"/>
                      <a:gd name="connsiteX19" fmla="*/ 4008398 w 6571144"/>
                      <a:gd name="connsiteY19" fmla="*/ 3276801 h 3276801"/>
                      <a:gd name="connsiteX20" fmla="*/ 3219861 w 6571144"/>
                      <a:gd name="connsiteY20" fmla="*/ 3276801 h 3276801"/>
                      <a:gd name="connsiteX21" fmla="*/ 2431323 w 6571144"/>
                      <a:gd name="connsiteY21" fmla="*/ 3276801 h 3276801"/>
                      <a:gd name="connsiteX22" fmla="*/ 1708497 w 6571144"/>
                      <a:gd name="connsiteY22" fmla="*/ 3276801 h 3276801"/>
                      <a:gd name="connsiteX23" fmla="*/ 985672 w 6571144"/>
                      <a:gd name="connsiteY23" fmla="*/ 3276801 h 3276801"/>
                      <a:gd name="connsiteX24" fmla="*/ 0 w 6571144"/>
                      <a:gd name="connsiteY24" fmla="*/ 3276801 h 3276801"/>
                      <a:gd name="connsiteX25" fmla="*/ 0 w 6571144"/>
                      <a:gd name="connsiteY25" fmla="*/ 2686977 h 3276801"/>
                      <a:gd name="connsiteX26" fmla="*/ 0 w 6571144"/>
                      <a:gd name="connsiteY26" fmla="*/ 2031617 h 3276801"/>
                      <a:gd name="connsiteX27" fmla="*/ 0 w 6571144"/>
                      <a:gd name="connsiteY27" fmla="*/ 1376256 h 3276801"/>
                      <a:gd name="connsiteX28" fmla="*/ 0 w 6571144"/>
                      <a:gd name="connsiteY28" fmla="*/ 819200 h 3276801"/>
                      <a:gd name="connsiteX29" fmla="*/ 0 w 6571144"/>
                      <a:gd name="connsiteY29" fmla="*/ 0 h 327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1144" h="3276801" fill="none" extrusionOk="0">
                        <a:moveTo>
                          <a:pt x="0" y="0"/>
                        </a:moveTo>
                        <a:cubicBezTo>
                          <a:pt x="106523" y="18980"/>
                          <a:pt x="344283" y="5279"/>
                          <a:pt x="459980" y="0"/>
                        </a:cubicBezTo>
                        <a:cubicBezTo>
                          <a:pt x="575677" y="-5279"/>
                          <a:pt x="981602" y="33821"/>
                          <a:pt x="1182806" y="0"/>
                        </a:cubicBezTo>
                        <a:cubicBezTo>
                          <a:pt x="1384010" y="-33821"/>
                          <a:pt x="1581616" y="-29211"/>
                          <a:pt x="1774209" y="0"/>
                        </a:cubicBezTo>
                        <a:cubicBezTo>
                          <a:pt x="1966802" y="29211"/>
                          <a:pt x="2204528" y="-21837"/>
                          <a:pt x="2431323" y="0"/>
                        </a:cubicBezTo>
                        <a:cubicBezTo>
                          <a:pt x="2658118" y="21837"/>
                          <a:pt x="3027347" y="36386"/>
                          <a:pt x="3219861" y="0"/>
                        </a:cubicBezTo>
                        <a:cubicBezTo>
                          <a:pt x="3412375" y="-36386"/>
                          <a:pt x="3624030" y="22679"/>
                          <a:pt x="3745552" y="0"/>
                        </a:cubicBezTo>
                        <a:cubicBezTo>
                          <a:pt x="3867074" y="-22679"/>
                          <a:pt x="4239159" y="13369"/>
                          <a:pt x="4468378" y="0"/>
                        </a:cubicBezTo>
                        <a:cubicBezTo>
                          <a:pt x="4697597" y="-13369"/>
                          <a:pt x="4734035" y="-1261"/>
                          <a:pt x="4994069" y="0"/>
                        </a:cubicBezTo>
                        <a:cubicBezTo>
                          <a:pt x="5254103" y="1261"/>
                          <a:pt x="5428403" y="13535"/>
                          <a:pt x="5651184" y="0"/>
                        </a:cubicBezTo>
                        <a:cubicBezTo>
                          <a:pt x="5873965" y="-13535"/>
                          <a:pt x="6255172" y="25461"/>
                          <a:pt x="6571144" y="0"/>
                        </a:cubicBezTo>
                        <a:cubicBezTo>
                          <a:pt x="6564299" y="199532"/>
                          <a:pt x="6591379" y="308637"/>
                          <a:pt x="6571144" y="557056"/>
                        </a:cubicBezTo>
                        <a:cubicBezTo>
                          <a:pt x="6550909" y="805475"/>
                          <a:pt x="6603217" y="984848"/>
                          <a:pt x="6571144" y="1277952"/>
                        </a:cubicBezTo>
                        <a:cubicBezTo>
                          <a:pt x="6539071" y="1571056"/>
                          <a:pt x="6549527" y="1758142"/>
                          <a:pt x="6571144" y="1933313"/>
                        </a:cubicBezTo>
                        <a:cubicBezTo>
                          <a:pt x="6592761" y="2108484"/>
                          <a:pt x="6599837" y="2372704"/>
                          <a:pt x="6571144" y="2654209"/>
                        </a:cubicBezTo>
                        <a:cubicBezTo>
                          <a:pt x="6542451" y="2935714"/>
                          <a:pt x="6583005" y="3148177"/>
                          <a:pt x="6571144" y="3276801"/>
                        </a:cubicBezTo>
                        <a:cubicBezTo>
                          <a:pt x="6309005" y="3267011"/>
                          <a:pt x="6219176" y="3264109"/>
                          <a:pt x="5979741" y="3276801"/>
                        </a:cubicBezTo>
                        <a:cubicBezTo>
                          <a:pt x="5740306" y="3289493"/>
                          <a:pt x="5666541" y="3291898"/>
                          <a:pt x="5388338" y="3276801"/>
                        </a:cubicBezTo>
                        <a:cubicBezTo>
                          <a:pt x="5110135" y="3261704"/>
                          <a:pt x="4856780" y="3312852"/>
                          <a:pt x="4665512" y="3276801"/>
                        </a:cubicBezTo>
                        <a:cubicBezTo>
                          <a:pt x="4474244" y="3240750"/>
                          <a:pt x="4140001" y="3293810"/>
                          <a:pt x="4008398" y="3276801"/>
                        </a:cubicBezTo>
                        <a:cubicBezTo>
                          <a:pt x="3876795" y="3259792"/>
                          <a:pt x="3511297" y="3288547"/>
                          <a:pt x="3219861" y="3276801"/>
                        </a:cubicBezTo>
                        <a:cubicBezTo>
                          <a:pt x="2928425" y="3265055"/>
                          <a:pt x="2682529" y="3313243"/>
                          <a:pt x="2431323" y="3276801"/>
                        </a:cubicBezTo>
                        <a:cubicBezTo>
                          <a:pt x="2180117" y="3240359"/>
                          <a:pt x="2019884" y="3247073"/>
                          <a:pt x="1708497" y="3276801"/>
                        </a:cubicBezTo>
                        <a:cubicBezTo>
                          <a:pt x="1397110" y="3306529"/>
                          <a:pt x="1144779" y="3310680"/>
                          <a:pt x="985672" y="3276801"/>
                        </a:cubicBezTo>
                        <a:cubicBezTo>
                          <a:pt x="826565" y="3242922"/>
                          <a:pt x="307343" y="3309442"/>
                          <a:pt x="0" y="3276801"/>
                        </a:cubicBezTo>
                        <a:cubicBezTo>
                          <a:pt x="16208" y="2987975"/>
                          <a:pt x="-10948" y="2965826"/>
                          <a:pt x="0" y="2686977"/>
                        </a:cubicBezTo>
                        <a:cubicBezTo>
                          <a:pt x="10948" y="2408128"/>
                          <a:pt x="13099" y="2213718"/>
                          <a:pt x="0" y="2031617"/>
                        </a:cubicBezTo>
                        <a:cubicBezTo>
                          <a:pt x="-13099" y="1849516"/>
                          <a:pt x="23415" y="1576399"/>
                          <a:pt x="0" y="1376256"/>
                        </a:cubicBezTo>
                        <a:cubicBezTo>
                          <a:pt x="-23415" y="1176113"/>
                          <a:pt x="-18839" y="949810"/>
                          <a:pt x="0" y="819200"/>
                        </a:cubicBezTo>
                        <a:cubicBezTo>
                          <a:pt x="18839" y="688590"/>
                          <a:pt x="-1046" y="342436"/>
                          <a:pt x="0" y="0"/>
                        </a:cubicBezTo>
                        <a:close/>
                      </a:path>
                      <a:path w="6571144" h="3276801" stroke="0" extrusionOk="0">
                        <a:moveTo>
                          <a:pt x="0" y="0"/>
                        </a:moveTo>
                        <a:cubicBezTo>
                          <a:pt x="236125" y="-22725"/>
                          <a:pt x="376564" y="-28751"/>
                          <a:pt x="591403" y="0"/>
                        </a:cubicBezTo>
                        <a:cubicBezTo>
                          <a:pt x="806242" y="28751"/>
                          <a:pt x="890911" y="-19594"/>
                          <a:pt x="1051383" y="0"/>
                        </a:cubicBezTo>
                        <a:cubicBezTo>
                          <a:pt x="1211855" y="19594"/>
                          <a:pt x="1604265" y="32648"/>
                          <a:pt x="1839920" y="0"/>
                        </a:cubicBezTo>
                        <a:cubicBezTo>
                          <a:pt x="2075575" y="-32648"/>
                          <a:pt x="2298030" y="14989"/>
                          <a:pt x="2431323" y="0"/>
                        </a:cubicBezTo>
                        <a:cubicBezTo>
                          <a:pt x="2564616" y="-14989"/>
                          <a:pt x="2864088" y="-7701"/>
                          <a:pt x="3022726" y="0"/>
                        </a:cubicBezTo>
                        <a:cubicBezTo>
                          <a:pt x="3181364" y="7701"/>
                          <a:pt x="3566295" y="-10415"/>
                          <a:pt x="3811264" y="0"/>
                        </a:cubicBezTo>
                        <a:cubicBezTo>
                          <a:pt x="4056233" y="10415"/>
                          <a:pt x="4089931" y="15517"/>
                          <a:pt x="4336955" y="0"/>
                        </a:cubicBezTo>
                        <a:cubicBezTo>
                          <a:pt x="4583979" y="-15517"/>
                          <a:pt x="4856272" y="19858"/>
                          <a:pt x="5125492" y="0"/>
                        </a:cubicBezTo>
                        <a:cubicBezTo>
                          <a:pt x="5394712" y="-19858"/>
                          <a:pt x="5541800" y="-33740"/>
                          <a:pt x="5914030" y="0"/>
                        </a:cubicBezTo>
                        <a:cubicBezTo>
                          <a:pt x="6286260" y="33740"/>
                          <a:pt x="6336819" y="12467"/>
                          <a:pt x="6571144" y="0"/>
                        </a:cubicBezTo>
                        <a:cubicBezTo>
                          <a:pt x="6564934" y="308107"/>
                          <a:pt x="6601386" y="474882"/>
                          <a:pt x="6571144" y="720896"/>
                        </a:cubicBezTo>
                        <a:cubicBezTo>
                          <a:pt x="6540902" y="966910"/>
                          <a:pt x="6553116" y="1111895"/>
                          <a:pt x="6571144" y="1409024"/>
                        </a:cubicBezTo>
                        <a:cubicBezTo>
                          <a:pt x="6589172" y="1706153"/>
                          <a:pt x="6558585" y="1716297"/>
                          <a:pt x="6571144" y="1966081"/>
                        </a:cubicBezTo>
                        <a:cubicBezTo>
                          <a:pt x="6583703" y="2215865"/>
                          <a:pt x="6578225" y="2355552"/>
                          <a:pt x="6571144" y="2621441"/>
                        </a:cubicBezTo>
                        <a:cubicBezTo>
                          <a:pt x="6564063" y="2887330"/>
                          <a:pt x="6549085" y="3129910"/>
                          <a:pt x="6571144" y="3276801"/>
                        </a:cubicBezTo>
                        <a:cubicBezTo>
                          <a:pt x="6406336" y="3295843"/>
                          <a:pt x="6201376" y="3298089"/>
                          <a:pt x="5914030" y="3276801"/>
                        </a:cubicBezTo>
                        <a:cubicBezTo>
                          <a:pt x="5626684" y="3255513"/>
                          <a:pt x="5360408" y="3283633"/>
                          <a:pt x="5125492" y="3276801"/>
                        </a:cubicBezTo>
                        <a:cubicBezTo>
                          <a:pt x="4890576" y="3269969"/>
                          <a:pt x="4762164" y="3257575"/>
                          <a:pt x="4468378" y="3276801"/>
                        </a:cubicBezTo>
                        <a:cubicBezTo>
                          <a:pt x="4174592" y="3296027"/>
                          <a:pt x="4138322" y="3288343"/>
                          <a:pt x="4008398" y="3276801"/>
                        </a:cubicBezTo>
                        <a:cubicBezTo>
                          <a:pt x="3878474" y="3265259"/>
                          <a:pt x="3621263" y="3292703"/>
                          <a:pt x="3482706" y="3276801"/>
                        </a:cubicBezTo>
                        <a:cubicBezTo>
                          <a:pt x="3344149" y="3260899"/>
                          <a:pt x="3049039" y="3305356"/>
                          <a:pt x="2694169" y="3276801"/>
                        </a:cubicBezTo>
                        <a:cubicBezTo>
                          <a:pt x="2339299" y="3248246"/>
                          <a:pt x="2363304" y="3304612"/>
                          <a:pt x="2037055" y="3276801"/>
                        </a:cubicBezTo>
                        <a:cubicBezTo>
                          <a:pt x="1710806" y="3248990"/>
                          <a:pt x="1686429" y="3254139"/>
                          <a:pt x="1511363" y="3276801"/>
                        </a:cubicBezTo>
                        <a:cubicBezTo>
                          <a:pt x="1336297" y="3299463"/>
                          <a:pt x="1120396" y="3251896"/>
                          <a:pt x="854249" y="3276801"/>
                        </a:cubicBezTo>
                        <a:cubicBezTo>
                          <a:pt x="588102" y="3301706"/>
                          <a:pt x="416448" y="3294999"/>
                          <a:pt x="0" y="3276801"/>
                        </a:cubicBezTo>
                        <a:cubicBezTo>
                          <a:pt x="-2569" y="3131016"/>
                          <a:pt x="7053" y="2907255"/>
                          <a:pt x="0" y="2719745"/>
                        </a:cubicBezTo>
                        <a:cubicBezTo>
                          <a:pt x="-7053" y="2532235"/>
                          <a:pt x="-32305" y="2299685"/>
                          <a:pt x="0" y="2031617"/>
                        </a:cubicBezTo>
                        <a:cubicBezTo>
                          <a:pt x="32305" y="1763549"/>
                          <a:pt x="22083" y="1707792"/>
                          <a:pt x="0" y="1441792"/>
                        </a:cubicBezTo>
                        <a:cubicBezTo>
                          <a:pt x="-22083" y="1175793"/>
                          <a:pt x="28596" y="1056100"/>
                          <a:pt x="0" y="720896"/>
                        </a:cubicBezTo>
                        <a:cubicBezTo>
                          <a:pt x="-28596" y="385692"/>
                          <a:pt x="-11999" y="188038"/>
                          <a:pt x="0" y="0"/>
                        </a:cubicBezTo>
                        <a:close/>
                      </a:path>
                    </a:pathLst>
                  </a:custGeom>
                  <ask:type>
                    <ask:lineSketchNone/>
                  </ask:type>
                </ask:lineSketchStyleProps>
              </a:ext>
            </a:extLst>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Tajawal"/>
              <a:buNone/>
              <a:defRPr sz="1200" b="0" i="0" u="none" strike="noStrike" cap="none">
                <a:solidFill>
                  <a:schemeClr val="dk1"/>
                </a:solidFill>
                <a:latin typeface="Tajawal"/>
                <a:ea typeface="Tajawal"/>
                <a:cs typeface="Tajawal"/>
                <a:sym typeface="Tajawal"/>
              </a:defRPr>
            </a:lvl1pPr>
            <a:lvl2pPr marL="914400" marR="0" lvl="1"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2pPr>
            <a:lvl3pPr marL="1371600" marR="0" lvl="2"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3pPr>
            <a:lvl4pPr marL="1828800" marR="0" lvl="3"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4pPr>
            <a:lvl5pPr marL="2286000" marR="0" lvl="4"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5pPr>
            <a:lvl6pPr marL="2743200" marR="0" lvl="5"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6pPr>
            <a:lvl7pPr marL="3200400" marR="0" lvl="6"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7pPr>
            <a:lvl8pPr marL="3657600" marR="0" lvl="7"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8pPr>
            <a:lvl9pPr marL="4114800" marR="0" lvl="8"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9pPr>
          </a:lstStyle>
          <a:p>
            <a:pPr marL="0" indent="0" algn="l"/>
            <a:r>
              <a:rPr lang="vi-VN" sz="1600" dirty="0"/>
              <a:t>TSP được sử dụng trong lập kế hoạch, </a:t>
            </a:r>
            <a:r>
              <a:rPr lang="vi-VN" sz="1600" dirty="0" err="1"/>
              <a:t>logistic</a:t>
            </a:r>
            <a:r>
              <a:rPr lang="vi-VN" sz="1600" dirty="0"/>
              <a:t>, thiết kế vi mạch, phân tích </a:t>
            </a:r>
            <a:r>
              <a:rPr lang="vi-VN" sz="1600" dirty="0" err="1"/>
              <a:t>gen</a:t>
            </a:r>
            <a:r>
              <a:rPr lang="vi-VN" sz="1600" dirty="0"/>
              <a:t> trong sinh học và nhiều lĩnh vực khác.</a:t>
            </a:r>
            <a:endParaRPr lang="en-US" sz="1600" dirty="0"/>
          </a:p>
        </p:txBody>
      </p:sp>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Phát</a:t>
            </a:r>
            <a:r>
              <a:rPr lang="en-US" sz="1400" dirty="0"/>
              <a:t> </a:t>
            </a:r>
            <a:r>
              <a:rPr lang="en-US" sz="1400" dirty="0" err="1"/>
              <a:t>biểu</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Ứng</a:t>
            </a:r>
            <a:r>
              <a:rPr lang="en-US" sz="1400" dirty="0"/>
              <a:t> </a:t>
            </a:r>
            <a:r>
              <a:rPr lang="en-US" sz="1400" dirty="0" err="1"/>
              <a:t>dụng</a:t>
            </a:r>
            <a:endParaRPr lang="en-US" sz="1400" dirty="0"/>
          </a:p>
        </p:txBody>
      </p:sp>
      <p:sp>
        <p:nvSpPr>
          <p:cNvPr id="21" name="Google Shape;243;p33">
            <a:extLst>
              <a:ext uri="{FF2B5EF4-FFF2-40B4-BE49-F238E27FC236}">
                <a16:creationId xmlns:a16="http://schemas.microsoft.com/office/drawing/2014/main" id="{EC698EE5-5FB7-AB7B-1838-8F5F101B0957}"/>
              </a:ext>
            </a:extLst>
          </p:cNvPr>
          <p:cNvSpPr txBox="1">
            <a:spLocks/>
          </p:cNvSpPr>
          <p:nvPr/>
        </p:nvSpPr>
        <p:spPr>
          <a:xfrm>
            <a:off x="109392" y="3161673"/>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Độ</a:t>
            </a:r>
            <a:r>
              <a:rPr lang="en-US" sz="1400" dirty="0"/>
              <a:t> </a:t>
            </a:r>
            <a:r>
              <a:rPr lang="en-US" sz="1400" dirty="0" err="1"/>
              <a:t>phức</a:t>
            </a:r>
            <a:r>
              <a:rPr lang="en-US" sz="1400" dirty="0"/>
              <a:t> </a:t>
            </a:r>
            <a:r>
              <a:rPr lang="en-US" sz="1400" dirty="0" err="1"/>
              <a:t>tạp</a:t>
            </a:r>
            <a:endParaRPr lang="en-US" sz="1400" dirty="0"/>
          </a:p>
        </p:txBody>
      </p:sp>
    </p:spTree>
    <p:extLst>
      <p:ext uri="{BB962C8B-B14F-4D97-AF65-F5344CB8AC3E}">
        <p14:creationId xmlns:p14="http://schemas.microsoft.com/office/powerpoint/2010/main" val="2693141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25" name="Rectangle: Rounded Corners 24">
            <a:extLst>
              <a:ext uri="{FF2B5EF4-FFF2-40B4-BE49-F238E27FC236}">
                <a16:creationId xmlns:a16="http://schemas.microsoft.com/office/drawing/2014/main" id="{92499B68-8AB0-9390-2761-2F8ECDF8ED3F}"/>
              </a:ext>
            </a:extLst>
          </p:cNvPr>
          <p:cNvSpPr/>
          <p:nvPr/>
        </p:nvSpPr>
        <p:spPr>
          <a:xfrm>
            <a:off x="109392" y="3177894"/>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1403677"/>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1224254" y="732283"/>
            <a:ext cx="21219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Bài</a:t>
            </a:r>
            <a:r>
              <a:rPr lang="en-US" b="1" dirty="0"/>
              <a:t> </a:t>
            </a:r>
            <a:r>
              <a:rPr lang="en-US" b="1" dirty="0" err="1"/>
              <a:t>toán</a:t>
            </a:r>
            <a:r>
              <a:rPr lang="en-US" b="1" dirty="0"/>
              <a:t> TSP</a:t>
            </a:r>
            <a:endParaRPr b="1" dirty="0"/>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7" name="Google Shape;282;p36">
            <a:extLst>
              <a:ext uri="{FF2B5EF4-FFF2-40B4-BE49-F238E27FC236}">
                <a16:creationId xmlns:a16="http://schemas.microsoft.com/office/drawing/2014/main" id="{7C526E2D-A220-8409-86A5-BC0089D6772F}"/>
              </a:ext>
            </a:extLst>
          </p:cNvPr>
          <p:cNvSpPr txBox="1">
            <a:spLocks/>
          </p:cNvSpPr>
          <p:nvPr/>
        </p:nvSpPr>
        <p:spPr>
          <a:xfrm>
            <a:off x="1874616" y="1723178"/>
            <a:ext cx="6571144" cy="2957300"/>
          </a:xfrm>
          <a:prstGeom prst="rect">
            <a:avLst/>
          </a:prstGeom>
          <a:noFill/>
          <a:ln w="304800">
            <a:noFill/>
            <a:extLst>
              <a:ext uri="{C807C97D-BFC1-408E-A445-0C87EB9F89A2}">
                <ask:lineSketchStyleProps xmlns:ask="http://schemas.microsoft.com/office/drawing/2018/sketchyshapes" sd="1219033472">
                  <a:custGeom>
                    <a:avLst/>
                    <a:gdLst>
                      <a:gd name="connsiteX0" fmla="*/ 0 w 6571144"/>
                      <a:gd name="connsiteY0" fmla="*/ 0 h 3276801"/>
                      <a:gd name="connsiteX1" fmla="*/ 459980 w 6571144"/>
                      <a:gd name="connsiteY1" fmla="*/ 0 h 3276801"/>
                      <a:gd name="connsiteX2" fmla="*/ 1182806 w 6571144"/>
                      <a:gd name="connsiteY2" fmla="*/ 0 h 3276801"/>
                      <a:gd name="connsiteX3" fmla="*/ 1774209 w 6571144"/>
                      <a:gd name="connsiteY3" fmla="*/ 0 h 3276801"/>
                      <a:gd name="connsiteX4" fmla="*/ 2431323 w 6571144"/>
                      <a:gd name="connsiteY4" fmla="*/ 0 h 3276801"/>
                      <a:gd name="connsiteX5" fmla="*/ 3219861 w 6571144"/>
                      <a:gd name="connsiteY5" fmla="*/ 0 h 3276801"/>
                      <a:gd name="connsiteX6" fmla="*/ 3745552 w 6571144"/>
                      <a:gd name="connsiteY6" fmla="*/ 0 h 3276801"/>
                      <a:gd name="connsiteX7" fmla="*/ 4468378 w 6571144"/>
                      <a:gd name="connsiteY7" fmla="*/ 0 h 3276801"/>
                      <a:gd name="connsiteX8" fmla="*/ 4994069 w 6571144"/>
                      <a:gd name="connsiteY8" fmla="*/ 0 h 3276801"/>
                      <a:gd name="connsiteX9" fmla="*/ 5651184 w 6571144"/>
                      <a:gd name="connsiteY9" fmla="*/ 0 h 3276801"/>
                      <a:gd name="connsiteX10" fmla="*/ 6571144 w 6571144"/>
                      <a:gd name="connsiteY10" fmla="*/ 0 h 3276801"/>
                      <a:gd name="connsiteX11" fmla="*/ 6571144 w 6571144"/>
                      <a:gd name="connsiteY11" fmla="*/ 557056 h 3276801"/>
                      <a:gd name="connsiteX12" fmla="*/ 6571144 w 6571144"/>
                      <a:gd name="connsiteY12" fmla="*/ 1277952 h 3276801"/>
                      <a:gd name="connsiteX13" fmla="*/ 6571144 w 6571144"/>
                      <a:gd name="connsiteY13" fmla="*/ 1933313 h 3276801"/>
                      <a:gd name="connsiteX14" fmla="*/ 6571144 w 6571144"/>
                      <a:gd name="connsiteY14" fmla="*/ 2654209 h 3276801"/>
                      <a:gd name="connsiteX15" fmla="*/ 6571144 w 6571144"/>
                      <a:gd name="connsiteY15" fmla="*/ 3276801 h 3276801"/>
                      <a:gd name="connsiteX16" fmla="*/ 5979741 w 6571144"/>
                      <a:gd name="connsiteY16" fmla="*/ 3276801 h 3276801"/>
                      <a:gd name="connsiteX17" fmla="*/ 5388338 w 6571144"/>
                      <a:gd name="connsiteY17" fmla="*/ 3276801 h 3276801"/>
                      <a:gd name="connsiteX18" fmla="*/ 4665512 w 6571144"/>
                      <a:gd name="connsiteY18" fmla="*/ 3276801 h 3276801"/>
                      <a:gd name="connsiteX19" fmla="*/ 4008398 w 6571144"/>
                      <a:gd name="connsiteY19" fmla="*/ 3276801 h 3276801"/>
                      <a:gd name="connsiteX20" fmla="*/ 3219861 w 6571144"/>
                      <a:gd name="connsiteY20" fmla="*/ 3276801 h 3276801"/>
                      <a:gd name="connsiteX21" fmla="*/ 2431323 w 6571144"/>
                      <a:gd name="connsiteY21" fmla="*/ 3276801 h 3276801"/>
                      <a:gd name="connsiteX22" fmla="*/ 1708497 w 6571144"/>
                      <a:gd name="connsiteY22" fmla="*/ 3276801 h 3276801"/>
                      <a:gd name="connsiteX23" fmla="*/ 985672 w 6571144"/>
                      <a:gd name="connsiteY23" fmla="*/ 3276801 h 3276801"/>
                      <a:gd name="connsiteX24" fmla="*/ 0 w 6571144"/>
                      <a:gd name="connsiteY24" fmla="*/ 3276801 h 3276801"/>
                      <a:gd name="connsiteX25" fmla="*/ 0 w 6571144"/>
                      <a:gd name="connsiteY25" fmla="*/ 2686977 h 3276801"/>
                      <a:gd name="connsiteX26" fmla="*/ 0 w 6571144"/>
                      <a:gd name="connsiteY26" fmla="*/ 2031617 h 3276801"/>
                      <a:gd name="connsiteX27" fmla="*/ 0 w 6571144"/>
                      <a:gd name="connsiteY27" fmla="*/ 1376256 h 3276801"/>
                      <a:gd name="connsiteX28" fmla="*/ 0 w 6571144"/>
                      <a:gd name="connsiteY28" fmla="*/ 819200 h 3276801"/>
                      <a:gd name="connsiteX29" fmla="*/ 0 w 6571144"/>
                      <a:gd name="connsiteY29" fmla="*/ 0 h 327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1144" h="3276801" fill="none" extrusionOk="0">
                        <a:moveTo>
                          <a:pt x="0" y="0"/>
                        </a:moveTo>
                        <a:cubicBezTo>
                          <a:pt x="106523" y="18980"/>
                          <a:pt x="344283" y="5279"/>
                          <a:pt x="459980" y="0"/>
                        </a:cubicBezTo>
                        <a:cubicBezTo>
                          <a:pt x="575677" y="-5279"/>
                          <a:pt x="981602" y="33821"/>
                          <a:pt x="1182806" y="0"/>
                        </a:cubicBezTo>
                        <a:cubicBezTo>
                          <a:pt x="1384010" y="-33821"/>
                          <a:pt x="1581616" y="-29211"/>
                          <a:pt x="1774209" y="0"/>
                        </a:cubicBezTo>
                        <a:cubicBezTo>
                          <a:pt x="1966802" y="29211"/>
                          <a:pt x="2204528" y="-21837"/>
                          <a:pt x="2431323" y="0"/>
                        </a:cubicBezTo>
                        <a:cubicBezTo>
                          <a:pt x="2658118" y="21837"/>
                          <a:pt x="3027347" y="36386"/>
                          <a:pt x="3219861" y="0"/>
                        </a:cubicBezTo>
                        <a:cubicBezTo>
                          <a:pt x="3412375" y="-36386"/>
                          <a:pt x="3624030" y="22679"/>
                          <a:pt x="3745552" y="0"/>
                        </a:cubicBezTo>
                        <a:cubicBezTo>
                          <a:pt x="3867074" y="-22679"/>
                          <a:pt x="4239159" y="13369"/>
                          <a:pt x="4468378" y="0"/>
                        </a:cubicBezTo>
                        <a:cubicBezTo>
                          <a:pt x="4697597" y="-13369"/>
                          <a:pt x="4734035" y="-1261"/>
                          <a:pt x="4994069" y="0"/>
                        </a:cubicBezTo>
                        <a:cubicBezTo>
                          <a:pt x="5254103" y="1261"/>
                          <a:pt x="5428403" y="13535"/>
                          <a:pt x="5651184" y="0"/>
                        </a:cubicBezTo>
                        <a:cubicBezTo>
                          <a:pt x="5873965" y="-13535"/>
                          <a:pt x="6255172" y="25461"/>
                          <a:pt x="6571144" y="0"/>
                        </a:cubicBezTo>
                        <a:cubicBezTo>
                          <a:pt x="6564299" y="199532"/>
                          <a:pt x="6591379" y="308637"/>
                          <a:pt x="6571144" y="557056"/>
                        </a:cubicBezTo>
                        <a:cubicBezTo>
                          <a:pt x="6550909" y="805475"/>
                          <a:pt x="6603217" y="984848"/>
                          <a:pt x="6571144" y="1277952"/>
                        </a:cubicBezTo>
                        <a:cubicBezTo>
                          <a:pt x="6539071" y="1571056"/>
                          <a:pt x="6549527" y="1758142"/>
                          <a:pt x="6571144" y="1933313"/>
                        </a:cubicBezTo>
                        <a:cubicBezTo>
                          <a:pt x="6592761" y="2108484"/>
                          <a:pt x="6599837" y="2372704"/>
                          <a:pt x="6571144" y="2654209"/>
                        </a:cubicBezTo>
                        <a:cubicBezTo>
                          <a:pt x="6542451" y="2935714"/>
                          <a:pt x="6583005" y="3148177"/>
                          <a:pt x="6571144" y="3276801"/>
                        </a:cubicBezTo>
                        <a:cubicBezTo>
                          <a:pt x="6309005" y="3267011"/>
                          <a:pt x="6219176" y="3264109"/>
                          <a:pt x="5979741" y="3276801"/>
                        </a:cubicBezTo>
                        <a:cubicBezTo>
                          <a:pt x="5740306" y="3289493"/>
                          <a:pt x="5666541" y="3291898"/>
                          <a:pt x="5388338" y="3276801"/>
                        </a:cubicBezTo>
                        <a:cubicBezTo>
                          <a:pt x="5110135" y="3261704"/>
                          <a:pt x="4856780" y="3312852"/>
                          <a:pt x="4665512" y="3276801"/>
                        </a:cubicBezTo>
                        <a:cubicBezTo>
                          <a:pt x="4474244" y="3240750"/>
                          <a:pt x="4140001" y="3293810"/>
                          <a:pt x="4008398" y="3276801"/>
                        </a:cubicBezTo>
                        <a:cubicBezTo>
                          <a:pt x="3876795" y="3259792"/>
                          <a:pt x="3511297" y="3288547"/>
                          <a:pt x="3219861" y="3276801"/>
                        </a:cubicBezTo>
                        <a:cubicBezTo>
                          <a:pt x="2928425" y="3265055"/>
                          <a:pt x="2682529" y="3313243"/>
                          <a:pt x="2431323" y="3276801"/>
                        </a:cubicBezTo>
                        <a:cubicBezTo>
                          <a:pt x="2180117" y="3240359"/>
                          <a:pt x="2019884" y="3247073"/>
                          <a:pt x="1708497" y="3276801"/>
                        </a:cubicBezTo>
                        <a:cubicBezTo>
                          <a:pt x="1397110" y="3306529"/>
                          <a:pt x="1144779" y="3310680"/>
                          <a:pt x="985672" y="3276801"/>
                        </a:cubicBezTo>
                        <a:cubicBezTo>
                          <a:pt x="826565" y="3242922"/>
                          <a:pt x="307343" y="3309442"/>
                          <a:pt x="0" y="3276801"/>
                        </a:cubicBezTo>
                        <a:cubicBezTo>
                          <a:pt x="16208" y="2987975"/>
                          <a:pt x="-10948" y="2965826"/>
                          <a:pt x="0" y="2686977"/>
                        </a:cubicBezTo>
                        <a:cubicBezTo>
                          <a:pt x="10948" y="2408128"/>
                          <a:pt x="13099" y="2213718"/>
                          <a:pt x="0" y="2031617"/>
                        </a:cubicBezTo>
                        <a:cubicBezTo>
                          <a:pt x="-13099" y="1849516"/>
                          <a:pt x="23415" y="1576399"/>
                          <a:pt x="0" y="1376256"/>
                        </a:cubicBezTo>
                        <a:cubicBezTo>
                          <a:pt x="-23415" y="1176113"/>
                          <a:pt x="-18839" y="949810"/>
                          <a:pt x="0" y="819200"/>
                        </a:cubicBezTo>
                        <a:cubicBezTo>
                          <a:pt x="18839" y="688590"/>
                          <a:pt x="-1046" y="342436"/>
                          <a:pt x="0" y="0"/>
                        </a:cubicBezTo>
                        <a:close/>
                      </a:path>
                      <a:path w="6571144" h="3276801" stroke="0" extrusionOk="0">
                        <a:moveTo>
                          <a:pt x="0" y="0"/>
                        </a:moveTo>
                        <a:cubicBezTo>
                          <a:pt x="236125" y="-22725"/>
                          <a:pt x="376564" y="-28751"/>
                          <a:pt x="591403" y="0"/>
                        </a:cubicBezTo>
                        <a:cubicBezTo>
                          <a:pt x="806242" y="28751"/>
                          <a:pt x="890911" y="-19594"/>
                          <a:pt x="1051383" y="0"/>
                        </a:cubicBezTo>
                        <a:cubicBezTo>
                          <a:pt x="1211855" y="19594"/>
                          <a:pt x="1604265" y="32648"/>
                          <a:pt x="1839920" y="0"/>
                        </a:cubicBezTo>
                        <a:cubicBezTo>
                          <a:pt x="2075575" y="-32648"/>
                          <a:pt x="2298030" y="14989"/>
                          <a:pt x="2431323" y="0"/>
                        </a:cubicBezTo>
                        <a:cubicBezTo>
                          <a:pt x="2564616" y="-14989"/>
                          <a:pt x="2864088" y="-7701"/>
                          <a:pt x="3022726" y="0"/>
                        </a:cubicBezTo>
                        <a:cubicBezTo>
                          <a:pt x="3181364" y="7701"/>
                          <a:pt x="3566295" y="-10415"/>
                          <a:pt x="3811264" y="0"/>
                        </a:cubicBezTo>
                        <a:cubicBezTo>
                          <a:pt x="4056233" y="10415"/>
                          <a:pt x="4089931" y="15517"/>
                          <a:pt x="4336955" y="0"/>
                        </a:cubicBezTo>
                        <a:cubicBezTo>
                          <a:pt x="4583979" y="-15517"/>
                          <a:pt x="4856272" y="19858"/>
                          <a:pt x="5125492" y="0"/>
                        </a:cubicBezTo>
                        <a:cubicBezTo>
                          <a:pt x="5394712" y="-19858"/>
                          <a:pt x="5541800" y="-33740"/>
                          <a:pt x="5914030" y="0"/>
                        </a:cubicBezTo>
                        <a:cubicBezTo>
                          <a:pt x="6286260" y="33740"/>
                          <a:pt x="6336819" y="12467"/>
                          <a:pt x="6571144" y="0"/>
                        </a:cubicBezTo>
                        <a:cubicBezTo>
                          <a:pt x="6564934" y="308107"/>
                          <a:pt x="6601386" y="474882"/>
                          <a:pt x="6571144" y="720896"/>
                        </a:cubicBezTo>
                        <a:cubicBezTo>
                          <a:pt x="6540902" y="966910"/>
                          <a:pt x="6553116" y="1111895"/>
                          <a:pt x="6571144" y="1409024"/>
                        </a:cubicBezTo>
                        <a:cubicBezTo>
                          <a:pt x="6589172" y="1706153"/>
                          <a:pt x="6558585" y="1716297"/>
                          <a:pt x="6571144" y="1966081"/>
                        </a:cubicBezTo>
                        <a:cubicBezTo>
                          <a:pt x="6583703" y="2215865"/>
                          <a:pt x="6578225" y="2355552"/>
                          <a:pt x="6571144" y="2621441"/>
                        </a:cubicBezTo>
                        <a:cubicBezTo>
                          <a:pt x="6564063" y="2887330"/>
                          <a:pt x="6549085" y="3129910"/>
                          <a:pt x="6571144" y="3276801"/>
                        </a:cubicBezTo>
                        <a:cubicBezTo>
                          <a:pt x="6406336" y="3295843"/>
                          <a:pt x="6201376" y="3298089"/>
                          <a:pt x="5914030" y="3276801"/>
                        </a:cubicBezTo>
                        <a:cubicBezTo>
                          <a:pt x="5626684" y="3255513"/>
                          <a:pt x="5360408" y="3283633"/>
                          <a:pt x="5125492" y="3276801"/>
                        </a:cubicBezTo>
                        <a:cubicBezTo>
                          <a:pt x="4890576" y="3269969"/>
                          <a:pt x="4762164" y="3257575"/>
                          <a:pt x="4468378" y="3276801"/>
                        </a:cubicBezTo>
                        <a:cubicBezTo>
                          <a:pt x="4174592" y="3296027"/>
                          <a:pt x="4138322" y="3288343"/>
                          <a:pt x="4008398" y="3276801"/>
                        </a:cubicBezTo>
                        <a:cubicBezTo>
                          <a:pt x="3878474" y="3265259"/>
                          <a:pt x="3621263" y="3292703"/>
                          <a:pt x="3482706" y="3276801"/>
                        </a:cubicBezTo>
                        <a:cubicBezTo>
                          <a:pt x="3344149" y="3260899"/>
                          <a:pt x="3049039" y="3305356"/>
                          <a:pt x="2694169" y="3276801"/>
                        </a:cubicBezTo>
                        <a:cubicBezTo>
                          <a:pt x="2339299" y="3248246"/>
                          <a:pt x="2363304" y="3304612"/>
                          <a:pt x="2037055" y="3276801"/>
                        </a:cubicBezTo>
                        <a:cubicBezTo>
                          <a:pt x="1710806" y="3248990"/>
                          <a:pt x="1686429" y="3254139"/>
                          <a:pt x="1511363" y="3276801"/>
                        </a:cubicBezTo>
                        <a:cubicBezTo>
                          <a:pt x="1336297" y="3299463"/>
                          <a:pt x="1120396" y="3251896"/>
                          <a:pt x="854249" y="3276801"/>
                        </a:cubicBezTo>
                        <a:cubicBezTo>
                          <a:pt x="588102" y="3301706"/>
                          <a:pt x="416448" y="3294999"/>
                          <a:pt x="0" y="3276801"/>
                        </a:cubicBezTo>
                        <a:cubicBezTo>
                          <a:pt x="-2569" y="3131016"/>
                          <a:pt x="7053" y="2907255"/>
                          <a:pt x="0" y="2719745"/>
                        </a:cubicBezTo>
                        <a:cubicBezTo>
                          <a:pt x="-7053" y="2532235"/>
                          <a:pt x="-32305" y="2299685"/>
                          <a:pt x="0" y="2031617"/>
                        </a:cubicBezTo>
                        <a:cubicBezTo>
                          <a:pt x="32305" y="1763549"/>
                          <a:pt x="22083" y="1707792"/>
                          <a:pt x="0" y="1441792"/>
                        </a:cubicBezTo>
                        <a:cubicBezTo>
                          <a:pt x="-22083" y="1175793"/>
                          <a:pt x="28596" y="1056100"/>
                          <a:pt x="0" y="720896"/>
                        </a:cubicBezTo>
                        <a:cubicBezTo>
                          <a:pt x="-28596" y="385692"/>
                          <a:pt x="-11999" y="188038"/>
                          <a:pt x="0" y="0"/>
                        </a:cubicBezTo>
                        <a:close/>
                      </a:path>
                    </a:pathLst>
                  </a:custGeom>
                  <ask:type>
                    <ask:lineSketchNone/>
                  </ask:type>
                </ask:lineSketchStyleProps>
              </a:ext>
            </a:extLst>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Tajawal"/>
              <a:buNone/>
              <a:defRPr sz="1200" b="0" i="0" u="none" strike="noStrike" cap="none">
                <a:solidFill>
                  <a:schemeClr val="dk1"/>
                </a:solidFill>
                <a:latin typeface="Tajawal"/>
                <a:ea typeface="Tajawal"/>
                <a:cs typeface="Tajawal"/>
                <a:sym typeface="Tajawal"/>
              </a:defRPr>
            </a:lvl1pPr>
            <a:lvl2pPr marL="914400" marR="0" lvl="1"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2pPr>
            <a:lvl3pPr marL="1371600" marR="0" lvl="2"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3pPr>
            <a:lvl4pPr marL="1828800" marR="0" lvl="3"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4pPr>
            <a:lvl5pPr marL="2286000" marR="0" lvl="4"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5pPr>
            <a:lvl6pPr marL="2743200" marR="0" lvl="5"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6pPr>
            <a:lvl7pPr marL="3200400" marR="0" lvl="6"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7pPr>
            <a:lvl8pPr marL="3657600" marR="0" lvl="7"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8pPr>
            <a:lvl9pPr marL="4114800" marR="0" lvl="8"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9pPr>
          </a:lstStyle>
          <a:p>
            <a:pPr marL="0" indent="0" algn="l"/>
            <a:r>
              <a:rPr lang="vi-VN" sz="1600" dirty="0"/>
              <a:t>TSP thuộc lớp NP-đầy đủ, không có giải thuật hiệu quả cho việc giải bài toán TSP.</a:t>
            </a:r>
            <a:endParaRPr lang="en-US" sz="1600" dirty="0"/>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Phát</a:t>
            </a:r>
            <a:r>
              <a:rPr lang="en-US" sz="1400" dirty="0"/>
              <a:t> </a:t>
            </a:r>
            <a:r>
              <a:rPr lang="en-US" sz="1400" dirty="0" err="1"/>
              <a:t>biểu</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Ứng</a:t>
            </a:r>
            <a:r>
              <a:rPr lang="en-US" sz="1400" dirty="0"/>
              <a:t> </a:t>
            </a:r>
            <a:r>
              <a:rPr lang="en-US" sz="1400" dirty="0" err="1"/>
              <a:t>dụng</a:t>
            </a:r>
            <a:endParaRPr lang="en-US" sz="1400" dirty="0"/>
          </a:p>
        </p:txBody>
      </p:sp>
      <p:sp>
        <p:nvSpPr>
          <p:cNvPr id="21" name="Google Shape;243;p33">
            <a:extLst>
              <a:ext uri="{FF2B5EF4-FFF2-40B4-BE49-F238E27FC236}">
                <a16:creationId xmlns:a16="http://schemas.microsoft.com/office/drawing/2014/main" id="{EC698EE5-5FB7-AB7B-1838-8F5F101B0957}"/>
              </a:ext>
            </a:extLst>
          </p:cNvPr>
          <p:cNvSpPr txBox="1">
            <a:spLocks/>
          </p:cNvSpPr>
          <p:nvPr/>
        </p:nvSpPr>
        <p:spPr>
          <a:xfrm>
            <a:off x="109392" y="3161673"/>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Độ</a:t>
            </a:r>
            <a:r>
              <a:rPr lang="en-US" sz="1400" dirty="0"/>
              <a:t> </a:t>
            </a:r>
            <a:r>
              <a:rPr lang="en-US" sz="1400" dirty="0" err="1"/>
              <a:t>phức</a:t>
            </a:r>
            <a:r>
              <a:rPr lang="en-US" sz="1400" dirty="0"/>
              <a:t> </a:t>
            </a:r>
            <a:r>
              <a:rPr lang="en-US" sz="1400" dirty="0" err="1"/>
              <a:t>tạp</a:t>
            </a:r>
            <a:endParaRPr lang="en-US" sz="1400" dirty="0"/>
          </a:p>
        </p:txBody>
      </p:sp>
    </p:spTree>
    <p:extLst>
      <p:ext uri="{BB962C8B-B14F-4D97-AF65-F5344CB8AC3E}">
        <p14:creationId xmlns:p14="http://schemas.microsoft.com/office/powerpoint/2010/main" val="1478687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a:t>
            </a:r>
            <a:endParaRPr dirty="0"/>
          </a:p>
        </p:txBody>
      </p:sp>
      <p:sp>
        <p:nvSpPr>
          <p:cNvPr id="235" name="Google Shape;235;p33"/>
          <p:cNvSpPr txBox="1">
            <a:spLocks noGrp="1"/>
          </p:cNvSpPr>
          <p:nvPr>
            <p:ph type="subTitle" idx="1"/>
          </p:nvPr>
        </p:nvSpPr>
        <p:spPr>
          <a:xfrm>
            <a:off x="716613"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 tổng quát về bài toán TSP</a:t>
            </a:r>
            <a:endParaRPr dirty="0"/>
          </a:p>
        </p:txBody>
      </p:sp>
      <p:sp>
        <p:nvSpPr>
          <p:cNvPr id="236" name="Google Shape;236;p33"/>
          <p:cNvSpPr txBox="1">
            <a:spLocks noGrp="1"/>
          </p:cNvSpPr>
          <p:nvPr>
            <p:ph type="subTitle" idx="2"/>
          </p:nvPr>
        </p:nvSpPr>
        <p:spPr>
          <a:xfrm>
            <a:off x="3511043"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Áp dụng thuật toán vét cạn để giải quyết bài toán</a:t>
            </a:r>
            <a:endParaRPr dirty="0"/>
          </a:p>
        </p:txBody>
      </p:sp>
      <p:sp>
        <p:nvSpPr>
          <p:cNvPr id="237" name="Google Shape;237;p33"/>
          <p:cNvSpPr txBox="1">
            <a:spLocks noGrp="1"/>
          </p:cNvSpPr>
          <p:nvPr>
            <p:ph type="subTitle" idx="3"/>
          </p:nvPr>
        </p:nvSpPr>
        <p:spPr>
          <a:xfrm>
            <a:off x="6305479" y="2289025"/>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tham</a:t>
            </a:r>
            <a:r>
              <a:rPr lang="en-US" dirty="0"/>
              <a:t> lam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38" name="Google Shape;238;p33"/>
          <p:cNvSpPr txBox="1">
            <a:spLocks noGrp="1"/>
          </p:cNvSpPr>
          <p:nvPr>
            <p:ph type="title" idx="4"/>
          </p:nvPr>
        </p:nvSpPr>
        <p:spPr>
          <a:xfrm>
            <a:off x="1410215"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9" name="Google Shape;239;p33"/>
          <p:cNvSpPr txBox="1">
            <a:spLocks noGrp="1"/>
          </p:cNvSpPr>
          <p:nvPr>
            <p:ph type="title" idx="5"/>
          </p:nvPr>
        </p:nvSpPr>
        <p:spPr>
          <a:xfrm>
            <a:off x="4204652"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6999090" y="1179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716613"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Bài</a:t>
            </a:r>
            <a:r>
              <a:rPr lang="en-US" dirty="0"/>
              <a:t> </a:t>
            </a:r>
            <a:r>
              <a:rPr lang="en-US" dirty="0" err="1"/>
              <a:t>toán</a:t>
            </a:r>
            <a:r>
              <a:rPr lang="en-US" dirty="0"/>
              <a:t> TSP</a:t>
            </a:r>
            <a:endParaRPr dirty="0"/>
          </a:p>
        </p:txBody>
      </p:sp>
      <p:sp>
        <p:nvSpPr>
          <p:cNvPr id="242" name="Google Shape;242;p33"/>
          <p:cNvSpPr txBox="1">
            <a:spLocks noGrp="1"/>
          </p:cNvSpPr>
          <p:nvPr>
            <p:ph type="subTitle" idx="8"/>
          </p:nvPr>
        </p:nvSpPr>
        <p:spPr>
          <a:xfrm>
            <a:off x="3511048"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6305484" y="1627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4" name="Google Shape;244;p33"/>
          <p:cNvSpPr txBox="1">
            <a:spLocks noGrp="1"/>
          </p:cNvSpPr>
          <p:nvPr>
            <p:ph type="subTitle" idx="13"/>
          </p:nvPr>
        </p:nvSpPr>
        <p:spPr>
          <a:xfrm>
            <a:off x="716600"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ACO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45" name="Google Shape;245;p33"/>
          <p:cNvSpPr txBox="1">
            <a:spLocks noGrp="1"/>
          </p:cNvSpPr>
          <p:nvPr>
            <p:ph type="subTitle" idx="14"/>
          </p:nvPr>
        </p:nvSpPr>
        <p:spPr>
          <a:xfrm>
            <a:off x="3511030"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di </a:t>
            </a:r>
            <a:r>
              <a:rPr lang="en-US" dirty="0" err="1"/>
              <a:t>truyền</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246" name="Google Shape;246;p33"/>
          <p:cNvSpPr txBox="1">
            <a:spLocks noGrp="1"/>
          </p:cNvSpPr>
          <p:nvPr>
            <p:ph type="subTitle" idx="15"/>
          </p:nvPr>
        </p:nvSpPr>
        <p:spPr>
          <a:xfrm>
            <a:off x="6305467" y="4119200"/>
            <a:ext cx="2121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 sánh thời gian thực hiện của các thuật toán với nhau dựa vào dataset chung</a:t>
            </a:r>
            <a:endParaRPr dirty="0"/>
          </a:p>
        </p:txBody>
      </p:sp>
      <p:sp>
        <p:nvSpPr>
          <p:cNvPr id="247" name="Google Shape;247;p33"/>
          <p:cNvSpPr txBox="1">
            <a:spLocks noGrp="1"/>
          </p:cNvSpPr>
          <p:nvPr>
            <p:ph type="title" idx="16"/>
          </p:nvPr>
        </p:nvSpPr>
        <p:spPr>
          <a:xfrm>
            <a:off x="1410202" y="3010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4204640" y="3010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716600"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3511036"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6305471" y="3457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p:txBody>
          <a:bodyPr/>
          <a:lstStyle/>
          <a:p>
            <a:r>
              <a:rPr lang="en-US" dirty="0"/>
              <a:t>06</a:t>
            </a:r>
          </a:p>
        </p:txBody>
      </p:sp>
    </p:spTree>
    <p:extLst>
      <p:ext uri="{BB962C8B-B14F-4D97-AF65-F5344CB8AC3E}">
        <p14:creationId xmlns:p14="http://schemas.microsoft.com/office/powerpoint/2010/main" val="42767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92499B68-8AB0-9390-2761-2F8ECDF8ED3F}"/>
              </a:ext>
            </a:extLst>
          </p:cNvPr>
          <p:cNvSpPr/>
          <p:nvPr/>
        </p:nvSpPr>
        <p:spPr>
          <a:xfrm>
            <a:off x="109392" y="1675311"/>
            <a:ext cx="2610094" cy="49546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8E1390BB-2DC8-E1AF-A0A1-8796DEABDC24}"/>
              </a:ext>
            </a:extLst>
          </p:cNvPr>
          <p:cNvSpPr/>
          <p:nvPr/>
        </p:nvSpPr>
        <p:spPr>
          <a:xfrm>
            <a:off x="1771305" y="1403677"/>
            <a:ext cx="6895175" cy="3276801"/>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Google Shape;238;p33"/>
          <p:cNvSpPr txBox="1">
            <a:spLocks noGrp="1"/>
          </p:cNvSpPr>
          <p:nvPr>
            <p:ph type="title" idx="4"/>
          </p:nvPr>
        </p:nvSpPr>
        <p:spPr>
          <a:xfrm>
            <a:off x="208001" y="732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39" name="Google Shape;239;p33"/>
          <p:cNvSpPr txBox="1">
            <a:spLocks noGrp="1"/>
          </p:cNvSpPr>
          <p:nvPr>
            <p:ph type="title" idx="5"/>
          </p:nvPr>
        </p:nvSpPr>
        <p:spPr>
          <a:xfrm>
            <a:off x="9274364"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0" name="Google Shape;240;p33"/>
          <p:cNvSpPr txBox="1">
            <a:spLocks noGrp="1"/>
          </p:cNvSpPr>
          <p:nvPr>
            <p:ph type="title" idx="6"/>
          </p:nvPr>
        </p:nvSpPr>
        <p:spPr>
          <a:xfrm>
            <a:off x="12068802" y="956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1" name="Google Shape;241;p33"/>
          <p:cNvSpPr txBox="1">
            <a:spLocks noGrp="1"/>
          </p:cNvSpPr>
          <p:nvPr>
            <p:ph type="subTitle" idx="7"/>
          </p:nvPr>
        </p:nvSpPr>
        <p:spPr>
          <a:xfrm>
            <a:off x="1224254" y="732283"/>
            <a:ext cx="3266466"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t>Thuật</a:t>
            </a:r>
            <a:r>
              <a:rPr lang="en-US" b="1" dirty="0"/>
              <a:t> </a:t>
            </a:r>
            <a:r>
              <a:rPr lang="en-US" b="1" dirty="0" err="1"/>
              <a:t>toán</a:t>
            </a:r>
            <a:r>
              <a:rPr lang="en-US" b="1" dirty="0"/>
              <a:t> </a:t>
            </a:r>
            <a:r>
              <a:rPr lang="en-US" b="1" dirty="0" err="1"/>
              <a:t>vét</a:t>
            </a:r>
            <a:r>
              <a:rPr lang="en-US" b="1" dirty="0"/>
              <a:t> </a:t>
            </a:r>
            <a:r>
              <a:rPr lang="en-US" b="1" dirty="0" err="1"/>
              <a:t>cạn</a:t>
            </a:r>
            <a:endParaRPr lang="en-US" b="1" dirty="0"/>
          </a:p>
        </p:txBody>
      </p:sp>
      <p:sp>
        <p:nvSpPr>
          <p:cNvPr id="242" name="Google Shape;242;p33"/>
          <p:cNvSpPr txBox="1">
            <a:spLocks noGrp="1"/>
          </p:cNvSpPr>
          <p:nvPr>
            <p:ph type="subTitle" idx="8"/>
          </p:nvPr>
        </p:nvSpPr>
        <p:spPr>
          <a:xfrm>
            <a:off x="11240208" y="46804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vét</a:t>
            </a:r>
            <a:r>
              <a:rPr lang="en-US" dirty="0"/>
              <a:t> </a:t>
            </a:r>
            <a:r>
              <a:rPr lang="en-US" dirty="0" err="1"/>
              <a:t>cạn</a:t>
            </a:r>
            <a:endParaRPr dirty="0"/>
          </a:p>
        </p:txBody>
      </p:sp>
      <p:sp>
        <p:nvSpPr>
          <p:cNvPr id="243" name="Google Shape;243;p33"/>
          <p:cNvSpPr txBox="1">
            <a:spLocks noGrp="1"/>
          </p:cNvSpPr>
          <p:nvPr>
            <p:ph type="subTitle" idx="9"/>
          </p:nvPr>
        </p:nvSpPr>
        <p:spPr>
          <a:xfrm>
            <a:off x="11375196" y="1403679"/>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a:t>
            </a:r>
            <a:endParaRPr dirty="0"/>
          </a:p>
        </p:txBody>
      </p:sp>
      <p:sp>
        <p:nvSpPr>
          <p:cNvPr id="247" name="Google Shape;247;p33"/>
          <p:cNvSpPr txBox="1">
            <a:spLocks noGrp="1"/>
          </p:cNvSpPr>
          <p:nvPr>
            <p:ph type="title" idx="16"/>
          </p:nvPr>
        </p:nvSpPr>
        <p:spPr>
          <a:xfrm>
            <a:off x="9139362" y="60630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8" name="Google Shape;248;p33"/>
          <p:cNvSpPr txBox="1">
            <a:spLocks noGrp="1"/>
          </p:cNvSpPr>
          <p:nvPr>
            <p:ph type="title" idx="17"/>
          </p:nvPr>
        </p:nvSpPr>
        <p:spPr>
          <a:xfrm>
            <a:off x="17003512" y="58392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50" name="Google Shape;250;p33"/>
          <p:cNvSpPr txBox="1">
            <a:spLocks noGrp="1"/>
          </p:cNvSpPr>
          <p:nvPr>
            <p:ph type="subTitle" idx="19"/>
          </p:nvPr>
        </p:nvSpPr>
        <p:spPr>
          <a:xfrm>
            <a:off x="8445760"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ACO</a:t>
            </a:r>
          </a:p>
        </p:txBody>
      </p:sp>
      <p:sp>
        <p:nvSpPr>
          <p:cNvPr id="251" name="Google Shape;251;p33"/>
          <p:cNvSpPr txBox="1">
            <a:spLocks noGrp="1"/>
          </p:cNvSpPr>
          <p:nvPr>
            <p:ph type="subTitle" idx="20"/>
          </p:nvPr>
        </p:nvSpPr>
        <p:spPr>
          <a:xfrm>
            <a:off x="11240196" y="65106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Thuật</a:t>
            </a:r>
            <a:r>
              <a:rPr lang="en-US" dirty="0"/>
              <a:t> </a:t>
            </a:r>
            <a:r>
              <a:rPr lang="en-US" dirty="0" err="1"/>
              <a:t>toán</a:t>
            </a:r>
            <a:r>
              <a:rPr lang="en-US" dirty="0"/>
              <a:t> di </a:t>
            </a:r>
            <a:r>
              <a:rPr lang="en-US" dirty="0" err="1"/>
              <a:t>truyền</a:t>
            </a:r>
            <a:endParaRPr dirty="0"/>
          </a:p>
        </p:txBody>
      </p:sp>
      <p:sp>
        <p:nvSpPr>
          <p:cNvPr id="252" name="Google Shape;252;p33"/>
          <p:cNvSpPr txBox="1">
            <a:spLocks noGrp="1"/>
          </p:cNvSpPr>
          <p:nvPr>
            <p:ph type="subTitle" idx="21"/>
          </p:nvPr>
        </p:nvSpPr>
        <p:spPr>
          <a:xfrm>
            <a:off x="11375183" y="3233854"/>
            <a:ext cx="2121900" cy="76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Bảng</a:t>
            </a:r>
            <a:r>
              <a:rPr lang="en-US" dirty="0"/>
              <a:t> so </a:t>
            </a:r>
            <a:r>
              <a:rPr lang="en-US" dirty="0" err="1"/>
              <a:t>sánh</a:t>
            </a:r>
            <a:endParaRPr dirty="0"/>
          </a:p>
        </p:txBody>
      </p:sp>
      <p:sp>
        <p:nvSpPr>
          <p:cNvPr id="3" name="Title 2">
            <a:extLst>
              <a:ext uri="{FF2B5EF4-FFF2-40B4-BE49-F238E27FC236}">
                <a16:creationId xmlns:a16="http://schemas.microsoft.com/office/drawing/2014/main" id="{972C717B-5379-60C8-7093-B3C5944F1894}"/>
              </a:ext>
            </a:extLst>
          </p:cNvPr>
          <p:cNvSpPr>
            <a:spLocks noGrp="1"/>
          </p:cNvSpPr>
          <p:nvPr>
            <p:ph type="title" idx="18"/>
          </p:nvPr>
        </p:nvSpPr>
        <p:spPr>
          <a:xfrm>
            <a:off x="12068789" y="2786258"/>
            <a:ext cx="734700" cy="447600"/>
          </a:xfrm>
        </p:spPr>
        <p:txBody>
          <a:bodyPr/>
          <a:lstStyle/>
          <a:p>
            <a:r>
              <a:rPr lang="en-US" dirty="0"/>
              <a:t>06</a:t>
            </a:r>
          </a:p>
        </p:txBody>
      </p:sp>
      <p:sp>
        <p:nvSpPr>
          <p:cNvPr id="17" name="Google Shape;282;p36">
            <a:extLst>
              <a:ext uri="{FF2B5EF4-FFF2-40B4-BE49-F238E27FC236}">
                <a16:creationId xmlns:a16="http://schemas.microsoft.com/office/drawing/2014/main" id="{7C526E2D-A220-8409-86A5-BC0089D6772F}"/>
              </a:ext>
            </a:extLst>
          </p:cNvPr>
          <p:cNvSpPr txBox="1">
            <a:spLocks/>
          </p:cNvSpPr>
          <p:nvPr/>
        </p:nvSpPr>
        <p:spPr>
          <a:xfrm>
            <a:off x="1874616" y="1675311"/>
            <a:ext cx="6571144" cy="3005167"/>
          </a:xfrm>
          <a:prstGeom prst="rect">
            <a:avLst/>
          </a:prstGeom>
          <a:noFill/>
          <a:ln w="304800">
            <a:noFill/>
            <a:extLst>
              <a:ext uri="{C807C97D-BFC1-408E-A445-0C87EB9F89A2}">
                <ask:lineSketchStyleProps xmlns:ask="http://schemas.microsoft.com/office/drawing/2018/sketchyshapes" sd="1219033472">
                  <a:custGeom>
                    <a:avLst/>
                    <a:gdLst>
                      <a:gd name="connsiteX0" fmla="*/ 0 w 6571144"/>
                      <a:gd name="connsiteY0" fmla="*/ 0 h 3276801"/>
                      <a:gd name="connsiteX1" fmla="*/ 459980 w 6571144"/>
                      <a:gd name="connsiteY1" fmla="*/ 0 h 3276801"/>
                      <a:gd name="connsiteX2" fmla="*/ 1182806 w 6571144"/>
                      <a:gd name="connsiteY2" fmla="*/ 0 h 3276801"/>
                      <a:gd name="connsiteX3" fmla="*/ 1774209 w 6571144"/>
                      <a:gd name="connsiteY3" fmla="*/ 0 h 3276801"/>
                      <a:gd name="connsiteX4" fmla="*/ 2431323 w 6571144"/>
                      <a:gd name="connsiteY4" fmla="*/ 0 h 3276801"/>
                      <a:gd name="connsiteX5" fmla="*/ 3219861 w 6571144"/>
                      <a:gd name="connsiteY5" fmla="*/ 0 h 3276801"/>
                      <a:gd name="connsiteX6" fmla="*/ 3745552 w 6571144"/>
                      <a:gd name="connsiteY6" fmla="*/ 0 h 3276801"/>
                      <a:gd name="connsiteX7" fmla="*/ 4468378 w 6571144"/>
                      <a:gd name="connsiteY7" fmla="*/ 0 h 3276801"/>
                      <a:gd name="connsiteX8" fmla="*/ 4994069 w 6571144"/>
                      <a:gd name="connsiteY8" fmla="*/ 0 h 3276801"/>
                      <a:gd name="connsiteX9" fmla="*/ 5651184 w 6571144"/>
                      <a:gd name="connsiteY9" fmla="*/ 0 h 3276801"/>
                      <a:gd name="connsiteX10" fmla="*/ 6571144 w 6571144"/>
                      <a:gd name="connsiteY10" fmla="*/ 0 h 3276801"/>
                      <a:gd name="connsiteX11" fmla="*/ 6571144 w 6571144"/>
                      <a:gd name="connsiteY11" fmla="*/ 557056 h 3276801"/>
                      <a:gd name="connsiteX12" fmla="*/ 6571144 w 6571144"/>
                      <a:gd name="connsiteY12" fmla="*/ 1277952 h 3276801"/>
                      <a:gd name="connsiteX13" fmla="*/ 6571144 w 6571144"/>
                      <a:gd name="connsiteY13" fmla="*/ 1933313 h 3276801"/>
                      <a:gd name="connsiteX14" fmla="*/ 6571144 w 6571144"/>
                      <a:gd name="connsiteY14" fmla="*/ 2654209 h 3276801"/>
                      <a:gd name="connsiteX15" fmla="*/ 6571144 w 6571144"/>
                      <a:gd name="connsiteY15" fmla="*/ 3276801 h 3276801"/>
                      <a:gd name="connsiteX16" fmla="*/ 5979741 w 6571144"/>
                      <a:gd name="connsiteY16" fmla="*/ 3276801 h 3276801"/>
                      <a:gd name="connsiteX17" fmla="*/ 5388338 w 6571144"/>
                      <a:gd name="connsiteY17" fmla="*/ 3276801 h 3276801"/>
                      <a:gd name="connsiteX18" fmla="*/ 4665512 w 6571144"/>
                      <a:gd name="connsiteY18" fmla="*/ 3276801 h 3276801"/>
                      <a:gd name="connsiteX19" fmla="*/ 4008398 w 6571144"/>
                      <a:gd name="connsiteY19" fmla="*/ 3276801 h 3276801"/>
                      <a:gd name="connsiteX20" fmla="*/ 3219861 w 6571144"/>
                      <a:gd name="connsiteY20" fmla="*/ 3276801 h 3276801"/>
                      <a:gd name="connsiteX21" fmla="*/ 2431323 w 6571144"/>
                      <a:gd name="connsiteY21" fmla="*/ 3276801 h 3276801"/>
                      <a:gd name="connsiteX22" fmla="*/ 1708497 w 6571144"/>
                      <a:gd name="connsiteY22" fmla="*/ 3276801 h 3276801"/>
                      <a:gd name="connsiteX23" fmla="*/ 985672 w 6571144"/>
                      <a:gd name="connsiteY23" fmla="*/ 3276801 h 3276801"/>
                      <a:gd name="connsiteX24" fmla="*/ 0 w 6571144"/>
                      <a:gd name="connsiteY24" fmla="*/ 3276801 h 3276801"/>
                      <a:gd name="connsiteX25" fmla="*/ 0 w 6571144"/>
                      <a:gd name="connsiteY25" fmla="*/ 2686977 h 3276801"/>
                      <a:gd name="connsiteX26" fmla="*/ 0 w 6571144"/>
                      <a:gd name="connsiteY26" fmla="*/ 2031617 h 3276801"/>
                      <a:gd name="connsiteX27" fmla="*/ 0 w 6571144"/>
                      <a:gd name="connsiteY27" fmla="*/ 1376256 h 3276801"/>
                      <a:gd name="connsiteX28" fmla="*/ 0 w 6571144"/>
                      <a:gd name="connsiteY28" fmla="*/ 819200 h 3276801"/>
                      <a:gd name="connsiteX29" fmla="*/ 0 w 6571144"/>
                      <a:gd name="connsiteY29" fmla="*/ 0 h 327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1144" h="3276801" fill="none" extrusionOk="0">
                        <a:moveTo>
                          <a:pt x="0" y="0"/>
                        </a:moveTo>
                        <a:cubicBezTo>
                          <a:pt x="106523" y="18980"/>
                          <a:pt x="344283" y="5279"/>
                          <a:pt x="459980" y="0"/>
                        </a:cubicBezTo>
                        <a:cubicBezTo>
                          <a:pt x="575677" y="-5279"/>
                          <a:pt x="981602" y="33821"/>
                          <a:pt x="1182806" y="0"/>
                        </a:cubicBezTo>
                        <a:cubicBezTo>
                          <a:pt x="1384010" y="-33821"/>
                          <a:pt x="1581616" y="-29211"/>
                          <a:pt x="1774209" y="0"/>
                        </a:cubicBezTo>
                        <a:cubicBezTo>
                          <a:pt x="1966802" y="29211"/>
                          <a:pt x="2204528" y="-21837"/>
                          <a:pt x="2431323" y="0"/>
                        </a:cubicBezTo>
                        <a:cubicBezTo>
                          <a:pt x="2658118" y="21837"/>
                          <a:pt x="3027347" y="36386"/>
                          <a:pt x="3219861" y="0"/>
                        </a:cubicBezTo>
                        <a:cubicBezTo>
                          <a:pt x="3412375" y="-36386"/>
                          <a:pt x="3624030" y="22679"/>
                          <a:pt x="3745552" y="0"/>
                        </a:cubicBezTo>
                        <a:cubicBezTo>
                          <a:pt x="3867074" y="-22679"/>
                          <a:pt x="4239159" y="13369"/>
                          <a:pt x="4468378" y="0"/>
                        </a:cubicBezTo>
                        <a:cubicBezTo>
                          <a:pt x="4697597" y="-13369"/>
                          <a:pt x="4734035" y="-1261"/>
                          <a:pt x="4994069" y="0"/>
                        </a:cubicBezTo>
                        <a:cubicBezTo>
                          <a:pt x="5254103" y="1261"/>
                          <a:pt x="5428403" y="13535"/>
                          <a:pt x="5651184" y="0"/>
                        </a:cubicBezTo>
                        <a:cubicBezTo>
                          <a:pt x="5873965" y="-13535"/>
                          <a:pt x="6255172" y="25461"/>
                          <a:pt x="6571144" y="0"/>
                        </a:cubicBezTo>
                        <a:cubicBezTo>
                          <a:pt x="6564299" y="199532"/>
                          <a:pt x="6591379" y="308637"/>
                          <a:pt x="6571144" y="557056"/>
                        </a:cubicBezTo>
                        <a:cubicBezTo>
                          <a:pt x="6550909" y="805475"/>
                          <a:pt x="6603217" y="984848"/>
                          <a:pt x="6571144" y="1277952"/>
                        </a:cubicBezTo>
                        <a:cubicBezTo>
                          <a:pt x="6539071" y="1571056"/>
                          <a:pt x="6549527" y="1758142"/>
                          <a:pt x="6571144" y="1933313"/>
                        </a:cubicBezTo>
                        <a:cubicBezTo>
                          <a:pt x="6592761" y="2108484"/>
                          <a:pt x="6599837" y="2372704"/>
                          <a:pt x="6571144" y="2654209"/>
                        </a:cubicBezTo>
                        <a:cubicBezTo>
                          <a:pt x="6542451" y="2935714"/>
                          <a:pt x="6583005" y="3148177"/>
                          <a:pt x="6571144" y="3276801"/>
                        </a:cubicBezTo>
                        <a:cubicBezTo>
                          <a:pt x="6309005" y="3267011"/>
                          <a:pt x="6219176" y="3264109"/>
                          <a:pt x="5979741" y="3276801"/>
                        </a:cubicBezTo>
                        <a:cubicBezTo>
                          <a:pt x="5740306" y="3289493"/>
                          <a:pt x="5666541" y="3291898"/>
                          <a:pt x="5388338" y="3276801"/>
                        </a:cubicBezTo>
                        <a:cubicBezTo>
                          <a:pt x="5110135" y="3261704"/>
                          <a:pt x="4856780" y="3312852"/>
                          <a:pt x="4665512" y="3276801"/>
                        </a:cubicBezTo>
                        <a:cubicBezTo>
                          <a:pt x="4474244" y="3240750"/>
                          <a:pt x="4140001" y="3293810"/>
                          <a:pt x="4008398" y="3276801"/>
                        </a:cubicBezTo>
                        <a:cubicBezTo>
                          <a:pt x="3876795" y="3259792"/>
                          <a:pt x="3511297" y="3288547"/>
                          <a:pt x="3219861" y="3276801"/>
                        </a:cubicBezTo>
                        <a:cubicBezTo>
                          <a:pt x="2928425" y="3265055"/>
                          <a:pt x="2682529" y="3313243"/>
                          <a:pt x="2431323" y="3276801"/>
                        </a:cubicBezTo>
                        <a:cubicBezTo>
                          <a:pt x="2180117" y="3240359"/>
                          <a:pt x="2019884" y="3247073"/>
                          <a:pt x="1708497" y="3276801"/>
                        </a:cubicBezTo>
                        <a:cubicBezTo>
                          <a:pt x="1397110" y="3306529"/>
                          <a:pt x="1144779" y="3310680"/>
                          <a:pt x="985672" y="3276801"/>
                        </a:cubicBezTo>
                        <a:cubicBezTo>
                          <a:pt x="826565" y="3242922"/>
                          <a:pt x="307343" y="3309442"/>
                          <a:pt x="0" y="3276801"/>
                        </a:cubicBezTo>
                        <a:cubicBezTo>
                          <a:pt x="16208" y="2987975"/>
                          <a:pt x="-10948" y="2965826"/>
                          <a:pt x="0" y="2686977"/>
                        </a:cubicBezTo>
                        <a:cubicBezTo>
                          <a:pt x="10948" y="2408128"/>
                          <a:pt x="13099" y="2213718"/>
                          <a:pt x="0" y="2031617"/>
                        </a:cubicBezTo>
                        <a:cubicBezTo>
                          <a:pt x="-13099" y="1849516"/>
                          <a:pt x="23415" y="1576399"/>
                          <a:pt x="0" y="1376256"/>
                        </a:cubicBezTo>
                        <a:cubicBezTo>
                          <a:pt x="-23415" y="1176113"/>
                          <a:pt x="-18839" y="949810"/>
                          <a:pt x="0" y="819200"/>
                        </a:cubicBezTo>
                        <a:cubicBezTo>
                          <a:pt x="18839" y="688590"/>
                          <a:pt x="-1046" y="342436"/>
                          <a:pt x="0" y="0"/>
                        </a:cubicBezTo>
                        <a:close/>
                      </a:path>
                      <a:path w="6571144" h="3276801" stroke="0" extrusionOk="0">
                        <a:moveTo>
                          <a:pt x="0" y="0"/>
                        </a:moveTo>
                        <a:cubicBezTo>
                          <a:pt x="236125" y="-22725"/>
                          <a:pt x="376564" y="-28751"/>
                          <a:pt x="591403" y="0"/>
                        </a:cubicBezTo>
                        <a:cubicBezTo>
                          <a:pt x="806242" y="28751"/>
                          <a:pt x="890911" y="-19594"/>
                          <a:pt x="1051383" y="0"/>
                        </a:cubicBezTo>
                        <a:cubicBezTo>
                          <a:pt x="1211855" y="19594"/>
                          <a:pt x="1604265" y="32648"/>
                          <a:pt x="1839920" y="0"/>
                        </a:cubicBezTo>
                        <a:cubicBezTo>
                          <a:pt x="2075575" y="-32648"/>
                          <a:pt x="2298030" y="14989"/>
                          <a:pt x="2431323" y="0"/>
                        </a:cubicBezTo>
                        <a:cubicBezTo>
                          <a:pt x="2564616" y="-14989"/>
                          <a:pt x="2864088" y="-7701"/>
                          <a:pt x="3022726" y="0"/>
                        </a:cubicBezTo>
                        <a:cubicBezTo>
                          <a:pt x="3181364" y="7701"/>
                          <a:pt x="3566295" y="-10415"/>
                          <a:pt x="3811264" y="0"/>
                        </a:cubicBezTo>
                        <a:cubicBezTo>
                          <a:pt x="4056233" y="10415"/>
                          <a:pt x="4089931" y="15517"/>
                          <a:pt x="4336955" y="0"/>
                        </a:cubicBezTo>
                        <a:cubicBezTo>
                          <a:pt x="4583979" y="-15517"/>
                          <a:pt x="4856272" y="19858"/>
                          <a:pt x="5125492" y="0"/>
                        </a:cubicBezTo>
                        <a:cubicBezTo>
                          <a:pt x="5394712" y="-19858"/>
                          <a:pt x="5541800" y="-33740"/>
                          <a:pt x="5914030" y="0"/>
                        </a:cubicBezTo>
                        <a:cubicBezTo>
                          <a:pt x="6286260" y="33740"/>
                          <a:pt x="6336819" y="12467"/>
                          <a:pt x="6571144" y="0"/>
                        </a:cubicBezTo>
                        <a:cubicBezTo>
                          <a:pt x="6564934" y="308107"/>
                          <a:pt x="6601386" y="474882"/>
                          <a:pt x="6571144" y="720896"/>
                        </a:cubicBezTo>
                        <a:cubicBezTo>
                          <a:pt x="6540902" y="966910"/>
                          <a:pt x="6553116" y="1111895"/>
                          <a:pt x="6571144" y="1409024"/>
                        </a:cubicBezTo>
                        <a:cubicBezTo>
                          <a:pt x="6589172" y="1706153"/>
                          <a:pt x="6558585" y="1716297"/>
                          <a:pt x="6571144" y="1966081"/>
                        </a:cubicBezTo>
                        <a:cubicBezTo>
                          <a:pt x="6583703" y="2215865"/>
                          <a:pt x="6578225" y="2355552"/>
                          <a:pt x="6571144" y="2621441"/>
                        </a:cubicBezTo>
                        <a:cubicBezTo>
                          <a:pt x="6564063" y="2887330"/>
                          <a:pt x="6549085" y="3129910"/>
                          <a:pt x="6571144" y="3276801"/>
                        </a:cubicBezTo>
                        <a:cubicBezTo>
                          <a:pt x="6406336" y="3295843"/>
                          <a:pt x="6201376" y="3298089"/>
                          <a:pt x="5914030" y="3276801"/>
                        </a:cubicBezTo>
                        <a:cubicBezTo>
                          <a:pt x="5626684" y="3255513"/>
                          <a:pt x="5360408" y="3283633"/>
                          <a:pt x="5125492" y="3276801"/>
                        </a:cubicBezTo>
                        <a:cubicBezTo>
                          <a:pt x="4890576" y="3269969"/>
                          <a:pt x="4762164" y="3257575"/>
                          <a:pt x="4468378" y="3276801"/>
                        </a:cubicBezTo>
                        <a:cubicBezTo>
                          <a:pt x="4174592" y="3296027"/>
                          <a:pt x="4138322" y="3288343"/>
                          <a:pt x="4008398" y="3276801"/>
                        </a:cubicBezTo>
                        <a:cubicBezTo>
                          <a:pt x="3878474" y="3265259"/>
                          <a:pt x="3621263" y="3292703"/>
                          <a:pt x="3482706" y="3276801"/>
                        </a:cubicBezTo>
                        <a:cubicBezTo>
                          <a:pt x="3344149" y="3260899"/>
                          <a:pt x="3049039" y="3305356"/>
                          <a:pt x="2694169" y="3276801"/>
                        </a:cubicBezTo>
                        <a:cubicBezTo>
                          <a:pt x="2339299" y="3248246"/>
                          <a:pt x="2363304" y="3304612"/>
                          <a:pt x="2037055" y="3276801"/>
                        </a:cubicBezTo>
                        <a:cubicBezTo>
                          <a:pt x="1710806" y="3248990"/>
                          <a:pt x="1686429" y="3254139"/>
                          <a:pt x="1511363" y="3276801"/>
                        </a:cubicBezTo>
                        <a:cubicBezTo>
                          <a:pt x="1336297" y="3299463"/>
                          <a:pt x="1120396" y="3251896"/>
                          <a:pt x="854249" y="3276801"/>
                        </a:cubicBezTo>
                        <a:cubicBezTo>
                          <a:pt x="588102" y="3301706"/>
                          <a:pt x="416448" y="3294999"/>
                          <a:pt x="0" y="3276801"/>
                        </a:cubicBezTo>
                        <a:cubicBezTo>
                          <a:pt x="-2569" y="3131016"/>
                          <a:pt x="7053" y="2907255"/>
                          <a:pt x="0" y="2719745"/>
                        </a:cubicBezTo>
                        <a:cubicBezTo>
                          <a:pt x="-7053" y="2532235"/>
                          <a:pt x="-32305" y="2299685"/>
                          <a:pt x="0" y="2031617"/>
                        </a:cubicBezTo>
                        <a:cubicBezTo>
                          <a:pt x="32305" y="1763549"/>
                          <a:pt x="22083" y="1707792"/>
                          <a:pt x="0" y="1441792"/>
                        </a:cubicBezTo>
                        <a:cubicBezTo>
                          <a:pt x="-22083" y="1175793"/>
                          <a:pt x="28596" y="1056100"/>
                          <a:pt x="0" y="720896"/>
                        </a:cubicBezTo>
                        <a:cubicBezTo>
                          <a:pt x="-28596" y="385692"/>
                          <a:pt x="-11999" y="188038"/>
                          <a:pt x="0" y="0"/>
                        </a:cubicBezTo>
                        <a:close/>
                      </a:path>
                    </a:pathLst>
                  </a:custGeom>
                  <ask:type>
                    <ask:lineSketchNone/>
                  </ask:type>
                </ask:lineSketchStyleProps>
              </a:ext>
            </a:extLst>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Tajawal"/>
              <a:buNone/>
              <a:defRPr sz="1200" b="0" i="0" u="none" strike="noStrike" cap="none">
                <a:solidFill>
                  <a:schemeClr val="dk1"/>
                </a:solidFill>
                <a:latin typeface="Tajawal"/>
                <a:ea typeface="Tajawal"/>
                <a:cs typeface="Tajawal"/>
                <a:sym typeface="Tajawal"/>
              </a:defRPr>
            </a:lvl1pPr>
            <a:lvl2pPr marL="914400" marR="0" lvl="1"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2pPr>
            <a:lvl3pPr marL="1371600" marR="0" lvl="2"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3pPr>
            <a:lvl4pPr marL="1828800" marR="0" lvl="3"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4pPr>
            <a:lvl5pPr marL="2286000" marR="0" lvl="4"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5pPr>
            <a:lvl6pPr marL="2743200" marR="0" lvl="5"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6pPr>
            <a:lvl7pPr marL="3200400" marR="0" lvl="6"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7pPr>
            <a:lvl8pPr marL="3657600" marR="0" lvl="7"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8pPr>
            <a:lvl9pPr marL="4114800" marR="0" lvl="8" indent="-304800" algn="ctr" rtl="0">
              <a:lnSpc>
                <a:spcPct val="100000"/>
              </a:lnSpc>
              <a:spcBef>
                <a:spcPts val="0"/>
              </a:spcBef>
              <a:spcAft>
                <a:spcPts val="0"/>
              </a:spcAft>
              <a:buClr>
                <a:schemeClr val="dk1"/>
              </a:buClr>
              <a:buSzPts val="1200"/>
              <a:buFont typeface="Tajawal"/>
              <a:buNone/>
              <a:defRPr sz="1200" b="0" i="0" u="none" strike="noStrike" cap="none">
                <a:solidFill>
                  <a:schemeClr val="dk1"/>
                </a:solidFill>
                <a:latin typeface="Tajawal"/>
                <a:ea typeface="Tajawal"/>
                <a:cs typeface="Tajawal"/>
                <a:sym typeface="Tajawal"/>
              </a:defRPr>
            </a:lvl9pPr>
          </a:lstStyle>
          <a:p>
            <a:pPr marL="0" indent="0" algn="l"/>
            <a:r>
              <a:rPr lang="vi-VN" sz="1600" dirty="0"/>
              <a:t>Thuật toán vét cạn (</a:t>
            </a:r>
            <a:r>
              <a:rPr lang="vi-VN" sz="1600" dirty="0" err="1"/>
              <a:t>Complete</a:t>
            </a:r>
            <a:r>
              <a:rPr lang="vi-VN" sz="1600" dirty="0"/>
              <a:t> </a:t>
            </a:r>
            <a:r>
              <a:rPr lang="vi-VN" sz="1600" dirty="0" err="1"/>
              <a:t>Search</a:t>
            </a:r>
            <a:r>
              <a:rPr lang="vi-VN" sz="1600" dirty="0"/>
              <a:t>) là một phương pháp tìm kiếm giải pháp tối ưu bằng cách liệt kê và đánh giá tất cả các khả năng có thể. Đối với bài toán TSP, thuật toán vét cạn sẽ:</a:t>
            </a:r>
          </a:p>
          <a:p>
            <a:pPr marL="0" indent="0" algn="l"/>
            <a:r>
              <a:rPr lang="vi-VN" sz="1600" dirty="0"/>
              <a:t>•</a:t>
            </a:r>
            <a:r>
              <a:rPr lang="en-US" sz="1600" dirty="0"/>
              <a:t> </a:t>
            </a:r>
            <a:r>
              <a:rPr lang="vi-VN" sz="1600" dirty="0"/>
              <a:t>Liệt kê tất cả các chu trình đi qua tất cả các thành phố và trở về điểm xuất phát.</a:t>
            </a:r>
          </a:p>
          <a:p>
            <a:pPr marL="0" indent="0" algn="l"/>
            <a:r>
              <a:rPr lang="vi-VN" sz="1600" dirty="0"/>
              <a:t>•</a:t>
            </a:r>
            <a:r>
              <a:rPr lang="en-US" sz="1600" dirty="0"/>
              <a:t> </a:t>
            </a:r>
            <a:r>
              <a:rPr lang="vi-VN" sz="1600" dirty="0"/>
              <a:t>Tính toán tổng chi phí của mỗi chu trình.</a:t>
            </a:r>
          </a:p>
          <a:p>
            <a:pPr marL="0" indent="0" algn="l"/>
            <a:r>
              <a:rPr lang="vi-VN" sz="1600" dirty="0"/>
              <a:t>•</a:t>
            </a:r>
            <a:r>
              <a:rPr lang="en-US" sz="1600" dirty="0"/>
              <a:t> </a:t>
            </a:r>
            <a:r>
              <a:rPr lang="vi-VN" sz="1600" dirty="0"/>
              <a:t>Chọn chu trình có tổng chi phí nhỏ nhất</a:t>
            </a:r>
          </a:p>
        </p:txBody>
      </p:sp>
      <p:sp>
        <p:nvSpPr>
          <p:cNvPr id="18" name="Google Shape;243;p33">
            <a:extLst>
              <a:ext uri="{FF2B5EF4-FFF2-40B4-BE49-F238E27FC236}">
                <a16:creationId xmlns:a16="http://schemas.microsoft.com/office/drawing/2014/main" id="{B7EDACFB-4778-5F5F-E618-D457BDBC1D86}"/>
              </a:ext>
            </a:extLst>
          </p:cNvPr>
          <p:cNvSpPr txBox="1">
            <a:spLocks/>
          </p:cNvSpPr>
          <p:nvPr/>
        </p:nvSpPr>
        <p:spPr>
          <a:xfrm>
            <a:off x="109393" y="1723178"/>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Định</a:t>
            </a:r>
            <a:r>
              <a:rPr lang="en-US" sz="1400" dirty="0"/>
              <a:t> </a:t>
            </a:r>
            <a:r>
              <a:rPr lang="en-US" sz="1400" dirty="0" err="1"/>
              <a:t>nghĩa</a:t>
            </a:r>
            <a:endParaRPr lang="en-US" sz="1400" dirty="0"/>
          </a:p>
        </p:txBody>
      </p:sp>
      <p:sp>
        <p:nvSpPr>
          <p:cNvPr id="19" name="Google Shape;243;p33">
            <a:extLst>
              <a:ext uri="{FF2B5EF4-FFF2-40B4-BE49-F238E27FC236}">
                <a16:creationId xmlns:a16="http://schemas.microsoft.com/office/drawing/2014/main" id="{E8F19F06-29AE-F709-3F41-BEE0B2231C71}"/>
              </a:ext>
            </a:extLst>
          </p:cNvPr>
          <p:cNvSpPr txBox="1">
            <a:spLocks/>
          </p:cNvSpPr>
          <p:nvPr/>
        </p:nvSpPr>
        <p:spPr>
          <a:xfrm>
            <a:off x="109392" y="22664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Áp</a:t>
            </a:r>
            <a:r>
              <a:rPr lang="en-US" sz="1400" dirty="0"/>
              <a:t> </a:t>
            </a:r>
            <a:r>
              <a:rPr lang="en-US" sz="1400" dirty="0" err="1"/>
              <a:t>dụng</a:t>
            </a:r>
            <a:endParaRPr lang="en-US" sz="1400" dirty="0"/>
          </a:p>
        </p:txBody>
      </p:sp>
      <p:sp>
        <p:nvSpPr>
          <p:cNvPr id="20" name="Google Shape;243;p33">
            <a:extLst>
              <a:ext uri="{FF2B5EF4-FFF2-40B4-BE49-F238E27FC236}">
                <a16:creationId xmlns:a16="http://schemas.microsoft.com/office/drawing/2014/main" id="{6480A520-5459-E32E-B131-1E57AD64E9FE}"/>
              </a:ext>
            </a:extLst>
          </p:cNvPr>
          <p:cNvSpPr txBox="1">
            <a:spLocks/>
          </p:cNvSpPr>
          <p:nvPr/>
        </p:nvSpPr>
        <p:spPr>
          <a:xfrm>
            <a:off x="109392" y="2714079"/>
            <a:ext cx="1666615" cy="447600"/>
          </a:xfrm>
          <a:prstGeom prst="rect">
            <a:avLst/>
          </a:prstGeom>
          <a:noFill/>
          <a:ln w="152400">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0" i="1" u="none" strike="noStrike" cap="none">
                <a:solidFill>
                  <a:schemeClr val="dk1"/>
                </a:solidFill>
                <a:latin typeface="Space Mono"/>
                <a:ea typeface="Space Mono"/>
                <a:cs typeface="Space Mono"/>
                <a:sym typeface="Space Mono"/>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err="1"/>
              <a:t>Kết</a:t>
            </a:r>
            <a:r>
              <a:rPr lang="en-US" sz="1400" dirty="0"/>
              <a:t> </a:t>
            </a:r>
            <a:r>
              <a:rPr lang="en-US" sz="1400" dirty="0" err="1"/>
              <a:t>quả</a:t>
            </a:r>
            <a:endParaRPr lang="en-US" sz="1400" dirty="0"/>
          </a:p>
        </p:txBody>
      </p:sp>
    </p:spTree>
    <p:extLst>
      <p:ext uri="{BB962C8B-B14F-4D97-AF65-F5344CB8AC3E}">
        <p14:creationId xmlns:p14="http://schemas.microsoft.com/office/powerpoint/2010/main" val="1575055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arketing Project Progress Report by Slidesgo">
  <a:themeElements>
    <a:clrScheme name="Simple Light">
      <a:dk1>
        <a:srgbClr val="050305"/>
      </a:dk1>
      <a:lt1>
        <a:srgbClr val="F5F3E7"/>
      </a:lt1>
      <a:dk2>
        <a:srgbClr val="FFFFFF"/>
      </a:dk2>
      <a:lt2>
        <a:srgbClr val="656461"/>
      </a:lt2>
      <a:accent1>
        <a:srgbClr val="FFFFFF"/>
      </a:accent1>
      <a:accent2>
        <a:srgbClr val="FFFFFF"/>
      </a:accent2>
      <a:accent3>
        <a:srgbClr val="FFFFFF"/>
      </a:accent3>
      <a:accent4>
        <a:srgbClr val="FFFFFF"/>
      </a:accent4>
      <a:accent5>
        <a:srgbClr val="FFFFFF"/>
      </a:accent5>
      <a:accent6>
        <a:srgbClr val="FFFFFF"/>
      </a:accent6>
      <a:hlink>
        <a:srgbClr val="05030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2356</Words>
  <Application>Microsoft Office PowerPoint</Application>
  <PresentationFormat>On-screen Show (16:9)</PresentationFormat>
  <Paragraphs>707</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Space Mono</vt:lpstr>
      <vt:lpstr>Times New Roman</vt:lpstr>
      <vt:lpstr>Bebas Neue</vt:lpstr>
      <vt:lpstr>Tajawal</vt:lpstr>
      <vt:lpstr>Proxima Nova Rg</vt:lpstr>
      <vt:lpstr>Calibri</vt:lpstr>
      <vt:lpstr>Arial</vt:lpstr>
      <vt:lpstr>Marketing Project Progress Report by Slidesgo</vt:lpstr>
      <vt:lpstr>Báo cáo bài toán TSP</vt:lpstr>
      <vt:lpstr>Nội dung</vt:lpstr>
      <vt:lpstr>Bài toán TSP</vt:lpstr>
      <vt:lpstr>01</vt:lpstr>
      <vt:lpstr>01</vt:lpstr>
      <vt:lpstr>01</vt:lpstr>
      <vt:lpstr>01</vt:lpstr>
      <vt:lpstr>Nội dung</vt:lpstr>
      <vt:lpstr>02</vt:lpstr>
      <vt:lpstr>02</vt:lpstr>
      <vt:lpstr>02</vt:lpstr>
      <vt:lpstr>Nội dung</vt:lpstr>
      <vt:lpstr>03</vt:lpstr>
      <vt:lpstr>02</vt:lpstr>
      <vt:lpstr>02</vt:lpstr>
      <vt:lpstr>Nội dung</vt:lpstr>
      <vt:lpstr>04</vt:lpstr>
      <vt:lpstr>04</vt:lpstr>
      <vt:lpstr>04</vt:lpstr>
      <vt:lpstr>Nội dung</vt:lpstr>
      <vt:lpstr>05</vt:lpstr>
      <vt:lpstr>05</vt:lpstr>
      <vt:lpstr>05</vt:lpstr>
      <vt:lpstr>05</vt:lpstr>
      <vt:lpstr>Nội dung</vt:lpstr>
      <vt:lpstr>02</vt:lpstr>
      <vt:lpstr>Cảm 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toán TSP</dc:title>
  <cp:lastModifiedBy>Nguyen Huu Bo</cp:lastModifiedBy>
  <cp:revision>9</cp:revision>
  <dcterms:modified xsi:type="dcterms:W3CDTF">2024-04-09T10:56:03Z</dcterms:modified>
</cp:coreProperties>
</file>