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3" r:id="rId21"/>
    <p:sldId id="304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MATEMATIKA DISKRIT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862" y="1219922"/>
            <a:ext cx="28895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/>
              <a:t>cabang</a:t>
            </a:r>
            <a:r>
              <a:rPr lang="en-US" sz="2600" dirty="0"/>
              <a:t> </a:t>
            </a:r>
            <a:r>
              <a:rPr lang="en-US" sz="2600" b="1" dirty="0" err="1"/>
              <a:t>matematika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421862" y="1744049"/>
            <a:ext cx="44388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/>
              <a:t>bersifat</a:t>
            </a:r>
            <a:r>
              <a:rPr lang="en-US" sz="2600" dirty="0"/>
              <a:t> </a:t>
            </a:r>
            <a:r>
              <a:rPr lang="en-US" sz="2600" b="1" dirty="0" err="1" smtClean="0"/>
              <a:t>diskrit</a:t>
            </a:r>
            <a:r>
              <a:rPr lang="en-US" sz="2600" b="1" dirty="0" smtClean="0"/>
              <a:t> / </a:t>
            </a:r>
            <a:r>
              <a:rPr lang="en-US" sz="2600" b="1" dirty="0" err="1" smtClean="0"/>
              <a:t>tidak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kontinyu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6885" y="1452696"/>
            <a:ext cx="716350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600" dirty="0" smtClean="0"/>
              <a:t>APA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46885" y="2971800"/>
            <a:ext cx="1589987" cy="492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600" dirty="0" smtClean="0"/>
              <a:t>MENGAPA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2459883" y="2811051"/>
            <a:ext cx="60131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</a:rPr>
              <a:t>Komputer</a:t>
            </a:r>
            <a:r>
              <a:rPr lang="en-US" sz="2600" dirty="0">
                <a:latin typeface="Times New Roman" panose="02020603050405020304" pitchFamily="18" charset="0"/>
              </a:rPr>
              <a:t> (digital) </a:t>
            </a:r>
            <a:r>
              <a:rPr lang="en-US" sz="2600" dirty="0" err="1">
                <a:latin typeface="Times New Roman" panose="02020603050405020304" pitchFamily="18" charset="0"/>
              </a:rPr>
              <a:t>beroperasi</a:t>
            </a:r>
            <a:r>
              <a:rPr lang="en-US" sz="2600" dirty="0">
                <a:latin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</a:rPr>
              <a:t>secara</a:t>
            </a:r>
            <a:r>
              <a:rPr lang="en-US" sz="2600" dirty="0">
                <a:latin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</a:rPr>
              <a:t>diskrit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459883" y="3581400"/>
            <a:ext cx="70651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600" dirty="0">
                <a:latin typeface="Times New Roman" panose="02020603050405020304" pitchFamily="18" charset="0"/>
              </a:rPr>
              <a:t>Informasi yang disimpan dan dimanipulasi oleh komputer adalah dalam bentuk diskrit.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3678"/>
            <a:ext cx="3152775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23678"/>
            <a:ext cx="3943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611188" y="1412875"/>
            <a:ext cx="79216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 dirty="0"/>
              <a:t>Kontradiksi: proposisi majemuk yang bernilai salah untuk semua kasus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31888" y="2492375"/>
          <a:ext cx="68802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5839229" imgH="2080141" progId="Word.Document.8">
                  <p:embed/>
                </p:oleObj>
              </mc:Choice>
              <mc:Fallback>
                <p:oleObj name="Document" r:id="rId3" imgW="5839229" imgH="208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492375"/>
                        <a:ext cx="688022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3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84213" y="1408113"/>
            <a:ext cx="74644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/>
              <a:t>Dua proposisi majemuk dikatakan ekivalen apabila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sz="2500"/>
              <a:t>mempunyai tabel kebenaran yang identik.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187450" y="2133600"/>
          <a:ext cx="7754938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3" imgW="5873742" imgH="2756048" progId="Word.Document.8">
                  <p:embed/>
                </p:oleObj>
              </mc:Choice>
              <mc:Fallback>
                <p:oleObj name="Document" r:id="rId3" imgW="5873742" imgH="2756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7754938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Ekivalen</a:t>
            </a:r>
          </a:p>
        </p:txBody>
      </p:sp>
    </p:spTree>
    <p:extLst>
      <p:ext uri="{BB962C8B-B14F-4D97-AF65-F5344CB8AC3E}">
        <p14:creationId xmlns:p14="http://schemas.microsoft.com/office/powerpoint/2010/main" val="8573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Disjungsi Eksklusif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2438" y="1417638"/>
            <a:ext cx="8229600" cy="1579562"/>
          </a:xfrm>
        </p:spPr>
        <p:txBody>
          <a:bodyPr/>
          <a:lstStyle/>
          <a:p>
            <a:r>
              <a:rPr lang="id-ID" smtClean="0"/>
              <a:t>Jika 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 </a:t>
            </a:r>
            <a:r>
              <a:rPr lang="id-ID" smtClean="0"/>
              <a:t>dan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  </a:t>
            </a:r>
            <a:r>
              <a:rPr lang="id-ID" smtClean="0"/>
              <a:t>adalah proposisi, proposisi eksklusif bernilai benar jika satu benar. Selain itu salah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608" y="3140968"/>
          <a:ext cx="3528391" cy="2088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6785"/>
                <a:gridCol w="458464"/>
                <a:gridCol w="2653142"/>
              </a:tblGrid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q 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blipFill rotWithShape="0">
                      <a:blip r:embed="rId2"/>
                      <a:stretch>
                        <a:fillRect l="-33333" t="-7246" r="-1149" b="-407246"/>
                      </a:stretch>
                    </a:blip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41764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32125"/>
            <a:ext cx="2238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Proposisi Bersyarat (Implikasi)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3075" y="1430338"/>
            <a:ext cx="8229600" cy="4373562"/>
          </a:xfrm>
        </p:spPr>
        <p:txBody>
          <a:bodyPr/>
          <a:lstStyle/>
          <a:p>
            <a:r>
              <a:rPr lang="id-ID" smtClean="0"/>
              <a:t>Proposisi yang mengandung suatu syarat, disebut juga proposisi bersyarat, atau kondisional, atau implikasi</a:t>
            </a:r>
          </a:p>
          <a:p>
            <a:r>
              <a:rPr lang="id-ID" smtClean="0"/>
              <a:t>Ditulisakan secara umum sbb :</a:t>
            </a:r>
          </a:p>
          <a:p>
            <a:pPr lvl="1"/>
            <a:r>
              <a:rPr lang="id-ID" sz="2400" smtClean="0"/>
              <a:t>Jika 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p, </a:t>
            </a:r>
            <a:r>
              <a:rPr lang="id-ID" smtClean="0"/>
              <a:t>maka</a:t>
            </a:r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 </a:t>
            </a:r>
          </a:p>
          <a:p>
            <a:pPr lvl="1"/>
            <a:endParaRPr lang="id-ID" i="1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lvl="2"/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Proposisi p  : hipotesis/antesenden/premis</a:t>
            </a:r>
          </a:p>
          <a:p>
            <a:pPr lvl="2"/>
            <a:r>
              <a:rPr lang="id-ID" i="1" smtClean="0">
                <a:latin typeface="Cambria Math" panose="02040503050406030204" pitchFamily="18" charset="0"/>
                <a:cs typeface="Times New Roman" panose="02020603050405020304" pitchFamily="18" charset="0"/>
              </a:rPr>
              <a:t>Proposisi q : konklusi /konsekuen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366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Proposisi Bersyarat (Implikasi)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2000" dirty="0" smtClean="0"/>
              <a:t>Tabel Implikasi</a:t>
            </a:r>
          </a:p>
          <a:p>
            <a:pPr>
              <a:defRPr/>
            </a:pPr>
            <a:endParaRPr lang="id-ID" sz="2000" dirty="0"/>
          </a:p>
          <a:p>
            <a:pPr marL="0" indent="0">
              <a:buFontTx/>
              <a:buNone/>
              <a:defRPr/>
            </a:pPr>
            <a:endParaRPr lang="id-ID" sz="2000" dirty="0" smtClean="0"/>
          </a:p>
          <a:p>
            <a:pPr>
              <a:defRPr/>
            </a:pPr>
            <a:endParaRPr lang="id-ID" sz="2000" dirty="0"/>
          </a:p>
          <a:p>
            <a:pPr>
              <a:defRPr/>
            </a:pPr>
            <a:endParaRPr lang="id-ID" sz="2000" dirty="0" smtClean="0"/>
          </a:p>
          <a:p>
            <a:pPr>
              <a:defRPr/>
            </a:pPr>
            <a:endParaRPr lang="id-ID" sz="2000" dirty="0"/>
          </a:p>
          <a:p>
            <a:pPr marL="114300" indent="0">
              <a:buFontTx/>
              <a:buNone/>
              <a:defRPr/>
            </a:pPr>
            <a:endParaRPr lang="id-ID" sz="2000" dirty="0"/>
          </a:p>
          <a:p>
            <a:pPr>
              <a:defRPr/>
            </a:pPr>
            <a:r>
              <a:rPr lang="id-ID" sz="2000" dirty="0" smtClean="0"/>
              <a:t>Contoh :</a:t>
            </a: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saya</a:t>
            </a:r>
            <a:r>
              <a:rPr lang="en-US" sz="1800" dirty="0">
                <a:cs typeface="Times New Roman" pitchFamily="18" charset="0"/>
              </a:rPr>
              <a:t> lulus </a:t>
            </a:r>
            <a:r>
              <a:rPr lang="en-US" sz="1800" dirty="0" err="1">
                <a:cs typeface="Times New Roman" pitchFamily="18" charset="0"/>
              </a:rPr>
              <a:t>ujian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saya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mendapat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hadiah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id-ID" sz="1800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ayah</a:t>
            </a:r>
            <a:endParaRPr lang="id-ID" sz="18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suhu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mencapai</a:t>
            </a:r>
            <a:r>
              <a:rPr lang="en-US" sz="1800" dirty="0">
                <a:cs typeface="Times New Roman" pitchFamily="18" charset="0"/>
              </a:rPr>
              <a:t> 80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1800" dirty="0">
                <a:cs typeface="Times New Roman" pitchFamily="18" charset="0"/>
              </a:rPr>
              <a:t>C,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alarm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berbunyi</a:t>
            </a:r>
            <a:endParaRPr lang="id-ID" sz="18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sz="1800" dirty="0" err="1" smtClean="0">
                <a:cs typeface="Times New Roman" pitchFamily="18" charset="0"/>
              </a:rPr>
              <a:t>Jika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anda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tidak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mendaftar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ulang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maka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anda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dianggap</a:t>
            </a:r>
            <a:r>
              <a:rPr lang="id-ID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mengundurkan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diri</a:t>
            </a:r>
            <a:endParaRPr lang="id-ID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0113" y="2133600"/>
          <a:ext cx="3527425" cy="2087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671"/>
                <a:gridCol w="458338"/>
                <a:gridCol w="2652416"/>
              </a:tblGrid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Varian proporsi bersyarat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id-ID" dirty="0" smtClean="0"/>
              <a:t>Terdapat tiga variasi proposisi bersyarat :</a:t>
            </a:r>
          </a:p>
          <a:p>
            <a:pPr lvl="1"/>
            <a:r>
              <a:rPr lang="id-ID" dirty="0" smtClean="0"/>
              <a:t>Konvers (kebalikan) :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id-ID" dirty="0" smtClean="0"/>
          </a:p>
          <a:p>
            <a:pPr lvl="1"/>
            <a:r>
              <a:rPr lang="id-ID" dirty="0" smtClean="0"/>
              <a:t>Invers : </a:t>
            </a:r>
            <a:r>
              <a:rPr lang="en-US" dirty="0" smtClean="0"/>
              <a:t>~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~ </a:t>
            </a:r>
            <a:r>
              <a:rPr lang="en-US" i="1" dirty="0" smtClean="0"/>
              <a:t>q</a:t>
            </a:r>
            <a:endParaRPr lang="id-ID" dirty="0" smtClean="0"/>
          </a:p>
          <a:p>
            <a:pPr lvl="1"/>
            <a:r>
              <a:rPr lang="id-ID" dirty="0" smtClean="0"/>
              <a:t>Kontraposisi : </a:t>
            </a:r>
            <a:r>
              <a:rPr lang="en-US" dirty="0" smtClean="0"/>
              <a:t>~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~ </a:t>
            </a:r>
            <a:r>
              <a:rPr lang="en-US" i="1" dirty="0" smtClean="0"/>
              <a:t>p</a:t>
            </a:r>
            <a:endParaRPr lang="id-ID" dirty="0" smtClean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827088" y="3789363"/>
          <a:ext cx="8001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Document" r:id="rId3" imgW="5922793" imgH="2118355" progId="Word.Document.8">
                  <p:embed/>
                </p:oleObj>
              </mc:Choice>
              <mc:Fallback>
                <p:oleObj name="Document" r:id="rId3" imgW="5922793" imgH="2118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80010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  <a:defRPr/>
            </a:pPr>
            <a:r>
              <a:rPr lang="en-US" dirty="0" err="1">
                <a:cs typeface="Times New Roman" pitchFamily="18" charset="0"/>
              </a:rPr>
              <a:t>Tentukan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konvers</a:t>
            </a:r>
            <a:r>
              <a:rPr lang="en-US" dirty="0">
                <a:cs typeface="Times New Roman" pitchFamily="18" charset="0"/>
              </a:rPr>
              <a:t>, invers,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kontraposisi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dari</a:t>
            </a:r>
            <a:r>
              <a:rPr lang="en-US" dirty="0">
                <a:cs typeface="Times New Roman" pitchFamily="18" charset="0"/>
              </a:rPr>
              <a:t>:  </a:t>
            </a:r>
          </a:p>
          <a:p>
            <a:pPr>
              <a:buFontTx/>
              <a:buNone/>
              <a:defRPr/>
            </a:pPr>
            <a:r>
              <a:rPr lang="en-US" dirty="0" smtClean="0">
                <a:cs typeface="Times New Roman" pitchFamily="18" charset="0"/>
              </a:rPr>
              <a:t>“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orang kaya” </a:t>
            </a:r>
          </a:p>
          <a:p>
            <a:pPr>
              <a:buFontTx/>
              <a:buNone/>
              <a:defRPr/>
            </a:pPr>
            <a:endParaRPr lang="en-US" u="sng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id-ID" u="sng" dirty="0" smtClean="0">
                <a:cs typeface="Times New Roman" pitchFamily="18" charset="0"/>
              </a:rPr>
              <a:t>Maka :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cs typeface="Times New Roman" pitchFamily="18" charset="0"/>
              </a:rPr>
              <a:t>Konvers</a:t>
            </a:r>
            <a:r>
              <a:rPr lang="id-ID" dirty="0" smtClean="0">
                <a:cs typeface="Times New Roman" pitchFamily="18" charset="0"/>
              </a:rPr>
              <a:t>	: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orang kaya,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	 </a:t>
            </a:r>
            <a:r>
              <a:rPr lang="id-ID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mobil</a:t>
            </a:r>
            <a:endParaRPr lang="id-ID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cs typeface="Times New Roman" pitchFamily="18" charset="0"/>
              </a:rPr>
              <a:t>Invers</a:t>
            </a:r>
            <a:r>
              <a:rPr lang="id-ID" dirty="0" smtClean="0"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	: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 Amir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	  </a:t>
            </a:r>
            <a:r>
              <a:rPr lang="en-US" dirty="0" err="1">
                <a:cs typeface="Times New Roman" pitchFamily="18" charset="0"/>
              </a:rPr>
              <a:t>bukan</a:t>
            </a:r>
            <a:r>
              <a:rPr lang="en-US" dirty="0">
                <a:cs typeface="Times New Roman" pitchFamily="18" charset="0"/>
              </a:rPr>
              <a:t> orang </a:t>
            </a:r>
            <a:r>
              <a:rPr lang="en-US" dirty="0" smtClean="0">
                <a:cs typeface="Times New Roman" pitchFamily="18" charset="0"/>
              </a:rPr>
              <a:t>kaya</a:t>
            </a:r>
            <a:endParaRPr lang="id-ID" dirty="0" smtClean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dirty="0" err="1" smtClean="0">
                <a:cs typeface="Times New Roman" pitchFamily="18" charset="0"/>
              </a:rPr>
              <a:t>Kontraposisi</a:t>
            </a:r>
            <a:r>
              <a:rPr lang="id-ID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Amir </a:t>
            </a:r>
            <a:r>
              <a:rPr lang="en-US" dirty="0" err="1">
                <a:cs typeface="Times New Roman" pitchFamily="18" charset="0"/>
              </a:rPr>
              <a:t>bukan</a:t>
            </a:r>
            <a:r>
              <a:rPr lang="en-US" dirty="0">
                <a:cs typeface="Times New Roman" pitchFamily="18" charset="0"/>
              </a:rPr>
              <a:t> orang kaya,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ia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id-ID" dirty="0" smtClean="0">
                <a:cs typeface="Times New Roman" pitchFamily="18" charset="0"/>
              </a:rPr>
              <a:t>	  </a:t>
            </a:r>
            <a:r>
              <a:rPr lang="en-US" dirty="0" err="1" smtClean="0">
                <a:cs typeface="Times New Roman" pitchFamily="18" charset="0"/>
              </a:rPr>
              <a:t>tidak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mempunyai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mobil</a:t>
            </a:r>
            <a:r>
              <a:rPr lang="en-US" dirty="0">
                <a:cs typeface="Times New Roman" pitchFamily="18" charset="0"/>
              </a:rPr>
              <a:t>	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87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Bikondisional (Bi-implikasi)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755900"/>
          </a:xfrm>
        </p:spPr>
        <p:txBody>
          <a:bodyPr/>
          <a:lstStyle/>
          <a:p>
            <a:r>
              <a:rPr lang="id-ID" dirty="0" smtClean="0"/>
              <a:t>Bikondisional termasuk salah satu proposisi bersyarat</a:t>
            </a:r>
          </a:p>
          <a:p>
            <a:r>
              <a:rPr lang="id-ID" dirty="0" smtClean="0"/>
              <a:t>Ditulisakan secara umum sbb :</a:t>
            </a:r>
          </a:p>
          <a:p>
            <a:pPr lvl="1"/>
            <a:r>
              <a:rPr lang="id-ID" sz="2400" i="1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p  </a:t>
            </a:r>
            <a:r>
              <a:rPr lang="id-ID" sz="1800" dirty="0" smtClean="0"/>
              <a:t>jika dan hanya jika</a:t>
            </a:r>
            <a:r>
              <a:rPr lang="id-ID" sz="2400" i="1" dirty="0" smtClean="0">
                <a:latin typeface="Cambria Math" panose="02040503050406030204" pitchFamily="18" charset="0"/>
                <a:cs typeface="Times New Roman" panose="02020603050405020304" pitchFamily="18" charset="0"/>
              </a:rPr>
              <a:t> q</a:t>
            </a:r>
          </a:p>
          <a:p>
            <a:r>
              <a:rPr lang="id-ID" dirty="0" smtClean="0"/>
              <a:t>Tabel kebenaran bikondisional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4075" y="4510088"/>
          <a:ext cx="3527425" cy="208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671"/>
                <a:gridCol w="458338"/>
                <a:gridCol w="2652416"/>
              </a:tblGrid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  <a:tr h="41751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15" marR="91415" marT="45705" marB="45705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3600" y="2744227"/>
            <a:ext cx="1152525" cy="395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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endParaRPr lang="id-ID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Bikondisional (Bi-implikasi)</a:t>
            </a:r>
          </a:p>
        </p:txBody>
      </p:sp>
      <p:sp>
        <p:nvSpPr>
          <p:cNvPr id="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752600"/>
            <a:ext cx="8229600" cy="1820863"/>
          </a:xfrm>
          <a:blipFill rotWithShape="0">
            <a:blip r:embed="rId2"/>
            <a:stretch>
              <a:fillRect l="-1704" t="-4362" b="-1678"/>
            </a:stretch>
          </a:blipFill>
          <a:extLst/>
        </p:spPr>
        <p:txBody>
          <a:bodyPr/>
          <a:lstStyle/>
          <a:p>
            <a:r>
              <a:rPr lang="id-ID">
                <a:noFill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088" y="3429000"/>
          <a:ext cx="7345362" cy="2663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0596"/>
                <a:gridCol w="607361"/>
                <a:gridCol w="1214722"/>
                <a:gridCol w="1127957"/>
                <a:gridCol w="1041190"/>
                <a:gridCol w="2833536"/>
              </a:tblGrid>
              <a:tr h="67560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</a:t>
                      </a:r>
                      <a:r>
                        <a:rPr lang="id-ID" sz="1800" b="1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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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12" marB="45712" anchor="ctr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1447" marR="91447" marT="45712" marB="45712" anchor="ctr">
                    <a:blipFill rotWithShape="0">
                      <a:blip r:embed="rId3"/>
                      <a:stretch>
                        <a:fillRect l="-159570" t="-901" r="-860" b="-296396"/>
                      </a:stretch>
                    </a:blipFill>
                  </a:tcPr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T</a:t>
                      </a:r>
                      <a:endParaRPr lang="id-ID" sz="1800" dirty="0"/>
                    </a:p>
                  </a:txBody>
                  <a:tcPr marL="91447" marR="91447" marT="45712" marB="4571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1488" y="1416050"/>
            <a:ext cx="8229600" cy="4821238"/>
          </a:xfrm>
        </p:spPr>
        <p:txBody>
          <a:bodyPr/>
          <a:lstStyle/>
          <a:p>
            <a:pPr marL="114300" indent="0">
              <a:buFontTx/>
              <a:buNone/>
              <a:defRPr/>
            </a:pP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bi-</a:t>
            </a:r>
            <a:r>
              <a:rPr lang="en-US" dirty="0" err="1"/>
              <a:t>implikasi</a:t>
            </a:r>
            <a:r>
              <a:rPr lang="en-US" dirty="0"/>
              <a:t>:</a:t>
            </a:r>
            <a:endParaRPr lang="id-ID" dirty="0"/>
          </a:p>
          <a:p>
            <a:pPr>
              <a:defRPr/>
            </a:pPr>
            <a:r>
              <a:rPr lang="en-US" dirty="0"/>
              <a:t>1 + 1 = 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2 + 2 = 4.</a:t>
            </a:r>
            <a:endParaRPr lang="id-ID" dirty="0"/>
          </a:p>
          <a:p>
            <a:pPr>
              <a:defRPr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agar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endParaRPr lang="id-ID" dirty="0"/>
          </a:p>
          <a:p>
            <a:pPr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orang kaya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  <a:endParaRPr lang="id-ID" dirty="0"/>
          </a:p>
          <a:p>
            <a:pPr>
              <a:defRPr/>
            </a:pPr>
            <a:r>
              <a:rPr lang="en-US" dirty="0"/>
              <a:t>Bandung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i="1" dirty="0" smtClean="0"/>
              <a:t>if</a:t>
            </a:r>
            <a:r>
              <a:rPr lang="id-ID" i="1" dirty="0" smtClean="0"/>
              <a:t>f</a:t>
            </a:r>
            <a:r>
              <a:rPr lang="en-US" dirty="0" smtClean="0"/>
              <a:t> 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 di Indonesia.	             </a:t>
            </a:r>
            <a:endParaRPr lang="id-ID" dirty="0"/>
          </a:p>
          <a:p>
            <a:pPr marL="114300" indent="0">
              <a:buFontTx/>
              <a:buNone/>
              <a:defRPr/>
            </a:pPr>
            <a:endParaRPr lang="id-ID" dirty="0"/>
          </a:p>
          <a:p>
            <a:pPr>
              <a:defRPr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46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800600" y="2848983"/>
            <a:ext cx="3070412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id-ID" sz="5400" dirty="0" smtClean="0">
                <a:solidFill>
                  <a:schemeClr val="tx1"/>
                </a:solidFill>
              </a:rPr>
              <a:t>LOGIKA</a:t>
            </a:r>
            <a:endParaRPr lang="es-UY" sz="5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5494" y="6172200"/>
            <a:ext cx="4953000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400" dirty="0"/>
              <a:t>Deasy Sandhya Elya Ikawati, S. Si, M.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981" y="4805134"/>
            <a:ext cx="4862513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800" dirty="0" err="1"/>
              <a:t>Teknik</a:t>
            </a:r>
            <a:r>
              <a:rPr lang="id-ID" sz="2800" dirty="0"/>
              <a:t> Informatika</a:t>
            </a:r>
          </a:p>
          <a:p>
            <a:pPr algn="r">
              <a:spcBef>
                <a:spcPct val="0"/>
              </a:spcBef>
            </a:pPr>
            <a:r>
              <a:rPr lang="id-ID" sz="2800" dirty="0"/>
              <a:t>Politeknik Negeri Malang</a:t>
            </a:r>
          </a:p>
          <a:p>
            <a:pPr algn="r">
              <a:spcBef>
                <a:spcPct val="0"/>
              </a:spcBef>
            </a:pPr>
            <a:r>
              <a:rPr lang="id-ID" sz="2800" dirty="0" smtClean="0"/>
              <a:t>20</a:t>
            </a:r>
            <a:r>
              <a:rPr lang="en-US" sz="2800" dirty="0" smtClean="0"/>
              <a:t>20</a:t>
            </a:r>
            <a:endParaRPr lang="id-ID" sz="2800" dirty="0"/>
          </a:p>
        </p:txBody>
      </p:sp>
      <p:pic>
        <p:nvPicPr>
          <p:cNvPr id="307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3" y="0"/>
            <a:ext cx="19891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9569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349250" indent="-349250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yang:</a:t>
            </a:r>
          </a:p>
          <a:p>
            <a:pPr marL="349250" indent="-3175">
              <a:buAutoNum type="alphaLcPeriod"/>
            </a:pP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(1 </a:t>
            </a:r>
            <a:r>
              <a:rPr lang="en-US" dirty="0" err="1" smtClean="0"/>
              <a:t>poin</a:t>
            </a:r>
            <a:r>
              <a:rPr lang="en-US" dirty="0" smtClean="0"/>
              <a:t>)</a:t>
            </a:r>
          </a:p>
          <a:p>
            <a:pPr marL="349250" indent="-3175">
              <a:buAutoNum type="alphaLcPeriod"/>
            </a:pP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endParaRPr lang="en-US" dirty="0" smtClean="0"/>
          </a:p>
          <a:p>
            <a:pPr marL="860425" indent="-514350">
              <a:buAutoNum type="alphaLcPeriod"/>
            </a:pP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860425" indent="-514350">
              <a:buAutoNum type="alphaLcPeriod"/>
            </a:pPr>
            <a:r>
              <a:rPr lang="en-US" dirty="0" err="1" smtClean="0"/>
              <a:t>Biimplikasi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poin</a:t>
            </a:r>
            <a:r>
              <a:rPr lang="en-US" dirty="0"/>
              <a:t>) 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Buktikan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equivalen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table </a:t>
            </a:r>
            <a:r>
              <a:rPr lang="en-US" dirty="0" err="1" smtClean="0"/>
              <a:t>kebenaran</a:t>
            </a:r>
            <a:r>
              <a:rPr lang="en-US" dirty="0" smtClean="0"/>
              <a:t>:</a:t>
            </a:r>
          </a:p>
          <a:p>
            <a:pPr marL="514350" indent="-165100">
              <a:buAutoNum type="alphaLcPeriod"/>
            </a:pPr>
            <a:r>
              <a:rPr lang="en-US" dirty="0"/>
              <a:t>~(</a:t>
            </a:r>
            <a:r>
              <a:rPr lang="en-US" dirty="0" err="1"/>
              <a:t>pVq</a:t>
            </a:r>
            <a:r>
              <a:rPr lang="en-US" dirty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~p </a:t>
            </a:r>
            <a:r>
              <a:rPr lang="el-GR" dirty="0"/>
              <a:t>Λ 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514350" indent="-165100">
              <a:buAutoNum type="alphaLcPeriod"/>
            </a:pPr>
            <a:r>
              <a:rPr lang="en-US" dirty="0"/>
              <a:t>~(p </a:t>
            </a:r>
            <a:r>
              <a:rPr lang="el-GR" dirty="0"/>
              <a:t>Λ </a:t>
            </a:r>
            <a:r>
              <a:rPr lang="en-US" dirty="0"/>
              <a:t>q)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~p </a:t>
            </a:r>
            <a:r>
              <a:rPr lang="el-GR" dirty="0"/>
              <a:t>Λ</a:t>
            </a:r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514350" indent="-165100">
              <a:buAutoNum type="alphaLcPeriod"/>
            </a:pPr>
            <a:r>
              <a:rPr lang="en-US" dirty="0"/>
              <a:t>~(p=&gt;q)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l-GR" dirty="0"/>
              <a:t>Λ ~</a:t>
            </a:r>
            <a:r>
              <a:rPr lang="en-US" dirty="0" smtClean="0"/>
              <a:t>q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invers, </a:t>
            </a:r>
            <a:r>
              <a:rPr lang="en-US" dirty="0" err="1" smtClean="0"/>
              <a:t>konvers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“</a:t>
            </a: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beruntung</a:t>
            </a:r>
            <a:r>
              <a:rPr lang="en-US" dirty="0" smtClean="0"/>
              <a:t>”. </a:t>
            </a:r>
            <a:r>
              <a:rPr lang="en-US" dirty="0"/>
              <a:t>(3 </a:t>
            </a:r>
            <a:r>
              <a:rPr lang="en-US" dirty="0" err="1"/>
              <a:t>poin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9569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9250" indent="-34925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(2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 smtClean="0"/>
              <a:t>)</a:t>
            </a:r>
          </a:p>
          <a:p>
            <a:pPr marL="403225" indent="-403225">
              <a:buNone/>
            </a:pPr>
            <a:r>
              <a:rPr lang="en-US" dirty="0" smtClean="0"/>
              <a:t>a.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pedas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endParaRPr lang="en-US" dirty="0" smtClean="0"/>
          </a:p>
          <a:p>
            <a:pPr marL="349250" indent="-34925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 </a:t>
            </a: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selam</a:t>
            </a:r>
            <a:r>
              <a:rPr lang="en-US" dirty="0" smtClean="0"/>
              <a:t> 4 jam</a:t>
            </a:r>
          </a:p>
          <a:p>
            <a:pPr marL="403225" indent="-403225">
              <a:buNone/>
            </a:pPr>
            <a:r>
              <a:rPr lang="en-US" dirty="0" smtClean="0"/>
              <a:t>6.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jawaban</a:t>
            </a:r>
            <a:r>
              <a:rPr lang="en-US" dirty="0" smtClean="0"/>
              <a:t>). </a:t>
            </a:r>
            <a:r>
              <a:rPr lang="en-US" dirty="0"/>
              <a:t>(2 </a:t>
            </a:r>
            <a:r>
              <a:rPr lang="en-US" dirty="0" err="1"/>
              <a:t>poin</a:t>
            </a:r>
            <a:r>
              <a:rPr lang="en-US" dirty="0" smtClean="0"/>
              <a:t>)</a:t>
            </a:r>
          </a:p>
          <a:p>
            <a:pPr marL="403225" indent="-403225" algn="ctr">
              <a:buNone/>
            </a:pPr>
            <a:r>
              <a:rPr lang="en-US" b="1" dirty="0" smtClean="0"/>
              <a:t>NILAI: TOTAL POIN X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Daftar Pustaka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Yan </a:t>
            </a:r>
            <a:r>
              <a:rPr lang="en-US" dirty="0" err="1"/>
              <a:t>watequlis</a:t>
            </a:r>
            <a:r>
              <a:rPr lang="en-US" dirty="0"/>
              <a:t>, </a:t>
            </a:r>
            <a:r>
              <a:rPr lang="en-US" dirty="0" err="1"/>
              <a:t>Cahya</a:t>
            </a:r>
            <a:r>
              <a:rPr lang="en-US" dirty="0"/>
              <a:t> </a:t>
            </a:r>
            <a:r>
              <a:rPr lang="en-US" dirty="0" err="1"/>
              <a:t>Rahmad</a:t>
            </a:r>
            <a:r>
              <a:rPr lang="en-US" dirty="0"/>
              <a:t>, </a:t>
            </a:r>
            <a:r>
              <a:rPr lang="en-US" dirty="0" err="1"/>
              <a:t>Deasy</a:t>
            </a:r>
            <a:r>
              <a:rPr lang="en-US" dirty="0"/>
              <a:t> </a:t>
            </a:r>
            <a:r>
              <a:rPr lang="en-US" dirty="0" err="1"/>
              <a:t>Sandhya</a:t>
            </a:r>
            <a:r>
              <a:rPr lang="en-US" dirty="0"/>
              <a:t> </a:t>
            </a:r>
            <a:r>
              <a:rPr lang="en-US" dirty="0" err="1"/>
              <a:t>Elya</a:t>
            </a:r>
            <a:r>
              <a:rPr lang="en-US" dirty="0"/>
              <a:t>, 2017,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Polinema</a:t>
            </a:r>
            <a:r>
              <a:rPr lang="en-US" dirty="0"/>
              <a:t> press. 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id-ID" dirty="0" smtClean="0"/>
              <a:t>Munir, Rinaldi, “Matematika Diskrit Ed. Revisi Ke-5”, Informatika Bandung, 2012</a:t>
            </a:r>
          </a:p>
          <a:p>
            <a:pPr marL="0" indent="0" eaLnBrk="1" hangingPunct="1">
              <a:buFontTx/>
              <a:buNone/>
            </a:pPr>
            <a:endParaRPr lang="id-ID" dirty="0" smtClean="0"/>
          </a:p>
          <a:p>
            <a:pPr marL="0" indent="0" eaLnBrk="1" hangingPunct="1">
              <a:buFontTx/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14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Logika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443038"/>
            <a:ext cx="4004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dirty="0"/>
              <a:t>Merupakan studi </a:t>
            </a:r>
            <a:r>
              <a:rPr lang="id-ID" sz="2400" dirty="0" smtClean="0"/>
              <a:t>penalaran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449263" y="2133600"/>
            <a:ext cx="8083550" cy="156966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id-ID" sz="2400" dirty="0"/>
              <a:t>Di dalam matematika, logika digunakan untuk :</a:t>
            </a:r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id-ID" sz="2400" dirty="0"/>
              <a:t>- membuktikan </a:t>
            </a:r>
            <a:r>
              <a:rPr lang="id-ID" sz="2400" dirty="0" smtClean="0"/>
              <a:t>teorema</a:t>
            </a:r>
            <a:endParaRPr lang="id-ID" sz="2400" dirty="0"/>
          </a:p>
          <a:p>
            <a:pPr algn="just" eaLnBrk="1" hangingPunct="1">
              <a:buFont typeface="Wingdings 2" pitchFamily="18" charset="2"/>
              <a:buNone/>
              <a:defRPr/>
            </a:pPr>
            <a:r>
              <a:rPr lang="id-ID" sz="2400" dirty="0"/>
              <a:t>- membantu membedakan antara argumen yang valid dan tidak valid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92" y="3943176"/>
            <a:ext cx="8075612" cy="830997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d-ID" sz="2400" dirty="0"/>
              <a:t>Di dalam ilmu komputer, logika digunakan untuk membuktikan bahwa program-program berjalan seperti yang diharapkan.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>
                <a:solidFill>
                  <a:schemeClr val="tx1"/>
                </a:solidFill>
              </a:rPr>
              <a:t>Logika</a:t>
            </a:r>
            <a:endParaRPr lang="es-ES" smtClean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80963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4094" y="1538079"/>
            <a:ext cx="4468906" cy="591458"/>
          </a:xfrm>
          <a:prstGeom prst="rect">
            <a:avLst/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/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endParaRPr lang="es-E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2358557"/>
            <a:ext cx="3886200" cy="591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Tunggal </a:t>
            </a:r>
            <a:endParaRPr lang="es-E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3214893"/>
            <a:ext cx="4495800" cy="591458"/>
          </a:xfrm>
          <a:prstGeom prst="rect">
            <a:avLst/>
          </a:prstGeom>
          <a:solidFill>
            <a:schemeClr val="accent3"/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endParaRPr lang="es-E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30306" y="4053300"/>
            <a:ext cx="3455894" cy="591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Pernyataan</a:t>
            </a:r>
            <a:endParaRPr lang="es-E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4663" y="2133600"/>
            <a:ext cx="1506537" cy="522288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solidFill>
                  <a:schemeClr val="tx1"/>
                </a:solidFill>
                <a:latin typeface="+mj-lt"/>
              </a:rPr>
              <a:t>Proposisi</a:t>
            </a:r>
            <a:endParaRPr lang="es-E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2389" y="1468438"/>
            <a:ext cx="5789612" cy="5238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Pernyataan-pernyataan, kalimat berita</a:t>
            </a:r>
            <a:endParaRPr lang="es-ES" sz="28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2388" y="2093913"/>
            <a:ext cx="5235575" cy="522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Disimbolkan dengan huruf kecil</a:t>
            </a:r>
            <a:endParaRPr lang="es-E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2388" y="2768600"/>
            <a:ext cx="617061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Bernilai benar atau salah, tidak keduanya</a:t>
            </a:r>
            <a:endParaRPr lang="es-ES" sz="28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3075" y="4430713"/>
            <a:ext cx="3794125" cy="1092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lang="id-ID" sz="2000" dirty="0"/>
              <a:t>6 adalah bilangan genap.</a:t>
            </a:r>
          </a:p>
          <a:p>
            <a:pPr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lang="id-ID" sz="2000" dirty="0"/>
              <a:t>Soekarno adalah Presiden Indonesia yang pertama.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0150" y="4430713"/>
            <a:ext cx="3676650" cy="109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id-ID" sz="2000" dirty="0" smtClean="0"/>
              <a:t>Ibukota </a:t>
            </a:r>
            <a:r>
              <a:rPr lang="id-ID" sz="2000" dirty="0"/>
              <a:t>Provinsi Jawa Barat adalah     Semarang.</a:t>
            </a:r>
          </a:p>
          <a:p>
            <a:pPr marL="342900" indent="-342900" eaLnBrk="1" fontAlgn="auto" hangingPunct="1"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id-ID" sz="2000" dirty="0" smtClean="0"/>
              <a:t>13 </a:t>
            </a:r>
            <a:r>
              <a:rPr lang="id-ID" sz="2000" dirty="0"/>
              <a:t>≥ 20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0137" y="5644591"/>
            <a:ext cx="4722812" cy="10926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575"/>
              </a:spcBef>
              <a:buFont typeface="Wingdings" panose="05000000000000000000" pitchFamily="2" charset="2"/>
              <a:buChar char="v"/>
            </a:pPr>
            <a:r>
              <a:rPr lang="id-ID" sz="2000" dirty="0" smtClean="0">
                <a:cs typeface="Times New Roman" panose="02020603050405020304" pitchFamily="18" charset="0"/>
              </a:rPr>
              <a:t>Pemuda </a:t>
            </a:r>
            <a:r>
              <a:rPr lang="id-ID" sz="2000" dirty="0">
                <a:cs typeface="Times New Roman" panose="02020603050405020304" pitchFamily="18" charset="0"/>
              </a:rPr>
              <a:t>itu tinggi.</a:t>
            </a:r>
          </a:p>
          <a:p>
            <a:pPr marL="342900" indent="-342900" eaLnBrk="1" hangingPunct="1">
              <a:spcBef>
                <a:spcPts val="575"/>
              </a:spcBef>
              <a:buFont typeface="Wingdings" panose="05000000000000000000" pitchFamily="2" charset="2"/>
              <a:buChar char="v"/>
            </a:pPr>
            <a:r>
              <a:rPr lang="id-ID" sz="2000" dirty="0" smtClean="0">
                <a:cs typeface="Times New Roman" panose="02020603050405020304" pitchFamily="18" charset="0"/>
              </a:rPr>
              <a:t>Kehidupan </a:t>
            </a:r>
            <a:r>
              <a:rPr lang="id-ID" sz="2000" dirty="0">
                <a:cs typeface="Times New Roman" panose="02020603050405020304" pitchFamily="18" charset="0"/>
              </a:rPr>
              <a:t>hanya ada di planet Bumi.</a:t>
            </a:r>
            <a:endParaRPr lang="id-ID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0" y="3795713"/>
            <a:ext cx="1492250" cy="522287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solidFill>
                  <a:schemeClr val="tx1"/>
                </a:solidFill>
                <a:latin typeface="+mj-lt"/>
              </a:rPr>
              <a:t>Contoh :</a:t>
            </a:r>
            <a:endParaRPr lang="es-E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3"/>
            <a:endCxn id="10" idx="1"/>
          </p:cNvCxnSpPr>
          <p:nvPr/>
        </p:nvCxnSpPr>
        <p:spPr>
          <a:xfrm flipV="1">
            <a:off x="1981200" y="1730376"/>
            <a:ext cx="611189" cy="6643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 flipV="1">
            <a:off x="1981200" y="2355057"/>
            <a:ext cx="611188" cy="396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2" idx="1"/>
          </p:cNvCxnSpPr>
          <p:nvPr/>
        </p:nvCxnSpPr>
        <p:spPr>
          <a:xfrm>
            <a:off x="1981200" y="2394744"/>
            <a:ext cx="611188" cy="6354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3" grpId="0" animBg="1"/>
      <p:bldP spid="4" grpId="0" animBg="1"/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Pernyataan</a:t>
            </a:r>
            <a:endParaRPr lang="es-ES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888" y="1844675"/>
            <a:ext cx="1584325" cy="52387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Tunggal </a:t>
            </a:r>
            <a:endParaRPr lang="es-E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425" y="1844675"/>
            <a:ext cx="1871663" cy="523875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Gabungan </a:t>
            </a:r>
            <a:endParaRPr lang="es-ES" sz="2800" dirty="0">
              <a:latin typeface="+mj-lt"/>
            </a:endParaRPr>
          </a:p>
        </p:txBody>
      </p:sp>
      <p:sp>
        <p:nvSpPr>
          <p:cNvPr id="2" name="Right Arrow 1"/>
          <p:cNvSpPr/>
          <p:nvPr/>
        </p:nvSpPr>
        <p:spPr>
          <a:xfrm rot="5400000">
            <a:off x="1799431" y="2543969"/>
            <a:ext cx="504825" cy="5032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9" name="Right Arrow 8"/>
          <p:cNvSpPr/>
          <p:nvPr/>
        </p:nvSpPr>
        <p:spPr>
          <a:xfrm rot="5400000">
            <a:off x="6311105" y="3182145"/>
            <a:ext cx="1317625" cy="6905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323850" y="3222625"/>
            <a:ext cx="5616575" cy="9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Contoh:</a:t>
            </a:r>
          </a:p>
          <a:p>
            <a:pPr eaLnBrk="1" hangingPunct="1">
              <a:defRPr/>
            </a:pPr>
            <a:r>
              <a:rPr lang="id-ID" sz="2800" dirty="0">
                <a:latin typeface="+mj-lt"/>
              </a:rPr>
              <a:t>Jakarta adalah ibukota Indonesia.</a:t>
            </a:r>
            <a:endParaRPr lang="es-E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250" y="4684713"/>
            <a:ext cx="7067550" cy="9540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Beberapa pernyataan yang digabung dengan kata penghubung / operator logika.</a:t>
            </a:r>
            <a:endParaRPr lang="es-ES" sz="2800" dirty="0">
              <a:latin typeface="+mj-lt"/>
            </a:endParaRP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Pernyataan Gabungan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" y="1401763"/>
            <a:ext cx="5916613" cy="523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Kata Penghubung / Operator Logika</a:t>
            </a:r>
            <a:endParaRPr lang="es-E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88" y="2133600"/>
            <a:ext cx="1835150" cy="522288"/>
          </a:xfrm>
          <a:prstGeom prst="rect">
            <a:avLst/>
          </a:prstGeom>
          <a:solidFill>
            <a:schemeClr val="accent6"/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Konjungsi </a:t>
            </a:r>
            <a:endParaRPr lang="es-E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863" y="2847975"/>
            <a:ext cx="1835150" cy="523875"/>
          </a:xfrm>
          <a:prstGeom prst="rect">
            <a:avLst/>
          </a:prstGeom>
          <a:solidFill>
            <a:srgbClr val="92D050"/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Disjungsi </a:t>
            </a:r>
            <a:endParaRPr lang="es-E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388" y="3563938"/>
            <a:ext cx="1833562" cy="522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Negasi </a:t>
            </a:r>
            <a:endParaRPr lang="es-ES" sz="2800" dirty="0">
              <a:latin typeface="+mj-lt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010150" y="2274888"/>
            <a:ext cx="433388" cy="936625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0150" y="3859213"/>
            <a:ext cx="6492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24563" y="2411413"/>
            <a:ext cx="2357437" cy="523875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Operator Biner</a:t>
            </a:r>
            <a:endParaRPr lang="es-E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4563" y="3597275"/>
            <a:ext cx="2586037" cy="523875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Operator Uner</a:t>
            </a:r>
            <a:endParaRPr lang="es-E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863" y="4471988"/>
            <a:ext cx="1833562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 :</a:t>
            </a:r>
            <a:endParaRPr lang="es-ES" sz="2800" dirty="0">
              <a:latin typeface="+mj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66950" y="4471988"/>
            <a:ext cx="6877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800" i="1" dirty="0"/>
              <a:t>p</a:t>
            </a:r>
            <a:r>
              <a:rPr lang="en-US" sz="2800" dirty="0"/>
              <a:t> :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saya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r>
              <a:rPr lang="en-US" sz="2800" dirty="0" smtClean="0"/>
              <a:t> 100 </a:t>
            </a:r>
            <a:r>
              <a:rPr lang="en-US" sz="2800" dirty="0" err="1" smtClean="0"/>
              <a:t>juta</a:t>
            </a:r>
            <a:r>
              <a:rPr lang="en-US" sz="2800" dirty="0" smtClean="0"/>
              <a:t>.</a:t>
            </a:r>
            <a:endParaRPr lang="en-US" sz="2800" dirty="0"/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sz="2800" i="1" dirty="0"/>
              <a:t>q</a:t>
            </a:r>
            <a:r>
              <a:rPr lang="en-US" sz="2800" dirty="0"/>
              <a:t> : </a:t>
            </a:r>
            <a:r>
              <a:rPr lang="en-US" sz="2800" dirty="0" err="1" smtClean="0"/>
              <a:t>Saya</a:t>
            </a:r>
            <a:r>
              <a:rPr lang="en-US" sz="2800" dirty="0" smtClean="0"/>
              <a:t> </a:t>
            </a:r>
            <a:r>
              <a:rPr lang="en-US" sz="2800" dirty="0" err="1" smtClean="0"/>
              <a:t>berangkat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Paris.</a:t>
            </a:r>
            <a:endParaRPr lang="en-US" sz="2800" dirty="0"/>
          </a:p>
        </p:txBody>
      </p:sp>
      <p:pic>
        <p:nvPicPr>
          <p:cNvPr id="2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168525"/>
            <a:ext cx="231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2909888"/>
            <a:ext cx="130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563938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51451" b="6931"/>
          <a:stretch>
            <a:fillRect/>
          </a:stretch>
        </p:blipFill>
        <p:spPr bwMode="auto">
          <a:xfrm>
            <a:off x="4281488" y="5646738"/>
            <a:ext cx="1054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6" b="9058"/>
          <a:stretch>
            <a:fillRect/>
          </a:stretch>
        </p:blipFill>
        <p:spPr bwMode="auto">
          <a:xfrm>
            <a:off x="2505075" y="5486400"/>
            <a:ext cx="11080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3" grpId="0" animBg="1"/>
      <p:bldP spid="20" grpId="0" animBg="1"/>
      <p:bldP spid="21" grpId="0" animBg="1"/>
      <p:bldP spid="2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Tabel Kebenaran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" y="1401763"/>
            <a:ext cx="5916613" cy="523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Kata Penghubung / Operator Logika</a:t>
            </a:r>
            <a:endParaRPr lang="es-E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88" y="2036271"/>
            <a:ext cx="1700212" cy="52322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Konjungsi </a:t>
            </a:r>
            <a:endParaRPr lang="es-E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697" y="2115343"/>
            <a:ext cx="1522412" cy="523875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Disjungsi </a:t>
            </a:r>
            <a:endParaRPr lang="es-ES" sz="2800" dirty="0">
              <a:latin typeface="+mj-lt"/>
            </a:endParaRPr>
          </a:p>
        </p:txBody>
      </p:sp>
      <p:pic>
        <p:nvPicPr>
          <p:cNvPr id="615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704820"/>
            <a:ext cx="2114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15" y="2704820"/>
            <a:ext cx="2238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5345438"/>
            <a:ext cx="4835234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100 </a:t>
            </a:r>
            <a:r>
              <a:rPr lang="en-US" sz="2400" dirty="0" err="1"/>
              <a:t>juta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6361" y="5325344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+mj-lt"/>
              </a:rPr>
              <a:t>B</a:t>
            </a:r>
            <a:endParaRPr lang="es-ES" sz="28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4217" y="5930888"/>
            <a:ext cx="308962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berangkat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1374" y="5992063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 smtClean="0">
                <a:latin typeface="+mj-lt"/>
              </a:rPr>
              <a:t>B</a:t>
            </a:r>
            <a:endParaRPr lang="es-ES" sz="2800" b="1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66784"/>
              </p:ext>
            </p:extLst>
          </p:nvPr>
        </p:nvGraphicFramePr>
        <p:xfrm>
          <a:off x="6024562" y="6027141"/>
          <a:ext cx="1773740" cy="45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6" imgW="647640" imgH="164880" progId="Equation.3">
                  <p:embed/>
                </p:oleObj>
              </mc:Choice>
              <mc:Fallback>
                <p:oleObj name="Equation" r:id="rId6" imgW="6476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4562" y="6027141"/>
                        <a:ext cx="1773740" cy="4521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04788" y="3352800"/>
            <a:ext cx="197485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4788" y="5066658"/>
            <a:ext cx="529477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12885" y="2937111"/>
            <a:ext cx="3260392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100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Paris.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05141" y="2217599"/>
            <a:ext cx="1524000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id-ID" sz="2800" dirty="0">
                <a:latin typeface="+mj-lt"/>
              </a:rPr>
              <a:t>Contoh :</a:t>
            </a:r>
            <a:endParaRPr lang="es-ES" sz="2800" dirty="0">
              <a:latin typeface="+mj-l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57800" y="2457963"/>
            <a:ext cx="0" cy="2829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246" y="5329965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" sz="2800" b="1" dirty="0" smtClean="0">
                <a:latin typeface="+mj-lt"/>
              </a:rPr>
              <a:t>p</a:t>
            </a:r>
            <a:endParaRPr lang="es-ES" sz="28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6246" y="5933242"/>
            <a:ext cx="411573" cy="522287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q</a:t>
            </a:r>
            <a:endParaRPr lang="es-E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8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1" grpId="0" animBg="1"/>
      <p:bldP spid="3" grpId="0" animBg="1"/>
      <p:bldP spid="13" grpId="0" animBg="1"/>
      <p:bldP spid="10" grpId="0" animBg="1"/>
      <p:bldP spid="20" grpId="0" animBg="1"/>
      <p:bldP spid="21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Tautologi dan Kontradiksi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3138" y="1557338"/>
            <a:ext cx="77041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500" dirty="0"/>
              <a:t>Tautologi : proposisi majemuk bernilai benar untuk semua kasus.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258888" y="2557463"/>
          <a:ext cx="7418387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3" imgW="5491805" imgH="2179194" progId="Word.Document.8">
                  <p:embed/>
                </p:oleObj>
              </mc:Choice>
              <mc:Fallback>
                <p:oleObj name="Document" r:id="rId3" imgW="5491805" imgH="2179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57463"/>
                        <a:ext cx="7418387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254" y="1"/>
            <a:ext cx="1432746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2949</TotalTime>
  <Words>836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Cambria Math</vt:lpstr>
      <vt:lpstr>Microsoft Himalaya</vt:lpstr>
      <vt:lpstr>Microsoft New Tai Lue</vt:lpstr>
      <vt:lpstr>Symbol</vt:lpstr>
      <vt:lpstr>Times New Roman</vt:lpstr>
      <vt:lpstr>Wingdings</vt:lpstr>
      <vt:lpstr>Wingdings 2</vt:lpstr>
      <vt:lpstr>20058-cubes</vt:lpstr>
      <vt:lpstr>Equation</vt:lpstr>
      <vt:lpstr>Document</vt:lpstr>
      <vt:lpstr>MATEMATIKA DISKRIT</vt:lpstr>
      <vt:lpstr>LOGIKA</vt:lpstr>
      <vt:lpstr>Logika </vt:lpstr>
      <vt:lpstr>Logika</vt:lpstr>
      <vt:lpstr>Pernyataan</vt:lpstr>
      <vt:lpstr>Pernyataan</vt:lpstr>
      <vt:lpstr>Pernyataan Gabungan</vt:lpstr>
      <vt:lpstr>Tabel Kebenaran</vt:lpstr>
      <vt:lpstr>Tautologi dan Kontradiksi</vt:lpstr>
      <vt:lpstr>PowerPoint Presentation</vt:lpstr>
      <vt:lpstr>Ekivalen</vt:lpstr>
      <vt:lpstr>Disjungsi Eksklusif</vt:lpstr>
      <vt:lpstr>Proposisi Bersyarat (Implikasi)</vt:lpstr>
      <vt:lpstr>Proposisi Bersyarat (Implikasi)</vt:lpstr>
      <vt:lpstr>Varian proporsi bersyarat</vt:lpstr>
      <vt:lpstr>Contoh</vt:lpstr>
      <vt:lpstr>Bikondisional (Bi-implikasi)</vt:lpstr>
      <vt:lpstr>Bikondisional (Bi-implikasi)</vt:lpstr>
      <vt:lpstr>Contoh</vt:lpstr>
      <vt:lpstr>Post Test</vt:lpstr>
      <vt:lpstr>Post Test</vt:lpstr>
      <vt:lpstr>Daftar Pustaka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account</dc:creator>
  <cp:lastModifiedBy>dea.elya@gmail.com</cp:lastModifiedBy>
  <cp:revision>61</cp:revision>
  <dcterms:created xsi:type="dcterms:W3CDTF">2017-05-20T11:37:29Z</dcterms:created>
  <dcterms:modified xsi:type="dcterms:W3CDTF">2020-09-10T07:33:55Z</dcterms:modified>
</cp:coreProperties>
</file>