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orbe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fDTqwjsz8OcQ8HqqVmdhneV2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italic.fntdata"/><Relationship Id="rId12" Type="http://schemas.openxmlformats.org/officeDocument/2006/relationships/slide" Target="slides/slide7.xml"/><Relationship Id="rId34" Type="http://schemas.openxmlformats.org/officeDocument/2006/relationships/font" Target="fonts/Corbel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1">
  <p:cSld name="Title Slide_0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b="1" sz="5400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19" name="Google Shape;19;p29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20" name="Google Shape;20;p29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" name="Google Shape;22;p29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of a building" id="23" name="Google Shape;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9092" y="1789527"/>
            <a:ext cx="4371928" cy="327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0365" y="-38195"/>
            <a:ext cx="2581635" cy="762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background with white text&#10;&#10;Description automatically generated" id="25" name="Google Shape;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Layout">
  <p:cSld name="Comparison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8"/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8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8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8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39" name="Google Shape;139;p38"/>
          <p:cNvSpPr txBox="1"/>
          <p:nvPr>
            <p:ph idx="2" type="body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3" type="body"/>
          </p:nvPr>
        </p:nvSpPr>
        <p:spPr>
          <a:xfrm>
            <a:off x="7327918" y="1648186"/>
            <a:ext cx="4074002" cy="28345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4" type="body"/>
          </p:nvPr>
        </p:nvSpPr>
        <p:spPr>
          <a:xfrm>
            <a:off x="7475709" y="4963450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 cap="non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8"/>
          <p:cNvSpPr/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8"/>
          <p:cNvSpPr/>
          <p:nvPr>
            <p:ph idx="5" type="pic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8"/>
          <p:cNvSpPr/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8"/>
          <p:cNvSpPr/>
          <p:nvPr>
            <p:ph idx="6" type="pic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A blue background with white text&#10;&#10;Description automatically generated" id="146" name="Google Shape;1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4691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147" name="Google Shape;1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9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150" name="Google Shape;150;p39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9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9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39"/>
          <p:cNvSpPr/>
          <p:nvPr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9"/>
          <p:cNvSpPr/>
          <p:nvPr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9"/>
          <p:cNvSpPr/>
          <p:nvPr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9"/>
          <p:cNvSpPr/>
          <p:nvPr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9"/>
          <p:cNvSpPr/>
          <p:nvPr/>
        </p:nvSpPr>
        <p:spPr>
          <a:xfrm>
            <a:off x="4011967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9"/>
          <p:cNvSpPr/>
          <p:nvPr/>
        </p:nvSpPr>
        <p:spPr>
          <a:xfrm>
            <a:off x="6850703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9703086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1158568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9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66" name="Google Shape;166;p39"/>
          <p:cNvSpPr/>
          <p:nvPr>
            <p:ph idx="2" type="pic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7" name="Google Shape;167;p39"/>
          <p:cNvSpPr/>
          <p:nvPr>
            <p:ph idx="3" type="pic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8" name="Google Shape;168;p39"/>
          <p:cNvSpPr/>
          <p:nvPr>
            <p:ph idx="4" type="pic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9" name="Google Shape;169;p39"/>
          <p:cNvSpPr/>
          <p:nvPr>
            <p:ph idx="5" type="pic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0" name="Google Shape;170;p39"/>
          <p:cNvSpPr txBox="1"/>
          <p:nvPr>
            <p:ph idx="1" type="body"/>
          </p:nvPr>
        </p:nvSpPr>
        <p:spPr>
          <a:xfrm>
            <a:off x="524454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524454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7" type="body"/>
          </p:nvPr>
        </p:nvSpPr>
        <p:spPr>
          <a:xfrm>
            <a:off x="3377853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8" type="body"/>
          </p:nvPr>
        </p:nvSpPr>
        <p:spPr>
          <a:xfrm>
            <a:off x="3377853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9" type="body"/>
          </p:nvPr>
        </p:nvSpPr>
        <p:spPr>
          <a:xfrm>
            <a:off x="6216589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3" type="body"/>
          </p:nvPr>
        </p:nvSpPr>
        <p:spPr>
          <a:xfrm>
            <a:off x="6216589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4" type="body"/>
          </p:nvPr>
        </p:nvSpPr>
        <p:spPr>
          <a:xfrm>
            <a:off x="9068972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5" type="body"/>
          </p:nvPr>
        </p:nvSpPr>
        <p:spPr>
          <a:xfrm>
            <a:off x="9068972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ue background with white text&#10;&#10;Description automatically generated" id="178" name="Google Shape;1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179" name="Google Shape;1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01">
  <p:cSld name="Thank You 0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idx="1" type="subTitle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40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183" name="Google Shape;183;p40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184" name="Google Shape;184;p40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6" name="Google Shape;186;p40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40"/>
          <p:cNvSpPr txBox="1"/>
          <p:nvPr>
            <p:ph idx="3" type="body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Envelope" id="188" name="Google Shape;18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" id="189" name="Google Shape;1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0"/>
          <p:cNvSpPr txBox="1"/>
          <p:nvPr>
            <p:ph type="title"/>
          </p:nvPr>
        </p:nvSpPr>
        <p:spPr>
          <a:xfrm>
            <a:off x="6469778" y="3429000"/>
            <a:ext cx="5011410" cy="651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b="1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blue background with white text&#10;&#10;Description automatically generated" id="191" name="Google Shape;19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192" name="Google Shape;19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1"/>
          <p:cNvSpPr/>
          <p:nvPr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1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1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98" name="Google Shape;198;p41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199" name="Google Shape;199;p41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1" name="Google Shape;201;p41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2" name="Google Shape;20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10365" y="0"/>
            <a:ext cx="2581635" cy="762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203" name="Google Shape;2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454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2"/>
          <p:cNvSpPr txBox="1"/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7" name="Google Shape;20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638" y="6260507"/>
            <a:ext cx="1075427" cy="41492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2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pSp>
        <p:nvGrpSpPr>
          <p:cNvPr id="210" name="Google Shape;210;p42"/>
          <p:cNvGrpSpPr/>
          <p:nvPr/>
        </p:nvGrpSpPr>
        <p:grpSpPr>
          <a:xfrm rot="-54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211" name="Google Shape;211;p42"/>
            <p:cNvSpPr/>
            <p:nvPr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212;p42"/>
            <p:cNvGrpSpPr/>
            <p:nvPr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</p:grpSpPr>
          <p:sp>
            <p:nvSpPr>
              <p:cNvPr id="213" name="Google Shape;213;p42"/>
              <p:cNvSpPr/>
              <p:nvPr/>
            </p:nvSpPr>
            <p:spPr>
              <a:xfrm>
                <a:off x="11114088" y="2241550"/>
                <a:ext cx="1905000" cy="2354263"/>
              </a:xfrm>
              <a:custGeom>
                <a:rect b="b" l="l" r="r" t="t"/>
                <a:pathLst>
                  <a:path extrusionOk="0" h="553" w="447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42"/>
              <p:cNvSpPr/>
              <p:nvPr/>
            </p:nvSpPr>
            <p:spPr>
              <a:xfrm>
                <a:off x="11412538" y="2590800"/>
                <a:ext cx="835025" cy="1673225"/>
              </a:xfrm>
              <a:custGeom>
                <a:rect b="b" l="l" r="r" t="t"/>
                <a:pathLst>
                  <a:path extrusionOk="0" h="393" w="196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831850" y="1153348"/>
            <a:ext cx="10515600" cy="64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 blue background with white text&#10;&#10;Description automatically generated"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217" name="Google Shape;21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43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220" name="Google Shape;220;p43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3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3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43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515938" y="1825625"/>
            <a:ext cx="5503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8" name="Google Shape;22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blue background with white text&#10;&#10;Description automatically generated" id="230" name="Google Shape;2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8595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231" name="Google Shape;23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4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234" name="Google Shape;234;p44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44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51593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51593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4" name="Google Shape;24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blue background with white text&#10;&#10;Description automatically generated" id="246" name="Google Shape;2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8595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247" name="Google Shape;24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/>
          <p:nvPr>
            <p:ph idx="2" type="pic"/>
          </p:nvPr>
        </p:nvSpPr>
        <p:spPr>
          <a:xfrm>
            <a:off x="6096000" y="768485"/>
            <a:ext cx="5305662" cy="530566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250" name="Google Shape;250;p45"/>
          <p:cNvGrpSpPr/>
          <p:nvPr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</p:grpSpPr>
        <p:sp>
          <p:nvSpPr>
            <p:cNvPr id="251" name="Google Shape;251;p45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5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55" name="Google Shape;25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background with white text&#10;&#10;Description automatically generated" id="256" name="Google Shape;2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257" name="Google Shape;25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46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260" name="Google Shape;260;p46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6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6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4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66" name="Google Shape;266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46"/>
          <p:cNvSpPr txBox="1"/>
          <p:nvPr>
            <p:ph idx="2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pic>
        <p:nvPicPr>
          <p:cNvPr id="269" name="Google Shape;26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background with white text&#10;&#10;Description automatically generated" id="270" name="Google Shape;27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271" name="Google Shape;27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Image">
  <p:cSld name="Title and Content with Imag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30"/>
          <p:cNvGrpSpPr/>
          <p:nvPr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</p:grpSpPr>
        <p:sp>
          <p:nvSpPr>
            <p:cNvPr id="31" name="Google Shape;31;p30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30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6" name="Google Shape;36;p30"/>
          <p:cNvSpPr/>
          <p:nvPr>
            <p:ph idx="2" type="pic"/>
          </p:nvPr>
        </p:nvSpPr>
        <p:spPr>
          <a:xfrm>
            <a:off x="5884648" y="0"/>
            <a:ext cx="6307353" cy="578037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blue background with white text&#10;&#10;Description automatically generated" id="38" name="Google Shape;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39" name="Google Shape;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1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42" name="Google Shape;42;p31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1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31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1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descr="A blue background with white text&#10;&#10;Description automatically generated" id="50" name="Google Shape;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51" name="Google Shape;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2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54" name="Google Shape;54;p32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32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2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1" name="Google Shape;6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2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blue background with white text&#10;&#10;Description automatically generated" id="63" name="Google Shape;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4691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64" name="Google Shape;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02">
  <p:cSld name="1_Title Slide_0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68" name="Google Shape;68;p33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69" name="Google Shape;69;p33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3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1" name="Google Shape;71;p33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nvelope" id="72" name="Google Shape;7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" id="73" name="Google Shape;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3"/>
          <p:cNvSpPr txBox="1"/>
          <p:nvPr>
            <p:ph idx="1" type="subTitle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33"/>
          <p:cNvSpPr txBox="1"/>
          <p:nvPr>
            <p:ph idx="3" type="body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type="title"/>
          </p:nvPr>
        </p:nvSpPr>
        <p:spPr>
          <a:xfrm>
            <a:off x="6469778" y="3158641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69270" y="347492"/>
            <a:ext cx="2581635" cy="762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78" name="Google Shape;7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8481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2">
  <p:cSld name="Title Slide_0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4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34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84" name="Google Shape;84;p34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85" name="Google Shape;85;p34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34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10365" y="5371"/>
            <a:ext cx="2581635" cy="762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&#10;&#10;Description automatically generated" id="89" name="Google Shape;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702" y="1921066"/>
            <a:ext cx="4021157" cy="3015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background with white text&#10;&#10;Description automatically generated" id="90" name="Google Shape;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85952"/>
            <a:ext cx="2639064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5"/>
          <p:cNvSpPr txBox="1"/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2139388" y="1154832"/>
            <a:ext cx="7900525" cy="76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3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97" name="Google Shape;97;p35"/>
          <p:cNvSpPr/>
          <p:nvPr>
            <p:ph idx="2" type="pic"/>
          </p:nvPr>
        </p:nvSpPr>
        <p:spPr>
          <a:xfrm>
            <a:off x="2993041" y="2270376"/>
            <a:ext cx="6206400" cy="45876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descr="A logo of a building" id="98" name="Google Shape;9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2">
  <p:cSld name="Title and Content 0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" type="body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06" name="Google Shape;106;p36"/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040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6"/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lt2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6"/>
          <p:cNvSpPr/>
          <p:nvPr>
            <p:ph idx="2" type="pic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descr="A blue background with white text&#10;&#10;Description automatically generated" id="109" name="Google Shape;10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4691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110" name="Google Shape;11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3">
  <p:cSld name="Title and Content 0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7"/>
          <p:cNvSpPr/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7"/>
          <p:cNvSpPr/>
          <p:nvPr>
            <p:ph idx="2" type="pic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7"/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7"/>
          <p:cNvSpPr/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7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23" name="Google Shape;123;p37"/>
          <p:cNvSpPr/>
          <p:nvPr>
            <p:ph idx="3" type="pic"/>
          </p:nvPr>
        </p:nvSpPr>
        <p:spPr>
          <a:xfrm>
            <a:off x="3883819" y="1630018"/>
            <a:ext cx="4424362" cy="4373217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7"/>
          <p:cNvSpPr/>
          <p:nvPr>
            <p:ph idx="7" type="pic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sp>
      <p:pic>
        <p:nvPicPr>
          <p:cNvPr descr="A blue background with white text&#10;&#10;Description automatically generated" id="128" name="Google Shape;1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6432"/>
            <a:ext cx="2639064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building" id="129" name="Google Shape;1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5823" y="-102"/>
            <a:ext cx="936869" cy="70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34.png"/><Relationship Id="rId6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</a:pPr>
            <a:r>
              <a:rPr lang="id-ID"/>
              <a:t>PRESENTATION TITLE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-ID"/>
              <a:t>SUBTITLE COMES HERE</a:t>
            </a:r>
            <a:endParaRPr/>
          </a:p>
        </p:txBody>
      </p:sp>
      <p:pic>
        <p:nvPicPr>
          <p:cNvPr descr="cityscape&#10;" id="279" name="Google Shape;27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377" name="Google Shape;377;p10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78" name="Google Shape;378;p10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DATABASE AKADEMIK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9" name="Google Shape;3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599090"/>
            <a:ext cx="6508700" cy="49312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85" name="Google Shape;385;p11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6" name="Google Shape;386;p11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387" name="Google Shape;3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700" y="1599507"/>
            <a:ext cx="8166100" cy="521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88" name="Google Shape;388;p11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DATABASE AKADEMIK: DDL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94" name="Google Shape;394;p12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5" name="Google Shape;395;p12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396" name="Google Shape;396;p12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INSERT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7" name="Google Shape;397;p12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untuk </a:t>
            </a:r>
            <a:r>
              <a:rPr b="1"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RECORD/Baris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baru pada suatu tabel.</a:t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Klausa pembentuk: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</a:t>
            </a:r>
            <a:endParaRPr/>
          </a:p>
          <a:p>
            <a:pPr indent="-45720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nama_tabel (kolom1, kolom2, ...dst.)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(nilai_kolom1, nilai_kolom2, ...dst.);</a:t>
            </a:r>
            <a:endParaRPr/>
          </a:p>
          <a:p>
            <a:pPr indent="-45720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nama_tabel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(nilai_kolom1, nilai_kolom2, ...dst.);</a:t>
            </a:r>
            <a:endParaRPr/>
          </a:p>
          <a:p>
            <a:pPr indent="-45720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[Salah satu dari kedua format sebelumnya]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(nilai_kolom_kolom_baris1)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(nilai_kolom_kolom_baris2)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...dst.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03" name="Google Shape;403;p13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4" name="Google Shape;404;p13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05" name="Google Shape;405;p13"/>
          <p:cNvSpPr txBox="1"/>
          <p:nvPr/>
        </p:nvSpPr>
        <p:spPr>
          <a:xfrm>
            <a:off x="457200" y="1556792"/>
            <a:ext cx="8229600" cy="11521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Format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nama_tabel (kolom1, kolom2, ...dst.)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(nilai_kolom1, nilai_kolom2, ...dst.);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jika kita ingin menambahkan data pada </a:t>
            </a:r>
            <a:r>
              <a:rPr b="1"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sebagian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kolom saja.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56" y="3473228"/>
            <a:ext cx="7679284" cy="3435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07" name="Google Shape;4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822" y="4581128"/>
            <a:ext cx="6034353" cy="14817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08" name="Google Shape;408;p13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409" name="Google Shape;409;p13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15" name="Google Shape;415;p14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6" name="Google Shape;416;p14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17" name="Google Shape;417;p14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INSERT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457200" y="1556792"/>
            <a:ext cx="8229600" cy="11521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Format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id-ID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id-ID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nama_tabel </a:t>
            </a:r>
            <a:r>
              <a:rPr b="1" i="0" lang="id-ID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id-ID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(nilai_kolom1, nilai_kolom2, ...dst.);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jika kita ingin menambahkan baris baru dengan data pada </a:t>
            </a:r>
            <a:r>
              <a:rPr b="1"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semua 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kolom.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4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420" name="Google Shape;420;p14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  <p:pic>
        <p:nvPicPr>
          <p:cNvPr id="421" name="Google Shape;4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98" y="3429124"/>
            <a:ext cx="8813800" cy="431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22" name="Google Shape;4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8572" y="4537024"/>
            <a:ext cx="5986852" cy="1819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23" name="Google Shape;423;p14"/>
          <p:cNvSpPr/>
          <p:nvPr/>
        </p:nvSpPr>
        <p:spPr>
          <a:xfrm>
            <a:off x="1297360" y="5733256"/>
            <a:ext cx="6514999" cy="32811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29" name="Google Shape;429;p15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431" name="Google Shape;4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508" y="4561052"/>
            <a:ext cx="5360984" cy="19541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2" name="Google Shape;432;p15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INSERT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457200" y="1556792"/>
            <a:ext cx="8229600" cy="11521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Format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31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[Salah satu dari kedua format sebelumnya]</a:t>
            </a:r>
            <a:r>
              <a:rPr b="1" i="0" lang="id-ID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id-ID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(nilai_kolom_kolom_baris1)</a:t>
            </a:r>
            <a:r>
              <a:rPr b="1" i="0" lang="id-ID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id-ID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(nilai_kolom_kolom_baris2)</a:t>
            </a:r>
            <a:r>
              <a:rPr b="1" i="0" lang="id-ID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id-ID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...dst.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jika kita ingin menambahkan </a:t>
            </a:r>
            <a:r>
              <a:rPr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beberapa baris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baru </a:t>
            </a:r>
            <a:r>
              <a:rPr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sekaligus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dalam 1 SQL.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5"/>
          <p:cNvSpPr txBox="1"/>
          <p:nvPr/>
        </p:nvSpPr>
        <p:spPr>
          <a:xfrm>
            <a:off x="440059" y="274918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435" name="Google Shape;435;p15"/>
          <p:cNvSpPr txBox="1"/>
          <p:nvPr/>
        </p:nvSpPr>
        <p:spPr>
          <a:xfrm>
            <a:off x="457200" y="410605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  <p:sp>
        <p:nvSpPr>
          <p:cNvPr id="436" name="Google Shape;436;p15"/>
          <p:cNvSpPr/>
          <p:nvPr/>
        </p:nvSpPr>
        <p:spPr>
          <a:xfrm>
            <a:off x="1297360" y="5733256"/>
            <a:ext cx="6514999" cy="62309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0732" y="3239445"/>
            <a:ext cx="5422536" cy="8111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43" name="Google Shape;443;p16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INSERT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6" name="Google Shape;446;p16"/>
          <p:cNvSpPr txBox="1"/>
          <p:nvPr/>
        </p:nvSpPr>
        <p:spPr>
          <a:xfrm>
            <a:off x="457200" y="1556792"/>
            <a:ext cx="8229600" cy="5040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[Salah satu dari kedua format sebelumnya]</a:t>
            </a: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(nilai_semua_kolom_baris1)</a:t>
            </a: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(nilai_semua_kolom_baris2)</a:t>
            </a: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...dst.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6"/>
          <p:cNvSpPr txBox="1"/>
          <p:nvPr/>
        </p:nvSpPr>
        <p:spPr>
          <a:xfrm>
            <a:off x="426128" y="206084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448" name="Google Shape;448;p16"/>
          <p:cNvSpPr txBox="1"/>
          <p:nvPr/>
        </p:nvSpPr>
        <p:spPr>
          <a:xfrm>
            <a:off x="457200" y="4077072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  <p:pic>
        <p:nvPicPr>
          <p:cNvPr id="449" name="Google Shape;4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574" y="2420888"/>
            <a:ext cx="5110708" cy="15964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50" name="Google Shape;4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376" y="4437112"/>
            <a:ext cx="5563104" cy="22700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56" name="Google Shape;456;p17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58" name="Google Shape;458;p17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KLAUSA ‘WHERE’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9" name="Google Shape;459;p17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digunakan pada statement-statement UPDATE, DELETE, dan SELECT sebagai 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filter/pembatas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terhadap 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hasil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dikembalikan.</a:t>
            </a:r>
            <a:endParaRPr/>
          </a:p>
          <a:p>
            <a:pPr indent="-13081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[Statement Utama]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kolom_patokan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[Statement Utama]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kolom_patokan1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[operator_perbandingan1]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nilai_patokan1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[operator_logika1]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kolom_patokan1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[operator_perbandingan2]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nilai_patokan2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[operator_logika2]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...dst.;</a:t>
            </a:r>
            <a:endParaRPr/>
          </a:p>
          <a:p>
            <a:pPr indent="-1447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Operator perbandingan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/comparison operator dapat berupa: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=, &lt;, &gt;, &lt;=, &gt;=, &lt;&gt;</a:t>
            </a:r>
            <a:endParaRPr/>
          </a:p>
          <a:p>
            <a:pPr indent="-1447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Operator logika 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berupa: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AND, OR</a:t>
            </a:r>
            <a:endParaRPr/>
          </a:p>
          <a:p>
            <a:pPr indent="-1447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matakuliah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kode = ‘ASD’ 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matakuliah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sks = 2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 = ‘Kecerdasan Buatan’;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matakuliah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kode = ‘SPK’;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matakuliah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kode = ‘SPK’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kode = ‘ASD’;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65" name="Google Shape;465;p18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KLAUSA ‘WHERE’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8" name="Google Shape;468;p18"/>
          <p:cNvSpPr txBox="1"/>
          <p:nvPr/>
        </p:nvSpPr>
        <p:spPr>
          <a:xfrm>
            <a:off x="457200" y="1772816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matakuliah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kode     = ‘ASD’ 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1475656" y="1772816"/>
            <a:ext cx="3194992" cy="504056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5580112" y="1763117"/>
            <a:ext cx="755104" cy="50405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/>
          <p:nvPr/>
        </p:nvSpPr>
        <p:spPr>
          <a:xfrm>
            <a:off x="6948264" y="1753418"/>
            <a:ext cx="504056" cy="504056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/>
          <p:nvPr/>
        </p:nvSpPr>
        <p:spPr>
          <a:xfrm>
            <a:off x="6553200" y="1763117"/>
            <a:ext cx="251048" cy="504056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57200" y="2402209"/>
            <a:ext cx="216597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utama</a:t>
            </a:r>
            <a:endParaRPr/>
          </a:p>
        </p:txBody>
      </p:sp>
      <p:sp>
        <p:nvSpPr>
          <p:cNvPr id="474" name="Google Shape;474;p18"/>
          <p:cNvSpPr txBox="1"/>
          <p:nvPr/>
        </p:nvSpPr>
        <p:spPr>
          <a:xfrm>
            <a:off x="2928243" y="2444197"/>
            <a:ext cx="1906291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Kolom patokan</a:t>
            </a:r>
            <a:endParaRPr/>
          </a:p>
        </p:txBody>
      </p:sp>
      <p:sp>
        <p:nvSpPr>
          <p:cNvPr id="475" name="Google Shape;475;p18"/>
          <p:cNvSpPr txBox="1"/>
          <p:nvPr/>
        </p:nvSpPr>
        <p:spPr>
          <a:xfrm>
            <a:off x="4177877" y="2915652"/>
            <a:ext cx="291297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perbandingan</a:t>
            </a:r>
            <a:endParaRPr/>
          </a:p>
        </p:txBody>
      </p:sp>
      <p:sp>
        <p:nvSpPr>
          <p:cNvPr id="476" name="Google Shape;476;p18"/>
          <p:cNvSpPr txBox="1"/>
          <p:nvPr/>
        </p:nvSpPr>
        <p:spPr>
          <a:xfrm>
            <a:off x="7146616" y="2555612"/>
            <a:ext cx="167385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 patokan</a:t>
            </a:r>
            <a:endParaRPr/>
          </a:p>
        </p:txBody>
      </p:sp>
      <p:cxnSp>
        <p:nvCxnSpPr>
          <p:cNvPr id="477" name="Google Shape;477;p18"/>
          <p:cNvCxnSpPr>
            <a:stCxn id="469" idx="1"/>
            <a:endCxn id="473" idx="1"/>
          </p:cNvCxnSpPr>
          <p:nvPr/>
        </p:nvCxnSpPr>
        <p:spPr>
          <a:xfrm flipH="1">
            <a:off x="457156" y="2024844"/>
            <a:ext cx="1018500" cy="561900"/>
          </a:xfrm>
          <a:prstGeom prst="bentConnector3">
            <a:avLst>
              <a:gd fmla="val 12244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8" name="Google Shape;478;p18"/>
          <p:cNvCxnSpPr>
            <a:stCxn id="470" idx="2"/>
            <a:endCxn id="474" idx="3"/>
          </p:cNvCxnSpPr>
          <p:nvPr/>
        </p:nvCxnSpPr>
        <p:spPr>
          <a:xfrm rot="5400000">
            <a:off x="5215164" y="1886473"/>
            <a:ext cx="361800" cy="11232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18"/>
          <p:cNvCxnSpPr>
            <a:stCxn id="472" idx="2"/>
            <a:endCxn id="475" idx="0"/>
          </p:cNvCxnSpPr>
          <p:nvPr/>
        </p:nvCxnSpPr>
        <p:spPr>
          <a:xfrm rot="5400000">
            <a:off x="5832274" y="2069323"/>
            <a:ext cx="648600" cy="1044300"/>
          </a:xfrm>
          <a:prstGeom prst="bentConnector3">
            <a:avLst>
              <a:gd fmla="val 72018" name="adj1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18"/>
          <p:cNvCxnSpPr>
            <a:stCxn id="471" idx="2"/>
            <a:endCxn id="476" idx="0"/>
          </p:cNvCxnSpPr>
          <p:nvPr/>
        </p:nvCxnSpPr>
        <p:spPr>
          <a:xfrm flipH="1" rot="-5400000">
            <a:off x="7442842" y="2014924"/>
            <a:ext cx="298200" cy="783300"/>
          </a:xfrm>
          <a:prstGeom prst="bentConnector3">
            <a:avLst>
              <a:gd fmla="val 49990" name="adj1"/>
            </a:avLst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81" name="Google Shape;4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3893504"/>
            <a:ext cx="4275471" cy="1767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82" name="Google Shape;4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6015" y="3893505"/>
            <a:ext cx="4494725" cy="158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3" name="Google Shape;483;p18"/>
          <p:cNvSpPr txBox="1"/>
          <p:nvPr/>
        </p:nvSpPr>
        <p:spPr>
          <a:xfrm>
            <a:off x="3724479" y="5776101"/>
            <a:ext cx="5306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*Klausa WHERE </a:t>
            </a: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membatasi</a:t>
            </a: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hasil query SELECT.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89" name="Google Shape;489;p19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0" name="Google Shape;490;p19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UPDATE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2" name="Google Shape;492;p19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untuk </a:t>
            </a:r>
            <a:r>
              <a:rPr b="1"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mengubah/mengganti 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 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RECORD/Baris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sudah ada pada suatu tabel.</a:t>
            </a:r>
            <a:endParaRPr/>
          </a:p>
          <a:p>
            <a:pPr indent="-1041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Klausa pembentuk: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  <a:p>
            <a:pPr indent="-10414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</a:t>
            </a:r>
            <a:endParaRPr/>
          </a:p>
          <a:p>
            <a:pPr indent="-45720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nama_kolom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nilai_baru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nama_kolom_patokan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nilai_patokan;</a:t>
            </a:r>
            <a:endParaRPr/>
          </a:p>
          <a:p>
            <a:pPr indent="-45720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nilai_baru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nama_kolom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nilai_baru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...dst.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nama_kolom_patokan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nilai_patokan;</a:t>
            </a:r>
            <a:endParaRPr/>
          </a:p>
          <a:p>
            <a:pPr indent="-350519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Operator perbandingan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/comparison operator dapat berupa: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=, &lt;, &gt;, &lt;=, &gt;=, &lt;&gt;</a:t>
            </a:r>
            <a:endParaRPr/>
          </a:p>
          <a:p>
            <a:pPr indent="-12191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/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id-ID"/>
              <a:t>CONTENT 01</a:t>
            </a:r>
            <a:br>
              <a:rPr lang="id-ID"/>
            </a:br>
            <a:endParaRPr/>
          </a:p>
        </p:txBody>
      </p:sp>
      <p:pic>
        <p:nvPicPr>
          <p:cNvPr descr="skycrapers" id="286" name="Google Shape;28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648" y="0"/>
            <a:ext cx="6307353" cy="578037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87" name="Google Shape;287;p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88" name="Google Shape;288;p2"/>
          <p:cNvSpPr txBox="1"/>
          <p:nvPr/>
        </p:nvSpPr>
        <p:spPr>
          <a:xfrm>
            <a:off x="594085" y="1582340"/>
            <a:ext cx="614476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Ikhtisar (</a:t>
            </a:r>
            <a:r>
              <a:rPr i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Elemen-elemen Bahasa 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Komponen Bahasa 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INSERT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UPDATE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DELETE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98" name="Google Shape;498;p20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9" name="Google Shape;499;p20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500" name="Google Shape;5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525" y="4427226"/>
            <a:ext cx="5768949" cy="21633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01" name="Google Shape;501;p20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UPDATE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2" name="Google Shape;502;p20"/>
          <p:cNvSpPr txBox="1"/>
          <p:nvPr/>
        </p:nvSpPr>
        <p:spPr>
          <a:xfrm>
            <a:off x="457200" y="1556792"/>
            <a:ext cx="8229600" cy="11521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Format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nama_kolom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nilai_baru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nama_kolom_patokan </a:t>
            </a:r>
            <a:r>
              <a:rPr b="1" i="0" lang="id-ID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[operator_perbandingan]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ketika kita ingin mengganti nilai suatu baris untuk </a:t>
            </a:r>
            <a:r>
              <a:rPr b="1"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 kolom 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tertentu saja.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0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504" name="Google Shape;504;p20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4860032" y="5232708"/>
            <a:ext cx="2664296" cy="28452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3323022"/>
            <a:ext cx="6908800" cy="647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512" name="Google Shape;512;p21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3" name="Google Shape;513;p21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514" name="Google Shape;5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390" y="4383640"/>
            <a:ext cx="6006937" cy="23378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15" name="Google Shape;515;p21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UPDATE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6" name="Google Shape;516;p21"/>
          <p:cNvSpPr txBox="1"/>
          <p:nvPr/>
        </p:nvSpPr>
        <p:spPr>
          <a:xfrm>
            <a:off x="457200" y="1556792"/>
            <a:ext cx="8229600" cy="11521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Format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nilai_baru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nama_kolom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nilai_baru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...dst.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nama_kolom_patokan </a:t>
            </a:r>
            <a:r>
              <a:rPr b="1" i="0" lang="id-ID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[operator_perbandingan]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ketika kita ingin mengganti nilai suatu baris untuk </a:t>
            </a:r>
            <a:r>
              <a:rPr b="1"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kolom sekaligus.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1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518" name="Google Shape;518;p21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2339752" y="5733256"/>
            <a:ext cx="5400600" cy="32811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900" y="2819400"/>
            <a:ext cx="6667500" cy="1219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526" name="Google Shape;526;p22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27" name="Google Shape;527;p22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528" name="Google Shape;528;p22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DELETE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9" name="Google Shape;529;p22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untuk </a:t>
            </a:r>
            <a:r>
              <a:rPr b="1"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menghapus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suatu 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RECORD/Baris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sebelumnya ada pada suatu tabel.</a:t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Klausa pembentuk: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</a:t>
            </a:r>
            <a:endParaRPr/>
          </a:p>
          <a:p>
            <a:pPr indent="-45720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nama_kolom_patokan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[operator_perbandingan]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nilai_patokan;</a:t>
            </a:r>
            <a:endParaRPr/>
          </a:p>
          <a:p>
            <a:pPr indent="-45720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AutoNum type="arabicPeriod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* FROM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 FROM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1" marL="86868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Operator perbandingan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/comparison operator dapat berupa: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=, &lt;, &gt;, &lt;=, &gt;=, &lt;&gt;</a:t>
            </a:r>
            <a:endParaRPr/>
          </a:p>
          <a:p>
            <a:pPr indent="-9905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535" name="Google Shape;535;p23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id="537" name="Google Shape;5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953" y="4383640"/>
            <a:ext cx="6112094" cy="21417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38" name="Google Shape;538;p23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DELETE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9" name="Google Shape;539;p23"/>
          <p:cNvSpPr txBox="1"/>
          <p:nvPr/>
        </p:nvSpPr>
        <p:spPr>
          <a:xfrm>
            <a:off x="457200" y="1556792"/>
            <a:ext cx="8229600" cy="11521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Format </a:t>
            </a:r>
            <a:r>
              <a:rPr b="1"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r>
              <a:rPr lang="id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nama_kolom_patokan </a:t>
            </a:r>
            <a:r>
              <a:rPr b="1" i="0" lang="id-ID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[operator_perbandingan] 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nilai_patokan;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ketika kita ingin menghapus suatu baris dengan </a:t>
            </a:r>
            <a:r>
              <a:rPr b="1"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syarat</a:t>
            </a:r>
            <a:r>
              <a:rPr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tertentu.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457200" y="29064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457200" y="40143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113048" y="5290437"/>
            <a:ext cx="6514999" cy="82779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69" y="3365665"/>
            <a:ext cx="7711462" cy="4953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549" name="Google Shape;549;p24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0" name="Google Shape;550;p24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551" name="Google Shape;551;p24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DELETE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2" name="Google Shape;552;p24"/>
          <p:cNvSpPr txBox="1"/>
          <p:nvPr/>
        </p:nvSpPr>
        <p:spPr>
          <a:xfrm>
            <a:off x="457200" y="1556792"/>
            <a:ext cx="8229600" cy="9361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28631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Format </a:t>
            </a:r>
            <a:r>
              <a:rPr b="1" lang="id-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r>
              <a:rPr lang="id-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* FROM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 FROM 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nama_tabel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ketika kita ingin menghapus </a:t>
            </a:r>
            <a:r>
              <a:rPr b="1" lang="id-ID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id-ID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baris/records pada suatu tabel.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153C"/>
              </a:buClr>
              <a:buSzPct val="100000"/>
              <a:buFont typeface="Arial"/>
              <a:buChar char="•"/>
            </a:pPr>
            <a:r>
              <a:rPr b="1" lang="id-ID" sz="2200">
                <a:solidFill>
                  <a:srgbClr val="09153C"/>
                </a:solidFill>
                <a:latin typeface="Calibri"/>
                <a:ea typeface="Calibri"/>
                <a:cs typeface="Calibri"/>
                <a:sym typeface="Calibri"/>
              </a:rPr>
              <a:t>WARNING: Tidak dapat di-undo!</a:t>
            </a:r>
            <a:endParaRPr b="1" sz="2200">
              <a:solidFill>
                <a:srgbClr val="0915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457200" y="2636912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SQL:</a:t>
            </a:r>
            <a:endParaRPr/>
          </a:p>
        </p:txBody>
      </p:sp>
      <p:sp>
        <p:nvSpPr>
          <p:cNvPr id="554" name="Google Shape;554;p24"/>
          <p:cNvSpPr txBox="1"/>
          <p:nvPr/>
        </p:nvSpPr>
        <p:spPr>
          <a:xfrm>
            <a:off x="457200" y="4293096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menghasilkan:</a:t>
            </a:r>
            <a:endParaRPr/>
          </a:p>
        </p:txBody>
      </p:sp>
      <p:grpSp>
        <p:nvGrpSpPr>
          <p:cNvPr id="555" name="Google Shape;555;p24"/>
          <p:cNvGrpSpPr/>
          <p:nvPr/>
        </p:nvGrpSpPr>
        <p:grpSpPr>
          <a:xfrm>
            <a:off x="1105001" y="4915550"/>
            <a:ext cx="6514999" cy="1321762"/>
            <a:chOff x="1105001" y="4524448"/>
            <a:chExt cx="6514999" cy="1321762"/>
          </a:xfrm>
        </p:grpSpPr>
        <p:pic>
          <p:nvPicPr>
            <p:cNvPr id="556" name="Google Shape;55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8279" y="4524448"/>
              <a:ext cx="4867441" cy="132176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557" name="Google Shape;557;p24"/>
            <p:cNvSpPr/>
            <p:nvPr/>
          </p:nvSpPr>
          <p:spPr>
            <a:xfrm>
              <a:off x="1105001" y="4920340"/>
              <a:ext cx="6514999" cy="32811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8" name="Google Shape;5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8600" y="3140968"/>
            <a:ext cx="3606800" cy="88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564" name="Google Shape;564;p25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PERTANYAAN??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67" name="Google Shape;5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980" y="1466305"/>
            <a:ext cx="4536504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573" name="Google Shape;573;p26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575" name="Google Shape;575;p26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TUGAS LATIHAN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6" name="Google Shape;576;p26"/>
          <p:cNvSpPr txBox="1"/>
          <p:nvPr/>
        </p:nvSpPr>
        <p:spPr>
          <a:xfrm>
            <a:off x="457200" y="1556792"/>
            <a:ext cx="8229600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Buatlah SQL untuk mengisi tabel nilai dengan 5 data yang valid!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Buatlah SQL untuk mengisi SKS yang kosong pada tabel matakuliah sehingga semua matakuliah tersebut SKS-nya menjadi = 2.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Buatlah SQL untuk menghapus data matakuliah dengan nama Sistem Pendukung Keputusan.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248" y="2889562"/>
            <a:ext cx="4717504" cy="35741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of a building&#10;&#10;Description automatically generated" id="583" name="Google Shape;583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" l="12740" r="12261" t="0"/>
          <a:stretch/>
        </p:blipFill>
        <p:spPr>
          <a:xfrm>
            <a:off x="710812" y="728545"/>
            <a:ext cx="5305661" cy="5305661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4" name="Google Shape;584;p27"/>
          <p:cNvSpPr txBox="1"/>
          <p:nvPr>
            <p:ph idx="1" type="subTitle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id-ID"/>
              <a:t> +62 (0341) 404424 – 404425</a:t>
            </a:r>
            <a:endParaRPr/>
          </a:p>
        </p:txBody>
      </p:sp>
      <p:sp>
        <p:nvSpPr>
          <p:cNvPr id="585" name="Google Shape;585;p27"/>
          <p:cNvSpPr txBox="1"/>
          <p:nvPr>
            <p:ph idx="3" type="body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id-ID"/>
              <a:t>HTTPS://JTI.POLINEMA.AC.ID/</a:t>
            </a:r>
            <a:endParaRPr/>
          </a:p>
        </p:txBody>
      </p:sp>
      <p:sp>
        <p:nvSpPr>
          <p:cNvPr id="586" name="Google Shape;586;p27"/>
          <p:cNvSpPr txBox="1"/>
          <p:nvPr>
            <p:ph type="title"/>
          </p:nvPr>
        </p:nvSpPr>
        <p:spPr>
          <a:xfrm>
            <a:off x="6469778" y="3158641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id-ID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9</a:t>
            </a:r>
            <a:endParaRPr/>
          </a:p>
        </p:txBody>
      </p:sp>
      <p:sp>
        <p:nvSpPr>
          <p:cNvPr id="295" name="Google Shape;295;p3"/>
          <p:cNvSpPr txBox="1"/>
          <p:nvPr>
            <p:ph type="title"/>
          </p:nvPr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id-ID"/>
              <a:t>SQL</a:t>
            </a:r>
            <a:endParaRPr/>
          </a:p>
        </p:txBody>
      </p:sp>
      <p:sp>
        <p:nvSpPr>
          <p:cNvPr id="296" name="Google Shape;296;p3"/>
          <p:cNvSpPr txBox="1"/>
          <p:nvPr/>
        </p:nvSpPr>
        <p:spPr>
          <a:xfrm>
            <a:off x="457200" y="2725990"/>
            <a:ext cx="8229600" cy="3511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singkatan dari </a:t>
            </a:r>
            <a:r>
              <a:rPr b="1" i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Query Language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Bahasa yang digunakan untuk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berkomunikasi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dengan database.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Dikirim oleh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manusia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diolah oleh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diterapkan ke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basisdata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905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ada yang bersifat: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(umum)	🡪 Dapat diterima oleh semua DBMS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(khusus)	🡪 Hanya DBMS tertentu saja</a:t>
            </a:r>
            <a:endParaRPr/>
          </a:p>
          <a:p>
            <a:pPr indent="-99059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memiliki: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🡪 Bagian-bagian kecil penyusun (</a:t>
            </a:r>
            <a:r>
              <a:rPr b="0" i="1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	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Pembagian berdasarkan kegunaannya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3"/>
          <p:cNvGrpSpPr/>
          <p:nvPr/>
        </p:nvGrpSpPr>
        <p:grpSpPr>
          <a:xfrm>
            <a:off x="1112186" y="1484784"/>
            <a:ext cx="6484150" cy="1025250"/>
            <a:chOff x="2411760" y="2933649"/>
            <a:chExt cx="5109028" cy="807821"/>
          </a:xfrm>
        </p:grpSpPr>
        <p:pic>
          <p:nvPicPr>
            <p:cNvPr id="298" name="Google Shape;29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1760" y="2996952"/>
              <a:ext cx="619718" cy="620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29702" y="2953276"/>
              <a:ext cx="691086" cy="788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65023" y="3117785"/>
              <a:ext cx="888219" cy="459176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01" name="Google Shape;301;p3"/>
            <p:cNvSpPr/>
            <p:nvPr/>
          </p:nvSpPr>
          <p:spPr>
            <a:xfrm>
              <a:off x="3066175" y="3333809"/>
              <a:ext cx="1321236" cy="3112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203E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2" name="Google Shape;302;p3"/>
            <p:cNvPicPr preferRelativeResize="0"/>
            <p:nvPr/>
          </p:nvPicPr>
          <p:blipFill rotWithShape="1">
            <a:blip r:embed="rId6">
              <a:alphaModFix/>
            </a:blip>
            <a:srcRect b="10474" l="33151" r="33464" t="9111"/>
            <a:stretch/>
          </p:blipFill>
          <p:spPr>
            <a:xfrm>
              <a:off x="3497899" y="2933649"/>
              <a:ext cx="388394" cy="540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3"/>
            <p:cNvSpPr/>
            <p:nvPr/>
          </p:nvSpPr>
          <p:spPr>
            <a:xfrm>
              <a:off x="5430854" y="3340143"/>
              <a:ext cx="1321236" cy="31121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203E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9</a:t>
            </a:r>
            <a:endParaRPr/>
          </a:p>
        </p:txBody>
      </p:sp>
      <p:sp>
        <p:nvSpPr>
          <p:cNvPr id="310" name="Google Shape;310;p4"/>
          <p:cNvSpPr txBox="1"/>
          <p:nvPr>
            <p:ph type="title"/>
          </p:nvPr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id-ID" sz="2800"/>
              <a:t>ELEMEN-ELEMEN BAHASA SQL (1/2)</a:t>
            </a:r>
            <a:endParaRPr/>
          </a:p>
        </p:txBody>
      </p:sp>
      <p:sp>
        <p:nvSpPr>
          <p:cNvPr id="311" name="Google Shape;311;p4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nama-nama objek yang ada pada database.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nama tabel, nama kolom.</a:t>
            </a:r>
            <a:endParaRPr/>
          </a:p>
          <a:p>
            <a:pPr indent="-13017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Kata-kata tercadang, yang merupakan elemen dasar bahasa SQL yang tidak boleh kita gunakan sebagai identifier.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Contoh:</a:t>
            </a: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SELECT, FROM, CREATE, ALTER, dlsb.</a:t>
            </a:r>
            <a:endParaRPr/>
          </a:p>
          <a:p>
            <a:pPr indent="-13017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 maupun kata yang meng-operasikan 2 buah elemen.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+, -, *, /, AND, OR, dlsb.</a:t>
            </a:r>
            <a:endParaRPr/>
          </a:p>
          <a:p>
            <a:pPr indent="-11049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 atau lebih elemen bahasa yang digabungkan dengan operator sehingga memiliki nilai.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+ 1, ipk &gt; 3, terdaftar IS TRUE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9</a:t>
            </a:r>
            <a:endParaRPr/>
          </a:p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id-ID" sz="2800"/>
              <a:t>ELEMEN-ELEMEN BAHASA SQL (2/2)</a:t>
            </a:r>
            <a:endParaRPr/>
          </a:p>
        </p:txBody>
      </p:sp>
      <p:sp>
        <p:nvSpPr>
          <p:cNvPr id="319" name="Google Shape;319;p5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cara penulisan suatu nilai yang menyebabkan nilai tersebut secara otomatis dianggap sebagai tipe data tertentu.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id-ID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’Adi’ dan ”Adi” 🡪 Dianggap sebagai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'2015-07-21', '20150721’, dan 20150721 🡪 Dianggap sebagai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2500 🡪 dianggap sebagai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 komentar, adalah sederetan kata yang tidak diekseskusi/diolah oleh DBMS.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– atau /* */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9</a:t>
            </a:r>
            <a:endParaRPr/>
          </a:p>
        </p:txBody>
      </p:sp>
      <p:sp>
        <p:nvSpPr>
          <p:cNvPr id="326" name="Google Shape;326;p6"/>
          <p:cNvSpPr txBox="1"/>
          <p:nvPr>
            <p:ph type="title"/>
          </p:nvPr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lang="id-ID" sz="2800"/>
              <a:t>ELEMEN-ELEMEN BAHASA SQL (2/2)</a:t>
            </a:r>
            <a:endParaRPr/>
          </a:p>
        </p:txBody>
      </p:sp>
      <p:sp>
        <p:nvSpPr>
          <p:cNvPr id="327" name="Google Shape;327;p6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cara penulisan suatu nilai yang menyebabkan nilai tersebut secara otomatis dianggap sebagai tipe data tertentu.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id-ID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’Adi’ dan ”Adi” 🡪 Dianggap sebagai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'2015-07-21', '20150721’, dan 20150721 🡪 Dianggap sebagai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2500 🡪 dianggap sebagai </a:t>
            </a:r>
            <a:r>
              <a:rPr b="1" i="0" lang="id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 komentar, adalah sederetan kata yang tidak diekseskusi/diolah oleh DBMS.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id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– atau /* */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9</a:t>
            </a:r>
            <a:endParaRPr/>
          </a:p>
        </p:txBody>
      </p:sp>
      <p:sp>
        <p:nvSpPr>
          <p:cNvPr id="334" name="Google Shape;334;p7"/>
          <p:cNvSpPr txBox="1"/>
          <p:nvPr>
            <p:ph type="title"/>
          </p:nvPr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id-ID"/>
              <a:t>PENYSUNAN ELEMEN-ELEMEN</a:t>
            </a:r>
            <a:endParaRPr/>
          </a:p>
        </p:txBody>
      </p:sp>
      <p:sp>
        <p:nvSpPr>
          <p:cNvPr id="335" name="Google Shape;335;p7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Elemen-elemen bahasa yang telah dijelaskan sebelumnya, dapat digabung dan disusun menjadi: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Clauses (Klausa)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klausa-klausa, dapat digabungkan dengan elemen-elemen lain menjadi satu perintah lengkap yang disebut: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(statement)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Diakhiri dengan semikolon (;)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nim, nama </a:t>
            </a: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mahasiswa </a:t>
            </a: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ipk </a:t>
            </a:r>
            <a:r>
              <a:rPr b="1"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341" name="Google Shape;341;p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KOMPONEN BAHASA SQL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1043608" y="2276872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03E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</p:txBody>
      </p:sp>
      <p:grpSp>
        <p:nvGrpSpPr>
          <p:cNvPr id="344" name="Google Shape;344;p8"/>
          <p:cNvGrpSpPr/>
          <p:nvPr/>
        </p:nvGrpSpPr>
        <p:grpSpPr>
          <a:xfrm>
            <a:off x="3487118" y="1700808"/>
            <a:ext cx="4613274" cy="574330"/>
            <a:chOff x="3847158" y="2204864"/>
            <a:chExt cx="4613274" cy="914400"/>
          </a:xfrm>
        </p:grpSpPr>
        <p:sp>
          <p:nvSpPr>
            <p:cNvPr id="345" name="Google Shape;345;p8"/>
            <p:cNvSpPr/>
            <p:nvPr/>
          </p:nvSpPr>
          <p:spPr>
            <a:xfrm>
              <a:off x="3847158" y="2204864"/>
              <a:ext cx="914400" cy="9144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0053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DDL</a:t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761558" y="2204864"/>
              <a:ext cx="3698874" cy="9144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0053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Definition Language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(CREATE, DROP, ALTER)</a:t>
              </a:r>
              <a:endParaRPr/>
            </a:p>
          </p:txBody>
        </p:sp>
      </p:grpSp>
      <p:grpSp>
        <p:nvGrpSpPr>
          <p:cNvPr id="347" name="Google Shape;347;p8"/>
          <p:cNvGrpSpPr/>
          <p:nvPr/>
        </p:nvGrpSpPr>
        <p:grpSpPr>
          <a:xfrm>
            <a:off x="3487118" y="2636912"/>
            <a:ext cx="4613274" cy="574330"/>
            <a:chOff x="3847158" y="3371676"/>
            <a:chExt cx="4613274" cy="914400"/>
          </a:xfrm>
        </p:grpSpPr>
        <p:sp>
          <p:nvSpPr>
            <p:cNvPr id="348" name="Google Shape;348;p8"/>
            <p:cNvSpPr/>
            <p:nvPr/>
          </p:nvSpPr>
          <p:spPr>
            <a:xfrm>
              <a:off x="3847158" y="3371676"/>
              <a:ext cx="914400" cy="9144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09153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DML</a:t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761558" y="3371676"/>
              <a:ext cx="3698874" cy="9144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09153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Manipulation Language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(INSERT, UPDATE, DELETE)</a:t>
              </a:r>
              <a:endParaRPr/>
            </a:p>
          </p:txBody>
        </p:sp>
      </p:grpSp>
      <p:grpSp>
        <p:nvGrpSpPr>
          <p:cNvPr id="350" name="Google Shape;350;p8"/>
          <p:cNvGrpSpPr/>
          <p:nvPr/>
        </p:nvGrpSpPr>
        <p:grpSpPr>
          <a:xfrm>
            <a:off x="3487118" y="3571281"/>
            <a:ext cx="4613274" cy="574330"/>
            <a:chOff x="3847158" y="4508943"/>
            <a:chExt cx="4613274" cy="914400"/>
          </a:xfrm>
        </p:grpSpPr>
        <p:sp>
          <p:nvSpPr>
            <p:cNvPr id="351" name="Google Shape;351;p8"/>
            <p:cNvSpPr/>
            <p:nvPr/>
          </p:nvSpPr>
          <p:spPr>
            <a:xfrm>
              <a:off x="3847158" y="4508943"/>
              <a:ext cx="914400" cy="9144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A4A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DRL</a:t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761558" y="4508943"/>
              <a:ext cx="3698874" cy="9144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4A4A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Retrieval Language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(SELECT)</a:t>
              </a:r>
              <a:endParaRPr/>
            </a:p>
          </p:txBody>
        </p:sp>
      </p:grpSp>
      <p:grpSp>
        <p:nvGrpSpPr>
          <p:cNvPr id="353" name="Google Shape;353;p8"/>
          <p:cNvGrpSpPr/>
          <p:nvPr/>
        </p:nvGrpSpPr>
        <p:grpSpPr>
          <a:xfrm>
            <a:off x="3487118" y="4507385"/>
            <a:ext cx="4613274" cy="574330"/>
            <a:chOff x="3847158" y="5662982"/>
            <a:chExt cx="4613274" cy="914400"/>
          </a:xfrm>
        </p:grpSpPr>
        <p:sp>
          <p:nvSpPr>
            <p:cNvPr id="354" name="Google Shape;354;p8"/>
            <p:cNvSpPr/>
            <p:nvPr/>
          </p:nvSpPr>
          <p:spPr>
            <a:xfrm>
              <a:off x="3847158" y="5662982"/>
              <a:ext cx="914400" cy="914400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2B56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DTL</a:t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4761558" y="5662982"/>
              <a:ext cx="3698874" cy="914400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2B56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Transaction Language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(COMMIT, ROLLBACK)</a:t>
              </a:r>
              <a:endParaRPr/>
            </a:p>
          </p:txBody>
        </p:sp>
      </p:grpSp>
      <p:cxnSp>
        <p:nvCxnSpPr>
          <p:cNvPr id="356" name="Google Shape;356;p8"/>
          <p:cNvCxnSpPr>
            <a:stCxn id="343" idx="3"/>
            <a:endCxn id="345" idx="1"/>
          </p:cNvCxnSpPr>
          <p:nvPr/>
        </p:nvCxnSpPr>
        <p:spPr>
          <a:xfrm flipH="1" rot="10800000">
            <a:off x="1958008" y="1987972"/>
            <a:ext cx="1529100" cy="74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7" name="Google Shape;357;p8"/>
          <p:cNvCxnSpPr>
            <a:stCxn id="343" idx="3"/>
            <a:endCxn id="348" idx="1"/>
          </p:cNvCxnSpPr>
          <p:nvPr/>
        </p:nvCxnSpPr>
        <p:spPr>
          <a:xfrm>
            <a:off x="1958008" y="2734072"/>
            <a:ext cx="1529100" cy="18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8" name="Google Shape;358;p8"/>
          <p:cNvCxnSpPr>
            <a:stCxn id="343" idx="3"/>
            <a:endCxn id="351" idx="1"/>
          </p:cNvCxnSpPr>
          <p:nvPr/>
        </p:nvCxnSpPr>
        <p:spPr>
          <a:xfrm>
            <a:off x="1958008" y="2734072"/>
            <a:ext cx="1529100" cy="112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p8"/>
          <p:cNvCxnSpPr>
            <a:stCxn id="343" idx="3"/>
            <a:endCxn id="354" idx="1"/>
          </p:cNvCxnSpPr>
          <p:nvPr/>
        </p:nvCxnSpPr>
        <p:spPr>
          <a:xfrm>
            <a:off x="1958008" y="2734072"/>
            <a:ext cx="1529100" cy="206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60" name="Google Shape;360;p8"/>
          <p:cNvGrpSpPr/>
          <p:nvPr/>
        </p:nvGrpSpPr>
        <p:grpSpPr>
          <a:xfrm>
            <a:off x="3487118" y="5446958"/>
            <a:ext cx="4613274" cy="574330"/>
            <a:chOff x="3847158" y="5662982"/>
            <a:chExt cx="4613274" cy="914400"/>
          </a:xfrm>
        </p:grpSpPr>
        <p:sp>
          <p:nvSpPr>
            <p:cNvPr id="361" name="Google Shape;361;p8"/>
            <p:cNvSpPr/>
            <p:nvPr/>
          </p:nvSpPr>
          <p:spPr>
            <a:xfrm>
              <a:off x="3847158" y="5662982"/>
              <a:ext cx="914400" cy="9144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1531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DCL</a:t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761558" y="5662982"/>
              <a:ext cx="3698874" cy="9144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1531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Control Language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(GRANT, REVOKE)</a:t>
              </a:r>
              <a:endParaRPr/>
            </a:p>
          </p:txBody>
        </p:sp>
      </p:grpSp>
      <p:cxnSp>
        <p:nvCxnSpPr>
          <p:cNvPr id="363" name="Google Shape;363;p8"/>
          <p:cNvCxnSpPr>
            <a:stCxn id="343" idx="3"/>
            <a:endCxn id="361" idx="1"/>
          </p:cNvCxnSpPr>
          <p:nvPr/>
        </p:nvCxnSpPr>
        <p:spPr>
          <a:xfrm>
            <a:off x="1958008" y="2734072"/>
            <a:ext cx="1529100" cy="300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369" name="Google Shape;369;p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70" name="Google Shape;370;p9"/>
          <p:cNvSpPr txBox="1"/>
          <p:nvPr/>
        </p:nvSpPr>
        <p:spPr>
          <a:xfrm>
            <a:off x="426128" y="408373"/>
            <a:ext cx="7170208" cy="1029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id-ID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DML (DATA MANIPULATION LANGUAGE)</a:t>
            </a:r>
            <a:endParaRPr b="1" sz="32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9"/>
          <p:cNvSpPr txBox="1"/>
          <p:nvPr/>
        </p:nvSpPr>
        <p:spPr>
          <a:xfrm>
            <a:off x="457200" y="1556792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BAHASA yang digunakan untuk memerintahkan DBMS agar melakukan operasi-operasi yang sifatnya 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MENGUBAH 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nilai-nilai data pada (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ISI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d-ID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tabel</a:t>
            </a: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081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diubah oleh: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	🡪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tabel.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	🡪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tabel.</a:t>
            </a:r>
            <a:endParaRPr/>
          </a:p>
          <a:p>
            <a:pPr indent="-13081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Perspektif: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	🡪 </a:t>
            </a:r>
            <a:r>
              <a:rPr b="0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TABEL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	🡪 </a:t>
            </a:r>
            <a:r>
              <a:rPr b="1" i="0" lang="id-ID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BARIS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/Row/Record/Tuple.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81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 3 klausa utama: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	: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suatu BARIS baru.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	: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Mengganti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nilai pada suatu BARIS.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	: </a:t>
            </a: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Menghapus</a:t>
            </a: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suatu BARIS.</a:t>
            </a:r>
            <a:endParaRPr/>
          </a:p>
          <a:p>
            <a:pPr indent="-1447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-ID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1 klausa syarat (filtering):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2024-02-13T05:00:34Z</dcterms:created>
  <dc:creator>Annisa Puspa Kirana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