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9"/>
  </p:notesMasterIdLst>
  <p:sldIdLst>
    <p:sldId id="256" r:id="rId2"/>
    <p:sldId id="261" r:id="rId3"/>
    <p:sldId id="262" r:id="rId4"/>
    <p:sldId id="263" r:id="rId5"/>
    <p:sldId id="344" r:id="rId6"/>
    <p:sldId id="395" r:id="rId7"/>
    <p:sldId id="354" r:id="rId8"/>
    <p:sldId id="346" r:id="rId9"/>
    <p:sldId id="257" r:id="rId10"/>
    <p:sldId id="258" r:id="rId11"/>
    <p:sldId id="343" r:id="rId12"/>
    <p:sldId id="352" r:id="rId13"/>
    <p:sldId id="347" r:id="rId14"/>
    <p:sldId id="356" r:id="rId15"/>
    <p:sldId id="353" r:id="rId16"/>
    <p:sldId id="350" r:id="rId17"/>
    <p:sldId id="331" r:id="rId18"/>
    <p:sldId id="359" r:id="rId19"/>
    <p:sldId id="349" r:id="rId20"/>
    <p:sldId id="351" r:id="rId21"/>
    <p:sldId id="348" r:id="rId22"/>
    <p:sldId id="355" r:id="rId23"/>
    <p:sldId id="360" r:id="rId24"/>
    <p:sldId id="361" r:id="rId25"/>
    <p:sldId id="362" r:id="rId26"/>
    <p:sldId id="394" r:id="rId27"/>
    <p:sldId id="396" r:id="rId28"/>
    <p:sldId id="330" r:id="rId29"/>
    <p:sldId id="332" r:id="rId30"/>
    <p:sldId id="397" r:id="rId31"/>
    <p:sldId id="398" r:id="rId32"/>
    <p:sldId id="399" r:id="rId33"/>
    <p:sldId id="363" r:id="rId34"/>
    <p:sldId id="364" r:id="rId35"/>
    <p:sldId id="333" r:id="rId36"/>
    <p:sldId id="400" r:id="rId37"/>
    <p:sldId id="288" r:id="rId38"/>
    <p:sldId id="369" r:id="rId39"/>
    <p:sldId id="370" r:id="rId40"/>
    <p:sldId id="401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403" r:id="rId51"/>
    <p:sldId id="407" r:id="rId52"/>
    <p:sldId id="368" r:id="rId53"/>
    <p:sldId id="371" r:id="rId54"/>
    <p:sldId id="372" r:id="rId55"/>
    <p:sldId id="373" r:id="rId56"/>
    <p:sldId id="374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405" r:id="rId66"/>
    <p:sldId id="406" r:id="rId67"/>
    <p:sldId id="309" r:id="rId68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alibri Light" panose="020F0302020204030204" pitchFamily="34" charset="0"/>
      <p:regular r:id="rId75"/>
      <p: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Fjalla One" panose="02000506040000020004" pitchFamily="2" charset="0"/>
      <p:regular r:id="rId81"/>
    </p:embeddedFont>
    <p:embeddedFont>
      <p:font typeface="Gill Sans MT" panose="020B0502020104020203" pitchFamily="34" charset="77"/>
      <p:regular r:id="rId82"/>
      <p:bold r:id="rId83"/>
      <p:italic r:id="rId84"/>
      <p:boldItalic r:id="rId85"/>
    </p:embeddedFont>
    <p:embeddedFont>
      <p:font typeface="Lato" panose="020F0502020204030203" pitchFamily="34" charset="0"/>
      <p:regular r:id="rId86"/>
      <p:bold r:id="rId87"/>
      <p:italic r:id="rId88"/>
      <p:boldItalic r:id="rId89"/>
    </p:embeddedFont>
    <p:embeddedFont>
      <p:font typeface="Wingdings 3" pitchFamily="2" charset="2"/>
      <p:regular r:id="rId9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7CED89-6D9E-4E0F-B626-BF0179A75B72}">
  <a:tblStyle styleId="{FE7CED89-6D9E-4E0F-B626-BF0179A75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3546" autoAdjust="0"/>
  </p:normalViewPr>
  <p:slideViewPr>
    <p:cSldViewPr snapToGrid="0">
      <p:cViewPr varScale="1">
        <p:scale>
          <a:sx n="125" d="100"/>
          <a:sy n="12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5.fntdata"/><Relationship Id="rId89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font" Target="fonts/font2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font" Target="fonts/font1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8.fntdata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692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level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level 0,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level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</a:p>
          <a:p>
            <a:r>
              <a:rPr lang="en-US" dirty="0"/>
              <a:t>Depth / Level / Path Length tree </a:t>
            </a:r>
            <a:r>
              <a:rPr lang="en-US" dirty="0" err="1"/>
              <a:t>adalah</a:t>
            </a:r>
            <a:r>
              <a:rPr lang="en-US" dirty="0"/>
              <a:t> 3 Height tree </a:t>
            </a:r>
            <a:r>
              <a:rPr lang="en-US" dirty="0" err="1"/>
              <a:t>adalah</a:t>
            </a:r>
            <a:r>
              <a:rPr lang="en-US" dirty="0"/>
              <a:t> 3</a:t>
            </a:r>
          </a:p>
          <a:p>
            <a:r>
              <a:rPr lang="en-US" dirty="0"/>
              <a:t>R – S – X – T </a:t>
            </a:r>
            <a:r>
              <a:rPr lang="en-US" dirty="0" err="1"/>
              <a:t>adalah</a:t>
            </a:r>
            <a:r>
              <a:rPr lang="en-US" dirty="0"/>
              <a:t> internal node</a:t>
            </a:r>
          </a:p>
          <a:p>
            <a:r>
              <a:rPr lang="en-US" dirty="0"/>
              <a:t>Y – Z – U – V – W </a:t>
            </a:r>
            <a:r>
              <a:rPr lang="en-US" dirty="0" err="1"/>
              <a:t>adalah</a:t>
            </a:r>
            <a:r>
              <a:rPr lang="en-US" dirty="0"/>
              <a:t> external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F351-7387-BC4C-BAC7-503723A010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F351-7387-BC4C-BAC7-503723A010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E5ACC-4277-4EF4-8A6E-919C9871A15B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87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E5ACC-4277-4EF4-8A6E-919C9871A15B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4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00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32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9" name="Picture 2" descr="Image result for logo polinema png">
            <a:extLst>
              <a:ext uri="{FF2B5EF4-FFF2-40B4-BE49-F238E27FC236}">
                <a16:creationId xmlns:a16="http://schemas.microsoft.com/office/drawing/2014/main" id="{3A226B41-9736-4BF7-A044-33698F24DD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1" y="207348"/>
            <a:ext cx="1145057" cy="115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7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004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58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70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92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457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009" y="1026741"/>
            <a:ext cx="4629150" cy="3375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606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69212"/>
            <a:ext cx="4629150" cy="352657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32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16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WxLM2hwL-U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dySuyZf9Qg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zVdfkpcT6U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ozGo2kwRYE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7xOXL7hn9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WoRa9vnHkDM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1zKNiABiHk" TargetMode="Externa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Tree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333042" y="3799788"/>
            <a:ext cx="618046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Tim Ajar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Struktur</a:t>
            </a:r>
            <a:r>
              <a:rPr lang="en-US" sz="1600" dirty="0"/>
              <a:t> Data</a:t>
            </a:r>
            <a:r>
              <a:rPr lang="en-ID" sz="1600" dirty="0"/>
              <a:t> </a:t>
            </a:r>
          </a:p>
          <a:p>
            <a:r>
              <a:rPr lang="en-ID" sz="1600"/>
              <a:t>Genap </a:t>
            </a:r>
            <a:r>
              <a:rPr lang="en-ID" sz="1600" dirty="0"/>
              <a:t>2023/2024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00100"/>
          </a:xfrm>
        </p:spPr>
        <p:txBody>
          <a:bodyPr>
            <a:normAutofit/>
          </a:bodyPr>
          <a:lstStyle/>
          <a:p>
            <a:r>
              <a:rPr lang="en-US" sz="3200" dirty="0" err="1"/>
              <a:t>Istilah</a:t>
            </a:r>
            <a:r>
              <a:rPr lang="en-US" sz="3200" dirty="0"/>
              <a:t>/ </a:t>
            </a:r>
            <a:r>
              <a:rPr lang="en-US" sz="3200" dirty="0" err="1"/>
              <a:t>Terminologi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i="1" dirty="0"/>
              <a:t>Tree</a:t>
            </a:r>
            <a:endParaRPr lang="id-ID" sz="3200" i="1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6CDCCC9-E558-B043-BAF7-FBAC0D68BF64}"/>
              </a:ext>
            </a:extLst>
          </p:cNvPr>
          <p:cNvSpPr txBox="1">
            <a:spLocks/>
          </p:cNvSpPr>
          <p:nvPr/>
        </p:nvSpPr>
        <p:spPr>
          <a:xfrm>
            <a:off x="457200" y="751312"/>
            <a:ext cx="8527143" cy="4093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Node </a:t>
            </a:r>
            <a:r>
              <a:rPr lang="en-US" sz="1200" i="1" dirty="0"/>
              <a:t>: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emelen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b="1" i="1" dirty="0"/>
              <a:t>tree;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.</a:t>
            </a:r>
          </a:p>
          <a:p>
            <a:r>
              <a:rPr lang="en-US" sz="1200" b="1" i="1" dirty="0" err="1"/>
              <a:t>Predesesor</a:t>
            </a:r>
            <a:r>
              <a:rPr lang="en-US" sz="1200" i="1" dirty="0"/>
              <a:t> </a:t>
            </a:r>
            <a:r>
              <a:rPr lang="en-US" sz="1200" dirty="0"/>
              <a:t>: </a:t>
            </a:r>
            <a:r>
              <a:rPr lang="en-US" sz="1200" i="1" dirty="0"/>
              <a:t>node </a:t>
            </a:r>
            <a:r>
              <a:rPr lang="en-US" sz="1200" dirty="0"/>
              <a:t>yang </a:t>
            </a:r>
            <a:r>
              <a:rPr lang="en-US" sz="1200" dirty="0" err="1"/>
              <a:t>berada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 node </a:t>
            </a:r>
            <a:r>
              <a:rPr lang="en-US" sz="1200" dirty="0" err="1"/>
              <a:t>tertentu</a:t>
            </a:r>
            <a:endParaRPr lang="en-US" sz="1200" dirty="0"/>
          </a:p>
          <a:p>
            <a:r>
              <a:rPr lang="en-ID" sz="1200" b="1" i="1" dirty="0" err="1"/>
              <a:t>Succesor</a:t>
            </a:r>
            <a:r>
              <a:rPr lang="en-ID" sz="1200" b="1" i="1" dirty="0"/>
              <a:t> </a:t>
            </a:r>
            <a:r>
              <a:rPr lang="en-ID" sz="1200" dirty="0"/>
              <a:t>: </a:t>
            </a:r>
            <a:r>
              <a:rPr lang="sv-SE" sz="1200" i="1" dirty="0" err="1"/>
              <a:t>node</a:t>
            </a:r>
            <a:r>
              <a:rPr lang="sv-SE" sz="1200" i="1" dirty="0"/>
              <a:t> </a:t>
            </a:r>
            <a:r>
              <a:rPr lang="sv-SE" sz="1200" dirty="0"/>
              <a:t>yang </a:t>
            </a:r>
            <a:r>
              <a:rPr lang="sv-SE" sz="1200" dirty="0" err="1"/>
              <a:t>berada</a:t>
            </a:r>
            <a:r>
              <a:rPr lang="sv-SE" sz="1200" dirty="0"/>
              <a:t> </a:t>
            </a:r>
            <a:r>
              <a:rPr lang="sv-SE" sz="1200" dirty="0" err="1"/>
              <a:t>dibawah</a:t>
            </a:r>
            <a:r>
              <a:rPr lang="sv-SE" sz="1200" dirty="0"/>
              <a:t> </a:t>
            </a:r>
            <a:r>
              <a:rPr lang="sv-SE" sz="1200" dirty="0" err="1"/>
              <a:t>node</a:t>
            </a:r>
            <a:r>
              <a:rPr lang="sv-SE" sz="1200" dirty="0"/>
              <a:t> </a:t>
            </a:r>
            <a:r>
              <a:rPr lang="sv-SE" sz="1200" dirty="0" err="1"/>
              <a:t>tertentu</a:t>
            </a:r>
            <a:r>
              <a:rPr lang="sv-SE" sz="1200" dirty="0"/>
              <a:t>.</a:t>
            </a:r>
            <a:r>
              <a:rPr lang="en-ID" sz="1200" dirty="0"/>
              <a:t> </a:t>
            </a:r>
          </a:p>
          <a:p>
            <a:r>
              <a:rPr lang="en-ID" sz="1200" b="1" i="1" dirty="0"/>
              <a:t>Ancestor </a:t>
            </a:r>
            <a:r>
              <a:rPr lang="en-ID" sz="1200" dirty="0"/>
              <a:t>: </a:t>
            </a:r>
            <a:r>
              <a:rPr lang="en-ID" sz="1200" dirty="0" err="1"/>
              <a:t>seluruh</a:t>
            </a:r>
            <a:r>
              <a:rPr lang="en-ID" sz="1200" dirty="0"/>
              <a:t> node yang </a:t>
            </a:r>
            <a:r>
              <a:rPr lang="en-ID" sz="1200" dirty="0" err="1"/>
              <a:t>terletak</a:t>
            </a:r>
            <a:r>
              <a:rPr lang="en-ID" sz="1200" dirty="0"/>
              <a:t> </a:t>
            </a:r>
            <a:r>
              <a:rPr lang="en-ID" sz="1200" dirty="0" err="1"/>
              <a:t>sebelum</a:t>
            </a:r>
            <a:r>
              <a:rPr lang="en-ID" sz="1200" dirty="0"/>
              <a:t> node </a:t>
            </a:r>
            <a:r>
              <a:rPr lang="en-ID" sz="1200" dirty="0" err="1"/>
              <a:t>tertentu</a:t>
            </a:r>
            <a:r>
              <a:rPr lang="en-ID" sz="1200" dirty="0"/>
              <a:t> dan </a:t>
            </a:r>
            <a:r>
              <a:rPr lang="en-ID" sz="1200" dirty="0" err="1"/>
              <a:t>terletak</a:t>
            </a:r>
            <a:r>
              <a:rPr lang="en-ID" sz="1200" dirty="0"/>
              <a:t> pada </a:t>
            </a:r>
            <a:r>
              <a:rPr lang="en-ID" sz="1200" dirty="0" err="1"/>
              <a:t>jalur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endParaRPr lang="en-ID" sz="1200" dirty="0"/>
          </a:p>
          <a:p>
            <a:r>
              <a:rPr lang="en-ID" sz="1200" b="1" dirty="0"/>
              <a:t>Descendant </a:t>
            </a:r>
            <a:r>
              <a:rPr lang="en-ID" sz="1200" dirty="0"/>
              <a:t>: </a:t>
            </a:r>
            <a:r>
              <a:rPr lang="en-ID" sz="1200" dirty="0" err="1"/>
              <a:t>Seluruh</a:t>
            </a:r>
            <a:r>
              <a:rPr lang="en-ID" sz="1200" dirty="0"/>
              <a:t> node yang </a:t>
            </a:r>
            <a:r>
              <a:rPr lang="en-ID" sz="1200" dirty="0" err="1"/>
              <a:t>terletak</a:t>
            </a:r>
            <a:r>
              <a:rPr lang="en-ID" sz="1200" dirty="0"/>
              <a:t> </a:t>
            </a:r>
            <a:r>
              <a:rPr lang="en-ID" sz="1200" dirty="0" err="1"/>
              <a:t>sesudah</a:t>
            </a:r>
            <a:r>
              <a:rPr lang="en-ID" sz="1200" dirty="0"/>
              <a:t> node </a:t>
            </a:r>
            <a:r>
              <a:rPr lang="en-ID" sz="1200" dirty="0" err="1"/>
              <a:t>tertentu</a:t>
            </a:r>
            <a:r>
              <a:rPr lang="en-ID" sz="1200" dirty="0"/>
              <a:t> dan </a:t>
            </a:r>
            <a:r>
              <a:rPr lang="en-ID" sz="1200" dirty="0" err="1"/>
              <a:t>terletak</a:t>
            </a:r>
            <a:r>
              <a:rPr lang="en-ID" sz="1200" dirty="0"/>
              <a:t> pada </a:t>
            </a:r>
            <a:r>
              <a:rPr lang="en-ID" sz="1200" dirty="0" err="1"/>
              <a:t>jalur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r>
              <a:rPr lang="en-ID" sz="1200" dirty="0"/>
              <a:t>. </a:t>
            </a:r>
          </a:p>
          <a:p>
            <a:r>
              <a:rPr lang="en-ID" sz="1200" b="1" dirty="0"/>
              <a:t>Parent </a:t>
            </a:r>
            <a:r>
              <a:rPr lang="en-ID" sz="1200" dirty="0"/>
              <a:t>: </a:t>
            </a:r>
            <a:r>
              <a:rPr lang="en-ID" sz="1200" dirty="0" err="1"/>
              <a:t>Predesesor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level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node. </a:t>
            </a:r>
          </a:p>
          <a:p>
            <a:r>
              <a:rPr lang="en-ID" sz="1200" b="1" dirty="0"/>
              <a:t>Child </a:t>
            </a:r>
            <a:r>
              <a:rPr lang="en-ID" sz="1200" dirty="0"/>
              <a:t>: </a:t>
            </a:r>
            <a:r>
              <a:rPr lang="en-ID" sz="1200" dirty="0" err="1"/>
              <a:t>Succesor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level </a:t>
            </a:r>
            <a:r>
              <a:rPr lang="en-ID" sz="1200" dirty="0" err="1"/>
              <a:t>dibawah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node.</a:t>
            </a:r>
          </a:p>
          <a:p>
            <a:r>
              <a:rPr lang="en-ID" sz="1200" b="1" dirty="0"/>
              <a:t>Sibling </a:t>
            </a:r>
            <a:r>
              <a:rPr lang="en-ID" sz="1200" dirty="0"/>
              <a:t>: Node yang </a:t>
            </a:r>
            <a:r>
              <a:rPr lang="en-ID" sz="1200" dirty="0" err="1"/>
              <a:t>memiliki</a:t>
            </a:r>
            <a:r>
              <a:rPr lang="en-ID" sz="1200" dirty="0"/>
              <a:t> parent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node.</a:t>
            </a:r>
          </a:p>
          <a:p>
            <a:r>
              <a:rPr lang="en-ID" sz="1200" b="1" dirty="0"/>
              <a:t>Subtree </a:t>
            </a:r>
            <a:r>
              <a:rPr lang="en-ID" sz="1200" dirty="0"/>
              <a:t>: Bagian </a:t>
            </a:r>
            <a:r>
              <a:rPr lang="en-ID" sz="1200" dirty="0" err="1"/>
              <a:t>dari</a:t>
            </a:r>
            <a:r>
              <a:rPr lang="en-ID" sz="1200" dirty="0"/>
              <a:t> tree yang </a:t>
            </a:r>
            <a:r>
              <a:rPr lang="en-ID" sz="1200" dirty="0" err="1"/>
              <a:t>berupa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node </a:t>
            </a:r>
            <a:r>
              <a:rPr lang="en-ID" sz="1200" dirty="0" err="1"/>
              <a:t>beserta</a:t>
            </a:r>
            <a:r>
              <a:rPr lang="en-ID" sz="1200" dirty="0"/>
              <a:t> </a:t>
            </a:r>
            <a:r>
              <a:rPr lang="en-ID" sz="1200" dirty="0" err="1"/>
              <a:t>descendantnya</a:t>
            </a:r>
            <a:r>
              <a:rPr lang="en-ID" sz="1200" dirty="0"/>
              <a:t>.</a:t>
            </a:r>
          </a:p>
          <a:p>
            <a:r>
              <a:rPr lang="en-ID" sz="1200" b="1" dirty="0"/>
              <a:t>Size </a:t>
            </a:r>
            <a:r>
              <a:rPr lang="en-ID" sz="1200" dirty="0"/>
              <a:t>: </a:t>
            </a:r>
            <a:r>
              <a:rPr lang="en-ID" sz="1200" dirty="0" err="1"/>
              <a:t>Banyaknya</a:t>
            </a:r>
            <a:r>
              <a:rPr lang="en-ID" sz="1200" dirty="0"/>
              <a:t> node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tree. </a:t>
            </a:r>
          </a:p>
          <a:p>
            <a:r>
              <a:rPr lang="en-ID" sz="1200" b="1" dirty="0"/>
              <a:t>Height </a:t>
            </a:r>
            <a:r>
              <a:rPr lang="en-ID" sz="1200" dirty="0"/>
              <a:t>: </a:t>
            </a:r>
            <a:r>
              <a:rPr lang="en-ID" sz="1200" dirty="0" err="1"/>
              <a:t>Banyaknya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/level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tree. </a:t>
            </a:r>
          </a:p>
          <a:p>
            <a:r>
              <a:rPr lang="en-ID" sz="1200" b="1" dirty="0"/>
              <a:t>Root </a:t>
            </a:r>
            <a:r>
              <a:rPr lang="en-ID" sz="1200" dirty="0"/>
              <a:t>(</a:t>
            </a:r>
            <a:r>
              <a:rPr lang="en-ID" sz="1200" dirty="0" err="1"/>
              <a:t>Akar</a:t>
            </a:r>
            <a:r>
              <a:rPr lang="en-ID" sz="1200" dirty="0"/>
              <a:t>) : Node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tree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predesesor</a:t>
            </a:r>
            <a:r>
              <a:rPr lang="en-ID" sz="1200" dirty="0"/>
              <a:t>.</a:t>
            </a:r>
          </a:p>
          <a:p>
            <a:r>
              <a:rPr lang="en-ID" sz="1200" b="1" dirty="0"/>
              <a:t>Leaf </a:t>
            </a:r>
            <a:r>
              <a:rPr lang="en-ID" sz="1200" dirty="0"/>
              <a:t>(</a:t>
            </a:r>
            <a:r>
              <a:rPr lang="en-ID" sz="1200" dirty="0" err="1"/>
              <a:t>Daun</a:t>
            </a:r>
            <a:r>
              <a:rPr lang="en-ID" sz="1200" dirty="0"/>
              <a:t>) : Node-node </a:t>
            </a:r>
            <a:r>
              <a:rPr lang="en-ID" sz="1200" dirty="0" err="1"/>
              <a:t>dalam</a:t>
            </a:r>
            <a:r>
              <a:rPr lang="en-ID" sz="1200" dirty="0"/>
              <a:t> tree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successor.</a:t>
            </a:r>
          </a:p>
          <a:p>
            <a:r>
              <a:rPr lang="en-ID" sz="1200" b="1" dirty="0"/>
              <a:t>Degree </a:t>
            </a:r>
            <a:r>
              <a:rPr lang="en-ID" sz="1200" dirty="0"/>
              <a:t>(</a:t>
            </a:r>
            <a:r>
              <a:rPr lang="en-ID" sz="1200" dirty="0" err="1"/>
              <a:t>Derajat</a:t>
            </a:r>
            <a:r>
              <a:rPr lang="en-ID" sz="1200" dirty="0"/>
              <a:t>) : </a:t>
            </a:r>
            <a:r>
              <a:rPr lang="en-ID" sz="1200" dirty="0" err="1"/>
              <a:t>Banyaknya</a:t>
            </a:r>
            <a:r>
              <a:rPr lang="en-ID" sz="1200" dirty="0"/>
              <a:t> child yang </a:t>
            </a:r>
            <a:r>
              <a:rPr lang="en-ID" sz="1200" dirty="0" err="1"/>
              <a:t>dimiliki</a:t>
            </a:r>
            <a:r>
              <a:rPr lang="en-ID" sz="1200" dirty="0"/>
              <a:t> oleh </a:t>
            </a:r>
            <a:r>
              <a:rPr lang="en-ID" sz="1200" dirty="0" err="1"/>
              <a:t>suatu</a:t>
            </a:r>
            <a:r>
              <a:rPr lang="en-ID" sz="1200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9778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i="1" dirty="0"/>
              <a:t>Tree</a:t>
            </a:r>
            <a:endParaRPr lang="id-ID" sz="32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A4B0C-B943-401F-88D5-3730FBFE7B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17EC61-4432-48E5-963C-9E2833330A8A}"/>
              </a:ext>
            </a:extLst>
          </p:cNvPr>
          <p:cNvGrpSpPr/>
          <p:nvPr/>
        </p:nvGrpSpPr>
        <p:grpSpPr>
          <a:xfrm>
            <a:off x="2370222" y="1241509"/>
            <a:ext cx="5576677" cy="2660482"/>
            <a:chOff x="1102895" y="1481891"/>
            <a:chExt cx="9531898" cy="423110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F9A12A-1EAA-4568-B20C-442CBD42621A}"/>
                </a:ext>
              </a:extLst>
            </p:cNvPr>
            <p:cNvSpPr/>
            <p:nvPr/>
          </p:nvSpPr>
          <p:spPr>
            <a:xfrm>
              <a:off x="2286000" y="2492543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514660-F802-4E0E-A919-F44AD7CC226F}"/>
                </a:ext>
              </a:extLst>
            </p:cNvPr>
            <p:cNvSpPr/>
            <p:nvPr/>
          </p:nvSpPr>
          <p:spPr>
            <a:xfrm>
              <a:off x="5079412" y="1481891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F059E6-A054-4FCC-80A5-863E04A90B57}"/>
                </a:ext>
              </a:extLst>
            </p:cNvPr>
            <p:cNvSpPr/>
            <p:nvPr/>
          </p:nvSpPr>
          <p:spPr>
            <a:xfrm>
              <a:off x="7872824" y="2492544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82A51F-B788-4C2D-980B-C5EE4754E30B}"/>
                </a:ext>
              </a:extLst>
            </p:cNvPr>
            <p:cNvSpPr/>
            <p:nvPr/>
          </p:nvSpPr>
          <p:spPr>
            <a:xfrm>
              <a:off x="1102895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8F4823-B50F-4BF0-AD03-ECAF0EC8F4C0}"/>
                </a:ext>
              </a:extLst>
            </p:cNvPr>
            <p:cNvSpPr/>
            <p:nvPr/>
          </p:nvSpPr>
          <p:spPr>
            <a:xfrm>
              <a:off x="3359538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2AB2D9-0DAE-4B01-AD36-2B6B26B67CA5}"/>
                </a:ext>
              </a:extLst>
            </p:cNvPr>
            <p:cNvSpPr/>
            <p:nvPr/>
          </p:nvSpPr>
          <p:spPr>
            <a:xfrm>
              <a:off x="5616181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A06654-DF5D-4444-A76D-6CA9772335EC}"/>
                </a:ext>
              </a:extLst>
            </p:cNvPr>
            <p:cNvSpPr/>
            <p:nvPr/>
          </p:nvSpPr>
          <p:spPr>
            <a:xfrm>
              <a:off x="7872824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</a:t>
              </a:r>
              <a:endParaRPr lang="en-ID" sz="10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F46433-3D10-46A4-B46F-1EABFE9CF861}"/>
                </a:ext>
              </a:extLst>
            </p:cNvPr>
            <p:cNvSpPr/>
            <p:nvPr/>
          </p:nvSpPr>
          <p:spPr>
            <a:xfrm>
              <a:off x="10129467" y="384809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</a:t>
              </a:r>
              <a:endParaRPr lang="en-ID" sz="105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E8DC8C-EA97-43F4-B436-9DE4D6048FD5}"/>
                </a:ext>
              </a:extLst>
            </p:cNvPr>
            <p:cNvSpPr/>
            <p:nvPr/>
          </p:nvSpPr>
          <p:spPr>
            <a:xfrm>
              <a:off x="10129467" y="5183605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</a:t>
              </a:r>
              <a:endParaRPr lang="en-ID" sz="105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9B8C6C-7846-4BA8-AC33-193228DD8DCF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1534218" y="2944405"/>
              <a:ext cx="825785" cy="9812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AE2175-7F35-4927-B884-4256CAC7419F}"/>
                </a:ext>
              </a:extLst>
            </p:cNvPr>
            <p:cNvCxnSpPr>
              <a:cxnSpLocks/>
              <a:stCxn id="8" idx="2"/>
              <a:endCxn id="7" idx="7"/>
            </p:cNvCxnSpPr>
            <p:nvPr/>
          </p:nvCxnSpPr>
          <p:spPr>
            <a:xfrm flipH="1">
              <a:off x="2717323" y="1746586"/>
              <a:ext cx="2362089" cy="8234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0E0395-5734-4262-A9E2-BFCCAF467B03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>
              <a:off x="5584738" y="1746586"/>
              <a:ext cx="2362089" cy="8234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A9E2F7-CFEA-4731-8551-8724BF65005E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6047504" y="2944406"/>
              <a:ext cx="1899323" cy="9812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115D8F-38B1-43EE-971A-5F3C3B4B19C7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8125487" y="3021933"/>
              <a:ext cx="0" cy="826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C3D9C-118C-4556-B3FD-ED854E539872}"/>
                </a:ext>
              </a:extLst>
            </p:cNvPr>
            <p:cNvCxnSpPr>
              <a:cxnSpLocks/>
              <a:stCxn id="14" idx="1"/>
              <a:endCxn id="9" idx="5"/>
            </p:cNvCxnSpPr>
            <p:nvPr/>
          </p:nvCxnSpPr>
          <p:spPr>
            <a:xfrm flipH="1" flipV="1">
              <a:off x="8304147" y="2944406"/>
              <a:ext cx="1899323" cy="98121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D17875-C1BE-40A0-A83A-AC599CFF638D}"/>
                </a:ext>
              </a:extLst>
            </p:cNvPr>
            <p:cNvCxnSpPr>
              <a:cxnSpLocks/>
              <a:stCxn id="15" idx="0"/>
              <a:endCxn id="14" idx="4"/>
            </p:cNvCxnSpPr>
            <p:nvPr/>
          </p:nvCxnSpPr>
          <p:spPr>
            <a:xfrm flipV="1">
              <a:off x="10382130" y="4377487"/>
              <a:ext cx="0" cy="8061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A90131-FA54-4F4F-9254-95B7C4C76784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2717323" y="2944405"/>
              <a:ext cx="716218" cy="9812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5BEE41-8CC3-4FD9-B66D-FA8805F0374C}"/>
              </a:ext>
            </a:extLst>
          </p:cNvPr>
          <p:cNvSpPr txBox="1"/>
          <p:nvPr/>
        </p:nvSpPr>
        <p:spPr>
          <a:xfrm>
            <a:off x="345989" y="4280210"/>
            <a:ext cx="8701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Latihan, </a:t>
            </a:r>
            <a:r>
              <a:rPr lang="en-US" sz="1500" dirty="0" err="1"/>
              <a:t>bagian</a:t>
            </a:r>
            <a:r>
              <a:rPr lang="en-US" sz="1500" dirty="0"/>
              <a:t> mana </a:t>
            </a:r>
            <a:r>
              <a:rPr lang="en-US" sz="1500" dirty="0" err="1"/>
              <a:t>sajakah</a:t>
            </a:r>
            <a:r>
              <a:rPr lang="en-US" sz="1500" dirty="0"/>
              <a:t> (node) </a:t>
            </a:r>
            <a:r>
              <a:rPr lang="en-US" sz="1500" dirty="0" err="1"/>
              <a:t>dari</a:t>
            </a:r>
            <a:r>
              <a:rPr lang="en-US" sz="1500" dirty="0"/>
              <a:t> tree di </a:t>
            </a:r>
            <a:r>
              <a:rPr lang="en-US" sz="1500" dirty="0" err="1"/>
              <a:t>atas</a:t>
            </a:r>
            <a:r>
              <a:rPr lang="en-US" sz="1500" dirty="0"/>
              <a:t>, yang </a:t>
            </a:r>
            <a:r>
              <a:rPr lang="en-US" sz="1500" dirty="0" err="1"/>
              <a:t>sesuai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terminology </a:t>
            </a:r>
            <a:r>
              <a:rPr lang="en-US" sz="1500" dirty="0" err="1"/>
              <a:t>dalam</a:t>
            </a:r>
            <a:r>
              <a:rPr lang="en-US" sz="1500" dirty="0"/>
              <a:t> tree?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250753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0" y="114300"/>
            <a:ext cx="8229600" cy="800100"/>
          </a:xfrm>
        </p:spPr>
        <p:txBody>
          <a:bodyPr>
            <a:normAutofit/>
          </a:bodyPr>
          <a:lstStyle/>
          <a:p>
            <a:r>
              <a:rPr lang="en-US" sz="3200" dirty="0"/>
              <a:t>Jawab</a:t>
            </a:r>
            <a:endParaRPr lang="id-ID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37ADD9-95DC-8E4E-85BD-D42801E8B073}"/>
              </a:ext>
            </a:extLst>
          </p:cNvPr>
          <p:cNvGrpSpPr/>
          <p:nvPr/>
        </p:nvGrpSpPr>
        <p:grpSpPr>
          <a:xfrm>
            <a:off x="5079569" y="967666"/>
            <a:ext cx="3971583" cy="1705792"/>
            <a:chOff x="1102895" y="1481891"/>
            <a:chExt cx="9531898" cy="42311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7FDD31-19ED-0A48-BEA7-1DE9CB0ABF70}"/>
                </a:ext>
              </a:extLst>
            </p:cNvPr>
            <p:cNvSpPr/>
            <p:nvPr/>
          </p:nvSpPr>
          <p:spPr>
            <a:xfrm>
              <a:off x="2286000" y="2492543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B54103-2839-904D-9789-59954B09EC3D}"/>
                </a:ext>
              </a:extLst>
            </p:cNvPr>
            <p:cNvSpPr/>
            <p:nvPr/>
          </p:nvSpPr>
          <p:spPr>
            <a:xfrm>
              <a:off x="5079412" y="1481891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42753-63B2-F44E-9EB8-431AE5EF5517}"/>
                </a:ext>
              </a:extLst>
            </p:cNvPr>
            <p:cNvSpPr/>
            <p:nvPr/>
          </p:nvSpPr>
          <p:spPr>
            <a:xfrm>
              <a:off x="7872824" y="2492544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D2C2A6-3F47-F049-BB5D-DCAA2A575721}"/>
                </a:ext>
              </a:extLst>
            </p:cNvPr>
            <p:cNvSpPr/>
            <p:nvPr/>
          </p:nvSpPr>
          <p:spPr>
            <a:xfrm>
              <a:off x="1102895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1D7A2C-9AD4-8A43-A598-34DC30B85666}"/>
                </a:ext>
              </a:extLst>
            </p:cNvPr>
            <p:cNvSpPr/>
            <p:nvPr/>
          </p:nvSpPr>
          <p:spPr>
            <a:xfrm>
              <a:off x="3359538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D17666-723B-B94C-BEFF-2980BF9E2025}"/>
                </a:ext>
              </a:extLst>
            </p:cNvPr>
            <p:cNvSpPr/>
            <p:nvPr/>
          </p:nvSpPr>
          <p:spPr>
            <a:xfrm>
              <a:off x="5616181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5DC1E6-E5B6-8946-9D18-820DBF1BB9AE}"/>
                </a:ext>
              </a:extLst>
            </p:cNvPr>
            <p:cNvSpPr/>
            <p:nvPr/>
          </p:nvSpPr>
          <p:spPr>
            <a:xfrm>
              <a:off x="7872824" y="3848099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</a:t>
              </a:r>
              <a:endParaRPr lang="en-ID" sz="105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1A56D1-9E49-CF41-9201-EA4D1FCB409C}"/>
                </a:ext>
              </a:extLst>
            </p:cNvPr>
            <p:cNvSpPr/>
            <p:nvPr/>
          </p:nvSpPr>
          <p:spPr>
            <a:xfrm>
              <a:off x="10129467" y="384809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</a:t>
              </a:r>
              <a:endParaRPr lang="en-ID" sz="105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C0F72C-9D30-C247-A240-1336E779B942}"/>
                </a:ext>
              </a:extLst>
            </p:cNvPr>
            <p:cNvSpPr/>
            <p:nvPr/>
          </p:nvSpPr>
          <p:spPr>
            <a:xfrm>
              <a:off x="10129467" y="5183605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</a:t>
              </a:r>
              <a:endParaRPr lang="en-ID" sz="105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DC8B3B-7626-674E-A37E-E034519E5512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1534218" y="2944405"/>
              <a:ext cx="825785" cy="9812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4BCA1-EB2F-1140-9D0E-81368D4BD2CC}"/>
                </a:ext>
              </a:extLst>
            </p:cNvPr>
            <p:cNvCxnSpPr>
              <a:cxnSpLocks/>
              <a:stCxn id="10" idx="2"/>
              <a:endCxn id="9" idx="7"/>
            </p:cNvCxnSpPr>
            <p:nvPr/>
          </p:nvCxnSpPr>
          <p:spPr>
            <a:xfrm flipH="1">
              <a:off x="2717323" y="1746586"/>
              <a:ext cx="2362089" cy="8234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A4C92C-E72B-DB42-AAEE-5D26D5882CF1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>
              <a:off x="5584738" y="1746586"/>
              <a:ext cx="2362089" cy="8234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F66E24-F8A4-CA49-B458-E915B1EE3CC8}"/>
                </a:ext>
              </a:extLst>
            </p:cNvPr>
            <p:cNvCxnSpPr>
              <a:cxnSpLocks/>
              <a:stCxn id="14" idx="7"/>
              <a:endCxn id="11" idx="3"/>
            </p:cNvCxnSpPr>
            <p:nvPr/>
          </p:nvCxnSpPr>
          <p:spPr>
            <a:xfrm flipV="1">
              <a:off x="6047504" y="2944406"/>
              <a:ext cx="1899323" cy="9812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5734F5-A483-D642-8976-C91B16C6A6F6}"/>
                </a:ext>
              </a:extLst>
            </p:cNvPr>
            <p:cNvCxnSpPr>
              <a:cxnSpLocks/>
              <a:stCxn id="15" idx="0"/>
              <a:endCxn id="11" idx="4"/>
            </p:cNvCxnSpPr>
            <p:nvPr/>
          </p:nvCxnSpPr>
          <p:spPr>
            <a:xfrm flipV="1">
              <a:off x="8125487" y="3021933"/>
              <a:ext cx="0" cy="826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53C7B0-C35F-DA4F-86FB-0746D784DD92}"/>
                </a:ext>
              </a:extLst>
            </p:cNvPr>
            <p:cNvCxnSpPr>
              <a:cxnSpLocks/>
              <a:stCxn id="16" idx="1"/>
              <a:endCxn id="11" idx="5"/>
            </p:cNvCxnSpPr>
            <p:nvPr/>
          </p:nvCxnSpPr>
          <p:spPr>
            <a:xfrm flipH="1" flipV="1">
              <a:off x="8304147" y="2944406"/>
              <a:ext cx="1899323" cy="98121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F9723E-D6F0-4B40-9C3F-F35670A1DEB6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V="1">
              <a:off x="10382130" y="4377487"/>
              <a:ext cx="0" cy="8061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2CE686-7BD7-B24A-B628-782167F411C5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2717323" y="2944405"/>
              <a:ext cx="716218" cy="9812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1E28A5-B8D5-1FB4-E667-6F5016B96C0F}"/>
              </a:ext>
            </a:extLst>
          </p:cNvPr>
          <p:cNvGrpSpPr/>
          <p:nvPr/>
        </p:nvGrpSpPr>
        <p:grpSpPr>
          <a:xfrm>
            <a:off x="245438" y="727982"/>
            <a:ext cx="1368697" cy="4027569"/>
            <a:chOff x="245438" y="968612"/>
            <a:chExt cx="1368697" cy="4027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97ED1B-5945-9245-AA77-A13319206EA0}"/>
                </a:ext>
              </a:extLst>
            </p:cNvPr>
            <p:cNvSpPr txBox="1"/>
            <p:nvPr/>
          </p:nvSpPr>
          <p:spPr>
            <a:xfrm>
              <a:off x="272564" y="968612"/>
              <a:ext cx="923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Node :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31540D-3EC7-4249-B5BB-85D95A8FD335}"/>
                </a:ext>
              </a:extLst>
            </p:cNvPr>
            <p:cNvSpPr txBox="1"/>
            <p:nvPr/>
          </p:nvSpPr>
          <p:spPr>
            <a:xfrm>
              <a:off x="265802" y="1262773"/>
              <a:ext cx="1331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 err="1"/>
                <a:t>Predesesor</a:t>
              </a:r>
              <a:r>
                <a:rPr lang="en-US" sz="1200" b="1" dirty="0"/>
                <a:t> 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96F149-F3CF-2B49-899D-0755F1B5D403}"/>
                </a:ext>
              </a:extLst>
            </p:cNvPr>
            <p:cNvSpPr txBox="1"/>
            <p:nvPr/>
          </p:nvSpPr>
          <p:spPr>
            <a:xfrm>
              <a:off x="259081" y="1575155"/>
              <a:ext cx="1186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 err="1"/>
                <a:t>Succesor</a:t>
              </a:r>
              <a:r>
                <a:rPr lang="en-US" sz="1200" b="1" dirty="0"/>
                <a:t> 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AC3587-01D6-E840-9230-10FDFEBE4886}"/>
                </a:ext>
              </a:extLst>
            </p:cNvPr>
            <p:cNvSpPr txBox="1"/>
            <p:nvPr/>
          </p:nvSpPr>
          <p:spPr>
            <a:xfrm>
              <a:off x="259117" y="1885880"/>
              <a:ext cx="1204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Ancestor :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7C7369-A27B-9F4D-A43D-4A073A25CC33}"/>
                </a:ext>
              </a:extLst>
            </p:cNvPr>
            <p:cNvSpPr txBox="1"/>
            <p:nvPr/>
          </p:nvSpPr>
          <p:spPr>
            <a:xfrm>
              <a:off x="247735" y="2166797"/>
              <a:ext cx="1366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Descendant 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ACF863-632B-764B-8FB7-89236AEE0AB3}"/>
                </a:ext>
              </a:extLst>
            </p:cNvPr>
            <p:cNvSpPr txBox="1"/>
            <p:nvPr/>
          </p:nvSpPr>
          <p:spPr>
            <a:xfrm>
              <a:off x="245438" y="2477314"/>
              <a:ext cx="97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Parent 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B842C1-BF6C-B34C-AF7B-45F9F71FF083}"/>
                </a:ext>
              </a:extLst>
            </p:cNvPr>
            <p:cNvSpPr txBox="1"/>
            <p:nvPr/>
          </p:nvSpPr>
          <p:spPr>
            <a:xfrm>
              <a:off x="245634" y="2772056"/>
              <a:ext cx="882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Child 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4513A9-654C-4B4B-B42B-6705D87F60B9}"/>
                </a:ext>
              </a:extLst>
            </p:cNvPr>
            <p:cNvSpPr txBox="1"/>
            <p:nvPr/>
          </p:nvSpPr>
          <p:spPr>
            <a:xfrm>
              <a:off x="265802" y="3047426"/>
              <a:ext cx="105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Sibling :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865989-1236-9945-9254-A614251CFA49}"/>
                </a:ext>
              </a:extLst>
            </p:cNvPr>
            <p:cNvSpPr txBox="1"/>
            <p:nvPr/>
          </p:nvSpPr>
          <p:spPr>
            <a:xfrm>
              <a:off x="259081" y="3336533"/>
              <a:ext cx="1111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Subtree :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61ABD1-C875-E84F-985E-76C0A0D9A511}"/>
                </a:ext>
              </a:extLst>
            </p:cNvPr>
            <p:cNvSpPr txBox="1"/>
            <p:nvPr/>
          </p:nvSpPr>
          <p:spPr>
            <a:xfrm>
              <a:off x="252358" y="3625643"/>
              <a:ext cx="84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Size :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80D9C9-D37F-654D-802A-F05601DBA3E7}"/>
                </a:ext>
              </a:extLst>
            </p:cNvPr>
            <p:cNvSpPr txBox="1"/>
            <p:nvPr/>
          </p:nvSpPr>
          <p:spPr>
            <a:xfrm>
              <a:off x="252357" y="3902559"/>
              <a:ext cx="1018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Height :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9526EF-4C24-0647-811E-8FD731EE52EF}"/>
                </a:ext>
              </a:extLst>
            </p:cNvPr>
            <p:cNvSpPr txBox="1"/>
            <p:nvPr/>
          </p:nvSpPr>
          <p:spPr>
            <a:xfrm>
              <a:off x="252357" y="4169677"/>
              <a:ext cx="89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Root :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F91C85-350A-BA4B-890A-DAB406F13555}"/>
                </a:ext>
              </a:extLst>
            </p:cNvPr>
            <p:cNvSpPr txBox="1"/>
            <p:nvPr/>
          </p:nvSpPr>
          <p:spPr>
            <a:xfrm>
              <a:off x="252357" y="4438616"/>
              <a:ext cx="85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Leaf :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C95032-22BC-524D-B722-FB25876DED47}"/>
                </a:ext>
              </a:extLst>
            </p:cNvPr>
            <p:cNvSpPr txBox="1"/>
            <p:nvPr/>
          </p:nvSpPr>
          <p:spPr>
            <a:xfrm>
              <a:off x="252357" y="4719182"/>
              <a:ext cx="105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b="1" dirty="0"/>
                <a:t>Degree :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1ED800-D113-8DBD-A8B7-1D6214B41161}"/>
              </a:ext>
            </a:extLst>
          </p:cNvPr>
          <p:cNvGrpSpPr/>
          <p:nvPr/>
        </p:nvGrpSpPr>
        <p:grpSpPr>
          <a:xfrm>
            <a:off x="914893" y="738636"/>
            <a:ext cx="5921005" cy="4030246"/>
            <a:chOff x="930935" y="963224"/>
            <a:chExt cx="5921005" cy="403024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560234-0D16-7B4C-B25C-CD2D1A5E28C6}"/>
                </a:ext>
              </a:extLst>
            </p:cNvPr>
            <p:cNvSpPr txBox="1"/>
            <p:nvPr/>
          </p:nvSpPr>
          <p:spPr>
            <a:xfrm>
              <a:off x="930935" y="963224"/>
              <a:ext cx="518763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 </a:t>
              </a:r>
              <a:r>
                <a:rPr lang="en-ID" sz="1200" dirty="0" err="1">
                  <a:solidFill>
                    <a:schemeClr val="dk1"/>
                  </a:solidFill>
                </a:rPr>
                <a:t>Terdapat</a:t>
              </a:r>
              <a:r>
                <a:rPr lang="en-ID" sz="1200" dirty="0">
                  <a:solidFill>
                    <a:schemeClr val="dk1"/>
                  </a:solidFill>
                </a:rPr>
                <a:t> 9 </a:t>
              </a:r>
              <a:r>
                <a:rPr lang="en-ID" sz="1200" i="1" dirty="0">
                  <a:solidFill>
                    <a:schemeClr val="dk1"/>
                  </a:solidFill>
                </a:rPr>
                <a:t>Node</a:t>
              </a:r>
              <a:r>
                <a:rPr lang="en-ID" sz="1200" dirty="0">
                  <a:solidFill>
                    <a:schemeClr val="dk1"/>
                  </a:solidFill>
                </a:rPr>
                <a:t> </a:t>
              </a:r>
              <a:r>
                <a:rPr lang="en-ID" sz="1200" dirty="0" err="1">
                  <a:solidFill>
                    <a:schemeClr val="dk1"/>
                  </a:solidFill>
                </a:rPr>
                <a:t>dalam</a:t>
              </a:r>
              <a:r>
                <a:rPr lang="en-ID" sz="1200" dirty="0">
                  <a:solidFill>
                    <a:schemeClr val="dk1"/>
                  </a:solidFill>
                </a:rPr>
                <a:t> </a:t>
              </a:r>
              <a:r>
                <a:rPr lang="en-ID" sz="1200" dirty="0" err="1">
                  <a:solidFill>
                    <a:schemeClr val="dk1"/>
                  </a:solidFill>
                </a:rPr>
                <a:t>contoh</a:t>
              </a:r>
              <a:r>
                <a:rPr lang="en-ID" sz="1200" dirty="0">
                  <a:solidFill>
                    <a:schemeClr val="dk1"/>
                  </a:solidFill>
                </a:rPr>
                <a:t> </a:t>
              </a:r>
              <a:r>
                <a:rPr lang="en-ID" sz="1200" i="1" dirty="0">
                  <a:solidFill>
                    <a:schemeClr val="dk1"/>
                  </a:solidFill>
                </a:rPr>
                <a:t>Tree</a:t>
              </a:r>
              <a:r>
                <a:rPr lang="en-ID" sz="1200" dirty="0">
                  <a:solidFill>
                    <a:schemeClr val="dk1"/>
                  </a:solidFill>
                </a:rPr>
                <a:t>, </a:t>
              </a:r>
              <a:r>
                <a:rPr lang="en-ID" sz="1200" dirty="0" err="1">
                  <a:solidFill>
                    <a:schemeClr val="dk1"/>
                  </a:solidFill>
                </a:rPr>
                <a:t>yaitu</a:t>
              </a:r>
              <a:r>
                <a:rPr lang="en-ID" sz="1200" dirty="0">
                  <a:solidFill>
                    <a:schemeClr val="dk1"/>
                  </a:solidFill>
                </a:rPr>
                <a:t> node {A, B, C, D,E, F, G, H, I}</a:t>
              </a:r>
              <a:endParaRPr lang="en-US" sz="1200" i="1" dirty="0"/>
            </a:p>
            <a:p>
              <a:endParaRPr lang="en-US" sz="10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94FC8A-A45D-FF4E-A553-A284D1747B72}"/>
                </a:ext>
              </a:extLst>
            </p:cNvPr>
            <p:cNvSpPr txBox="1"/>
            <p:nvPr/>
          </p:nvSpPr>
          <p:spPr>
            <a:xfrm>
              <a:off x="1457070" y="1269771"/>
              <a:ext cx="3467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Node B </a:t>
              </a:r>
              <a:r>
                <a:rPr lang="en-US" sz="1200" dirty="0" err="1"/>
                <a:t>merupakan</a:t>
              </a:r>
              <a:r>
                <a:rPr lang="en-US" sz="1200" dirty="0"/>
                <a:t> </a:t>
              </a:r>
              <a:r>
                <a:rPr lang="en-US" sz="1200" dirty="0" err="1"/>
                <a:t>predesesor</a:t>
              </a:r>
              <a:r>
                <a:rPr lang="en-US" sz="1200" dirty="0"/>
                <a:t> </a:t>
              </a:r>
              <a:r>
                <a:rPr lang="en-US" sz="1200" dirty="0" err="1"/>
                <a:t>dari</a:t>
              </a:r>
              <a:r>
                <a:rPr lang="en-US" sz="1200" dirty="0"/>
                <a:t> Node (D, E}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1DCB11-1B24-D641-8E06-ED0398AD7D63}"/>
                </a:ext>
              </a:extLst>
            </p:cNvPr>
            <p:cNvSpPr txBox="1"/>
            <p:nvPr/>
          </p:nvSpPr>
          <p:spPr>
            <a:xfrm>
              <a:off x="1353413" y="1574566"/>
              <a:ext cx="3264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i="1" dirty="0" err="1"/>
                <a:t>node</a:t>
              </a:r>
              <a:r>
                <a:rPr lang="sv-SE" sz="1200" i="1" dirty="0"/>
                <a:t> </a:t>
              </a:r>
              <a:r>
                <a:rPr lang="sv-SE" sz="1200" dirty="0"/>
                <a:t>{D, E} </a:t>
              </a:r>
              <a:r>
                <a:rPr lang="sv-SE" sz="1200" dirty="0" err="1"/>
                <a:t>merupakan</a:t>
              </a:r>
              <a:r>
                <a:rPr lang="sv-SE" sz="1200" dirty="0"/>
                <a:t> </a:t>
              </a:r>
              <a:r>
                <a:rPr lang="sv-SE" sz="1200" dirty="0" err="1"/>
                <a:t>succesor</a:t>
              </a:r>
              <a:r>
                <a:rPr lang="sv-SE" sz="1200" dirty="0"/>
                <a:t> dari </a:t>
              </a:r>
              <a:r>
                <a:rPr lang="sv-SE" sz="1200" dirty="0" err="1"/>
                <a:t>node</a:t>
              </a:r>
              <a:r>
                <a:rPr lang="sv-SE" sz="1200" dirty="0"/>
                <a:t> B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E0FD61-F518-2B4A-A296-A7696D48772A}"/>
                </a:ext>
              </a:extLst>
            </p:cNvPr>
            <p:cNvSpPr txBox="1"/>
            <p:nvPr/>
          </p:nvSpPr>
          <p:spPr>
            <a:xfrm>
              <a:off x="1281613" y="1869593"/>
              <a:ext cx="3230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{C, A} </a:t>
              </a:r>
              <a:r>
                <a:rPr lang="en-ID" sz="1200" dirty="0" err="1"/>
                <a:t>merupakan</a:t>
              </a:r>
              <a:r>
                <a:rPr lang="en-ID" sz="1200" dirty="0"/>
                <a:t> ancestor </a:t>
              </a:r>
              <a:r>
                <a:rPr lang="en-ID" sz="1200" dirty="0" err="1"/>
                <a:t>dari</a:t>
              </a:r>
              <a:r>
                <a:rPr lang="en-ID" sz="1200" dirty="0"/>
                <a:t> node 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5F59B0-1B53-3A43-BB95-88AD59C8D8B9}"/>
                </a:ext>
              </a:extLst>
            </p:cNvPr>
            <p:cNvSpPr txBox="1"/>
            <p:nvPr/>
          </p:nvSpPr>
          <p:spPr>
            <a:xfrm>
              <a:off x="1445944" y="2165130"/>
              <a:ext cx="3441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{D, E} </a:t>
              </a:r>
              <a:r>
                <a:rPr lang="en-ID" sz="1200" dirty="0" err="1"/>
                <a:t>merupakan</a:t>
              </a:r>
              <a:r>
                <a:rPr lang="en-ID" sz="1200" dirty="0"/>
                <a:t> descendant </a:t>
              </a:r>
              <a:r>
                <a:rPr lang="en-ID" sz="1200" dirty="0" err="1"/>
                <a:t>dari</a:t>
              </a:r>
              <a:r>
                <a:rPr lang="en-ID" sz="1200" dirty="0"/>
                <a:t> node 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A66231-9BD4-A44E-B544-304BDD705E54}"/>
                </a:ext>
              </a:extLst>
            </p:cNvPr>
            <p:cNvSpPr txBox="1"/>
            <p:nvPr/>
          </p:nvSpPr>
          <p:spPr>
            <a:xfrm>
              <a:off x="1062229" y="2463317"/>
              <a:ext cx="2983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C </a:t>
              </a:r>
              <a:r>
                <a:rPr lang="en-ID" sz="1200" dirty="0" err="1"/>
                <a:t>adalah</a:t>
              </a:r>
              <a:r>
                <a:rPr lang="en-ID" sz="1200" dirty="0"/>
                <a:t> parent </a:t>
              </a:r>
              <a:r>
                <a:rPr lang="en-ID" sz="1200" dirty="0" err="1"/>
                <a:t>dari</a:t>
              </a:r>
              <a:r>
                <a:rPr lang="en-ID" sz="1200" dirty="0"/>
                <a:t> node {F, G, H}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CCCDE5-B4E0-9D40-8AB3-FCAD5EEE7B11}"/>
                </a:ext>
              </a:extLst>
            </p:cNvPr>
            <p:cNvSpPr txBox="1"/>
            <p:nvPr/>
          </p:nvSpPr>
          <p:spPr>
            <a:xfrm>
              <a:off x="961214" y="2754555"/>
              <a:ext cx="2656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{B, C} </a:t>
              </a:r>
              <a:r>
                <a:rPr lang="en-ID" sz="1200" dirty="0" err="1"/>
                <a:t>adalah</a:t>
              </a:r>
              <a:r>
                <a:rPr lang="en-ID" sz="1200" dirty="0"/>
                <a:t> child </a:t>
              </a:r>
              <a:r>
                <a:rPr lang="en-ID" sz="1200" dirty="0" err="1"/>
                <a:t>dari</a:t>
              </a:r>
              <a:r>
                <a:rPr lang="en-ID" sz="1200" dirty="0"/>
                <a:t> node 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31083D-1C54-2445-8A4E-85E33C734D85}"/>
                </a:ext>
              </a:extLst>
            </p:cNvPr>
            <p:cNvSpPr txBox="1"/>
            <p:nvPr/>
          </p:nvSpPr>
          <p:spPr>
            <a:xfrm>
              <a:off x="1102405" y="3043371"/>
              <a:ext cx="4961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{F, G, H} </a:t>
              </a:r>
              <a:r>
                <a:rPr lang="en-ID" sz="1200" dirty="0" err="1"/>
                <a:t>adalah</a:t>
              </a:r>
              <a:r>
                <a:rPr lang="en-ID" sz="1200" dirty="0"/>
                <a:t> sibling, </a:t>
              </a:r>
              <a:r>
                <a:rPr lang="en-ID" sz="1200" dirty="0" err="1"/>
                <a:t>memiliki</a:t>
              </a:r>
              <a:r>
                <a:rPr lang="en-ID" sz="1200" dirty="0"/>
                <a:t> parent yang </a:t>
              </a:r>
              <a:r>
                <a:rPr lang="en-ID" sz="1200" dirty="0" err="1"/>
                <a:t>sama</a:t>
              </a:r>
              <a:r>
                <a:rPr lang="en-ID" sz="1200" dirty="0"/>
                <a:t> </a:t>
              </a:r>
              <a:r>
                <a:rPr lang="en-ID" sz="1200" dirty="0" err="1"/>
                <a:t>yaitu</a:t>
              </a:r>
              <a:r>
                <a:rPr lang="en-ID" sz="1200" dirty="0"/>
                <a:t> node 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40D6F0-31C2-BA48-846F-EB4E253F6BC3}"/>
                </a:ext>
              </a:extLst>
            </p:cNvPr>
            <p:cNvSpPr txBox="1"/>
            <p:nvPr/>
          </p:nvSpPr>
          <p:spPr>
            <a:xfrm>
              <a:off x="1146532" y="3331527"/>
              <a:ext cx="5705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 </a:t>
              </a:r>
              <a:r>
                <a:rPr lang="en-ID" sz="1200" dirty="0" err="1"/>
                <a:t>terdapat</a:t>
              </a:r>
              <a:r>
                <a:rPr lang="en-ID" sz="1200" dirty="0"/>
                <a:t> 2 subtree, </a:t>
              </a:r>
              <a:r>
                <a:rPr lang="en-ID" sz="1200" dirty="0" err="1"/>
                <a:t>yaitu</a:t>
              </a:r>
              <a:r>
                <a:rPr lang="en-ID" sz="1200" dirty="0"/>
                <a:t> subtree </a:t>
              </a:r>
              <a:r>
                <a:rPr lang="en-ID" sz="1200" dirty="0" err="1"/>
                <a:t>dari</a:t>
              </a:r>
              <a:r>
                <a:rPr lang="en-ID" sz="1200" dirty="0"/>
                <a:t> node {B, D, E} dan </a:t>
              </a:r>
              <a:r>
                <a:rPr lang="en-ID" sz="1200" dirty="0" err="1"/>
                <a:t>dari</a:t>
              </a:r>
              <a:r>
                <a:rPr lang="en-ID" sz="1200" dirty="0"/>
                <a:t> node {C, F, G, H, I}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8F1F3F-D639-6A47-B79E-20BEC8695B07}"/>
                </a:ext>
              </a:extLst>
            </p:cNvPr>
            <p:cNvSpPr txBox="1"/>
            <p:nvPr/>
          </p:nvSpPr>
          <p:spPr>
            <a:xfrm>
              <a:off x="961214" y="3634364"/>
              <a:ext cx="2113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err="1"/>
                <a:t>dalam</a:t>
              </a:r>
              <a:r>
                <a:rPr lang="en-ID" sz="1200" dirty="0"/>
                <a:t> tree </a:t>
              </a:r>
              <a:r>
                <a:rPr lang="en-ID" sz="1200" dirty="0" err="1"/>
                <a:t>terdapat</a:t>
              </a:r>
              <a:r>
                <a:rPr lang="en-ID" sz="1200" dirty="0"/>
                <a:t> 9 node.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1F0F26-F9B4-7446-8BD7-7471537033BF}"/>
                </a:ext>
              </a:extLst>
            </p:cNvPr>
            <p:cNvSpPr txBox="1"/>
            <p:nvPr/>
          </p:nvSpPr>
          <p:spPr>
            <a:xfrm>
              <a:off x="1088961" y="3898505"/>
              <a:ext cx="1744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err="1"/>
                <a:t>tingkatan</a:t>
              </a:r>
              <a:r>
                <a:rPr lang="en-ID" sz="1200" dirty="0"/>
                <a:t> tree </a:t>
              </a:r>
              <a:r>
                <a:rPr lang="en-ID" sz="1200" dirty="0" err="1"/>
                <a:t>adalah</a:t>
              </a:r>
              <a:r>
                <a:rPr lang="en-ID" sz="1200" dirty="0"/>
                <a:t> 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D1FC16-F758-DC44-99E0-7744EF5A6BF3}"/>
                </a:ext>
              </a:extLst>
            </p:cNvPr>
            <p:cNvSpPr txBox="1"/>
            <p:nvPr/>
          </p:nvSpPr>
          <p:spPr>
            <a:xfrm>
              <a:off x="1018184" y="4178727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A </a:t>
              </a:r>
              <a:r>
                <a:rPr lang="en-ID" sz="1200" dirty="0" err="1"/>
                <a:t>adaah</a:t>
              </a:r>
              <a:r>
                <a:rPr lang="en-ID" sz="1200" dirty="0"/>
                <a:t> root </a:t>
              </a:r>
              <a:r>
                <a:rPr lang="en-ID" sz="1200" dirty="0" err="1"/>
                <a:t>dari</a:t>
              </a:r>
              <a:r>
                <a:rPr lang="en-ID" sz="1200" dirty="0"/>
                <a:t> tree.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D167E9-A956-E740-8490-806F496D4981}"/>
                </a:ext>
              </a:extLst>
            </p:cNvPr>
            <p:cNvSpPr txBox="1"/>
            <p:nvPr/>
          </p:nvSpPr>
          <p:spPr>
            <a:xfrm>
              <a:off x="965015" y="4434562"/>
              <a:ext cx="3616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yang </a:t>
              </a:r>
              <a:r>
                <a:rPr lang="en-ID" sz="1200" dirty="0" err="1"/>
                <a:t>menjadi</a:t>
              </a:r>
              <a:r>
                <a:rPr lang="en-ID" sz="1200" dirty="0"/>
                <a:t> leaf </a:t>
              </a:r>
              <a:r>
                <a:rPr lang="en-ID" sz="1200" dirty="0" err="1"/>
                <a:t>adalah</a:t>
              </a:r>
              <a:r>
                <a:rPr lang="en-ID" sz="1200" dirty="0"/>
                <a:t> node {D, E, F, G, I}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03D8-3E3E-D148-ADDD-ED0B10EBE1E6}"/>
                </a:ext>
              </a:extLst>
            </p:cNvPr>
            <p:cNvSpPr txBox="1"/>
            <p:nvPr/>
          </p:nvSpPr>
          <p:spPr>
            <a:xfrm>
              <a:off x="1165388" y="4716471"/>
              <a:ext cx="5067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/>
                <a:t>node B </a:t>
              </a:r>
              <a:r>
                <a:rPr lang="en-ID" sz="1200" dirty="0" err="1"/>
                <a:t>memiliki</a:t>
              </a:r>
              <a:r>
                <a:rPr lang="en-ID" sz="1200" dirty="0"/>
                <a:t> </a:t>
              </a:r>
              <a:r>
                <a:rPr lang="en-ID" sz="1200" dirty="0" err="1"/>
                <a:t>derajat</a:t>
              </a:r>
              <a:r>
                <a:rPr lang="en-ID" sz="1200" dirty="0"/>
                <a:t> 2 {D, E} dan node C </a:t>
              </a:r>
              <a:r>
                <a:rPr lang="en-ID" sz="1200" dirty="0" err="1"/>
                <a:t>memiliki</a:t>
              </a:r>
              <a:r>
                <a:rPr lang="en-ID" sz="1200" dirty="0"/>
                <a:t> </a:t>
              </a:r>
              <a:r>
                <a:rPr lang="en-ID" sz="1200" dirty="0" err="1"/>
                <a:t>derajat</a:t>
              </a:r>
              <a:r>
                <a:rPr lang="en-ID" sz="1200" dirty="0"/>
                <a:t> 3 {F, G, H}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Tree Facts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i="1" dirty="0"/>
              <a:t>node,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i="1" dirty="0"/>
              <a:t>root, </a:t>
            </a:r>
            <a:r>
              <a:rPr lang="en-US" sz="1800" i="1" dirty="0" err="1"/>
              <a:t>memiliki</a:t>
            </a:r>
            <a:r>
              <a:rPr lang="en-US" sz="1800" i="1" dirty="0"/>
              <a:t> HANYA </a:t>
            </a:r>
            <a:r>
              <a:rPr lang="en-US" sz="1800" i="1" dirty="0" err="1"/>
              <a:t>satu</a:t>
            </a:r>
            <a:r>
              <a:rPr lang="en-US" sz="1800" i="1" dirty="0"/>
              <a:t> parent</a:t>
            </a:r>
            <a:r>
              <a:rPr lang="id-ID" sz="1800" dirty="0"/>
              <a:t>.</a:t>
            </a:r>
          </a:p>
          <a:p>
            <a:pPr algn="just"/>
            <a:r>
              <a:rPr lang="en-US" sz="1800" i="1" dirty="0"/>
              <a:t>Subtree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child-child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node, yang </a:t>
            </a:r>
            <a:r>
              <a:rPr lang="en-US" sz="1800" dirty="0" err="1"/>
              <a:t>membentuk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tree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73163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/>
          <a:lstStyle/>
          <a:p>
            <a:pPr algn="ctr"/>
            <a:r>
              <a:rPr lang="en-US" dirty="0"/>
              <a:t>Binary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endParaRPr lang="id-ID"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59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Binary</a:t>
            </a:r>
            <a:r>
              <a:rPr lang="en-US" sz="3200" i="1" dirty="0"/>
              <a:t> Tree </a:t>
            </a:r>
            <a:r>
              <a:rPr lang="en-US" sz="3200" dirty="0"/>
              <a:t>(</a:t>
            </a:r>
            <a:r>
              <a:rPr lang="en-US" sz="3200" dirty="0" err="1"/>
              <a:t>Pohon</a:t>
            </a:r>
            <a:r>
              <a:rPr lang="en-US" sz="3200" dirty="0"/>
              <a:t> </a:t>
            </a:r>
            <a:r>
              <a:rPr lang="en-US" sz="3200" dirty="0" err="1"/>
              <a:t>Biner</a:t>
            </a:r>
            <a:r>
              <a:rPr lang="en-US" sz="3200" dirty="0"/>
              <a:t>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71616"/>
            <a:ext cx="7886700" cy="3263504"/>
          </a:xfrm>
        </p:spPr>
        <p:txBody>
          <a:bodyPr/>
          <a:lstStyle/>
          <a:p>
            <a:pPr algn="just"/>
            <a:r>
              <a:rPr lang="en-ID" sz="1600" dirty="0" err="1"/>
              <a:t>Dalam</a:t>
            </a:r>
            <a:r>
              <a:rPr lang="en-ID" sz="1600" dirty="0"/>
              <a:t> tree </a:t>
            </a:r>
            <a:r>
              <a:rPr lang="en-ID" sz="1600" dirty="0" err="1"/>
              <a:t>terdapat</a:t>
            </a:r>
            <a:r>
              <a:rPr lang="en-ID" sz="1600" dirty="0"/>
              <a:t> </a:t>
            </a:r>
            <a:r>
              <a:rPr lang="en-ID" sz="1600" dirty="0" err="1"/>
              <a:t>jenis-jenis</a:t>
            </a:r>
            <a:r>
              <a:rPr lang="en-ID" sz="1600" dirty="0"/>
              <a:t> tree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sifat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, </a:t>
            </a:r>
            <a:r>
              <a:rPr lang="en-ID" sz="1600" dirty="0" err="1"/>
              <a:t>diantaranya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b="1" i="1" dirty="0"/>
              <a:t>binary tree</a:t>
            </a:r>
            <a:r>
              <a:rPr lang="en-ID" sz="1600" dirty="0"/>
              <a:t>.  </a:t>
            </a:r>
          </a:p>
          <a:p>
            <a:pPr algn="just"/>
            <a:r>
              <a:rPr lang="en-US" sz="1600" i="1" dirty="0"/>
              <a:t>Binary Tree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pengorganisasian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hirarki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i="1" dirty="0"/>
              <a:t>node,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i="1" dirty="0"/>
              <a:t>node </a:t>
            </a:r>
            <a:r>
              <a:rPr lang="en-US" sz="1600" dirty="0"/>
              <a:t>HANYA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2 child.</a:t>
            </a:r>
          </a:p>
          <a:p>
            <a:pPr algn="just"/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sv-SE" sz="1600" dirty="0"/>
              <a:t>khusus 2 child yang dimaksud, dinamakan kiri (</a:t>
            </a:r>
            <a:r>
              <a:rPr lang="sv-SE" sz="1600" i="1" dirty="0"/>
              <a:t>left-child</a:t>
            </a:r>
            <a:r>
              <a:rPr lang="sv-SE" sz="1600" dirty="0"/>
              <a:t>) dan kanan (</a:t>
            </a:r>
            <a:r>
              <a:rPr lang="sv-SE" sz="1600" i="1" dirty="0"/>
              <a:t>right-child</a:t>
            </a:r>
            <a:r>
              <a:rPr lang="sv-SE" sz="1600" dirty="0"/>
              <a:t>).</a:t>
            </a:r>
            <a:endParaRPr lang="id-ID" sz="1600" dirty="0"/>
          </a:p>
          <a:p>
            <a:pPr marL="0" indent="0" algn="just">
              <a:buNone/>
            </a:pPr>
            <a:endParaRPr lang="id-ID" sz="1800" dirty="0"/>
          </a:p>
          <a:p>
            <a:pPr algn="just"/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8289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i="1" dirty="0"/>
              <a:t>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01872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ID" sz="1600" dirty="0" err="1"/>
              <a:t>Terdapat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i="1" dirty="0"/>
              <a:t>binary tree </a:t>
            </a:r>
            <a:r>
              <a:rPr lang="en-ID" sz="1600" dirty="0" err="1"/>
              <a:t>didasarkan</a:t>
            </a:r>
            <a:r>
              <a:rPr lang="en-ID" sz="1600" dirty="0"/>
              <a:t> pada </a:t>
            </a: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susunan</a:t>
            </a:r>
            <a:r>
              <a:rPr lang="en-ID" sz="1600" dirty="0"/>
              <a:t> node-node di </a:t>
            </a:r>
            <a:r>
              <a:rPr lang="en-ID" sz="1600" dirty="0" err="1"/>
              <a:t>dalamnya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lain:</a:t>
            </a:r>
            <a:endParaRPr lang="en-US" sz="1600" i="1" dirty="0">
              <a:solidFill>
                <a:schemeClr val="tx2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1600" i="1" dirty="0">
                <a:solidFill>
                  <a:schemeClr val="tx2">
                    <a:lumMod val="25000"/>
                  </a:schemeClr>
                </a:solidFill>
              </a:rPr>
              <a:t>Full Binary Tree</a:t>
            </a:r>
          </a:p>
          <a:p>
            <a:pPr lvl="1" algn="just">
              <a:spcBef>
                <a:spcPts val="600"/>
              </a:spcBef>
            </a:pPr>
            <a:r>
              <a:rPr lang="en-US" sz="1600" i="1" dirty="0">
                <a:solidFill>
                  <a:schemeClr val="tx2">
                    <a:lumMod val="25000"/>
                  </a:schemeClr>
                </a:solidFill>
              </a:rPr>
              <a:t>Strict Binary Tree</a:t>
            </a:r>
          </a:p>
          <a:p>
            <a:pPr lvl="1" algn="just">
              <a:spcBef>
                <a:spcPts val="600"/>
              </a:spcBef>
            </a:pPr>
            <a:r>
              <a:rPr lang="en-US" sz="1600" i="1" dirty="0">
                <a:solidFill>
                  <a:schemeClr val="tx2">
                    <a:lumMod val="25000"/>
                  </a:schemeClr>
                </a:solidFill>
              </a:rPr>
              <a:t>Complete Binary Tree</a:t>
            </a:r>
          </a:p>
          <a:p>
            <a:pPr lvl="1" algn="just">
              <a:spcBef>
                <a:spcPts val="600"/>
              </a:spcBef>
            </a:pPr>
            <a:r>
              <a:rPr lang="en-US" sz="1600" i="1" dirty="0">
                <a:solidFill>
                  <a:schemeClr val="tx2">
                    <a:lumMod val="25000"/>
                  </a:schemeClr>
                </a:solidFill>
              </a:rPr>
              <a:t>Incomplete Binary Tree</a:t>
            </a:r>
          </a:p>
          <a:p>
            <a:pPr lvl="1" algn="just">
              <a:spcBef>
                <a:spcPts val="600"/>
              </a:spcBef>
            </a:pPr>
            <a:r>
              <a:rPr lang="en-ID" sz="1600" i="1" dirty="0">
                <a:solidFill>
                  <a:schemeClr val="tx2">
                    <a:lumMod val="25000"/>
                  </a:schemeClr>
                </a:solidFill>
              </a:rPr>
              <a:t>Skewed Binary Tree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040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Full 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83240"/>
            <a:ext cx="7886700" cy="3263504"/>
          </a:xfrm>
        </p:spPr>
        <p:txBody>
          <a:bodyPr/>
          <a:lstStyle/>
          <a:p>
            <a:pPr algn="just"/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i="1" dirty="0"/>
              <a:t>node </a:t>
            </a:r>
            <a:r>
              <a:rPr lang="en-ID" sz="1600" dirty="0"/>
              <a:t>(</a:t>
            </a:r>
            <a:r>
              <a:rPr lang="en-ID" sz="1600" dirty="0" err="1"/>
              <a:t>kecuali</a:t>
            </a:r>
            <a:r>
              <a:rPr lang="en-ID" sz="1600" dirty="0"/>
              <a:t> </a:t>
            </a:r>
            <a:r>
              <a:rPr lang="en-ID" sz="1600" i="1" dirty="0"/>
              <a:t>leaf</a:t>
            </a:r>
            <a:r>
              <a:rPr lang="en-ID" sz="1600" dirty="0"/>
              <a:t>) </a:t>
            </a:r>
            <a:r>
              <a:rPr lang="en-ID" sz="1600" dirty="0" err="1"/>
              <a:t>memiliki</a:t>
            </a:r>
            <a:r>
              <a:rPr lang="en-ID" sz="1600" dirty="0"/>
              <a:t> 2 </a:t>
            </a:r>
            <a:r>
              <a:rPr lang="en-ID" sz="1600" dirty="0" err="1"/>
              <a:t>anak</a:t>
            </a:r>
            <a:r>
              <a:rPr lang="en-ID" sz="1600" dirty="0"/>
              <a:t> dan </a:t>
            </a:r>
            <a:r>
              <a:rPr lang="en-ID" sz="1600" dirty="0" err="1"/>
              <a:t>tiap</a:t>
            </a:r>
            <a:r>
              <a:rPr lang="en-ID" sz="1600" dirty="0"/>
              <a:t> </a:t>
            </a:r>
            <a:r>
              <a:rPr lang="en-ID" sz="1600" dirty="0" err="1"/>
              <a:t>cabang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panjang</a:t>
            </a:r>
            <a:r>
              <a:rPr lang="en-ID" sz="1600" dirty="0"/>
              <a:t> </a:t>
            </a:r>
            <a:r>
              <a:rPr lang="en-ID" sz="1600" dirty="0" err="1"/>
              <a:t>ruas</a:t>
            </a:r>
            <a:r>
              <a:rPr lang="en-ID" sz="1600" dirty="0"/>
              <a:t> yang </a:t>
            </a:r>
            <a:r>
              <a:rPr lang="en-ID" sz="1600" dirty="0" err="1"/>
              <a:t>sama</a:t>
            </a:r>
            <a:r>
              <a:rPr lang="en-ID" sz="1600" dirty="0"/>
              <a:t>.  </a:t>
            </a:r>
            <a:r>
              <a:rPr lang="en-ID" sz="1600" dirty="0" err="1"/>
              <a:t>Atau</a:t>
            </a:r>
            <a:r>
              <a:rPr lang="en-ID" sz="1600" dirty="0"/>
              <a:t>, </a:t>
            </a:r>
            <a:r>
              <a:rPr lang="en-ID" sz="1600" dirty="0" err="1"/>
              <a:t>tiap</a:t>
            </a:r>
            <a:r>
              <a:rPr lang="en-ID" sz="1600" dirty="0"/>
              <a:t> subtree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panjang</a:t>
            </a:r>
            <a:r>
              <a:rPr lang="en-ID" sz="1600" dirty="0"/>
              <a:t> </a:t>
            </a:r>
            <a:r>
              <a:rPr lang="en-ID" sz="1600" i="1" dirty="0"/>
              <a:t>path </a:t>
            </a:r>
            <a:r>
              <a:rPr lang="en-ID" sz="1600" dirty="0"/>
              <a:t>yang </a:t>
            </a:r>
            <a:r>
              <a:rPr lang="en-ID" sz="1600" dirty="0" err="1"/>
              <a:t>sama</a:t>
            </a:r>
            <a:endParaRPr lang="en-ID" sz="1600" dirty="0"/>
          </a:p>
          <a:p>
            <a:pPr algn="just"/>
            <a:r>
              <a:rPr lang="en-ID" sz="1600" dirty="0" err="1"/>
              <a:t>Disebut</a:t>
            </a:r>
            <a:r>
              <a:rPr lang="en-ID" sz="1600" dirty="0"/>
              <a:t> juga </a:t>
            </a:r>
            <a:r>
              <a:rPr lang="en-ID" sz="1600" i="1" dirty="0"/>
              <a:t>maximum binary tree </a:t>
            </a:r>
            <a:r>
              <a:rPr lang="en-ID" sz="1600" dirty="0" err="1"/>
              <a:t>ataupun</a:t>
            </a:r>
            <a:r>
              <a:rPr lang="en-ID" sz="1600" dirty="0"/>
              <a:t> </a:t>
            </a:r>
            <a:r>
              <a:rPr lang="en-ID" sz="1600" i="1" dirty="0"/>
              <a:t>perfect binary tree</a:t>
            </a:r>
            <a:r>
              <a:rPr lang="en-ID" sz="1600" dirty="0"/>
              <a:t>.</a:t>
            </a:r>
          </a:p>
          <a:p>
            <a:pPr algn="just"/>
            <a:endParaRPr lang="en-ID" sz="1800" dirty="0"/>
          </a:p>
          <a:p>
            <a:pPr algn="just"/>
            <a:endParaRPr lang="id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357D1-0C04-463E-8EE1-E5555E3AC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0" b="8426"/>
          <a:stretch/>
        </p:blipFill>
        <p:spPr>
          <a:xfrm>
            <a:off x="2174914" y="2056840"/>
            <a:ext cx="3850289" cy="26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Strict 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01872"/>
            <a:ext cx="7886700" cy="3263504"/>
          </a:xfrm>
        </p:spPr>
        <p:txBody>
          <a:bodyPr/>
          <a:lstStyle/>
          <a:p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i="1" dirty="0"/>
              <a:t>parent node </a:t>
            </a:r>
            <a:r>
              <a:rPr lang="en-ID" sz="1600" dirty="0"/>
              <a:t>HARUS </a:t>
            </a:r>
            <a:r>
              <a:rPr lang="en-ID" sz="1600" dirty="0" err="1"/>
              <a:t>memiliki</a:t>
            </a:r>
            <a:r>
              <a:rPr lang="en-ID" sz="1600" dirty="0"/>
              <a:t> 2 child,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i="1" dirty="0"/>
              <a:t>parent node</a:t>
            </a:r>
            <a:r>
              <a:rPr lang="en-ID" sz="1600" dirty="0"/>
              <a:t> yang HANYA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child.</a:t>
            </a:r>
          </a:p>
          <a:p>
            <a:r>
              <a:rPr lang="en-ID" sz="1600" dirty="0" err="1"/>
              <a:t>Tiap</a:t>
            </a:r>
            <a:r>
              <a:rPr lang="en-ID" sz="1600" dirty="0"/>
              <a:t> subtree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diharuskan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panjang</a:t>
            </a:r>
            <a:r>
              <a:rPr lang="en-ID" sz="1600" dirty="0"/>
              <a:t> path yang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subtree yang lain </a:t>
            </a:r>
            <a:r>
              <a:rPr lang="en-US" sz="1600" dirty="0" err="1"/>
              <a:t>seperti</a:t>
            </a:r>
            <a:r>
              <a:rPr lang="en-US" sz="1600" dirty="0"/>
              <a:t> pada full binary tree.</a:t>
            </a:r>
            <a:endParaRPr lang="en-ID" sz="1600" dirty="0"/>
          </a:p>
          <a:p>
            <a:pPr algn="just"/>
            <a:endParaRPr lang="en-ID" sz="1800" dirty="0"/>
          </a:p>
          <a:p>
            <a:pPr algn="just"/>
            <a:endParaRPr lang="id-ID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0CDD08-6C40-49FA-A643-F561A291F77E}"/>
              </a:ext>
            </a:extLst>
          </p:cNvPr>
          <p:cNvGrpSpPr/>
          <p:nvPr/>
        </p:nvGrpSpPr>
        <p:grpSpPr>
          <a:xfrm>
            <a:off x="823846" y="2287030"/>
            <a:ext cx="7703862" cy="2449952"/>
            <a:chOff x="1068740" y="2890358"/>
            <a:chExt cx="10271815" cy="32666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CEF4A3-02B5-4AA4-9B6C-375B8D16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7335" y="2890358"/>
              <a:ext cx="2556470" cy="326660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DFAD16-ACCD-4FE6-B5AD-5E6A859B7EF7}"/>
                </a:ext>
              </a:extLst>
            </p:cNvPr>
            <p:cNvCxnSpPr/>
            <p:nvPr/>
          </p:nvCxnSpPr>
          <p:spPr>
            <a:xfrm>
              <a:off x="6808816" y="3300663"/>
              <a:ext cx="2021305" cy="0"/>
            </a:xfrm>
            <a:prstGeom prst="straightConnector1">
              <a:avLst/>
            </a:prstGeom>
            <a:ln w="28575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2B6C57-D78B-405E-81D7-846B96B8EF61}"/>
                </a:ext>
              </a:extLst>
            </p:cNvPr>
            <p:cNvSpPr txBox="1"/>
            <p:nvPr/>
          </p:nvSpPr>
          <p:spPr>
            <a:xfrm>
              <a:off x="8830121" y="3115997"/>
              <a:ext cx="2436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1 </a:t>
              </a:r>
              <a:r>
                <a:rPr lang="en-US" sz="1200" i="1" dirty="0"/>
                <a:t>parent </a:t>
              </a:r>
              <a:r>
                <a:rPr lang="en-US" sz="1200" dirty="0" err="1"/>
                <a:t>dengan</a:t>
              </a:r>
              <a:r>
                <a:rPr lang="en-US" sz="1200" dirty="0"/>
                <a:t> 2 </a:t>
              </a:r>
              <a:r>
                <a:rPr lang="en-US" sz="1200" i="1" dirty="0"/>
                <a:t>child</a:t>
              </a:r>
              <a:endParaRPr lang="en-ID" sz="1200" i="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BFD2C9-2178-40EF-89E5-0963AFAF8983}"/>
                </a:ext>
              </a:extLst>
            </p:cNvPr>
            <p:cNvCxnSpPr/>
            <p:nvPr/>
          </p:nvCxnSpPr>
          <p:spPr>
            <a:xfrm>
              <a:off x="6937831" y="4815128"/>
              <a:ext cx="2021305" cy="0"/>
            </a:xfrm>
            <a:prstGeom prst="straightConnector1">
              <a:avLst/>
            </a:prstGeom>
            <a:ln w="28575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070DC-B6FB-41D5-90C7-0410A4C92910}"/>
                </a:ext>
              </a:extLst>
            </p:cNvPr>
            <p:cNvSpPr txBox="1"/>
            <p:nvPr/>
          </p:nvSpPr>
          <p:spPr>
            <a:xfrm>
              <a:off x="8959134" y="4630462"/>
              <a:ext cx="2381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1</a:t>
              </a:r>
              <a:r>
                <a:rPr lang="en-US" sz="1200" dirty="0"/>
                <a:t> </a:t>
              </a:r>
              <a:r>
                <a:rPr lang="en-US" sz="1200" i="1" dirty="0"/>
                <a:t>parent </a:t>
              </a:r>
              <a:r>
                <a:rPr lang="en-US" sz="1200" dirty="0" err="1"/>
                <a:t>dengan</a:t>
              </a:r>
              <a:r>
                <a:rPr lang="en-US" sz="1200" dirty="0"/>
                <a:t> 2 </a:t>
              </a:r>
              <a:r>
                <a:rPr lang="en-US" sz="1200" i="1" dirty="0"/>
                <a:t>child</a:t>
              </a:r>
              <a:endParaRPr lang="en-ID" sz="1200" i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78307A-F2DD-429F-AD08-BF84CB096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286" y="3941831"/>
              <a:ext cx="2242534" cy="0"/>
            </a:xfrm>
            <a:prstGeom prst="straightConnector1">
              <a:avLst/>
            </a:prstGeom>
            <a:ln w="28575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86D59F-01DD-48CC-B621-82F652F46DEA}"/>
                </a:ext>
              </a:extLst>
            </p:cNvPr>
            <p:cNvSpPr txBox="1"/>
            <p:nvPr/>
          </p:nvSpPr>
          <p:spPr>
            <a:xfrm>
              <a:off x="1068740" y="3757164"/>
              <a:ext cx="2381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1</a:t>
              </a:r>
              <a:r>
                <a:rPr lang="en-US" sz="1200" dirty="0"/>
                <a:t> </a:t>
              </a:r>
              <a:r>
                <a:rPr lang="en-US" sz="1200" i="1" dirty="0"/>
                <a:t>parent </a:t>
              </a:r>
              <a:r>
                <a:rPr lang="en-US" sz="1200" dirty="0" err="1"/>
                <a:t>dengan</a:t>
              </a:r>
              <a:r>
                <a:rPr lang="en-US" sz="1200" dirty="0"/>
                <a:t> 2 </a:t>
              </a:r>
              <a:r>
                <a:rPr lang="en-US" sz="1200" i="1" dirty="0"/>
                <a:t>child</a:t>
              </a:r>
              <a:endParaRPr lang="en-ID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1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Complete 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043757"/>
            <a:ext cx="7886700" cy="3263504"/>
          </a:xfrm>
        </p:spPr>
        <p:txBody>
          <a:bodyPr/>
          <a:lstStyle/>
          <a:p>
            <a:pPr algn="just"/>
            <a:r>
              <a:rPr lang="en-ID" sz="1600" dirty="0" err="1"/>
              <a:t>Sebuah</a:t>
            </a:r>
            <a:r>
              <a:rPr lang="en-ID" sz="1600" dirty="0"/>
              <a:t> tree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terisi</a:t>
            </a:r>
            <a:r>
              <a:rPr lang="en-ID" sz="1600" dirty="0"/>
              <a:t> node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lengkap</a:t>
            </a:r>
            <a:r>
              <a:rPr lang="en-ID" sz="1600" dirty="0"/>
              <a:t> pada </a:t>
            </a:r>
            <a:r>
              <a:rPr lang="en-ID" sz="1600" dirty="0" err="1"/>
              <a:t>semua</a:t>
            </a:r>
            <a:r>
              <a:rPr lang="en-ID" sz="1600" dirty="0"/>
              <a:t> level, </a:t>
            </a:r>
            <a:r>
              <a:rPr lang="en-ID" sz="1600" dirty="0" err="1"/>
              <a:t>kecuali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level </a:t>
            </a:r>
            <a:r>
              <a:rPr lang="en-ID" sz="1600" dirty="0" err="1"/>
              <a:t>terakhir</a:t>
            </a:r>
            <a:r>
              <a:rPr lang="en-ID" sz="1600" dirty="0"/>
              <a:t>. </a:t>
            </a:r>
          </a:p>
          <a:p>
            <a:pPr algn="just"/>
            <a:r>
              <a:rPr lang="en-ID" sz="1600" dirty="0"/>
              <a:t>Pada level </a:t>
            </a:r>
            <a:r>
              <a:rPr lang="en-ID" sz="1600" dirty="0" err="1"/>
              <a:t>terakhir</a:t>
            </a:r>
            <a:r>
              <a:rPr lang="en-ID" sz="1600" dirty="0"/>
              <a:t>, node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diisi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lengkap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pengisian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node  HARUS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terurut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39F29-B4A2-4836-B41D-538B2C71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77" y="2374863"/>
            <a:ext cx="3105806" cy="23920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2C61FF-2976-499F-9967-D9E43D7454D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5139810" y="3217078"/>
            <a:ext cx="795228" cy="34626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18AA0B-03C0-4982-A036-DC1A539C1D20}"/>
              </a:ext>
            </a:extLst>
          </p:cNvPr>
          <p:cNvSpPr txBox="1"/>
          <p:nvPr/>
        </p:nvSpPr>
        <p:spPr>
          <a:xfrm>
            <a:off x="5935038" y="3009329"/>
            <a:ext cx="17684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 </a:t>
            </a:r>
            <a:r>
              <a:rPr lang="en-US" sz="1050" dirty="0" err="1"/>
              <a:t>disemua</a:t>
            </a:r>
            <a:r>
              <a:rPr lang="en-US" sz="1050" dirty="0"/>
              <a:t> level </a:t>
            </a:r>
            <a:r>
              <a:rPr lang="en-US" sz="1050" dirty="0" err="1"/>
              <a:t>terisi</a:t>
            </a:r>
            <a:r>
              <a:rPr lang="en-US" sz="1050" dirty="0"/>
              <a:t>, </a:t>
            </a:r>
          </a:p>
          <a:p>
            <a:r>
              <a:rPr lang="en-US" sz="1050" dirty="0" err="1"/>
              <a:t>kecuali</a:t>
            </a:r>
            <a:r>
              <a:rPr lang="en-US" sz="1050" dirty="0"/>
              <a:t> level </a:t>
            </a:r>
            <a:r>
              <a:rPr lang="en-US" sz="1050" dirty="0" err="1"/>
              <a:t>terakhir</a:t>
            </a:r>
            <a:endParaRPr lang="en-ID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D809F-371F-41B7-A74B-F112DA7BF28A}"/>
              </a:ext>
            </a:extLst>
          </p:cNvPr>
          <p:cNvSpPr/>
          <p:nvPr/>
        </p:nvSpPr>
        <p:spPr>
          <a:xfrm>
            <a:off x="2034004" y="2375213"/>
            <a:ext cx="3105806" cy="175298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8A9F8A-2125-4ACE-9BF4-F1602F791734}"/>
              </a:ext>
            </a:extLst>
          </p:cNvPr>
          <p:cNvSpPr/>
          <p:nvPr/>
        </p:nvSpPr>
        <p:spPr>
          <a:xfrm>
            <a:off x="4066675" y="4235116"/>
            <a:ext cx="1073135" cy="4774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C9BC68-8C36-483F-BA98-AEC59FBED6E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139810" y="4415316"/>
            <a:ext cx="795228" cy="34628"/>
          </a:xfrm>
          <a:prstGeom prst="straightConnector1">
            <a:avLst/>
          </a:prstGeom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E94FF4-811B-47D2-88F2-D9B239ED1613}"/>
              </a:ext>
            </a:extLst>
          </p:cNvPr>
          <p:cNvSpPr txBox="1"/>
          <p:nvPr/>
        </p:nvSpPr>
        <p:spPr>
          <a:xfrm>
            <a:off x="5935038" y="4207567"/>
            <a:ext cx="22958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Pengisian</a:t>
            </a:r>
            <a:r>
              <a:rPr lang="en-US" sz="1050" dirty="0"/>
              <a:t> node pada level </a:t>
            </a:r>
            <a:r>
              <a:rPr lang="en-US" sz="1050" dirty="0" err="1"/>
              <a:t>terakhir</a:t>
            </a:r>
            <a:r>
              <a:rPr lang="en-US" sz="1050" dirty="0"/>
              <a:t> </a:t>
            </a:r>
          </a:p>
          <a:p>
            <a:r>
              <a:rPr lang="en-US" sz="1050" dirty="0"/>
              <a:t>Harus </a:t>
            </a:r>
            <a:r>
              <a:rPr lang="en-US" sz="1050" dirty="0" err="1"/>
              <a:t>dari</a:t>
            </a:r>
            <a:r>
              <a:rPr lang="en-US" sz="1050" dirty="0"/>
              <a:t> </a:t>
            </a:r>
            <a:r>
              <a:rPr lang="en-US" sz="1050" dirty="0" err="1"/>
              <a:t>kiri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kanan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11684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F1E-F965-C646-BE9B-C5C50192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Tujuan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F744-8D66-9A43-9DE6-DEB82951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definisi</a:t>
            </a:r>
            <a:r>
              <a:rPr lang="en-US" sz="1600" dirty="0"/>
              <a:t> dan </a:t>
            </a:r>
            <a:r>
              <a:rPr lang="en-US" sz="1600" dirty="0" err="1"/>
              <a:t>terminologi</a:t>
            </a:r>
            <a:r>
              <a:rPr lang="en-US" sz="1600" dirty="0"/>
              <a:t> Tree</a:t>
            </a:r>
          </a:p>
          <a:p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/ </a:t>
            </a:r>
            <a:r>
              <a:rPr lang="en-US" sz="1600" dirty="0" err="1"/>
              <a:t>penerapan</a:t>
            </a:r>
            <a:r>
              <a:rPr lang="en-US" sz="1600" dirty="0"/>
              <a:t> Tree</a:t>
            </a:r>
          </a:p>
          <a:p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menelusuri</a:t>
            </a:r>
            <a:r>
              <a:rPr lang="en-US" sz="1600" dirty="0"/>
              <a:t> (traverse) Tree</a:t>
            </a:r>
          </a:p>
        </p:txBody>
      </p:sp>
    </p:spTree>
    <p:extLst>
      <p:ext uri="{BB962C8B-B14F-4D97-AF65-F5344CB8AC3E}">
        <p14:creationId xmlns:p14="http://schemas.microsoft.com/office/powerpoint/2010/main" val="321553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Incomplete 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04788" indent="-204788" algn="just">
              <a:buFont typeface="+mj-lt"/>
              <a:buAutoNum type="alphaLcPeriod"/>
            </a:pPr>
            <a:r>
              <a:rPr lang="en-ID" sz="1600" dirty="0" err="1"/>
              <a:t>Seluruh</a:t>
            </a:r>
            <a:r>
              <a:rPr lang="en-ID" sz="1600" dirty="0"/>
              <a:t> node pada level </a:t>
            </a:r>
            <a:r>
              <a:rPr lang="en-ID" sz="1600" dirty="0" err="1"/>
              <a:t>terakhir</a:t>
            </a:r>
            <a:r>
              <a:rPr lang="en-ID" sz="1600" dirty="0"/>
              <a:t> </a:t>
            </a:r>
            <a:r>
              <a:rPr lang="en-ID" sz="1600" dirty="0" err="1"/>
              <a:t>diisi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runtut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terlebih</a:t>
            </a:r>
            <a:r>
              <a:rPr lang="en-ID" sz="1600" dirty="0"/>
              <a:t> </a:t>
            </a:r>
            <a:r>
              <a:rPr lang="en-ID" sz="1600" dirty="0" err="1"/>
              <a:t>dahulu</a:t>
            </a:r>
            <a:r>
              <a:rPr lang="en-ID" sz="1600" dirty="0"/>
              <a:t>.</a:t>
            </a:r>
          </a:p>
          <a:p>
            <a:pPr marL="204788" indent="-204788" algn="just">
              <a:buFont typeface="+mj-lt"/>
              <a:buAutoNum type="alphaLcPeriod"/>
            </a:pPr>
            <a:r>
              <a:rPr lang="en-ID" sz="1600" dirty="0" err="1"/>
              <a:t>Terdapat</a:t>
            </a:r>
            <a:r>
              <a:rPr lang="en-ID" sz="1600" dirty="0"/>
              <a:t> node yang </a:t>
            </a:r>
            <a:r>
              <a:rPr lang="en-ID" sz="1600" dirty="0" err="1"/>
              <a:t>kosong</a:t>
            </a:r>
            <a:r>
              <a:rPr lang="en-ID" sz="1600" dirty="0"/>
              <a:t> pada tree </a:t>
            </a:r>
            <a:r>
              <a:rPr lang="en-ID" sz="1600" dirty="0" err="1"/>
              <a:t>selain</a:t>
            </a:r>
            <a:r>
              <a:rPr lang="en-ID" sz="1600" dirty="0"/>
              <a:t> </a:t>
            </a:r>
            <a:r>
              <a:rPr lang="en-ID" sz="1600" dirty="0" err="1"/>
              <a:t>diposisi</a:t>
            </a:r>
            <a:r>
              <a:rPr lang="en-ID" sz="1600" dirty="0"/>
              <a:t> level </a:t>
            </a:r>
            <a:r>
              <a:rPr lang="en-ID" sz="1600" dirty="0" err="1"/>
              <a:t>terakhir</a:t>
            </a:r>
            <a:r>
              <a:rPr lang="en-ID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AA0B-03C0-4982-A036-DC1A539C1D20}"/>
              </a:ext>
            </a:extLst>
          </p:cNvPr>
          <p:cNvSpPr txBox="1"/>
          <p:nvPr/>
        </p:nvSpPr>
        <p:spPr>
          <a:xfrm>
            <a:off x="6439737" y="2459555"/>
            <a:ext cx="24657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50" dirty="0"/>
              <a:t>Node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lengkap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</a:p>
          <a:p>
            <a:pPr algn="just"/>
            <a:r>
              <a:rPr lang="en-US" sz="1050" dirty="0"/>
              <a:t>pada level </a:t>
            </a:r>
            <a:r>
              <a:rPr lang="en-US" sz="1050" dirty="0" err="1"/>
              <a:t>terakhir</a:t>
            </a:r>
            <a:r>
              <a:rPr lang="en-US" sz="1050" dirty="0"/>
              <a:t>, (level 3), </a:t>
            </a:r>
            <a:r>
              <a:rPr lang="en-US" sz="1050" dirty="0" err="1"/>
              <a:t>tapi</a:t>
            </a:r>
            <a:r>
              <a:rPr lang="en-US" sz="1050" dirty="0"/>
              <a:t> juga </a:t>
            </a:r>
          </a:p>
          <a:p>
            <a:pPr algn="just"/>
            <a:r>
              <a:rPr lang="en-US" sz="1050" dirty="0"/>
              <a:t>pada level 2.</a:t>
            </a:r>
            <a:endParaRPr lang="en-ID"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B44DB-A131-48E6-A873-6369C75F8322}"/>
              </a:ext>
            </a:extLst>
          </p:cNvPr>
          <p:cNvGrpSpPr/>
          <p:nvPr/>
        </p:nvGrpSpPr>
        <p:grpSpPr>
          <a:xfrm>
            <a:off x="3978681" y="2571751"/>
            <a:ext cx="1866202" cy="1610921"/>
            <a:chOff x="2423828" y="2412883"/>
            <a:chExt cx="3554412" cy="3900487"/>
          </a:xfrm>
        </p:grpSpPr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7A825EB3-BE9F-43AB-9169-E6A207814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053" y="2412883"/>
              <a:ext cx="528637" cy="5159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A9827C28-A8E5-485C-902D-2A3D4AD1F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015" y="349397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FBC79288-B973-4BDB-9274-5F54F26A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603" y="3493970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5" name="Oval 27">
              <a:extLst>
                <a:ext uri="{FF2B5EF4-FFF2-40B4-BE49-F238E27FC236}">
                  <a16:creationId xmlns:a16="http://schemas.microsoft.com/office/drawing/2014/main" id="{FCF59B63-B712-47EF-A2D2-15E44705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190" y="457347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050B5AFE-D30D-43FF-969C-FA1576C7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715" y="457347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54DE82D7-59F8-43E2-B28D-A97690C3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28" y="5797433"/>
              <a:ext cx="528637" cy="5159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3F57B305-3C61-443D-B3A9-2C244297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115" y="5797433"/>
              <a:ext cx="528638" cy="5159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53FAC13A-9DF6-497C-9E11-6EDE24D0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815" y="5797433"/>
              <a:ext cx="528638" cy="5159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CB46EC9B-F83C-4D47-BF38-5554C9186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078" y="5797433"/>
              <a:ext cx="528637" cy="5159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id="{4AD67E50-A7CC-470A-B2E6-436F9595E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353" y="2917708"/>
              <a:ext cx="792162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EEB6CF17-8E13-4EA5-833A-6DD357EB2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415" y="2917708"/>
              <a:ext cx="10080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3" name="Line 35">
              <a:extLst>
                <a:ext uri="{FF2B5EF4-FFF2-40B4-BE49-F238E27FC236}">
                  <a16:creationId xmlns:a16="http://schemas.microsoft.com/office/drawing/2014/main" id="{9CDE5B1E-CDA7-4FEA-B679-25A31FB4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115" y="3997208"/>
              <a:ext cx="4318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0FE224F2-BEB8-4170-BF89-BF59734B5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378" y="3997208"/>
              <a:ext cx="4318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5" name="Line 37">
              <a:extLst>
                <a:ext uri="{FF2B5EF4-FFF2-40B4-BE49-F238E27FC236}">
                  <a16:creationId xmlns:a16="http://schemas.microsoft.com/office/drawing/2014/main" id="{36BDAE0F-3046-44DA-A665-2BC08F820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2753" y="5078295"/>
              <a:ext cx="28733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6" name="Line 38">
              <a:extLst>
                <a:ext uri="{FF2B5EF4-FFF2-40B4-BE49-F238E27FC236}">
                  <a16:creationId xmlns:a16="http://schemas.microsoft.com/office/drawing/2014/main" id="{318BAD74-455F-41D9-9A64-B65F237F2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115" y="5078295"/>
              <a:ext cx="287338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7" name="Line 39">
              <a:extLst>
                <a:ext uri="{FF2B5EF4-FFF2-40B4-BE49-F238E27FC236}">
                  <a16:creationId xmlns:a16="http://schemas.microsoft.com/office/drawing/2014/main" id="{753A6AC8-6D63-4B9B-8F17-78500ED3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715" y="5078295"/>
              <a:ext cx="21590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86ABE921-2224-4BF6-AA97-AE591C1B6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053" y="5078295"/>
              <a:ext cx="2889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5631A95-2EF3-44F6-957C-62DE9DA30490}"/>
              </a:ext>
            </a:extLst>
          </p:cNvPr>
          <p:cNvSpPr txBox="1"/>
          <p:nvPr/>
        </p:nvSpPr>
        <p:spPr>
          <a:xfrm>
            <a:off x="4571471" y="4194164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00B050"/>
                </a:solidFill>
              </a:rPr>
              <a:t>Ilustrasi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 err="1">
                <a:solidFill>
                  <a:srgbClr val="00B050"/>
                </a:solidFill>
              </a:rPr>
              <a:t>poin</a:t>
            </a:r>
            <a:r>
              <a:rPr lang="en-US" sz="1050" dirty="0">
                <a:solidFill>
                  <a:srgbClr val="00B050"/>
                </a:solidFill>
              </a:rPr>
              <a:t> b</a:t>
            </a:r>
            <a:endParaRPr lang="en-ID" sz="1050" dirty="0">
              <a:solidFill>
                <a:srgbClr val="00B05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108C70-D0C0-4059-956E-B37CAED47DDC}"/>
              </a:ext>
            </a:extLst>
          </p:cNvPr>
          <p:cNvGrpSpPr/>
          <p:nvPr/>
        </p:nvGrpSpPr>
        <p:grpSpPr>
          <a:xfrm>
            <a:off x="472454" y="2571750"/>
            <a:ext cx="2154347" cy="1635037"/>
            <a:chOff x="395288" y="1844675"/>
            <a:chExt cx="3984625" cy="3900488"/>
          </a:xfrm>
        </p:grpSpPr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2BC3D443-AD37-47A8-BA6F-0EB429A1B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1844675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B92218ED-1AB7-44EF-B1AF-82B7C76DC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299720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6723844D-1528-4A44-A187-2F51AEDF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2997200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8D2F83E0-D4E3-4FBB-9345-AC48F7E7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07670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72643ED8-35BF-4E52-A38D-A8E98FC21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B8148B79-5527-4FB8-B60E-E93F9D04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4076700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96824059-1790-4EA5-A08A-47919F1A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75" y="4076700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AC144342-94A9-4762-A534-4E77D34F8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5229225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C98495C3-1E15-46C4-96BD-512663A7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5229225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C4F7EFCE-F524-4EC0-9A2C-BD17CFDF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5229225"/>
              <a:ext cx="528637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85867E02-744B-4F2B-AF66-68334A8D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5229225"/>
              <a:ext cx="528638" cy="5159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DE47F86D-A621-4229-A8C3-B8D0AB217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2349500"/>
              <a:ext cx="57626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D0CCF653-9D71-4D34-8A51-4162DBEBC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349500"/>
              <a:ext cx="64770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156E5758-9577-4D51-8DD5-2230CAB21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913" y="3500438"/>
              <a:ext cx="5032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BBF40DF5-15BD-4A80-95DD-01173C9A3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050" y="3500438"/>
              <a:ext cx="36036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F20ED983-C841-4352-8664-2E21CBB54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650" y="4581525"/>
              <a:ext cx="4318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A4E80ADD-7B54-4C6F-BE6D-C34B46C1F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4581525"/>
              <a:ext cx="2889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730C6530-0931-4E24-857D-77737857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538" y="4581525"/>
              <a:ext cx="2159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AC874688-597D-4A6C-A91F-DB0DF7FA8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038" y="3500438"/>
              <a:ext cx="2873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1C042594-EBCA-44D8-B4A3-1B0387806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400" y="3500438"/>
              <a:ext cx="35877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64" name="Line 23">
              <a:extLst>
                <a:ext uri="{FF2B5EF4-FFF2-40B4-BE49-F238E27FC236}">
                  <a16:creationId xmlns:a16="http://schemas.microsoft.com/office/drawing/2014/main" id="{EA691C17-68F4-4217-A671-1616E3234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838" y="4581525"/>
              <a:ext cx="287337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A8CE5E9-8018-4F69-B2B6-D49287281106}"/>
              </a:ext>
            </a:extLst>
          </p:cNvPr>
          <p:cNvSpPr txBox="1"/>
          <p:nvPr/>
        </p:nvSpPr>
        <p:spPr>
          <a:xfrm>
            <a:off x="116540" y="2748811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00B050"/>
                </a:solidFill>
              </a:rPr>
              <a:t>Ilustrasi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 err="1">
                <a:solidFill>
                  <a:srgbClr val="00B050"/>
                </a:solidFill>
              </a:rPr>
              <a:t>poin</a:t>
            </a:r>
            <a:r>
              <a:rPr lang="en-US" sz="1050" dirty="0">
                <a:solidFill>
                  <a:srgbClr val="00B050"/>
                </a:solidFill>
              </a:rPr>
              <a:t> a</a:t>
            </a:r>
            <a:endParaRPr lang="en-ID" sz="1050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BF848C-186A-4AF1-8D20-A2628C62436D}"/>
              </a:ext>
            </a:extLst>
          </p:cNvPr>
          <p:cNvSpPr txBox="1"/>
          <p:nvPr/>
        </p:nvSpPr>
        <p:spPr>
          <a:xfrm>
            <a:off x="300011" y="4467190"/>
            <a:ext cx="41408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Level </a:t>
            </a:r>
            <a:r>
              <a:rPr lang="en-US" sz="1050" dirty="0" err="1"/>
              <a:t>terakhir</a:t>
            </a:r>
            <a:r>
              <a:rPr lang="en-US" sz="1050" dirty="0"/>
              <a:t>, node yang </a:t>
            </a:r>
            <a:r>
              <a:rPr lang="en-US" sz="1050" dirty="0" err="1"/>
              <a:t>diisikan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runtut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node paling </a:t>
            </a:r>
            <a:r>
              <a:rPr lang="en-US" sz="1050" dirty="0" err="1"/>
              <a:t>kiri</a:t>
            </a:r>
            <a:r>
              <a:rPr lang="en-US" sz="1050" dirty="0"/>
              <a:t>.</a:t>
            </a:r>
            <a:endParaRPr lang="en-ID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160363-F9EB-475C-B54F-04383F8AD5C5}"/>
              </a:ext>
            </a:extLst>
          </p:cNvPr>
          <p:cNvSpPr/>
          <p:nvPr/>
        </p:nvSpPr>
        <p:spPr>
          <a:xfrm>
            <a:off x="398451" y="3890211"/>
            <a:ext cx="2500197" cy="41471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8E5C7E-3A23-4DAC-AE79-5B1790DF9D58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648550" y="4304923"/>
            <a:ext cx="0" cy="224132"/>
          </a:xfrm>
          <a:prstGeom prst="straightConnector1">
            <a:avLst/>
          </a:prstGeom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A4592-D41F-4BD9-B27F-0527A0F698D6}"/>
              </a:ext>
            </a:extLst>
          </p:cNvPr>
          <p:cNvSpPr/>
          <p:nvPr/>
        </p:nvSpPr>
        <p:spPr>
          <a:xfrm>
            <a:off x="5275345" y="3191560"/>
            <a:ext cx="935620" cy="98083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C79C4E3-3225-4DED-88C2-75914BC502CC}"/>
              </a:ext>
            </a:extLst>
          </p:cNvPr>
          <p:cNvCxnSpPr>
            <a:cxnSpLocks/>
          </p:cNvCxnSpPr>
          <p:nvPr/>
        </p:nvCxnSpPr>
        <p:spPr>
          <a:xfrm flipV="1">
            <a:off x="6210965" y="3191560"/>
            <a:ext cx="608668" cy="386042"/>
          </a:xfrm>
          <a:prstGeom prst="straightConnector1">
            <a:avLst/>
          </a:prstGeom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BDD8BB-8D95-4F36-9629-516D7501FDFD}"/>
              </a:ext>
            </a:extLst>
          </p:cNvPr>
          <p:cNvCxnSpPr/>
          <p:nvPr/>
        </p:nvCxnSpPr>
        <p:spPr>
          <a:xfrm>
            <a:off x="2055598" y="2678292"/>
            <a:ext cx="267989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9416E-38C2-4292-B2C1-9B7BBB4EE502}"/>
              </a:ext>
            </a:extLst>
          </p:cNvPr>
          <p:cNvCxnSpPr>
            <a:cxnSpLocks/>
          </p:cNvCxnSpPr>
          <p:nvPr/>
        </p:nvCxnSpPr>
        <p:spPr>
          <a:xfrm>
            <a:off x="2483893" y="3124787"/>
            <a:ext cx="1721915" cy="584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656E06-775D-453A-82DB-DD87A081027C}"/>
              </a:ext>
            </a:extLst>
          </p:cNvPr>
          <p:cNvCxnSpPr>
            <a:cxnSpLocks/>
          </p:cNvCxnSpPr>
          <p:nvPr/>
        </p:nvCxnSpPr>
        <p:spPr>
          <a:xfrm flipV="1">
            <a:off x="2831391" y="3592995"/>
            <a:ext cx="1035178" cy="15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BFB4E7-A225-4642-8E2A-AC7581A46927}"/>
              </a:ext>
            </a:extLst>
          </p:cNvPr>
          <p:cNvCxnSpPr>
            <a:cxnSpLocks/>
          </p:cNvCxnSpPr>
          <p:nvPr/>
        </p:nvCxnSpPr>
        <p:spPr>
          <a:xfrm>
            <a:off x="3105364" y="4092123"/>
            <a:ext cx="378548" cy="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88EE6B-7A3F-478E-A132-B4C4FA202F42}"/>
              </a:ext>
            </a:extLst>
          </p:cNvPr>
          <p:cNvSpPr txBox="1"/>
          <p:nvPr/>
        </p:nvSpPr>
        <p:spPr>
          <a:xfrm>
            <a:off x="3070295" y="25099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Level 0</a:t>
            </a:r>
            <a:endParaRPr lang="en-ID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245255-D416-4FBE-A422-0E694CA6E764}"/>
              </a:ext>
            </a:extLst>
          </p:cNvPr>
          <p:cNvSpPr txBox="1"/>
          <p:nvPr/>
        </p:nvSpPr>
        <p:spPr>
          <a:xfrm>
            <a:off x="3070295" y="295150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Level 1</a:t>
            </a:r>
            <a:endParaRPr lang="en-ID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473437-0444-4C97-9453-5064AAD8C2D4}"/>
              </a:ext>
            </a:extLst>
          </p:cNvPr>
          <p:cNvSpPr txBox="1"/>
          <p:nvPr/>
        </p:nvSpPr>
        <p:spPr>
          <a:xfrm>
            <a:off x="3071821" y="342465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Level 2</a:t>
            </a:r>
            <a:endParaRPr lang="en-ID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176E65-7B04-4136-A1EE-165146D95298}"/>
              </a:ext>
            </a:extLst>
          </p:cNvPr>
          <p:cNvSpPr txBox="1"/>
          <p:nvPr/>
        </p:nvSpPr>
        <p:spPr>
          <a:xfrm>
            <a:off x="3070294" y="393077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Level 3</a:t>
            </a:r>
            <a:endParaRPr lang="en-ID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8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Skewed Binary Tree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078626"/>
            <a:ext cx="7886700" cy="3263504"/>
          </a:xfrm>
        </p:spPr>
        <p:txBody>
          <a:bodyPr/>
          <a:lstStyle/>
          <a:p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 tree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kecuali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id-ID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 juga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 binary tree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en-ID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id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DE07B8-631E-437E-BC8B-79B773E99AFC}"/>
              </a:ext>
            </a:extLst>
          </p:cNvPr>
          <p:cNvGrpSpPr/>
          <p:nvPr/>
        </p:nvGrpSpPr>
        <p:grpSpPr>
          <a:xfrm>
            <a:off x="1004577" y="2158663"/>
            <a:ext cx="1941467" cy="1734111"/>
            <a:chOff x="1120677" y="2348828"/>
            <a:chExt cx="2605904" cy="274854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DD441-C9ED-4E81-A278-534D1D679E44}"/>
                </a:ext>
              </a:extLst>
            </p:cNvPr>
            <p:cNvSpPr/>
            <p:nvPr/>
          </p:nvSpPr>
          <p:spPr>
            <a:xfrm>
              <a:off x="2085266" y="3360821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E8F19F-6BE8-4098-AF00-F63ECA830465}"/>
                </a:ext>
              </a:extLst>
            </p:cNvPr>
            <p:cNvSpPr/>
            <p:nvPr/>
          </p:nvSpPr>
          <p:spPr>
            <a:xfrm>
              <a:off x="3221255" y="456798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C5709D-5AF4-4030-B652-F2CBA0C5872C}"/>
                </a:ext>
              </a:extLst>
            </p:cNvPr>
            <p:cNvSpPr/>
            <p:nvPr/>
          </p:nvSpPr>
          <p:spPr>
            <a:xfrm>
              <a:off x="1120677" y="234882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A99690-B0BF-4F02-953F-684E3D66001E}"/>
                </a:ext>
              </a:extLst>
            </p:cNvPr>
            <p:cNvCxnSpPr>
              <a:cxnSpLocks/>
              <a:stCxn id="13" idx="5"/>
              <a:endCxn id="10" idx="1"/>
            </p:cNvCxnSpPr>
            <p:nvPr/>
          </p:nvCxnSpPr>
          <p:spPr>
            <a:xfrm>
              <a:off x="1552000" y="2800690"/>
              <a:ext cx="607269" cy="6376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5995DC-01AA-4ABC-9D2D-8E16196AC283}"/>
                </a:ext>
              </a:extLst>
            </p:cNvPr>
            <p:cNvCxnSpPr>
              <a:cxnSpLocks/>
              <a:stCxn id="11" idx="1"/>
              <a:endCxn id="10" idx="5"/>
            </p:cNvCxnSpPr>
            <p:nvPr/>
          </p:nvCxnSpPr>
          <p:spPr>
            <a:xfrm flipH="1" flipV="1">
              <a:off x="2516589" y="3812683"/>
              <a:ext cx="778669" cy="8328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65BCFD-8646-4277-BD01-1A54999CFC9E}"/>
              </a:ext>
            </a:extLst>
          </p:cNvPr>
          <p:cNvGrpSpPr/>
          <p:nvPr/>
        </p:nvGrpSpPr>
        <p:grpSpPr>
          <a:xfrm flipH="1">
            <a:off x="4240955" y="2250496"/>
            <a:ext cx="1683672" cy="1664370"/>
            <a:chOff x="1120677" y="2348828"/>
            <a:chExt cx="2605904" cy="274854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CDD521-7546-46AE-A5E9-6CAF17B67D08}"/>
                </a:ext>
              </a:extLst>
            </p:cNvPr>
            <p:cNvSpPr/>
            <p:nvPr/>
          </p:nvSpPr>
          <p:spPr>
            <a:xfrm>
              <a:off x="2085266" y="3360821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230DF5-B766-4181-B36E-F2BEE84D3EAD}"/>
                </a:ext>
              </a:extLst>
            </p:cNvPr>
            <p:cNvSpPr/>
            <p:nvPr/>
          </p:nvSpPr>
          <p:spPr>
            <a:xfrm>
              <a:off x="3221255" y="456798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30AD11-D8D1-4280-885B-3F923A9FB2E4}"/>
                </a:ext>
              </a:extLst>
            </p:cNvPr>
            <p:cNvSpPr/>
            <p:nvPr/>
          </p:nvSpPr>
          <p:spPr>
            <a:xfrm>
              <a:off x="1120677" y="2348828"/>
              <a:ext cx="505326" cy="52938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03352C-E1EC-42A4-970C-F088D2FF39DF}"/>
                </a:ext>
              </a:extLst>
            </p:cNvPr>
            <p:cNvCxnSpPr>
              <a:cxnSpLocks/>
              <a:stCxn id="53" idx="5"/>
              <a:endCxn id="51" idx="1"/>
            </p:cNvCxnSpPr>
            <p:nvPr/>
          </p:nvCxnSpPr>
          <p:spPr>
            <a:xfrm>
              <a:off x="1552000" y="2800690"/>
              <a:ext cx="607269" cy="6376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893616-A1A3-479C-83B5-984C382FECB4}"/>
                </a:ext>
              </a:extLst>
            </p:cNvPr>
            <p:cNvCxnSpPr>
              <a:cxnSpLocks/>
              <a:stCxn id="52" idx="1"/>
              <a:endCxn id="51" idx="5"/>
            </p:cNvCxnSpPr>
            <p:nvPr/>
          </p:nvCxnSpPr>
          <p:spPr>
            <a:xfrm flipH="1" flipV="1">
              <a:off x="2516589" y="3812683"/>
              <a:ext cx="778669" cy="8328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BE502E5-3B64-4704-BCF9-493DBE561A89}"/>
              </a:ext>
            </a:extLst>
          </p:cNvPr>
          <p:cNvSpPr txBox="1"/>
          <p:nvPr/>
        </p:nvSpPr>
        <p:spPr>
          <a:xfrm>
            <a:off x="1311594" y="375311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Right Skewed</a:t>
            </a:r>
            <a:endParaRPr lang="en-ID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C7293B-AB62-441B-BC5E-58F5A869E9EB}"/>
              </a:ext>
            </a:extLst>
          </p:cNvPr>
          <p:cNvSpPr txBox="1"/>
          <p:nvPr/>
        </p:nvSpPr>
        <p:spPr>
          <a:xfrm>
            <a:off x="4628874" y="377408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Left Skewed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269705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err="1"/>
              <a:t>Contoh</a:t>
            </a:r>
            <a:r>
              <a:rPr lang="en-US" sz="3200" i="1" dirty="0"/>
              <a:t> Binary Tree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206487"/>
            <a:ext cx="7886700" cy="3263504"/>
          </a:xfrm>
        </p:spPr>
        <p:txBody>
          <a:bodyPr/>
          <a:lstStyle/>
          <a:p>
            <a:pPr algn="just"/>
            <a:r>
              <a:rPr lang="en-US" sz="1600" i="1" dirty="0" err="1"/>
              <a:t>Representasi</a:t>
            </a:r>
            <a:r>
              <a:rPr lang="en-US" sz="1600" i="1" dirty="0"/>
              <a:t> </a:t>
            </a:r>
            <a:r>
              <a:rPr lang="en-US" sz="1600" i="1" dirty="0" err="1"/>
              <a:t>ekspresi</a:t>
            </a:r>
            <a:r>
              <a:rPr lang="en-US" sz="1600" i="1" dirty="0"/>
              <a:t> </a:t>
            </a:r>
            <a:r>
              <a:rPr lang="en-US" sz="1600" i="1" dirty="0" err="1"/>
              <a:t>arithmatik</a:t>
            </a:r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2AA12DD-CEBF-4439-8B7A-3D651A4F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17" y="1145330"/>
            <a:ext cx="5157788" cy="35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0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Latihan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Buatlah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binary tree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expresi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aritmatik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385763" indent="-257175" algn="just">
              <a:buFont typeface="+mj-lt"/>
              <a:buAutoNum type="arabicPeriod"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 + b) * (c - d) / (e + f)</a:t>
            </a:r>
          </a:p>
          <a:p>
            <a:pPr marL="385763" indent="-257175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 + b) * ((b - c)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d)</a:t>
            </a:r>
            <a:endParaRPr lang="id-ID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2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Latihan - Jawab 1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3499"/>
            <a:ext cx="7886700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Buatlah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binary tree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expresi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aritmatik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385763" indent="-257175" algn="just">
              <a:buFont typeface="+mj-lt"/>
              <a:buAutoNum type="arabicPeriod"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 + b) * (c - d) / (e + f)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88CF80-D3C7-46D4-A6B0-B1337B2ACC9B}"/>
              </a:ext>
            </a:extLst>
          </p:cNvPr>
          <p:cNvGrpSpPr/>
          <p:nvPr/>
        </p:nvGrpSpPr>
        <p:grpSpPr>
          <a:xfrm>
            <a:off x="743239" y="2117979"/>
            <a:ext cx="4331214" cy="2304021"/>
            <a:chOff x="990985" y="2545008"/>
            <a:chExt cx="5774952" cy="307202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389C82-8F79-4253-A67A-DC4B4F07815A}"/>
                </a:ext>
              </a:extLst>
            </p:cNvPr>
            <p:cNvSpPr/>
            <p:nvPr/>
          </p:nvSpPr>
          <p:spPr>
            <a:xfrm>
              <a:off x="1677428" y="436092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+</a:t>
              </a:r>
              <a:endParaRPr lang="en-ID" sz="105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1059A7-8197-4196-A261-E163E268AC62}"/>
                </a:ext>
              </a:extLst>
            </p:cNvPr>
            <p:cNvSpPr/>
            <p:nvPr/>
          </p:nvSpPr>
          <p:spPr>
            <a:xfrm>
              <a:off x="2672112" y="347934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n-ID" sz="105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CA933F-4F55-4E53-9427-34360E8DA471}"/>
                </a:ext>
              </a:extLst>
            </p:cNvPr>
            <p:cNvSpPr/>
            <p:nvPr/>
          </p:nvSpPr>
          <p:spPr>
            <a:xfrm>
              <a:off x="3562148" y="436092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-</a:t>
              </a:r>
              <a:endParaRPr lang="en-ID" sz="105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246D1-6B08-4DE4-A5EE-7C151C3A0B28}"/>
                </a:ext>
              </a:extLst>
            </p:cNvPr>
            <p:cNvSpPr/>
            <p:nvPr/>
          </p:nvSpPr>
          <p:spPr>
            <a:xfrm>
              <a:off x="990985" y="517320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EA9730-4C12-4973-8867-969511ED7E67}"/>
                </a:ext>
              </a:extLst>
            </p:cNvPr>
            <p:cNvSpPr/>
            <p:nvPr/>
          </p:nvSpPr>
          <p:spPr>
            <a:xfrm>
              <a:off x="2283765" y="517320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A0FF6E-A323-4134-ACCC-0D36EF7B00C9}"/>
                </a:ext>
              </a:extLst>
            </p:cNvPr>
            <p:cNvSpPr/>
            <p:nvPr/>
          </p:nvSpPr>
          <p:spPr>
            <a:xfrm>
              <a:off x="2895026" y="517320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DD15F0-5058-44C3-A2AF-ABEA31A0D440}"/>
                </a:ext>
              </a:extLst>
            </p:cNvPr>
            <p:cNvSpPr/>
            <p:nvPr/>
          </p:nvSpPr>
          <p:spPr>
            <a:xfrm>
              <a:off x="4204274" y="517320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9A2AF4-F8C6-439B-A818-0023D73267E9}"/>
                </a:ext>
              </a:extLst>
            </p:cNvPr>
            <p:cNvSpPr/>
            <p:nvPr/>
          </p:nvSpPr>
          <p:spPr>
            <a:xfrm>
              <a:off x="4204274" y="254500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/</a:t>
              </a:r>
              <a:endParaRPr lang="en-ID" sz="105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46D19A-401A-4843-A302-52AB90CC13C0}"/>
                </a:ext>
              </a:extLst>
            </p:cNvPr>
            <p:cNvSpPr/>
            <p:nvPr/>
          </p:nvSpPr>
          <p:spPr>
            <a:xfrm>
              <a:off x="5701809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+</a:t>
              </a:r>
              <a:endParaRPr lang="en-ID" sz="105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FCEEB1-67CA-4BDD-8824-DE76D8566164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1327448" y="4739764"/>
              <a:ext cx="407708" cy="4984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2971C5-4556-4B47-B403-84C1C45F6DCA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013891" y="3858178"/>
              <a:ext cx="715949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408B84-8F03-4DA6-B286-2FE2C30A93F3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3008575" y="3858178"/>
              <a:ext cx="611301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6E3024-A579-4097-B3CD-563F899C17C7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3231489" y="4739764"/>
              <a:ext cx="388387" cy="4984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AA58D-85AE-4AAC-8C52-067AFDA27816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3898611" y="4739764"/>
              <a:ext cx="363391" cy="4984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88D71C-4C66-42B8-B577-25B3FDAD125C}"/>
                </a:ext>
              </a:extLst>
            </p:cNvPr>
            <p:cNvCxnSpPr>
              <a:cxnSpLocks/>
              <a:stCxn id="14" idx="3"/>
              <a:endCxn id="8" idx="7"/>
            </p:cNvCxnSpPr>
            <p:nvPr/>
          </p:nvCxnSpPr>
          <p:spPr>
            <a:xfrm flipH="1">
              <a:off x="3008575" y="2923844"/>
              <a:ext cx="1253427" cy="62049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D1E4AA-33CB-4701-9766-308821BF19F8}"/>
                </a:ext>
              </a:extLst>
            </p:cNvPr>
            <p:cNvCxnSpPr>
              <a:cxnSpLocks/>
              <a:stCxn id="15" idx="1"/>
              <a:endCxn id="14" idx="5"/>
            </p:cNvCxnSpPr>
            <p:nvPr/>
          </p:nvCxnSpPr>
          <p:spPr>
            <a:xfrm flipH="1" flipV="1">
              <a:off x="4540737" y="2923844"/>
              <a:ext cx="1218800" cy="63192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C7E36E-CC4A-4578-AC09-B8DA9B568B35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2013891" y="4739764"/>
              <a:ext cx="327602" cy="4984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DCD493-E471-4BB4-8872-88FFC152C47B}"/>
                </a:ext>
              </a:extLst>
            </p:cNvPr>
            <p:cNvSpPr/>
            <p:nvPr/>
          </p:nvSpPr>
          <p:spPr>
            <a:xfrm>
              <a:off x="5051981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F90061E-2313-40F6-86EC-EDA832875C0C}"/>
                </a:ext>
              </a:extLst>
            </p:cNvPr>
            <p:cNvSpPr/>
            <p:nvPr/>
          </p:nvSpPr>
          <p:spPr>
            <a:xfrm>
              <a:off x="6371746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867DE0-6FCC-4E47-B5D5-C709B1559512}"/>
                </a:ext>
              </a:extLst>
            </p:cNvPr>
            <p:cNvCxnSpPr>
              <a:cxnSpLocks/>
              <a:stCxn id="53" idx="7"/>
              <a:endCxn id="15" idx="3"/>
            </p:cNvCxnSpPr>
            <p:nvPr/>
          </p:nvCxnSpPr>
          <p:spPr>
            <a:xfrm flipV="1">
              <a:off x="5388444" y="38696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E150D-7633-42E4-B7A3-FB749C252658}"/>
                </a:ext>
              </a:extLst>
            </p:cNvPr>
            <p:cNvCxnSpPr>
              <a:cxnSpLocks/>
              <a:stCxn id="54" idx="1"/>
              <a:endCxn id="15" idx="5"/>
            </p:cNvCxnSpPr>
            <p:nvPr/>
          </p:nvCxnSpPr>
          <p:spPr>
            <a:xfrm flipH="1" flipV="1">
              <a:off x="6038272" y="38696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5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Latihan - Jawab 2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178" y="1101436"/>
            <a:ext cx="8229600" cy="37033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Buatlah</a:t>
            </a:r>
            <a:r>
              <a:rPr lang="en-US" dirty="0"/>
              <a:t> binary tree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expresi</a:t>
            </a:r>
            <a:r>
              <a:rPr lang="en-US" dirty="0"/>
              <a:t> </a:t>
            </a:r>
            <a:r>
              <a:rPr lang="en-US" dirty="0" err="1"/>
              <a:t>aritmatik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00050" indent="-271463" algn="just">
              <a:buFont typeface="+mj-lt"/>
              <a:buAutoNum type="arabicPeriod" startAt="2"/>
            </a:pPr>
            <a:r>
              <a:rPr lang="en-US" sz="2100" dirty="0">
                <a:latin typeface="Calibri" panose="020F0502020204030204" pitchFamily="34" charset="0"/>
              </a:rPr>
              <a:t>(a + b) * ((c - d) + e)</a:t>
            </a:r>
            <a:endParaRPr lang="id-ID"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B7F613-7DF7-4730-A15A-7418D432AAD5}"/>
              </a:ext>
            </a:extLst>
          </p:cNvPr>
          <p:cNvGrpSpPr/>
          <p:nvPr/>
        </p:nvGrpSpPr>
        <p:grpSpPr>
          <a:xfrm>
            <a:off x="1607935" y="1757216"/>
            <a:ext cx="3820029" cy="2656806"/>
            <a:chOff x="753263" y="2357664"/>
            <a:chExt cx="5093372" cy="35424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389C82-8F79-4253-A67A-DC4B4F07815A}"/>
                </a:ext>
              </a:extLst>
            </p:cNvPr>
            <p:cNvSpPr/>
            <p:nvPr/>
          </p:nvSpPr>
          <p:spPr>
            <a:xfrm>
              <a:off x="1458377" y="37193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+</a:t>
              </a:r>
              <a:endParaRPr lang="en-ID" sz="105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246D1-6B08-4DE4-A5EE-7C151C3A0B28}"/>
                </a:ext>
              </a:extLst>
            </p:cNvPr>
            <p:cNvSpPr/>
            <p:nvPr/>
          </p:nvSpPr>
          <p:spPr>
            <a:xfrm>
              <a:off x="753263" y="45966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EA9730-4C12-4973-8867-969511ED7E67}"/>
                </a:ext>
              </a:extLst>
            </p:cNvPr>
            <p:cNvSpPr/>
            <p:nvPr/>
          </p:nvSpPr>
          <p:spPr>
            <a:xfrm>
              <a:off x="2142529" y="45966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A0FF6E-A323-4134-ACCC-0D36EF7B00C9}"/>
                </a:ext>
              </a:extLst>
            </p:cNvPr>
            <p:cNvSpPr/>
            <p:nvPr/>
          </p:nvSpPr>
          <p:spPr>
            <a:xfrm>
              <a:off x="3549763" y="54235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DD15F0-5058-44C3-A2AF-ABEA31A0D440}"/>
                </a:ext>
              </a:extLst>
            </p:cNvPr>
            <p:cNvSpPr/>
            <p:nvPr/>
          </p:nvSpPr>
          <p:spPr>
            <a:xfrm>
              <a:off x="4831190" y="545623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9A2AF4-F8C6-439B-A818-0023D73267E9}"/>
                </a:ext>
              </a:extLst>
            </p:cNvPr>
            <p:cNvSpPr/>
            <p:nvPr/>
          </p:nvSpPr>
          <p:spPr>
            <a:xfrm>
              <a:off x="3079330" y="235766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*</a:t>
              </a:r>
              <a:endParaRPr lang="en-ID" sz="105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46D19A-401A-4843-A302-52AB90CC13C0}"/>
                </a:ext>
              </a:extLst>
            </p:cNvPr>
            <p:cNvSpPr/>
            <p:nvPr/>
          </p:nvSpPr>
          <p:spPr>
            <a:xfrm>
              <a:off x="4782507" y="37193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+</a:t>
              </a:r>
              <a:endParaRPr lang="en-ID" sz="105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FCEEB1-67CA-4BDD-8824-DE76D8566164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1089726" y="4098208"/>
              <a:ext cx="426379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2971C5-4556-4B47-B403-84C1C45F6DCA}"/>
                </a:ext>
              </a:extLst>
            </p:cNvPr>
            <p:cNvCxnSpPr>
              <a:cxnSpLocks/>
              <a:stCxn id="14" idx="3"/>
              <a:endCxn id="7" idx="7"/>
            </p:cNvCxnSpPr>
            <p:nvPr/>
          </p:nvCxnSpPr>
          <p:spPr>
            <a:xfrm flipH="1">
              <a:off x="1794840" y="2736500"/>
              <a:ext cx="1342218" cy="10478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6E3024-A579-4097-B3CD-563F899C17C7}"/>
                </a:ext>
              </a:extLst>
            </p:cNvPr>
            <p:cNvCxnSpPr>
              <a:cxnSpLocks/>
              <a:stCxn id="12" idx="7"/>
              <a:endCxn id="53" idx="3"/>
            </p:cNvCxnSpPr>
            <p:nvPr/>
          </p:nvCxnSpPr>
          <p:spPr>
            <a:xfrm flipV="1">
              <a:off x="3886226" y="4979794"/>
              <a:ext cx="304181" cy="508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AA58D-85AE-4AAC-8C52-067AFDA27816}"/>
                </a:ext>
              </a:extLst>
            </p:cNvPr>
            <p:cNvCxnSpPr>
              <a:cxnSpLocks/>
              <a:stCxn id="13" idx="1"/>
              <a:endCxn id="53" idx="5"/>
            </p:cNvCxnSpPr>
            <p:nvPr/>
          </p:nvCxnSpPr>
          <p:spPr>
            <a:xfrm flipH="1" flipV="1">
              <a:off x="4469142" y="4979794"/>
              <a:ext cx="419776" cy="5414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D1E4AA-33CB-4701-9766-308821BF19F8}"/>
                </a:ext>
              </a:extLst>
            </p:cNvPr>
            <p:cNvCxnSpPr>
              <a:cxnSpLocks/>
              <a:stCxn id="15" idx="1"/>
              <a:endCxn id="14" idx="5"/>
            </p:cNvCxnSpPr>
            <p:nvPr/>
          </p:nvCxnSpPr>
          <p:spPr>
            <a:xfrm flipH="1" flipV="1">
              <a:off x="3415793" y="2736500"/>
              <a:ext cx="1424442" cy="10478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C7E36E-CC4A-4578-AC09-B8DA9B568B35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1794840" y="4098208"/>
              <a:ext cx="405417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CDCD493-E471-4BB4-8872-88FFC152C47B}"/>
                </a:ext>
              </a:extLst>
            </p:cNvPr>
            <p:cNvSpPr/>
            <p:nvPr/>
          </p:nvSpPr>
          <p:spPr>
            <a:xfrm>
              <a:off x="4132679" y="46009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-</a:t>
              </a:r>
              <a:endParaRPr lang="en-ID" sz="105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F90061E-2313-40F6-86EC-EDA832875C0C}"/>
                </a:ext>
              </a:extLst>
            </p:cNvPr>
            <p:cNvSpPr/>
            <p:nvPr/>
          </p:nvSpPr>
          <p:spPr>
            <a:xfrm>
              <a:off x="5452444" y="46009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867DE0-6FCC-4E47-B5D5-C709B1559512}"/>
                </a:ext>
              </a:extLst>
            </p:cNvPr>
            <p:cNvCxnSpPr>
              <a:cxnSpLocks/>
              <a:stCxn id="53" idx="7"/>
              <a:endCxn id="15" idx="3"/>
            </p:cNvCxnSpPr>
            <p:nvPr/>
          </p:nvCxnSpPr>
          <p:spPr>
            <a:xfrm flipV="1">
              <a:off x="4469142" y="40982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E150D-7633-42E4-B7A3-FB749C252658}"/>
                </a:ext>
              </a:extLst>
            </p:cNvPr>
            <p:cNvCxnSpPr>
              <a:cxnSpLocks/>
              <a:stCxn id="54" idx="1"/>
              <a:endCxn id="15" idx="5"/>
            </p:cNvCxnSpPr>
            <p:nvPr/>
          </p:nvCxnSpPr>
          <p:spPr>
            <a:xfrm flipH="1" flipV="1">
              <a:off x="5118970" y="40982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3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Tugas</a:t>
            </a:r>
            <a:r>
              <a:rPr lang="en-US" sz="3200" dirty="0"/>
              <a:t> Latihan 1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Buatlah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binary tree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expresi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aritmatik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385763" indent="-257175" algn="just">
              <a:buFont typeface="+mj-lt"/>
              <a:buAutoNum type="arabicPeriod"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* (b + c) / (e + (f – g))</a:t>
            </a:r>
          </a:p>
          <a:p>
            <a:pPr marL="385763" indent="-257175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((a * b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* c) + (d / e) * f</a:t>
            </a:r>
            <a:endParaRPr lang="id-ID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41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/>
          <a:lstStyle/>
          <a:p>
            <a:pPr algn="ctr"/>
            <a:r>
              <a:rPr lang="en-US" dirty="0" err="1"/>
              <a:t>Representasi</a:t>
            </a:r>
            <a:r>
              <a:rPr lang="en-US" dirty="0"/>
              <a:t> Binary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endParaRPr lang="id-ID"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70" y="273844"/>
            <a:ext cx="7886700" cy="994172"/>
          </a:xfrm>
        </p:spPr>
        <p:txBody>
          <a:bodyPr/>
          <a:lstStyle/>
          <a:p>
            <a:r>
              <a:rPr lang="en-US" sz="3200" dirty="0" err="1"/>
              <a:t>Representasi</a:t>
            </a:r>
            <a:r>
              <a:rPr lang="en-US" sz="3200" dirty="0"/>
              <a:t> </a:t>
            </a:r>
            <a:r>
              <a:rPr lang="en-US" sz="3200" i="1" dirty="0"/>
              <a:t>Binary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920" y="1159991"/>
            <a:ext cx="7886700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Binary Tree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array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i="1" dirty="0"/>
              <a:t>linked list</a:t>
            </a:r>
            <a:r>
              <a:rPr lang="en-US" sz="1600" dirty="0"/>
              <a:t>.</a:t>
            </a:r>
            <a:endParaRPr lang="id-ID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7D42B7-CD99-4ABF-A99F-B76FF0F911F4}"/>
              </a:ext>
            </a:extLst>
          </p:cNvPr>
          <p:cNvGrpSpPr/>
          <p:nvPr/>
        </p:nvGrpSpPr>
        <p:grpSpPr>
          <a:xfrm>
            <a:off x="1895135" y="1826846"/>
            <a:ext cx="4333631" cy="2156663"/>
            <a:chOff x="2760290" y="2763249"/>
            <a:chExt cx="5778174" cy="28755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FC2A39-E05D-4C07-BB73-78B1273682DF}"/>
                </a:ext>
              </a:extLst>
            </p:cNvPr>
            <p:cNvSpPr/>
            <p:nvPr/>
          </p:nvSpPr>
          <p:spPr>
            <a:xfrm>
              <a:off x="415020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B95050-36EE-4917-B3F7-E884674F8AF3}"/>
                </a:ext>
              </a:extLst>
            </p:cNvPr>
            <p:cNvSpPr/>
            <p:nvPr/>
          </p:nvSpPr>
          <p:spPr>
            <a:xfrm>
              <a:off x="3238399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</a:t>
              </a:r>
              <a:endParaRPr lang="en-ID" sz="10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5C85F2-C273-46DC-937F-A01566B3B6D6}"/>
                </a:ext>
              </a:extLst>
            </p:cNvPr>
            <p:cNvSpPr/>
            <p:nvPr/>
          </p:nvSpPr>
          <p:spPr>
            <a:xfrm>
              <a:off x="4968947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EA7817-9A99-492E-8347-58A0686F70C6}"/>
                </a:ext>
              </a:extLst>
            </p:cNvPr>
            <p:cNvSpPr/>
            <p:nvPr/>
          </p:nvSpPr>
          <p:spPr>
            <a:xfrm>
              <a:off x="6241592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</a:t>
              </a:r>
              <a:endParaRPr lang="en-ID" sz="10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D8C7EB-7CC0-482C-BCE1-820BFF6D2C62}"/>
                </a:ext>
              </a:extLst>
            </p:cNvPr>
            <p:cNvSpPr/>
            <p:nvPr/>
          </p:nvSpPr>
          <p:spPr>
            <a:xfrm>
              <a:off x="2760290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E85E46-42D9-4BED-88D7-18BE17411A47}"/>
                </a:ext>
              </a:extLst>
            </p:cNvPr>
            <p:cNvSpPr/>
            <p:nvPr/>
          </p:nvSpPr>
          <p:spPr>
            <a:xfrm>
              <a:off x="5789631" y="2763249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D54819-9130-4A51-AAE1-37FF0A9BB82E}"/>
                </a:ext>
              </a:extLst>
            </p:cNvPr>
            <p:cNvSpPr/>
            <p:nvPr/>
          </p:nvSpPr>
          <p:spPr>
            <a:xfrm>
              <a:off x="747433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K</a:t>
              </a:r>
              <a:endParaRPr lang="en-ID" sz="105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599541-C0E0-455C-8210-D995049C0657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3574862" y="3869608"/>
              <a:ext cx="633072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EED0AC-CAF9-4AEF-B1BB-624CB6FF5CC0}"/>
                </a:ext>
              </a:extLst>
            </p:cNvPr>
            <p:cNvCxnSpPr>
              <a:cxnSpLocks/>
              <a:stCxn id="13" idx="2"/>
              <a:endCxn id="8" idx="7"/>
            </p:cNvCxnSpPr>
            <p:nvPr/>
          </p:nvCxnSpPr>
          <p:spPr>
            <a:xfrm flipH="1">
              <a:off x="4486669" y="2985166"/>
              <a:ext cx="130296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1B8A3C-ED0B-4ED6-8F62-DC53F073DABA}"/>
                </a:ext>
              </a:extLst>
            </p:cNvPr>
            <p:cNvCxnSpPr>
              <a:cxnSpLocks/>
              <a:stCxn id="11" idx="7"/>
              <a:endCxn id="21" idx="3"/>
            </p:cNvCxnSpPr>
            <p:nvPr/>
          </p:nvCxnSpPr>
          <p:spPr>
            <a:xfrm flipV="1">
              <a:off x="6578055" y="4751194"/>
              <a:ext cx="304181" cy="508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2499A0-3DCE-43FD-93EE-66D0F0C20A40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3096753" y="4746880"/>
              <a:ext cx="19937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452BEF-02EC-40EF-84FA-3B055A115710}"/>
                </a:ext>
              </a:extLst>
            </p:cNvPr>
            <p:cNvCxnSpPr>
              <a:cxnSpLocks/>
              <a:stCxn id="14" idx="1"/>
              <a:endCxn id="13" idx="6"/>
            </p:cNvCxnSpPr>
            <p:nvPr/>
          </p:nvCxnSpPr>
          <p:spPr>
            <a:xfrm flipH="1" flipV="1">
              <a:off x="6183822" y="2985166"/>
              <a:ext cx="134824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325372-95AD-4C6E-ACF0-12392AE6B4B0}"/>
                </a:ext>
              </a:extLst>
            </p:cNvPr>
            <p:cNvCxnSpPr>
              <a:cxnSpLocks/>
              <a:stCxn id="10" idx="1"/>
              <a:endCxn id="8" idx="5"/>
            </p:cNvCxnSpPr>
            <p:nvPr/>
          </p:nvCxnSpPr>
          <p:spPr>
            <a:xfrm flipH="1" flipV="1">
              <a:off x="4486669" y="3869608"/>
              <a:ext cx="540006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27665B-34BD-476D-ADC0-D3934B9BEBB6}"/>
                </a:ext>
              </a:extLst>
            </p:cNvPr>
            <p:cNvSpPr/>
            <p:nvPr/>
          </p:nvSpPr>
          <p:spPr>
            <a:xfrm>
              <a:off x="6824508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</a:t>
              </a:r>
              <a:endParaRPr lang="en-ID" sz="105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7A13E5-CCD2-4B3A-822B-EC334A3760D5}"/>
                </a:ext>
              </a:extLst>
            </p:cNvPr>
            <p:cNvSpPr/>
            <p:nvPr/>
          </p:nvSpPr>
          <p:spPr>
            <a:xfrm>
              <a:off x="8144273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</a:t>
              </a:r>
              <a:endParaRPr lang="en-ID" sz="105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866046-558A-475B-B2BA-5A2EA32B60E8}"/>
                </a:ext>
              </a:extLst>
            </p:cNvPr>
            <p:cNvCxnSpPr>
              <a:cxnSpLocks/>
              <a:stCxn id="21" idx="7"/>
              <a:endCxn id="14" idx="3"/>
            </p:cNvCxnSpPr>
            <p:nvPr/>
          </p:nvCxnSpPr>
          <p:spPr>
            <a:xfrm flipV="1">
              <a:off x="7160971" y="38696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952A42-42A8-4DB9-9C31-A2C7A4DA730F}"/>
                </a:ext>
              </a:extLst>
            </p:cNvPr>
            <p:cNvCxnSpPr>
              <a:cxnSpLocks/>
              <a:stCxn id="22" idx="1"/>
              <a:endCxn id="14" idx="5"/>
            </p:cNvCxnSpPr>
            <p:nvPr/>
          </p:nvCxnSpPr>
          <p:spPr>
            <a:xfrm flipH="1" flipV="1">
              <a:off x="7810799" y="38696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A91D24-21AF-4DD5-A934-C29996DA5E97}"/>
                </a:ext>
              </a:extLst>
            </p:cNvPr>
            <p:cNvSpPr/>
            <p:nvPr/>
          </p:nvSpPr>
          <p:spPr>
            <a:xfrm>
              <a:off x="367310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</a:t>
              </a:r>
              <a:endParaRPr lang="en-ID" sz="105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72B63A-5A2C-4073-AE41-B5A018E6D175}"/>
                </a:ext>
              </a:extLst>
            </p:cNvPr>
            <p:cNvCxnSpPr>
              <a:cxnSpLocks/>
              <a:stCxn id="28" idx="1"/>
              <a:endCxn id="9" idx="5"/>
            </p:cNvCxnSpPr>
            <p:nvPr/>
          </p:nvCxnSpPr>
          <p:spPr>
            <a:xfrm flipH="1" flipV="1">
              <a:off x="3574862" y="4746880"/>
              <a:ext cx="155972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CE0E8D-3D18-45DE-8AD5-A28C6098E6D4}"/>
                </a:ext>
              </a:extLst>
            </p:cNvPr>
            <p:cNvSpPr/>
            <p:nvPr/>
          </p:nvSpPr>
          <p:spPr>
            <a:xfrm>
              <a:off x="4462839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</a:t>
              </a:r>
              <a:endParaRPr lang="en-ID" sz="105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E6CC54-166F-4578-8925-671953DEC783}"/>
                </a:ext>
              </a:extLst>
            </p:cNvPr>
            <p:cNvCxnSpPr>
              <a:cxnSpLocks/>
              <a:stCxn id="32" idx="7"/>
              <a:endCxn id="10" idx="3"/>
            </p:cNvCxnSpPr>
            <p:nvPr/>
          </p:nvCxnSpPr>
          <p:spPr>
            <a:xfrm flipV="1">
              <a:off x="4799302" y="4746880"/>
              <a:ext cx="227373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CC278E-D1E5-4519-97AE-356014259518}"/>
                </a:ext>
              </a:extLst>
            </p:cNvPr>
            <p:cNvSpPr/>
            <p:nvPr/>
          </p:nvSpPr>
          <p:spPr>
            <a:xfrm>
              <a:off x="553194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</a:t>
              </a:r>
              <a:endParaRPr lang="en-ID" sz="105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7468F5-BEE9-4467-9959-3A59D3470296}"/>
                </a:ext>
              </a:extLst>
            </p:cNvPr>
            <p:cNvCxnSpPr>
              <a:cxnSpLocks/>
              <a:stCxn id="34" idx="1"/>
              <a:endCxn id="10" idx="5"/>
            </p:cNvCxnSpPr>
            <p:nvPr/>
          </p:nvCxnSpPr>
          <p:spPr>
            <a:xfrm flipH="1" flipV="1">
              <a:off x="5305410" y="4746880"/>
              <a:ext cx="28426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4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93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 err="1"/>
              <a:t>Representasi</a:t>
            </a:r>
            <a:r>
              <a:rPr lang="en-US" sz="3200" dirty="0"/>
              <a:t> </a:t>
            </a:r>
            <a:r>
              <a:rPr lang="en-US" sz="3200" i="1" dirty="0"/>
              <a:t>Tree  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i="1" dirty="0"/>
              <a:t>Array</a:t>
            </a:r>
            <a:endParaRPr lang="id-ID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91963"/>
            <a:ext cx="8229600" cy="370332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ditentukan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rumus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id-ID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Asumsi root dimulai dari inde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 :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4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Anak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indeks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 </a:t>
            </a:r>
            <a:r>
              <a:rPr lang="en-US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2*i+1</a:t>
            </a:r>
          </a:p>
          <a:p>
            <a:pPr lvl="1">
              <a:spcBef>
                <a:spcPts val="4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Anak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indeks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2*i+2</a:t>
            </a:r>
            <a:endParaRPr lang="id-ID" altLang="en-US" sz="1600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600"/>
              </a:spcBef>
            </a:pP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Asumsi root dimulai dari index 1 :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Anak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indeks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 </a:t>
            </a:r>
            <a:r>
              <a:rPr lang="en-US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2*</a:t>
            </a:r>
            <a:r>
              <a:rPr lang="en-US" altLang="en-US" sz="1600" dirty="0" err="1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endParaRPr lang="en-US" altLang="en-US" sz="1600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Anak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indeks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2*</a:t>
            </a:r>
            <a:r>
              <a:rPr lang="en-US" altLang="en-US" sz="1600" dirty="0" err="1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  <a:r>
              <a:rPr lang="id-ID" altLang="en-US" sz="16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altLang="en-US" sz="1600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id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4CBD-0E49-324F-AA5B-AD74B9B3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67BF-0EF4-204A-A54B-CD31762B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Tree</a:t>
            </a:r>
          </a:p>
          <a:p>
            <a:r>
              <a:rPr lang="en-US" sz="1600" dirty="0"/>
              <a:t>Binary Tree</a:t>
            </a:r>
          </a:p>
          <a:p>
            <a:r>
              <a:rPr lang="en-US" sz="1600" dirty="0" err="1"/>
              <a:t>Representasi</a:t>
            </a:r>
            <a:r>
              <a:rPr lang="en-US" sz="1600" dirty="0"/>
              <a:t> Binary Tree</a:t>
            </a:r>
          </a:p>
          <a:p>
            <a:r>
              <a:rPr lang="en-US" sz="1600" dirty="0"/>
              <a:t>Binary Search Tree</a:t>
            </a:r>
          </a:p>
          <a:p>
            <a:r>
              <a:rPr lang="en-US" sz="1600" dirty="0"/>
              <a:t>Binary Tree Traversal</a:t>
            </a:r>
          </a:p>
          <a:p>
            <a:r>
              <a:rPr lang="en-US" sz="1600" dirty="0" err="1"/>
              <a:t>Operasi</a:t>
            </a:r>
            <a:r>
              <a:rPr lang="en-US" sz="1600" dirty="0"/>
              <a:t> Pada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106249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6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i="1" dirty="0"/>
              <a:t>Tree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Array</a:t>
            </a:r>
            <a:r>
              <a:rPr lang="en-US" i="1" dirty="0"/>
              <a:t> (cont.)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7352"/>
            <a:ext cx="8229600" cy="370332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id-ID" altLang="en-US" dirty="0">
                <a:latin typeface="Calibri" panose="020F0502020204030204" pitchFamily="34" charset="0"/>
              </a:rPr>
              <a:t>Asumsi root dimulai dari inde</a:t>
            </a:r>
            <a:r>
              <a:rPr lang="en-US" altLang="en-US" dirty="0" err="1">
                <a:latin typeface="Calibri" panose="020F0502020204030204" pitchFamily="34" charset="0"/>
              </a:rPr>
              <a:t>ks</a:t>
            </a:r>
            <a:r>
              <a:rPr lang="en-US" altLang="en-US" dirty="0">
                <a:latin typeface="Calibri" panose="020F0502020204030204" pitchFamily="34" charset="0"/>
              </a:rPr>
              <a:t>-</a:t>
            </a:r>
            <a:r>
              <a:rPr lang="id-ID" altLang="en-US" dirty="0">
                <a:latin typeface="Calibri" panose="020F0502020204030204" pitchFamily="34" charset="0"/>
              </a:rPr>
              <a:t>0 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id-ID" altLang="en-US" dirty="0">
                <a:latin typeface="Calibri" panose="020F0502020204030204" pitchFamily="34" charset="0"/>
              </a:rPr>
              <a:t>Asumsi root dimulai dari inde</a:t>
            </a:r>
            <a:r>
              <a:rPr lang="en-US" altLang="en-US" dirty="0" err="1">
                <a:latin typeface="Calibri" panose="020F0502020204030204" pitchFamily="34" charset="0"/>
              </a:rPr>
              <a:t>ks</a:t>
            </a:r>
            <a:r>
              <a:rPr lang="en-US" altLang="en-US" dirty="0">
                <a:latin typeface="Calibri" panose="020F0502020204030204" pitchFamily="34" charset="0"/>
              </a:rPr>
              <a:t>-</a:t>
            </a:r>
            <a:r>
              <a:rPr lang="id-ID" altLang="en-US" dirty="0">
                <a:latin typeface="Calibri" panose="020F0502020204030204" pitchFamily="34" charset="0"/>
              </a:rPr>
              <a:t>1 :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/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78EEB6-4EC1-48B9-AC7B-1003ED9AEA7A}"/>
              </a:ext>
            </a:extLst>
          </p:cNvPr>
          <p:cNvGrpSpPr/>
          <p:nvPr/>
        </p:nvGrpSpPr>
        <p:grpSpPr>
          <a:xfrm>
            <a:off x="683351" y="2847661"/>
            <a:ext cx="4559692" cy="696561"/>
            <a:chOff x="1403350" y="2565400"/>
            <a:chExt cx="6079589" cy="928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61D543-23C0-4079-949C-4AD77879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116EF-C970-4536-A285-4B8CF0E6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CCA0B5-2250-4295-92D5-EB398CAC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6DA141-0B16-43FB-B928-487CADE7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650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08734-BC95-4FF4-8BAD-2D17AD37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4A80A7-22B4-4BBA-A4D9-BC1C0115B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600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J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C50486-923C-4178-A6A7-5458FAFF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453DB7-23B1-4669-A57A-3EE749FC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977944-5D85-47DD-B718-61054559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900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F05B70-F3E9-4C16-83B5-64BD4EF4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138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DD5F47-0EE6-4BCB-AEA0-C3086AF2E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CD9507-48B8-4738-8D6D-593A5471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2565400"/>
              <a:ext cx="503237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/>
                <a:t>I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323F4B65-7487-460C-83F4-E0DCB2BB5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12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9520F980-4B89-4445-AFE4-40B496643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363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B21F3F16-038B-453B-A8BC-2B199068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575" y="3094039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2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4C7AD501-BF2A-41BB-A8FF-65C72A16C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3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9117DB6-6051-4DB9-86CF-F5768D90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250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4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B2106AF5-5134-4128-B47F-4E21CA7CB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125" y="3094039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5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98EC98C-86CC-4D2A-9D0D-D40B24645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313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6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1888B342-A3F7-459C-BCF2-E3E7F1A41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50" y="3092451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7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F6039914-F7DE-4D58-B379-C25B09000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8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A86B3821-2409-4416-A730-A4B2B1B48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613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9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18727B6-3A57-4128-9A15-57F3B66E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1601" y="3092451"/>
              <a:ext cx="5027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10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4AB8799C-601D-4A2A-956B-23839CB46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3089275"/>
              <a:ext cx="5027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11</a:t>
              </a: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128215F7-3FAD-4E79-B655-33DE60DA8B3B}"/>
              </a:ext>
            </a:extLst>
          </p:cNvPr>
          <p:cNvGrpSpPr>
            <a:grpSpLocks/>
          </p:cNvGrpSpPr>
          <p:nvPr/>
        </p:nvGrpSpPr>
        <p:grpSpPr bwMode="auto">
          <a:xfrm>
            <a:off x="709892" y="4015505"/>
            <a:ext cx="4933577" cy="696561"/>
            <a:chOff x="1425556" y="2565400"/>
            <a:chExt cx="6578103" cy="928748"/>
          </a:xfrm>
        </p:grpSpPr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094F927E-7C4A-490B-AD8C-22C0B5BF0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794" y="2565400"/>
              <a:ext cx="6045200" cy="503238"/>
              <a:chOff x="1403350" y="2565400"/>
              <a:chExt cx="6045200" cy="503238"/>
            </a:xfrm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B4FD68B6-A2B1-4BF5-A511-99469C24B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50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H</a:t>
                </a:r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E90C96C5-E3F7-43E8-A8A9-80A6B16A3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175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D</a:t>
                </a: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583FDDF0-7768-4C27-9897-336C3849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413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K</a:t>
                </a: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CF513B4D-B211-4B1C-8413-F291C830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650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B</a:t>
                </a: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51984F1F-4DA9-481C-A064-A11230194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F</a:t>
                </a: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36997F47-D428-4213-B7D9-F9AF5ACA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600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J</a:t>
                </a:r>
              </a:p>
            </p:txBody>
          </p:sp>
          <p:sp>
            <p:nvSpPr>
              <p:cNvPr id="52" name="Rectangle 11">
                <a:extLst>
                  <a:ext uri="{FF2B5EF4-FFF2-40B4-BE49-F238E27FC236}">
                    <a16:creationId xmlns:a16="http://schemas.microsoft.com/office/drawing/2014/main" id="{AA4B637A-AE84-4A9F-B2B8-01F15FEA8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838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L</a:t>
                </a:r>
              </a:p>
            </p:txBody>
          </p:sp>
          <p:sp>
            <p:nvSpPr>
              <p:cNvPr id="53" name="Rectangle 12">
                <a:extLst>
                  <a:ext uri="{FF2B5EF4-FFF2-40B4-BE49-F238E27FC236}">
                    <a16:creationId xmlns:a16="http://schemas.microsoft.com/office/drawing/2014/main" id="{205F9F18-8BEA-45CD-8611-930430B2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3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A</a:t>
                </a:r>
              </a:p>
            </p:txBody>
          </p:sp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B91ED02A-B670-41B9-B7C5-F64212ED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900" y="2565400"/>
                <a:ext cx="503238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C</a:t>
                </a:r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49CF7B32-5D65-4971-82DB-1F3A2B171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138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E</a:t>
                </a: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98FAAAD7-35F7-4F91-8803-AA1644D35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963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G</a:t>
                </a: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87E0F386-300C-4A8F-9075-2F90A0752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5313" y="2565400"/>
                <a:ext cx="503237" cy="5032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I</a:t>
                </a:r>
              </a:p>
            </p:txBody>
          </p:sp>
        </p:grp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98F9919E-7CBD-4482-B4DE-D1D927C67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12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0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5110DAB-6E57-4D45-A1B6-B709E454C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363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2F8469AC-2FF2-4FBE-9832-5E4BFA0D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575" y="3094039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2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A403A59-9A10-497C-946D-B3E378A3A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3</a:t>
              </a:r>
            </a:p>
          </p:txBody>
        </p:sp>
        <p:sp>
          <p:nvSpPr>
            <p:cNvPr id="36" name="Text Box 22">
              <a:extLst>
                <a:ext uri="{FF2B5EF4-FFF2-40B4-BE49-F238E27FC236}">
                  <a16:creationId xmlns:a16="http://schemas.microsoft.com/office/drawing/2014/main" id="{6BA036A4-7326-4A38-8912-08EE38E52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250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4</a:t>
              </a:r>
            </a:p>
          </p:txBody>
        </p:sp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ACA9D9C3-A9AA-4469-B006-4FAA5B47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126" y="3094039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5</a:t>
              </a:r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F75B8B5F-CCFE-434D-8447-39BCF1AA6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314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6</a:t>
              </a:r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C3FEDC1E-619D-4033-B08E-E6431F57B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50" y="3092451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7</a:t>
              </a:r>
            </a:p>
          </p:txBody>
        </p:sp>
        <p:sp>
          <p:nvSpPr>
            <p:cNvPr id="40" name="Text Box 26">
              <a:extLst>
                <a:ext uri="{FF2B5EF4-FFF2-40B4-BE49-F238E27FC236}">
                  <a16:creationId xmlns:a16="http://schemas.microsoft.com/office/drawing/2014/main" id="{EA4C5E33-1974-412C-AD4B-9BD5F494B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8</a:t>
              </a:r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37375951-DA17-45EF-ABDF-39D92D9B9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612" y="3089275"/>
              <a:ext cx="37446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9</a:t>
              </a:r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B0105FC4-03AE-40DC-B133-43AB01D5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1601" y="3092451"/>
              <a:ext cx="5027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10</a:t>
              </a: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9A0A677B-BE68-4571-A5FE-F4B59408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3089275"/>
              <a:ext cx="5027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11</a:t>
              </a:r>
            </a:p>
          </p:txBody>
        </p:sp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D8E995B8-1F33-4F95-9392-66433F89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556" y="2565400"/>
              <a:ext cx="503238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/>
            </a:p>
          </p:txBody>
        </p:sp>
        <p:sp>
          <p:nvSpPr>
            <p:cNvPr id="45" name="Text Box 29">
              <a:extLst>
                <a:ext uri="{FF2B5EF4-FFF2-40B4-BE49-F238E27FC236}">
                  <a16:creationId xmlns:a16="http://schemas.microsoft.com/office/drawing/2014/main" id="{60C1701D-A474-4F4D-B835-B9144630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958" y="3071811"/>
              <a:ext cx="5027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50"/>
                <a:t>1</a:t>
              </a:r>
              <a:r>
                <a:rPr lang="id-ID" altLang="en-US" sz="1350"/>
                <a:t>2</a:t>
              </a:r>
              <a:endParaRPr lang="en-US" altLang="en-US" sz="135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166EA-F2B5-4BC1-8174-B8AB402CE27C}"/>
              </a:ext>
            </a:extLst>
          </p:cNvPr>
          <p:cNvGrpSpPr/>
          <p:nvPr/>
        </p:nvGrpSpPr>
        <p:grpSpPr>
          <a:xfrm>
            <a:off x="5663939" y="1124410"/>
            <a:ext cx="2988031" cy="2100679"/>
            <a:chOff x="2760290" y="2763249"/>
            <a:chExt cx="5778174" cy="287555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DB6D7A8-6827-4C24-BB84-DE3BD1872788}"/>
                </a:ext>
              </a:extLst>
            </p:cNvPr>
            <p:cNvSpPr/>
            <p:nvPr/>
          </p:nvSpPr>
          <p:spPr>
            <a:xfrm>
              <a:off x="415020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1268F11-A538-43B6-A3B4-EA91C7BE07BA}"/>
                </a:ext>
              </a:extLst>
            </p:cNvPr>
            <p:cNvSpPr/>
            <p:nvPr/>
          </p:nvSpPr>
          <p:spPr>
            <a:xfrm>
              <a:off x="3238399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89C2088-D8BB-4A1E-B083-6021D00569FC}"/>
                </a:ext>
              </a:extLst>
            </p:cNvPr>
            <p:cNvSpPr/>
            <p:nvPr/>
          </p:nvSpPr>
          <p:spPr>
            <a:xfrm>
              <a:off x="4968947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9B8E85-D024-4AB8-95D6-4828912F5F83}"/>
                </a:ext>
              </a:extLst>
            </p:cNvPr>
            <p:cNvSpPr/>
            <p:nvPr/>
          </p:nvSpPr>
          <p:spPr>
            <a:xfrm>
              <a:off x="6241592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3A4CCD-46AD-481E-8A48-D77964433140}"/>
                </a:ext>
              </a:extLst>
            </p:cNvPr>
            <p:cNvSpPr/>
            <p:nvPr/>
          </p:nvSpPr>
          <p:spPr>
            <a:xfrm>
              <a:off x="2760290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FAAA038-75D4-4533-8391-2389EEA8946B}"/>
                </a:ext>
              </a:extLst>
            </p:cNvPr>
            <p:cNvSpPr/>
            <p:nvPr/>
          </p:nvSpPr>
          <p:spPr>
            <a:xfrm>
              <a:off x="5789631" y="2763249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5C680AA-FA9B-41D4-B9EE-48A3EE613D5D}"/>
                </a:ext>
              </a:extLst>
            </p:cNvPr>
            <p:cNvSpPr/>
            <p:nvPr/>
          </p:nvSpPr>
          <p:spPr>
            <a:xfrm>
              <a:off x="747433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K</a:t>
              </a:r>
              <a:endParaRPr lang="en-ID" sz="1050" b="1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3C8976-7592-4BF9-A9F2-1B37B3EBBAD8}"/>
                </a:ext>
              </a:extLst>
            </p:cNvPr>
            <p:cNvCxnSpPr>
              <a:cxnSpLocks/>
              <a:stCxn id="60" idx="7"/>
              <a:endCxn id="59" idx="3"/>
            </p:cNvCxnSpPr>
            <p:nvPr/>
          </p:nvCxnSpPr>
          <p:spPr>
            <a:xfrm flipV="1">
              <a:off x="3574862" y="3869608"/>
              <a:ext cx="633072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9FD926-2ED5-43CA-AC73-AA3DAF551283}"/>
                </a:ext>
              </a:extLst>
            </p:cNvPr>
            <p:cNvCxnSpPr>
              <a:cxnSpLocks/>
              <a:stCxn id="64" idx="2"/>
              <a:endCxn id="59" idx="7"/>
            </p:cNvCxnSpPr>
            <p:nvPr/>
          </p:nvCxnSpPr>
          <p:spPr>
            <a:xfrm flipH="1">
              <a:off x="4486669" y="2985166"/>
              <a:ext cx="130296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3736A81-768C-41F4-8550-40CB3419900F}"/>
                </a:ext>
              </a:extLst>
            </p:cNvPr>
            <p:cNvCxnSpPr>
              <a:cxnSpLocks/>
              <a:stCxn id="62" idx="7"/>
              <a:endCxn id="72" idx="3"/>
            </p:cNvCxnSpPr>
            <p:nvPr/>
          </p:nvCxnSpPr>
          <p:spPr>
            <a:xfrm flipV="1">
              <a:off x="6578055" y="4751194"/>
              <a:ext cx="304181" cy="508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59E05D-03DF-4D97-844F-4B5A3B4E2F1F}"/>
                </a:ext>
              </a:extLst>
            </p:cNvPr>
            <p:cNvCxnSpPr>
              <a:cxnSpLocks/>
              <a:stCxn id="63" idx="7"/>
              <a:endCxn id="60" idx="3"/>
            </p:cNvCxnSpPr>
            <p:nvPr/>
          </p:nvCxnSpPr>
          <p:spPr>
            <a:xfrm flipV="1">
              <a:off x="3096753" y="4746880"/>
              <a:ext cx="19937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A84FC5-F7BC-4F2A-9D71-4B4110B6ED4F}"/>
                </a:ext>
              </a:extLst>
            </p:cNvPr>
            <p:cNvCxnSpPr>
              <a:cxnSpLocks/>
              <a:stCxn id="65" idx="1"/>
              <a:endCxn id="64" idx="6"/>
            </p:cNvCxnSpPr>
            <p:nvPr/>
          </p:nvCxnSpPr>
          <p:spPr>
            <a:xfrm flipH="1" flipV="1">
              <a:off x="6183822" y="2985166"/>
              <a:ext cx="134824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00DD65B-7304-46EA-B931-8BC04D0C5B15}"/>
                </a:ext>
              </a:extLst>
            </p:cNvPr>
            <p:cNvCxnSpPr>
              <a:cxnSpLocks/>
              <a:stCxn id="61" idx="1"/>
              <a:endCxn id="59" idx="5"/>
            </p:cNvCxnSpPr>
            <p:nvPr/>
          </p:nvCxnSpPr>
          <p:spPr>
            <a:xfrm flipH="1" flipV="1">
              <a:off x="4486669" y="3869608"/>
              <a:ext cx="540006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6BA4E1-7CF7-42F0-9E6B-40AE8655743F}"/>
                </a:ext>
              </a:extLst>
            </p:cNvPr>
            <p:cNvSpPr/>
            <p:nvPr/>
          </p:nvSpPr>
          <p:spPr>
            <a:xfrm>
              <a:off x="6824508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</a:t>
              </a:r>
              <a:endParaRPr lang="en-ID" sz="1050" b="1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625044F-AF0E-41A3-B6A2-F3A4E55167E5}"/>
                </a:ext>
              </a:extLst>
            </p:cNvPr>
            <p:cNvSpPr/>
            <p:nvPr/>
          </p:nvSpPr>
          <p:spPr>
            <a:xfrm>
              <a:off x="8144273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L</a:t>
              </a:r>
              <a:endParaRPr lang="en-ID" sz="1050" b="1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29212A-ADAC-477D-B429-8DB11BBE3028}"/>
                </a:ext>
              </a:extLst>
            </p:cNvPr>
            <p:cNvCxnSpPr>
              <a:cxnSpLocks/>
              <a:stCxn id="72" idx="7"/>
              <a:endCxn id="65" idx="3"/>
            </p:cNvCxnSpPr>
            <p:nvPr/>
          </p:nvCxnSpPr>
          <p:spPr>
            <a:xfrm flipV="1">
              <a:off x="7160971" y="38696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D342CE-EF87-49E5-B3C0-C9EDA2A39A94}"/>
                </a:ext>
              </a:extLst>
            </p:cNvPr>
            <p:cNvCxnSpPr>
              <a:cxnSpLocks/>
              <a:stCxn id="73" idx="1"/>
              <a:endCxn id="65" idx="5"/>
            </p:cNvCxnSpPr>
            <p:nvPr/>
          </p:nvCxnSpPr>
          <p:spPr>
            <a:xfrm flipH="1" flipV="1">
              <a:off x="7810799" y="38696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DE3093-C6D3-499D-8110-AC24A38B9FFC}"/>
                </a:ext>
              </a:extLst>
            </p:cNvPr>
            <p:cNvSpPr/>
            <p:nvPr/>
          </p:nvSpPr>
          <p:spPr>
            <a:xfrm>
              <a:off x="367310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48F54C-3F5A-48A7-BAAD-808374AAC628}"/>
                </a:ext>
              </a:extLst>
            </p:cNvPr>
            <p:cNvCxnSpPr>
              <a:cxnSpLocks/>
              <a:stCxn id="76" idx="1"/>
              <a:endCxn id="60" idx="5"/>
            </p:cNvCxnSpPr>
            <p:nvPr/>
          </p:nvCxnSpPr>
          <p:spPr>
            <a:xfrm flipH="1" flipV="1">
              <a:off x="3574862" y="4746880"/>
              <a:ext cx="155972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FB559FD-2BBF-46CE-841B-D1140C2004A0}"/>
                </a:ext>
              </a:extLst>
            </p:cNvPr>
            <p:cNvSpPr/>
            <p:nvPr/>
          </p:nvSpPr>
          <p:spPr>
            <a:xfrm>
              <a:off x="4462839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8BD710-9E88-4F43-96BF-74E34EEA57A5}"/>
                </a:ext>
              </a:extLst>
            </p:cNvPr>
            <p:cNvCxnSpPr>
              <a:cxnSpLocks/>
              <a:stCxn id="78" idx="7"/>
              <a:endCxn id="61" idx="3"/>
            </p:cNvCxnSpPr>
            <p:nvPr/>
          </p:nvCxnSpPr>
          <p:spPr>
            <a:xfrm flipV="1">
              <a:off x="4799302" y="4746880"/>
              <a:ext cx="227373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D0D7AE-3097-4104-9499-CF38D37E7894}"/>
                </a:ext>
              </a:extLst>
            </p:cNvPr>
            <p:cNvSpPr/>
            <p:nvPr/>
          </p:nvSpPr>
          <p:spPr>
            <a:xfrm>
              <a:off x="553194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151318-15F9-435C-BA5D-64C87A4BE4C1}"/>
                </a:ext>
              </a:extLst>
            </p:cNvPr>
            <p:cNvCxnSpPr>
              <a:cxnSpLocks/>
              <a:stCxn id="80" idx="1"/>
              <a:endCxn id="61" idx="5"/>
            </p:cNvCxnSpPr>
            <p:nvPr/>
          </p:nvCxnSpPr>
          <p:spPr>
            <a:xfrm flipH="1" flipV="1">
              <a:off x="5305410" y="4746880"/>
              <a:ext cx="28426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58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4" y="278402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i="1" dirty="0"/>
              <a:t>Tree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Array</a:t>
            </a:r>
            <a:r>
              <a:rPr lang="en-US" i="1" dirty="0"/>
              <a:t> (cont.)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6341" y="987352"/>
            <a:ext cx="5580459" cy="3703320"/>
          </a:xfrm>
        </p:spPr>
        <p:txBody>
          <a:bodyPr/>
          <a:lstStyle/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Pohon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biner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disamping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mempunyai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node {A, B, C}</a:t>
            </a:r>
          </a:p>
          <a:p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berwarna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hitam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hilang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id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32C638-7FA3-400C-83A8-FC4E5B799B37}"/>
              </a:ext>
            </a:extLst>
          </p:cNvPr>
          <p:cNvGrpSpPr/>
          <p:nvPr/>
        </p:nvGrpSpPr>
        <p:grpSpPr>
          <a:xfrm>
            <a:off x="548834" y="1269812"/>
            <a:ext cx="2538413" cy="1838325"/>
            <a:chOff x="468313" y="1987550"/>
            <a:chExt cx="3384550" cy="2451100"/>
          </a:xfrm>
        </p:grpSpPr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C016574B-0DED-487B-A25A-A76708E3E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19875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83" name="Oval 7">
              <a:extLst>
                <a:ext uri="{FF2B5EF4-FFF2-40B4-BE49-F238E27FC236}">
                  <a16:creationId xmlns:a16="http://schemas.microsoft.com/office/drawing/2014/main" id="{65348B7D-C091-4E6B-B547-E9C21C176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25" y="292417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84" name="Oval 9">
              <a:extLst>
                <a:ext uri="{FF2B5EF4-FFF2-40B4-BE49-F238E27FC236}">
                  <a16:creationId xmlns:a16="http://schemas.microsoft.com/office/drawing/2014/main" id="{84FB603F-73A7-4251-AE87-ED7DC2B5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292417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85" name="Line 10">
              <a:extLst>
                <a:ext uri="{FF2B5EF4-FFF2-40B4-BE49-F238E27FC236}">
                  <a16:creationId xmlns:a16="http://schemas.microsoft.com/office/drawing/2014/main" id="{88136FFE-7D74-4B25-90D6-5BBF58F8F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788" y="2419350"/>
              <a:ext cx="501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606B3FF0-35A0-4C51-BD92-4453D1E00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0" y="2419350"/>
              <a:ext cx="57308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54EB4A-EEAD-4ECE-AC96-F69F650AC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063" y="3355975"/>
              <a:ext cx="43180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06264C78-787A-48B7-9F68-4A2A1EFA6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788" y="3429000"/>
              <a:ext cx="360362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89" name="Line 14">
              <a:extLst>
                <a:ext uri="{FF2B5EF4-FFF2-40B4-BE49-F238E27FC236}">
                  <a16:creationId xmlns:a16="http://schemas.microsoft.com/office/drawing/2014/main" id="{01477DBA-3A72-4B32-AB2C-839584BBD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4288" y="3429000"/>
              <a:ext cx="43180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90" name="Oval 12">
              <a:extLst>
                <a:ext uri="{FF2B5EF4-FFF2-40B4-BE49-F238E27FC236}">
                  <a16:creationId xmlns:a16="http://schemas.microsoft.com/office/drawing/2014/main" id="{3996B8B4-AF1C-4BE3-BBF8-08EC18B9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39338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5A7A6107-C299-481B-8CEA-E22D99C9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3429000"/>
              <a:ext cx="360362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372F9FC9-95A4-4112-8D51-D59356FDF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24827E5C-2954-4758-80DF-945B3D4C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" y="393382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2EAABE3D-41A3-468B-A99E-3E0F5703F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93382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</p:grpSp>
      <p:sp>
        <p:nvSpPr>
          <p:cNvPr id="95" name="Rectangle 20">
            <a:extLst>
              <a:ext uri="{FF2B5EF4-FFF2-40B4-BE49-F238E27FC236}">
                <a16:creationId xmlns:a16="http://schemas.microsoft.com/office/drawing/2014/main" id="{D8EEEF59-1D0D-43E4-A829-2D04853A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544" y="2949179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A</a:t>
            </a:r>
          </a:p>
        </p:txBody>
      </p:sp>
      <p:sp>
        <p:nvSpPr>
          <p:cNvPr id="96" name="Rectangle 21">
            <a:extLst>
              <a:ext uri="{FF2B5EF4-FFF2-40B4-BE49-F238E27FC236}">
                <a16:creationId xmlns:a16="http://schemas.microsoft.com/office/drawing/2014/main" id="{51E97FA1-4330-4FBE-9A57-041BCCF0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394" y="2949179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54749044-052F-4946-95E6-206C729D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435" y="2949179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B</a:t>
            </a: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61FDE9E8-25D2-4AF9-BD39-34BA7634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285" y="2949179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99" name="Rectangle 24">
            <a:extLst>
              <a:ext uri="{FF2B5EF4-FFF2-40B4-BE49-F238E27FC236}">
                <a16:creationId xmlns:a16="http://schemas.microsoft.com/office/drawing/2014/main" id="{EEACE5EA-B9CB-4512-946D-C68C197F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135" y="2949179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32463D59-581D-4C88-ABF7-7FBC7462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5" y="2949179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101" name="Rectangle 32">
            <a:extLst>
              <a:ext uri="{FF2B5EF4-FFF2-40B4-BE49-F238E27FC236}">
                <a16:creationId xmlns:a16="http://schemas.microsoft.com/office/drawing/2014/main" id="{73823B70-D1B2-412E-967B-09C89C44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310" y="2949179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3488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54" y="27445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i="1" dirty="0"/>
              <a:t>Tree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Array</a:t>
            </a:r>
            <a:r>
              <a:rPr lang="en-US" i="1" dirty="0"/>
              <a:t> (cont.)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6341" y="987352"/>
            <a:ext cx="5580459" cy="3703320"/>
          </a:xfrm>
        </p:spPr>
        <p:txBody>
          <a:bodyPr/>
          <a:lstStyle/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Pohon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biner di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samping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mempunyai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 node {A, B, C, D, E}</a:t>
            </a:r>
          </a:p>
          <a:p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berwarna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hitam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hilang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id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2B09CA-6163-4369-9F16-7B431C422C19}"/>
              </a:ext>
            </a:extLst>
          </p:cNvPr>
          <p:cNvGrpSpPr/>
          <p:nvPr/>
        </p:nvGrpSpPr>
        <p:grpSpPr>
          <a:xfrm>
            <a:off x="618581" y="1269816"/>
            <a:ext cx="2538413" cy="1838325"/>
            <a:chOff x="468313" y="1987550"/>
            <a:chExt cx="3384550" cy="2451100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E6D75C85-F0FB-411E-AF44-F0D9E621E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19875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CEA596B1-42B8-47DB-9E15-C21C2921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292417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AFAD7D43-21D9-45B8-AA1F-14BFC6B7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788" y="2419350"/>
              <a:ext cx="501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263824A7-2E56-48BA-A666-12C05830D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2419350"/>
              <a:ext cx="5762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0A194A2-A40A-4512-AD31-19F4B4A25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063" y="3355975"/>
              <a:ext cx="43180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736CA960-4C45-437E-B9F0-209D8F092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788" y="3429000"/>
              <a:ext cx="360362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1F365DC-D42D-4BB8-9469-11FD8DE55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4288" y="3429000"/>
              <a:ext cx="43180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B35E537A-D7CE-4623-B874-405057A9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39338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2C6529F5-49B1-4EA0-8DB5-F8C1DBD35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3429000"/>
              <a:ext cx="360362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 sz="1050"/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979833D3-E977-4F7D-B92F-8AC114D4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1D78567E-B6E5-47F5-BF91-B71DED48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933825"/>
              <a:ext cx="504825" cy="504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7510F514-0FF4-4EAB-A9B3-A3B72AC14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292417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A7ED2008-16EF-4BFC-B668-B543D655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39338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350">
                  <a:latin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40" name="Rectangle 19">
            <a:extLst>
              <a:ext uri="{FF2B5EF4-FFF2-40B4-BE49-F238E27FC236}">
                <a16:creationId xmlns:a16="http://schemas.microsoft.com/office/drawing/2014/main" id="{78779342-C195-4148-ABAC-5752CA06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429" y="2788381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A</a:t>
            </a: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C6441606-2897-40DC-94CE-2FD44EE9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279" y="2788381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B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34B0EF53-0CC4-401B-8213-48A54DBAA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19" y="2788381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C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D68DE5B5-47B0-494D-912D-D89470DE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169" y="2788381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613E929F-BFC5-48A6-8E3B-180821DB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19" y="2788381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D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F39EF254-18EA-4314-AB6E-3E955910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69" y="2788381"/>
            <a:ext cx="323850" cy="3238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50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925C7A59-BBA1-4DFF-9F76-FD36DA0B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194" y="2788381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5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4958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i="1" dirty="0"/>
              <a:t>Tree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Linked List</a:t>
            </a:r>
            <a:endParaRPr lang="id-ID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7352"/>
            <a:ext cx="8229600" cy="3703320"/>
          </a:xfrm>
        </p:spPr>
        <p:txBody>
          <a:bodyPr/>
          <a:lstStyle/>
          <a:p>
            <a:pPr algn="just"/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i="1" dirty="0"/>
              <a:t>binary tree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r>
              <a:rPr lang="en-US" sz="1600" i="1" dirty="0"/>
              <a:t>linked list; </a:t>
            </a:r>
            <a:r>
              <a:rPr lang="en-US" sz="1600" dirty="0" err="1"/>
              <a:t>masing-masing</a:t>
            </a:r>
            <a:r>
              <a:rPr lang="en-US" sz="1600" dirty="0"/>
              <a:t> </a:t>
            </a:r>
            <a:r>
              <a:rPr lang="en-US" sz="1600" i="1" dirty="0"/>
              <a:t>node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3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</a:p>
          <a:p>
            <a:pPr marL="547688" lvl="1" indent="-210741" algn="just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Pointer Kiri</a:t>
            </a:r>
          </a:p>
          <a:p>
            <a:pPr marL="547688" lvl="1" indent="-210741" algn="just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Info data / </a:t>
            </a:r>
            <a:r>
              <a:rPr lang="en-US" sz="1600" dirty="0" err="1">
                <a:solidFill>
                  <a:schemeClr val="tx1"/>
                </a:solidFill>
              </a:rPr>
              <a:t>elemen</a:t>
            </a:r>
            <a:endParaRPr lang="en-US" sz="1600" dirty="0">
              <a:solidFill>
                <a:schemeClr val="tx1"/>
              </a:solidFill>
            </a:endParaRPr>
          </a:p>
          <a:p>
            <a:pPr marL="547688" lvl="1" indent="-210741" algn="just">
              <a:spcBef>
                <a:spcPts val="0"/>
              </a:spcBef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Pointer </a:t>
            </a:r>
            <a:r>
              <a:rPr lang="en-US" sz="1600" dirty="0" err="1">
                <a:solidFill>
                  <a:schemeClr val="tx1"/>
                </a:solidFill>
              </a:rPr>
              <a:t>Kanan</a:t>
            </a:r>
            <a:endParaRPr lang="id-ID" sz="1600" dirty="0">
              <a:solidFill>
                <a:schemeClr val="tx1"/>
              </a:solidFill>
            </a:endParaRPr>
          </a:p>
          <a:p>
            <a:pPr algn="just"/>
            <a:endParaRPr lang="id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03CD1-238D-495E-A5CA-ED1EB597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26" y="1493951"/>
            <a:ext cx="5372695" cy="32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2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i="1" dirty="0"/>
              <a:t>Tree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Linked List </a:t>
            </a:r>
            <a:r>
              <a:rPr lang="en-US" i="1" dirty="0"/>
              <a:t>(cont.)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7352"/>
            <a:ext cx="8229600" cy="3703320"/>
          </a:xfrm>
        </p:spPr>
        <p:txBody>
          <a:bodyPr/>
          <a:lstStyle/>
          <a:p>
            <a:pPr algn="just"/>
            <a:endParaRPr lang="id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F73A64-4A39-4C62-9C64-7F9D643E67E2}"/>
              </a:ext>
            </a:extLst>
          </p:cNvPr>
          <p:cNvGrpSpPr/>
          <p:nvPr/>
        </p:nvGrpSpPr>
        <p:grpSpPr>
          <a:xfrm>
            <a:off x="622383" y="1312702"/>
            <a:ext cx="2358776" cy="1565307"/>
            <a:chOff x="2760290" y="2763249"/>
            <a:chExt cx="5778174" cy="28755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F417C7-40CA-4F71-ADB0-17CD7CCCC2B7}"/>
                </a:ext>
              </a:extLst>
            </p:cNvPr>
            <p:cNvSpPr/>
            <p:nvPr/>
          </p:nvSpPr>
          <p:spPr>
            <a:xfrm>
              <a:off x="415020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802599-518F-41BC-B783-077CCED75384}"/>
                </a:ext>
              </a:extLst>
            </p:cNvPr>
            <p:cNvSpPr/>
            <p:nvPr/>
          </p:nvSpPr>
          <p:spPr>
            <a:xfrm>
              <a:off x="3238399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CA9594-6C05-4E5A-B162-953CFEA5BE93}"/>
                </a:ext>
              </a:extLst>
            </p:cNvPr>
            <p:cNvSpPr/>
            <p:nvPr/>
          </p:nvSpPr>
          <p:spPr>
            <a:xfrm>
              <a:off x="4968947" y="43680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A760B-172C-4F79-88CC-195B3E4CB720}"/>
                </a:ext>
              </a:extLst>
            </p:cNvPr>
            <p:cNvSpPr/>
            <p:nvPr/>
          </p:nvSpPr>
          <p:spPr>
            <a:xfrm>
              <a:off x="6241592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28D455-F9F7-4F67-80E9-3EFF3F3790F5}"/>
                </a:ext>
              </a:extLst>
            </p:cNvPr>
            <p:cNvSpPr/>
            <p:nvPr/>
          </p:nvSpPr>
          <p:spPr>
            <a:xfrm>
              <a:off x="2760290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1A9939-6519-44E7-AC4E-9BFE3BDC438B}"/>
                </a:ext>
              </a:extLst>
            </p:cNvPr>
            <p:cNvSpPr/>
            <p:nvPr/>
          </p:nvSpPr>
          <p:spPr>
            <a:xfrm>
              <a:off x="5789631" y="2763249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24398-6A90-4482-AE38-B9C1C8BA1B1C}"/>
                </a:ext>
              </a:extLst>
            </p:cNvPr>
            <p:cNvSpPr/>
            <p:nvPr/>
          </p:nvSpPr>
          <p:spPr>
            <a:xfrm>
              <a:off x="7474336" y="34907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K</a:t>
              </a:r>
              <a:endParaRPr lang="en-ID" sz="105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9BF213-9892-49AA-9A7F-A1BB4AC78524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3574862" y="3869608"/>
              <a:ext cx="633072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7293ED-0BA5-4958-8510-DB5FABAD1F4E}"/>
                </a:ext>
              </a:extLst>
            </p:cNvPr>
            <p:cNvCxnSpPr>
              <a:cxnSpLocks/>
              <a:stCxn id="13" idx="2"/>
              <a:endCxn id="8" idx="7"/>
            </p:cNvCxnSpPr>
            <p:nvPr/>
          </p:nvCxnSpPr>
          <p:spPr>
            <a:xfrm flipH="1">
              <a:off x="4486669" y="2985166"/>
              <a:ext cx="130296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D219D7-8B01-440A-BF40-8113E17F2BDC}"/>
                </a:ext>
              </a:extLst>
            </p:cNvPr>
            <p:cNvCxnSpPr>
              <a:cxnSpLocks/>
              <a:stCxn id="11" idx="7"/>
              <a:endCxn id="21" idx="3"/>
            </p:cNvCxnSpPr>
            <p:nvPr/>
          </p:nvCxnSpPr>
          <p:spPr>
            <a:xfrm flipV="1">
              <a:off x="6578055" y="4751194"/>
              <a:ext cx="304181" cy="508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1E5DED-082A-4D81-B217-315D01F224E3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3096753" y="4746880"/>
              <a:ext cx="19937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FD067-B24F-4164-9F25-E741BD31E8D3}"/>
                </a:ext>
              </a:extLst>
            </p:cNvPr>
            <p:cNvCxnSpPr>
              <a:cxnSpLocks/>
              <a:stCxn id="14" idx="1"/>
              <a:endCxn id="13" idx="6"/>
            </p:cNvCxnSpPr>
            <p:nvPr/>
          </p:nvCxnSpPr>
          <p:spPr>
            <a:xfrm flipH="1" flipV="1">
              <a:off x="6183822" y="2985166"/>
              <a:ext cx="1348242" cy="570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BA5550-DE6B-47F8-8986-4DE0450A7EE5}"/>
                </a:ext>
              </a:extLst>
            </p:cNvPr>
            <p:cNvCxnSpPr>
              <a:cxnSpLocks/>
              <a:stCxn id="10" idx="1"/>
              <a:endCxn id="8" idx="5"/>
            </p:cNvCxnSpPr>
            <p:nvPr/>
          </p:nvCxnSpPr>
          <p:spPr>
            <a:xfrm flipH="1" flipV="1">
              <a:off x="4486669" y="3869608"/>
              <a:ext cx="540006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27E909-1EAA-4D3E-BCB9-6240D5D83FBB}"/>
                </a:ext>
              </a:extLst>
            </p:cNvPr>
            <p:cNvSpPr/>
            <p:nvPr/>
          </p:nvSpPr>
          <p:spPr>
            <a:xfrm>
              <a:off x="6824508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</a:t>
              </a:r>
              <a:endParaRPr lang="en-ID" sz="105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D8BCD-3A0F-4FEF-9BAF-EB9F51512CF3}"/>
                </a:ext>
              </a:extLst>
            </p:cNvPr>
            <p:cNvSpPr/>
            <p:nvPr/>
          </p:nvSpPr>
          <p:spPr>
            <a:xfrm>
              <a:off x="8144273" y="43723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L</a:t>
              </a:r>
              <a:endParaRPr lang="en-ID" sz="1050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5723C3-177E-4788-8159-600E9360A018}"/>
                </a:ext>
              </a:extLst>
            </p:cNvPr>
            <p:cNvCxnSpPr>
              <a:cxnSpLocks/>
              <a:stCxn id="21" idx="7"/>
              <a:endCxn id="14" idx="3"/>
            </p:cNvCxnSpPr>
            <p:nvPr/>
          </p:nvCxnSpPr>
          <p:spPr>
            <a:xfrm flipV="1">
              <a:off x="7160971" y="38696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011100-E551-49F1-89FD-6A22EA64CEAF}"/>
                </a:ext>
              </a:extLst>
            </p:cNvPr>
            <p:cNvCxnSpPr>
              <a:cxnSpLocks/>
              <a:stCxn id="22" idx="1"/>
              <a:endCxn id="14" idx="5"/>
            </p:cNvCxnSpPr>
            <p:nvPr/>
          </p:nvCxnSpPr>
          <p:spPr>
            <a:xfrm flipH="1" flipV="1">
              <a:off x="7810799" y="38696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038631-CB32-4574-8469-EBE79D59F3CE}"/>
                </a:ext>
              </a:extLst>
            </p:cNvPr>
            <p:cNvSpPr/>
            <p:nvPr/>
          </p:nvSpPr>
          <p:spPr>
            <a:xfrm>
              <a:off x="367310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2022A9-183E-40B6-9BE8-5DAF2DA8FE74}"/>
                </a:ext>
              </a:extLst>
            </p:cNvPr>
            <p:cNvCxnSpPr>
              <a:cxnSpLocks/>
              <a:stCxn id="25" idx="1"/>
              <a:endCxn id="9" idx="5"/>
            </p:cNvCxnSpPr>
            <p:nvPr/>
          </p:nvCxnSpPr>
          <p:spPr>
            <a:xfrm flipH="1" flipV="1">
              <a:off x="3574862" y="4746880"/>
              <a:ext cx="155972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334977-66CD-4F51-8B18-222A786E6E5C}"/>
                </a:ext>
              </a:extLst>
            </p:cNvPr>
            <p:cNvSpPr/>
            <p:nvPr/>
          </p:nvSpPr>
          <p:spPr>
            <a:xfrm>
              <a:off x="4462839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70189-EA06-4E77-9CC8-2284E4964BEA}"/>
                </a:ext>
              </a:extLst>
            </p:cNvPr>
            <p:cNvCxnSpPr>
              <a:cxnSpLocks/>
              <a:stCxn id="27" idx="7"/>
              <a:endCxn id="10" idx="3"/>
            </p:cNvCxnSpPr>
            <p:nvPr/>
          </p:nvCxnSpPr>
          <p:spPr>
            <a:xfrm flipV="1">
              <a:off x="4799302" y="4746880"/>
              <a:ext cx="227373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993C13-EF6E-4F88-A2C2-17327C3FA370}"/>
                </a:ext>
              </a:extLst>
            </p:cNvPr>
            <p:cNvSpPr/>
            <p:nvPr/>
          </p:nvSpPr>
          <p:spPr>
            <a:xfrm>
              <a:off x="5531946" y="51949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C9D7AE-4BA9-47A9-8CD9-DCBB0AD668AF}"/>
                </a:ext>
              </a:extLst>
            </p:cNvPr>
            <p:cNvCxnSpPr>
              <a:cxnSpLocks/>
              <a:stCxn id="29" idx="1"/>
              <a:endCxn id="10" idx="5"/>
            </p:cNvCxnSpPr>
            <p:nvPr/>
          </p:nvCxnSpPr>
          <p:spPr>
            <a:xfrm flipH="1" flipV="1">
              <a:off x="5305410" y="4746880"/>
              <a:ext cx="284264" cy="5130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8">
            <a:extLst>
              <a:ext uri="{FF2B5EF4-FFF2-40B4-BE49-F238E27FC236}">
                <a16:creationId xmlns:a16="http://schemas.microsoft.com/office/drawing/2014/main" id="{5CE000D1-DFFB-43F2-9999-6E7BF6F45C6D}"/>
              </a:ext>
            </a:extLst>
          </p:cNvPr>
          <p:cNvGrpSpPr>
            <a:grpSpLocks/>
          </p:cNvGrpSpPr>
          <p:nvPr/>
        </p:nvGrpSpPr>
        <p:grpSpPr bwMode="auto">
          <a:xfrm>
            <a:off x="6480522" y="1390705"/>
            <a:ext cx="729526" cy="323325"/>
            <a:chOff x="1248" y="1152"/>
            <a:chExt cx="720" cy="353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964087EB-9019-4463-AF14-257C6EA05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850459FA-C5BB-44FD-A534-3ABC2D7BF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4AD8885F-FA75-431F-9685-160D058C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CBD6B4E4-F5EF-4D64-8AD6-749C14E4A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500" b="1" dirty="0"/>
                <a:t>H</a:t>
              </a:r>
              <a:endParaRPr lang="en-US" altLang="en-US" sz="1500" b="1" dirty="0"/>
            </a:p>
          </p:txBody>
        </p:sp>
      </p:grpSp>
      <p:grpSp>
        <p:nvGrpSpPr>
          <p:cNvPr id="36" name="Group 9">
            <a:extLst>
              <a:ext uri="{FF2B5EF4-FFF2-40B4-BE49-F238E27FC236}">
                <a16:creationId xmlns:a16="http://schemas.microsoft.com/office/drawing/2014/main" id="{EE2FC9D8-0C6E-4AAE-B19A-7C665FBB42B6}"/>
              </a:ext>
            </a:extLst>
          </p:cNvPr>
          <p:cNvGrpSpPr>
            <a:grpSpLocks/>
          </p:cNvGrpSpPr>
          <p:nvPr/>
        </p:nvGrpSpPr>
        <p:grpSpPr bwMode="auto">
          <a:xfrm>
            <a:off x="7890794" y="1772030"/>
            <a:ext cx="729526" cy="346223"/>
            <a:chOff x="1248" y="1152"/>
            <a:chExt cx="720" cy="378"/>
          </a:xfrm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A13784DA-6C27-4637-A344-4A3BE13E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581361AD-747A-4C19-9E0C-6E8858DC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7EF3B9B0-E759-4B3E-93A3-E1F0F744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Text Box 13">
              <a:extLst>
                <a:ext uri="{FF2B5EF4-FFF2-40B4-BE49-F238E27FC236}">
                  <a16:creationId xmlns:a16="http://schemas.microsoft.com/office/drawing/2014/main" id="{8EA49FF7-E31C-4D3A-97A6-F96513FF6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K</a:t>
              </a:r>
              <a:endParaRPr lang="en-US" altLang="en-US" sz="1650" b="1" dirty="0"/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7289516C-9264-4B98-8756-441808996B21}"/>
              </a:ext>
            </a:extLst>
          </p:cNvPr>
          <p:cNvGrpSpPr>
            <a:grpSpLocks/>
          </p:cNvGrpSpPr>
          <p:nvPr/>
        </p:nvGrpSpPr>
        <p:grpSpPr bwMode="auto">
          <a:xfrm>
            <a:off x="4942819" y="1772030"/>
            <a:ext cx="729526" cy="346223"/>
            <a:chOff x="1248" y="1152"/>
            <a:chExt cx="720" cy="378"/>
          </a:xfrm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466ED2AB-2A99-4BA6-92F0-52E0CCDB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FA5339BA-F2C1-49BD-967B-856DAFA9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F541EF26-CA40-4E66-9482-83C361F93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5" name="Text Box 18">
              <a:extLst>
                <a:ext uri="{FF2B5EF4-FFF2-40B4-BE49-F238E27FC236}">
                  <a16:creationId xmlns:a16="http://schemas.microsoft.com/office/drawing/2014/main" id="{CB0C3F9D-1230-4281-A191-9328FBBEF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D</a:t>
              </a:r>
              <a:endParaRPr lang="en-US" altLang="en-US" sz="1650" b="1" dirty="0"/>
            </a:p>
          </p:txBody>
        </p:sp>
      </p:grpSp>
      <p:grpSp>
        <p:nvGrpSpPr>
          <p:cNvPr id="46" name="Group 19">
            <a:extLst>
              <a:ext uri="{FF2B5EF4-FFF2-40B4-BE49-F238E27FC236}">
                <a16:creationId xmlns:a16="http://schemas.microsoft.com/office/drawing/2014/main" id="{358CDD9A-9F64-4273-90C4-333A966CD855}"/>
              </a:ext>
            </a:extLst>
          </p:cNvPr>
          <p:cNvGrpSpPr>
            <a:grpSpLocks/>
          </p:cNvGrpSpPr>
          <p:nvPr/>
        </p:nvGrpSpPr>
        <p:grpSpPr bwMode="auto">
          <a:xfrm>
            <a:off x="3937586" y="2532031"/>
            <a:ext cx="729526" cy="346223"/>
            <a:chOff x="1248" y="1152"/>
            <a:chExt cx="720" cy="378"/>
          </a:xfrm>
        </p:grpSpPr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74C1868D-F3E5-41F9-9314-194C1EC1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C6B592C7-15AA-41CD-B3B1-E6F3BD8CA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E58C164E-19F3-4798-B6E6-45F016E5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C0DCF5FA-01EF-43F5-869A-D8FD9D7AE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B</a:t>
              </a:r>
              <a:endParaRPr lang="en-US" altLang="en-US" sz="1650" b="1" dirty="0"/>
            </a:p>
          </p:txBody>
        </p:sp>
      </p:grpSp>
      <p:grpSp>
        <p:nvGrpSpPr>
          <p:cNvPr id="51" name="Group 24">
            <a:extLst>
              <a:ext uri="{FF2B5EF4-FFF2-40B4-BE49-F238E27FC236}">
                <a16:creationId xmlns:a16="http://schemas.microsoft.com/office/drawing/2014/main" id="{376A0365-7B0F-45C7-8380-230AC670982C}"/>
              </a:ext>
            </a:extLst>
          </p:cNvPr>
          <p:cNvGrpSpPr>
            <a:grpSpLocks/>
          </p:cNvGrpSpPr>
          <p:nvPr/>
        </p:nvGrpSpPr>
        <p:grpSpPr bwMode="auto">
          <a:xfrm>
            <a:off x="3486807" y="3282640"/>
            <a:ext cx="729526" cy="346223"/>
            <a:chOff x="1248" y="1152"/>
            <a:chExt cx="720" cy="378"/>
          </a:xfrm>
        </p:grpSpPr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231A435F-645C-4E47-A47C-68849CBF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4CF15749-FECC-4F88-86E4-99B1EBF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D5FBD9D8-97BF-44AE-9E68-0EC061E7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" name="Text Box 28">
              <a:extLst>
                <a:ext uri="{FF2B5EF4-FFF2-40B4-BE49-F238E27FC236}">
                  <a16:creationId xmlns:a16="http://schemas.microsoft.com/office/drawing/2014/main" id="{6CF0C756-C5B7-45E1-8978-7669762EA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/>
                <a:t>A</a:t>
              </a:r>
              <a:endParaRPr lang="en-US" altLang="en-US" sz="1650" dirty="0"/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C991A088-F3E0-4EBC-B8C8-90B4EE53CA84}"/>
              </a:ext>
            </a:extLst>
          </p:cNvPr>
          <p:cNvGrpSpPr>
            <a:grpSpLocks/>
          </p:cNvGrpSpPr>
          <p:nvPr/>
        </p:nvGrpSpPr>
        <p:grpSpPr bwMode="auto">
          <a:xfrm>
            <a:off x="8337926" y="2521655"/>
            <a:ext cx="729526" cy="346223"/>
            <a:chOff x="1248" y="1152"/>
            <a:chExt cx="720" cy="378"/>
          </a:xfrm>
        </p:grpSpPr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id="{48A44384-8A63-4BF2-8D81-6E33F9D3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A084D0E8-57CE-44B9-B999-5C041B30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9" name="Rectangle 32">
              <a:extLst>
                <a:ext uri="{FF2B5EF4-FFF2-40B4-BE49-F238E27FC236}">
                  <a16:creationId xmlns:a16="http://schemas.microsoft.com/office/drawing/2014/main" id="{A99810D9-5A7D-480C-89AB-88BC345E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AC360EDC-F9F3-4941-9474-FD5DD8C8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L</a:t>
              </a:r>
              <a:endParaRPr lang="en-US" altLang="en-US" sz="1650" b="1" dirty="0"/>
            </a:p>
          </p:txBody>
        </p:sp>
      </p:grpSp>
      <p:grpSp>
        <p:nvGrpSpPr>
          <p:cNvPr id="61" name="Group 34">
            <a:extLst>
              <a:ext uri="{FF2B5EF4-FFF2-40B4-BE49-F238E27FC236}">
                <a16:creationId xmlns:a16="http://schemas.microsoft.com/office/drawing/2014/main" id="{447BE0DD-01C9-494B-BA71-4DB69DA6A009}"/>
              </a:ext>
            </a:extLst>
          </p:cNvPr>
          <p:cNvGrpSpPr>
            <a:grpSpLocks/>
          </p:cNvGrpSpPr>
          <p:nvPr/>
        </p:nvGrpSpPr>
        <p:grpSpPr bwMode="auto">
          <a:xfrm>
            <a:off x="7391852" y="2516460"/>
            <a:ext cx="729526" cy="346223"/>
            <a:chOff x="1248" y="1152"/>
            <a:chExt cx="720" cy="378"/>
          </a:xfrm>
        </p:grpSpPr>
        <p:sp>
          <p:nvSpPr>
            <p:cNvPr id="62" name="Rectangle 35">
              <a:extLst>
                <a:ext uri="{FF2B5EF4-FFF2-40B4-BE49-F238E27FC236}">
                  <a16:creationId xmlns:a16="http://schemas.microsoft.com/office/drawing/2014/main" id="{D9FDC44C-F294-43E0-9ABB-7EDCDA125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" name="Rectangle 36">
              <a:extLst>
                <a:ext uri="{FF2B5EF4-FFF2-40B4-BE49-F238E27FC236}">
                  <a16:creationId xmlns:a16="http://schemas.microsoft.com/office/drawing/2014/main" id="{F4722F39-7754-4FF1-BC4B-8F9C446D0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69722759-50E3-4114-9643-2D61D811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" name="Text Box 38">
              <a:extLst>
                <a:ext uri="{FF2B5EF4-FFF2-40B4-BE49-F238E27FC236}">
                  <a16:creationId xmlns:a16="http://schemas.microsoft.com/office/drawing/2014/main" id="{C778FD78-0CDE-41A4-AE36-B4A21ED7C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J</a:t>
              </a:r>
              <a:endParaRPr lang="en-US" altLang="en-US" sz="1650" b="1" dirty="0"/>
            </a:p>
          </p:txBody>
        </p:sp>
      </p:grpSp>
      <p:grpSp>
        <p:nvGrpSpPr>
          <p:cNvPr id="66" name="Group 39">
            <a:extLst>
              <a:ext uri="{FF2B5EF4-FFF2-40B4-BE49-F238E27FC236}">
                <a16:creationId xmlns:a16="http://schemas.microsoft.com/office/drawing/2014/main" id="{C7BA0419-674C-4BBA-B3CE-782F07C4A4F9}"/>
              </a:ext>
            </a:extLst>
          </p:cNvPr>
          <p:cNvGrpSpPr>
            <a:grpSpLocks/>
          </p:cNvGrpSpPr>
          <p:nvPr/>
        </p:nvGrpSpPr>
        <p:grpSpPr bwMode="auto">
          <a:xfrm>
            <a:off x="7088460" y="3286509"/>
            <a:ext cx="729526" cy="346223"/>
            <a:chOff x="1248" y="1152"/>
            <a:chExt cx="720" cy="378"/>
          </a:xfrm>
        </p:grpSpPr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id="{5F859171-7C55-4010-8527-7501F874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" name="Rectangle 41">
              <a:extLst>
                <a:ext uri="{FF2B5EF4-FFF2-40B4-BE49-F238E27FC236}">
                  <a16:creationId xmlns:a16="http://schemas.microsoft.com/office/drawing/2014/main" id="{31CAC916-AFF7-4C67-89CD-099D99D89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" name="Rectangle 42">
              <a:extLst>
                <a:ext uri="{FF2B5EF4-FFF2-40B4-BE49-F238E27FC236}">
                  <a16:creationId xmlns:a16="http://schemas.microsoft.com/office/drawing/2014/main" id="{7A5C0E85-DDA7-4DE1-ABE5-914F6637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" name="Text Box 43">
              <a:extLst>
                <a:ext uri="{FF2B5EF4-FFF2-40B4-BE49-F238E27FC236}">
                  <a16:creationId xmlns:a16="http://schemas.microsoft.com/office/drawing/2014/main" id="{67EA80E9-8CCB-4E3C-8180-7766668C3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I</a:t>
              </a:r>
              <a:endParaRPr lang="en-US" altLang="en-US" sz="1650" b="1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D044202-ECD0-485C-9A65-B47DF6F68A5C}"/>
              </a:ext>
            </a:extLst>
          </p:cNvPr>
          <p:cNvGrpSpPr/>
          <p:nvPr/>
        </p:nvGrpSpPr>
        <p:grpSpPr>
          <a:xfrm>
            <a:off x="3877147" y="4160105"/>
            <a:ext cx="5107936" cy="422250"/>
            <a:chOff x="5169529" y="5546807"/>
            <a:chExt cx="6810581" cy="563000"/>
          </a:xfrm>
        </p:grpSpPr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4844B67-58FB-487C-8EC0-A4376B28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529" y="5653054"/>
              <a:ext cx="324234" cy="29309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" name="Rectangle 53">
              <a:extLst>
                <a:ext uri="{FF2B5EF4-FFF2-40B4-BE49-F238E27FC236}">
                  <a16:creationId xmlns:a16="http://schemas.microsoft.com/office/drawing/2014/main" id="{0CD02A87-FEFC-407F-8FFD-9C9B11092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791" y="5653054"/>
              <a:ext cx="324234" cy="29309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" name="Rectangle 54">
              <a:extLst>
                <a:ext uri="{FF2B5EF4-FFF2-40B4-BE49-F238E27FC236}">
                  <a16:creationId xmlns:a16="http://schemas.microsoft.com/office/drawing/2014/main" id="{D0628F08-99BF-4E9C-B2BC-5D25AAEC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0995" y="5653054"/>
              <a:ext cx="324234" cy="293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" name="Text Box 56">
              <a:extLst>
                <a:ext uri="{FF2B5EF4-FFF2-40B4-BE49-F238E27FC236}">
                  <a16:creationId xmlns:a16="http://schemas.microsoft.com/office/drawing/2014/main" id="{33FE40BC-A81C-482D-9995-AF281B8D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584" y="5546807"/>
              <a:ext cx="2269636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100" dirty="0" err="1">
                  <a:solidFill>
                    <a:srgbClr val="002060"/>
                  </a:solidFill>
                </a:rPr>
                <a:t>leftChild</a:t>
              </a:r>
              <a:endParaRPr lang="en-US" altLang="en-US" sz="2100" dirty="0">
                <a:solidFill>
                  <a:srgbClr val="002060"/>
                </a:solidFill>
              </a:endParaRPr>
            </a:p>
          </p:txBody>
        </p:sp>
        <p:sp>
          <p:nvSpPr>
            <p:cNvPr id="82" name="Text Box 57">
              <a:extLst>
                <a:ext uri="{FF2B5EF4-FFF2-40B4-BE49-F238E27FC236}">
                  <a16:creationId xmlns:a16="http://schemas.microsoft.com/office/drawing/2014/main" id="{831FEC07-5EC4-45C2-BD3A-CB0E54B1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4424" y="5555810"/>
              <a:ext cx="2269636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100" dirty="0">
                  <a:solidFill>
                    <a:srgbClr val="002060"/>
                  </a:solidFill>
                </a:rPr>
                <a:t>element</a:t>
              </a:r>
            </a:p>
          </p:txBody>
        </p:sp>
        <p:sp>
          <p:nvSpPr>
            <p:cNvPr id="83" name="Text Box 58">
              <a:extLst>
                <a:ext uri="{FF2B5EF4-FFF2-40B4-BE49-F238E27FC236}">
                  <a16:creationId xmlns:a16="http://schemas.microsoft.com/office/drawing/2014/main" id="{C84A5EBF-BB76-44C3-A06C-96D9E1FCD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474" y="5550264"/>
              <a:ext cx="2269636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100" dirty="0" err="1">
                  <a:solidFill>
                    <a:srgbClr val="002060"/>
                  </a:solidFill>
                </a:rPr>
                <a:t>rightChild</a:t>
              </a:r>
              <a:endParaRPr lang="en-US" altLang="en-US" sz="21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4" name="Text Box 59">
            <a:extLst>
              <a:ext uri="{FF2B5EF4-FFF2-40B4-BE49-F238E27FC236}">
                <a16:creationId xmlns:a16="http://schemas.microsoft.com/office/drawing/2014/main" id="{B2C2C89B-5801-41E1-9BF6-F4C8670E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201" y="1112560"/>
            <a:ext cx="7452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>
                <a:solidFill>
                  <a:srgbClr val="002060"/>
                </a:solidFill>
              </a:rPr>
              <a:t>root</a:t>
            </a:r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83198959-7D41-4A80-BB8D-2A8A122E2331}"/>
              </a:ext>
            </a:extLst>
          </p:cNvPr>
          <p:cNvGrpSpPr>
            <a:grpSpLocks/>
          </p:cNvGrpSpPr>
          <p:nvPr/>
        </p:nvGrpSpPr>
        <p:grpSpPr bwMode="auto">
          <a:xfrm>
            <a:off x="5747309" y="2535463"/>
            <a:ext cx="729526" cy="346223"/>
            <a:chOff x="1248" y="1152"/>
            <a:chExt cx="720" cy="378"/>
          </a:xfrm>
        </p:grpSpPr>
        <p:sp>
          <p:nvSpPr>
            <p:cNvPr id="87" name="Rectangle 30">
              <a:extLst>
                <a:ext uri="{FF2B5EF4-FFF2-40B4-BE49-F238E27FC236}">
                  <a16:creationId xmlns:a16="http://schemas.microsoft.com/office/drawing/2014/main" id="{1E02952F-7EE5-4774-95CC-57C79D2A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" name="Rectangle 31">
              <a:extLst>
                <a:ext uri="{FF2B5EF4-FFF2-40B4-BE49-F238E27FC236}">
                  <a16:creationId xmlns:a16="http://schemas.microsoft.com/office/drawing/2014/main" id="{20565E87-C50F-4AC1-BD50-4B47C4688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" name="Rectangle 32">
              <a:extLst>
                <a:ext uri="{FF2B5EF4-FFF2-40B4-BE49-F238E27FC236}">
                  <a16:creationId xmlns:a16="http://schemas.microsoft.com/office/drawing/2014/main" id="{F351725B-AA88-4610-965E-0456ADB3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" name="Text Box 33">
              <a:extLst>
                <a:ext uri="{FF2B5EF4-FFF2-40B4-BE49-F238E27FC236}">
                  <a16:creationId xmlns:a16="http://schemas.microsoft.com/office/drawing/2014/main" id="{0A0D063C-F436-4A9F-A38B-1CD3B42DF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F</a:t>
              </a:r>
              <a:endParaRPr lang="en-US" altLang="en-US" sz="1650" b="1" dirty="0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403C5B29-643E-41DF-8BB8-FB88BDFCB6E5}"/>
              </a:ext>
            </a:extLst>
          </p:cNvPr>
          <p:cNvGrpSpPr>
            <a:grpSpLocks/>
          </p:cNvGrpSpPr>
          <p:nvPr/>
        </p:nvGrpSpPr>
        <p:grpSpPr bwMode="auto">
          <a:xfrm>
            <a:off x="4376631" y="3281605"/>
            <a:ext cx="729526" cy="346223"/>
            <a:chOff x="1248" y="1152"/>
            <a:chExt cx="720" cy="378"/>
          </a:xfrm>
        </p:grpSpPr>
        <p:sp>
          <p:nvSpPr>
            <p:cNvPr id="93" name="Rectangle 30">
              <a:extLst>
                <a:ext uri="{FF2B5EF4-FFF2-40B4-BE49-F238E27FC236}">
                  <a16:creationId xmlns:a16="http://schemas.microsoft.com/office/drawing/2014/main" id="{65F72BC6-A172-4345-A840-7F3E95CE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10CC7882-F2FA-410C-BC60-8C6C5912B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5" name="Rectangle 32">
              <a:extLst>
                <a:ext uri="{FF2B5EF4-FFF2-40B4-BE49-F238E27FC236}">
                  <a16:creationId xmlns:a16="http://schemas.microsoft.com/office/drawing/2014/main" id="{94CAC2D1-8B7D-4178-B82B-C66E3D019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" name="Text Box 33">
              <a:extLst>
                <a:ext uri="{FF2B5EF4-FFF2-40B4-BE49-F238E27FC236}">
                  <a16:creationId xmlns:a16="http://schemas.microsoft.com/office/drawing/2014/main" id="{1C55F354-2771-4C6F-B5F1-CEBECA287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C</a:t>
              </a:r>
              <a:endParaRPr lang="en-US" altLang="en-US" sz="1650" b="1" dirty="0"/>
            </a:p>
          </p:txBody>
        </p:sp>
      </p:grpSp>
      <p:grpSp>
        <p:nvGrpSpPr>
          <p:cNvPr id="98" name="Group 24">
            <a:extLst>
              <a:ext uri="{FF2B5EF4-FFF2-40B4-BE49-F238E27FC236}">
                <a16:creationId xmlns:a16="http://schemas.microsoft.com/office/drawing/2014/main" id="{B5986462-C45E-4C0A-88AD-0E919E2F5B9B}"/>
              </a:ext>
            </a:extLst>
          </p:cNvPr>
          <p:cNvGrpSpPr>
            <a:grpSpLocks/>
          </p:cNvGrpSpPr>
          <p:nvPr/>
        </p:nvGrpSpPr>
        <p:grpSpPr bwMode="auto">
          <a:xfrm>
            <a:off x="5287464" y="3276910"/>
            <a:ext cx="729526" cy="346223"/>
            <a:chOff x="1248" y="1152"/>
            <a:chExt cx="720" cy="378"/>
          </a:xfrm>
        </p:grpSpPr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8744F65C-BF67-45C1-90F4-7FDA4AADF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" name="Rectangle 26">
              <a:extLst>
                <a:ext uri="{FF2B5EF4-FFF2-40B4-BE49-F238E27FC236}">
                  <a16:creationId xmlns:a16="http://schemas.microsoft.com/office/drawing/2014/main" id="{20DCB91F-A94D-47D1-8917-38EC4BFD2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6CCADBAA-724F-4DF1-A49A-78CF9AC2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2" name="Text Box 28">
              <a:extLst>
                <a:ext uri="{FF2B5EF4-FFF2-40B4-BE49-F238E27FC236}">
                  <a16:creationId xmlns:a16="http://schemas.microsoft.com/office/drawing/2014/main" id="{E4D2AE30-86E6-494E-82D8-3BACCE0F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E</a:t>
              </a:r>
              <a:endParaRPr lang="en-US" altLang="en-US" sz="1650" b="1" dirty="0"/>
            </a:p>
          </p:txBody>
        </p: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6BD50D3F-3E8C-4F75-AA24-3A36BFB71F9D}"/>
              </a:ext>
            </a:extLst>
          </p:cNvPr>
          <p:cNvGrpSpPr>
            <a:grpSpLocks/>
          </p:cNvGrpSpPr>
          <p:nvPr/>
        </p:nvGrpSpPr>
        <p:grpSpPr bwMode="auto">
          <a:xfrm>
            <a:off x="6202602" y="3289390"/>
            <a:ext cx="729526" cy="346223"/>
            <a:chOff x="1248" y="1152"/>
            <a:chExt cx="720" cy="378"/>
          </a:xfrm>
        </p:grpSpPr>
        <p:sp>
          <p:nvSpPr>
            <p:cNvPr id="105" name="Rectangle 30">
              <a:extLst>
                <a:ext uri="{FF2B5EF4-FFF2-40B4-BE49-F238E27FC236}">
                  <a16:creationId xmlns:a16="http://schemas.microsoft.com/office/drawing/2014/main" id="{7C731F87-E5A8-4604-B215-FCC82FDC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6" name="Rectangle 31">
              <a:extLst>
                <a:ext uri="{FF2B5EF4-FFF2-40B4-BE49-F238E27FC236}">
                  <a16:creationId xmlns:a16="http://schemas.microsoft.com/office/drawing/2014/main" id="{A608B5CA-1211-4ED2-B256-5D329AFC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7" name="Rectangle 32">
              <a:extLst>
                <a:ext uri="{FF2B5EF4-FFF2-40B4-BE49-F238E27FC236}">
                  <a16:creationId xmlns:a16="http://schemas.microsoft.com/office/drawing/2014/main" id="{A0F60FF6-8626-4682-AA94-B6038ECB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8" name="Text Box 33">
              <a:extLst>
                <a:ext uri="{FF2B5EF4-FFF2-40B4-BE49-F238E27FC236}">
                  <a16:creationId xmlns:a16="http://schemas.microsoft.com/office/drawing/2014/main" id="{74A8C929-0451-4F68-AD46-708DAFDBF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24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en-US" sz="1650" b="1" dirty="0"/>
                <a:t>G</a:t>
              </a:r>
              <a:endParaRPr lang="en-US" altLang="en-US" sz="1650" b="1" dirty="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F9647D-30BD-44EF-A75D-C544B4EC01CA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flipH="1">
            <a:off x="5307582" y="1654494"/>
            <a:ext cx="1294528" cy="1175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926E6C1-AC4B-4D3D-ACB4-55BC5F1DA172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7088461" y="1654494"/>
            <a:ext cx="1167096" cy="1175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7DBC7E2-3E7A-49A1-8ED3-41C01CA1966D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3851570" y="2795820"/>
            <a:ext cx="207604" cy="4868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EFEFD3-8101-43F8-AB0C-3284D89E6338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 flipH="1">
            <a:off x="4302349" y="2035819"/>
            <a:ext cx="762058" cy="4962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19E8938-6BA1-4D37-9B54-572EB98469F6}"/>
              </a:ext>
            </a:extLst>
          </p:cNvPr>
          <p:cNvCxnSpPr>
            <a:cxnSpLocks/>
            <a:stCxn id="49" idx="2"/>
            <a:endCxn id="96" idx="0"/>
          </p:cNvCxnSpPr>
          <p:nvPr/>
        </p:nvCxnSpPr>
        <p:spPr>
          <a:xfrm>
            <a:off x="4545525" y="2795820"/>
            <a:ext cx="195869" cy="4857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7A698E8-F109-4BBC-BBAB-DB22BC5DFC93}"/>
              </a:ext>
            </a:extLst>
          </p:cNvPr>
          <p:cNvCxnSpPr>
            <a:cxnSpLocks/>
            <a:stCxn id="89" idx="2"/>
            <a:endCxn id="108" idx="0"/>
          </p:cNvCxnSpPr>
          <p:nvPr/>
        </p:nvCxnSpPr>
        <p:spPr>
          <a:xfrm>
            <a:off x="6355248" y="2799252"/>
            <a:ext cx="212117" cy="4901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51A0AC-51E1-4703-962C-039087024A16}"/>
              </a:ext>
            </a:extLst>
          </p:cNvPr>
          <p:cNvCxnSpPr>
            <a:cxnSpLocks/>
            <a:stCxn id="87" idx="2"/>
            <a:endCxn id="102" idx="0"/>
          </p:cNvCxnSpPr>
          <p:nvPr/>
        </p:nvCxnSpPr>
        <p:spPr>
          <a:xfrm flipH="1">
            <a:off x="5652227" y="2799252"/>
            <a:ext cx="216670" cy="4776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5D9E825-4A4A-4138-A508-9462DD4A0BFA}"/>
              </a:ext>
            </a:extLst>
          </p:cNvPr>
          <p:cNvCxnSpPr>
            <a:cxnSpLocks/>
            <a:stCxn id="44" idx="2"/>
            <a:endCxn id="90" idx="0"/>
          </p:cNvCxnSpPr>
          <p:nvPr/>
        </p:nvCxnSpPr>
        <p:spPr>
          <a:xfrm>
            <a:off x="5550758" y="2035819"/>
            <a:ext cx="561314" cy="4996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42B6ED-6ADD-40B8-90C1-67D0D8B7D20B}"/>
              </a:ext>
            </a:extLst>
          </p:cNvPr>
          <p:cNvCxnSpPr>
            <a:cxnSpLocks/>
            <a:stCxn id="37" idx="2"/>
            <a:endCxn id="65" idx="0"/>
          </p:cNvCxnSpPr>
          <p:nvPr/>
        </p:nvCxnSpPr>
        <p:spPr>
          <a:xfrm flipH="1">
            <a:off x="7756615" y="2035819"/>
            <a:ext cx="255767" cy="4806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1A5292-F0AD-4C0E-922D-87445D33D005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7453223" y="2780249"/>
            <a:ext cx="60217" cy="5062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822BAE-66DB-47C2-A126-E8FB90D070F3}"/>
              </a:ext>
            </a:extLst>
          </p:cNvPr>
          <p:cNvCxnSpPr>
            <a:cxnSpLocks/>
            <a:stCxn id="39" idx="2"/>
            <a:endCxn id="60" idx="0"/>
          </p:cNvCxnSpPr>
          <p:nvPr/>
        </p:nvCxnSpPr>
        <p:spPr>
          <a:xfrm>
            <a:off x="8498733" y="2035819"/>
            <a:ext cx="203956" cy="4858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CCF75D3-F50B-4AC7-B509-62787180B51B}"/>
              </a:ext>
            </a:extLst>
          </p:cNvPr>
          <p:cNvCxnSpPr>
            <a:cxnSpLocks/>
            <a:stCxn id="32" idx="1"/>
            <a:endCxn id="84" idx="3"/>
          </p:cNvCxnSpPr>
          <p:nvPr/>
        </p:nvCxnSpPr>
        <p:spPr>
          <a:xfrm flipH="1" flipV="1">
            <a:off x="4991455" y="1320309"/>
            <a:ext cx="1489067" cy="224273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6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Tugas</a:t>
            </a:r>
            <a:r>
              <a:rPr lang="en-US" sz="3200" dirty="0"/>
              <a:t> Latihan 2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5C673-8403-4F37-A994-80B66F8888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altLang="en-US" dirty="0">
                <a:latin typeface="Calibri" panose="020F0502020204030204" pitchFamily="34" charset="0"/>
              </a:rPr>
              <a:t>Representasikan</a:t>
            </a:r>
            <a:r>
              <a:rPr lang="en-US" altLang="en-US" dirty="0">
                <a:latin typeface="Calibri" panose="020F0502020204030204" pitchFamily="34" charset="0"/>
              </a:rPr>
              <a:t> tree </a:t>
            </a:r>
            <a:r>
              <a:rPr lang="en-US" altLang="en-US" dirty="0" err="1">
                <a:latin typeface="Calibri" panose="020F0502020204030204" pitchFamily="34" charset="0"/>
              </a:rPr>
              <a:t>berikut</a:t>
            </a:r>
            <a:r>
              <a:rPr lang="id-ID" altLang="en-US" dirty="0">
                <a:latin typeface="Calibri" panose="020F0502020204030204" pitchFamily="34" charset="0"/>
              </a:rPr>
              <a:t> dengan ilustrasi </a:t>
            </a:r>
            <a:r>
              <a:rPr lang="id-ID" altLang="en-US" b="1" i="1" dirty="0">
                <a:latin typeface="Calibri" panose="020F0502020204030204" pitchFamily="34" charset="0"/>
              </a:rPr>
              <a:t>array</a:t>
            </a:r>
            <a:r>
              <a:rPr lang="id-ID" altLang="en-US" dirty="0">
                <a:latin typeface="Calibri" panose="020F0502020204030204" pitchFamily="34" charset="0"/>
              </a:rPr>
              <a:t> dan </a:t>
            </a:r>
            <a:r>
              <a:rPr lang="id-ID" altLang="en-US" b="1" i="1" dirty="0">
                <a:latin typeface="Calibri" panose="020F0502020204030204" pitchFamily="34" charset="0"/>
              </a:rPr>
              <a:t>linked list</a:t>
            </a:r>
            <a:r>
              <a:rPr lang="id-ID" altLang="en-US" dirty="0">
                <a:latin typeface="Calibri" panose="020F0502020204030204" pitchFamily="34" charset="0"/>
              </a:rPr>
              <a:t>.</a:t>
            </a:r>
          </a:p>
          <a:p>
            <a:endParaRPr lang="en-ID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926E6D-D647-4415-8BDA-E05456FAB007}"/>
              </a:ext>
            </a:extLst>
          </p:cNvPr>
          <p:cNvGrpSpPr/>
          <p:nvPr/>
        </p:nvGrpSpPr>
        <p:grpSpPr>
          <a:xfrm>
            <a:off x="576260" y="1707663"/>
            <a:ext cx="3394162" cy="2116795"/>
            <a:chOff x="768346" y="2276883"/>
            <a:chExt cx="4525549" cy="282239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4D8364-63C3-4947-9B62-09D79FF064E5}"/>
                </a:ext>
              </a:extLst>
            </p:cNvPr>
            <p:cNvSpPr/>
            <p:nvPr/>
          </p:nvSpPr>
          <p:spPr>
            <a:xfrm>
              <a:off x="1856948" y="299095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A3469C-FB8B-4068-BD8E-DE5E700673B6}"/>
                </a:ext>
              </a:extLst>
            </p:cNvPr>
            <p:cNvSpPr/>
            <p:nvPr/>
          </p:nvSpPr>
          <p:spPr>
            <a:xfrm>
              <a:off x="1142808" y="385201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77CCD92-A1E8-4AEC-B34F-77E3AAC0FC4A}"/>
                </a:ext>
              </a:extLst>
            </p:cNvPr>
            <p:cNvSpPr/>
            <p:nvPr/>
          </p:nvSpPr>
          <p:spPr>
            <a:xfrm>
              <a:off x="2498198" y="385201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84CCAC-C010-44DF-8650-13D060A56C07}"/>
                </a:ext>
              </a:extLst>
            </p:cNvPr>
            <p:cNvSpPr/>
            <p:nvPr/>
          </p:nvSpPr>
          <p:spPr>
            <a:xfrm>
              <a:off x="768346" y="466364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A44B7C-392A-4EE1-BA7F-D9269C111938}"/>
                </a:ext>
              </a:extLst>
            </p:cNvPr>
            <p:cNvSpPr/>
            <p:nvPr/>
          </p:nvSpPr>
          <p:spPr>
            <a:xfrm>
              <a:off x="3140969" y="227688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C4BE497-4075-4E3C-BF76-F3E4A3F33683}"/>
                </a:ext>
              </a:extLst>
            </p:cNvPr>
            <p:cNvSpPr/>
            <p:nvPr/>
          </p:nvSpPr>
          <p:spPr>
            <a:xfrm>
              <a:off x="4460455" y="299095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1F74C99-464F-4858-A56C-F1E46FB7C765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1406331" y="3362790"/>
              <a:ext cx="495831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D86A5B5-A467-4A00-B336-B0D586448B98}"/>
                </a:ext>
              </a:extLst>
            </p:cNvPr>
            <p:cNvCxnSpPr>
              <a:cxnSpLocks/>
              <a:stCxn id="65" idx="2"/>
              <a:endCxn id="60" idx="7"/>
            </p:cNvCxnSpPr>
            <p:nvPr/>
          </p:nvCxnSpPr>
          <p:spPr>
            <a:xfrm flipH="1">
              <a:off x="2120471" y="2494698"/>
              <a:ext cx="1020499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5114A1-C702-47F9-ABA7-EDA92FCBD452}"/>
                </a:ext>
              </a:extLst>
            </p:cNvPr>
            <p:cNvCxnSpPr>
              <a:cxnSpLocks/>
              <a:stCxn id="64" idx="7"/>
              <a:endCxn id="61" idx="3"/>
            </p:cNvCxnSpPr>
            <p:nvPr/>
          </p:nvCxnSpPr>
          <p:spPr>
            <a:xfrm flipV="1">
              <a:off x="1031869" y="4223844"/>
              <a:ext cx="156153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880495-1A53-4A02-99A3-CD0A3CF502B1}"/>
                </a:ext>
              </a:extLst>
            </p:cNvPr>
            <p:cNvCxnSpPr>
              <a:cxnSpLocks/>
              <a:stCxn id="66" idx="1"/>
              <a:endCxn id="65" idx="6"/>
            </p:cNvCxnSpPr>
            <p:nvPr/>
          </p:nvCxnSpPr>
          <p:spPr>
            <a:xfrm flipH="1" flipV="1">
              <a:off x="3449706" y="2494698"/>
              <a:ext cx="1055963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4F684A-5685-47E7-871D-315719E9494A}"/>
                </a:ext>
              </a:extLst>
            </p:cNvPr>
            <p:cNvCxnSpPr>
              <a:cxnSpLocks/>
              <a:stCxn id="62" idx="1"/>
              <a:endCxn id="60" idx="5"/>
            </p:cNvCxnSpPr>
            <p:nvPr/>
          </p:nvCxnSpPr>
          <p:spPr>
            <a:xfrm flipH="1" flipV="1">
              <a:off x="2120471" y="3362790"/>
              <a:ext cx="422940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B6EA857-504C-42CF-B9AD-7B00534CB0CB}"/>
                </a:ext>
              </a:extLst>
            </p:cNvPr>
            <p:cNvSpPr/>
            <p:nvPr/>
          </p:nvSpPr>
          <p:spPr>
            <a:xfrm>
              <a:off x="3951500" y="3856246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CA73B67-D315-4D35-BD45-90C5867565F2}"/>
                </a:ext>
              </a:extLst>
            </p:cNvPr>
            <p:cNvSpPr/>
            <p:nvPr/>
          </p:nvSpPr>
          <p:spPr>
            <a:xfrm>
              <a:off x="4985159" y="3856246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A01D27-F35F-4EE1-923F-B0C44852EC41}"/>
                </a:ext>
              </a:extLst>
            </p:cNvPr>
            <p:cNvCxnSpPr>
              <a:cxnSpLocks/>
              <a:stCxn id="73" idx="7"/>
              <a:endCxn id="66" idx="3"/>
            </p:cNvCxnSpPr>
            <p:nvPr/>
          </p:nvCxnSpPr>
          <p:spPr>
            <a:xfrm flipV="1">
              <a:off x="4215023" y="3362790"/>
              <a:ext cx="29064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F269B84-215C-4A36-AA52-5142A499E9A3}"/>
                </a:ext>
              </a:extLst>
            </p:cNvPr>
            <p:cNvCxnSpPr>
              <a:cxnSpLocks/>
              <a:stCxn id="74" idx="1"/>
              <a:endCxn id="66" idx="5"/>
            </p:cNvCxnSpPr>
            <p:nvPr/>
          </p:nvCxnSpPr>
          <p:spPr>
            <a:xfrm flipH="1" flipV="1">
              <a:off x="4723977" y="3362790"/>
              <a:ext cx="30639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3CDC30C-9A1B-41FC-B39F-75F7E9FE1B6A}"/>
                </a:ext>
              </a:extLst>
            </p:cNvPr>
            <p:cNvSpPr/>
            <p:nvPr/>
          </p:nvSpPr>
          <p:spPr>
            <a:xfrm>
              <a:off x="1483277" y="466364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67EC57-7BD8-482E-B912-5052E6DD880E}"/>
                </a:ext>
              </a:extLst>
            </p:cNvPr>
            <p:cNvCxnSpPr>
              <a:cxnSpLocks/>
              <a:stCxn id="77" idx="1"/>
              <a:endCxn id="61" idx="5"/>
            </p:cNvCxnSpPr>
            <p:nvPr/>
          </p:nvCxnSpPr>
          <p:spPr>
            <a:xfrm flipH="1" flipV="1">
              <a:off x="1406331" y="4223844"/>
              <a:ext cx="122160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FCFEAE8-17E2-4E6B-8FFB-2BD36E3DE7CD}"/>
                </a:ext>
              </a:extLst>
            </p:cNvPr>
            <p:cNvSpPr/>
            <p:nvPr/>
          </p:nvSpPr>
          <p:spPr>
            <a:xfrm>
              <a:off x="2101807" y="466364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</a:t>
              </a:r>
              <a:endParaRPr lang="en-ID" sz="1050" b="1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50CDF5-7E59-43AA-9D02-1ABC0E2DEF4F}"/>
                </a:ext>
              </a:extLst>
            </p:cNvPr>
            <p:cNvCxnSpPr>
              <a:cxnSpLocks/>
              <a:stCxn id="79" idx="7"/>
              <a:endCxn id="62" idx="3"/>
            </p:cNvCxnSpPr>
            <p:nvPr/>
          </p:nvCxnSpPr>
          <p:spPr>
            <a:xfrm flipV="1">
              <a:off x="2365330" y="4223844"/>
              <a:ext cx="178082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D01E4F2C-4106-442D-8361-BE0789035D53}"/>
              </a:ext>
            </a:extLst>
          </p:cNvPr>
          <p:cNvSpPr/>
          <p:nvPr/>
        </p:nvSpPr>
        <p:spPr>
          <a:xfrm>
            <a:off x="6288072" y="2358732"/>
            <a:ext cx="231552" cy="32672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</a:t>
            </a:r>
            <a:endParaRPr lang="en-ID" sz="1050" b="1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8B927BE-8C92-4ED6-9BCE-922E4D5FDA49}"/>
              </a:ext>
            </a:extLst>
          </p:cNvPr>
          <p:cNvSpPr/>
          <p:nvPr/>
        </p:nvSpPr>
        <p:spPr>
          <a:xfrm>
            <a:off x="6882872" y="3022749"/>
            <a:ext cx="231552" cy="32672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</a:t>
            </a:r>
            <a:endParaRPr lang="en-ID" sz="1050" b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E78F63-A4D5-4D3F-B690-6D48218C428C}"/>
              </a:ext>
            </a:extLst>
          </p:cNvPr>
          <p:cNvSpPr/>
          <p:nvPr/>
        </p:nvSpPr>
        <p:spPr>
          <a:xfrm>
            <a:off x="5752718" y="1772811"/>
            <a:ext cx="231552" cy="32672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</a:t>
            </a:r>
            <a:endParaRPr lang="en-ID" sz="105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EF54121-5B59-4B9C-94A1-63208434333A}"/>
              </a:ext>
            </a:extLst>
          </p:cNvPr>
          <p:cNvCxnSpPr>
            <a:cxnSpLocks/>
            <a:stCxn id="86" idx="5"/>
            <a:endCxn id="84" idx="1"/>
          </p:cNvCxnSpPr>
          <p:nvPr/>
        </p:nvCxnSpPr>
        <p:spPr>
          <a:xfrm>
            <a:off x="5950361" y="2051686"/>
            <a:ext cx="371621" cy="3548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20C8A0-B771-478E-BFAA-3DD9EDF18EC4}"/>
              </a:ext>
            </a:extLst>
          </p:cNvPr>
          <p:cNvCxnSpPr>
            <a:cxnSpLocks/>
            <a:stCxn id="85" idx="1"/>
            <a:endCxn id="84" idx="5"/>
          </p:cNvCxnSpPr>
          <p:nvPr/>
        </p:nvCxnSpPr>
        <p:spPr>
          <a:xfrm flipH="1" flipV="1">
            <a:off x="6485714" y="2637606"/>
            <a:ext cx="431067" cy="432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59FD567-ECFF-4348-9E70-3EFF5288A7E1}"/>
              </a:ext>
            </a:extLst>
          </p:cNvPr>
          <p:cNvSpPr/>
          <p:nvPr/>
        </p:nvSpPr>
        <p:spPr>
          <a:xfrm>
            <a:off x="7451869" y="3661096"/>
            <a:ext cx="231552" cy="32672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</a:t>
            </a:r>
            <a:endParaRPr lang="en-ID" sz="1050" b="1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5E1D59C-3F94-49BD-BC51-72C01B55EAE5}"/>
              </a:ext>
            </a:extLst>
          </p:cNvPr>
          <p:cNvCxnSpPr>
            <a:cxnSpLocks/>
            <a:stCxn id="89" idx="1"/>
            <a:endCxn id="85" idx="5"/>
          </p:cNvCxnSpPr>
          <p:nvPr/>
        </p:nvCxnSpPr>
        <p:spPr>
          <a:xfrm flipH="1" flipV="1">
            <a:off x="7080514" y="3301624"/>
            <a:ext cx="405265" cy="4073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EFA6009-CBC1-47AE-9B26-1A90789171BF}"/>
              </a:ext>
            </a:extLst>
          </p:cNvPr>
          <p:cNvSpPr txBox="1"/>
          <p:nvPr/>
        </p:nvSpPr>
        <p:spPr>
          <a:xfrm>
            <a:off x="1629158" y="409073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Latihan 1</a:t>
            </a:r>
            <a:endParaRPr lang="en-ID" sz="10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B201C6-2E90-4485-B205-839AF3D176E9}"/>
              </a:ext>
            </a:extLst>
          </p:cNvPr>
          <p:cNvSpPr txBox="1"/>
          <p:nvPr/>
        </p:nvSpPr>
        <p:spPr>
          <a:xfrm>
            <a:off x="5994503" y="409073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Latihan 2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929253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/>
          <a:lstStyle/>
          <a:p>
            <a:pPr algn="ctr"/>
            <a:r>
              <a:rPr lang="en-US" dirty="0"/>
              <a:t>Binary Search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endParaRPr lang="id-ID"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34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Search Tree</a:t>
            </a:r>
            <a:r>
              <a:rPr lang="en-US" sz="3200" dirty="0"/>
              <a:t> (BST)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600" i="1" dirty="0"/>
              <a:t>Binary Search Tree </a:t>
            </a:r>
            <a:r>
              <a:rPr lang="en-ID" sz="1600" dirty="0" err="1"/>
              <a:t>adalah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i="1" dirty="0"/>
              <a:t>binary tree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sifat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i="1" dirty="0">
                <a:solidFill>
                  <a:srgbClr val="00B0F0"/>
                </a:solidFill>
              </a:rPr>
              <a:t>left-child</a:t>
            </a:r>
            <a:r>
              <a:rPr lang="en-ID" sz="1600" i="1" dirty="0"/>
              <a:t> </a:t>
            </a:r>
            <a:r>
              <a:rPr lang="en-ID" sz="1600" b="1" dirty="0" err="1">
                <a:solidFill>
                  <a:srgbClr val="00B050"/>
                </a:solidFill>
              </a:rPr>
              <a:t>harus</a:t>
            </a:r>
            <a:r>
              <a:rPr lang="en-ID" sz="1600" b="1" dirty="0">
                <a:solidFill>
                  <a:srgbClr val="00B050"/>
                </a:solidFill>
              </a:rPr>
              <a:t> </a:t>
            </a:r>
            <a:r>
              <a:rPr lang="en-ID" sz="1600" b="1" dirty="0" err="1">
                <a:solidFill>
                  <a:srgbClr val="00B050"/>
                </a:solidFill>
              </a:rPr>
              <a:t>lebih</a:t>
            </a:r>
            <a:r>
              <a:rPr lang="en-ID" sz="1600" b="1" dirty="0">
                <a:solidFill>
                  <a:srgbClr val="00B050"/>
                </a:solidFill>
              </a:rPr>
              <a:t> </a:t>
            </a:r>
            <a:r>
              <a:rPr lang="en-ID" sz="1600" b="1" dirty="0" err="1">
                <a:solidFill>
                  <a:srgbClr val="00B050"/>
                </a:solidFill>
              </a:rPr>
              <a:t>kecil</a:t>
            </a:r>
            <a:r>
              <a:rPr lang="en-ID" sz="1600" b="1" dirty="0">
                <a:solidFill>
                  <a:srgbClr val="00B050"/>
                </a:solidFill>
              </a:rPr>
              <a:t> </a:t>
            </a:r>
            <a:r>
              <a:rPr lang="en-ID" sz="1600" dirty="0" err="1"/>
              <a:t>daripada</a:t>
            </a:r>
            <a:r>
              <a:rPr lang="en-ID" sz="1600" dirty="0"/>
              <a:t> </a:t>
            </a:r>
            <a:r>
              <a:rPr lang="en-ID" sz="1600" i="1" dirty="0">
                <a:solidFill>
                  <a:srgbClr val="00B0F0"/>
                </a:solidFill>
              </a:rPr>
              <a:t>right-child </a:t>
            </a:r>
            <a:r>
              <a:rPr lang="en-US" sz="1600" dirty="0"/>
              <a:t>dan </a:t>
            </a:r>
            <a:r>
              <a:rPr lang="en-US" sz="1600" i="1" dirty="0"/>
              <a:t>parent</a:t>
            </a:r>
            <a:r>
              <a:rPr lang="en-US" sz="1600" dirty="0"/>
              <a:t>-</a:t>
            </a:r>
            <a:r>
              <a:rPr lang="en-US" sz="1600" dirty="0" err="1"/>
              <a:t>nya</a:t>
            </a:r>
            <a:r>
              <a:rPr lang="en-US" sz="1600" dirty="0"/>
              <a:t>. </a:t>
            </a:r>
          </a:p>
          <a:p>
            <a:r>
              <a:rPr lang="en-US" sz="1600" i="1" dirty="0"/>
              <a:t>Binary search tree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b="1" dirty="0" err="1"/>
              <a:t>kelemahan</a:t>
            </a:r>
            <a:r>
              <a:rPr lang="en-US" sz="1600" dirty="0"/>
              <a:t> </a:t>
            </a:r>
            <a:r>
              <a:rPr lang="en-ID" sz="1600" dirty="0"/>
              <a:t>pada </a:t>
            </a:r>
            <a:r>
              <a:rPr lang="en-ID" sz="1600" i="1" dirty="0"/>
              <a:t>binary tree </a:t>
            </a:r>
            <a:r>
              <a:rPr lang="en-ID" sz="1600" dirty="0" err="1"/>
              <a:t>biasa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kesulitan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i="1" dirty="0"/>
              <a:t>searching</a:t>
            </a:r>
            <a:r>
              <a:rPr lang="en-ID" sz="1600" dirty="0"/>
              <a:t>/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i="1" dirty="0"/>
              <a:t>node </a:t>
            </a:r>
            <a:r>
              <a:rPr lang="en-ID" sz="1600" dirty="0" err="1"/>
              <a:t>tertentu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i="1" dirty="0"/>
              <a:t>binary tree.</a:t>
            </a:r>
            <a:r>
              <a:rPr lang="en-ID" sz="1600" dirty="0"/>
              <a:t> </a:t>
            </a:r>
          </a:p>
          <a:p>
            <a:r>
              <a:rPr lang="en-ID" sz="1600" dirty="0" err="1"/>
              <a:t>Biasa</a:t>
            </a:r>
            <a:r>
              <a:rPr lang="en-ID" sz="1600" dirty="0"/>
              <a:t> </a:t>
            </a:r>
            <a:r>
              <a:rPr lang="en-ID" sz="1600" dirty="0" err="1"/>
              <a:t>disebut</a:t>
            </a:r>
            <a:r>
              <a:rPr lang="en-ID" sz="1600" dirty="0"/>
              <a:t> juga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GB" altLang="en-US" sz="1600" i="1" dirty="0">
                <a:solidFill>
                  <a:srgbClr val="0000FF"/>
                </a:solidFill>
                <a:latin typeface="Calibri" panose="020F0502020204030204" pitchFamily="34" charset="0"/>
              </a:rPr>
              <a:t>ordered</a:t>
            </a:r>
            <a:r>
              <a:rPr lang="id-ID" altLang="en-US" sz="1600" i="1" dirty="0">
                <a:solidFill>
                  <a:srgbClr val="0000FF"/>
                </a:solidFill>
                <a:latin typeface="Calibri" panose="020F0502020204030204" pitchFamily="34" charset="0"/>
              </a:rPr>
              <a:t> Binary</a:t>
            </a:r>
            <a:r>
              <a:rPr lang="en-GB" altLang="en-US" sz="1600" i="1" dirty="0">
                <a:solidFill>
                  <a:srgbClr val="0000FF"/>
                </a:solidFill>
                <a:latin typeface="Calibri" panose="020F0502020204030204" pitchFamily="34" charset="0"/>
              </a:rPr>
              <a:t> tree</a:t>
            </a:r>
            <a:r>
              <a:rPr lang="id-ID" altLang="en-US" sz="1600" i="1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id-ID" altLang="en-US" sz="1600" dirty="0">
                <a:latin typeface="Calibri" panose="020F0502020204030204" pitchFamily="34" charset="0"/>
              </a:rPr>
              <a:t>yaitu </a:t>
            </a:r>
            <a:r>
              <a:rPr lang="id-ID" altLang="en-US" sz="1600" i="1" dirty="0">
                <a:latin typeface="Calibri" panose="020F0502020204030204" pitchFamily="34" charset="0"/>
              </a:rPr>
              <a:t>binary tree </a:t>
            </a:r>
            <a:r>
              <a:rPr lang="id-ID" altLang="en-US" sz="1600" dirty="0">
                <a:latin typeface="Calibri" panose="020F0502020204030204" pitchFamily="34" charset="0"/>
              </a:rPr>
              <a:t>yang s</a:t>
            </a:r>
            <a:r>
              <a:rPr lang="en-GB" altLang="en-US" sz="1600" dirty="0" err="1">
                <a:latin typeface="Calibri" panose="020F0502020204030204" pitchFamily="34" charset="0"/>
              </a:rPr>
              <a:t>eluruh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  <a:r>
              <a:rPr lang="en-GB" altLang="en-US" sz="1600" b="1" i="1" dirty="0">
                <a:latin typeface="Calibri" panose="020F0502020204030204" pitchFamily="34" charset="0"/>
              </a:rPr>
              <a:t>children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  <a:r>
              <a:rPr lang="en-GB" altLang="en-US" sz="1600" dirty="0" err="1">
                <a:latin typeface="Calibri" panose="020F0502020204030204" pitchFamily="34" charset="0"/>
              </a:rPr>
              <a:t>dari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  <a:r>
              <a:rPr lang="en-GB" altLang="en-US" sz="1600" dirty="0" err="1">
                <a:latin typeface="Calibri" panose="020F0502020204030204" pitchFamily="34" charset="0"/>
              </a:rPr>
              <a:t>tiap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  <a:r>
              <a:rPr lang="en-GB" altLang="en-US" sz="1600" b="1" i="1" dirty="0">
                <a:latin typeface="Calibri" panose="020F0502020204030204" pitchFamily="34" charset="0"/>
              </a:rPr>
              <a:t>node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  <a:r>
              <a:rPr lang="en-GB" altLang="en-US" sz="1600" dirty="0" err="1">
                <a:latin typeface="Calibri" panose="020F0502020204030204" pitchFamily="34" charset="0"/>
              </a:rPr>
              <a:t>terurut</a:t>
            </a:r>
            <a:r>
              <a:rPr lang="id-ID" altLang="en-US" sz="16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968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i="1" dirty="0"/>
              <a:t>Binary Search 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id-ID" altLang="en-US" sz="2100" dirty="0">
              <a:latin typeface="Calibri" panose="020F050202020403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8C49B2-5E53-46B7-A9E9-FE3BB5858867}"/>
              </a:ext>
            </a:extLst>
          </p:cNvPr>
          <p:cNvGrpSpPr/>
          <p:nvPr/>
        </p:nvGrpSpPr>
        <p:grpSpPr>
          <a:xfrm>
            <a:off x="3625377" y="1976337"/>
            <a:ext cx="5081891" cy="1803175"/>
            <a:chOff x="721390" y="1143001"/>
            <a:chExt cx="5979045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5E9B80-21F6-4F32-95A3-8E65B99F37CF}"/>
                </a:ext>
              </a:extLst>
            </p:cNvPr>
            <p:cNvSpPr/>
            <p:nvPr/>
          </p:nvSpPr>
          <p:spPr>
            <a:xfrm>
              <a:off x="2247082" y="1669847"/>
              <a:ext cx="530885" cy="404357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10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CBE122-C8C8-4943-9CEF-8A0E5A803FB4}"/>
                </a:ext>
              </a:extLst>
            </p:cNvPr>
            <p:cNvSpPr/>
            <p:nvPr/>
          </p:nvSpPr>
          <p:spPr>
            <a:xfrm>
              <a:off x="1350676" y="2363144"/>
              <a:ext cx="526746" cy="40847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6</a:t>
              </a:r>
              <a:endParaRPr lang="en-ID" sz="105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A72CC9-AEFE-4013-AD44-80CAD36FA657}"/>
                </a:ext>
              </a:extLst>
            </p:cNvPr>
            <p:cNvSpPr/>
            <p:nvPr/>
          </p:nvSpPr>
          <p:spPr>
            <a:xfrm>
              <a:off x="3051995" y="2363724"/>
              <a:ext cx="52674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15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8F3C2E-49B9-4792-9328-D783E16ECEDD}"/>
                </a:ext>
              </a:extLst>
            </p:cNvPr>
            <p:cNvSpPr/>
            <p:nvPr/>
          </p:nvSpPr>
          <p:spPr>
            <a:xfrm>
              <a:off x="721390" y="3021110"/>
              <a:ext cx="54678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  <a:endParaRPr lang="en-ID" sz="105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2A4A62-CDB7-4FF7-99BF-03299590B7C3}"/>
                </a:ext>
              </a:extLst>
            </p:cNvPr>
            <p:cNvSpPr/>
            <p:nvPr/>
          </p:nvSpPr>
          <p:spPr>
            <a:xfrm>
              <a:off x="3858817" y="1143001"/>
              <a:ext cx="520678" cy="39704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20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3391E9-889B-4482-BACE-8674897F4DEC}"/>
                </a:ext>
              </a:extLst>
            </p:cNvPr>
            <p:cNvSpPr/>
            <p:nvPr/>
          </p:nvSpPr>
          <p:spPr>
            <a:xfrm>
              <a:off x="5515068" y="1721366"/>
              <a:ext cx="530885" cy="352838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40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61BFED-471E-4D2A-88D0-435E8859502A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1800282" y="2014987"/>
              <a:ext cx="524546" cy="40797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103A34-F9D5-42C8-A5C0-75ABA7337B6E}"/>
                </a:ext>
              </a:extLst>
            </p:cNvPr>
            <p:cNvCxnSpPr>
              <a:cxnSpLocks/>
              <a:stCxn id="10" idx="2"/>
              <a:endCxn id="6" idx="7"/>
            </p:cNvCxnSpPr>
            <p:nvPr/>
          </p:nvCxnSpPr>
          <p:spPr>
            <a:xfrm flipH="1">
              <a:off x="2700221" y="1341522"/>
              <a:ext cx="1158596" cy="3875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A3C3B0-2240-4276-93F9-ED07B6CFEAE7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1188101" y="2711796"/>
              <a:ext cx="239715" cy="3690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61F0AC-DF82-46D0-B98A-367E273197A9}"/>
                </a:ext>
              </a:extLst>
            </p:cNvPr>
            <p:cNvCxnSpPr>
              <a:cxnSpLocks/>
              <a:stCxn id="11" idx="1"/>
              <a:endCxn id="10" idx="6"/>
            </p:cNvCxnSpPr>
            <p:nvPr/>
          </p:nvCxnSpPr>
          <p:spPr>
            <a:xfrm flipH="1" flipV="1">
              <a:off x="4379495" y="1341522"/>
              <a:ext cx="1213319" cy="4315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7CDF3E-2D23-42D2-BA03-0BAF02B85774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700221" y="2014987"/>
              <a:ext cx="428914" cy="4084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6735E5-1F63-43CF-99C4-A1858A9C6EDF}"/>
                </a:ext>
              </a:extLst>
            </p:cNvPr>
            <p:cNvSpPr/>
            <p:nvPr/>
          </p:nvSpPr>
          <p:spPr>
            <a:xfrm>
              <a:off x="4876215" y="2367155"/>
              <a:ext cx="52674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30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2EDF55-4D79-424A-9E2B-79640F387C88}"/>
                </a:ext>
              </a:extLst>
            </p:cNvPr>
            <p:cNvSpPr/>
            <p:nvPr/>
          </p:nvSpPr>
          <p:spPr>
            <a:xfrm>
              <a:off x="6173689" y="2418777"/>
              <a:ext cx="526746" cy="35626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45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0959EC-7663-4FAE-BFC2-DC41100DB5D8}"/>
                </a:ext>
              </a:extLst>
            </p:cNvPr>
            <p:cNvCxnSpPr>
              <a:cxnSpLocks/>
              <a:stCxn id="17" idx="7"/>
              <a:endCxn id="11" idx="3"/>
            </p:cNvCxnSpPr>
            <p:nvPr/>
          </p:nvCxnSpPr>
          <p:spPr>
            <a:xfrm flipV="1">
              <a:off x="5325821" y="2022532"/>
              <a:ext cx="266993" cy="40435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00CEA-55CC-4C36-BDCC-169BE0449550}"/>
                </a:ext>
              </a:extLst>
            </p:cNvPr>
            <p:cNvCxnSpPr>
              <a:cxnSpLocks/>
              <a:stCxn id="18" idx="1"/>
              <a:endCxn id="11" idx="5"/>
            </p:cNvCxnSpPr>
            <p:nvPr/>
          </p:nvCxnSpPr>
          <p:spPr>
            <a:xfrm flipH="1" flipV="1">
              <a:off x="5968207" y="2022532"/>
              <a:ext cx="282622" cy="44841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BE2260-F20B-42F5-AAB8-BBD4FA462C9C}"/>
                </a:ext>
              </a:extLst>
            </p:cNvPr>
            <p:cNvSpPr/>
            <p:nvPr/>
          </p:nvSpPr>
          <p:spPr>
            <a:xfrm>
              <a:off x="1973688" y="3021110"/>
              <a:ext cx="546787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8</a:t>
              </a:r>
              <a:endParaRPr lang="en-ID" sz="1050" b="1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F0EF92-132D-4F2F-BC80-E6FDEAA13D79}"/>
                </a:ext>
              </a:extLst>
            </p:cNvPr>
            <p:cNvCxnSpPr>
              <a:cxnSpLocks/>
              <a:stCxn id="21" idx="1"/>
              <a:endCxn id="7" idx="5"/>
            </p:cNvCxnSpPr>
            <p:nvPr/>
          </p:nvCxnSpPr>
          <p:spPr>
            <a:xfrm flipH="1" flipV="1">
              <a:off x="1800282" y="2711796"/>
              <a:ext cx="253481" cy="3690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A7F8D6-AC38-4F97-BE3C-D74B8CBE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" y="2028596"/>
            <a:ext cx="2604665" cy="20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9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Pertanyaan</a:t>
            </a:r>
            <a:r>
              <a:rPr lang="en-US" sz="3200" dirty="0"/>
              <a:t>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273844"/>
            <a:ext cx="7886700" cy="4358879"/>
          </a:xfrm>
        </p:spPr>
        <p:txBody>
          <a:bodyPr>
            <a:noAutofit/>
          </a:bodyPr>
          <a:lstStyle/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tree di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jika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penambahan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13?</a:t>
            </a:r>
          </a:p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jika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penambahan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50?</a:t>
            </a:r>
          </a:p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jika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penambahan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27?</a:t>
            </a:r>
          </a:p>
          <a:p>
            <a:pPr marL="0" indent="0" algn="ctr">
              <a:buNone/>
            </a:pPr>
            <a:endParaRPr lang="en-US" alt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altLang="en-US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Jawab: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penelusuran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pada tree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sebelum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penambahan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traversal.</a:t>
            </a:r>
          </a:p>
          <a:p>
            <a:pPr marL="0" indent="0" algn="ctr">
              <a:buNone/>
            </a:pPr>
            <a:r>
              <a:rPr lang="en-US" altLang="en-US" sz="1600" i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 Tree Traversal</a:t>
            </a:r>
            <a:endParaRPr lang="id-ID" altLang="en-US" sz="1600" i="1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d-ID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8C49B2-5E53-46B7-A9E9-FE3BB5858867}"/>
              </a:ext>
            </a:extLst>
          </p:cNvPr>
          <p:cNvGrpSpPr/>
          <p:nvPr/>
        </p:nvGrpSpPr>
        <p:grpSpPr>
          <a:xfrm>
            <a:off x="2197770" y="770930"/>
            <a:ext cx="5105208" cy="1377616"/>
            <a:chOff x="721390" y="1143001"/>
            <a:chExt cx="5979045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5E9B80-21F6-4F32-95A3-8E65B99F37CF}"/>
                </a:ext>
              </a:extLst>
            </p:cNvPr>
            <p:cNvSpPr/>
            <p:nvPr/>
          </p:nvSpPr>
          <p:spPr>
            <a:xfrm>
              <a:off x="2247082" y="1669847"/>
              <a:ext cx="530885" cy="404357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10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CBE122-C8C8-4943-9CEF-8A0E5A803FB4}"/>
                </a:ext>
              </a:extLst>
            </p:cNvPr>
            <p:cNvSpPr/>
            <p:nvPr/>
          </p:nvSpPr>
          <p:spPr>
            <a:xfrm>
              <a:off x="1350676" y="2363144"/>
              <a:ext cx="526746" cy="40847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6</a:t>
              </a:r>
              <a:endParaRPr lang="en-ID" sz="105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A72CC9-AEFE-4013-AD44-80CAD36FA657}"/>
                </a:ext>
              </a:extLst>
            </p:cNvPr>
            <p:cNvSpPr/>
            <p:nvPr/>
          </p:nvSpPr>
          <p:spPr>
            <a:xfrm>
              <a:off x="3051995" y="2363724"/>
              <a:ext cx="52674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15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8F3C2E-49B9-4792-9328-D783E16ECEDD}"/>
                </a:ext>
              </a:extLst>
            </p:cNvPr>
            <p:cNvSpPr/>
            <p:nvPr/>
          </p:nvSpPr>
          <p:spPr>
            <a:xfrm>
              <a:off x="721390" y="3021110"/>
              <a:ext cx="54678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  <a:endParaRPr lang="en-ID" sz="105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2A4A62-CDB7-4FF7-99BF-03299590B7C3}"/>
                </a:ext>
              </a:extLst>
            </p:cNvPr>
            <p:cNvSpPr/>
            <p:nvPr/>
          </p:nvSpPr>
          <p:spPr>
            <a:xfrm>
              <a:off x="3858817" y="1143001"/>
              <a:ext cx="520678" cy="39704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20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3391E9-889B-4482-BACE-8674897F4DEC}"/>
                </a:ext>
              </a:extLst>
            </p:cNvPr>
            <p:cNvSpPr/>
            <p:nvPr/>
          </p:nvSpPr>
          <p:spPr>
            <a:xfrm>
              <a:off x="5515068" y="1721366"/>
              <a:ext cx="530885" cy="352838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40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61BFED-471E-4D2A-88D0-435E8859502A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1800282" y="2014987"/>
              <a:ext cx="524546" cy="40797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103A34-F9D5-42C8-A5C0-75ABA7337B6E}"/>
                </a:ext>
              </a:extLst>
            </p:cNvPr>
            <p:cNvCxnSpPr>
              <a:cxnSpLocks/>
              <a:stCxn id="10" idx="2"/>
              <a:endCxn id="6" idx="7"/>
            </p:cNvCxnSpPr>
            <p:nvPr/>
          </p:nvCxnSpPr>
          <p:spPr>
            <a:xfrm flipH="1">
              <a:off x="2700221" y="1341522"/>
              <a:ext cx="1158596" cy="3875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A3C3B0-2240-4276-93F9-ED07B6CFEAE7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1188101" y="2711796"/>
              <a:ext cx="239715" cy="3690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61F0AC-DF82-46D0-B98A-367E273197A9}"/>
                </a:ext>
              </a:extLst>
            </p:cNvPr>
            <p:cNvCxnSpPr>
              <a:cxnSpLocks/>
              <a:stCxn id="11" idx="1"/>
              <a:endCxn id="10" idx="6"/>
            </p:cNvCxnSpPr>
            <p:nvPr/>
          </p:nvCxnSpPr>
          <p:spPr>
            <a:xfrm flipH="1" flipV="1">
              <a:off x="4379495" y="1341522"/>
              <a:ext cx="1213319" cy="4315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7CDF3E-2D23-42D2-BA03-0BAF02B85774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700221" y="2014987"/>
              <a:ext cx="428914" cy="4084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6735E5-1F63-43CF-99C4-A1858A9C6EDF}"/>
                </a:ext>
              </a:extLst>
            </p:cNvPr>
            <p:cNvSpPr/>
            <p:nvPr/>
          </p:nvSpPr>
          <p:spPr>
            <a:xfrm>
              <a:off x="4876215" y="2367155"/>
              <a:ext cx="526746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30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2EDF55-4D79-424A-9E2B-79640F387C88}"/>
                </a:ext>
              </a:extLst>
            </p:cNvPr>
            <p:cNvSpPr/>
            <p:nvPr/>
          </p:nvSpPr>
          <p:spPr>
            <a:xfrm>
              <a:off x="6173689" y="2418777"/>
              <a:ext cx="526746" cy="404357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45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0959EC-7663-4FAE-BFC2-DC41100DB5D8}"/>
                </a:ext>
              </a:extLst>
            </p:cNvPr>
            <p:cNvCxnSpPr>
              <a:cxnSpLocks/>
              <a:stCxn id="17" idx="7"/>
              <a:endCxn id="11" idx="3"/>
            </p:cNvCxnSpPr>
            <p:nvPr/>
          </p:nvCxnSpPr>
          <p:spPr>
            <a:xfrm flipV="1">
              <a:off x="5325821" y="2022532"/>
              <a:ext cx="266993" cy="40435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00CEA-55CC-4C36-BDCC-169BE0449550}"/>
                </a:ext>
              </a:extLst>
            </p:cNvPr>
            <p:cNvCxnSpPr>
              <a:cxnSpLocks/>
              <a:stCxn id="18" idx="1"/>
              <a:endCxn id="11" idx="5"/>
            </p:cNvCxnSpPr>
            <p:nvPr/>
          </p:nvCxnSpPr>
          <p:spPr>
            <a:xfrm flipH="1" flipV="1">
              <a:off x="5968206" y="2022531"/>
              <a:ext cx="282624" cy="4554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BE2260-F20B-42F5-AAB8-BBD4FA462C9C}"/>
                </a:ext>
              </a:extLst>
            </p:cNvPr>
            <p:cNvSpPr/>
            <p:nvPr/>
          </p:nvSpPr>
          <p:spPr>
            <a:xfrm>
              <a:off x="1973688" y="3021110"/>
              <a:ext cx="546787" cy="407891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8</a:t>
              </a:r>
              <a:endParaRPr lang="en-ID" sz="1050" b="1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F0EF92-132D-4F2F-BC80-E6FDEAA13D79}"/>
                </a:ext>
              </a:extLst>
            </p:cNvPr>
            <p:cNvCxnSpPr>
              <a:cxnSpLocks/>
              <a:stCxn id="21" idx="1"/>
              <a:endCxn id="7" idx="5"/>
            </p:cNvCxnSpPr>
            <p:nvPr/>
          </p:nvCxnSpPr>
          <p:spPr>
            <a:xfrm flipH="1" flipV="1">
              <a:off x="1800282" y="2711796"/>
              <a:ext cx="253481" cy="3690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0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Pendahuluan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85642"/>
            <a:ext cx="8268607" cy="4698368"/>
          </a:xfrm>
        </p:spPr>
        <p:txBody>
          <a:bodyPr/>
          <a:lstStyle/>
          <a:p>
            <a:r>
              <a:rPr lang="en-US" sz="1600" dirty="0" err="1"/>
              <a:t>Ingat</a:t>
            </a:r>
            <a:r>
              <a:rPr lang="en-US" sz="1600" dirty="0"/>
              <a:t>, List, Stack dan Queue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yang </a:t>
            </a:r>
            <a:r>
              <a:rPr lang="en-US" sz="1600" dirty="0" err="1"/>
              <a:t>bersifat</a:t>
            </a:r>
            <a:r>
              <a:rPr lang="en-US" sz="1600" dirty="0"/>
              <a:t> linear (Linear List)</a:t>
            </a:r>
          </a:p>
          <a:p>
            <a:r>
              <a:rPr lang="en-US" sz="1600" dirty="0"/>
              <a:t>Linear List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data yang </a:t>
            </a:r>
            <a:r>
              <a:rPr lang="en-US" sz="1600" dirty="0" err="1"/>
              <a:t>terurut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serial</a:t>
            </a:r>
          </a:p>
          <a:p>
            <a:pPr marL="13970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dirty="0" err="1"/>
              <a:t>antrian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minggu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bulan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sz="1600" dirty="0"/>
          </a:p>
          <a:p>
            <a:r>
              <a:rPr lang="en-US" sz="1600" i="1" dirty="0"/>
              <a:t>Tree </a:t>
            </a:r>
            <a:r>
              <a:rPr lang="en-US" sz="1600" dirty="0" err="1"/>
              <a:t>merupakan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i="1" dirty="0"/>
              <a:t>linked list </a:t>
            </a:r>
            <a:r>
              <a:rPr lang="en-US" sz="1600" dirty="0"/>
              <a:t>(</a:t>
            </a:r>
            <a:r>
              <a:rPr lang="en-US" sz="1600" i="1" dirty="0"/>
              <a:t>double linked list) </a:t>
            </a:r>
            <a:r>
              <a:rPr lang="en-US" sz="1600" dirty="0"/>
              <a:t>yang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hirarkis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endParaRPr lang="en-US" sz="1600" dirty="0"/>
          </a:p>
          <a:p>
            <a:pPr marL="205740" indent="-205740">
              <a:lnSpc>
                <a:spcPct val="110000"/>
              </a:lnSpc>
              <a:spcBef>
                <a:spcPts val="9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id-ID" altLang="en-US" sz="1600" i="1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Tree</a:t>
            </a:r>
            <a:r>
              <a:rPr lang="id-ID" altLang="en-US" sz="1600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  digunakan untuk data yang terurut secara </a:t>
            </a:r>
            <a:r>
              <a:rPr lang="id-ID" altLang="en-US" sz="1600" dirty="0" err="1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hirarki</a:t>
            </a:r>
            <a:r>
              <a:rPr lang="id-ID" altLang="en-US" sz="1600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 (</a:t>
            </a:r>
            <a:r>
              <a:rPr lang="id-ID" altLang="en-US" sz="1600" dirty="0" err="1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one</a:t>
            </a:r>
            <a:r>
              <a:rPr lang="id-ID" altLang="en-US" sz="1600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 </a:t>
            </a:r>
            <a:r>
              <a:rPr lang="id-ID" altLang="en-US" sz="1600" dirty="0" err="1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to</a:t>
            </a:r>
            <a:r>
              <a:rPr lang="id-ID" altLang="en-US" sz="1600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 </a:t>
            </a:r>
            <a:r>
              <a:rPr lang="id-ID" altLang="en-US" sz="1600" dirty="0" err="1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many</a:t>
            </a:r>
            <a:r>
              <a:rPr lang="id-ID" altLang="en-US" sz="1600" dirty="0">
                <a:solidFill>
                  <a:prstClr val="black"/>
                </a:solidFill>
                <a:latin typeface="Gill Sans MT"/>
                <a:sym typeface="Wingdings" panose="05000000000000000000" pitchFamily="2" charset="2"/>
              </a:rPr>
              <a:t>).</a:t>
            </a:r>
            <a:endParaRPr lang="en-US" sz="1600" dirty="0">
              <a:solidFill>
                <a:prstClr val="black"/>
              </a:solidFill>
              <a:latin typeface="Gill Sans MT"/>
            </a:endParaRPr>
          </a:p>
          <a:p>
            <a:pPr lvl="1" algn="just">
              <a:lnSpc>
                <a:spcPct val="110000"/>
              </a:lnSpc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1425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Pohon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silsilah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keluarga</a:t>
            </a: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organisasi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instansi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Diagram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pertandingan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gugur</a:t>
            </a: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Table of content / daftar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buku</a:t>
            </a: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File system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DOS/Windows </a:t>
            </a:r>
            <a:r>
              <a:rPr lang="en-US" sz="1425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25" dirty="0">
                <a:latin typeface="Calibri" panose="020F0502020204030204" pitchFamily="34" charset="0"/>
                <a:cs typeface="Calibri" panose="020F0502020204030204" pitchFamily="34" charset="0"/>
              </a:rPr>
              <a:t> Unix</a:t>
            </a:r>
            <a:endParaRPr lang="id-ID" sz="14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1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/>
          <a:lstStyle/>
          <a:p>
            <a:pPr algn="ctr"/>
            <a:r>
              <a:rPr lang="en-US" dirty="0"/>
              <a:t>Binary Tree Traversal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endParaRPr lang="id-ID"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42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Tree Traversal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penelusuran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 pada binary tree.</a:t>
            </a:r>
          </a:p>
          <a:p>
            <a:pPr>
              <a:spcBef>
                <a:spcPts val="600"/>
              </a:spcBef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diantanya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Preoder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Inorder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Postorder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 order</a:t>
            </a:r>
            <a:endParaRPr lang="id-ID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19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Tree Traversal - Preorder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Langkah-Langkah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Preorder Traversal:</a:t>
            </a: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</a:t>
            </a: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dimulai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left-child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r>
              <a:rPr lang="en-US" alt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dimulai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left-child.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22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Tree Traversal - Preorder (cont.)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None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Preorder Traversal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A, B, D, E, G, H, C, F, I</a:t>
            </a:r>
          </a:p>
          <a:p>
            <a:pPr marL="205740" lvl="1" indent="0">
              <a:buNone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Video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Ilustrasi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: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  <a:hlinkClick r:id="rId2"/>
              </a:rPr>
              <a:t>https://youtu.be/1WxLM2hwL-U</a:t>
            </a:r>
            <a:endParaRPr lang="en-US" alt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D70AF1-D5E4-492A-B6CC-61161EC9D8E8}"/>
              </a:ext>
            </a:extLst>
          </p:cNvPr>
          <p:cNvGrpSpPr/>
          <p:nvPr/>
        </p:nvGrpSpPr>
        <p:grpSpPr>
          <a:xfrm>
            <a:off x="2214192" y="1388228"/>
            <a:ext cx="3113315" cy="2116795"/>
            <a:chOff x="2971608" y="1270399"/>
            <a:chExt cx="4151087" cy="28223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0FBC5A-7BE7-400B-B990-7EBBE93222B8}"/>
                </a:ext>
              </a:extLst>
            </p:cNvPr>
            <p:cNvSpPr/>
            <p:nvPr/>
          </p:nvSpPr>
          <p:spPr>
            <a:xfrm>
              <a:off x="3685748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0ECC9D-BB72-4635-9368-8FC01D1C561D}"/>
                </a:ext>
              </a:extLst>
            </p:cNvPr>
            <p:cNvSpPr/>
            <p:nvPr/>
          </p:nvSpPr>
          <p:spPr>
            <a:xfrm>
              <a:off x="297160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0CB4A0-FE35-4B25-ADE7-725355E73BC2}"/>
                </a:ext>
              </a:extLst>
            </p:cNvPr>
            <p:cNvSpPr/>
            <p:nvPr/>
          </p:nvSpPr>
          <p:spPr>
            <a:xfrm>
              <a:off x="432699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6DEE2A-5AA7-4275-833A-2148C266EDFF}"/>
                </a:ext>
              </a:extLst>
            </p:cNvPr>
            <p:cNvSpPr/>
            <p:nvPr/>
          </p:nvSpPr>
          <p:spPr>
            <a:xfrm>
              <a:off x="4969769" y="1270399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7CAC5C-DD04-4231-BFA6-15B8BF148C6F}"/>
                </a:ext>
              </a:extLst>
            </p:cNvPr>
            <p:cNvSpPr/>
            <p:nvPr/>
          </p:nvSpPr>
          <p:spPr>
            <a:xfrm>
              <a:off x="6289255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2A3A8E-F5C9-4185-8E6A-FEDD86B1E47A}"/>
                </a:ext>
              </a:extLst>
            </p:cNvPr>
            <p:cNvCxnSpPr>
              <a:cxnSpLocks/>
              <a:stCxn id="25" idx="7"/>
              <a:endCxn id="24" idx="3"/>
            </p:cNvCxnSpPr>
            <p:nvPr/>
          </p:nvCxnSpPr>
          <p:spPr>
            <a:xfrm flipV="1">
              <a:off x="3235131" y="2356306"/>
              <a:ext cx="495831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21181E-F740-416D-9F37-9945B7B986B6}"/>
                </a:ext>
              </a:extLst>
            </p:cNvPr>
            <p:cNvCxnSpPr>
              <a:cxnSpLocks/>
              <a:stCxn id="28" idx="2"/>
              <a:endCxn id="24" idx="7"/>
            </p:cNvCxnSpPr>
            <p:nvPr/>
          </p:nvCxnSpPr>
          <p:spPr>
            <a:xfrm flipH="1">
              <a:off x="3949271" y="1488214"/>
              <a:ext cx="1020499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4919B9-E6F2-4A26-926A-8208DEB5F1C1}"/>
                </a:ext>
              </a:extLst>
            </p:cNvPr>
            <p:cNvCxnSpPr>
              <a:cxnSpLocks/>
              <a:stCxn id="29" idx="1"/>
              <a:endCxn id="28" idx="6"/>
            </p:cNvCxnSpPr>
            <p:nvPr/>
          </p:nvCxnSpPr>
          <p:spPr>
            <a:xfrm flipH="1" flipV="1">
              <a:off x="5278506" y="1488214"/>
              <a:ext cx="1055963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012807-49E7-442B-8C73-EC7D3FE1BC8E}"/>
                </a:ext>
              </a:extLst>
            </p:cNvPr>
            <p:cNvCxnSpPr>
              <a:cxnSpLocks/>
              <a:stCxn id="26" idx="1"/>
              <a:endCxn id="24" idx="5"/>
            </p:cNvCxnSpPr>
            <p:nvPr/>
          </p:nvCxnSpPr>
          <p:spPr>
            <a:xfrm flipH="1" flipV="1">
              <a:off x="3949271" y="2356306"/>
              <a:ext cx="422940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6536B5-DCDB-4E32-93BB-3D8E65769941}"/>
                </a:ext>
              </a:extLst>
            </p:cNvPr>
            <p:cNvSpPr/>
            <p:nvPr/>
          </p:nvSpPr>
          <p:spPr>
            <a:xfrm>
              <a:off x="6453034" y="365716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D35335-A51C-483E-8B16-0B91B46D72F3}"/>
                </a:ext>
              </a:extLst>
            </p:cNvPr>
            <p:cNvSpPr/>
            <p:nvPr/>
          </p:nvSpPr>
          <p:spPr>
            <a:xfrm>
              <a:off x="6813959" y="28497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F80C28-4233-4F6B-811B-88128C78978F}"/>
                </a:ext>
              </a:extLst>
            </p:cNvPr>
            <p:cNvCxnSpPr>
              <a:cxnSpLocks/>
              <a:stCxn id="35" idx="7"/>
              <a:endCxn id="36" idx="3"/>
            </p:cNvCxnSpPr>
            <p:nvPr/>
          </p:nvCxnSpPr>
          <p:spPr>
            <a:xfrm flipV="1">
              <a:off x="6716557" y="3221595"/>
              <a:ext cx="142615" cy="4993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58001A-C9BB-40D6-BC59-2CBD19816304}"/>
                </a:ext>
              </a:extLst>
            </p:cNvPr>
            <p:cNvCxnSpPr>
              <a:cxnSpLocks/>
              <a:stCxn id="36" idx="1"/>
              <a:endCxn id="29" idx="5"/>
            </p:cNvCxnSpPr>
            <p:nvPr/>
          </p:nvCxnSpPr>
          <p:spPr>
            <a:xfrm flipH="1" flipV="1">
              <a:off x="6552777" y="2356306"/>
              <a:ext cx="30639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A964ED-AA64-4EC8-BE8C-015C09EA361D}"/>
                </a:ext>
              </a:extLst>
            </p:cNvPr>
            <p:cNvSpPr/>
            <p:nvPr/>
          </p:nvSpPr>
          <p:spPr>
            <a:xfrm>
              <a:off x="4767520" y="36571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8F2558-78D6-41B8-B4BC-C80CF7826EB6}"/>
                </a:ext>
              </a:extLst>
            </p:cNvPr>
            <p:cNvCxnSpPr>
              <a:cxnSpLocks/>
              <a:stCxn id="39" idx="1"/>
              <a:endCxn id="26" idx="5"/>
            </p:cNvCxnSpPr>
            <p:nvPr/>
          </p:nvCxnSpPr>
          <p:spPr>
            <a:xfrm flipH="1" flipV="1">
              <a:off x="4590521" y="3217360"/>
              <a:ext cx="222212" cy="503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8E9581-FFE3-4F30-B0AE-44B7036538BD}"/>
                </a:ext>
              </a:extLst>
            </p:cNvPr>
            <p:cNvSpPr/>
            <p:nvPr/>
          </p:nvSpPr>
          <p:spPr>
            <a:xfrm>
              <a:off x="3930607" y="365716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DD9EB9-F363-4DF5-B070-A0DDF5F08D07}"/>
                </a:ext>
              </a:extLst>
            </p:cNvPr>
            <p:cNvCxnSpPr>
              <a:cxnSpLocks/>
              <a:stCxn id="41" idx="7"/>
              <a:endCxn id="26" idx="3"/>
            </p:cNvCxnSpPr>
            <p:nvPr/>
          </p:nvCxnSpPr>
          <p:spPr>
            <a:xfrm flipV="1">
              <a:off x="4194130" y="3217360"/>
              <a:ext cx="178082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3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Tree Traversal - </a:t>
            </a:r>
            <a:r>
              <a:rPr lang="en-US" sz="3200" i="1" dirty="0" err="1"/>
              <a:t>Inorder</a:t>
            </a:r>
            <a:r>
              <a:rPr lang="en-US" sz="3200" dirty="0"/>
              <a:t>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Langkah-Langkah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Inorder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Traversal:</a:t>
            </a: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76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Tree Traversal - </a:t>
            </a:r>
            <a:r>
              <a:rPr lang="en-US" sz="3200" dirty="0" err="1"/>
              <a:t>Inorder</a:t>
            </a:r>
            <a:r>
              <a:rPr lang="en-US" sz="3200" dirty="0"/>
              <a:t> (cont.)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None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Inorder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D, B, G, E, H, A, C, I, F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None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Video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Ilustrasi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: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  <a:hlinkClick r:id="rId2"/>
              </a:rPr>
              <a:t>https://youtu.be/5dySuyZf9Qg</a:t>
            </a:r>
            <a:endParaRPr lang="en-US" alt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4819A5-2CDD-464B-90B6-F8B3061F2BE7}"/>
              </a:ext>
            </a:extLst>
          </p:cNvPr>
          <p:cNvGrpSpPr/>
          <p:nvPr/>
        </p:nvGrpSpPr>
        <p:grpSpPr>
          <a:xfrm>
            <a:off x="2344822" y="1301143"/>
            <a:ext cx="3113315" cy="2116795"/>
            <a:chOff x="2971608" y="1270399"/>
            <a:chExt cx="4151087" cy="282239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E1973A-6CAB-4ED0-967B-0002CDDD70CA}"/>
                </a:ext>
              </a:extLst>
            </p:cNvPr>
            <p:cNvSpPr/>
            <p:nvPr/>
          </p:nvSpPr>
          <p:spPr>
            <a:xfrm>
              <a:off x="3685748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5ADB63-A036-4E5A-A037-F483B5019AE0}"/>
                </a:ext>
              </a:extLst>
            </p:cNvPr>
            <p:cNvSpPr/>
            <p:nvPr/>
          </p:nvSpPr>
          <p:spPr>
            <a:xfrm>
              <a:off x="297160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7AF6AE-BBB6-4E96-AA97-58FC4A6EDCEB}"/>
                </a:ext>
              </a:extLst>
            </p:cNvPr>
            <p:cNvSpPr/>
            <p:nvPr/>
          </p:nvSpPr>
          <p:spPr>
            <a:xfrm>
              <a:off x="432699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2435B7-F5C7-4B0D-BC8E-DFA970BD299B}"/>
                </a:ext>
              </a:extLst>
            </p:cNvPr>
            <p:cNvSpPr/>
            <p:nvPr/>
          </p:nvSpPr>
          <p:spPr>
            <a:xfrm>
              <a:off x="4969769" y="1270399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4CDF6B6-1480-4AC6-8D4E-94082AD162F7}"/>
                </a:ext>
              </a:extLst>
            </p:cNvPr>
            <p:cNvSpPr/>
            <p:nvPr/>
          </p:nvSpPr>
          <p:spPr>
            <a:xfrm>
              <a:off x="6289255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7F84E1-4602-4C72-A1BB-1DE9C41348F3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3235131" y="2356306"/>
              <a:ext cx="495831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CBE1D6-DFB7-48BA-9F11-496D5835CD8A}"/>
                </a:ext>
              </a:extLst>
            </p:cNvPr>
            <p:cNvCxnSpPr>
              <a:cxnSpLocks/>
              <a:stCxn id="47" idx="2"/>
              <a:endCxn id="44" idx="7"/>
            </p:cNvCxnSpPr>
            <p:nvPr/>
          </p:nvCxnSpPr>
          <p:spPr>
            <a:xfrm flipH="1">
              <a:off x="3949271" y="1488214"/>
              <a:ext cx="1020499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5ADCFF8-C3E9-40B2-BC8B-FDD9F860D434}"/>
                </a:ext>
              </a:extLst>
            </p:cNvPr>
            <p:cNvCxnSpPr>
              <a:cxnSpLocks/>
              <a:stCxn id="48" idx="1"/>
              <a:endCxn id="47" idx="6"/>
            </p:cNvCxnSpPr>
            <p:nvPr/>
          </p:nvCxnSpPr>
          <p:spPr>
            <a:xfrm flipH="1" flipV="1">
              <a:off x="5278506" y="1488214"/>
              <a:ext cx="1055963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CE7F1F-1FA1-47AB-A26E-629D60678E2A}"/>
                </a:ext>
              </a:extLst>
            </p:cNvPr>
            <p:cNvCxnSpPr>
              <a:cxnSpLocks/>
              <a:stCxn id="46" idx="1"/>
              <a:endCxn id="44" idx="5"/>
            </p:cNvCxnSpPr>
            <p:nvPr/>
          </p:nvCxnSpPr>
          <p:spPr>
            <a:xfrm flipH="1" flipV="1">
              <a:off x="3949271" y="2356306"/>
              <a:ext cx="422940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F04072B-63BF-4CB7-80A8-EAE7B219D6D9}"/>
                </a:ext>
              </a:extLst>
            </p:cNvPr>
            <p:cNvSpPr/>
            <p:nvPr/>
          </p:nvSpPr>
          <p:spPr>
            <a:xfrm>
              <a:off x="6453034" y="365716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58CC00-C175-4606-B773-959CBD0B1D9F}"/>
                </a:ext>
              </a:extLst>
            </p:cNvPr>
            <p:cNvSpPr/>
            <p:nvPr/>
          </p:nvSpPr>
          <p:spPr>
            <a:xfrm>
              <a:off x="6813959" y="28497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56BE71-E973-4761-8F63-1C790E50592F}"/>
                </a:ext>
              </a:extLst>
            </p:cNvPr>
            <p:cNvCxnSpPr>
              <a:cxnSpLocks/>
              <a:stCxn id="53" idx="7"/>
              <a:endCxn id="54" idx="3"/>
            </p:cNvCxnSpPr>
            <p:nvPr/>
          </p:nvCxnSpPr>
          <p:spPr>
            <a:xfrm flipV="1">
              <a:off x="6716557" y="3221595"/>
              <a:ext cx="142615" cy="4993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B1A1446-194F-4159-A615-CCAFD1C5FAE8}"/>
                </a:ext>
              </a:extLst>
            </p:cNvPr>
            <p:cNvCxnSpPr>
              <a:cxnSpLocks/>
              <a:stCxn id="54" idx="1"/>
              <a:endCxn id="48" idx="5"/>
            </p:cNvCxnSpPr>
            <p:nvPr/>
          </p:nvCxnSpPr>
          <p:spPr>
            <a:xfrm flipH="1" flipV="1">
              <a:off x="6552777" y="2356306"/>
              <a:ext cx="30639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073D26-F418-4452-BF25-AC5C48BF1ED2}"/>
                </a:ext>
              </a:extLst>
            </p:cNvPr>
            <p:cNvSpPr/>
            <p:nvPr/>
          </p:nvSpPr>
          <p:spPr>
            <a:xfrm>
              <a:off x="4767520" y="36571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F1B80-39D6-4258-B0D3-EC5902285D75}"/>
                </a:ext>
              </a:extLst>
            </p:cNvPr>
            <p:cNvCxnSpPr>
              <a:cxnSpLocks/>
              <a:stCxn id="57" idx="1"/>
              <a:endCxn id="46" idx="5"/>
            </p:cNvCxnSpPr>
            <p:nvPr/>
          </p:nvCxnSpPr>
          <p:spPr>
            <a:xfrm flipH="1" flipV="1">
              <a:off x="4590521" y="3217360"/>
              <a:ext cx="222212" cy="503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E500E50-AB97-44BC-BEA5-D85DBC8A3557}"/>
                </a:ext>
              </a:extLst>
            </p:cNvPr>
            <p:cNvSpPr/>
            <p:nvPr/>
          </p:nvSpPr>
          <p:spPr>
            <a:xfrm>
              <a:off x="3930607" y="365716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0BF41D-AA76-4B2F-8DFD-57EF77FFEF44}"/>
                </a:ext>
              </a:extLst>
            </p:cNvPr>
            <p:cNvCxnSpPr>
              <a:cxnSpLocks/>
              <a:stCxn id="59" idx="7"/>
              <a:endCxn id="46" idx="3"/>
            </p:cNvCxnSpPr>
            <p:nvPr/>
          </p:nvCxnSpPr>
          <p:spPr>
            <a:xfrm flipV="1">
              <a:off x="4194130" y="3217360"/>
              <a:ext cx="178082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338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Tree Traversal - </a:t>
            </a:r>
            <a:r>
              <a:rPr lang="en-US" sz="3200" i="1" dirty="0" err="1"/>
              <a:t>Postorder</a:t>
            </a:r>
            <a:r>
              <a:rPr lang="en-US" sz="3200" dirty="0"/>
              <a:t>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Langkah-Langkah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Postorder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Traversal:</a:t>
            </a: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seluruh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subtree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sebelah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47688" lvl="1" indent="-280988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66700" lvl="1" indent="0">
              <a:buClr>
                <a:schemeClr val="tx2"/>
              </a:buClr>
              <a:buSzPct val="80000"/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36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Tree Traversal - </a:t>
            </a:r>
            <a:r>
              <a:rPr lang="en-US" sz="3200" dirty="0" err="1"/>
              <a:t>Postorder</a:t>
            </a:r>
            <a:r>
              <a:rPr lang="en-US" sz="3200" dirty="0"/>
              <a:t> (cont.)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None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Postorder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D, G, H, E, B, I, F, C, A</a:t>
            </a:r>
            <a:endParaRPr lang="en-US" altLang="en-US" sz="1600" dirty="0">
              <a:solidFill>
                <a:srgbClr val="46465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pPr marL="205740" lvl="1" indent="0">
              <a:buClr>
                <a:srgbClr val="9FB8CD"/>
              </a:buClr>
              <a:buNone/>
            </a:pPr>
            <a:r>
              <a:rPr lang="en-US" altLang="en-US" sz="1600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Video </a:t>
            </a:r>
            <a:r>
              <a:rPr lang="en-US" altLang="en-US" sz="1600" dirty="0" err="1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Ilustrasi</a:t>
            </a:r>
            <a:r>
              <a:rPr lang="en-US" altLang="en-US" sz="1600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: </a:t>
            </a:r>
            <a:r>
              <a:rPr lang="en-US" altLang="en-US" sz="1600" i="1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  <a:hlinkClick r:id="rId2"/>
              </a:rPr>
              <a:t>https://youtu.be/4zVdfkpcT6U</a:t>
            </a:r>
            <a:endParaRPr lang="en-US" altLang="en-US" sz="1600" i="1" dirty="0">
              <a:solidFill>
                <a:srgbClr val="46465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A0A8B3-E552-4C70-9E7D-3D69972BDDA0}"/>
              </a:ext>
            </a:extLst>
          </p:cNvPr>
          <p:cNvGrpSpPr/>
          <p:nvPr/>
        </p:nvGrpSpPr>
        <p:grpSpPr>
          <a:xfrm>
            <a:off x="2199678" y="1373714"/>
            <a:ext cx="3113315" cy="2116795"/>
            <a:chOff x="2971608" y="1270399"/>
            <a:chExt cx="4151087" cy="282239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5C72E25-7A01-4ABE-AFC8-C010A08360BD}"/>
                </a:ext>
              </a:extLst>
            </p:cNvPr>
            <p:cNvSpPr/>
            <p:nvPr/>
          </p:nvSpPr>
          <p:spPr>
            <a:xfrm>
              <a:off x="3685748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73227DC-827B-4BBE-97D3-580E09EB75E3}"/>
                </a:ext>
              </a:extLst>
            </p:cNvPr>
            <p:cNvSpPr/>
            <p:nvPr/>
          </p:nvSpPr>
          <p:spPr>
            <a:xfrm>
              <a:off x="297160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45A3DB-7DD3-45F5-BF39-64DDB630D72A}"/>
                </a:ext>
              </a:extLst>
            </p:cNvPr>
            <p:cNvSpPr/>
            <p:nvPr/>
          </p:nvSpPr>
          <p:spPr>
            <a:xfrm>
              <a:off x="432699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5AE1A8-9763-4E0D-8CC8-C5863C4E7475}"/>
                </a:ext>
              </a:extLst>
            </p:cNvPr>
            <p:cNvSpPr/>
            <p:nvPr/>
          </p:nvSpPr>
          <p:spPr>
            <a:xfrm>
              <a:off x="4969769" y="1270399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5A12EF3-716B-4164-9D7B-48F62FC18FBF}"/>
                </a:ext>
              </a:extLst>
            </p:cNvPr>
            <p:cNvSpPr/>
            <p:nvPr/>
          </p:nvSpPr>
          <p:spPr>
            <a:xfrm>
              <a:off x="6289255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4D3926-AB11-4F19-AAC3-2DD36B31CD75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3235131" y="2356306"/>
              <a:ext cx="495831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11A3CFD-C5F9-4760-835D-4EE5E365FF88}"/>
                </a:ext>
              </a:extLst>
            </p:cNvPr>
            <p:cNvCxnSpPr>
              <a:cxnSpLocks/>
              <a:stCxn id="47" idx="2"/>
              <a:endCxn id="44" idx="7"/>
            </p:cNvCxnSpPr>
            <p:nvPr/>
          </p:nvCxnSpPr>
          <p:spPr>
            <a:xfrm flipH="1">
              <a:off x="3949271" y="1488214"/>
              <a:ext cx="1020499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3C6800-E858-4321-85C6-6C9D71BD5EE4}"/>
                </a:ext>
              </a:extLst>
            </p:cNvPr>
            <p:cNvCxnSpPr>
              <a:cxnSpLocks/>
              <a:stCxn id="48" idx="1"/>
              <a:endCxn id="47" idx="6"/>
            </p:cNvCxnSpPr>
            <p:nvPr/>
          </p:nvCxnSpPr>
          <p:spPr>
            <a:xfrm flipH="1" flipV="1">
              <a:off x="5278506" y="1488214"/>
              <a:ext cx="1055963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B4B4D5-51D8-42E7-9B07-BF4E318407CB}"/>
                </a:ext>
              </a:extLst>
            </p:cNvPr>
            <p:cNvCxnSpPr>
              <a:cxnSpLocks/>
              <a:stCxn id="46" idx="1"/>
              <a:endCxn id="44" idx="5"/>
            </p:cNvCxnSpPr>
            <p:nvPr/>
          </p:nvCxnSpPr>
          <p:spPr>
            <a:xfrm flipH="1" flipV="1">
              <a:off x="3949271" y="2356306"/>
              <a:ext cx="422940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E18142D-F00D-432D-B2BA-6F6E16BAEBF3}"/>
                </a:ext>
              </a:extLst>
            </p:cNvPr>
            <p:cNvSpPr/>
            <p:nvPr/>
          </p:nvSpPr>
          <p:spPr>
            <a:xfrm>
              <a:off x="6453034" y="365716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D54B10-C1B6-4D6E-B2F6-C1EF7D5DF652}"/>
                </a:ext>
              </a:extLst>
            </p:cNvPr>
            <p:cNvSpPr/>
            <p:nvPr/>
          </p:nvSpPr>
          <p:spPr>
            <a:xfrm>
              <a:off x="6813959" y="28497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EF642B-41B6-4E03-8C95-7F278DA9AB41}"/>
                </a:ext>
              </a:extLst>
            </p:cNvPr>
            <p:cNvCxnSpPr>
              <a:cxnSpLocks/>
              <a:stCxn id="53" idx="7"/>
              <a:endCxn id="54" idx="3"/>
            </p:cNvCxnSpPr>
            <p:nvPr/>
          </p:nvCxnSpPr>
          <p:spPr>
            <a:xfrm flipV="1">
              <a:off x="6716557" y="3221595"/>
              <a:ext cx="142615" cy="4993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B159A5-9847-4562-9ECB-3D1CB4958091}"/>
                </a:ext>
              </a:extLst>
            </p:cNvPr>
            <p:cNvCxnSpPr>
              <a:cxnSpLocks/>
              <a:stCxn id="54" idx="1"/>
              <a:endCxn id="48" idx="5"/>
            </p:cNvCxnSpPr>
            <p:nvPr/>
          </p:nvCxnSpPr>
          <p:spPr>
            <a:xfrm flipH="1" flipV="1">
              <a:off x="6552777" y="2356306"/>
              <a:ext cx="30639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F5F6201-56DA-44C3-BDD4-1035017DC354}"/>
                </a:ext>
              </a:extLst>
            </p:cNvPr>
            <p:cNvSpPr/>
            <p:nvPr/>
          </p:nvSpPr>
          <p:spPr>
            <a:xfrm>
              <a:off x="4767520" y="36571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871D06-9CE0-4205-BC71-2ABED306CEE4}"/>
                </a:ext>
              </a:extLst>
            </p:cNvPr>
            <p:cNvCxnSpPr>
              <a:cxnSpLocks/>
              <a:stCxn id="57" idx="1"/>
              <a:endCxn id="46" idx="5"/>
            </p:cNvCxnSpPr>
            <p:nvPr/>
          </p:nvCxnSpPr>
          <p:spPr>
            <a:xfrm flipH="1" flipV="1">
              <a:off x="4590521" y="3217360"/>
              <a:ext cx="222212" cy="503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EF76CF-3882-4BF3-A9B0-BBFF511D59D6}"/>
                </a:ext>
              </a:extLst>
            </p:cNvPr>
            <p:cNvSpPr/>
            <p:nvPr/>
          </p:nvSpPr>
          <p:spPr>
            <a:xfrm>
              <a:off x="3930607" y="365716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25440A-95C9-47A4-BA95-A31ADB79B52B}"/>
                </a:ext>
              </a:extLst>
            </p:cNvPr>
            <p:cNvCxnSpPr>
              <a:cxnSpLocks/>
              <a:stCxn id="59" idx="7"/>
              <a:endCxn id="46" idx="3"/>
            </p:cNvCxnSpPr>
            <p:nvPr/>
          </p:nvCxnSpPr>
          <p:spPr>
            <a:xfrm flipV="1">
              <a:off x="4194130" y="3217360"/>
              <a:ext cx="178082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49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Binary Tree Traversal – Level order</a:t>
            </a:r>
            <a:r>
              <a:rPr lang="en-US" sz="3200" dirty="0"/>
              <a:t> 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 order juga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Breath First Order</a:t>
            </a:r>
          </a:p>
          <a:p>
            <a:pPr>
              <a:spcBef>
                <a:spcPts val="600"/>
              </a:spcBef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Langkah-Langkah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Postorder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Traversal:</a:t>
            </a: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</a:t>
            </a: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rekursif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kunjungi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node-node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bawah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root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paling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paling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kanan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7688" lvl="1" indent="-280988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Lakukan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Kembali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poin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ke-2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level yang paling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bawah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66700" lvl="1" indent="0">
              <a:spcBef>
                <a:spcPts val="600"/>
              </a:spcBef>
              <a:buClr>
                <a:schemeClr val="tx2"/>
              </a:buClr>
              <a:buSzPct val="80000"/>
              <a:buNone/>
            </a:pP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86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Tree Traversal – Level order (cont.)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None/>
            </a:pP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 order Traversal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A, B, C, D, E, F, G, H, I</a:t>
            </a:r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05740" lvl="1" indent="0">
              <a:buClr>
                <a:srgbClr val="9FB8CD"/>
              </a:buClr>
              <a:buNone/>
            </a:pPr>
            <a:r>
              <a:rPr lang="en-US" altLang="en-US" sz="1600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Video </a:t>
            </a:r>
            <a:r>
              <a:rPr lang="en-US" altLang="en-US" sz="1600" dirty="0" err="1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Ilustrasi</a:t>
            </a:r>
            <a:r>
              <a:rPr lang="en-US" altLang="en-US" sz="1600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: </a:t>
            </a:r>
            <a:r>
              <a:rPr lang="en-US" altLang="en-US" sz="1600" i="1" dirty="0">
                <a:solidFill>
                  <a:srgbClr val="46465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  <a:hlinkClick r:id="rId2"/>
              </a:rPr>
              <a:t>https://youtu.be/IozGo2kwRYE</a:t>
            </a:r>
            <a:endParaRPr lang="en-US" altLang="en-US" sz="1600" i="1" dirty="0">
              <a:solidFill>
                <a:srgbClr val="46465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8FF85C-FF1E-4FD5-B4C5-4D26772EB9E7}"/>
              </a:ext>
            </a:extLst>
          </p:cNvPr>
          <p:cNvGrpSpPr/>
          <p:nvPr/>
        </p:nvGrpSpPr>
        <p:grpSpPr>
          <a:xfrm>
            <a:off x="2243222" y="1286629"/>
            <a:ext cx="3113315" cy="2116795"/>
            <a:chOff x="2971608" y="1270399"/>
            <a:chExt cx="4151087" cy="282239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014984-CC57-4F91-BB51-13ABDFDD5F7D}"/>
                </a:ext>
              </a:extLst>
            </p:cNvPr>
            <p:cNvSpPr/>
            <p:nvPr/>
          </p:nvSpPr>
          <p:spPr>
            <a:xfrm>
              <a:off x="3685748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B</a:t>
              </a:r>
              <a:endParaRPr lang="en-ID" sz="105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A3F388-2680-417A-89A7-F6A07C212954}"/>
                </a:ext>
              </a:extLst>
            </p:cNvPr>
            <p:cNvSpPr/>
            <p:nvPr/>
          </p:nvSpPr>
          <p:spPr>
            <a:xfrm>
              <a:off x="297160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D</a:t>
              </a:r>
              <a:endParaRPr lang="en-ID" sz="105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1A2A34-BFD3-4774-90C4-F1327A9D29A3}"/>
                </a:ext>
              </a:extLst>
            </p:cNvPr>
            <p:cNvSpPr/>
            <p:nvPr/>
          </p:nvSpPr>
          <p:spPr>
            <a:xfrm>
              <a:off x="4326998" y="2845527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E</a:t>
              </a:r>
              <a:endParaRPr lang="en-ID" sz="1050" b="1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E2475E-BCB6-46A8-AFF4-31171A94575D}"/>
                </a:ext>
              </a:extLst>
            </p:cNvPr>
            <p:cNvSpPr/>
            <p:nvPr/>
          </p:nvSpPr>
          <p:spPr>
            <a:xfrm>
              <a:off x="4969769" y="1270399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</a:t>
              </a:r>
              <a:endParaRPr lang="en-ID" sz="105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77D48B-519E-4CFB-A13B-E56424E8E404}"/>
                </a:ext>
              </a:extLst>
            </p:cNvPr>
            <p:cNvSpPr/>
            <p:nvPr/>
          </p:nvSpPr>
          <p:spPr>
            <a:xfrm>
              <a:off x="6289255" y="198447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</a:t>
              </a:r>
              <a:endParaRPr lang="en-ID" sz="1050" b="1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AA7ED5-95AA-417D-BB19-584CBA00184A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3235131" y="2356306"/>
              <a:ext cx="495831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86DBB0-FA70-44B7-95D9-80CDE2A4AC90}"/>
                </a:ext>
              </a:extLst>
            </p:cNvPr>
            <p:cNvCxnSpPr>
              <a:cxnSpLocks/>
              <a:stCxn id="47" idx="2"/>
              <a:endCxn id="44" idx="7"/>
            </p:cNvCxnSpPr>
            <p:nvPr/>
          </p:nvCxnSpPr>
          <p:spPr>
            <a:xfrm flipH="1">
              <a:off x="3949271" y="1488214"/>
              <a:ext cx="1020499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F8D685-3D45-4017-849B-79FF2F419CED}"/>
                </a:ext>
              </a:extLst>
            </p:cNvPr>
            <p:cNvCxnSpPr>
              <a:cxnSpLocks/>
              <a:stCxn id="48" idx="1"/>
              <a:endCxn id="47" idx="6"/>
            </p:cNvCxnSpPr>
            <p:nvPr/>
          </p:nvCxnSpPr>
          <p:spPr>
            <a:xfrm flipH="1" flipV="1">
              <a:off x="5278506" y="1488214"/>
              <a:ext cx="1055963" cy="5600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6D4038-9518-4E45-9E5B-9BD102022B11}"/>
                </a:ext>
              </a:extLst>
            </p:cNvPr>
            <p:cNvCxnSpPr>
              <a:cxnSpLocks/>
              <a:stCxn id="46" idx="1"/>
              <a:endCxn id="44" idx="5"/>
            </p:cNvCxnSpPr>
            <p:nvPr/>
          </p:nvCxnSpPr>
          <p:spPr>
            <a:xfrm flipH="1" flipV="1">
              <a:off x="3949271" y="2356306"/>
              <a:ext cx="422940" cy="55301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11DDC7-4610-4D26-BDC1-81CC5E179E4A}"/>
                </a:ext>
              </a:extLst>
            </p:cNvPr>
            <p:cNvSpPr/>
            <p:nvPr/>
          </p:nvSpPr>
          <p:spPr>
            <a:xfrm>
              <a:off x="6453034" y="3657161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I</a:t>
              </a:r>
              <a:endParaRPr lang="en-ID" sz="105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113C1F-7BB5-416F-8447-B77E00093906}"/>
                </a:ext>
              </a:extLst>
            </p:cNvPr>
            <p:cNvSpPr/>
            <p:nvPr/>
          </p:nvSpPr>
          <p:spPr>
            <a:xfrm>
              <a:off x="6813959" y="28497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F</a:t>
              </a:r>
              <a:endParaRPr lang="en-ID" sz="1050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446DC0-CA61-4839-89C2-294C565D33E2}"/>
                </a:ext>
              </a:extLst>
            </p:cNvPr>
            <p:cNvCxnSpPr>
              <a:cxnSpLocks/>
              <a:stCxn id="53" idx="7"/>
              <a:endCxn id="54" idx="3"/>
            </p:cNvCxnSpPr>
            <p:nvPr/>
          </p:nvCxnSpPr>
          <p:spPr>
            <a:xfrm flipV="1">
              <a:off x="6716557" y="3221595"/>
              <a:ext cx="142615" cy="4993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F87AD2-FBEA-4853-BE70-AFAFC885BB0E}"/>
                </a:ext>
              </a:extLst>
            </p:cNvPr>
            <p:cNvCxnSpPr>
              <a:cxnSpLocks/>
              <a:stCxn id="54" idx="1"/>
              <a:endCxn id="48" idx="5"/>
            </p:cNvCxnSpPr>
            <p:nvPr/>
          </p:nvCxnSpPr>
          <p:spPr>
            <a:xfrm flipH="1" flipV="1">
              <a:off x="6552777" y="2356306"/>
              <a:ext cx="306395" cy="55725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B547C3-FA8F-435F-A755-C50222656F44}"/>
                </a:ext>
              </a:extLst>
            </p:cNvPr>
            <p:cNvSpPr/>
            <p:nvPr/>
          </p:nvSpPr>
          <p:spPr>
            <a:xfrm>
              <a:off x="4767520" y="3657162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H</a:t>
              </a:r>
              <a:endParaRPr lang="en-ID" sz="1050" b="1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A67E4B3-72BA-4347-B68C-60C87EC4E45A}"/>
                </a:ext>
              </a:extLst>
            </p:cNvPr>
            <p:cNvCxnSpPr>
              <a:cxnSpLocks/>
              <a:stCxn id="57" idx="1"/>
              <a:endCxn id="46" idx="5"/>
            </p:cNvCxnSpPr>
            <p:nvPr/>
          </p:nvCxnSpPr>
          <p:spPr>
            <a:xfrm flipH="1" flipV="1">
              <a:off x="4590521" y="3217360"/>
              <a:ext cx="222212" cy="503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00FADE3-B695-4325-AD51-A10D297A9A03}"/>
                </a:ext>
              </a:extLst>
            </p:cNvPr>
            <p:cNvSpPr/>
            <p:nvPr/>
          </p:nvSpPr>
          <p:spPr>
            <a:xfrm>
              <a:off x="3930607" y="3657163"/>
              <a:ext cx="308736" cy="43562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G</a:t>
              </a:r>
              <a:endParaRPr lang="en-ID" sz="105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316270E-AF1E-4914-8D1C-007353EE9661}"/>
                </a:ext>
              </a:extLst>
            </p:cNvPr>
            <p:cNvCxnSpPr>
              <a:cxnSpLocks/>
              <a:stCxn id="59" idx="7"/>
              <a:endCxn id="46" idx="3"/>
            </p:cNvCxnSpPr>
            <p:nvPr/>
          </p:nvCxnSpPr>
          <p:spPr>
            <a:xfrm flipV="1">
              <a:off x="4194130" y="3217360"/>
              <a:ext cx="178082" cy="503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3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C417-8787-D547-A777-90D6D197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 err="1"/>
              <a:t>Contoh</a:t>
            </a:r>
            <a:r>
              <a:rPr lang="en-ID" sz="3200" dirty="0"/>
              <a:t> Tree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047A8-37AB-3B45-B449-4E83B7B451B8}"/>
              </a:ext>
            </a:extLst>
          </p:cNvPr>
          <p:cNvGrpSpPr/>
          <p:nvPr/>
        </p:nvGrpSpPr>
        <p:grpSpPr>
          <a:xfrm>
            <a:off x="28084" y="1407319"/>
            <a:ext cx="2398413" cy="2654216"/>
            <a:chOff x="399395" y="1876425"/>
            <a:chExt cx="3197884" cy="3538955"/>
          </a:xfrm>
        </p:grpSpPr>
        <p:pic>
          <p:nvPicPr>
            <p:cNvPr id="5" name="Picture 4" descr="Diagram pertandingan sistem gugur">
              <a:extLst>
                <a:ext uri="{FF2B5EF4-FFF2-40B4-BE49-F238E27FC236}">
                  <a16:creationId xmlns:a16="http://schemas.microsoft.com/office/drawing/2014/main" id="{039181D2-A944-404E-AD31-BA67D35AE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197" t="8552" r="8025" b="2945"/>
            <a:stretch/>
          </p:blipFill>
          <p:spPr>
            <a:xfrm>
              <a:off x="609600" y="1876425"/>
              <a:ext cx="2400300" cy="31051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DD8D0-41F2-724B-BC81-3C5263F58CF8}"/>
                </a:ext>
              </a:extLst>
            </p:cNvPr>
            <p:cNvSpPr txBox="1"/>
            <p:nvPr/>
          </p:nvSpPr>
          <p:spPr>
            <a:xfrm>
              <a:off x="399395" y="5076825"/>
              <a:ext cx="319788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Diagram </a:t>
              </a:r>
              <a:r>
                <a:rPr lang="en-US" sz="1050" dirty="0" err="1"/>
                <a:t>Pertandingan</a:t>
              </a:r>
              <a:r>
                <a:rPr lang="en-US" sz="1050" dirty="0"/>
                <a:t> </a:t>
              </a:r>
              <a:r>
                <a:rPr lang="en-US" sz="1050" dirty="0" err="1"/>
                <a:t>Sistem</a:t>
              </a:r>
              <a:r>
                <a:rPr lang="en-US" sz="1050" dirty="0"/>
                <a:t> </a:t>
              </a:r>
              <a:r>
                <a:rPr lang="en-US" sz="1050" dirty="0" err="1"/>
                <a:t>Gugur</a:t>
              </a:r>
              <a:endParaRPr lang="en-ID" sz="105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092B-A3B9-BC49-83F7-4698AC60B1AB}"/>
              </a:ext>
            </a:extLst>
          </p:cNvPr>
          <p:cNvGrpSpPr/>
          <p:nvPr/>
        </p:nvGrpSpPr>
        <p:grpSpPr>
          <a:xfrm>
            <a:off x="2128837" y="1414463"/>
            <a:ext cx="3886201" cy="2647072"/>
            <a:chOff x="3505199" y="1885950"/>
            <a:chExt cx="5181601" cy="35294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B59A04-1EAB-404E-80BE-40427D0CD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65" t="5993" r="2365" b="7191"/>
            <a:stretch/>
          </p:blipFill>
          <p:spPr>
            <a:xfrm>
              <a:off x="3505199" y="1885950"/>
              <a:ext cx="5181601" cy="31051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1AF42A-65B8-1A4B-B321-5847FB1C63A5}"/>
                </a:ext>
              </a:extLst>
            </p:cNvPr>
            <p:cNvSpPr txBox="1"/>
            <p:nvPr/>
          </p:nvSpPr>
          <p:spPr>
            <a:xfrm>
              <a:off x="5381374" y="5107603"/>
              <a:ext cx="156282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Struktur</a:t>
              </a:r>
              <a:r>
                <a:rPr lang="en-US" sz="900" dirty="0"/>
                <a:t> </a:t>
              </a:r>
              <a:r>
                <a:rPr lang="en-US" sz="900" dirty="0" err="1"/>
                <a:t>Organisasi</a:t>
              </a:r>
              <a:endParaRPr lang="en-ID" sz="9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DD5BB4-CD86-9949-B5C9-FEF3C102B8ED}"/>
              </a:ext>
            </a:extLst>
          </p:cNvPr>
          <p:cNvGrpSpPr/>
          <p:nvPr/>
        </p:nvGrpSpPr>
        <p:grpSpPr>
          <a:xfrm>
            <a:off x="6146673" y="1743076"/>
            <a:ext cx="2893219" cy="2321204"/>
            <a:chOff x="8195564" y="2324100"/>
            <a:chExt cx="3857625" cy="30949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2C4AC7-6D72-9546-AC78-A5018A48A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5564" y="2324100"/>
              <a:ext cx="3857625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3A655C-DC98-904F-8FDC-86453BB48AA4}"/>
                </a:ext>
              </a:extLst>
            </p:cNvPr>
            <p:cNvSpPr txBox="1"/>
            <p:nvPr/>
          </p:nvSpPr>
          <p:spPr>
            <a:xfrm>
              <a:off x="9544049" y="5111263"/>
              <a:ext cx="139183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Silsilah</a:t>
              </a:r>
              <a:r>
                <a:rPr lang="en-US" sz="900" dirty="0"/>
                <a:t> </a:t>
              </a:r>
              <a:r>
                <a:rPr lang="en-US" sz="900" dirty="0" err="1"/>
                <a:t>Keluarga</a:t>
              </a:r>
              <a:endParaRPr lang="en-ID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9831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Tugas</a:t>
            </a:r>
            <a:r>
              <a:rPr lang="en-US" sz="3200" dirty="0"/>
              <a:t> Latihan 3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5C673-8403-4F37-A994-80B66F8888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Telusuri pohon biner berikut dengan menggunakan metode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 </a:t>
            </a:r>
            <a:r>
              <a:rPr lang="id-ID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traversal</a:t>
            </a:r>
            <a:r>
              <a:rPr lang="id-ID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ID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FA6009-CBC1-47AE-9B26-1A90789171BF}"/>
              </a:ext>
            </a:extLst>
          </p:cNvPr>
          <p:cNvSpPr txBox="1"/>
          <p:nvPr/>
        </p:nvSpPr>
        <p:spPr>
          <a:xfrm>
            <a:off x="1343548" y="409073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Soal</a:t>
            </a:r>
            <a:r>
              <a:rPr lang="en-US" sz="1050" dirty="0"/>
              <a:t> 1</a:t>
            </a:r>
            <a:endParaRPr lang="en-ID" sz="10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B201C6-2E90-4485-B205-839AF3D176E9}"/>
              </a:ext>
            </a:extLst>
          </p:cNvPr>
          <p:cNvSpPr txBox="1"/>
          <p:nvPr/>
        </p:nvSpPr>
        <p:spPr>
          <a:xfrm>
            <a:off x="5994503" y="409073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Soal</a:t>
            </a:r>
            <a:r>
              <a:rPr lang="en-US" sz="1050" dirty="0"/>
              <a:t> 2</a:t>
            </a:r>
            <a:endParaRPr lang="en-ID" sz="1050" dirty="0"/>
          </a:p>
        </p:txBody>
      </p:sp>
      <p:graphicFrame>
        <p:nvGraphicFramePr>
          <p:cNvPr id="34" name="Object 1">
            <a:extLst>
              <a:ext uri="{FF2B5EF4-FFF2-40B4-BE49-F238E27FC236}">
                <a16:creationId xmlns:a16="http://schemas.microsoft.com/office/drawing/2014/main" id="{E9CCA5E3-F7BD-4D39-B185-B24C74D19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3037" y="2322917"/>
          <a:ext cx="2636655" cy="15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82900" imgH="1739900" progId="Visio.Drawing.11">
                  <p:embed/>
                </p:oleObj>
              </mc:Choice>
              <mc:Fallback>
                <p:oleObj r:id="rId2" imgW="2882900" imgH="1739900" progId="Visio.Drawing.11">
                  <p:embed/>
                  <p:pic>
                    <p:nvPicPr>
                      <p:cNvPr id="34" name="Object 1">
                        <a:extLst>
                          <a:ext uri="{FF2B5EF4-FFF2-40B4-BE49-F238E27FC236}">
                            <a16:creationId xmlns:a16="http://schemas.microsoft.com/office/drawing/2014/main" id="{E9CCA5E3-F7BD-4D39-B185-B24C74D19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037" y="2322917"/>
                        <a:ext cx="2636655" cy="1585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A129C7C-6F1B-4C71-B227-78B5C013A6CC}"/>
              </a:ext>
            </a:extLst>
          </p:cNvPr>
          <p:cNvGrpSpPr/>
          <p:nvPr/>
        </p:nvGrpSpPr>
        <p:grpSpPr>
          <a:xfrm>
            <a:off x="4863631" y="2211533"/>
            <a:ext cx="2895827" cy="1778001"/>
            <a:chOff x="753263" y="2357664"/>
            <a:chExt cx="5093372" cy="354240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BB1928-5089-431A-ACE6-71C4EF8C1256}"/>
                </a:ext>
              </a:extLst>
            </p:cNvPr>
            <p:cNvSpPr/>
            <p:nvPr/>
          </p:nvSpPr>
          <p:spPr>
            <a:xfrm>
              <a:off x="1458377" y="37193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</a:t>
              </a:r>
              <a:endParaRPr lang="en-ID" sz="105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B111CA-8DF8-40E8-A505-604539BBCE40}"/>
                </a:ext>
              </a:extLst>
            </p:cNvPr>
            <p:cNvSpPr/>
            <p:nvPr/>
          </p:nvSpPr>
          <p:spPr>
            <a:xfrm>
              <a:off x="753263" y="45966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</a:t>
              </a:r>
              <a:endParaRPr lang="en-ID" sz="105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3C3484-35F1-49AA-A175-C3542E68BBBF}"/>
                </a:ext>
              </a:extLst>
            </p:cNvPr>
            <p:cNvSpPr/>
            <p:nvPr/>
          </p:nvSpPr>
          <p:spPr>
            <a:xfrm>
              <a:off x="2142529" y="459664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</a:t>
              </a:r>
              <a:endParaRPr lang="en-ID" sz="105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9875D53-E3E5-4A88-A5C9-7AAA07CEAD77}"/>
                </a:ext>
              </a:extLst>
            </p:cNvPr>
            <p:cNvSpPr/>
            <p:nvPr/>
          </p:nvSpPr>
          <p:spPr>
            <a:xfrm>
              <a:off x="3549763" y="5423566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</a:t>
              </a:r>
              <a:endParaRPr lang="en-ID" sz="105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2EA0EA-F62D-4E31-9C93-27EDD5186AD0}"/>
                </a:ext>
              </a:extLst>
            </p:cNvPr>
            <p:cNvSpPr/>
            <p:nvPr/>
          </p:nvSpPr>
          <p:spPr>
            <a:xfrm>
              <a:off x="4831190" y="545623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K</a:t>
              </a:r>
              <a:endParaRPr lang="en-ID" sz="105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D0D4DF-68C0-4FF4-A48A-A80A987883F8}"/>
                </a:ext>
              </a:extLst>
            </p:cNvPr>
            <p:cNvSpPr/>
            <p:nvPr/>
          </p:nvSpPr>
          <p:spPr>
            <a:xfrm>
              <a:off x="3079330" y="2357664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</a:t>
              </a:r>
              <a:endParaRPr lang="en-ID" sz="105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704977-A189-42A4-A0D3-7AD5F697F379}"/>
                </a:ext>
              </a:extLst>
            </p:cNvPr>
            <p:cNvSpPr/>
            <p:nvPr/>
          </p:nvSpPr>
          <p:spPr>
            <a:xfrm>
              <a:off x="4782507" y="3719372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</a:t>
              </a:r>
              <a:endParaRPr lang="en-ID" sz="1050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7524B2-69AC-47CB-AEC1-4B16B07D8157}"/>
                </a:ext>
              </a:extLst>
            </p:cNvPr>
            <p:cNvCxnSpPr>
              <a:cxnSpLocks/>
              <a:stCxn id="38" idx="7"/>
              <a:endCxn id="37" idx="3"/>
            </p:cNvCxnSpPr>
            <p:nvPr/>
          </p:nvCxnSpPr>
          <p:spPr>
            <a:xfrm flipV="1">
              <a:off x="1089726" y="4098208"/>
              <a:ext cx="426379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8CC600-4AAE-4778-A0B2-82C7DDD3EAC3}"/>
                </a:ext>
              </a:extLst>
            </p:cNvPr>
            <p:cNvCxnSpPr>
              <a:cxnSpLocks/>
              <a:stCxn id="42" idx="3"/>
              <a:endCxn id="37" idx="7"/>
            </p:cNvCxnSpPr>
            <p:nvPr/>
          </p:nvCxnSpPr>
          <p:spPr>
            <a:xfrm flipH="1">
              <a:off x="1794840" y="2736500"/>
              <a:ext cx="1342218" cy="10478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1D89D4-73FA-4F79-8F84-3D7E54DE46F5}"/>
                </a:ext>
              </a:extLst>
            </p:cNvPr>
            <p:cNvCxnSpPr>
              <a:cxnSpLocks/>
              <a:stCxn id="40" idx="7"/>
              <a:endCxn id="50" idx="3"/>
            </p:cNvCxnSpPr>
            <p:nvPr/>
          </p:nvCxnSpPr>
          <p:spPr>
            <a:xfrm flipV="1">
              <a:off x="3886226" y="4979794"/>
              <a:ext cx="304181" cy="5087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CA5870-7BC1-4882-93DC-60A2604CC7EB}"/>
                </a:ext>
              </a:extLst>
            </p:cNvPr>
            <p:cNvCxnSpPr>
              <a:cxnSpLocks/>
              <a:stCxn id="41" idx="1"/>
              <a:endCxn id="50" idx="5"/>
            </p:cNvCxnSpPr>
            <p:nvPr/>
          </p:nvCxnSpPr>
          <p:spPr>
            <a:xfrm flipH="1" flipV="1">
              <a:off x="4469142" y="4979794"/>
              <a:ext cx="419776" cy="5414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52F584-7E2C-411C-9AEC-5F8559330748}"/>
                </a:ext>
              </a:extLst>
            </p:cNvPr>
            <p:cNvCxnSpPr>
              <a:cxnSpLocks/>
              <a:stCxn id="43" idx="1"/>
              <a:endCxn id="42" idx="5"/>
            </p:cNvCxnSpPr>
            <p:nvPr/>
          </p:nvCxnSpPr>
          <p:spPr>
            <a:xfrm flipH="1" flipV="1">
              <a:off x="3415793" y="2736500"/>
              <a:ext cx="1424442" cy="10478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4F7350-D523-41BB-81E6-EA502BB3655D}"/>
                </a:ext>
              </a:extLst>
            </p:cNvPr>
            <p:cNvCxnSpPr>
              <a:cxnSpLocks/>
              <a:stCxn id="39" idx="1"/>
              <a:endCxn id="37" idx="5"/>
            </p:cNvCxnSpPr>
            <p:nvPr/>
          </p:nvCxnSpPr>
          <p:spPr>
            <a:xfrm flipH="1" flipV="1">
              <a:off x="1794840" y="4098208"/>
              <a:ext cx="405417" cy="5634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00E6B95-C1ED-47EC-A80B-2A17D0522A22}"/>
                </a:ext>
              </a:extLst>
            </p:cNvPr>
            <p:cNvSpPr/>
            <p:nvPr/>
          </p:nvSpPr>
          <p:spPr>
            <a:xfrm>
              <a:off x="4132679" y="46009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</a:t>
              </a:r>
              <a:endParaRPr lang="en-ID" sz="1050" b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3F077A9-8C26-4CF4-BC43-7EC712D66D61}"/>
                </a:ext>
              </a:extLst>
            </p:cNvPr>
            <p:cNvSpPr/>
            <p:nvPr/>
          </p:nvSpPr>
          <p:spPr>
            <a:xfrm>
              <a:off x="5452444" y="4600958"/>
              <a:ext cx="394191" cy="44383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</a:t>
              </a:r>
              <a:endParaRPr lang="en-ID" sz="1050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948A49-EEFA-4381-A7FF-E7A461CA358F}"/>
                </a:ext>
              </a:extLst>
            </p:cNvPr>
            <p:cNvCxnSpPr>
              <a:cxnSpLocks/>
              <a:stCxn id="50" idx="7"/>
              <a:endCxn id="43" idx="3"/>
            </p:cNvCxnSpPr>
            <p:nvPr/>
          </p:nvCxnSpPr>
          <p:spPr>
            <a:xfrm flipV="1">
              <a:off x="4469142" y="4098208"/>
              <a:ext cx="371093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10812C3-DC69-4E4D-BE0F-3D447A29782B}"/>
                </a:ext>
              </a:extLst>
            </p:cNvPr>
            <p:cNvCxnSpPr>
              <a:cxnSpLocks/>
              <a:stCxn id="51" idx="1"/>
              <a:endCxn id="43" idx="5"/>
            </p:cNvCxnSpPr>
            <p:nvPr/>
          </p:nvCxnSpPr>
          <p:spPr>
            <a:xfrm flipH="1" flipV="1">
              <a:off x="5118970" y="4098208"/>
              <a:ext cx="391202" cy="5677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880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Operasi</a:t>
            </a:r>
            <a:r>
              <a:rPr lang="en-US" dirty="0"/>
              <a:t> Pada Binary Search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endParaRPr lang="id-ID" sz="9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562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pada BST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BST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mengelola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binary tree,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diantaranya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altLang="en-US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 :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pencarian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tree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 (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dicari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r>
              <a:rPr lang="en-US" altLang="en-US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 :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penambahan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data/node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tree</a:t>
            </a:r>
            <a:endParaRPr lang="en-US" altLang="en-US" sz="16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en-US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Delete :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penghapusan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data/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tree</a:t>
            </a:r>
          </a:p>
          <a:p>
            <a:r>
              <a:rPr lang="en-US" altLang="en-US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:</a:t>
            </a:r>
            <a:r>
              <a:rPr lang="en-US" alt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menampilkan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</a:t>
            </a:r>
            <a:endParaRPr lang="id-ID" alt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09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- </a:t>
            </a:r>
            <a:r>
              <a:rPr lang="en-US" sz="3200" i="1" dirty="0"/>
              <a:t>Find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, dan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root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/>
              <a:t>n </a:t>
            </a:r>
            <a:r>
              <a:rPr lang="en-US" sz="1600" dirty="0"/>
              <a:t>(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i="1" dirty="0"/>
              <a:t> n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pada </a:t>
            </a:r>
            <a:r>
              <a:rPr lang="en-US" sz="1600" i="1" dirty="0"/>
              <a:t>subtree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n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pada </a:t>
            </a:r>
            <a:r>
              <a:rPr lang="en-US" sz="1600" i="1" dirty="0"/>
              <a:t>subtree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pada </a:t>
            </a:r>
            <a:r>
              <a:rPr lang="en-US" sz="1600" i="1" dirty="0"/>
              <a:t>node-node </a:t>
            </a:r>
            <a:r>
              <a:rPr lang="en-US" sz="1600" dirty="0"/>
              <a:t>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i="1" dirty="0"/>
              <a:t>root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2 &amp;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ketemu</a:t>
            </a:r>
            <a:r>
              <a:rPr lang="en-US" sz="1600" dirty="0"/>
              <a:t>, </a:t>
            </a:r>
            <a:r>
              <a:rPr lang="en-US" sz="1600" i="1" dirty="0"/>
              <a:t>return true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Jika pada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i="1" dirty="0"/>
              <a:t>node </a:t>
            </a:r>
            <a:r>
              <a:rPr lang="en-US" sz="1600" dirty="0"/>
              <a:t>(</a:t>
            </a:r>
            <a:r>
              <a:rPr lang="en-US" sz="1600" i="1" dirty="0"/>
              <a:t>leaf</a:t>
            </a:r>
            <a:r>
              <a:rPr lang="en-US" sz="1600" dirty="0"/>
              <a:t>)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ketemu</a:t>
            </a:r>
            <a:r>
              <a:rPr lang="en-US" sz="1600" dirty="0"/>
              <a:t>, </a:t>
            </a:r>
            <a:r>
              <a:rPr lang="en-US" sz="1600" i="1" dirty="0"/>
              <a:t>return false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68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373"/>
            <a:ext cx="7704000" cy="572700"/>
          </a:xfrm>
        </p:spPr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Find (cont.)</a:t>
            </a:r>
            <a:endParaRPr lang="id-ID" sz="3200" dirty="0"/>
          </a:p>
        </p:txBody>
      </p:sp>
      <p:pic>
        <p:nvPicPr>
          <p:cNvPr id="5" name="Content Placeholder 4" descr="https://i0.wp.com/algorithms.tutorialhorizon.com/files/2014/11/BST-Find.png?resize=500%2C500">
            <a:extLst>
              <a:ext uri="{FF2B5EF4-FFF2-40B4-BE49-F238E27FC236}">
                <a16:creationId xmlns:a16="http://schemas.microsoft.com/office/drawing/2014/main" id="{5A3F8205-E2EB-4268-8058-5DFCF2FF19DE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100" y="1033012"/>
            <a:ext cx="3618035" cy="378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28B74-86DF-4F06-BC43-AFE696D52759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229600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ID" sz="19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0AD81-781A-42A0-A719-BDE105EA8760}"/>
              </a:ext>
            </a:extLst>
          </p:cNvPr>
          <p:cNvSpPr txBox="1"/>
          <p:nvPr/>
        </p:nvSpPr>
        <p:spPr>
          <a:xfrm>
            <a:off x="457199" y="4397706"/>
            <a:ext cx="635000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Find/search element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https://youtu.be/a7xOXL7hn94</a:t>
            </a:r>
            <a:endParaRPr lang="en-ID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3546786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Insert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EDC3-79EE-44DA-8159-3E7C91EE04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 err="1"/>
              <a:t>Operasi</a:t>
            </a:r>
            <a:r>
              <a:rPr lang="en-ID" sz="1600" dirty="0"/>
              <a:t> insert </a:t>
            </a:r>
            <a:r>
              <a:rPr lang="en-ID" sz="1600" dirty="0" err="1"/>
              <a:t>mirip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i="1" dirty="0"/>
              <a:t>find</a:t>
            </a:r>
            <a:r>
              <a:rPr lang="en-ID" sz="1600" dirty="0"/>
              <a:t>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i="1" dirty="0"/>
              <a:t>insert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i="1" dirty="0"/>
              <a:t>node</a:t>
            </a:r>
            <a:r>
              <a:rPr lang="en-ID" sz="1600" dirty="0"/>
              <a:t>, </a:t>
            </a:r>
            <a:r>
              <a:rPr lang="en-ID" sz="1600" dirty="0" err="1"/>
              <a:t>pertama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mencari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yang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meletakkan</a:t>
            </a:r>
            <a:r>
              <a:rPr lang="en-ID" sz="1600" dirty="0"/>
              <a:t> node </a:t>
            </a:r>
            <a:r>
              <a:rPr lang="en-ID" sz="1600" dirty="0" err="1"/>
              <a:t>tersebut</a:t>
            </a:r>
            <a:r>
              <a:rPr lang="en-ID" sz="1600" dirty="0"/>
              <a:t>. Langkah-</a:t>
            </a:r>
            <a:r>
              <a:rPr lang="en-ID" sz="1600" dirty="0" err="1"/>
              <a:t>langkahnya</a:t>
            </a:r>
            <a:r>
              <a:rPr lang="en-ID" sz="1600" dirty="0"/>
              <a:t>:</a:t>
            </a:r>
          </a:p>
          <a:p>
            <a:pPr marL="342900" indent="-210741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ID" sz="1600" dirty="0" err="1"/>
              <a:t>Buat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current </a:t>
            </a:r>
            <a:r>
              <a:rPr lang="en-ID" sz="1600" dirty="0" err="1"/>
              <a:t>bertipe</a:t>
            </a:r>
            <a:r>
              <a:rPr lang="en-ID" sz="1600" dirty="0"/>
              <a:t> </a:t>
            </a:r>
            <a:r>
              <a:rPr lang="en-ID" sz="1600" i="1" dirty="0"/>
              <a:t>node</a:t>
            </a:r>
            <a:r>
              <a:rPr lang="en-ID" sz="1600" dirty="0"/>
              <a:t>, set current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i="1" dirty="0"/>
              <a:t>root</a:t>
            </a:r>
            <a:r>
              <a:rPr lang="en-ID" sz="1600" dirty="0"/>
              <a:t>.</a:t>
            </a:r>
          </a:p>
          <a:p>
            <a:pPr marL="342900" indent="-210741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ID" sz="1600" dirty="0" err="1">
                <a:solidFill>
                  <a:schemeClr val="tx1"/>
                </a:solidFill>
              </a:rPr>
              <a:t>Bandingkan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nilai</a:t>
            </a:r>
            <a:r>
              <a:rPr lang="en-ID" sz="1600" dirty="0">
                <a:solidFill>
                  <a:schemeClr val="tx1"/>
                </a:solidFill>
              </a:rPr>
              <a:t> current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n (</a:t>
            </a:r>
            <a:r>
              <a:rPr lang="en-ID" sz="1600" dirty="0" err="1">
                <a:solidFill>
                  <a:schemeClr val="tx1"/>
                </a:solidFill>
              </a:rPr>
              <a:t>nilai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akan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dimasukkan</a:t>
            </a:r>
            <a:r>
              <a:rPr lang="en-ID" sz="1600" dirty="0">
                <a:solidFill>
                  <a:schemeClr val="tx1"/>
                </a:solidFill>
              </a:rPr>
              <a:t>).</a:t>
            </a:r>
          </a:p>
          <a:p>
            <a:pPr marL="342900" indent="-210741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ID" sz="1600" dirty="0"/>
              <a:t>Jika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i="1" dirty="0"/>
              <a:t>current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n, </a:t>
            </a:r>
            <a:r>
              <a:rPr lang="en-ID" sz="1600" dirty="0" err="1"/>
              <a:t>lakukan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pada </a:t>
            </a:r>
            <a:r>
              <a:rPr lang="en-ID" sz="1600" dirty="0" err="1"/>
              <a:t>sebelah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i="1" dirty="0"/>
              <a:t>root</a:t>
            </a:r>
            <a:r>
              <a:rPr lang="en-ID" sz="1600" dirty="0"/>
              <a:t>.</a:t>
            </a:r>
          </a:p>
          <a:p>
            <a:pPr marL="342900" indent="-210741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ID" sz="1600" dirty="0"/>
              <a:t>Jika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i="1" dirty="0"/>
              <a:t>current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dan n, </a:t>
            </a:r>
            <a:r>
              <a:rPr lang="en-ID" sz="1600" dirty="0" err="1"/>
              <a:t>lakukan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pada </a:t>
            </a:r>
            <a:r>
              <a:rPr lang="en-ID" sz="1600" dirty="0" err="1"/>
              <a:t>sebelah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i="1" dirty="0"/>
              <a:t>root</a:t>
            </a:r>
            <a:r>
              <a:rPr lang="en-ID" sz="1600" dirty="0"/>
              <a:t>.</a:t>
            </a:r>
          </a:p>
          <a:p>
            <a:pPr marL="342900" indent="-210741"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ID" sz="1600" dirty="0"/>
              <a:t>Jika </a:t>
            </a:r>
            <a:r>
              <a:rPr lang="en-ID" sz="1600" dirty="0" err="1"/>
              <a:t>ketemu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i="1" dirty="0"/>
              <a:t>current null</a:t>
            </a:r>
            <a:r>
              <a:rPr lang="en-ID" sz="1600" dirty="0"/>
              <a:t>, yang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sampai</a:t>
            </a:r>
            <a:r>
              <a:rPr lang="en-ID" sz="1600" dirty="0"/>
              <a:t> pada </a:t>
            </a:r>
            <a:r>
              <a:rPr lang="en-ID" sz="1600" i="1" dirty="0"/>
              <a:t>leaf </a:t>
            </a:r>
            <a:r>
              <a:rPr lang="en-ID" sz="1600" dirty="0"/>
              <a:t>(</a:t>
            </a:r>
            <a:r>
              <a:rPr lang="en-ID" sz="1600" dirty="0" err="1"/>
              <a:t>akhir</a:t>
            </a:r>
            <a:r>
              <a:rPr lang="en-ID" sz="1600" dirty="0"/>
              <a:t> </a:t>
            </a:r>
            <a:r>
              <a:rPr lang="en-ID" sz="1600" i="1" dirty="0"/>
              <a:t>node</a:t>
            </a:r>
            <a:r>
              <a:rPr lang="en-ID" sz="1600" dirty="0"/>
              <a:t>), </a:t>
            </a:r>
            <a:r>
              <a:rPr lang="en-ID" sz="1600" dirty="0" err="1"/>
              <a:t>letakkan</a:t>
            </a:r>
            <a:r>
              <a:rPr lang="en-ID" sz="1600" dirty="0"/>
              <a:t> node yang </a:t>
            </a:r>
            <a:r>
              <a:rPr lang="en-ID" sz="1600" dirty="0" err="1"/>
              <a:t>baru</a:t>
            </a:r>
            <a:r>
              <a:rPr lang="en-ID" sz="1600" dirty="0"/>
              <a:t> </a:t>
            </a:r>
            <a:r>
              <a:rPr lang="en-ID" sz="1600" dirty="0" err="1"/>
              <a:t>berisikan</a:t>
            </a:r>
            <a:r>
              <a:rPr lang="en-ID" sz="1600" dirty="0"/>
              <a:t> n </a:t>
            </a:r>
            <a:r>
              <a:rPr lang="en-ID" sz="1600" dirty="0" err="1"/>
              <a:t>tadi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</a:t>
            </a:r>
            <a:r>
              <a:rPr lang="en-ID" sz="1600" i="1" dirty="0"/>
              <a:t>current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154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Insert (cont.)</a:t>
            </a:r>
            <a:endParaRPr lang="id-ID" sz="3200" dirty="0"/>
          </a:p>
        </p:txBody>
      </p:sp>
      <p:pic>
        <p:nvPicPr>
          <p:cNvPr id="5" name="Content Placeholder 4" descr="https://i0.wp.com/algorithms.tutorialhorizon.com/files/2014/09/BST-Insert.png?resize=500%2C500">
            <a:extLst>
              <a:ext uri="{FF2B5EF4-FFF2-40B4-BE49-F238E27FC236}">
                <a16:creationId xmlns:a16="http://schemas.microsoft.com/office/drawing/2014/main" id="{4DD447B1-5065-4A26-A24C-B4776842D7AE}"/>
              </a:ext>
            </a:extLst>
          </p:cNvPr>
          <p:cNvPicPr>
            <a:picLocks noGrp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9"/>
          <a:stretch/>
        </p:blipFill>
        <p:spPr bwMode="auto">
          <a:xfrm>
            <a:off x="1948624" y="1017096"/>
            <a:ext cx="3617786" cy="33874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421C014-5E06-470F-B755-264C2DD2F15F}"/>
              </a:ext>
            </a:extLst>
          </p:cNvPr>
          <p:cNvSpPr txBox="1">
            <a:spLocks/>
          </p:cNvSpPr>
          <p:nvPr/>
        </p:nvSpPr>
        <p:spPr>
          <a:xfrm>
            <a:off x="457200" y="1049179"/>
            <a:ext cx="8229600" cy="35685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endParaRPr lang="en-US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6A448-6AF8-40A4-B2AD-C2663A2A0E82}"/>
              </a:ext>
            </a:extLst>
          </p:cNvPr>
          <p:cNvSpPr txBox="1"/>
          <p:nvPr/>
        </p:nvSpPr>
        <p:spPr>
          <a:xfrm>
            <a:off x="457200" y="4404554"/>
            <a:ext cx="582748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 element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https://youtu.be/WoRa9vnHkDM</a:t>
            </a:r>
            <a:endParaRPr lang="en-ID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974424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skenario</a:t>
            </a:r>
            <a:r>
              <a:rPr lang="en-US" sz="1600" dirty="0"/>
              <a:t> delete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:</a:t>
            </a:r>
          </a:p>
          <a:p>
            <a:pPr marL="548640" lvl="1" indent="-342900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sz="1600" dirty="0"/>
              <a:t>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i="1" dirty="0"/>
              <a:t>node leaf </a:t>
            </a:r>
            <a:r>
              <a:rPr lang="en-US" sz="1600" dirty="0"/>
              <a:t>(</a:t>
            </a:r>
            <a:r>
              <a:rPr lang="en-US" sz="1600" i="1" dirty="0"/>
              <a:t>no children</a:t>
            </a:r>
            <a:r>
              <a:rPr lang="en-US" sz="1600" dirty="0"/>
              <a:t>).</a:t>
            </a:r>
          </a:p>
          <a:p>
            <a:pPr marL="548640" lvl="1" indent="-342900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sz="1600" dirty="0"/>
              <a:t>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child.</a:t>
            </a:r>
          </a:p>
          <a:p>
            <a:pPr marL="548640" lvl="1" indent="-342900">
              <a:spcBef>
                <a:spcPts val="6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en-US" sz="1600" dirty="0"/>
              <a:t>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child.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19AD5-8109-42F7-B9D1-D465BF76B091}"/>
              </a:ext>
            </a:extLst>
          </p:cNvPr>
          <p:cNvSpPr txBox="1"/>
          <p:nvPr/>
        </p:nvSpPr>
        <p:spPr>
          <a:xfrm>
            <a:off x="457200" y="3615727"/>
            <a:ext cx="626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Video </a:t>
            </a:r>
            <a:r>
              <a:rPr lang="en-US" sz="1600" dirty="0" err="1"/>
              <a:t>ilustrasi</a:t>
            </a:r>
            <a:r>
              <a:rPr lang="en-US" sz="1600" dirty="0"/>
              <a:t> </a:t>
            </a:r>
            <a:r>
              <a:rPr lang="en-US" sz="1600" i="1" dirty="0"/>
              <a:t>Delete element  </a:t>
            </a:r>
            <a:r>
              <a:rPr lang="en-US" sz="1600" dirty="0"/>
              <a:t>: </a:t>
            </a:r>
            <a:r>
              <a:rPr lang="en-US" sz="1600" i="1" dirty="0">
                <a:hlinkClick r:id="rId2"/>
              </a:rPr>
              <a:t>https://youtu.be/c1zKNiABiHk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73235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1)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9999" y="1152475"/>
            <a:ext cx="8061143" cy="3450900"/>
          </a:xfrm>
        </p:spPr>
        <p:txBody>
          <a:bodyPr>
            <a:noAutofit/>
          </a:bodyPr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600" b="1" dirty="0"/>
              <a:t>Node yang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dihapus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i="1" dirty="0"/>
              <a:t>node leaf </a:t>
            </a:r>
            <a:r>
              <a:rPr lang="en-US" sz="1600" b="1" dirty="0"/>
              <a:t>(</a:t>
            </a:r>
            <a:r>
              <a:rPr lang="en-US" sz="1600" b="1" i="1" dirty="0"/>
              <a:t>no children</a:t>
            </a:r>
            <a:r>
              <a:rPr lang="en-US" sz="1600" b="1" dirty="0"/>
              <a:t>).</a:t>
            </a:r>
          </a:p>
          <a:p>
            <a:pPr marL="72629" lvl="1" indent="0">
              <a:spcBef>
                <a:spcPts val="600"/>
              </a:spcBef>
              <a:buClr>
                <a:schemeClr val="tx2"/>
              </a:buClr>
              <a:buSzPct val="80000"/>
              <a:buNone/>
            </a:pPr>
            <a:r>
              <a:rPr lang="en-US" sz="1600" dirty="0"/>
              <a:t>Langkah-</a:t>
            </a:r>
            <a:r>
              <a:rPr lang="en-US" sz="1600" dirty="0" err="1"/>
              <a:t>langah</a:t>
            </a:r>
            <a:r>
              <a:rPr lang="en-US" sz="1600" dirty="0"/>
              <a:t>:</a:t>
            </a:r>
          </a:p>
          <a:p>
            <a:pPr marL="342900" indent="-216694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traverse pada tree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node yang </a:t>
            </a:r>
            <a:r>
              <a:rPr lang="en-US" sz="1600" dirty="0" err="1"/>
              <a:t>dikunjungi</a:t>
            </a:r>
            <a:r>
              <a:rPr lang="en-US" sz="1600" dirty="0"/>
              <a:t>.</a:t>
            </a:r>
          </a:p>
          <a:p>
            <a:pPr marL="342900" indent="-216694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Jika node yang </a:t>
            </a:r>
            <a:r>
              <a:rPr lang="en-US" sz="1600" dirty="0" err="1"/>
              <a:t>dikunjungi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n (</a:t>
            </a:r>
            <a:r>
              <a:rPr lang="en-US" sz="1600" dirty="0" err="1"/>
              <a:t>nilai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), </a:t>
            </a:r>
            <a:r>
              <a:rPr lang="en-US" sz="1600" dirty="0" err="1"/>
              <a:t>lanjutkan</a:t>
            </a:r>
            <a:r>
              <a:rPr lang="en-US" sz="1600" dirty="0"/>
              <a:t> traverse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>.</a:t>
            </a:r>
          </a:p>
          <a:p>
            <a:pPr marL="342900" indent="-216694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Jika node yang </a:t>
            </a:r>
            <a:r>
              <a:rPr lang="en-US" sz="1600" dirty="0" err="1"/>
              <a:t>dikunjungi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n, </a:t>
            </a:r>
            <a:r>
              <a:rPr lang="en-US" sz="1600" dirty="0" err="1"/>
              <a:t>lanjutkan</a:t>
            </a:r>
            <a:r>
              <a:rPr lang="en-US" sz="1600" dirty="0"/>
              <a:t> traverse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.</a:t>
            </a:r>
          </a:p>
          <a:p>
            <a:pPr marL="342900" indent="-216694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ketemu</a:t>
            </a:r>
            <a:r>
              <a:rPr lang="en-US" sz="1600" dirty="0"/>
              <a:t>, set pointer</a:t>
            </a:r>
          </a:p>
          <a:p>
            <a:pPr marL="667941" lvl="1" indent="-19883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left = null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n (node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child</a:t>
            </a:r>
            <a:r>
              <a:rPr lang="en-US" sz="1600" dirty="0"/>
              <a:t>)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i="1" dirty="0"/>
              <a:t>parent,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</a:p>
          <a:p>
            <a:pPr marL="667941" lvl="1" indent="-19883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/>
              <a:t>rigth</a:t>
            </a:r>
            <a:r>
              <a:rPr lang="en-US" sz="1600" dirty="0"/>
              <a:t> = null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n (node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child</a:t>
            </a:r>
            <a:r>
              <a:rPr lang="en-US" sz="1600" dirty="0"/>
              <a:t>)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i="1" dirty="0"/>
              <a:t>parent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183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1) (cont.)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800" b="1" dirty="0" err="1"/>
              <a:t>Ilustrasi</a:t>
            </a:r>
            <a:endParaRPr lang="en-US" sz="1800" b="1" dirty="0"/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5" name="Picture 4" descr="https://i0.wp.com/algorithms.tutorialhorizon.com/files/2014/09/BST-Node-to-be-deleted-is-a-leaf-node-No-Children.1.png?resize=500%2C500">
            <a:extLst>
              <a:ext uri="{FF2B5EF4-FFF2-40B4-BE49-F238E27FC236}">
                <a16:creationId xmlns:a16="http://schemas.microsoft.com/office/drawing/2014/main" id="{F9746FC4-0CD5-4CD8-8054-2E1A6EF54CA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69" y="1032337"/>
            <a:ext cx="3753126" cy="3727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2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48CD-8EDF-A643-B772-4711274C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 Tree (2)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80A6E5-6FBA-AF47-8CB9-5B95DD3A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8" y="1822292"/>
            <a:ext cx="3892340" cy="173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E59E4-4A8E-6E47-8DD7-FC7B5A32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82" y="1641792"/>
            <a:ext cx="3980561" cy="27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085FE-E9A3-8E49-9900-CC6C76CA55A8}"/>
              </a:ext>
            </a:extLst>
          </p:cNvPr>
          <p:cNvSpPr txBox="1"/>
          <p:nvPr/>
        </p:nvSpPr>
        <p:spPr>
          <a:xfrm>
            <a:off x="628650" y="3684722"/>
            <a:ext cx="2598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Table of Content/ Daftar </a:t>
            </a:r>
            <a:r>
              <a:rPr lang="en-US" sz="1050" dirty="0" err="1"/>
              <a:t>isi</a:t>
            </a:r>
            <a:r>
              <a:rPr lang="en-US" sz="1050" dirty="0"/>
              <a:t> </a:t>
            </a:r>
            <a:r>
              <a:rPr lang="en-US" sz="1050" dirty="0" err="1"/>
              <a:t>sebuah</a:t>
            </a:r>
            <a:r>
              <a:rPr lang="en-US" sz="1050" dirty="0"/>
              <a:t> </a:t>
            </a:r>
            <a:r>
              <a:rPr lang="en-US" sz="1050" dirty="0" err="1"/>
              <a:t>buku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65B97-6471-6246-8EC1-E9BD33A45FCC}"/>
              </a:ext>
            </a:extLst>
          </p:cNvPr>
          <p:cNvSpPr txBox="1"/>
          <p:nvPr/>
        </p:nvSpPr>
        <p:spPr>
          <a:xfrm>
            <a:off x="5358539" y="4533254"/>
            <a:ext cx="2672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File System </a:t>
            </a:r>
            <a:r>
              <a:rPr lang="en-US" sz="1050" dirty="0" err="1"/>
              <a:t>dari</a:t>
            </a:r>
            <a:r>
              <a:rPr lang="en-US" sz="1050" dirty="0"/>
              <a:t> DOS/Windows </a:t>
            </a:r>
            <a:r>
              <a:rPr lang="en-US" sz="1050" dirty="0" err="1"/>
              <a:t>atau</a:t>
            </a:r>
            <a:r>
              <a:rPr lang="en-US" sz="1050" dirty="0"/>
              <a:t> Unix</a:t>
            </a:r>
          </a:p>
        </p:txBody>
      </p:sp>
    </p:spTree>
    <p:extLst>
      <p:ext uri="{BB962C8B-B14F-4D97-AF65-F5344CB8AC3E}">
        <p14:creationId xmlns:p14="http://schemas.microsoft.com/office/powerpoint/2010/main" val="2934634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2)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600" b="1" dirty="0"/>
              <a:t>Node yang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dihapus</a:t>
            </a:r>
            <a:r>
              <a:rPr lang="en-US" sz="1600" b="1" dirty="0"/>
              <a:t> </a:t>
            </a:r>
            <a:r>
              <a:rPr lang="en-US" sz="1600" b="1" dirty="0" err="1"/>
              <a:t>memiliki</a:t>
            </a:r>
            <a:r>
              <a:rPr lang="en-US" sz="1600" b="1" dirty="0"/>
              <a:t> </a:t>
            </a:r>
            <a:r>
              <a:rPr lang="en-US" sz="1600" b="1" dirty="0" err="1"/>
              <a:t>satu</a:t>
            </a:r>
            <a:r>
              <a:rPr lang="en-US" sz="1600" b="1" dirty="0"/>
              <a:t> child.</a:t>
            </a:r>
          </a:p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600" dirty="0"/>
              <a:t>Langkah-</a:t>
            </a:r>
            <a:r>
              <a:rPr lang="en-US" sz="1600" dirty="0" err="1"/>
              <a:t>langah</a:t>
            </a:r>
            <a:r>
              <a:rPr lang="en-US" sz="1600" dirty="0"/>
              <a:t>: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traverse </a:t>
            </a:r>
            <a:r>
              <a:rPr lang="en-US" sz="1600" dirty="0" err="1"/>
              <a:t>menuju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.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ketemu</a:t>
            </a:r>
            <a:r>
              <a:rPr lang="en-US" sz="1600" dirty="0"/>
              <a:t>, </a:t>
            </a:r>
            <a:r>
              <a:rPr lang="en-US" sz="1600" dirty="0" err="1"/>
              <a:t>catat</a:t>
            </a:r>
            <a:r>
              <a:rPr lang="en-US" sz="1600" dirty="0"/>
              <a:t> parent </a:t>
            </a:r>
            <a:r>
              <a:rPr lang="en-US" sz="1600" dirty="0" err="1"/>
              <a:t>dari</a:t>
            </a:r>
            <a:r>
              <a:rPr lang="en-US" sz="1600" dirty="0"/>
              <a:t> node </a:t>
            </a:r>
            <a:r>
              <a:rPr lang="en-US" sz="1600" dirty="0" err="1"/>
              <a:t>tersebut</a:t>
            </a:r>
            <a:r>
              <a:rPr lang="en-US" sz="1600" dirty="0"/>
              <a:t>, dan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disebelah</a:t>
            </a:r>
            <a:r>
              <a:rPr lang="en-US" sz="1600" dirty="0"/>
              <a:t> mana node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parent-</a:t>
            </a:r>
            <a:r>
              <a:rPr lang="en-US" sz="1600" dirty="0" err="1"/>
              <a:t>nya</a:t>
            </a:r>
            <a:r>
              <a:rPr lang="en-US" sz="1600" dirty="0"/>
              <a:t> (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>).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/>
              <a:t>Dari node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cek</a:t>
            </a:r>
            <a:r>
              <a:rPr lang="en-US" sz="1600" dirty="0"/>
              <a:t>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mananya</a:t>
            </a:r>
            <a:r>
              <a:rPr lang="en-US" sz="1600" dirty="0"/>
              <a:t> yang null (</a:t>
            </a:r>
            <a:r>
              <a:rPr lang="en-US" sz="1600" dirty="0" err="1"/>
              <a:t>karena</a:t>
            </a:r>
            <a:r>
              <a:rPr lang="en-US" sz="1600" dirty="0"/>
              <a:t> node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child).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 err="1"/>
              <a:t>Misal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child di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>. </a:t>
            </a:r>
            <a:r>
              <a:rPr lang="en-US" sz="1600" dirty="0" err="1"/>
              <a:t>Maka</a:t>
            </a:r>
            <a:r>
              <a:rPr lang="en-US" sz="1600" dirty="0"/>
              <a:t> set child </a:t>
            </a:r>
            <a:r>
              <a:rPr lang="en-US" sz="1600" dirty="0" err="1"/>
              <a:t>dari</a:t>
            </a:r>
            <a:r>
              <a:rPr lang="en-US" sz="1600" dirty="0"/>
              <a:t> node </a:t>
            </a:r>
            <a:r>
              <a:rPr lang="en-US" sz="1600" dirty="0" err="1"/>
              <a:t>tersebut</a:t>
            </a:r>
            <a:r>
              <a:rPr lang="en-US" sz="1600" dirty="0"/>
              <a:t> (</a:t>
            </a:r>
            <a:r>
              <a:rPr lang="en-US" sz="1600" dirty="0" err="1"/>
              <a:t>beserta</a:t>
            </a:r>
            <a:r>
              <a:rPr lang="en-US" sz="1600" dirty="0"/>
              <a:t> sub tree </a:t>
            </a:r>
            <a:r>
              <a:rPr lang="en-US" sz="1600" dirty="0" err="1"/>
              <a:t>nya</a:t>
            </a:r>
            <a:r>
              <a:rPr lang="en-US" sz="1600" dirty="0"/>
              <a:t>) dan </a:t>
            </a:r>
            <a:r>
              <a:rPr lang="en-US" sz="1600" dirty="0" err="1"/>
              <a:t>letakkan</a:t>
            </a:r>
            <a:r>
              <a:rPr lang="en-US" sz="1600" dirty="0"/>
              <a:t> di </a:t>
            </a:r>
            <a:r>
              <a:rPr lang="en-US" sz="1600" dirty="0" err="1"/>
              <a:t>sisi</a:t>
            </a:r>
            <a:r>
              <a:rPr lang="en-US" sz="1600" dirty="0"/>
              <a:t> parent </a:t>
            </a:r>
            <a:r>
              <a:rPr lang="en-US" sz="1600" dirty="0" err="1"/>
              <a:t>menggantikan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tadi</a:t>
            </a:r>
            <a:r>
              <a:rPr lang="en-US" sz="1600" dirty="0"/>
              <a:t>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08147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2) (cont.)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800" b="1" dirty="0" err="1"/>
              <a:t>Ilustrasi</a:t>
            </a:r>
            <a:endParaRPr lang="en-US" sz="1800" b="1" dirty="0"/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7" name="Content Placeholder 3" descr="https://i2.wp.com/algorithms.tutorialhorizon.com/files/2014/09/BST-Node-to-be-deleted-has-only-one-child.1-1024x647.png?resize=600%2C379">
            <a:extLst>
              <a:ext uri="{FF2B5EF4-FFF2-40B4-BE49-F238E27FC236}">
                <a16:creationId xmlns:a16="http://schemas.microsoft.com/office/drawing/2014/main" id="{02177574-90F9-4123-92D3-462D4282A3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9" y="1369219"/>
            <a:ext cx="5542318" cy="3683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016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3)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600" b="1" dirty="0"/>
              <a:t>Node yang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dihapus</a:t>
            </a:r>
            <a:r>
              <a:rPr lang="en-US" sz="1600" b="1" dirty="0"/>
              <a:t> </a:t>
            </a:r>
            <a:r>
              <a:rPr lang="en-US" sz="1600" b="1" dirty="0" err="1"/>
              <a:t>memiliki</a:t>
            </a:r>
            <a:r>
              <a:rPr lang="en-US" sz="1600" b="1" dirty="0"/>
              <a:t> </a:t>
            </a:r>
            <a:r>
              <a:rPr lang="en-US" sz="1600" b="1" dirty="0" err="1"/>
              <a:t>dua</a:t>
            </a:r>
            <a:r>
              <a:rPr lang="en-US" sz="1600" b="1" dirty="0"/>
              <a:t> child.</a:t>
            </a:r>
          </a:p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600" dirty="0"/>
              <a:t>Langkah-</a:t>
            </a:r>
            <a:r>
              <a:rPr lang="en-US" sz="1600" dirty="0" err="1"/>
              <a:t>langah</a:t>
            </a:r>
            <a:r>
              <a:rPr lang="en-US" sz="1600" dirty="0"/>
              <a:t>: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/>
              <a:t>Cari successor </a:t>
            </a:r>
            <a:r>
              <a:rPr lang="en-US" sz="1600" dirty="0" err="1"/>
              <a:t>dari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menggantikan</a:t>
            </a:r>
            <a:r>
              <a:rPr lang="en-US" sz="1600" dirty="0"/>
              <a:t>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342900" indent="-216694">
              <a:buFont typeface="+mj-lt"/>
              <a:buAutoNum type="arabicPeriod"/>
            </a:pPr>
            <a:r>
              <a:rPr lang="en-US" sz="1600" dirty="0"/>
              <a:t>Successor </a:t>
            </a:r>
            <a:r>
              <a:rPr lang="en-US" sz="1600" dirty="0" err="1"/>
              <a:t>adalah</a:t>
            </a:r>
            <a:r>
              <a:rPr lang="en-US" sz="1600" dirty="0"/>
              <a:t> node paling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subtree </a:t>
            </a:r>
            <a:r>
              <a:rPr lang="en-US" sz="1600" dirty="0" err="1"/>
              <a:t>sebelah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pada node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4479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Delete</a:t>
            </a:r>
            <a:r>
              <a:rPr lang="en-US" sz="3200" dirty="0"/>
              <a:t> (</a:t>
            </a:r>
            <a:r>
              <a:rPr lang="en-US" sz="3200" dirty="0" err="1"/>
              <a:t>skenario</a:t>
            </a:r>
            <a:r>
              <a:rPr lang="en-US" sz="3200" dirty="0"/>
              <a:t> 3) (cont.)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2629" lvl="1" indent="0">
              <a:buClr>
                <a:schemeClr val="tx2"/>
              </a:buClr>
              <a:buSzPct val="80000"/>
              <a:buNone/>
            </a:pPr>
            <a:r>
              <a:rPr lang="en-US" sz="1800" b="1" dirty="0" err="1"/>
              <a:t>Ilustrasi</a:t>
            </a:r>
            <a:endParaRPr lang="en-US" sz="1800" b="1" dirty="0"/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8" name="Content Placeholder 3" descr="https://i0.wp.com/algorithms.tutorialhorizon.com/files/2014/09/BST-Node-to-be-deleted-has-2-children-Example-2.png?resize=600%2C360">
            <a:extLst>
              <a:ext uri="{FF2B5EF4-FFF2-40B4-BE49-F238E27FC236}">
                <a16:creationId xmlns:a16="http://schemas.microsoft.com/office/drawing/2014/main" id="{4A549B36-58EF-49B5-85C1-D4E551814F9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 bwMode="auto">
          <a:xfrm>
            <a:off x="2165684" y="914126"/>
            <a:ext cx="6372000" cy="3891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471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Operasi</a:t>
            </a:r>
            <a:r>
              <a:rPr lang="en-US" sz="3200" dirty="0"/>
              <a:t> – </a:t>
            </a:r>
            <a:r>
              <a:rPr lang="en-US" sz="3200" i="1" dirty="0"/>
              <a:t>Display</a:t>
            </a:r>
            <a:endParaRPr lang="id-ID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016179"/>
            <a:ext cx="7886700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node-node yang </a:t>
            </a:r>
            <a:r>
              <a:rPr lang="en-US" sz="1600" dirty="0" err="1"/>
              <a:t>ada</a:t>
            </a:r>
            <a:r>
              <a:rPr lang="en-US" sz="1600" dirty="0"/>
              <a:t> pada tree. Proses </a:t>
            </a:r>
            <a:r>
              <a:rPr lang="en-US" sz="1600" dirty="0" err="1"/>
              <a:t>mencetak</a:t>
            </a:r>
            <a:r>
              <a:rPr lang="en-US" sz="1600" dirty="0"/>
              <a:t> data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traversal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dipelajari</a:t>
            </a:r>
            <a:r>
              <a:rPr lang="en-US" sz="1600" dirty="0"/>
              <a:t>, </a:t>
            </a:r>
            <a:r>
              <a:rPr lang="en-US" sz="1600" dirty="0" err="1"/>
              <a:t>diantaranya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endParaRPr lang="en-US" sz="1600" dirty="0"/>
          </a:p>
          <a:p>
            <a:pPr algn="just"/>
            <a:r>
              <a:rPr lang="en-US" sz="1600" i="1" dirty="0"/>
              <a:t>Preorder</a:t>
            </a:r>
          </a:p>
          <a:p>
            <a:pPr algn="just"/>
            <a:r>
              <a:rPr lang="en-US" sz="1600" i="1" dirty="0" err="1"/>
              <a:t>Inorder</a:t>
            </a:r>
            <a:endParaRPr lang="en-US" sz="1600" i="1" dirty="0"/>
          </a:p>
          <a:p>
            <a:pPr algn="just"/>
            <a:r>
              <a:rPr lang="en-US" sz="1600" i="1" dirty="0" err="1"/>
              <a:t>Postorder</a:t>
            </a:r>
            <a:endParaRPr lang="en-US" sz="1600" i="1" dirty="0"/>
          </a:p>
          <a:p>
            <a:pPr algn="just"/>
            <a:r>
              <a:rPr lang="en-US" sz="1600" i="1" dirty="0"/>
              <a:t>Level order / BFS</a:t>
            </a:r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sz="1600" dirty="0"/>
          </a:p>
          <a:p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7C42-B23E-4680-B3FF-A5708168E5AC}"/>
              </a:ext>
            </a:extLst>
          </p:cNvPr>
          <p:cNvSpPr txBox="1"/>
          <p:nvPr/>
        </p:nvSpPr>
        <p:spPr>
          <a:xfrm>
            <a:off x="457200" y="4444256"/>
            <a:ext cx="6263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Untuk</a:t>
            </a:r>
            <a:r>
              <a:rPr lang="en-US" sz="1050" dirty="0"/>
              <a:t> video </a:t>
            </a:r>
            <a:r>
              <a:rPr lang="en-US" sz="1050" dirty="0" err="1"/>
              <a:t>ilustrasi</a:t>
            </a:r>
            <a:r>
              <a:rPr lang="en-US" sz="1050" dirty="0"/>
              <a:t> </a:t>
            </a:r>
            <a:r>
              <a:rPr lang="en-US" sz="1050" i="1" dirty="0"/>
              <a:t>Display element </a:t>
            </a:r>
            <a:r>
              <a:rPr lang="en-US" sz="1050" dirty="0" err="1"/>
              <a:t>mengikuti</a:t>
            </a:r>
            <a:r>
              <a:rPr lang="en-US" sz="1050" dirty="0"/>
              <a:t> video </a:t>
            </a:r>
            <a:r>
              <a:rPr lang="en-US" sz="1050" dirty="0" err="1"/>
              <a:t>ilustrasi</a:t>
            </a:r>
            <a:r>
              <a:rPr lang="en-US" sz="1050" dirty="0"/>
              <a:t> </a:t>
            </a:r>
            <a:r>
              <a:rPr lang="en-US" sz="1050" i="1" dirty="0"/>
              <a:t>Binary Tree Traverse</a:t>
            </a:r>
            <a:endParaRPr lang="en-ID" sz="1050" dirty="0"/>
          </a:p>
        </p:txBody>
      </p:sp>
      <p:pic>
        <p:nvPicPr>
          <p:cNvPr id="7" name="Content Placeholder 3" descr="Tree Traversals">
            <a:extLst>
              <a:ext uri="{FF2B5EF4-FFF2-40B4-BE49-F238E27FC236}">
                <a16:creationId xmlns:a16="http://schemas.microsoft.com/office/drawing/2014/main" id="{FC9E6796-41D6-4720-BAD3-CCB8D204F30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3788" b="53818"/>
          <a:stretch/>
        </p:blipFill>
        <p:spPr bwMode="auto">
          <a:xfrm>
            <a:off x="2694409" y="2010352"/>
            <a:ext cx="4003184" cy="20146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CD2B9-3620-411B-B193-B9D2E783D65B}"/>
              </a:ext>
            </a:extLst>
          </p:cNvPr>
          <p:cNvSpPr txBox="1"/>
          <p:nvPr/>
        </p:nvSpPr>
        <p:spPr>
          <a:xfrm>
            <a:off x="5398894" y="1873602"/>
            <a:ext cx="3410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50" b="1" i="1" dirty="0" err="1">
                <a:latin typeface="Consolas" panose="020B0609020204030204" pitchFamily="49" charset="0"/>
              </a:rPr>
              <a:t>Preorder</a:t>
            </a:r>
            <a:r>
              <a:rPr lang="en-ID" sz="1050" b="1" dirty="0">
                <a:latin typeface="Consolas" panose="020B0609020204030204" pitchFamily="49" charset="0"/>
              </a:rPr>
              <a:t>:     1, 2, 4, 5, 3, 6, 7</a:t>
            </a:r>
          </a:p>
          <a:p>
            <a:r>
              <a:rPr lang="en-US" sz="1050" b="1" i="1" dirty="0" err="1">
                <a:latin typeface="Consolas" panose="020B0609020204030204" pitchFamily="49" charset="0"/>
              </a:rPr>
              <a:t>Inorder</a:t>
            </a:r>
            <a:r>
              <a:rPr lang="en-US" sz="1050" b="1" i="1" dirty="0">
                <a:latin typeface="Consolas" panose="020B0609020204030204" pitchFamily="49" charset="0"/>
              </a:rPr>
              <a:t> </a:t>
            </a:r>
            <a:r>
              <a:rPr lang="en-US" sz="1050" b="1" dirty="0">
                <a:latin typeface="Consolas" panose="020B0609020204030204" pitchFamily="49" charset="0"/>
              </a:rPr>
              <a:t>:     4, 2, 5, 1, 6, 3, 7</a:t>
            </a:r>
          </a:p>
          <a:p>
            <a:r>
              <a:rPr lang="en-ID" sz="1050" b="1" i="1" dirty="0" err="1">
                <a:latin typeface="Consolas" panose="020B0609020204030204" pitchFamily="49" charset="0"/>
              </a:rPr>
              <a:t>Postorder</a:t>
            </a:r>
            <a:r>
              <a:rPr lang="en-ID" sz="1050" b="1" dirty="0">
                <a:latin typeface="Consolas" panose="020B0609020204030204" pitchFamily="49" charset="0"/>
              </a:rPr>
              <a:t>:    4, 5, 2, 6, 7, 3, 1</a:t>
            </a:r>
          </a:p>
          <a:p>
            <a:r>
              <a:rPr lang="en-ID" sz="1050" b="1" i="1" dirty="0">
                <a:latin typeface="Consolas" panose="020B0609020204030204" pitchFamily="49" charset="0"/>
              </a:rPr>
              <a:t>BFS      </a:t>
            </a:r>
            <a:r>
              <a:rPr lang="en-ID" sz="1050" b="1" dirty="0">
                <a:latin typeface="Consolas" panose="020B0609020204030204" pitchFamily="49" charset="0"/>
              </a:rPr>
              <a:t>:    1, 2, 3, 4, 5, 6, 7</a:t>
            </a:r>
          </a:p>
        </p:txBody>
      </p:sp>
    </p:spTree>
    <p:extLst>
      <p:ext uri="{BB962C8B-B14F-4D97-AF65-F5344CB8AC3E}">
        <p14:creationId xmlns:p14="http://schemas.microsoft.com/office/powerpoint/2010/main" val="11369636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532170" cy="37033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tree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disamping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r>
              <a:rPr lang="en-US" sz="1600" dirty="0" err="1"/>
              <a:t>Terdapat</a:t>
            </a:r>
            <a:r>
              <a:rPr lang="en-US" sz="1600" dirty="0"/>
              <a:t> data </a:t>
            </a:r>
            <a:r>
              <a:rPr lang="en-US" sz="1600" dirty="0" err="1"/>
              <a:t>baru</a:t>
            </a:r>
            <a:r>
              <a:rPr lang="en-US" sz="1600" dirty="0"/>
              <a:t> (</a:t>
            </a:r>
            <a:r>
              <a:rPr lang="en-US" sz="1600" b="1" dirty="0"/>
              <a:t>40</a:t>
            </a:r>
            <a:r>
              <a:rPr lang="en-US" sz="1600" dirty="0"/>
              <a:t>)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ditambahkan</a:t>
            </a:r>
            <a:r>
              <a:rPr lang="en-US" sz="1600" dirty="0"/>
              <a:t> dan data lama (</a:t>
            </a:r>
            <a:r>
              <a:rPr lang="en-US" sz="1600" b="1" dirty="0"/>
              <a:t>98</a:t>
            </a:r>
            <a:r>
              <a:rPr lang="en-US" sz="1600" dirty="0"/>
              <a:t>)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 err="1"/>
              <a:t>Ilustrasikan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(find, insert, delete, display)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dan </a:t>
            </a:r>
            <a:r>
              <a:rPr lang="en-US" sz="1600" dirty="0" err="1"/>
              <a:t>penghapusan</a:t>
            </a:r>
            <a:r>
              <a:rPr lang="en-US" sz="1600" dirty="0"/>
              <a:t> data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algn="just"/>
            <a:endParaRPr lang="en-US" sz="1600" i="1" dirty="0"/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sz="1600" dirty="0"/>
          </a:p>
          <a:p>
            <a:endParaRPr lang="en-ID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Tugas</a:t>
            </a:r>
            <a:r>
              <a:rPr lang="en-US" sz="3200" dirty="0"/>
              <a:t> Latihan 4</a:t>
            </a:r>
            <a:endParaRPr lang="id-ID" sz="32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564921-4429-48B5-BC54-635650A00A02}"/>
              </a:ext>
            </a:extLst>
          </p:cNvPr>
          <p:cNvGrpSpPr/>
          <p:nvPr/>
        </p:nvGrpSpPr>
        <p:grpSpPr>
          <a:xfrm>
            <a:off x="2975428" y="1302908"/>
            <a:ext cx="5275283" cy="1947365"/>
            <a:chOff x="5836002" y="1143000"/>
            <a:chExt cx="6149824" cy="249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6F4716-9FA3-482E-A6DE-C4AFA8A29F07}"/>
                </a:ext>
              </a:extLst>
            </p:cNvPr>
            <p:cNvSpPr/>
            <p:nvPr/>
          </p:nvSpPr>
          <p:spPr>
            <a:xfrm>
              <a:off x="7109868" y="2049389"/>
              <a:ext cx="531971" cy="29702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34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86A112-19ED-4BD3-996C-63B16C831DF5}"/>
                </a:ext>
              </a:extLst>
            </p:cNvPr>
            <p:cNvSpPr/>
            <p:nvPr/>
          </p:nvSpPr>
          <p:spPr>
            <a:xfrm>
              <a:off x="6169689" y="2824694"/>
              <a:ext cx="531972" cy="26745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17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5C105F-53BE-4885-BA0D-D21456B46085}"/>
                </a:ext>
              </a:extLst>
            </p:cNvPr>
            <p:cNvSpPr/>
            <p:nvPr/>
          </p:nvSpPr>
          <p:spPr>
            <a:xfrm>
              <a:off x="7883032" y="2800183"/>
              <a:ext cx="531972" cy="29702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45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CD53D3-0392-4F89-A2FC-97E8E4CA13EB}"/>
                </a:ext>
              </a:extLst>
            </p:cNvPr>
            <p:cNvSpPr/>
            <p:nvPr/>
          </p:nvSpPr>
          <p:spPr>
            <a:xfrm>
              <a:off x="9264987" y="3260141"/>
              <a:ext cx="531971" cy="37515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72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BB5BC8-6E10-448F-9BDB-E742AB2E45F6}"/>
                </a:ext>
              </a:extLst>
            </p:cNvPr>
            <p:cNvSpPr/>
            <p:nvPr/>
          </p:nvSpPr>
          <p:spPr>
            <a:xfrm>
              <a:off x="10490147" y="3256014"/>
              <a:ext cx="531971" cy="354943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95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884B5E-077E-4FEF-86D1-E254CC9B6CB8}"/>
                </a:ext>
              </a:extLst>
            </p:cNvPr>
            <p:cNvSpPr/>
            <p:nvPr/>
          </p:nvSpPr>
          <p:spPr>
            <a:xfrm>
              <a:off x="9339030" y="1143000"/>
              <a:ext cx="514654" cy="296983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63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BE3809-4D17-4864-A3AE-2B98B00A2E2C}"/>
                </a:ext>
              </a:extLst>
            </p:cNvPr>
            <p:cNvSpPr/>
            <p:nvPr/>
          </p:nvSpPr>
          <p:spPr>
            <a:xfrm>
              <a:off x="10630146" y="2054289"/>
              <a:ext cx="507855" cy="354943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98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975BF8-CFB7-4F64-93D0-CFD79B975462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6623755" y="2302915"/>
              <a:ext cx="564018" cy="560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11E461-4C55-41AD-AA09-A3AF49F90AF4}"/>
                </a:ext>
              </a:extLst>
            </p:cNvPr>
            <p:cNvCxnSpPr>
              <a:cxnSpLocks/>
              <a:stCxn id="15" idx="3"/>
              <a:endCxn id="10" idx="7"/>
            </p:cNvCxnSpPr>
            <p:nvPr/>
          </p:nvCxnSpPr>
          <p:spPr>
            <a:xfrm flipH="1">
              <a:off x="7563934" y="1396491"/>
              <a:ext cx="1850465" cy="6963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3DAC60-05DD-4859-AE9D-689F83FAFFBB}"/>
                </a:ext>
              </a:extLst>
            </p:cNvPr>
            <p:cNvCxnSpPr>
              <a:cxnSpLocks/>
              <a:stCxn id="13" idx="7"/>
              <a:endCxn id="23" idx="3"/>
            </p:cNvCxnSpPr>
            <p:nvPr/>
          </p:nvCxnSpPr>
          <p:spPr>
            <a:xfrm flipV="1">
              <a:off x="9719053" y="3043638"/>
              <a:ext cx="293281" cy="2714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D85C12-6EEF-4B82-934A-98D3559BCCC8}"/>
                </a:ext>
              </a:extLst>
            </p:cNvPr>
            <p:cNvCxnSpPr>
              <a:cxnSpLocks/>
              <a:stCxn id="14" idx="1"/>
              <a:endCxn id="23" idx="5"/>
            </p:cNvCxnSpPr>
            <p:nvPr/>
          </p:nvCxnSpPr>
          <p:spPr>
            <a:xfrm flipH="1" flipV="1">
              <a:off x="10388496" y="3043638"/>
              <a:ext cx="179556" cy="2643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4F3B7B-BC88-4800-BBED-A6A49D68A1A8}"/>
                </a:ext>
              </a:extLst>
            </p:cNvPr>
            <p:cNvCxnSpPr>
              <a:cxnSpLocks/>
              <a:stCxn id="16" idx="1"/>
              <a:endCxn id="15" idx="5"/>
            </p:cNvCxnSpPr>
            <p:nvPr/>
          </p:nvCxnSpPr>
          <p:spPr>
            <a:xfrm flipH="1" flipV="1">
              <a:off x="9778315" y="1396491"/>
              <a:ext cx="926205" cy="7097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F5A642-E2EC-4E52-B0DE-E5C4185C129A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 flipH="1" flipV="1">
              <a:off x="7563934" y="2302915"/>
              <a:ext cx="397003" cy="5407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FA9094-54BF-44B8-9593-2943BA063203}"/>
                </a:ext>
              </a:extLst>
            </p:cNvPr>
            <p:cNvSpPr/>
            <p:nvPr/>
          </p:nvSpPr>
          <p:spPr>
            <a:xfrm>
              <a:off x="9934429" y="2760903"/>
              <a:ext cx="531972" cy="33124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b="1" dirty="0">
                  <a:latin typeface="Arial Black" panose="020B0A04020102020204" pitchFamily="34" charset="0"/>
                </a:rPr>
                <a:t>89</a:t>
              </a:r>
              <a:endParaRPr lang="en-ID" sz="750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1603C1-4F35-42D0-BD2C-F8D0546F4AE1}"/>
                </a:ext>
              </a:extLst>
            </p:cNvPr>
            <p:cNvSpPr/>
            <p:nvPr/>
          </p:nvSpPr>
          <p:spPr>
            <a:xfrm>
              <a:off x="11337928" y="2746613"/>
              <a:ext cx="647898" cy="29702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112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F911D6-9B24-4A67-826F-6FC892940448}"/>
                </a:ext>
              </a:extLst>
            </p:cNvPr>
            <p:cNvCxnSpPr>
              <a:cxnSpLocks/>
              <a:stCxn id="23" idx="7"/>
              <a:endCxn id="16" idx="3"/>
            </p:cNvCxnSpPr>
            <p:nvPr/>
          </p:nvCxnSpPr>
          <p:spPr>
            <a:xfrm flipV="1">
              <a:off x="10388496" y="2357252"/>
              <a:ext cx="316024" cy="4521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57125B-B91A-4282-9FCA-7A230CF48313}"/>
                </a:ext>
              </a:extLst>
            </p:cNvPr>
            <p:cNvCxnSpPr>
              <a:cxnSpLocks/>
              <a:stCxn id="24" idx="1"/>
              <a:endCxn id="16" idx="5"/>
            </p:cNvCxnSpPr>
            <p:nvPr/>
          </p:nvCxnSpPr>
          <p:spPr>
            <a:xfrm flipH="1" flipV="1">
              <a:off x="11063627" y="2357252"/>
              <a:ext cx="369183" cy="4328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38360C-D3C5-4946-AC9A-59C6B665A9A9}"/>
                </a:ext>
              </a:extLst>
            </p:cNvPr>
            <p:cNvSpPr/>
            <p:nvPr/>
          </p:nvSpPr>
          <p:spPr>
            <a:xfrm>
              <a:off x="7401913" y="3297450"/>
              <a:ext cx="531972" cy="29702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41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C6B9E9-B515-4268-9E36-EB9E8AB61A6D}"/>
                </a:ext>
              </a:extLst>
            </p:cNvPr>
            <p:cNvSpPr/>
            <p:nvPr/>
          </p:nvSpPr>
          <p:spPr>
            <a:xfrm>
              <a:off x="8415988" y="3296598"/>
              <a:ext cx="531972" cy="342668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52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2A6F77-CB36-4328-9ECC-F9F6CE92688E}"/>
                </a:ext>
              </a:extLst>
            </p:cNvPr>
            <p:cNvCxnSpPr>
              <a:cxnSpLocks/>
              <a:stCxn id="27" idx="7"/>
              <a:endCxn id="12" idx="3"/>
            </p:cNvCxnSpPr>
            <p:nvPr/>
          </p:nvCxnSpPr>
          <p:spPr>
            <a:xfrm flipV="1">
              <a:off x="7855980" y="3053710"/>
              <a:ext cx="104957" cy="2872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26B0B7-717E-4F5C-A6B3-8C5686B494E0}"/>
                </a:ext>
              </a:extLst>
            </p:cNvPr>
            <p:cNvCxnSpPr>
              <a:cxnSpLocks/>
              <a:stCxn id="28" idx="1"/>
              <a:endCxn id="12" idx="5"/>
            </p:cNvCxnSpPr>
            <p:nvPr/>
          </p:nvCxnSpPr>
          <p:spPr>
            <a:xfrm flipH="1" flipV="1">
              <a:off x="8337099" y="3053710"/>
              <a:ext cx="156794" cy="2930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4A8679-212A-4E8C-B53B-424351C72FF7}"/>
                </a:ext>
              </a:extLst>
            </p:cNvPr>
            <p:cNvSpPr/>
            <p:nvPr/>
          </p:nvSpPr>
          <p:spPr>
            <a:xfrm>
              <a:off x="5836002" y="3298946"/>
              <a:ext cx="519996" cy="319294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11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06D617-C073-48CE-BAF9-FCFBB3E0ECD7}"/>
                </a:ext>
              </a:extLst>
            </p:cNvPr>
            <p:cNvSpPr/>
            <p:nvPr/>
          </p:nvSpPr>
          <p:spPr>
            <a:xfrm>
              <a:off x="6681212" y="3282329"/>
              <a:ext cx="519995" cy="319295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latin typeface="Arial Black" panose="020B0A04020102020204" pitchFamily="34" charset="0"/>
                </a:rPr>
                <a:t>21</a:t>
              </a:r>
              <a:endParaRPr lang="en-ID" sz="750" dirty="0">
                <a:latin typeface="Arial Black" panose="020B0A040201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F2618D-96AA-4E2D-B3D2-043AFD216401}"/>
                </a:ext>
              </a:extLst>
            </p:cNvPr>
            <p:cNvCxnSpPr>
              <a:cxnSpLocks/>
              <a:stCxn id="31" idx="0"/>
              <a:endCxn id="11" idx="3"/>
            </p:cNvCxnSpPr>
            <p:nvPr/>
          </p:nvCxnSpPr>
          <p:spPr>
            <a:xfrm flipV="1">
              <a:off x="6096000" y="3052981"/>
              <a:ext cx="151594" cy="2459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B75897-A9F5-43E8-A2FE-3A33E33F1AA1}"/>
                </a:ext>
              </a:extLst>
            </p:cNvPr>
            <p:cNvCxnSpPr>
              <a:cxnSpLocks/>
              <a:stCxn id="32" idx="1"/>
              <a:endCxn id="11" idx="5"/>
            </p:cNvCxnSpPr>
            <p:nvPr/>
          </p:nvCxnSpPr>
          <p:spPr>
            <a:xfrm flipH="1" flipV="1">
              <a:off x="6623756" y="3052981"/>
              <a:ext cx="133608" cy="27610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878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016"/>
            <a:ext cx="8532170" cy="33497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Silahkan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kerjakan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Latihan yang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materi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Latihan 1 (Hal. 26)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Latihan 2 (Hal. 35)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Latihan 3 (Hal. 50)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Latihan 4 (Hal. 65)</a:t>
            </a:r>
          </a:p>
          <a:p>
            <a:pPr marL="72629" lvl="1" indent="0">
              <a:buClr>
                <a:schemeClr val="tx2"/>
              </a:buClr>
              <a:buSzPct val="8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err="1"/>
              <a:t>Tugas</a:t>
            </a:r>
            <a:r>
              <a:rPr lang="en-US" sz="3200" dirty="0"/>
              <a:t> Latihan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0835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188" y="709613"/>
            <a:ext cx="690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D691-2BCD-46D7-ADC6-B059C35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1125141"/>
          </a:xfrm>
        </p:spPr>
        <p:txBody>
          <a:bodyPr/>
          <a:lstStyle/>
          <a:p>
            <a:pPr algn="ctr"/>
            <a:r>
              <a:rPr lang="en-US" dirty="0"/>
              <a:t>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C7E9-B3D5-4A0D-BB9A-B3F1F6595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CE-1900-4429-9CE2-5F3C1AA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078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i="1" dirty="0"/>
              <a:t>Tree</a:t>
            </a:r>
            <a:endParaRPr lang="id-ID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i="1" dirty="0"/>
              <a:t>Tree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hirarki</a:t>
            </a:r>
            <a:r>
              <a:rPr lang="en-US" sz="1600" dirty="0"/>
              <a:t> (</a:t>
            </a:r>
            <a:r>
              <a:rPr lang="en-US" sz="1600" i="1" dirty="0"/>
              <a:t>one to many</a:t>
            </a:r>
            <a:r>
              <a:rPr lang="en-US" sz="1600" dirty="0"/>
              <a:t>).</a:t>
            </a:r>
          </a:p>
          <a:p>
            <a:pPr algn="just">
              <a:lnSpc>
                <a:spcPct val="110000"/>
              </a:lnSpc>
            </a:pPr>
            <a:r>
              <a:rPr lang="en-US" sz="1600" dirty="0" err="1"/>
              <a:t>Elemen</a:t>
            </a:r>
            <a:r>
              <a:rPr lang="en-US" sz="1600" dirty="0"/>
              <a:t> pada tree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i="1" dirty="0"/>
              <a:t>node</a:t>
            </a:r>
            <a:r>
              <a:rPr lang="en-US" sz="1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600" dirty="0" err="1"/>
              <a:t>Garis</a:t>
            </a:r>
            <a:r>
              <a:rPr lang="en-US" sz="1600" dirty="0"/>
              <a:t> yang </a:t>
            </a:r>
            <a:r>
              <a:rPr lang="en-US" sz="1600" dirty="0" err="1"/>
              <a:t>menghubungkan</a:t>
            </a:r>
            <a:r>
              <a:rPr lang="en-US" sz="1600" dirty="0"/>
              <a:t> tree </a:t>
            </a:r>
            <a:r>
              <a:rPr lang="en-US" sz="1600" dirty="0" err="1"/>
              <a:t>disebut</a:t>
            </a:r>
            <a:r>
              <a:rPr lang="en-US" sz="1600" dirty="0"/>
              <a:t> edge (</a:t>
            </a:r>
            <a:r>
              <a:rPr lang="en-US" sz="1600" dirty="0" err="1"/>
              <a:t>terkadang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i="1" dirty="0"/>
              <a:t>line)</a:t>
            </a:r>
            <a:endParaRPr lang="en-US" sz="16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600" b="1" dirty="0" err="1"/>
              <a:t>Aturan</a:t>
            </a:r>
            <a:r>
              <a:rPr lang="en-US" sz="1600" b="1" dirty="0"/>
              <a:t> :</a:t>
            </a:r>
          </a:p>
          <a:p>
            <a:pPr algn="just">
              <a:lnSpc>
                <a:spcPct val="110000"/>
              </a:lnSpc>
            </a:pP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i="1" dirty="0"/>
              <a:t>node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induk</a:t>
            </a:r>
            <a:r>
              <a:rPr lang="en-US" sz="1600" dirty="0"/>
              <a:t>/</a:t>
            </a:r>
            <a:r>
              <a:rPr lang="en-US" sz="1600" i="1" dirty="0"/>
              <a:t>parent</a:t>
            </a:r>
            <a:r>
              <a:rPr lang="en-US" sz="1600" dirty="0"/>
              <a:t>.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i="1" dirty="0"/>
              <a:t>root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induk</a:t>
            </a:r>
            <a:r>
              <a:rPr lang="en-US" sz="1600" dirty="0"/>
              <a:t>/</a:t>
            </a:r>
            <a:r>
              <a:rPr lang="en-US" sz="1600" i="1" dirty="0"/>
              <a:t>parent</a:t>
            </a:r>
            <a:r>
              <a:rPr lang="en-US" sz="1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i="1" dirty="0"/>
              <a:t>node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nol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/</a:t>
            </a:r>
            <a:r>
              <a:rPr lang="en-US" sz="1600" i="1" dirty="0"/>
              <a:t>child</a:t>
            </a:r>
            <a:r>
              <a:rPr lang="en-US" sz="1600" dirty="0"/>
              <a:t> (</a:t>
            </a:r>
            <a:r>
              <a:rPr lang="en-US" sz="1600" i="1" dirty="0"/>
              <a:t>one to many</a:t>
            </a:r>
            <a:r>
              <a:rPr lang="en-US" sz="1600" dirty="0"/>
              <a:t>).</a:t>
            </a:r>
          </a:p>
          <a:p>
            <a:pPr algn="just">
              <a:lnSpc>
                <a:spcPct val="110000"/>
              </a:lnSpc>
            </a:pPr>
            <a:r>
              <a:rPr lang="en-US" sz="1600" i="1" dirty="0"/>
              <a:t>Node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/</a:t>
            </a:r>
            <a:r>
              <a:rPr lang="en-US" sz="1600" i="1" dirty="0"/>
              <a:t>child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daun</a:t>
            </a:r>
            <a:r>
              <a:rPr lang="en-US" sz="1600" dirty="0"/>
              <a:t>/</a:t>
            </a:r>
            <a:r>
              <a:rPr lang="en-US" sz="1600" i="1" dirty="0"/>
              <a:t>leaf.</a:t>
            </a:r>
            <a:endParaRPr lang="id-ID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Tree Anatomy</a:t>
            </a:r>
            <a:endParaRPr lang="id-ID" sz="32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B00C6-9AD7-45E0-AEAE-B37A562A74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70674" y="1088572"/>
            <a:ext cx="6670881" cy="36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5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040930A-CC04-CC45-9F2B-F4EE297C6CDD}" vid="{A9A56234-D1B5-634D-A782-13B749DD35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919</TotalTime>
  <Words>3141</Words>
  <Application>Microsoft Macintosh PowerPoint</Application>
  <PresentationFormat>On-screen Show (16:9)</PresentationFormat>
  <Paragraphs>647</Paragraphs>
  <Slides>67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Gill Sans MT</vt:lpstr>
      <vt:lpstr>Calibri</vt:lpstr>
      <vt:lpstr>Arial Black</vt:lpstr>
      <vt:lpstr>Fjalla One</vt:lpstr>
      <vt:lpstr>Wingdings</vt:lpstr>
      <vt:lpstr>Arial</vt:lpstr>
      <vt:lpstr>Lato</vt:lpstr>
      <vt:lpstr>Consolas</vt:lpstr>
      <vt:lpstr>Calibri Light</vt:lpstr>
      <vt:lpstr>Wingdings 3</vt:lpstr>
      <vt:lpstr>Times New Roman</vt:lpstr>
      <vt:lpstr>Theme1</vt:lpstr>
      <vt:lpstr>Visio.Drawing.11</vt:lpstr>
      <vt:lpstr>Tree</vt:lpstr>
      <vt:lpstr>Tujuan</vt:lpstr>
      <vt:lpstr>Outline</vt:lpstr>
      <vt:lpstr>Pendahuluan</vt:lpstr>
      <vt:lpstr>Contoh Tree</vt:lpstr>
      <vt:lpstr>Contoh Tree (2)</vt:lpstr>
      <vt:lpstr>Tree</vt:lpstr>
      <vt:lpstr>Definisi Tree</vt:lpstr>
      <vt:lpstr>Tree Anatomy</vt:lpstr>
      <vt:lpstr>Istilah/ Terminologi dalam Tree</vt:lpstr>
      <vt:lpstr>Contoh Tree</vt:lpstr>
      <vt:lpstr>Jawab</vt:lpstr>
      <vt:lpstr>Tree Facts</vt:lpstr>
      <vt:lpstr>Binary Tree</vt:lpstr>
      <vt:lpstr>Binary Tree (Pohon Biner)</vt:lpstr>
      <vt:lpstr>Jenis Binary Tree</vt:lpstr>
      <vt:lpstr>Full Binary Tree</vt:lpstr>
      <vt:lpstr>Strict Binary Tree</vt:lpstr>
      <vt:lpstr>Complete Binary Tree</vt:lpstr>
      <vt:lpstr>Incomplete Binary Tree</vt:lpstr>
      <vt:lpstr>Skewed Binary Tree</vt:lpstr>
      <vt:lpstr>Contoh Binary Tree</vt:lpstr>
      <vt:lpstr>Latihan</vt:lpstr>
      <vt:lpstr>Latihan - Jawab 1</vt:lpstr>
      <vt:lpstr>Latihan - Jawab 2</vt:lpstr>
      <vt:lpstr>Tugas Latihan 1</vt:lpstr>
      <vt:lpstr>Representasi Binary Tree</vt:lpstr>
      <vt:lpstr>Representasi Binary Tree</vt:lpstr>
      <vt:lpstr>Representasi Tree   dengan Array</vt:lpstr>
      <vt:lpstr>Representasi Tree  dengan Array (cont.)</vt:lpstr>
      <vt:lpstr>Representasi Tree  dengan Array (cont.)</vt:lpstr>
      <vt:lpstr>Representasi Tree  dengan Array (cont.)</vt:lpstr>
      <vt:lpstr>Representasi Tree  dengan Linked List</vt:lpstr>
      <vt:lpstr>Representasi Tree  dengan Linked List (cont.)</vt:lpstr>
      <vt:lpstr>Tugas Latihan 2</vt:lpstr>
      <vt:lpstr>Binary Search Tree</vt:lpstr>
      <vt:lpstr>Binary Search Tree (BST)</vt:lpstr>
      <vt:lpstr>Contoh Binary Search Tree</vt:lpstr>
      <vt:lpstr>Pertanyaan </vt:lpstr>
      <vt:lpstr>Binary Tree Traversal</vt:lpstr>
      <vt:lpstr>Binary Tree Traversal </vt:lpstr>
      <vt:lpstr>Binary Tree Traversal - Preorder </vt:lpstr>
      <vt:lpstr>Binary Tree Traversal - Preorder (cont.)</vt:lpstr>
      <vt:lpstr>Binary Tree Traversal - Inorder </vt:lpstr>
      <vt:lpstr>Binary Tree Traversal - Inorder (cont.)</vt:lpstr>
      <vt:lpstr>Binary Tree Traversal - Postorder </vt:lpstr>
      <vt:lpstr>Binary Tree Traversal - Postorder (cont.)</vt:lpstr>
      <vt:lpstr>Binary Tree Traversal – Level order </vt:lpstr>
      <vt:lpstr>Binary Tree Traversal – Level order (cont.)</vt:lpstr>
      <vt:lpstr>Tugas Latihan 3</vt:lpstr>
      <vt:lpstr>Operasi Pada Binary Search Tree</vt:lpstr>
      <vt:lpstr>Operasi pada BST</vt:lpstr>
      <vt:lpstr>Operasi - Find</vt:lpstr>
      <vt:lpstr>Operasi – Find (cont.)</vt:lpstr>
      <vt:lpstr>Operasi – Insert</vt:lpstr>
      <vt:lpstr>Operasi – Insert (cont.)</vt:lpstr>
      <vt:lpstr>Operasi – Delete</vt:lpstr>
      <vt:lpstr>Operasi – Delete (skenario 1)</vt:lpstr>
      <vt:lpstr>Operasi – Delete (skenario 1) (cont.)</vt:lpstr>
      <vt:lpstr>Operasi – Delete (skenario 2)</vt:lpstr>
      <vt:lpstr>Operasi – Delete (skenario 2) (cont.)</vt:lpstr>
      <vt:lpstr>Operasi – Delete (skenario 3)</vt:lpstr>
      <vt:lpstr>Operasi – Delete (skenario 3) (cont.)</vt:lpstr>
      <vt:lpstr>Operasi – Display</vt:lpstr>
      <vt:lpstr>Tugas Latihan 4</vt:lpstr>
      <vt:lpstr>Tugas 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 MINIMALISTE EN NIVEAUX DE GRIS</dc:title>
  <cp:lastModifiedBy>Rokhimatul Wakhidah</cp:lastModifiedBy>
  <cp:revision>116</cp:revision>
  <dcterms:modified xsi:type="dcterms:W3CDTF">2024-05-19T17:33:04Z</dcterms:modified>
</cp:coreProperties>
</file>