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79" r:id="rId2"/>
    <p:sldId id="280" r:id="rId3"/>
    <p:sldId id="282" r:id="rId4"/>
    <p:sldId id="281" r:id="rId5"/>
    <p:sldId id="26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5" r:id="rId17"/>
    <p:sldId id="293" r:id="rId18"/>
    <p:sldId id="294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bMo67yXpbM+JmAYb86wZT6jz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532B3-1075-4157-8207-F43295375FBD}">
  <a:tblStyle styleId="{F39532B3-1075-4157-8207-F43295375F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26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039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1"/>
          </p:nvPr>
        </p:nvSpPr>
        <p:spPr>
          <a:xfrm>
            <a:off x="3885009" y="1026741"/>
            <a:ext cx="462915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>
            <a:spLocks noGrp="1"/>
          </p:cNvSpPr>
          <p:nvPr>
            <p:ph type="pic" idx="2"/>
          </p:nvPr>
        </p:nvSpPr>
        <p:spPr>
          <a:xfrm>
            <a:off x="3887391" y="869212"/>
            <a:ext cx="4629150" cy="352657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" name="Google Shape;8;p24"/>
          <p:cNvGrpSpPr/>
          <p:nvPr/>
        </p:nvGrpSpPr>
        <p:grpSpPr>
          <a:xfrm>
            <a:off x="0" y="0"/>
            <a:ext cx="9144000" cy="135000"/>
            <a:chOff x="0" y="0"/>
            <a:chExt cx="12192000" cy="180000"/>
          </a:xfrm>
        </p:grpSpPr>
        <p:sp>
          <p:nvSpPr>
            <p:cNvPr id="9" name="Google Shape;9;p24"/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24"/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4"/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2;p24"/>
          <p:cNvGrpSpPr/>
          <p:nvPr/>
        </p:nvGrpSpPr>
        <p:grpSpPr>
          <a:xfrm>
            <a:off x="7840980" y="218386"/>
            <a:ext cx="1130094" cy="540000"/>
            <a:chOff x="10454640" y="291181"/>
            <a:chExt cx="1506792" cy="720000"/>
          </a:xfrm>
        </p:grpSpPr>
        <p:pic>
          <p:nvPicPr>
            <p:cNvPr id="13" name="Google Shape;13;p24" descr="Logo, icon&#10;&#10;Description automatically generated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4" descr="A picture containing text, sign&#10;&#10;Description automatically generated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4"/>
          <p:cNvGrpSpPr/>
          <p:nvPr/>
        </p:nvGrpSpPr>
        <p:grpSpPr>
          <a:xfrm>
            <a:off x="1" y="4738500"/>
            <a:ext cx="9143999" cy="405000"/>
            <a:chOff x="0" y="6318000"/>
            <a:chExt cx="12191999" cy="540000"/>
          </a:xfrm>
        </p:grpSpPr>
        <p:sp>
          <p:nvSpPr>
            <p:cNvPr id="16" name="Google Shape;16;p24"/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 b="0" i="0" u="none" strike="noStrike" cap="none">
                  <a:solidFill>
                    <a:srgbClr val="0E1F43"/>
                  </a:solidFill>
                  <a:latin typeface="Calibri"/>
                  <a:ea typeface="Calibri"/>
                  <a:cs typeface="Calibri"/>
                  <a:sym typeface="Calibri"/>
                </a:rPr>
                <a:t>ALGORITMA DAN STRUKTUR DATA</a:t>
              </a:r>
              <a:endParaRPr/>
            </a:p>
          </p:txBody>
        </p:sp>
        <p:sp>
          <p:nvSpPr>
            <p:cNvPr id="17" name="Google Shape;17;p24"/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4"/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4"/>
          <p:cNvSpPr txBox="1"/>
          <p:nvPr/>
        </p:nvSpPr>
        <p:spPr>
          <a:xfrm>
            <a:off x="1" y="4779417"/>
            <a:ext cx="215999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jti.polinema.ac.id</a:t>
            </a:r>
            <a:endParaRPr sz="16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BDA4FD-6FD0-1EC6-A856-AFB93AFA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/>
          <a:p>
            <a:r>
              <a:rPr lang="en-US" b="1" dirty="0"/>
              <a:t>GRAPH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381730-A454-5405-6A09-6A0717F7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/>
          <a:p>
            <a:r>
              <a:rPr lang="en-US" dirty="0"/>
              <a:t>TIM AJAR</a:t>
            </a:r>
          </a:p>
          <a:p>
            <a:r>
              <a:rPr lang="en-US" dirty="0"/>
              <a:t>ALGORITMA DAN STRUKTUR DATA</a:t>
            </a:r>
          </a:p>
          <a:p>
            <a:r>
              <a:rPr lang="en-US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224974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9D52DF-520C-3572-9A2A-E2DAF5B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pada Graf (3)</a:t>
            </a:r>
            <a:endParaRPr lang="id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C3B1B7-C06C-E1F0-3EDA-380AB8B6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601781" cy="3263504"/>
          </a:xfrm>
        </p:spPr>
        <p:txBody>
          <a:bodyPr>
            <a:normAutofit/>
          </a:bodyPr>
          <a:lstStyle/>
          <a:p>
            <a:r>
              <a:rPr lang="id-ID" b="1" dirty="0" err="1">
                <a:solidFill>
                  <a:srgbClr val="002060"/>
                </a:solidFill>
              </a:rPr>
              <a:t>Degree</a:t>
            </a:r>
            <a:r>
              <a:rPr lang="id-ID" dirty="0"/>
              <a:t> </a:t>
            </a:r>
            <a:r>
              <a:rPr lang="en-US" dirty="0"/>
              <a:t>(</a:t>
            </a:r>
            <a:r>
              <a:rPr lang="en-US" dirty="0" err="1"/>
              <a:t>derajat</a:t>
            </a:r>
            <a:r>
              <a:rPr lang="en-US" dirty="0"/>
              <a:t>) </a:t>
            </a:r>
            <a:r>
              <a:rPr lang="id-ID" dirty="0"/>
              <a:t>sebuah </a:t>
            </a:r>
            <a:r>
              <a:rPr lang="en-US" dirty="0"/>
              <a:t>node</a:t>
            </a:r>
            <a:r>
              <a:rPr lang="id-ID" dirty="0"/>
              <a:t> adalah jumlah </a:t>
            </a:r>
            <a:r>
              <a:rPr lang="en-US" dirty="0" err="1"/>
              <a:t>sisi</a:t>
            </a:r>
            <a:r>
              <a:rPr lang="id-ID" dirty="0"/>
              <a:t> yang </a:t>
            </a:r>
            <a:r>
              <a:rPr lang="en-US" dirty="0" err="1"/>
              <a:t>bersebelahan</a:t>
            </a:r>
            <a:r>
              <a:rPr lang="id-ID" dirty="0"/>
              <a:t> dengan </a:t>
            </a:r>
            <a:r>
              <a:rPr lang="en-US" dirty="0"/>
              <a:t>node </a:t>
            </a:r>
            <a:r>
              <a:rPr lang="id-ID" dirty="0"/>
              <a:t>tersebut</a:t>
            </a:r>
            <a:r>
              <a:rPr lang="en-US" dirty="0"/>
              <a:t> atau jumlah garis yang keluar </a:t>
            </a:r>
            <a:r>
              <a:rPr lang="en-US" dirty="0" err="1"/>
              <a:t>dari</a:t>
            </a:r>
            <a:r>
              <a:rPr lang="en-US" dirty="0"/>
              <a:t> node</a:t>
            </a:r>
          </a:p>
          <a:p>
            <a:r>
              <a:rPr lang="id-ID" b="1" dirty="0">
                <a:solidFill>
                  <a:srgbClr val="002060"/>
                </a:solidFill>
              </a:rPr>
              <a:t>In-</a:t>
            </a:r>
            <a:r>
              <a:rPr lang="id-ID" b="1" dirty="0" err="1">
                <a:solidFill>
                  <a:srgbClr val="002060"/>
                </a:solidFill>
              </a:rPr>
              <a:t>degree</a:t>
            </a:r>
            <a:r>
              <a:rPr lang="id-ID" dirty="0"/>
              <a:t> sebuah </a:t>
            </a:r>
            <a:r>
              <a:rPr lang="en-US" dirty="0"/>
              <a:t>node</a:t>
            </a:r>
            <a:r>
              <a:rPr lang="id-ID" dirty="0"/>
              <a:t> pada </a:t>
            </a:r>
            <a:r>
              <a:rPr lang="id-ID" dirty="0" err="1">
                <a:solidFill>
                  <a:schemeClr val="accent2">
                    <a:lumMod val="75000"/>
                  </a:schemeClr>
                </a:solidFill>
              </a:rPr>
              <a:t>graph</a:t>
            </a:r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 berarah </a:t>
            </a:r>
            <a:r>
              <a:rPr lang="id-ID" dirty="0"/>
              <a:t>adalah jumlah </a:t>
            </a:r>
            <a:r>
              <a:rPr lang="en-US" dirty="0" err="1"/>
              <a:t>sisi</a:t>
            </a:r>
            <a:r>
              <a:rPr lang="id-ID" dirty="0"/>
              <a:t> yang “masuk” atau menuju </a:t>
            </a:r>
            <a:r>
              <a:rPr lang="en-US" dirty="0"/>
              <a:t>node</a:t>
            </a:r>
            <a:r>
              <a:rPr lang="id-ID" dirty="0"/>
              <a:t> tersebut</a:t>
            </a:r>
          </a:p>
          <a:p>
            <a:r>
              <a:rPr lang="id-ID" b="1" dirty="0" err="1">
                <a:solidFill>
                  <a:srgbClr val="002060"/>
                </a:solidFill>
              </a:rPr>
              <a:t>Out-degree</a:t>
            </a:r>
            <a:r>
              <a:rPr lang="id-ID" dirty="0"/>
              <a:t> sebuah </a:t>
            </a:r>
            <a:r>
              <a:rPr lang="en-US" dirty="0"/>
              <a:t>node </a:t>
            </a:r>
            <a:r>
              <a:rPr lang="id-ID" dirty="0"/>
              <a:t>pada </a:t>
            </a:r>
            <a:r>
              <a:rPr lang="id-ID" dirty="0" err="1">
                <a:solidFill>
                  <a:schemeClr val="accent2">
                    <a:lumMod val="75000"/>
                  </a:schemeClr>
                </a:solidFill>
              </a:rPr>
              <a:t>graph</a:t>
            </a:r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 berarah </a:t>
            </a:r>
            <a:r>
              <a:rPr lang="id-ID" dirty="0"/>
              <a:t>adalah jumlah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id-ID" dirty="0"/>
              <a:t>yang “keluar” atau berasal dari </a:t>
            </a:r>
            <a:r>
              <a:rPr lang="en-US" dirty="0"/>
              <a:t>node </a:t>
            </a:r>
            <a:r>
              <a:rPr lang="id-ID" dirty="0"/>
              <a:t>tersebut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18EBE-8C1D-5465-45B2-E234B5C9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BAE93E-0AAB-A642-B6B2-D542E781045F}"/>
              </a:ext>
            </a:extLst>
          </p:cNvPr>
          <p:cNvGrpSpPr/>
          <p:nvPr/>
        </p:nvGrpSpPr>
        <p:grpSpPr>
          <a:xfrm>
            <a:off x="6323853" y="1342148"/>
            <a:ext cx="2519112" cy="2125440"/>
            <a:chOff x="1491916" y="2744216"/>
            <a:chExt cx="2519112" cy="21254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DC52DD-CAAD-F421-7BF9-412BD8DC5066}"/>
                </a:ext>
              </a:extLst>
            </p:cNvPr>
            <p:cNvSpPr/>
            <p:nvPr/>
          </p:nvSpPr>
          <p:spPr>
            <a:xfrm>
              <a:off x="2609853" y="293250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D9C099-3367-A85E-FC37-D492667C7469}"/>
                </a:ext>
              </a:extLst>
            </p:cNvPr>
            <p:cNvSpPr/>
            <p:nvPr/>
          </p:nvSpPr>
          <p:spPr>
            <a:xfrm>
              <a:off x="1730292" y="274421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E69F84-EACE-EAF1-C032-3771C4DABEDA}"/>
                </a:ext>
              </a:extLst>
            </p:cNvPr>
            <p:cNvSpPr/>
            <p:nvPr/>
          </p:nvSpPr>
          <p:spPr>
            <a:xfrm>
              <a:off x="3541796" y="299145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E3E84A-C7FD-51C7-AF39-D10CD906C60B}"/>
                </a:ext>
              </a:extLst>
            </p:cNvPr>
            <p:cNvSpPr/>
            <p:nvPr/>
          </p:nvSpPr>
          <p:spPr>
            <a:xfrm>
              <a:off x="3541796" y="364590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F5AA08-C6BC-12FF-CCCC-1C640E0A5589}"/>
                </a:ext>
              </a:extLst>
            </p:cNvPr>
            <p:cNvSpPr/>
            <p:nvPr/>
          </p:nvSpPr>
          <p:spPr>
            <a:xfrm>
              <a:off x="1491916" y="383533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AE1E6B-84C4-A779-24AF-1F544CA85A43}"/>
                </a:ext>
              </a:extLst>
            </p:cNvPr>
            <p:cNvSpPr/>
            <p:nvPr/>
          </p:nvSpPr>
          <p:spPr>
            <a:xfrm>
              <a:off x="2364016" y="440042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1415B-8800-0756-FFF8-E6F7126FE907}"/>
                </a:ext>
              </a:extLst>
            </p:cNvPr>
            <p:cNvCxnSpPr>
              <a:cxnSpLocks/>
              <a:stCxn id="12" idx="6"/>
              <a:endCxn id="11" idx="1"/>
            </p:cNvCxnSpPr>
            <p:nvPr/>
          </p:nvCxnSpPr>
          <p:spPr>
            <a:xfrm>
              <a:off x="2199524" y="2978832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5216EB-01D4-989C-6FE6-56CDC338584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079085" y="3167118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6F7F2F-7947-1FA4-98B0-BA3484BF2C30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3776412" y="3460682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8C66B0-DFE4-F181-FAC8-AB129D8291BB}"/>
                </a:ext>
              </a:extLst>
            </p:cNvPr>
            <p:cNvCxnSpPr>
              <a:stCxn id="11" idx="4"/>
              <a:endCxn id="16" idx="0"/>
            </p:cNvCxnSpPr>
            <p:nvPr/>
          </p:nvCxnSpPr>
          <p:spPr>
            <a:xfrm flipH="1">
              <a:off x="2598632" y="3401734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FAFC74-B28C-9AA9-B6C3-2E8A3C506540}"/>
                </a:ext>
              </a:extLst>
            </p:cNvPr>
            <p:cNvCxnSpPr>
              <a:stCxn id="16" idx="1"/>
              <a:endCxn id="15" idx="5"/>
            </p:cNvCxnSpPr>
            <p:nvPr/>
          </p:nvCxnSpPr>
          <p:spPr>
            <a:xfrm flipH="1" flipV="1">
              <a:off x="1892431" y="4235851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3DB8E5-D438-C069-F74E-620AB2D5E68F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>
            <a:xfrm flipH="1">
              <a:off x="2764531" y="4046418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72C63BE-FA48-982E-A3B4-55887A6218D6}"/>
                </a:ext>
              </a:extLst>
            </p:cNvPr>
            <p:cNvCxnSpPr>
              <a:cxnSpLocks/>
              <a:stCxn id="16" idx="1"/>
              <a:endCxn id="11" idx="3"/>
            </p:cNvCxnSpPr>
            <p:nvPr/>
          </p:nvCxnSpPr>
          <p:spPr>
            <a:xfrm flipV="1">
              <a:off x="2432733" y="3333017"/>
              <a:ext cx="245837" cy="11361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EA7F836-5331-677C-1AD3-FC5FFDEF0BB9}"/>
                </a:ext>
              </a:extLst>
            </p:cNvPr>
            <p:cNvCxnSpPr>
              <a:stCxn id="11" idx="2"/>
              <a:endCxn id="12" idx="5"/>
            </p:cNvCxnSpPr>
            <p:nvPr/>
          </p:nvCxnSpPr>
          <p:spPr>
            <a:xfrm flipH="1" flipV="1">
              <a:off x="2130807" y="3144731"/>
              <a:ext cx="479046" cy="2238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9F7E90-712C-A7E5-4538-DF4BE8F84DDB}"/>
                </a:ext>
              </a:extLst>
            </p:cNvPr>
            <p:cNvCxnSpPr>
              <a:stCxn id="16" idx="6"/>
              <a:endCxn id="14" idx="5"/>
            </p:cNvCxnSpPr>
            <p:nvPr/>
          </p:nvCxnSpPr>
          <p:spPr>
            <a:xfrm flipV="1">
              <a:off x="2833248" y="4046418"/>
              <a:ext cx="1109063" cy="58862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Google Shape;146;p11">
            <a:extLst>
              <a:ext uri="{FF2B5EF4-FFF2-40B4-BE49-F238E27FC236}">
                <a16:creationId xmlns:a16="http://schemas.microsoft.com/office/drawing/2014/main" id="{000B0418-543C-B0C8-9C4C-7940C2D5A0BC}"/>
              </a:ext>
            </a:extLst>
          </p:cNvPr>
          <p:cNvSpPr txBox="1"/>
          <p:nvPr/>
        </p:nvSpPr>
        <p:spPr>
          <a:xfrm>
            <a:off x="6774841" y="3665780"/>
            <a:ext cx="203279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1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(TS TI) 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1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(TS TI) = 3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86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D55-FD5D-CE18-6207-CE019CFF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Graf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F499-F859-B6DF-5C08-49846103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Adjacency List</a:t>
            </a:r>
            <a:br>
              <a:rPr lang="en-US" dirty="0"/>
            </a:b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 pada linked list. Array </a:t>
            </a:r>
            <a:r>
              <a:rPr lang="en-US" dirty="0" err="1"/>
              <a:t>tersebut</a:t>
            </a:r>
            <a:r>
              <a:rPr lang="en-US" dirty="0"/>
              <a:t> digunakan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jumlah node. Nilai pada linked list dapat digunakan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  <a:p>
            <a:r>
              <a:rPr lang="en-US" b="1" dirty="0"/>
              <a:t>Adjacency Matrix</a:t>
            </a:r>
            <a:br>
              <a:rPr lang="en-US" dirty="0"/>
            </a:br>
            <a:r>
              <a:rPr lang="en-US" dirty="0" err="1"/>
              <a:t>Merupakan</a:t>
            </a:r>
            <a:r>
              <a:rPr lang="en-US" dirty="0"/>
              <a:t> array 2D dengan size V x V </a:t>
            </a:r>
            <a:r>
              <a:rPr lang="en-US" dirty="0" err="1"/>
              <a:t>dimana</a:t>
            </a:r>
            <a:r>
              <a:rPr lang="en-US" dirty="0"/>
              <a:t> V </a:t>
            </a:r>
            <a:r>
              <a:rPr lang="en-US" dirty="0" err="1"/>
              <a:t>adalah</a:t>
            </a:r>
            <a:r>
              <a:rPr lang="en-US" dirty="0"/>
              <a:t> jumlah node pada graph. Jika  adj[</a:t>
            </a:r>
            <a:r>
              <a:rPr lang="en-US" dirty="0" err="1"/>
              <a:t>i</a:t>
            </a:r>
            <a:r>
              <a:rPr lang="en-US" dirty="0"/>
              <a:t>][j] = 1 dapat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garis (edge) pada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ke </a:t>
            </a:r>
            <a:r>
              <a:rPr lang="en-US" dirty="0" err="1"/>
              <a:t>titik</a:t>
            </a:r>
            <a:r>
              <a:rPr lang="en-US" dirty="0"/>
              <a:t> j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D87C-D3AB-6938-9CC4-F1C11A79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E0D-0A16-46D7-8255-B27DF4A6F6EF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55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F05A-3870-D5CF-E4BF-84FF7CAB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Adjacency List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00CB-09C7-D322-37C2-05E6CD61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Undirected Graph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2F23-15C6-FDB6-F1DE-2EA9A9C1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E0D-0A16-46D7-8255-B27DF4A6F6EF}" type="slidenum">
              <a:rPr lang="id-ID" smtClean="0"/>
              <a:t>12</a:t>
            </a:fld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E62D3-F884-2588-C56B-92ECED95091A}"/>
              </a:ext>
            </a:extLst>
          </p:cNvPr>
          <p:cNvGrpSpPr/>
          <p:nvPr/>
        </p:nvGrpSpPr>
        <p:grpSpPr>
          <a:xfrm>
            <a:off x="842215" y="1938251"/>
            <a:ext cx="2519112" cy="2125440"/>
            <a:chOff x="1118938" y="2495059"/>
            <a:chExt cx="2519112" cy="21254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50BA2F-FEE1-F3F0-E84E-37BB531BDC46}"/>
                </a:ext>
              </a:extLst>
            </p:cNvPr>
            <p:cNvSpPr/>
            <p:nvPr/>
          </p:nvSpPr>
          <p:spPr>
            <a:xfrm>
              <a:off x="2236875" y="2683345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C5B8D6-441D-7C9A-C201-779DD6DD0975}"/>
                </a:ext>
              </a:extLst>
            </p:cNvPr>
            <p:cNvSpPr/>
            <p:nvPr/>
          </p:nvSpPr>
          <p:spPr>
            <a:xfrm>
              <a:off x="1357314" y="249505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91EB73-64E8-D13E-8F34-4B5D951C92FF}"/>
                </a:ext>
              </a:extLst>
            </p:cNvPr>
            <p:cNvSpPr/>
            <p:nvPr/>
          </p:nvSpPr>
          <p:spPr>
            <a:xfrm>
              <a:off x="3168818" y="274229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A4F8F6-E96C-F37A-78DD-5602D56FF243}"/>
                </a:ext>
              </a:extLst>
            </p:cNvPr>
            <p:cNvSpPr/>
            <p:nvPr/>
          </p:nvSpPr>
          <p:spPr>
            <a:xfrm>
              <a:off x="3168818" y="339674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D9F373-FBCE-18C5-CDD9-A4F82AE6B1C7}"/>
                </a:ext>
              </a:extLst>
            </p:cNvPr>
            <p:cNvSpPr/>
            <p:nvPr/>
          </p:nvSpPr>
          <p:spPr>
            <a:xfrm>
              <a:off x="1118938" y="358617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17EE28-2799-BCB6-CC21-97687E9D964C}"/>
                </a:ext>
              </a:extLst>
            </p:cNvPr>
            <p:cNvSpPr/>
            <p:nvPr/>
          </p:nvSpPr>
          <p:spPr>
            <a:xfrm>
              <a:off x="1991038" y="4151267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A17745-838A-A0DC-BBF9-0C5635E1EBD4}"/>
                </a:ext>
              </a:extLst>
            </p:cNvPr>
            <p:cNvCxnSpPr>
              <a:cxnSpLocks/>
              <a:stCxn id="7" idx="6"/>
              <a:endCxn id="6" idx="1"/>
            </p:cNvCxnSpPr>
            <p:nvPr/>
          </p:nvCxnSpPr>
          <p:spPr>
            <a:xfrm>
              <a:off x="1826546" y="2729675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AEB2BA-AC65-689D-5714-69E51FB0C932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706107" y="2917961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C997171-605D-A9B2-5F4C-8D83C6F143C1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3403434" y="3211525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DC7426-F2B2-CF84-87C2-23576AB32B81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 flipH="1">
              <a:off x="2225654" y="3152577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098CFC-F9C2-42C3-B3A3-FE8646347403}"/>
                </a:ext>
              </a:extLst>
            </p:cNvPr>
            <p:cNvCxnSpPr>
              <a:stCxn id="11" idx="1"/>
              <a:endCxn id="10" idx="5"/>
            </p:cNvCxnSpPr>
            <p:nvPr/>
          </p:nvCxnSpPr>
          <p:spPr>
            <a:xfrm flipH="1" flipV="1">
              <a:off x="1519453" y="3986694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2D6E7C-3E15-E75A-923A-C5A889581772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2391553" y="3797261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393A214-529C-BFDA-D09D-F2F4AECEC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49129"/>
              </p:ext>
            </p:extLst>
          </p:nvPr>
        </p:nvGraphicFramePr>
        <p:xfrm>
          <a:off x="3880658" y="1317664"/>
          <a:ext cx="2376000" cy="396240"/>
        </p:xfrm>
        <a:graphic>
          <a:graphicData uri="http://schemas.openxmlformats.org/drawingml/2006/table">
            <a:tbl>
              <a:tblPr bandRow="1">
                <a:tableStyleId>{F39532B3-1075-4157-8207-F43295375FBD}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9931375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194280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24188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516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105417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286966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id-ID" sz="100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TS TI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7681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0FF1B21-5EC3-EE53-240A-13CA1C96C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72184"/>
              </p:ext>
            </p:extLst>
          </p:nvPr>
        </p:nvGraphicFramePr>
        <p:xfrm>
          <a:off x="3882966" y="1924245"/>
          <a:ext cx="4752000" cy="396240"/>
        </p:xfrm>
        <a:graphic>
          <a:graphicData uri="http://schemas.openxmlformats.org/drawingml/2006/table">
            <a:tbl>
              <a:tblPr bandRow="1">
                <a:tableStyleId>{F39532B3-1075-4157-8207-F43295375FBD}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9931375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194280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24188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516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105417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2869663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774447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764210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360376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58705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6097401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769903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id-ID" sz="100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TS TI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AS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7681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6C0D828-1B0D-F93D-7448-52E3818F4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15547"/>
              </p:ext>
            </p:extLst>
          </p:nvPr>
        </p:nvGraphicFramePr>
        <p:xfrm>
          <a:off x="3880658" y="3137407"/>
          <a:ext cx="3564000" cy="360000"/>
        </p:xfrm>
        <a:graphic>
          <a:graphicData uri="http://schemas.openxmlformats.org/drawingml/2006/table">
            <a:tbl>
              <a:tblPr bandRow="1">
                <a:tableStyleId>{F39532B3-1075-4157-8207-F43295375FBD}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9931375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194280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24188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516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105417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2869663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774447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764210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3603769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id-ID" sz="100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AS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7681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4DE4DF3-A7DD-576C-7D2B-7A4972031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3536"/>
              </p:ext>
            </p:extLst>
          </p:nvPr>
        </p:nvGraphicFramePr>
        <p:xfrm>
          <a:off x="3880658" y="3707748"/>
          <a:ext cx="3564000" cy="396240"/>
        </p:xfrm>
        <a:graphic>
          <a:graphicData uri="http://schemas.openxmlformats.org/drawingml/2006/table">
            <a:tbl>
              <a:tblPr bandRow="1">
                <a:tableStyleId>{F39532B3-1075-4157-8207-F43295375FBD}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9931375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194280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24188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516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105417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2869663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774447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764210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3603769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id-ID" sz="100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AS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TS TI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7681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17A3D00-7CA3-A19A-F0A8-854FE028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875431"/>
              </p:ext>
            </p:extLst>
          </p:nvPr>
        </p:nvGraphicFramePr>
        <p:xfrm>
          <a:off x="3880658" y="4314329"/>
          <a:ext cx="2376000" cy="360000"/>
        </p:xfrm>
        <a:graphic>
          <a:graphicData uri="http://schemas.openxmlformats.org/drawingml/2006/table">
            <a:tbl>
              <a:tblPr bandRow="1">
                <a:tableStyleId>{F39532B3-1075-4157-8207-F43295375FBD}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9931375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194280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24188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516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105417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286966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id-ID" sz="100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AU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7681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2FBB0D8-0ECA-565C-4239-E3B01197B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17552"/>
              </p:ext>
            </p:extLst>
          </p:nvPr>
        </p:nvGraphicFramePr>
        <p:xfrm>
          <a:off x="3880658" y="2533181"/>
          <a:ext cx="4752000" cy="396240"/>
        </p:xfrm>
        <a:graphic>
          <a:graphicData uri="http://schemas.openxmlformats.org/drawingml/2006/table">
            <a:tbl>
              <a:tblPr bandRow="1">
                <a:tableStyleId>{F39532B3-1075-4157-8207-F43295375FBD}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9931375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194280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24188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516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105417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2869663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774447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764210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360376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58705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6097401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769903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TS TI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AU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76818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CDE816-F546-9323-2C99-CE74215B0587}"/>
              </a:ext>
            </a:extLst>
          </p:cNvPr>
          <p:cNvCxnSpPr/>
          <p:nvPr/>
        </p:nvCxnSpPr>
        <p:spPr>
          <a:xfrm>
            <a:off x="4872789" y="1515784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F0AA2-43C2-741A-73F2-D20328385B72}"/>
              </a:ext>
            </a:extLst>
          </p:cNvPr>
          <p:cNvCxnSpPr/>
          <p:nvPr/>
        </p:nvCxnSpPr>
        <p:spPr>
          <a:xfrm>
            <a:off x="4868778" y="2122365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78A5E9-1C06-014A-F5E2-6EDFE7E0C38A}"/>
              </a:ext>
            </a:extLst>
          </p:cNvPr>
          <p:cNvCxnSpPr/>
          <p:nvPr/>
        </p:nvCxnSpPr>
        <p:spPr>
          <a:xfrm>
            <a:off x="4864767" y="2731301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4D53E2-200D-480A-8A33-CCC8D863615A}"/>
              </a:ext>
            </a:extLst>
          </p:cNvPr>
          <p:cNvCxnSpPr/>
          <p:nvPr/>
        </p:nvCxnSpPr>
        <p:spPr>
          <a:xfrm>
            <a:off x="4864766" y="4502155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EEBAD7-F867-EF2C-4339-A2FD888ED484}"/>
              </a:ext>
            </a:extLst>
          </p:cNvPr>
          <p:cNvCxnSpPr/>
          <p:nvPr/>
        </p:nvCxnSpPr>
        <p:spPr>
          <a:xfrm>
            <a:off x="4880809" y="3292933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8F7A84-DF4D-C622-8F91-6F1F66B345D2}"/>
              </a:ext>
            </a:extLst>
          </p:cNvPr>
          <p:cNvCxnSpPr/>
          <p:nvPr/>
        </p:nvCxnSpPr>
        <p:spPr>
          <a:xfrm>
            <a:off x="4864767" y="3909684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5014E9-B37A-553A-1428-48DBAD491215}"/>
              </a:ext>
            </a:extLst>
          </p:cNvPr>
          <p:cNvCxnSpPr/>
          <p:nvPr/>
        </p:nvCxnSpPr>
        <p:spPr>
          <a:xfrm>
            <a:off x="6056132" y="2122365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383FDC-C16E-17D6-F599-2F13599E6BCF}"/>
              </a:ext>
            </a:extLst>
          </p:cNvPr>
          <p:cNvCxnSpPr/>
          <p:nvPr/>
        </p:nvCxnSpPr>
        <p:spPr>
          <a:xfrm>
            <a:off x="6056367" y="3918696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80499A-F76E-4462-0FBD-47C202792AB4}"/>
              </a:ext>
            </a:extLst>
          </p:cNvPr>
          <p:cNvCxnSpPr/>
          <p:nvPr/>
        </p:nvCxnSpPr>
        <p:spPr>
          <a:xfrm>
            <a:off x="6056131" y="2747327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415932-0E8D-2133-591B-FD71235C13A2}"/>
              </a:ext>
            </a:extLst>
          </p:cNvPr>
          <p:cNvCxnSpPr/>
          <p:nvPr/>
        </p:nvCxnSpPr>
        <p:spPr>
          <a:xfrm>
            <a:off x="6056130" y="3317407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F80D6-3C2D-3FB4-C456-943DAA7F1E55}"/>
              </a:ext>
            </a:extLst>
          </p:cNvPr>
          <p:cNvCxnSpPr/>
          <p:nvPr/>
        </p:nvCxnSpPr>
        <p:spPr>
          <a:xfrm>
            <a:off x="7255279" y="2122365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27CF2B-21C5-9EF9-3F1C-AF4AD8DE638A}"/>
              </a:ext>
            </a:extLst>
          </p:cNvPr>
          <p:cNvCxnSpPr/>
          <p:nvPr/>
        </p:nvCxnSpPr>
        <p:spPr>
          <a:xfrm>
            <a:off x="7251505" y="2731301"/>
            <a:ext cx="60157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0436D3-E3D2-5043-F1DD-F4C7AA3A7D8C}"/>
              </a:ext>
            </a:extLst>
          </p:cNvPr>
          <p:cNvCxnSpPr>
            <a:cxnSpLocks/>
          </p:cNvCxnSpPr>
          <p:nvPr/>
        </p:nvCxnSpPr>
        <p:spPr>
          <a:xfrm rot="5400000">
            <a:off x="3880492" y="1712318"/>
            <a:ext cx="396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A98C28-ACD2-B1F9-93AF-B2F2B300E714}"/>
              </a:ext>
            </a:extLst>
          </p:cNvPr>
          <p:cNvCxnSpPr>
            <a:cxnSpLocks/>
          </p:cNvCxnSpPr>
          <p:nvPr/>
        </p:nvCxnSpPr>
        <p:spPr>
          <a:xfrm rot="5400000">
            <a:off x="3880492" y="2320365"/>
            <a:ext cx="396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C7BB5E-950D-F47F-37C1-4F3AC0D60DFA}"/>
              </a:ext>
            </a:extLst>
          </p:cNvPr>
          <p:cNvCxnSpPr>
            <a:cxnSpLocks/>
          </p:cNvCxnSpPr>
          <p:nvPr/>
        </p:nvCxnSpPr>
        <p:spPr>
          <a:xfrm rot="5400000">
            <a:off x="3880492" y="2939407"/>
            <a:ext cx="396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51910A-18E7-E110-E1F0-7BE7EA81E6DA}"/>
              </a:ext>
            </a:extLst>
          </p:cNvPr>
          <p:cNvCxnSpPr>
            <a:cxnSpLocks/>
          </p:cNvCxnSpPr>
          <p:nvPr/>
        </p:nvCxnSpPr>
        <p:spPr>
          <a:xfrm rot="5400000">
            <a:off x="3880492" y="3515407"/>
            <a:ext cx="396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F41053-0AF5-DCEE-7D42-D68D6995D9BA}"/>
              </a:ext>
            </a:extLst>
          </p:cNvPr>
          <p:cNvCxnSpPr>
            <a:cxnSpLocks/>
          </p:cNvCxnSpPr>
          <p:nvPr/>
        </p:nvCxnSpPr>
        <p:spPr>
          <a:xfrm rot="5400000">
            <a:off x="3880492" y="4116329"/>
            <a:ext cx="396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BD9B95-F5CE-5BC5-03EA-29E9E917317A}"/>
              </a:ext>
            </a:extLst>
          </p:cNvPr>
          <p:cNvGrpSpPr/>
          <p:nvPr/>
        </p:nvGrpSpPr>
        <p:grpSpPr>
          <a:xfrm>
            <a:off x="3880658" y="4308910"/>
            <a:ext cx="398577" cy="375368"/>
            <a:chOff x="3880658" y="4308910"/>
            <a:chExt cx="398577" cy="37536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977FBF2-E65D-EC40-197E-C5513663E1E9}"/>
                </a:ext>
              </a:extLst>
            </p:cNvPr>
            <p:cNvCxnSpPr>
              <a:cxnSpLocks/>
            </p:cNvCxnSpPr>
            <p:nvPr/>
          </p:nvCxnSpPr>
          <p:spPr>
            <a:xfrm>
              <a:off x="3880658" y="4314329"/>
              <a:ext cx="398577" cy="369949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F17C26-9F42-0D16-FB82-E9BD562B9C5B}"/>
                </a:ext>
              </a:extLst>
            </p:cNvPr>
            <p:cNvCxnSpPr/>
            <p:nvPr/>
          </p:nvCxnSpPr>
          <p:spPr>
            <a:xfrm flipH="1">
              <a:off x="3880658" y="4308910"/>
              <a:ext cx="398577" cy="365419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15A3A3-21FB-C2B9-B1B0-2CF4C23B85B7}"/>
              </a:ext>
            </a:extLst>
          </p:cNvPr>
          <p:cNvGrpSpPr/>
          <p:nvPr/>
        </p:nvGrpSpPr>
        <p:grpSpPr>
          <a:xfrm>
            <a:off x="5858081" y="1331608"/>
            <a:ext cx="398577" cy="403030"/>
            <a:chOff x="3880658" y="4308910"/>
            <a:chExt cx="398577" cy="40303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411EF8B-49BB-4B71-AF77-634511B56F1A}"/>
                </a:ext>
              </a:extLst>
            </p:cNvPr>
            <p:cNvCxnSpPr>
              <a:cxnSpLocks/>
            </p:cNvCxnSpPr>
            <p:nvPr/>
          </p:nvCxnSpPr>
          <p:spPr>
            <a:xfrm>
              <a:off x="3880658" y="4314329"/>
              <a:ext cx="398577" cy="39761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EAE1A5-CFBA-6310-87CE-7285021206F4}"/>
                </a:ext>
              </a:extLst>
            </p:cNvPr>
            <p:cNvCxnSpPr/>
            <p:nvPr/>
          </p:nvCxnSpPr>
          <p:spPr>
            <a:xfrm flipH="1">
              <a:off x="3880658" y="4308910"/>
              <a:ext cx="398577" cy="365419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2CA59F-B048-F0B7-6209-E32167D68D4F}"/>
              </a:ext>
            </a:extLst>
          </p:cNvPr>
          <p:cNvGrpSpPr/>
          <p:nvPr/>
        </p:nvGrpSpPr>
        <p:grpSpPr>
          <a:xfrm>
            <a:off x="8246113" y="1926226"/>
            <a:ext cx="398577" cy="403030"/>
            <a:chOff x="3880658" y="4308910"/>
            <a:chExt cx="398577" cy="40303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AC7F53-ABAD-0EFB-14EA-25797E4EAA36}"/>
                </a:ext>
              </a:extLst>
            </p:cNvPr>
            <p:cNvCxnSpPr>
              <a:cxnSpLocks/>
            </p:cNvCxnSpPr>
            <p:nvPr/>
          </p:nvCxnSpPr>
          <p:spPr>
            <a:xfrm>
              <a:off x="3880658" y="4314329"/>
              <a:ext cx="398577" cy="39761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0CF4C3-B325-B072-97DA-36C4FF0F76BF}"/>
                </a:ext>
              </a:extLst>
            </p:cNvPr>
            <p:cNvCxnSpPr/>
            <p:nvPr/>
          </p:nvCxnSpPr>
          <p:spPr>
            <a:xfrm flipH="1">
              <a:off x="3880658" y="4308910"/>
              <a:ext cx="398577" cy="365419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029926-65C7-9099-51E3-F226BF66B915}"/>
              </a:ext>
            </a:extLst>
          </p:cNvPr>
          <p:cNvGrpSpPr/>
          <p:nvPr/>
        </p:nvGrpSpPr>
        <p:grpSpPr>
          <a:xfrm>
            <a:off x="8226295" y="2541952"/>
            <a:ext cx="398577" cy="403030"/>
            <a:chOff x="3880658" y="4308910"/>
            <a:chExt cx="398577" cy="40303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9C29B7-FE1A-C153-8A57-00391267B2D4}"/>
                </a:ext>
              </a:extLst>
            </p:cNvPr>
            <p:cNvCxnSpPr>
              <a:cxnSpLocks/>
            </p:cNvCxnSpPr>
            <p:nvPr/>
          </p:nvCxnSpPr>
          <p:spPr>
            <a:xfrm>
              <a:off x="3880658" y="4314329"/>
              <a:ext cx="398577" cy="39761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9F8D38-24CB-108E-4453-37A6D64D7522}"/>
                </a:ext>
              </a:extLst>
            </p:cNvPr>
            <p:cNvCxnSpPr/>
            <p:nvPr/>
          </p:nvCxnSpPr>
          <p:spPr>
            <a:xfrm flipH="1">
              <a:off x="3880658" y="4308910"/>
              <a:ext cx="398577" cy="365419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B4AA1B-F2F8-F95A-BB47-8A06AED74809}"/>
              </a:ext>
            </a:extLst>
          </p:cNvPr>
          <p:cNvGrpSpPr/>
          <p:nvPr/>
        </p:nvGrpSpPr>
        <p:grpSpPr>
          <a:xfrm>
            <a:off x="7041202" y="3116371"/>
            <a:ext cx="398577" cy="403030"/>
            <a:chOff x="3880658" y="4308910"/>
            <a:chExt cx="398577" cy="40303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828C9FD-2A4A-E4CC-B522-55A46E8DAE04}"/>
                </a:ext>
              </a:extLst>
            </p:cNvPr>
            <p:cNvCxnSpPr>
              <a:cxnSpLocks/>
            </p:cNvCxnSpPr>
            <p:nvPr/>
          </p:nvCxnSpPr>
          <p:spPr>
            <a:xfrm>
              <a:off x="3880658" y="4314329"/>
              <a:ext cx="398577" cy="39761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1E13E90-615B-9B39-215D-B08812AD3C22}"/>
                </a:ext>
              </a:extLst>
            </p:cNvPr>
            <p:cNvCxnSpPr/>
            <p:nvPr/>
          </p:nvCxnSpPr>
          <p:spPr>
            <a:xfrm flipH="1">
              <a:off x="3880658" y="4308910"/>
              <a:ext cx="398577" cy="365419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6760FCB-DBFB-0EED-33FF-880B42BF20F4}"/>
              </a:ext>
            </a:extLst>
          </p:cNvPr>
          <p:cNvGrpSpPr/>
          <p:nvPr/>
        </p:nvGrpSpPr>
        <p:grpSpPr>
          <a:xfrm>
            <a:off x="7045643" y="3692150"/>
            <a:ext cx="398577" cy="403030"/>
            <a:chOff x="3880658" y="4308910"/>
            <a:chExt cx="398577" cy="40303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969427-7DD7-B8B2-B230-9509367486CC}"/>
                </a:ext>
              </a:extLst>
            </p:cNvPr>
            <p:cNvCxnSpPr>
              <a:cxnSpLocks/>
            </p:cNvCxnSpPr>
            <p:nvPr/>
          </p:nvCxnSpPr>
          <p:spPr>
            <a:xfrm>
              <a:off x="3880658" y="4314329"/>
              <a:ext cx="398577" cy="39761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BE227EE-314C-31E1-F1CD-DD3324DFC549}"/>
                </a:ext>
              </a:extLst>
            </p:cNvPr>
            <p:cNvCxnSpPr/>
            <p:nvPr/>
          </p:nvCxnSpPr>
          <p:spPr>
            <a:xfrm flipH="1">
              <a:off x="3880658" y="4308910"/>
              <a:ext cx="398577" cy="365419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43F064-F409-B165-DC27-E8649A5533A1}"/>
              </a:ext>
            </a:extLst>
          </p:cNvPr>
          <p:cNvGrpSpPr/>
          <p:nvPr/>
        </p:nvGrpSpPr>
        <p:grpSpPr>
          <a:xfrm>
            <a:off x="5858081" y="4300092"/>
            <a:ext cx="398577" cy="403030"/>
            <a:chOff x="3880658" y="4308910"/>
            <a:chExt cx="398577" cy="40303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54EDA6-8D2F-87E0-1975-99BD7E0EBF10}"/>
                </a:ext>
              </a:extLst>
            </p:cNvPr>
            <p:cNvCxnSpPr>
              <a:cxnSpLocks/>
            </p:cNvCxnSpPr>
            <p:nvPr/>
          </p:nvCxnSpPr>
          <p:spPr>
            <a:xfrm>
              <a:off x="3880658" y="4314329"/>
              <a:ext cx="398577" cy="39761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3E85791-DDB9-35C6-B38D-C7DA78CC0239}"/>
                </a:ext>
              </a:extLst>
            </p:cNvPr>
            <p:cNvCxnSpPr/>
            <p:nvPr/>
          </p:nvCxnSpPr>
          <p:spPr>
            <a:xfrm flipH="1">
              <a:off x="3880658" y="4308910"/>
              <a:ext cx="398577" cy="365419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F967094-9B5A-5BF4-DF3B-A9253BD6986B}"/>
              </a:ext>
            </a:extLst>
          </p:cNvPr>
          <p:cNvSpPr txBox="1"/>
          <p:nvPr/>
        </p:nvSpPr>
        <p:spPr>
          <a:xfrm>
            <a:off x="3880658" y="98724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Vertex </a:t>
            </a:r>
            <a:r>
              <a:rPr lang="en-US" dirty="0"/>
              <a:t>List</a:t>
            </a:r>
            <a:endParaRPr lang="id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485756-B56D-3953-3D6D-88FE65371E48}"/>
              </a:ext>
            </a:extLst>
          </p:cNvPr>
          <p:cNvSpPr txBox="1"/>
          <p:nvPr/>
        </p:nvSpPr>
        <p:spPr>
          <a:xfrm>
            <a:off x="5434042" y="982936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List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908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D51-897A-8E36-DC78-03FCAD4E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Adjacency Matrix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4747-641C-C6B6-EDA4-7A98A97A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Undirected Graph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30090-3075-D476-8D9B-A78B4AFF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E0D-0A16-46D7-8255-B27DF4A6F6EF}" type="slidenum">
              <a:rPr lang="id-ID" smtClean="0"/>
              <a:t>13</a:t>
            </a:fld>
            <a:endParaRPr lang="id-ID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EE3345F-050C-C552-92B4-FF9E2B6B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00283"/>
              </p:ext>
            </p:extLst>
          </p:nvPr>
        </p:nvGraphicFramePr>
        <p:xfrm>
          <a:off x="5529785" y="1369219"/>
          <a:ext cx="2772000" cy="27724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4562885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796767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970018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800239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9165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90394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4264517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TM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TS TI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850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TM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359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TS TI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4914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978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628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1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883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5F2F1BB-D6EB-3686-624A-842FD1E1A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9196"/>
              </p:ext>
            </p:extLst>
          </p:nvPr>
        </p:nvGraphicFramePr>
        <p:xfrm>
          <a:off x="4596571" y="1765699"/>
          <a:ext cx="396000" cy="2376240"/>
        </p:xfrm>
        <a:graphic>
          <a:graphicData uri="http://schemas.openxmlformats.org/drawingml/2006/table">
            <a:tbl>
              <a:tblPr bandRow="1">
                <a:tableStyleId>{F39532B3-1075-4157-8207-F43295375FBD}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7635313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941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TS TI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863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AS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491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134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766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AU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654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ED25A95-1BA1-77A8-D250-472ED596C50F}"/>
              </a:ext>
            </a:extLst>
          </p:cNvPr>
          <p:cNvSpPr txBox="1"/>
          <p:nvPr/>
        </p:nvSpPr>
        <p:spPr>
          <a:xfrm>
            <a:off x="4337858" y="4230402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Vertex Vector</a:t>
            </a:r>
            <a:endParaRPr lang="id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31D1D-0829-4523-E592-1349F4C10E89}"/>
              </a:ext>
            </a:extLst>
          </p:cNvPr>
          <p:cNvSpPr txBox="1"/>
          <p:nvPr/>
        </p:nvSpPr>
        <p:spPr>
          <a:xfrm>
            <a:off x="5891242" y="4226090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</a:t>
            </a:r>
            <a:endParaRPr lang="id-ID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1D51C7-DB30-0AD4-07C6-8D8EFD7F4D01}"/>
              </a:ext>
            </a:extLst>
          </p:cNvPr>
          <p:cNvGrpSpPr/>
          <p:nvPr/>
        </p:nvGrpSpPr>
        <p:grpSpPr>
          <a:xfrm>
            <a:off x="847248" y="1941482"/>
            <a:ext cx="2574720" cy="2125440"/>
            <a:chOff x="1491916" y="2744216"/>
            <a:chExt cx="2574720" cy="212544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7C20C7-D4CE-2742-6D41-4C6B6BBD8E04}"/>
                </a:ext>
              </a:extLst>
            </p:cNvPr>
            <p:cNvSpPr/>
            <p:nvPr/>
          </p:nvSpPr>
          <p:spPr>
            <a:xfrm>
              <a:off x="2609853" y="293250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C85E89-1D8A-FE66-25FF-DF6D613F4A4B}"/>
                </a:ext>
              </a:extLst>
            </p:cNvPr>
            <p:cNvSpPr/>
            <p:nvPr/>
          </p:nvSpPr>
          <p:spPr>
            <a:xfrm>
              <a:off x="1730292" y="274421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16E5E8B-1222-7CE7-A934-0F22E83500BC}"/>
                </a:ext>
              </a:extLst>
            </p:cNvPr>
            <p:cNvSpPr/>
            <p:nvPr/>
          </p:nvSpPr>
          <p:spPr>
            <a:xfrm>
              <a:off x="3541796" y="299145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412A6F-4285-CCB8-7CF6-AFC8AF240093}"/>
                </a:ext>
              </a:extLst>
            </p:cNvPr>
            <p:cNvSpPr/>
            <p:nvPr/>
          </p:nvSpPr>
          <p:spPr>
            <a:xfrm>
              <a:off x="3541796" y="364590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381A42-70C9-42C4-F660-96FF34894D8C}"/>
                </a:ext>
              </a:extLst>
            </p:cNvPr>
            <p:cNvSpPr/>
            <p:nvPr/>
          </p:nvSpPr>
          <p:spPr>
            <a:xfrm>
              <a:off x="1491916" y="383533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74357E-34ED-4CC8-D669-10AE8A86B343}"/>
                </a:ext>
              </a:extLst>
            </p:cNvPr>
            <p:cNvSpPr/>
            <p:nvPr/>
          </p:nvSpPr>
          <p:spPr>
            <a:xfrm>
              <a:off x="2364016" y="440042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E2EBDBC-9444-FC1C-4B2C-BE1DBA0FE602}"/>
                </a:ext>
              </a:extLst>
            </p:cNvPr>
            <p:cNvCxnSpPr>
              <a:cxnSpLocks/>
              <a:stCxn id="45" idx="6"/>
              <a:endCxn id="44" idx="1"/>
            </p:cNvCxnSpPr>
            <p:nvPr/>
          </p:nvCxnSpPr>
          <p:spPr>
            <a:xfrm>
              <a:off x="2199524" y="2978832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09D3243-E033-DBA6-B598-2F4CEAA19857}"/>
                </a:ext>
              </a:extLst>
            </p:cNvPr>
            <p:cNvCxnSpPr>
              <a:cxnSpLocks/>
              <a:stCxn id="44" idx="6"/>
              <a:endCxn id="46" idx="2"/>
            </p:cNvCxnSpPr>
            <p:nvPr/>
          </p:nvCxnSpPr>
          <p:spPr>
            <a:xfrm>
              <a:off x="3079085" y="3167118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AD185B-70A2-A847-BCC7-73D65E1CA26C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>
            <a:xfrm>
              <a:off x="3776412" y="3460682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ADE8C9D-CEA7-6156-E458-E21EE06B7918}"/>
                </a:ext>
              </a:extLst>
            </p:cNvPr>
            <p:cNvCxnSpPr>
              <a:stCxn id="44" idx="4"/>
              <a:endCxn id="49" idx="0"/>
            </p:cNvCxnSpPr>
            <p:nvPr/>
          </p:nvCxnSpPr>
          <p:spPr>
            <a:xfrm flipH="1">
              <a:off x="2598632" y="3401734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7901C22-17D8-6B13-2BE4-736A1223332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92431" y="4235851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46AB38-C9CE-D137-2C64-CD7DE4EE52E3}"/>
                </a:ext>
              </a:extLst>
            </p:cNvPr>
            <p:cNvCxnSpPr>
              <a:cxnSpLocks/>
              <a:stCxn id="47" idx="3"/>
              <a:endCxn id="49" idx="7"/>
            </p:cNvCxnSpPr>
            <p:nvPr/>
          </p:nvCxnSpPr>
          <p:spPr>
            <a:xfrm flipH="1">
              <a:off x="2764531" y="4046418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711FAD9-A51D-12F0-EE89-2D6CD5E084FC}"/>
                </a:ext>
              </a:extLst>
            </p:cNvPr>
            <p:cNvSpPr txBox="1"/>
            <p:nvPr/>
          </p:nvSpPr>
          <p:spPr>
            <a:xfrm>
              <a:off x="2235676" y="301424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id-ID" sz="1200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DAF882-7F7A-4F8A-BC53-EB776D78A9AF}"/>
                </a:ext>
              </a:extLst>
            </p:cNvPr>
            <p:cNvSpPr txBox="1"/>
            <p:nvPr/>
          </p:nvSpPr>
          <p:spPr>
            <a:xfrm>
              <a:off x="3169600" y="32223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id-ID" sz="1200" baseline="-25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3B9DDA-D082-73D3-756A-E5E36BE51914}"/>
                </a:ext>
              </a:extLst>
            </p:cNvPr>
            <p:cNvSpPr txBox="1"/>
            <p:nvPr/>
          </p:nvSpPr>
          <p:spPr>
            <a:xfrm>
              <a:off x="2499104" y="361455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id-ID" sz="1200" baseline="-25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37AE50-C1AF-D170-35F7-4A9114FCC26C}"/>
                </a:ext>
              </a:extLst>
            </p:cNvPr>
            <p:cNvSpPr txBox="1"/>
            <p:nvPr/>
          </p:nvSpPr>
          <p:spPr>
            <a:xfrm>
              <a:off x="1920509" y="43349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id-ID" sz="1200" baseline="-25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B6CEBE-2961-76FD-74B7-D61E30D095D2}"/>
                </a:ext>
              </a:extLst>
            </p:cNvPr>
            <p:cNvSpPr txBox="1"/>
            <p:nvPr/>
          </p:nvSpPr>
          <p:spPr>
            <a:xfrm>
              <a:off x="3170621" y="426159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id-ID" sz="1200" baseline="-25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7B9A61-F88C-58FE-35ED-F2D957F2016E}"/>
                </a:ext>
              </a:extLst>
            </p:cNvPr>
            <p:cNvSpPr txBox="1"/>
            <p:nvPr/>
          </p:nvSpPr>
          <p:spPr>
            <a:xfrm>
              <a:off x="3797010" y="341876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id-ID" sz="12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045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D51-897A-8E36-DC78-03FCAD4E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Adjacency Matrix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4747-641C-C6B6-EDA4-7A98A97A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Directed Graph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30090-3075-D476-8D9B-A78B4AFF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E0D-0A16-46D7-8255-B27DF4A6F6EF}" type="slidenum">
              <a:rPr lang="id-ID" smtClean="0"/>
              <a:t>14</a:t>
            </a:fld>
            <a:endParaRPr lang="id-ID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EE3345F-050C-C552-92B4-FF9E2B6B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15857"/>
              </p:ext>
            </p:extLst>
          </p:nvPr>
        </p:nvGraphicFramePr>
        <p:xfrm>
          <a:off x="5529785" y="1369219"/>
          <a:ext cx="2772000" cy="27724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4562885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796767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970018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800239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9165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90394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4264517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TM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TS TI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850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TM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359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TS TI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4914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978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628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1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</a:t>
                      </a:r>
                      <a:endParaRPr lang="id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883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5F2F1BB-D6EB-3686-624A-842FD1E1A43B}"/>
              </a:ext>
            </a:extLst>
          </p:cNvPr>
          <p:cNvGraphicFramePr>
            <a:graphicFrameLocks noGrp="1"/>
          </p:cNvGraphicFramePr>
          <p:nvPr/>
        </p:nvGraphicFramePr>
        <p:xfrm>
          <a:off x="4596571" y="1765699"/>
          <a:ext cx="396000" cy="2376240"/>
        </p:xfrm>
        <a:graphic>
          <a:graphicData uri="http://schemas.openxmlformats.org/drawingml/2006/table">
            <a:tbl>
              <a:tblPr bandRow="1">
                <a:tableStyleId>{F39532B3-1075-4157-8207-F43295375FBD}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7635313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941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TS TI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863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AS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491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AI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134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766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AU</a:t>
                      </a:r>
                      <a:endParaRPr lang="id-ID" sz="10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654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ED25A95-1BA1-77A8-D250-472ED596C50F}"/>
              </a:ext>
            </a:extLst>
          </p:cNvPr>
          <p:cNvSpPr txBox="1"/>
          <p:nvPr/>
        </p:nvSpPr>
        <p:spPr>
          <a:xfrm>
            <a:off x="4337858" y="4230402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Vertex Vector</a:t>
            </a:r>
            <a:endParaRPr lang="id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31D1D-0829-4523-E592-1349F4C10E89}"/>
              </a:ext>
            </a:extLst>
          </p:cNvPr>
          <p:cNvSpPr txBox="1"/>
          <p:nvPr/>
        </p:nvSpPr>
        <p:spPr>
          <a:xfrm>
            <a:off x="5891242" y="4226090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</a:t>
            </a:r>
            <a:endParaRPr lang="id-ID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93A989-F9DF-DA66-7E02-B8B0C2E4BBEB}"/>
              </a:ext>
            </a:extLst>
          </p:cNvPr>
          <p:cNvGrpSpPr/>
          <p:nvPr/>
        </p:nvGrpSpPr>
        <p:grpSpPr>
          <a:xfrm>
            <a:off x="845033" y="1933989"/>
            <a:ext cx="2519112" cy="2125440"/>
            <a:chOff x="1491916" y="2744216"/>
            <a:chExt cx="2519112" cy="212544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7B6EE9-2FA5-F500-F3A2-F139784DEF82}"/>
                </a:ext>
              </a:extLst>
            </p:cNvPr>
            <p:cNvSpPr/>
            <p:nvPr/>
          </p:nvSpPr>
          <p:spPr>
            <a:xfrm>
              <a:off x="2609853" y="293250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4F604E4-EA88-461D-75B2-35A5157431ED}"/>
                </a:ext>
              </a:extLst>
            </p:cNvPr>
            <p:cNvSpPr/>
            <p:nvPr/>
          </p:nvSpPr>
          <p:spPr>
            <a:xfrm>
              <a:off x="1730292" y="274421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4C8D381-432E-07CD-F39D-FC1D323935AF}"/>
                </a:ext>
              </a:extLst>
            </p:cNvPr>
            <p:cNvSpPr/>
            <p:nvPr/>
          </p:nvSpPr>
          <p:spPr>
            <a:xfrm>
              <a:off x="3541796" y="299145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FA74DC9-2114-417D-8C17-7748C3A4F98E}"/>
                </a:ext>
              </a:extLst>
            </p:cNvPr>
            <p:cNvSpPr/>
            <p:nvPr/>
          </p:nvSpPr>
          <p:spPr>
            <a:xfrm>
              <a:off x="3541796" y="364590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A8040B-B675-A6CC-FE5D-073D625DE14C}"/>
                </a:ext>
              </a:extLst>
            </p:cNvPr>
            <p:cNvSpPr/>
            <p:nvPr/>
          </p:nvSpPr>
          <p:spPr>
            <a:xfrm>
              <a:off x="1491916" y="383533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DB2A7C5-C04E-F7DC-945E-887C4159F7DB}"/>
                </a:ext>
              </a:extLst>
            </p:cNvPr>
            <p:cNvSpPr/>
            <p:nvPr/>
          </p:nvSpPr>
          <p:spPr>
            <a:xfrm>
              <a:off x="2364016" y="440042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B81E01-E3BE-6EE0-BB14-6D2110D4DC73}"/>
                </a:ext>
              </a:extLst>
            </p:cNvPr>
            <p:cNvCxnSpPr>
              <a:cxnSpLocks/>
              <a:stCxn id="41" idx="6"/>
              <a:endCxn id="40" idx="1"/>
            </p:cNvCxnSpPr>
            <p:nvPr/>
          </p:nvCxnSpPr>
          <p:spPr>
            <a:xfrm>
              <a:off x="2199524" y="2978832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A118B1-5130-BBCF-12B7-38DED5C7A3E5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3079085" y="3167118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F9488B-A4AD-AC72-DDEB-DBBD76E7901C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3776412" y="3460682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BAB027E-8BDA-1D5B-07E1-228B22C5F2A2}"/>
                </a:ext>
              </a:extLst>
            </p:cNvPr>
            <p:cNvCxnSpPr>
              <a:stCxn id="40" idx="4"/>
              <a:endCxn id="45" idx="0"/>
            </p:cNvCxnSpPr>
            <p:nvPr/>
          </p:nvCxnSpPr>
          <p:spPr>
            <a:xfrm flipH="1">
              <a:off x="2598632" y="3401734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2301AD6-2A4E-083B-C99A-6A540CA75508}"/>
                </a:ext>
              </a:extLst>
            </p:cNvPr>
            <p:cNvCxnSpPr>
              <a:stCxn id="45" idx="1"/>
              <a:endCxn id="44" idx="5"/>
            </p:cNvCxnSpPr>
            <p:nvPr/>
          </p:nvCxnSpPr>
          <p:spPr>
            <a:xfrm flipH="1" flipV="1">
              <a:off x="1892431" y="4235851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0F9070-842B-E573-C2AE-4291B427262A}"/>
                </a:ext>
              </a:extLst>
            </p:cNvPr>
            <p:cNvCxnSpPr>
              <a:cxnSpLocks/>
              <a:stCxn id="43" idx="3"/>
              <a:endCxn id="45" idx="7"/>
            </p:cNvCxnSpPr>
            <p:nvPr/>
          </p:nvCxnSpPr>
          <p:spPr>
            <a:xfrm flipH="1">
              <a:off x="2764531" y="4046418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1004F5E-AB15-C709-C55E-1ED7756D9F12}"/>
                </a:ext>
              </a:extLst>
            </p:cNvPr>
            <p:cNvCxnSpPr>
              <a:cxnSpLocks/>
              <a:stCxn id="45" idx="1"/>
              <a:endCxn id="40" idx="3"/>
            </p:cNvCxnSpPr>
            <p:nvPr/>
          </p:nvCxnSpPr>
          <p:spPr>
            <a:xfrm flipV="1">
              <a:off x="2432733" y="3333017"/>
              <a:ext cx="245837" cy="11361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16C726D-B93F-8D27-F87A-7A21D47A3C62}"/>
                </a:ext>
              </a:extLst>
            </p:cNvPr>
            <p:cNvCxnSpPr>
              <a:stCxn id="40" idx="2"/>
              <a:endCxn id="41" idx="5"/>
            </p:cNvCxnSpPr>
            <p:nvPr/>
          </p:nvCxnSpPr>
          <p:spPr>
            <a:xfrm flipH="1" flipV="1">
              <a:off x="2130807" y="3144731"/>
              <a:ext cx="479046" cy="2238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662FBED-D8B8-8900-4A7C-9BDF33964480}"/>
                </a:ext>
              </a:extLst>
            </p:cNvPr>
            <p:cNvCxnSpPr>
              <a:stCxn id="45" idx="6"/>
              <a:endCxn id="43" idx="5"/>
            </p:cNvCxnSpPr>
            <p:nvPr/>
          </p:nvCxnSpPr>
          <p:spPr>
            <a:xfrm flipV="1">
              <a:off x="2833248" y="4046418"/>
              <a:ext cx="1109063" cy="58862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683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9721-3314-267A-0877-0396A08F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Dasar pada Graf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847C-EFAF-476C-C053-E3B350D2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Menyisipkan</a:t>
            </a:r>
            <a:r>
              <a:rPr lang="en-US" dirty="0"/>
              <a:t> n</a:t>
            </a:r>
            <a:r>
              <a:rPr lang="id-ID" dirty="0"/>
              <a:t>ode</a:t>
            </a:r>
            <a:r>
              <a:rPr lang="en-US" dirty="0"/>
              <a:t>: m</a:t>
            </a:r>
            <a:r>
              <a:rPr lang="id-ID" dirty="0" err="1"/>
              <a:t>emasukkan</a:t>
            </a:r>
            <a:r>
              <a:rPr lang="id-ID" dirty="0"/>
              <a:t> </a:t>
            </a:r>
            <a:r>
              <a:rPr lang="id-ID" dirty="0" err="1"/>
              <a:t>node</a:t>
            </a:r>
            <a:r>
              <a:rPr lang="id-ID" dirty="0"/>
              <a:t> ke dalam </a:t>
            </a:r>
            <a:r>
              <a:rPr lang="id-ID" dirty="0" err="1"/>
              <a:t>gra</a:t>
            </a:r>
            <a:r>
              <a:rPr lang="en-US" dirty="0"/>
              <a:t>f</a:t>
            </a:r>
            <a:endParaRPr lang="id-ID" dirty="0"/>
          </a:p>
          <a:p>
            <a:r>
              <a:rPr lang="en-US" dirty="0" err="1"/>
              <a:t>Menghapus</a:t>
            </a:r>
            <a:r>
              <a:rPr lang="id-ID" dirty="0"/>
              <a:t> </a:t>
            </a:r>
            <a:r>
              <a:rPr lang="en-US" dirty="0"/>
              <a:t>vertex :</a:t>
            </a:r>
            <a:r>
              <a:rPr lang="id-ID" dirty="0"/>
              <a:t> </a:t>
            </a:r>
            <a:r>
              <a:rPr lang="en-US" dirty="0"/>
              <a:t>m</a:t>
            </a:r>
            <a:r>
              <a:rPr lang="id-ID" dirty="0" err="1"/>
              <a:t>enghapus</a:t>
            </a:r>
            <a:r>
              <a:rPr lang="id-ID" dirty="0"/>
              <a:t> sebuah </a:t>
            </a:r>
            <a:r>
              <a:rPr lang="id-ID" dirty="0" err="1"/>
              <a:t>node</a:t>
            </a:r>
            <a:r>
              <a:rPr lang="id-ID" dirty="0"/>
              <a:t> dari graf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: </a:t>
            </a:r>
            <a:r>
              <a:rPr lang="en-US" dirty="0" err="1"/>
              <a:t>menghubungkan</a:t>
            </a:r>
            <a:r>
              <a:rPr lang="en-US" dirty="0"/>
              <a:t> dua node </a:t>
            </a:r>
            <a:r>
              <a:rPr lang="en-US" dirty="0" err="1"/>
              <a:t>menggunakan</a:t>
            </a:r>
            <a:r>
              <a:rPr lang="en-US" dirty="0"/>
              <a:t> edge</a:t>
            </a:r>
            <a:endParaRPr lang="id-ID" dirty="0"/>
          </a:p>
          <a:p>
            <a:r>
              <a:rPr lang="id-ID" dirty="0"/>
              <a:t>Mencari </a:t>
            </a:r>
            <a:r>
              <a:rPr lang="en-US" dirty="0" err="1"/>
              <a:t>entitas</a:t>
            </a:r>
            <a:r>
              <a:rPr lang="en-US" dirty="0"/>
              <a:t>: </a:t>
            </a:r>
            <a:r>
              <a:rPr lang="en-US" dirty="0" err="1"/>
              <a:t>mencari</a:t>
            </a:r>
            <a:r>
              <a:rPr lang="en-US" dirty="0"/>
              <a:t> node atau edge pada </a:t>
            </a:r>
            <a:r>
              <a:rPr lang="en-US" dirty="0" err="1"/>
              <a:t>graf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: </a:t>
            </a:r>
            <a:r>
              <a:rPr lang="en-US" dirty="0" err="1"/>
              <a:t>melintasi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dua node</a:t>
            </a:r>
            <a:endParaRPr lang="id-ID" dirty="0"/>
          </a:p>
          <a:p>
            <a:r>
              <a:rPr lang="id-ID" dirty="0" err="1"/>
              <a:t>Traversal</a:t>
            </a:r>
            <a:r>
              <a:rPr lang="en-US" dirty="0"/>
              <a:t>: m</a:t>
            </a:r>
            <a:r>
              <a:rPr lang="id-ID" dirty="0" err="1"/>
              <a:t>elintasi</a:t>
            </a:r>
            <a:r>
              <a:rPr lang="id-ID" dirty="0"/>
              <a:t> semua </a:t>
            </a:r>
            <a:r>
              <a:rPr lang="id-ID" dirty="0" err="1"/>
              <a:t>node</a:t>
            </a:r>
            <a:r>
              <a:rPr lang="id-ID" dirty="0"/>
              <a:t> dalam graf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92C43-F181-5BBE-DB17-A434AAA7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E0D-0A16-46D7-8255-B27DF4A6F6EF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593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3681-4C09-3D4B-93F8-C451E741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Graf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4E8D-D796-08E8-E227-DAF95B80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Linked List</a:t>
            </a:r>
          </a:p>
          <a:p>
            <a:pPr marL="449263" indent="0">
              <a:buNone/>
            </a:pPr>
            <a:r>
              <a:rPr lang="en-US" dirty="0"/>
              <a:t>Class Graph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 marL="449263" indent="0">
              <a:buNone/>
            </a:pPr>
            <a:r>
              <a:rPr lang="en-US" b="1" dirty="0"/>
              <a:t>int vertex</a:t>
            </a:r>
          </a:p>
          <a:p>
            <a:pPr marL="449263" indent="0">
              <a:buNone/>
            </a:pPr>
            <a:r>
              <a:rPr lang="en-US" b="1" dirty="0"/>
              <a:t>LinkedList list[]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Matrix</a:t>
            </a:r>
          </a:p>
          <a:p>
            <a:pPr marL="449263" indent="0">
              <a:buNone/>
            </a:pPr>
            <a:r>
              <a:rPr lang="en-US" dirty="0"/>
              <a:t>Class Graph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 marL="449263" indent="0">
              <a:buNone/>
            </a:pPr>
            <a:r>
              <a:rPr lang="en-US" b="1" dirty="0"/>
              <a:t>int vertex</a:t>
            </a:r>
          </a:p>
          <a:p>
            <a:pPr marL="449263" indent="0">
              <a:buNone/>
            </a:pPr>
            <a:r>
              <a:rPr lang="en-US" b="1" dirty="0"/>
              <a:t>int[][] array</a:t>
            </a:r>
            <a:endParaRPr lang="id-ID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36206-85D7-1C14-4571-A1B63035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E0D-0A16-46D7-8255-B27DF4A6F6EF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97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6B9178-DFAA-12B2-C9C0-C618123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DED94-4022-8AE8-4FC2-C33EB740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 err="1"/>
              <a:t>Ubah</a:t>
            </a:r>
            <a:r>
              <a:rPr lang="en-US" dirty="0"/>
              <a:t> matrix </a:t>
            </a:r>
            <a:r>
              <a:rPr lang="en-US" dirty="0" err="1"/>
              <a:t>berikut</a:t>
            </a:r>
            <a:r>
              <a:rPr lang="en-US" dirty="0"/>
              <a:t> ke dalam bentuk </a:t>
            </a:r>
            <a:r>
              <a:rPr lang="en-US" dirty="0" err="1"/>
              <a:t>graf</a:t>
            </a:r>
            <a:r>
              <a:rPr lang="en-US" dirty="0"/>
              <a:t>!</a:t>
            </a:r>
          </a:p>
          <a:p>
            <a:pPr marL="552450" indent="-457200">
              <a:buFont typeface="+mj-lt"/>
              <a:buAutoNum type="alphaLcPeriod"/>
              <a:tabLst>
                <a:tab pos="4122738" algn="l"/>
              </a:tabLst>
            </a:pPr>
            <a:r>
              <a:rPr lang="en-US" dirty="0"/>
              <a:t> 	b. 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7837-7A6E-2342-58B6-6DA82310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C8A3A9-117B-5EC8-BE12-286285C92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01578"/>
              </p:ext>
            </p:extLst>
          </p:nvPr>
        </p:nvGraphicFramePr>
        <p:xfrm>
          <a:off x="1265052" y="1860723"/>
          <a:ext cx="2772000" cy="2772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4562885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796767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970018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800239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9165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90394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4264517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V3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V4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V5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V6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850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359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4914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V3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978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V4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628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V5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1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V6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88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9F6500B-7D15-2B8C-27A1-91E988D68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31076"/>
              </p:ext>
            </p:extLst>
          </p:nvPr>
        </p:nvGraphicFramePr>
        <p:xfrm>
          <a:off x="5195001" y="1860723"/>
          <a:ext cx="2772000" cy="2772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4562885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796767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970018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800239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9165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90394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4264517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N3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N4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N5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N6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850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359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4914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N3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978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N4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628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N5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1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N6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id-ID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2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CE2D-5DD0-422C-7DF8-76BA77DE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58E7-5FC1-1FB3-2B92-29903BB4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 err="1"/>
              <a:t>Ubah</a:t>
            </a:r>
            <a:r>
              <a:rPr lang="en-US" dirty="0"/>
              <a:t> matrix </a:t>
            </a:r>
            <a:r>
              <a:rPr lang="en-US" dirty="0" err="1"/>
              <a:t>berikut</a:t>
            </a:r>
            <a:r>
              <a:rPr lang="en-US" dirty="0"/>
              <a:t> ke dalam bentuk </a:t>
            </a:r>
            <a:r>
              <a:rPr lang="en-US" dirty="0" err="1"/>
              <a:t>graf</a:t>
            </a:r>
            <a:r>
              <a:rPr lang="en-US" dirty="0"/>
              <a:t>!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26E0-A70A-BA2E-0694-ADAD24F2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E0D-0A16-46D7-8255-B27DF4A6F6EF}" type="slidenum">
              <a:rPr lang="id-ID" smtClean="0"/>
              <a:t>18</a:t>
            </a:fld>
            <a:endParaRPr lang="id-ID"/>
          </a:p>
        </p:txBody>
      </p:sp>
      <p:graphicFrame>
        <p:nvGraphicFramePr>
          <p:cNvPr id="5" name="Google Shape;223;p22">
            <a:extLst>
              <a:ext uri="{FF2B5EF4-FFF2-40B4-BE49-F238E27FC236}">
                <a16:creationId xmlns:a16="http://schemas.microsoft.com/office/drawing/2014/main" id="{180A06DA-0434-FD98-3C39-E03145E36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763801"/>
              </p:ext>
            </p:extLst>
          </p:nvPr>
        </p:nvGraphicFramePr>
        <p:xfrm>
          <a:off x="928747" y="1981271"/>
          <a:ext cx="4212000" cy="2376000"/>
        </p:xfrm>
        <a:graphic>
          <a:graphicData uri="http://schemas.openxmlformats.org/drawingml/2006/table">
            <a:tbl>
              <a:tblPr firstRow="1" bandRow="1">
                <a:noFill/>
                <a:tableStyleId>{F39532B3-1075-4157-8207-F43295375FBD}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/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/>
                        <a:t>V1 </a:t>
                      </a:r>
                      <a:endParaRPr sz="1400" b="0" dirty="0"/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/>
                        <a:t>1</a:t>
                      </a:r>
                      <a:endParaRPr sz="1400" b="0" dirty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/>
                        <a:t>V2 </a:t>
                      </a:r>
                      <a:endParaRPr sz="1400" b="0" dirty="0"/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/>
                        <a:t>V3 </a:t>
                      </a:r>
                      <a:endParaRPr sz="1400" b="0" dirty="0"/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/>
                        <a:t>V4 </a:t>
                      </a:r>
                      <a:endParaRPr sz="1400" b="0" dirty="0"/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/>
                        <a:t>0</a:t>
                      </a:r>
                      <a:endParaRPr sz="1400" b="0" dirty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1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/>
                        <a:t>V5 </a:t>
                      </a:r>
                      <a:endParaRPr sz="1400" b="0" dirty="0"/>
                    </a:p>
                  </a:txBody>
                  <a:tcPr marL="68575" marR="68575" marT="34300" marB="343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0</a:t>
                      </a:r>
                      <a:endParaRPr sz="1400" b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/>
                        <a:t>1</a:t>
                      </a:r>
                      <a:endParaRPr sz="1400" b="0" dirty="0"/>
                    </a:p>
                  </a:txBody>
                  <a:tcPr marL="68575" marR="68575" marT="34300" marB="343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5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Latihan 3</a:t>
            </a:r>
            <a:endParaRPr dirty="0"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!</a:t>
            </a:r>
            <a:endParaRPr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11E19-A55F-F9F1-AF8D-D3FDC15ECB8B}"/>
              </a:ext>
            </a:extLst>
          </p:cNvPr>
          <p:cNvGrpSpPr/>
          <p:nvPr/>
        </p:nvGrpSpPr>
        <p:grpSpPr>
          <a:xfrm>
            <a:off x="1048481" y="1848817"/>
            <a:ext cx="2816264" cy="1828047"/>
            <a:chOff x="1048481" y="1848817"/>
            <a:chExt cx="2816264" cy="18280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4368F5-674F-8731-3DDC-DFF3CDFA57F3}"/>
                </a:ext>
              </a:extLst>
            </p:cNvPr>
            <p:cNvSpPr/>
            <p:nvPr/>
          </p:nvSpPr>
          <p:spPr>
            <a:xfrm>
              <a:off x="1083409" y="193398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id-ID" b="1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E9308D-CBDD-DE54-3F4C-C568095753F3}"/>
                </a:ext>
              </a:extLst>
            </p:cNvPr>
            <p:cNvCxnSpPr>
              <a:cxnSpLocks/>
              <a:stCxn id="2" idx="6"/>
              <a:endCxn id="4" idx="2"/>
            </p:cNvCxnSpPr>
            <p:nvPr/>
          </p:nvCxnSpPr>
          <p:spPr>
            <a:xfrm>
              <a:off x="1552641" y="2168605"/>
              <a:ext cx="906061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D2A9A8-2FDA-5E2B-BFFC-1B394A7CDDE6}"/>
                </a:ext>
              </a:extLst>
            </p:cNvPr>
            <p:cNvSpPr/>
            <p:nvPr/>
          </p:nvSpPr>
          <p:spPr>
            <a:xfrm>
              <a:off x="2458702" y="193398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id-ID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79493-22F5-A552-EB52-4C554BF0E58A}"/>
                </a:ext>
              </a:extLst>
            </p:cNvPr>
            <p:cNvSpPr/>
            <p:nvPr/>
          </p:nvSpPr>
          <p:spPr>
            <a:xfrm>
              <a:off x="3364763" y="193398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id-ID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4990DF-58E9-C59F-1B70-909AEC93191D}"/>
                </a:ext>
              </a:extLst>
            </p:cNvPr>
            <p:cNvSpPr/>
            <p:nvPr/>
          </p:nvSpPr>
          <p:spPr>
            <a:xfrm>
              <a:off x="1083409" y="3205328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id-ID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4E672-595E-CC9E-80CA-6B2AAE314F52}"/>
                </a:ext>
              </a:extLst>
            </p:cNvPr>
            <p:cNvSpPr/>
            <p:nvPr/>
          </p:nvSpPr>
          <p:spPr>
            <a:xfrm>
              <a:off x="2224086" y="3060135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  <a:endParaRPr lang="id-ID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3B46561-9CED-CB1B-8998-70C7DB8AB7E8}"/>
                </a:ext>
              </a:extLst>
            </p:cNvPr>
            <p:cNvSpPr/>
            <p:nvPr/>
          </p:nvSpPr>
          <p:spPr>
            <a:xfrm>
              <a:off x="3345820" y="2725101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  <a:endParaRPr lang="id-ID" b="1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FE65C6-BBC5-2062-6454-C2CBF7C09258}"/>
                </a:ext>
              </a:extLst>
            </p:cNvPr>
            <p:cNvCxnSpPr>
              <a:cxnSpLocks/>
              <a:stCxn id="2" idx="4"/>
              <a:endCxn id="6" idx="0"/>
            </p:cNvCxnSpPr>
            <p:nvPr/>
          </p:nvCxnSpPr>
          <p:spPr>
            <a:xfrm>
              <a:off x="1318025" y="2403221"/>
              <a:ext cx="0" cy="802107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DFA714-121B-1603-39AB-E5ABB58F2B92}"/>
                </a:ext>
              </a:extLst>
            </p:cNvPr>
            <p:cNvCxnSpPr>
              <a:cxnSpLocks/>
              <a:stCxn id="2" idx="5"/>
              <a:endCxn id="7" idx="1"/>
            </p:cNvCxnSpPr>
            <p:nvPr/>
          </p:nvCxnSpPr>
          <p:spPr>
            <a:xfrm>
              <a:off x="1483924" y="2334504"/>
              <a:ext cx="808879" cy="794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9A7F68-DB67-F0D7-E537-1805C3C8B225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1552641" y="3294751"/>
              <a:ext cx="671445" cy="145193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925E5D-1CF0-7650-CAEB-74D97B0F1599}"/>
                </a:ext>
              </a:extLst>
            </p:cNvPr>
            <p:cNvCxnSpPr>
              <a:cxnSpLocks/>
              <a:stCxn id="7" idx="0"/>
              <a:endCxn id="4" idx="4"/>
            </p:cNvCxnSpPr>
            <p:nvPr/>
          </p:nvCxnSpPr>
          <p:spPr>
            <a:xfrm flipV="1">
              <a:off x="2458702" y="2403221"/>
              <a:ext cx="234616" cy="656914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8BA502-06F8-7876-1D5F-9D8287811EB9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927934" y="2168605"/>
              <a:ext cx="436829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976CF4-E02D-E73E-CFC1-4020760FD017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3580436" y="2403221"/>
              <a:ext cx="18943" cy="32188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3F5FFF-C112-511D-8EE2-CB433F577581}"/>
                </a:ext>
              </a:extLst>
            </p:cNvPr>
            <p:cNvCxnSpPr>
              <a:cxnSpLocks/>
              <a:stCxn id="7" idx="7"/>
              <a:endCxn id="5" idx="3"/>
            </p:cNvCxnSpPr>
            <p:nvPr/>
          </p:nvCxnSpPr>
          <p:spPr>
            <a:xfrm flipV="1">
              <a:off x="2624601" y="2334504"/>
              <a:ext cx="808879" cy="794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F52CA5-727B-9986-81C1-600DA76E2925}"/>
                </a:ext>
              </a:extLst>
            </p:cNvPr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2693318" y="3125616"/>
              <a:ext cx="721219" cy="169135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485BF5-7FDC-2A12-26A3-6F21E7BBD9C4}"/>
                </a:ext>
              </a:extLst>
            </p:cNvPr>
            <p:cNvSpPr txBox="1"/>
            <p:nvPr/>
          </p:nvSpPr>
          <p:spPr>
            <a:xfrm>
              <a:off x="1048481" y="26519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id-ID" baseline="-25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C2CDE6-7D08-2416-6DE5-318095EC608D}"/>
                </a:ext>
              </a:extLst>
            </p:cNvPr>
            <p:cNvSpPr txBox="1"/>
            <p:nvPr/>
          </p:nvSpPr>
          <p:spPr>
            <a:xfrm>
              <a:off x="3025962" y="18488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id-ID" baseline="-25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9D9BEC-7C72-80DB-0CBA-0249713D6AB4}"/>
                </a:ext>
              </a:extLst>
            </p:cNvPr>
            <p:cNvSpPr txBox="1"/>
            <p:nvPr/>
          </p:nvSpPr>
          <p:spPr>
            <a:xfrm>
              <a:off x="3580693" y="24150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id-ID" baseline="-25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FEDDC8-5936-8839-467D-F3B8720EC2CB}"/>
                </a:ext>
              </a:extLst>
            </p:cNvPr>
            <p:cNvSpPr txBox="1"/>
            <p:nvPr/>
          </p:nvSpPr>
          <p:spPr>
            <a:xfrm>
              <a:off x="3004322" y="32123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id-ID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528D09-79A3-1D81-760F-5CF7BAF3E548}"/>
                </a:ext>
              </a:extLst>
            </p:cNvPr>
            <p:cNvSpPr txBox="1"/>
            <p:nvPr/>
          </p:nvSpPr>
          <p:spPr>
            <a:xfrm>
              <a:off x="2803279" y="245664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id-ID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FE1F76-34AC-DDAD-7BF9-FC9E8CA0018B}"/>
                </a:ext>
              </a:extLst>
            </p:cNvPr>
            <p:cNvSpPr txBox="1"/>
            <p:nvPr/>
          </p:nvSpPr>
          <p:spPr>
            <a:xfrm>
              <a:off x="2336714" y="25155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id-ID" baseline="-25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9D9C8E-A2AA-F2C3-E445-543917CF8D54}"/>
                </a:ext>
              </a:extLst>
            </p:cNvPr>
            <p:cNvSpPr txBox="1"/>
            <p:nvPr/>
          </p:nvSpPr>
          <p:spPr>
            <a:xfrm>
              <a:off x="1799891" y="24382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id-ID" baseline="-25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33ADF6-57AB-7C16-A5DA-AB75A372A36E}"/>
                </a:ext>
              </a:extLst>
            </p:cNvPr>
            <p:cNvSpPr txBox="1"/>
            <p:nvPr/>
          </p:nvSpPr>
          <p:spPr>
            <a:xfrm>
              <a:off x="1784532" y="33690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id-ID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55C5D7-C7C2-EEC4-D75E-19A471CA7457}"/>
                </a:ext>
              </a:extLst>
            </p:cNvPr>
            <p:cNvSpPr txBox="1"/>
            <p:nvPr/>
          </p:nvSpPr>
          <p:spPr>
            <a:xfrm>
              <a:off x="1988249" y="189017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id-ID" baseline="-250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5D9EDEA-D0F5-9A7B-BC89-BED6825B20CA}"/>
              </a:ext>
            </a:extLst>
          </p:cNvPr>
          <p:cNvSpPr txBox="1"/>
          <p:nvPr/>
        </p:nvSpPr>
        <p:spPr>
          <a:xfrm>
            <a:off x="4270824" y="1782471"/>
            <a:ext cx="409030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750"/>
              </a:spcBef>
              <a:buFont typeface="+mj-lt"/>
              <a:buAutoNum type="alphaLcPeriod"/>
            </a:pP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Ubahlah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 dalam bentuk adjacency matrix!</a:t>
            </a:r>
          </a:p>
          <a:p>
            <a:pPr marL="342900" indent="-342900">
              <a:lnSpc>
                <a:spcPct val="90000"/>
              </a:lnSpc>
              <a:spcBef>
                <a:spcPts val="750"/>
              </a:spcBef>
              <a:buFont typeface="+mj-lt"/>
              <a:buAutoNum type="alphaLcPeriod"/>
            </a:pP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Tentukan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shortest path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ke F!</a:t>
            </a:r>
          </a:p>
          <a:p>
            <a:pPr marL="342900" indent="-342900">
              <a:lnSpc>
                <a:spcPct val="90000"/>
              </a:lnSpc>
              <a:spcBef>
                <a:spcPts val="750"/>
              </a:spcBef>
              <a:buFont typeface="+mj-lt"/>
              <a:buAutoNum type="alphaLcPeriod"/>
            </a:pP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Tentukan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lintasan</a:t>
            </a:r>
            <a:r>
              <a:rPr lang="en-US" sz="2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traversal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menghubungkan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semua node dengan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terpendek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id-ID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5921-7818-C352-571D-D9391938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Capaian Pembelajaran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2D6C-8DAA-C98F-5053-04F02BC5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Setelah mempelajari materi Gra</a:t>
            </a:r>
            <a:r>
              <a:rPr lang="en-US" dirty="0"/>
              <a:t>f</a:t>
            </a:r>
            <a:r>
              <a:rPr lang="id-ID" dirty="0"/>
              <a:t>, mahasiswa diharapkan mampu</a:t>
            </a:r>
          </a:p>
          <a:p>
            <a:r>
              <a:rPr lang="id-ID" dirty="0"/>
              <a:t>Memahami definisi Graf dan terminologinya</a:t>
            </a:r>
          </a:p>
          <a:p>
            <a:r>
              <a:rPr lang="id-ID" dirty="0"/>
              <a:t>Memahami memodelkan permasalahan di dunia nyata menggunakan Graf</a:t>
            </a:r>
          </a:p>
          <a:p>
            <a:r>
              <a:rPr lang="id-ID" dirty="0"/>
              <a:t>Memahami merepresentasikan struktur data Graf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814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92F-A737-E58C-93C4-86F02F45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Graf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6C0C-2CC1-167B-4612-6FC9F5E8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Graf digunakan untuk merepresentasikan objek-objek diskrit dan hubungan antara objek-objek tersebut</a:t>
            </a:r>
          </a:p>
          <a:p>
            <a:r>
              <a:rPr lang="id-ID" dirty="0"/>
              <a:t>Contoh graf dalam mengilustrasikan sebagian gedung di </a:t>
            </a:r>
            <a:r>
              <a:rPr lang="id-ID" dirty="0" err="1"/>
              <a:t>Polinema</a:t>
            </a:r>
            <a:r>
              <a:rPr lang="id-ID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53868-CFBB-649C-4748-E627BCB1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E0D-0A16-46D7-8255-B27DF4A6F6EF}" type="slidenum">
              <a:rPr lang="id-ID" smtClean="0"/>
              <a:t>3</a:t>
            </a:fld>
            <a:endParaRPr lang="id-ID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4B2588E-FE5C-2ABC-E2F8-CA59D4DBE3F7}"/>
              </a:ext>
            </a:extLst>
          </p:cNvPr>
          <p:cNvGrpSpPr/>
          <p:nvPr/>
        </p:nvGrpSpPr>
        <p:grpSpPr>
          <a:xfrm>
            <a:off x="1118938" y="2495059"/>
            <a:ext cx="7075510" cy="2289599"/>
            <a:chOff x="1118938" y="2302553"/>
            <a:chExt cx="7075510" cy="22895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B37629-30CC-5380-842D-7220449CF863}"/>
                </a:ext>
              </a:extLst>
            </p:cNvPr>
            <p:cNvSpPr/>
            <p:nvPr/>
          </p:nvSpPr>
          <p:spPr>
            <a:xfrm>
              <a:off x="2236875" y="249083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AE89DA-E8AC-C500-A199-5C53D6DC2AE7}"/>
                </a:ext>
              </a:extLst>
            </p:cNvPr>
            <p:cNvSpPr/>
            <p:nvPr/>
          </p:nvSpPr>
          <p:spPr>
            <a:xfrm>
              <a:off x="1357314" y="230255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BE09AB-737D-FEFB-832B-939CC6013950}"/>
                </a:ext>
              </a:extLst>
            </p:cNvPr>
            <p:cNvSpPr/>
            <p:nvPr/>
          </p:nvSpPr>
          <p:spPr>
            <a:xfrm>
              <a:off x="3168818" y="2549787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BE6AD7-1EAC-F170-735B-622A37705B75}"/>
                </a:ext>
              </a:extLst>
            </p:cNvPr>
            <p:cNvSpPr/>
            <p:nvPr/>
          </p:nvSpPr>
          <p:spPr>
            <a:xfrm>
              <a:off x="3168818" y="320424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ABFEB2-26DC-5BF8-F89B-A59B61F147AB}"/>
                </a:ext>
              </a:extLst>
            </p:cNvPr>
            <p:cNvSpPr/>
            <p:nvPr/>
          </p:nvSpPr>
          <p:spPr>
            <a:xfrm>
              <a:off x="1118938" y="3562115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75622B-9AC3-1B0A-C712-4452DAF7491C}"/>
                </a:ext>
              </a:extLst>
            </p:cNvPr>
            <p:cNvSpPr/>
            <p:nvPr/>
          </p:nvSpPr>
          <p:spPr>
            <a:xfrm>
              <a:off x="1991038" y="407907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13B1BC-25EE-2557-8F2B-7E00FDAA6D7D}"/>
                </a:ext>
              </a:extLst>
            </p:cNvPr>
            <p:cNvSpPr/>
            <p:nvPr/>
          </p:nvSpPr>
          <p:spPr>
            <a:xfrm>
              <a:off x="2800913" y="412292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AL</a:t>
              </a:r>
              <a:endParaRPr lang="id-ID" sz="8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1CAFA3-B3C0-7635-1072-207C55D5C5C2}"/>
                </a:ext>
              </a:extLst>
            </p:cNvPr>
            <p:cNvSpPr/>
            <p:nvPr/>
          </p:nvSpPr>
          <p:spPr>
            <a:xfrm>
              <a:off x="3610789" y="412292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AK</a:t>
              </a:r>
              <a:endParaRPr lang="id-ID" sz="8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86E98ED-B7C3-DA18-7F1E-EA01C9F21196}"/>
                </a:ext>
              </a:extLst>
            </p:cNvPr>
            <p:cNvSpPr/>
            <p:nvPr/>
          </p:nvSpPr>
          <p:spPr>
            <a:xfrm>
              <a:off x="4337384" y="412292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AJ</a:t>
              </a:r>
              <a:endParaRPr lang="id-ID" sz="8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5679E4-922C-266A-81B9-04EF0EF4B896}"/>
                </a:ext>
              </a:extLst>
            </p:cNvPr>
            <p:cNvSpPr/>
            <p:nvPr/>
          </p:nvSpPr>
          <p:spPr>
            <a:xfrm>
              <a:off x="5633415" y="310568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AD</a:t>
              </a:r>
              <a:endParaRPr lang="id-ID" sz="8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18F32C-0FC7-2A14-A6F2-155C8D377061}"/>
                </a:ext>
              </a:extLst>
            </p:cNvPr>
            <p:cNvSpPr/>
            <p:nvPr/>
          </p:nvSpPr>
          <p:spPr>
            <a:xfrm>
              <a:off x="6336132" y="310568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AC</a:t>
              </a:r>
              <a:endParaRPr lang="id-ID" sz="8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D65E52-E824-DAE8-A656-0D53B910FF0D}"/>
                </a:ext>
              </a:extLst>
            </p:cNvPr>
            <p:cNvSpPr/>
            <p:nvPr/>
          </p:nvSpPr>
          <p:spPr>
            <a:xfrm>
              <a:off x="7171579" y="310568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AB</a:t>
              </a:r>
              <a:endParaRPr lang="id-ID" sz="800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F19B820-D0AF-FFAA-5EEC-261246488D07}"/>
                </a:ext>
              </a:extLst>
            </p:cNvPr>
            <p:cNvSpPr/>
            <p:nvPr/>
          </p:nvSpPr>
          <p:spPr>
            <a:xfrm>
              <a:off x="5599292" y="388830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AE</a:t>
              </a:r>
              <a:endParaRPr lang="id-ID" sz="800" b="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10B9FD-5311-2058-78B5-FCDF67F26083}"/>
                </a:ext>
              </a:extLst>
            </p:cNvPr>
            <p:cNvSpPr/>
            <p:nvPr/>
          </p:nvSpPr>
          <p:spPr>
            <a:xfrm>
              <a:off x="7725216" y="388830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AA</a:t>
              </a:r>
              <a:endParaRPr lang="id-ID" sz="8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DCBF1-A277-3567-EBF4-0CEDFCBAFC3C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1826546" y="2537169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931DFB-BD89-E2F1-4C65-8FF1544A8A9F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706107" y="2725455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FAE477-CFDF-526F-D231-955937167078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3403434" y="3019019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E8C138-3B49-FE79-0BB8-091DFB34CA4A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 flipH="1">
              <a:off x="2225654" y="2960071"/>
              <a:ext cx="245837" cy="111900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148D50-FF32-88A5-EE21-88381FB589B6}"/>
                </a:ext>
              </a:extLst>
            </p:cNvPr>
            <p:cNvCxnSpPr>
              <a:stCxn id="10" idx="1"/>
              <a:endCxn id="9" idx="5"/>
            </p:cNvCxnSpPr>
            <p:nvPr/>
          </p:nvCxnSpPr>
          <p:spPr>
            <a:xfrm flipH="1" flipV="1">
              <a:off x="1519453" y="3962630"/>
              <a:ext cx="540302" cy="18516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B90F69-333F-37D6-AD37-FD09CFF284E4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2460270" y="4313695"/>
              <a:ext cx="340643" cy="4384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780B3C-F7D6-0EC0-DCDF-B6502D65F1FE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3270145" y="4357536"/>
              <a:ext cx="340644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019CD5B-F5DA-C691-AA00-CEF66CA2AA73}"/>
                </a:ext>
              </a:extLst>
            </p:cNvPr>
            <p:cNvCxnSpPr>
              <a:cxnSpLocks/>
              <a:stCxn id="8" idx="4"/>
              <a:endCxn id="10" idx="7"/>
            </p:cNvCxnSpPr>
            <p:nvPr/>
          </p:nvCxnSpPr>
          <p:spPr>
            <a:xfrm flipH="1">
              <a:off x="2391553" y="3673472"/>
              <a:ext cx="1011881" cy="47432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FB4558-9EAB-E351-5E10-40830D0826C5}"/>
                </a:ext>
              </a:extLst>
            </p:cNvPr>
            <p:cNvCxnSpPr>
              <a:stCxn id="8" idx="4"/>
              <a:endCxn id="11" idx="0"/>
            </p:cNvCxnSpPr>
            <p:nvPr/>
          </p:nvCxnSpPr>
          <p:spPr>
            <a:xfrm flipH="1">
              <a:off x="3035529" y="3673472"/>
              <a:ext cx="367905" cy="4494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B13402-D29B-EE18-B7D6-8BB4B3179B26}"/>
                </a:ext>
              </a:extLst>
            </p:cNvPr>
            <p:cNvCxnSpPr>
              <a:stCxn id="8" idx="4"/>
              <a:endCxn id="12" idx="0"/>
            </p:cNvCxnSpPr>
            <p:nvPr/>
          </p:nvCxnSpPr>
          <p:spPr>
            <a:xfrm>
              <a:off x="3403434" y="3673472"/>
              <a:ext cx="441971" cy="4494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D4FAA5-25FA-49A7-C784-951FA04A58F9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4080021" y="4357536"/>
              <a:ext cx="257363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9D9A3B2-4454-057A-217A-17D999F8B23F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4806616" y="3340298"/>
              <a:ext cx="826799" cy="101723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7060B8F-C86D-9C93-5487-48CA77497F43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3638050" y="3340298"/>
              <a:ext cx="1995365" cy="9855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3D81BA-0149-6611-3F12-85B84DA87FBB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6102647" y="3340298"/>
              <a:ext cx="23348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5ED452-270A-4D71-9EA6-52F0D615ECA8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6805364" y="3340298"/>
              <a:ext cx="36621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7B31A71-D167-A49B-A66B-D5B11A9BC728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 flipH="1">
              <a:off x="5833908" y="3574914"/>
              <a:ext cx="34123" cy="3133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878515-53E6-A90B-7278-72BB3316C27E}"/>
                </a:ext>
              </a:extLst>
            </p:cNvPr>
            <p:cNvCxnSpPr>
              <a:stCxn id="15" idx="4"/>
              <a:endCxn id="17" idx="6"/>
            </p:cNvCxnSpPr>
            <p:nvPr/>
          </p:nvCxnSpPr>
          <p:spPr>
            <a:xfrm flipH="1">
              <a:off x="6068524" y="3574914"/>
              <a:ext cx="502224" cy="54800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C3BDA4-24B5-79EE-5B03-7B82CEEEF03A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6068524" y="4122920"/>
              <a:ext cx="1656692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5FAC241-9F2F-C2F8-807F-4AB0C0AC2A6F}"/>
                </a:ext>
              </a:extLst>
            </p:cNvPr>
            <p:cNvCxnSpPr>
              <a:stCxn id="16" idx="5"/>
              <a:endCxn id="18" idx="0"/>
            </p:cNvCxnSpPr>
            <p:nvPr/>
          </p:nvCxnSpPr>
          <p:spPr>
            <a:xfrm>
              <a:off x="7572094" y="3506197"/>
              <a:ext cx="387738" cy="38210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4F2AEA1-C287-BE88-39C0-802816A7B19A}"/>
              </a:ext>
            </a:extLst>
          </p:cNvPr>
          <p:cNvSpPr txBox="1"/>
          <p:nvPr/>
        </p:nvSpPr>
        <p:spPr>
          <a:xfrm>
            <a:off x="5653285" y="2689409"/>
            <a:ext cx="199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Node (vertex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gedung</a:t>
            </a:r>
            <a:endParaRPr lang="id-ID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39CEBA-6CE6-B5DB-3729-7B7F36D2E5E4}"/>
              </a:ext>
            </a:extLst>
          </p:cNvPr>
          <p:cNvSpPr txBox="1"/>
          <p:nvPr/>
        </p:nvSpPr>
        <p:spPr>
          <a:xfrm>
            <a:off x="3808934" y="3021772"/>
            <a:ext cx="1505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Sisi (edge)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jalan</a:t>
            </a:r>
            <a:endParaRPr lang="id-ID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76B4B8-BDD9-5D6B-418F-D51542FF686A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4561664" y="3283381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2CCA28-BF22-7491-B887-9E5EDCBB5587}"/>
              </a:ext>
            </a:extLst>
          </p:cNvPr>
          <p:cNvCxnSpPr>
            <a:cxnSpLocks/>
          </p:cNvCxnSpPr>
          <p:nvPr/>
        </p:nvCxnSpPr>
        <p:spPr>
          <a:xfrm flipH="1">
            <a:off x="6569617" y="2976909"/>
            <a:ext cx="95878" cy="2346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7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C85041-E1CB-BE48-D7A6-522D8CB7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Graf (2)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0B500-1412-642D-416D-2269B77F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 G </a:t>
            </a:r>
            <a:r>
              <a:rPr lang="en-US"/>
              <a:t>= (V, </a:t>
            </a:r>
            <a:r>
              <a:rPr lang="en-US" dirty="0"/>
              <a:t>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tak </a:t>
            </a:r>
            <a:r>
              <a:rPr lang="en-US"/>
              <a:t>kosong V(</a:t>
            </a:r>
            <a:r>
              <a:rPr lang="en-US" dirty="0"/>
              <a:t>G) dan </a:t>
            </a:r>
            <a:r>
              <a:rPr lang="en-US" dirty="0" err="1"/>
              <a:t>himpunan</a:t>
            </a:r>
            <a:r>
              <a:rPr lang="en-US" dirty="0"/>
              <a:t> E(G) mungkin kosong, yang </a:t>
            </a:r>
            <a:r>
              <a:rPr lang="en-US" dirty="0" err="1"/>
              <a:t>elemen-elemennya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tak </a:t>
            </a:r>
            <a:r>
              <a:rPr lang="en-US" dirty="0" err="1"/>
              <a:t>berurut</a:t>
            </a:r>
            <a:r>
              <a:rPr lang="en-US" dirty="0"/>
              <a:t> 2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err="1"/>
              <a:t>dari</a:t>
            </a:r>
            <a:r>
              <a:rPr lang="en-US"/>
              <a:t> V(</a:t>
            </a:r>
            <a:r>
              <a:rPr lang="en-US" dirty="0"/>
              <a:t>G)</a:t>
            </a:r>
          </a:p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lvl="1"/>
            <a:r>
              <a:rPr lang="en-US"/>
              <a:t>V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tidak kosong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err="1"/>
              <a:t>titik-titik</a:t>
            </a:r>
            <a:r>
              <a:rPr lang="en-US"/>
              <a:t> (vertices</a:t>
            </a:r>
            <a:r>
              <a:rPr lang="en-US" dirty="0"/>
              <a:t>)</a:t>
            </a:r>
          </a:p>
          <a:p>
            <a:pPr marL="901700" lvl="1" indent="0">
              <a:buNone/>
            </a:pPr>
            <a:r>
              <a:rPr lang="en-US"/>
              <a:t>V </a:t>
            </a:r>
            <a:r>
              <a:rPr lang="en-US" dirty="0"/>
              <a:t>= {a, b, </a:t>
            </a:r>
            <a:r>
              <a:rPr lang="en-US"/>
              <a:t>…., vn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garis (edges)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titik-titik</a:t>
            </a:r>
            <a:endParaRPr lang="en-US" dirty="0"/>
          </a:p>
          <a:p>
            <a:pPr marL="901700" lvl="1" indent="0">
              <a:buNone/>
            </a:pPr>
            <a:r>
              <a:rPr lang="en-US" dirty="0"/>
              <a:t>E = {e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} atau {(</a:t>
            </a:r>
            <a:r>
              <a:rPr lang="en-US" dirty="0" err="1"/>
              <a:t>a,b</a:t>
            </a:r>
            <a:r>
              <a:rPr lang="en-US" dirty="0"/>
              <a:t>), {</a:t>
            </a:r>
            <a:r>
              <a:rPr lang="en-US" dirty="0" err="1"/>
              <a:t>a,c</a:t>
            </a:r>
            <a:r>
              <a:rPr lang="en-US" dirty="0"/>
              <a:t>), (</a:t>
            </a:r>
            <a:r>
              <a:rPr lang="en-US" dirty="0" err="1"/>
              <a:t>n,n</a:t>
            </a:r>
            <a:r>
              <a:rPr lang="en-US" dirty="0"/>
              <a:t>)}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923EC-39CB-DBD0-A283-8AE433EB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Istilah pada Graf</a:t>
            </a: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>
              <a:spcBef>
                <a:spcPts val="0"/>
              </a:spcBef>
              <a:buSzPct val="100000"/>
            </a:pPr>
            <a:r>
              <a:rPr lang="en-US" b="1" i="1"/>
              <a:t>Vertex</a:t>
            </a:r>
            <a:r>
              <a:rPr lang="en-US" b="1"/>
              <a:t> </a:t>
            </a:r>
            <a:r>
              <a:rPr lang="en-US" b="1" dirty="0"/>
              <a:t>(</a:t>
            </a:r>
            <a:r>
              <a:rPr lang="en-US" b="1" dirty="0" err="1"/>
              <a:t>Titik</a:t>
            </a:r>
            <a:r>
              <a:rPr lang="en-US" b="1" dirty="0"/>
              <a:t> atau </a:t>
            </a:r>
            <a:r>
              <a:rPr lang="en-US" b="1" dirty="0" err="1"/>
              <a:t>simpul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 err="1"/>
              <a:t>Titik</a:t>
            </a:r>
            <a:r>
              <a:rPr lang="en-US" dirty="0"/>
              <a:t> dalam </a:t>
            </a:r>
            <a:r>
              <a:rPr lang="en-US" i="1" dirty="0"/>
              <a:t>graph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/>
              <a:t>dengan </a:t>
            </a:r>
            <a:r>
              <a:rPr lang="en-US" i="1"/>
              <a:t>vertex</a:t>
            </a:r>
            <a:r>
              <a:rPr lang="en-US" dirty="0"/>
              <a:t>. Biasanya </a:t>
            </a:r>
            <a:r>
              <a:rPr lang="en-US" dirty="0" err="1"/>
              <a:t>disimbolkan</a:t>
            </a:r>
            <a:r>
              <a:rPr lang="en-US" dirty="0"/>
              <a:t> dengan bentuk </a:t>
            </a:r>
            <a:r>
              <a:rPr lang="en-US" dirty="0" err="1"/>
              <a:t>lingkaran</a:t>
            </a:r>
            <a:r>
              <a:rPr lang="en-US" dirty="0"/>
              <a:t>.</a:t>
            </a:r>
            <a:endParaRPr dirty="0"/>
          </a:p>
          <a:p>
            <a:pPr marL="342900">
              <a:buSzPct val="100000"/>
            </a:pPr>
            <a:r>
              <a:rPr lang="en-US" b="1" i="1" dirty="0"/>
              <a:t>Edge </a:t>
            </a:r>
            <a:r>
              <a:rPr lang="en-US" b="1" dirty="0"/>
              <a:t>(Garis atau </a:t>
            </a:r>
            <a:r>
              <a:rPr lang="en-US" b="1" dirty="0" err="1"/>
              <a:t>sisi</a:t>
            </a:r>
            <a:r>
              <a:rPr lang="en-US" b="1" dirty="0"/>
              <a:t> atau </a:t>
            </a:r>
            <a:r>
              <a:rPr lang="en-US" b="1" dirty="0" err="1"/>
              <a:t>tepi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>Garis-garis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dalam </a:t>
            </a:r>
            <a:r>
              <a:rPr lang="en-US" i="1" dirty="0"/>
              <a:t>graph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dengan garis (</a:t>
            </a:r>
            <a:r>
              <a:rPr lang="en-US" i="1" dirty="0"/>
              <a:t>edge</a:t>
            </a:r>
            <a:r>
              <a:rPr lang="en-US" dirty="0"/>
              <a:t>)</a:t>
            </a:r>
            <a:endParaRPr dirty="0"/>
          </a:p>
          <a:p>
            <a:pPr marL="342900">
              <a:buSzPct val="100000"/>
            </a:pPr>
            <a:r>
              <a:rPr lang="en-US" b="1" i="1" dirty="0"/>
              <a:t>Adjacency </a:t>
            </a:r>
            <a:r>
              <a:rPr lang="en-US" b="1" dirty="0"/>
              <a:t>(</a:t>
            </a:r>
            <a:r>
              <a:rPr lang="en-US" b="1" dirty="0" err="1"/>
              <a:t>Bertetangga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>Dua </a:t>
            </a:r>
            <a:r>
              <a:rPr lang="en-US" err="1"/>
              <a:t>titik</a:t>
            </a:r>
            <a:r>
              <a:rPr lang="en-US"/>
              <a:t> (</a:t>
            </a:r>
            <a:r>
              <a:rPr lang="en-US" i="1"/>
              <a:t>vertex</a:t>
            </a:r>
            <a:r>
              <a:rPr lang="en-US" dirty="0"/>
              <a:t>)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bertetangga</a:t>
            </a:r>
            <a:r>
              <a:rPr lang="en-US" dirty="0"/>
              <a:t> (</a:t>
            </a:r>
            <a:r>
              <a:rPr lang="en-US" i="1" dirty="0"/>
              <a:t>adjacent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garis (</a:t>
            </a:r>
            <a:r>
              <a:rPr lang="en-US" i="1" dirty="0"/>
              <a:t>edge</a:t>
            </a:r>
            <a:r>
              <a:rPr lang="en-US" dirty="0"/>
              <a:t>).</a:t>
            </a:r>
            <a:endParaRPr dirty="0"/>
          </a:p>
          <a:p>
            <a:pPr marL="342900">
              <a:buSzPct val="100000"/>
            </a:pPr>
            <a:r>
              <a:rPr lang="en-US" b="1" i="1" dirty="0"/>
              <a:t>Path </a:t>
            </a:r>
            <a:r>
              <a:rPr lang="en-US" b="1" dirty="0"/>
              <a:t>(</a:t>
            </a:r>
            <a:r>
              <a:rPr lang="en-US" b="1" dirty="0" err="1"/>
              <a:t>Lintasan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>Path atau </a:t>
            </a:r>
            <a:r>
              <a:rPr lang="en-US" dirty="0" err="1"/>
              <a:t>intasan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ke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dirty="0"/>
          </a:p>
          <a:p>
            <a:pPr marL="171450" lvl="0" indent="-4813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15BCCA-0CFF-B309-3200-5E4724FB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Graf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A1750-6AC5-CA62-3553-19F1AD9C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TS TI </a:t>
            </a:r>
            <a:r>
              <a:rPr lang="en-US" sz="2000" dirty="0" err="1"/>
              <a:t>bertetangga</a:t>
            </a:r>
            <a:r>
              <a:rPr lang="en-US" sz="2000" dirty="0"/>
              <a:t> dengan TM, AS, dan AM</a:t>
            </a:r>
          </a:p>
          <a:p>
            <a:r>
              <a:rPr lang="en-US" sz="2000" dirty="0"/>
              <a:t>AI tidak </a:t>
            </a:r>
            <a:r>
              <a:rPr lang="en-US" sz="2000" dirty="0" err="1"/>
              <a:t>bertetangga</a:t>
            </a:r>
            <a:r>
              <a:rPr lang="en-US" sz="2000" dirty="0"/>
              <a:t> dengan TM, TS TI, AU, AJ, AC, AB, AE, dan AA</a:t>
            </a:r>
          </a:p>
          <a:p>
            <a:r>
              <a:rPr lang="en-US" sz="2000" dirty="0"/>
              <a:t>Path </a:t>
            </a:r>
            <a:r>
              <a:rPr lang="en-US" sz="2000" dirty="0" err="1"/>
              <a:t>dari</a:t>
            </a:r>
            <a:r>
              <a:rPr lang="en-US" sz="2000" dirty="0"/>
              <a:t> TS TI ke AD </a:t>
            </a:r>
            <a:r>
              <a:rPr lang="en-US" sz="2000" dirty="0" err="1"/>
              <a:t>yaitu</a:t>
            </a:r>
            <a:r>
              <a:rPr lang="en-US" sz="2000" dirty="0"/>
              <a:t> TS TI </a:t>
            </a:r>
            <a:r>
              <a:rPr lang="en-US" sz="2000" dirty="0">
                <a:sym typeface="Wingdings" panose="05000000000000000000" pitchFamily="2" charset="2"/>
              </a:rPr>
              <a:t> AS  AI  AD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id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DEFA5-5869-002F-5B28-33394DD0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B87410-2EB4-ED06-1168-6B37E334A88A}"/>
              </a:ext>
            </a:extLst>
          </p:cNvPr>
          <p:cNvGrpSpPr/>
          <p:nvPr/>
        </p:nvGrpSpPr>
        <p:grpSpPr>
          <a:xfrm>
            <a:off x="1118938" y="2495059"/>
            <a:ext cx="7075510" cy="2289599"/>
            <a:chOff x="1118938" y="2302553"/>
            <a:chExt cx="7075510" cy="22895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921D92-81A7-1F53-65E8-466CFDA28139}"/>
                </a:ext>
              </a:extLst>
            </p:cNvPr>
            <p:cNvSpPr/>
            <p:nvPr/>
          </p:nvSpPr>
          <p:spPr>
            <a:xfrm>
              <a:off x="2236875" y="249083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4FF34D-CDCB-9619-53B0-B501640CF6EF}"/>
                </a:ext>
              </a:extLst>
            </p:cNvPr>
            <p:cNvSpPr/>
            <p:nvPr/>
          </p:nvSpPr>
          <p:spPr>
            <a:xfrm>
              <a:off x="1357314" y="230255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C0AC57-87FC-72F1-7644-D3AD97EB2AD2}"/>
                </a:ext>
              </a:extLst>
            </p:cNvPr>
            <p:cNvSpPr/>
            <p:nvPr/>
          </p:nvSpPr>
          <p:spPr>
            <a:xfrm>
              <a:off x="3168818" y="2549787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4C187C-D5E2-029E-3AB0-7280C99C74E5}"/>
                </a:ext>
              </a:extLst>
            </p:cNvPr>
            <p:cNvSpPr/>
            <p:nvPr/>
          </p:nvSpPr>
          <p:spPr>
            <a:xfrm>
              <a:off x="3168818" y="320424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EE1FE4-3E29-8826-F0B8-3BE48783E7EE}"/>
                </a:ext>
              </a:extLst>
            </p:cNvPr>
            <p:cNvSpPr/>
            <p:nvPr/>
          </p:nvSpPr>
          <p:spPr>
            <a:xfrm>
              <a:off x="1118938" y="3562115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3C344F-41F8-B7A7-85A5-C3F8827692C1}"/>
                </a:ext>
              </a:extLst>
            </p:cNvPr>
            <p:cNvSpPr/>
            <p:nvPr/>
          </p:nvSpPr>
          <p:spPr>
            <a:xfrm>
              <a:off x="1991038" y="407907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93A24E-1F3A-501D-1AC0-E8E0F8F68B76}"/>
                </a:ext>
              </a:extLst>
            </p:cNvPr>
            <p:cNvSpPr/>
            <p:nvPr/>
          </p:nvSpPr>
          <p:spPr>
            <a:xfrm>
              <a:off x="2800913" y="412292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AL</a:t>
              </a:r>
              <a:endParaRPr lang="id-ID" sz="8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630BE1-0AE5-F07E-21E4-0814D0C2ACEC}"/>
                </a:ext>
              </a:extLst>
            </p:cNvPr>
            <p:cNvSpPr/>
            <p:nvPr/>
          </p:nvSpPr>
          <p:spPr>
            <a:xfrm>
              <a:off x="3610789" y="412292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AK</a:t>
              </a:r>
              <a:endParaRPr lang="id-ID" sz="8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933820-7518-2204-F57B-AF2D8A4484DA}"/>
                </a:ext>
              </a:extLst>
            </p:cNvPr>
            <p:cNvSpPr/>
            <p:nvPr/>
          </p:nvSpPr>
          <p:spPr>
            <a:xfrm>
              <a:off x="4337384" y="412292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AJ</a:t>
              </a:r>
              <a:endParaRPr lang="id-ID" sz="800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802CF5-4BA4-A7CD-FFEC-FE63EC0E08F5}"/>
                </a:ext>
              </a:extLst>
            </p:cNvPr>
            <p:cNvSpPr/>
            <p:nvPr/>
          </p:nvSpPr>
          <p:spPr>
            <a:xfrm>
              <a:off x="5633415" y="310568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AD</a:t>
              </a:r>
              <a:endParaRPr lang="id-ID" sz="800" b="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3535D4-F35D-733C-A393-BC46CB048107}"/>
                </a:ext>
              </a:extLst>
            </p:cNvPr>
            <p:cNvSpPr/>
            <p:nvPr/>
          </p:nvSpPr>
          <p:spPr>
            <a:xfrm>
              <a:off x="6336132" y="310568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AC</a:t>
              </a:r>
              <a:endParaRPr lang="id-ID" sz="800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675B0D-5E93-2FA0-F1E7-76DE40915C33}"/>
                </a:ext>
              </a:extLst>
            </p:cNvPr>
            <p:cNvSpPr/>
            <p:nvPr/>
          </p:nvSpPr>
          <p:spPr>
            <a:xfrm>
              <a:off x="7171579" y="310568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AB</a:t>
              </a:r>
              <a:endParaRPr lang="id-ID" sz="800" b="1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AA151C-6779-110A-667F-25ED8DF6FA04}"/>
                </a:ext>
              </a:extLst>
            </p:cNvPr>
            <p:cNvSpPr/>
            <p:nvPr/>
          </p:nvSpPr>
          <p:spPr>
            <a:xfrm>
              <a:off x="5599292" y="388830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AE</a:t>
              </a:r>
              <a:endParaRPr lang="id-ID" sz="800" b="1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E18C77-E1CC-38A2-4C4F-71F469AF471F}"/>
                </a:ext>
              </a:extLst>
            </p:cNvPr>
            <p:cNvSpPr/>
            <p:nvPr/>
          </p:nvSpPr>
          <p:spPr>
            <a:xfrm>
              <a:off x="7725216" y="388830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AA</a:t>
              </a:r>
              <a:endParaRPr lang="id-ID" sz="800" b="1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423736-8A0E-138B-8135-A28A208C1893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1826546" y="2537169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92BA54-5DC8-3AEF-9E5F-94859DFCF5B6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2706107" y="2725455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2B9D4D-1DF8-37FB-01A2-7AB2D2FDD11C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403434" y="3019019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71793C-6D14-0CC7-F743-5DD5389BF772}"/>
                </a:ext>
              </a:extLst>
            </p:cNvPr>
            <p:cNvCxnSpPr>
              <a:stCxn id="8" idx="4"/>
              <a:endCxn id="13" idx="0"/>
            </p:cNvCxnSpPr>
            <p:nvPr/>
          </p:nvCxnSpPr>
          <p:spPr>
            <a:xfrm flipH="1">
              <a:off x="2225654" y="2960071"/>
              <a:ext cx="245837" cy="111900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72C937-5492-2774-0183-3492C0FABBD2}"/>
                </a:ext>
              </a:extLst>
            </p:cNvPr>
            <p:cNvCxnSpPr>
              <a:stCxn id="13" idx="1"/>
              <a:endCxn id="12" idx="5"/>
            </p:cNvCxnSpPr>
            <p:nvPr/>
          </p:nvCxnSpPr>
          <p:spPr>
            <a:xfrm flipH="1" flipV="1">
              <a:off x="1519453" y="3962630"/>
              <a:ext cx="540302" cy="18516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16D609-D736-6887-070B-A8018F5C1C93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2460270" y="4313695"/>
              <a:ext cx="340643" cy="4384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B7C591-B21A-671A-851A-D6507A4608CE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3270145" y="4357536"/>
              <a:ext cx="340644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7BD25D-6900-7BD5-FBA0-F87D61A0F8AC}"/>
                </a:ext>
              </a:extLst>
            </p:cNvPr>
            <p:cNvCxnSpPr>
              <a:cxnSpLocks/>
              <a:stCxn id="11" idx="4"/>
              <a:endCxn id="13" idx="7"/>
            </p:cNvCxnSpPr>
            <p:nvPr/>
          </p:nvCxnSpPr>
          <p:spPr>
            <a:xfrm flipH="1">
              <a:off x="2391553" y="3673472"/>
              <a:ext cx="1011881" cy="47432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14B37F-7958-2191-0FC5-D240AD6BC248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 flipH="1">
              <a:off x="3035529" y="3673472"/>
              <a:ext cx="367905" cy="4494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579DD0-D810-B99C-D023-3AEEA43086E3}"/>
                </a:ext>
              </a:extLst>
            </p:cNvPr>
            <p:cNvCxnSpPr>
              <a:stCxn id="11" idx="4"/>
              <a:endCxn id="15" idx="0"/>
            </p:cNvCxnSpPr>
            <p:nvPr/>
          </p:nvCxnSpPr>
          <p:spPr>
            <a:xfrm>
              <a:off x="3403434" y="3673472"/>
              <a:ext cx="441971" cy="4494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25535A-9192-82F9-5416-6FA58D9DE56A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4080021" y="4357536"/>
              <a:ext cx="257363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0362C8-5CA7-333A-A2DD-A65948681C00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4806616" y="3340298"/>
              <a:ext cx="826799" cy="101723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FCB34-2215-06F4-5733-F144F1317B0E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3638050" y="3340298"/>
              <a:ext cx="1995365" cy="9855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52EE31-233E-A86F-C349-265F243ABD24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6102647" y="3340298"/>
              <a:ext cx="23348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FC9C78-1BAC-0AD5-40A2-A440B186BA32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6805364" y="3340298"/>
              <a:ext cx="36621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65D2F7-049D-EF70-0684-4498FE095FE0}"/>
                </a:ext>
              </a:extLst>
            </p:cNvPr>
            <p:cNvCxnSpPr>
              <a:stCxn id="17" idx="4"/>
              <a:endCxn id="20" idx="0"/>
            </p:cNvCxnSpPr>
            <p:nvPr/>
          </p:nvCxnSpPr>
          <p:spPr>
            <a:xfrm flipH="1">
              <a:off x="5833908" y="3574914"/>
              <a:ext cx="34123" cy="3133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FC967D-83B1-1844-CE24-2709AE72C03A}"/>
                </a:ext>
              </a:extLst>
            </p:cNvPr>
            <p:cNvCxnSpPr>
              <a:stCxn id="18" idx="4"/>
              <a:endCxn id="20" idx="6"/>
            </p:cNvCxnSpPr>
            <p:nvPr/>
          </p:nvCxnSpPr>
          <p:spPr>
            <a:xfrm flipH="1">
              <a:off x="6068524" y="3574914"/>
              <a:ext cx="502224" cy="54800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AC461F5-22CC-64D4-493D-8AFE897B3944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6068524" y="4122920"/>
              <a:ext cx="1656692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7178B7-D2F5-DA14-D3BA-369244902F71}"/>
                </a:ext>
              </a:extLst>
            </p:cNvPr>
            <p:cNvCxnSpPr>
              <a:stCxn id="19" idx="5"/>
              <a:endCxn id="21" idx="0"/>
            </p:cNvCxnSpPr>
            <p:nvPr/>
          </p:nvCxnSpPr>
          <p:spPr>
            <a:xfrm>
              <a:off x="7572094" y="3506197"/>
              <a:ext cx="387738" cy="38210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FD2FEA1-3106-E927-8486-28548186FA1E}"/>
              </a:ext>
            </a:extLst>
          </p:cNvPr>
          <p:cNvSpPr txBox="1"/>
          <p:nvPr/>
        </p:nvSpPr>
        <p:spPr>
          <a:xfrm>
            <a:off x="4832562" y="3965634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12</a:t>
            </a:r>
            <a:endParaRPr lang="id-ID" sz="10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CE892-1B12-42A9-0FE0-3895906D4A40}"/>
              </a:ext>
            </a:extLst>
          </p:cNvPr>
          <p:cNvSpPr txBox="1"/>
          <p:nvPr/>
        </p:nvSpPr>
        <p:spPr>
          <a:xfrm>
            <a:off x="2777052" y="2971107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2</a:t>
            </a:r>
            <a:endParaRPr lang="id-ID" sz="10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98C65F-4F14-FC3A-A9E8-99A172F72B84}"/>
              </a:ext>
            </a:extLst>
          </p:cNvPr>
          <p:cNvSpPr txBox="1"/>
          <p:nvPr/>
        </p:nvSpPr>
        <p:spPr>
          <a:xfrm>
            <a:off x="2045530" y="3433202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3</a:t>
            </a:r>
            <a:endParaRPr lang="id-ID" sz="10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86518D-C6FA-2D89-224D-81CBA18F728D}"/>
              </a:ext>
            </a:extLst>
          </p:cNvPr>
          <p:cNvSpPr txBox="1"/>
          <p:nvPr/>
        </p:nvSpPr>
        <p:spPr>
          <a:xfrm>
            <a:off x="1665465" y="400040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4</a:t>
            </a:r>
            <a:endParaRPr lang="id-ID" sz="10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5909D4-1184-559C-3228-3063FA5CC1F7}"/>
              </a:ext>
            </a:extLst>
          </p:cNvPr>
          <p:cNvSpPr txBox="1"/>
          <p:nvPr/>
        </p:nvSpPr>
        <p:spPr>
          <a:xfrm>
            <a:off x="2604780" y="385622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5</a:t>
            </a:r>
            <a:endParaRPr lang="id-ID" sz="1000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34F25C-4D61-0B09-440E-1150449D5FF5}"/>
              </a:ext>
            </a:extLst>
          </p:cNvPr>
          <p:cNvSpPr txBox="1"/>
          <p:nvPr/>
        </p:nvSpPr>
        <p:spPr>
          <a:xfrm>
            <a:off x="2473764" y="4491372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6</a:t>
            </a:r>
            <a:endParaRPr lang="id-ID" sz="1000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CBBBF6-5E49-60F5-CE63-E67687CD9599}"/>
              </a:ext>
            </a:extLst>
          </p:cNvPr>
          <p:cNvSpPr txBox="1"/>
          <p:nvPr/>
        </p:nvSpPr>
        <p:spPr>
          <a:xfrm>
            <a:off x="3123109" y="4064329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7</a:t>
            </a:r>
            <a:endParaRPr lang="id-ID" sz="10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67E37-1A2E-C038-42EE-61C16EEF09D6}"/>
              </a:ext>
            </a:extLst>
          </p:cNvPr>
          <p:cNvSpPr txBox="1"/>
          <p:nvPr/>
        </p:nvSpPr>
        <p:spPr>
          <a:xfrm>
            <a:off x="3288823" y="4513777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8</a:t>
            </a:r>
            <a:endParaRPr lang="id-ID" sz="10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B8DFD-8F96-0D00-20A2-A15725747358}"/>
              </a:ext>
            </a:extLst>
          </p:cNvPr>
          <p:cNvSpPr txBox="1"/>
          <p:nvPr/>
        </p:nvSpPr>
        <p:spPr>
          <a:xfrm>
            <a:off x="3603927" y="3947152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9</a:t>
            </a:r>
            <a:endParaRPr lang="id-ID" sz="10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A2A362-0428-5D03-DE52-EC3D68AFB2FB}"/>
              </a:ext>
            </a:extLst>
          </p:cNvPr>
          <p:cNvSpPr txBox="1"/>
          <p:nvPr/>
        </p:nvSpPr>
        <p:spPr>
          <a:xfrm>
            <a:off x="3385901" y="3154615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10</a:t>
            </a:r>
            <a:endParaRPr lang="id-ID" sz="10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C909BD-ECF2-B211-7EFF-374D26F5506E}"/>
              </a:ext>
            </a:extLst>
          </p:cNvPr>
          <p:cNvSpPr txBox="1"/>
          <p:nvPr/>
        </p:nvSpPr>
        <p:spPr>
          <a:xfrm>
            <a:off x="4241573" y="3310251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11</a:t>
            </a:r>
            <a:endParaRPr lang="id-ID" sz="10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4C70D-21E6-81DD-4DF3-F4E2227931AE}"/>
              </a:ext>
            </a:extLst>
          </p:cNvPr>
          <p:cNvSpPr txBox="1"/>
          <p:nvPr/>
        </p:nvSpPr>
        <p:spPr>
          <a:xfrm>
            <a:off x="6333887" y="3865978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17</a:t>
            </a:r>
            <a:endParaRPr lang="id-ID" sz="1000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DD2946-BBE3-2CE8-E6A7-96E54A656C86}"/>
              </a:ext>
            </a:extLst>
          </p:cNvPr>
          <p:cNvSpPr txBox="1"/>
          <p:nvPr/>
        </p:nvSpPr>
        <p:spPr>
          <a:xfrm>
            <a:off x="4053628" y="4506201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13</a:t>
            </a:r>
            <a:endParaRPr lang="id-ID" sz="10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ED4945-8568-1A90-2189-56926D977A23}"/>
              </a:ext>
            </a:extLst>
          </p:cNvPr>
          <p:cNvSpPr txBox="1"/>
          <p:nvPr/>
        </p:nvSpPr>
        <p:spPr>
          <a:xfrm>
            <a:off x="6032844" y="3278214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14</a:t>
            </a:r>
            <a:endParaRPr lang="id-ID" sz="10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D29E2F-C0F6-3F48-01A1-330C6831FA76}"/>
              </a:ext>
            </a:extLst>
          </p:cNvPr>
          <p:cNvSpPr txBox="1"/>
          <p:nvPr/>
        </p:nvSpPr>
        <p:spPr>
          <a:xfrm>
            <a:off x="6808758" y="3273635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15</a:t>
            </a:r>
            <a:endParaRPr lang="id-ID" sz="10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7941A4-0AE9-B23C-FC7C-867F66281961}"/>
              </a:ext>
            </a:extLst>
          </p:cNvPr>
          <p:cNvSpPr txBox="1"/>
          <p:nvPr/>
        </p:nvSpPr>
        <p:spPr>
          <a:xfrm>
            <a:off x="5807566" y="3771328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16</a:t>
            </a:r>
            <a:endParaRPr lang="id-ID" sz="10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002AA1-4002-F000-1A34-E519591B85F6}"/>
              </a:ext>
            </a:extLst>
          </p:cNvPr>
          <p:cNvSpPr txBox="1"/>
          <p:nvPr/>
        </p:nvSpPr>
        <p:spPr>
          <a:xfrm>
            <a:off x="1862642" y="2725450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</a:t>
            </a:r>
            <a:endParaRPr lang="id-ID" sz="10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90CFAC-FBCB-6C0B-40FB-6446A37DF5A3}"/>
              </a:ext>
            </a:extLst>
          </p:cNvPr>
          <p:cNvSpPr txBox="1"/>
          <p:nvPr/>
        </p:nvSpPr>
        <p:spPr>
          <a:xfrm>
            <a:off x="6790956" y="4302729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18</a:t>
            </a:r>
            <a:endParaRPr lang="id-ID" sz="1000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C05EAD-5552-EC06-3894-F3ACB0468384}"/>
              </a:ext>
            </a:extLst>
          </p:cNvPr>
          <p:cNvSpPr txBox="1"/>
          <p:nvPr/>
        </p:nvSpPr>
        <p:spPr>
          <a:xfrm>
            <a:off x="7695495" y="367209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baseline="-25000" dirty="0"/>
              <a:t>19</a:t>
            </a:r>
            <a:endParaRPr lang="id-ID" sz="10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F69E4A-618E-69EC-DF1F-F9553730F37E}"/>
              </a:ext>
            </a:extLst>
          </p:cNvPr>
          <p:cNvSpPr txBox="1"/>
          <p:nvPr/>
        </p:nvSpPr>
        <p:spPr>
          <a:xfrm>
            <a:off x="3849466" y="2566983"/>
            <a:ext cx="4594528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 TS TI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AM  AL  AK  AJ  AD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Shortest path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path dengan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jarak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terdekat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3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8D0D-772D-5512-22F0-B14ADE3F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pada Graf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3F2F8-734D-21E2-CA8E-6C457DE1F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 Graph (</a:t>
            </a:r>
            <a:r>
              <a:rPr lang="en-US" dirty="0" err="1"/>
              <a:t>Terhubung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D86781-C3D2-E0C7-23F4-B1C0162845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Ada </a:t>
            </a:r>
            <a:r>
              <a:rPr lang="en-US" sz="1800" dirty="0" err="1"/>
              <a:t>setidaknya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garis (</a:t>
            </a:r>
            <a:r>
              <a:rPr lang="en-US" sz="1800" i="1" dirty="0"/>
              <a:t>edge</a:t>
            </a:r>
            <a:r>
              <a:rPr lang="en-US" sz="1800" dirty="0"/>
              <a:t>)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/>
              <a:t>node (</a:t>
            </a:r>
            <a:r>
              <a:rPr lang="en-US" sz="1800" i="1"/>
              <a:t>vertex</a:t>
            </a:r>
            <a:r>
              <a:rPr lang="en-US" sz="1800" dirty="0"/>
              <a:t>) ke node </a:t>
            </a:r>
            <a:r>
              <a:rPr lang="en-US" sz="1800" dirty="0" err="1"/>
              <a:t>lainnya</a:t>
            </a:r>
            <a:endParaRPr lang="id-ID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001850-1EA3-391F-D42F-294BDA746B8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4202029" cy="617934"/>
          </a:xfrm>
        </p:spPr>
        <p:txBody>
          <a:bodyPr>
            <a:normAutofit/>
          </a:bodyPr>
          <a:lstStyle/>
          <a:p>
            <a:r>
              <a:rPr lang="en-US" dirty="0"/>
              <a:t>Unconnected Graph (Tidak </a:t>
            </a:r>
            <a:r>
              <a:rPr lang="en-US" dirty="0" err="1"/>
              <a:t>Terhubung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75673-C3F2-C6E7-88C9-4865BC2C918C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Satu atau lebih </a:t>
            </a:r>
            <a:r>
              <a:rPr lang="en-US" sz="1800" dirty="0" err="1"/>
              <a:t>nodenya</a:t>
            </a:r>
            <a:r>
              <a:rPr lang="en-US" sz="1800" dirty="0"/>
              <a:t> tidak </a:t>
            </a:r>
            <a:r>
              <a:rPr lang="en-US" sz="1800" dirty="0" err="1"/>
              <a:t>terhubung</a:t>
            </a:r>
            <a:r>
              <a:rPr lang="en-US" sz="1800" dirty="0"/>
              <a:t> ke node </a:t>
            </a:r>
            <a:r>
              <a:rPr lang="en-US" sz="1800" dirty="0" err="1"/>
              <a:t>lainnya</a:t>
            </a:r>
            <a:endParaRPr lang="id-ID" sz="1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52F41D-601B-976E-0BA7-76F2C5A71009}"/>
              </a:ext>
            </a:extLst>
          </p:cNvPr>
          <p:cNvGrpSpPr/>
          <p:nvPr/>
        </p:nvGrpSpPr>
        <p:grpSpPr>
          <a:xfrm>
            <a:off x="1491916" y="2744216"/>
            <a:ext cx="2519112" cy="2125440"/>
            <a:chOff x="1118938" y="2495059"/>
            <a:chExt cx="2519112" cy="21254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5B0D0-42AE-5AFA-EAC6-EB644B56FA30}"/>
                </a:ext>
              </a:extLst>
            </p:cNvPr>
            <p:cNvSpPr/>
            <p:nvPr/>
          </p:nvSpPr>
          <p:spPr>
            <a:xfrm>
              <a:off x="2236875" y="2683345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8CE91D-FCA7-9F25-8F72-54B5BF87A427}"/>
                </a:ext>
              </a:extLst>
            </p:cNvPr>
            <p:cNvSpPr/>
            <p:nvPr/>
          </p:nvSpPr>
          <p:spPr>
            <a:xfrm>
              <a:off x="1357314" y="249505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BBD690-5DBC-B31D-9CFA-4278320EFE0C}"/>
                </a:ext>
              </a:extLst>
            </p:cNvPr>
            <p:cNvSpPr/>
            <p:nvPr/>
          </p:nvSpPr>
          <p:spPr>
            <a:xfrm>
              <a:off x="3168818" y="274229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E5A333C-6F5A-7F44-325E-5021A0703D94}"/>
                </a:ext>
              </a:extLst>
            </p:cNvPr>
            <p:cNvSpPr/>
            <p:nvPr/>
          </p:nvSpPr>
          <p:spPr>
            <a:xfrm>
              <a:off x="3168818" y="339674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C85B6B-7B2B-4283-89C0-EF983E8D4EB9}"/>
                </a:ext>
              </a:extLst>
            </p:cNvPr>
            <p:cNvSpPr/>
            <p:nvPr/>
          </p:nvSpPr>
          <p:spPr>
            <a:xfrm>
              <a:off x="1118938" y="358617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DCAD07-8185-D889-EC21-CD703ED40CD8}"/>
                </a:ext>
              </a:extLst>
            </p:cNvPr>
            <p:cNvSpPr/>
            <p:nvPr/>
          </p:nvSpPr>
          <p:spPr>
            <a:xfrm>
              <a:off x="1991038" y="4151267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F3F095-0D8C-B727-2718-562EDC92A66E}"/>
                </a:ext>
              </a:extLst>
            </p:cNvPr>
            <p:cNvCxnSpPr>
              <a:cxnSpLocks/>
              <a:stCxn id="13" idx="6"/>
              <a:endCxn id="12" idx="1"/>
            </p:cNvCxnSpPr>
            <p:nvPr/>
          </p:nvCxnSpPr>
          <p:spPr>
            <a:xfrm>
              <a:off x="1826546" y="2729675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73B67-8087-B260-6DF0-110CA0CE3163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2706107" y="2917961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47CEEB-5F20-05D7-8BC0-4EEF10C59FA8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3403434" y="3211525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45B0CF-3332-B1C2-9E30-E99155D7DC20}"/>
                </a:ext>
              </a:extLst>
            </p:cNvPr>
            <p:cNvCxnSpPr>
              <a:stCxn id="12" idx="4"/>
              <a:endCxn id="17" idx="0"/>
            </p:cNvCxnSpPr>
            <p:nvPr/>
          </p:nvCxnSpPr>
          <p:spPr>
            <a:xfrm flipH="1">
              <a:off x="2225654" y="3152577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DD61D4-8A36-D104-EE11-A47400165872}"/>
                </a:ext>
              </a:extLst>
            </p:cNvPr>
            <p:cNvCxnSpPr>
              <a:stCxn id="17" idx="1"/>
              <a:endCxn id="16" idx="5"/>
            </p:cNvCxnSpPr>
            <p:nvPr/>
          </p:nvCxnSpPr>
          <p:spPr>
            <a:xfrm flipH="1" flipV="1">
              <a:off x="1519453" y="3986694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F47F0A-25D5-61D3-AF8E-6E8920E5D0F7}"/>
                </a:ext>
              </a:extLst>
            </p:cNvPr>
            <p:cNvCxnSpPr>
              <a:cxnSpLocks/>
              <a:stCxn id="15" idx="3"/>
              <a:endCxn id="17" idx="7"/>
            </p:cNvCxnSpPr>
            <p:nvPr/>
          </p:nvCxnSpPr>
          <p:spPr>
            <a:xfrm flipH="1">
              <a:off x="2391553" y="3797261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075A6C-235D-F385-1F01-AFB87CC31AF0}"/>
              </a:ext>
            </a:extLst>
          </p:cNvPr>
          <p:cNvGrpSpPr/>
          <p:nvPr/>
        </p:nvGrpSpPr>
        <p:grpSpPr>
          <a:xfrm>
            <a:off x="5125457" y="2744216"/>
            <a:ext cx="2519112" cy="2125440"/>
            <a:chOff x="1118938" y="2495059"/>
            <a:chExt cx="2519112" cy="212544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7662D7-9C6D-794A-35BA-33F7936CE718}"/>
                </a:ext>
              </a:extLst>
            </p:cNvPr>
            <p:cNvSpPr/>
            <p:nvPr/>
          </p:nvSpPr>
          <p:spPr>
            <a:xfrm>
              <a:off x="2236875" y="2683345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A034122-CF12-315F-6E4A-6912856BA536}"/>
                </a:ext>
              </a:extLst>
            </p:cNvPr>
            <p:cNvSpPr/>
            <p:nvPr/>
          </p:nvSpPr>
          <p:spPr>
            <a:xfrm>
              <a:off x="1357314" y="249505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BE16818-FB0E-CABC-F169-203E8B659DD7}"/>
                </a:ext>
              </a:extLst>
            </p:cNvPr>
            <p:cNvSpPr/>
            <p:nvPr/>
          </p:nvSpPr>
          <p:spPr>
            <a:xfrm>
              <a:off x="3168818" y="274229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7E45CCC-81DF-CDD3-CBF0-EA3732600D89}"/>
                </a:ext>
              </a:extLst>
            </p:cNvPr>
            <p:cNvSpPr/>
            <p:nvPr/>
          </p:nvSpPr>
          <p:spPr>
            <a:xfrm>
              <a:off x="3168818" y="339674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3DAA0A-C315-E5E6-C977-E5D846AD854D}"/>
                </a:ext>
              </a:extLst>
            </p:cNvPr>
            <p:cNvSpPr/>
            <p:nvPr/>
          </p:nvSpPr>
          <p:spPr>
            <a:xfrm>
              <a:off x="1118938" y="358617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5AD750-4401-1956-2496-02F1CD5A9B50}"/>
                </a:ext>
              </a:extLst>
            </p:cNvPr>
            <p:cNvSpPr/>
            <p:nvPr/>
          </p:nvSpPr>
          <p:spPr>
            <a:xfrm>
              <a:off x="1991038" y="4151267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C5EBBB-F287-DBCD-2D7F-B22CE8A66F4D}"/>
                </a:ext>
              </a:extLst>
            </p:cNvPr>
            <p:cNvCxnSpPr>
              <a:cxnSpLocks/>
              <a:stCxn id="48" idx="6"/>
              <a:endCxn id="47" idx="1"/>
            </p:cNvCxnSpPr>
            <p:nvPr/>
          </p:nvCxnSpPr>
          <p:spPr>
            <a:xfrm>
              <a:off x="1826546" y="2729675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9C348A-22DA-2680-2CE9-1F4C7239A0F2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>
              <a:off x="2706107" y="2917961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F0AA5D-6313-4293-ADEC-F778287EF299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3403434" y="3211525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85EEDE8-D152-3141-1A22-9A8C096EF4EA}"/>
                </a:ext>
              </a:extLst>
            </p:cNvPr>
            <p:cNvCxnSpPr>
              <a:stCxn id="47" idx="4"/>
              <a:endCxn id="52" idx="0"/>
            </p:cNvCxnSpPr>
            <p:nvPr/>
          </p:nvCxnSpPr>
          <p:spPr>
            <a:xfrm flipH="1">
              <a:off x="2225654" y="3152577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6595DA-98C6-7EFC-3E3A-95DD16FB6D41}"/>
                </a:ext>
              </a:extLst>
            </p:cNvPr>
            <p:cNvCxnSpPr>
              <a:stCxn id="52" idx="1"/>
              <a:endCxn id="51" idx="5"/>
            </p:cNvCxnSpPr>
            <p:nvPr/>
          </p:nvCxnSpPr>
          <p:spPr>
            <a:xfrm flipH="1" flipV="1">
              <a:off x="1519453" y="3986694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5D02F-80AE-4000-50AA-789882AD4306}"/>
                </a:ext>
              </a:extLst>
            </p:cNvPr>
            <p:cNvCxnSpPr>
              <a:cxnSpLocks/>
              <a:stCxn id="50" idx="3"/>
              <a:endCxn id="52" idx="7"/>
            </p:cNvCxnSpPr>
            <p:nvPr/>
          </p:nvCxnSpPr>
          <p:spPr>
            <a:xfrm flipH="1">
              <a:off x="2391553" y="3797261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D056DA5-9832-08D4-A3C4-3B7CB66616BF}"/>
              </a:ext>
            </a:extLst>
          </p:cNvPr>
          <p:cNvSpPr/>
          <p:nvPr/>
        </p:nvSpPr>
        <p:spPr>
          <a:xfrm>
            <a:off x="7876918" y="4304568"/>
            <a:ext cx="469232" cy="469232"/>
          </a:xfrm>
          <a:prstGeom prst="ellips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UB</a:t>
            </a:r>
            <a:endParaRPr lang="id-ID" sz="800" b="1" dirty="0"/>
          </a:p>
        </p:txBody>
      </p:sp>
    </p:spTree>
    <p:extLst>
      <p:ext uri="{BB962C8B-B14F-4D97-AF65-F5344CB8AC3E}">
        <p14:creationId xmlns:p14="http://schemas.microsoft.com/office/powerpoint/2010/main" val="32142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CD81-D2A4-B371-1A4A-AC05A58F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pada Graf (2)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4AF64-9E94-A08E-43F3-E07953B47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Directed Graph (</a:t>
            </a:r>
            <a:r>
              <a:rPr lang="en-US" dirty="0" err="1"/>
              <a:t>Berarah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554DF-8B26-BAF8-70CE-27BB9198A4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S</a:t>
            </a:r>
            <a:r>
              <a:rPr lang="id-ID" sz="1800" dirty="0" err="1"/>
              <a:t>etiap</a:t>
            </a:r>
            <a:r>
              <a:rPr lang="id-ID" sz="1800" dirty="0"/>
              <a:t> sisi</a:t>
            </a:r>
            <a:r>
              <a:rPr lang="en-US" sz="1800" dirty="0" err="1"/>
              <a:t>nya</a:t>
            </a:r>
            <a:r>
              <a:rPr lang="id-ID" sz="1800" dirty="0"/>
              <a:t> (</a:t>
            </a:r>
            <a:r>
              <a:rPr lang="id-ID" sz="1800" dirty="0" err="1"/>
              <a:t>edge</a:t>
            </a:r>
            <a:r>
              <a:rPr lang="id-ID" sz="1800" dirty="0"/>
              <a:t>) memiliki arah. Sisi menunjukkan hubungan dari satu </a:t>
            </a:r>
            <a:r>
              <a:rPr lang="id-ID" sz="1800" err="1"/>
              <a:t>node</a:t>
            </a:r>
            <a:r>
              <a:rPr lang="id-ID" sz="1800"/>
              <a:t> </a:t>
            </a:r>
            <a:r>
              <a:rPr lang="en-US" sz="1800"/>
              <a:t>(vertex</a:t>
            </a:r>
            <a:r>
              <a:rPr lang="en-US" sz="1800" dirty="0"/>
              <a:t>) </a:t>
            </a:r>
            <a:r>
              <a:rPr lang="id-ID" sz="1800" dirty="0"/>
              <a:t>ke </a:t>
            </a:r>
            <a:r>
              <a:rPr lang="en-US" sz="1800" dirty="0"/>
              <a:t>node</a:t>
            </a:r>
            <a:r>
              <a:rPr lang="id-ID" sz="1800" dirty="0"/>
              <a:t> lainnya secara satu arah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7D9BE-67CC-034A-9116-62A8F3CC3BC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Undirected Graph (Tidak </a:t>
            </a:r>
            <a:r>
              <a:rPr lang="en-US" dirty="0" err="1"/>
              <a:t>Berarah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98B18D-FF1A-505F-87BD-CED2A4C7462B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S</a:t>
            </a:r>
            <a:r>
              <a:rPr lang="id-ID" sz="1800" dirty="0" err="1"/>
              <a:t>etiap</a:t>
            </a:r>
            <a:r>
              <a:rPr lang="id-ID" sz="1800" dirty="0"/>
              <a:t> sisi</a:t>
            </a:r>
            <a:r>
              <a:rPr lang="en-US" sz="1800" dirty="0" err="1"/>
              <a:t>nya</a:t>
            </a:r>
            <a:r>
              <a:rPr lang="en-US" sz="1800" dirty="0"/>
              <a:t> (edge)</a:t>
            </a:r>
            <a:r>
              <a:rPr lang="id-ID" sz="1800" dirty="0"/>
              <a:t> tidak memiliki arah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9072-7B3A-841A-34BB-E31DBED423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BE3E36-E654-FCEB-F424-591ACF5B29C5}"/>
              </a:ext>
            </a:extLst>
          </p:cNvPr>
          <p:cNvGrpSpPr/>
          <p:nvPr/>
        </p:nvGrpSpPr>
        <p:grpSpPr>
          <a:xfrm>
            <a:off x="5125457" y="2744216"/>
            <a:ext cx="2519112" cy="2125440"/>
            <a:chOff x="1118938" y="2495059"/>
            <a:chExt cx="2519112" cy="212544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8AA9D1E-5FFF-8CF2-6BDD-22FEFC73A8F1}"/>
                </a:ext>
              </a:extLst>
            </p:cNvPr>
            <p:cNvSpPr/>
            <p:nvPr/>
          </p:nvSpPr>
          <p:spPr>
            <a:xfrm>
              <a:off x="2236875" y="2683345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56FB3B-E4F3-D336-43D8-728A3C6E31E0}"/>
                </a:ext>
              </a:extLst>
            </p:cNvPr>
            <p:cNvSpPr/>
            <p:nvPr/>
          </p:nvSpPr>
          <p:spPr>
            <a:xfrm>
              <a:off x="1357314" y="249505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069BAE1-70A2-769A-01C2-2968140CB3DE}"/>
                </a:ext>
              </a:extLst>
            </p:cNvPr>
            <p:cNvSpPr/>
            <p:nvPr/>
          </p:nvSpPr>
          <p:spPr>
            <a:xfrm>
              <a:off x="3168818" y="274229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562046F-149B-B061-D0D0-662A8955F15B}"/>
                </a:ext>
              </a:extLst>
            </p:cNvPr>
            <p:cNvSpPr/>
            <p:nvPr/>
          </p:nvSpPr>
          <p:spPr>
            <a:xfrm>
              <a:off x="3168818" y="339674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D557E2A-5B7A-0324-4D1F-C7E314030457}"/>
                </a:ext>
              </a:extLst>
            </p:cNvPr>
            <p:cNvSpPr/>
            <p:nvPr/>
          </p:nvSpPr>
          <p:spPr>
            <a:xfrm>
              <a:off x="1118938" y="3586179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17EA95-20A1-11D4-2B6D-44343B12E857}"/>
                </a:ext>
              </a:extLst>
            </p:cNvPr>
            <p:cNvSpPr/>
            <p:nvPr/>
          </p:nvSpPr>
          <p:spPr>
            <a:xfrm>
              <a:off x="1991038" y="4151267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1A5F5E-B256-9218-4D8C-1C93324391CB}"/>
                </a:ext>
              </a:extLst>
            </p:cNvPr>
            <p:cNvCxnSpPr>
              <a:cxnSpLocks/>
              <a:stCxn id="50" idx="6"/>
              <a:endCxn id="49" idx="1"/>
            </p:cNvCxnSpPr>
            <p:nvPr/>
          </p:nvCxnSpPr>
          <p:spPr>
            <a:xfrm>
              <a:off x="1826546" y="2729675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149A0E3-211E-496D-A983-A4E2854762F1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2706107" y="2917961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6E9E8C2-E8F5-576D-2450-130AB4B3A36E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3403434" y="3211525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A9706D6-AA10-5337-1544-C5FFEE017D50}"/>
                </a:ext>
              </a:extLst>
            </p:cNvPr>
            <p:cNvCxnSpPr>
              <a:stCxn id="49" idx="4"/>
              <a:endCxn id="54" idx="0"/>
            </p:cNvCxnSpPr>
            <p:nvPr/>
          </p:nvCxnSpPr>
          <p:spPr>
            <a:xfrm flipH="1">
              <a:off x="2225654" y="3152577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10B5FF-EA6A-CDC4-EEB4-05AD7D48FAB7}"/>
                </a:ext>
              </a:extLst>
            </p:cNvPr>
            <p:cNvCxnSpPr>
              <a:stCxn id="54" idx="1"/>
              <a:endCxn id="53" idx="5"/>
            </p:cNvCxnSpPr>
            <p:nvPr/>
          </p:nvCxnSpPr>
          <p:spPr>
            <a:xfrm flipH="1" flipV="1">
              <a:off x="1519453" y="3986694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3444C3-CB39-B5CA-4796-4BD85702B30E}"/>
                </a:ext>
              </a:extLst>
            </p:cNvPr>
            <p:cNvCxnSpPr>
              <a:cxnSpLocks/>
              <a:stCxn id="52" idx="3"/>
              <a:endCxn id="54" idx="7"/>
            </p:cNvCxnSpPr>
            <p:nvPr/>
          </p:nvCxnSpPr>
          <p:spPr>
            <a:xfrm flipH="1">
              <a:off x="2391553" y="3797261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028020F-8228-1151-6386-B4F408021A63}"/>
              </a:ext>
            </a:extLst>
          </p:cNvPr>
          <p:cNvGrpSpPr/>
          <p:nvPr/>
        </p:nvGrpSpPr>
        <p:grpSpPr>
          <a:xfrm>
            <a:off x="1491916" y="2744216"/>
            <a:ext cx="2519112" cy="2125440"/>
            <a:chOff x="1491916" y="2744216"/>
            <a:chExt cx="2519112" cy="21254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726E68-27AB-1BA1-7193-38E80F418660}"/>
                </a:ext>
              </a:extLst>
            </p:cNvPr>
            <p:cNvSpPr/>
            <p:nvPr/>
          </p:nvSpPr>
          <p:spPr>
            <a:xfrm>
              <a:off x="2609853" y="293250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3E348BB-135B-678E-C601-45D14DEFC3BC}"/>
                </a:ext>
              </a:extLst>
            </p:cNvPr>
            <p:cNvSpPr/>
            <p:nvPr/>
          </p:nvSpPr>
          <p:spPr>
            <a:xfrm>
              <a:off x="1730292" y="274421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A5D8363-0855-4FE1-800B-0EB4B01D6B12}"/>
                </a:ext>
              </a:extLst>
            </p:cNvPr>
            <p:cNvSpPr/>
            <p:nvPr/>
          </p:nvSpPr>
          <p:spPr>
            <a:xfrm>
              <a:off x="3541796" y="299145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CE49FF-6740-4F58-3CF7-21C8BB0BC4FA}"/>
                </a:ext>
              </a:extLst>
            </p:cNvPr>
            <p:cNvSpPr/>
            <p:nvPr/>
          </p:nvSpPr>
          <p:spPr>
            <a:xfrm>
              <a:off x="3541796" y="364590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91550B7-577C-2307-C581-62438CDCCDA8}"/>
                </a:ext>
              </a:extLst>
            </p:cNvPr>
            <p:cNvSpPr/>
            <p:nvPr/>
          </p:nvSpPr>
          <p:spPr>
            <a:xfrm>
              <a:off x="1491916" y="383533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7CEBE71-E5AB-D044-6106-08F562B25FC3}"/>
                </a:ext>
              </a:extLst>
            </p:cNvPr>
            <p:cNvSpPr/>
            <p:nvPr/>
          </p:nvSpPr>
          <p:spPr>
            <a:xfrm>
              <a:off x="2364016" y="440042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F824265-DA4C-C9AC-ECCA-3F10AB32D902}"/>
                </a:ext>
              </a:extLst>
            </p:cNvPr>
            <p:cNvCxnSpPr>
              <a:cxnSpLocks/>
              <a:stCxn id="37" idx="6"/>
              <a:endCxn id="36" idx="1"/>
            </p:cNvCxnSpPr>
            <p:nvPr/>
          </p:nvCxnSpPr>
          <p:spPr>
            <a:xfrm>
              <a:off x="2199524" y="2978832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1E7CAC-51F7-BC0D-F26E-CFAA16BF9A7A}"/>
                </a:ext>
              </a:extLst>
            </p:cNvPr>
            <p:cNvCxnSpPr>
              <a:cxnSpLocks/>
              <a:stCxn id="36" idx="6"/>
              <a:endCxn id="38" idx="2"/>
            </p:cNvCxnSpPr>
            <p:nvPr/>
          </p:nvCxnSpPr>
          <p:spPr>
            <a:xfrm>
              <a:off x="3079085" y="3167118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0D36CE-B5BD-40E3-4288-3D5A247E9579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>
            <a:xfrm>
              <a:off x="3776412" y="3460682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B533CBC-23AA-E602-4DA8-3EDC9C14A025}"/>
                </a:ext>
              </a:extLst>
            </p:cNvPr>
            <p:cNvCxnSpPr>
              <a:stCxn id="36" idx="4"/>
              <a:endCxn id="41" idx="0"/>
            </p:cNvCxnSpPr>
            <p:nvPr/>
          </p:nvCxnSpPr>
          <p:spPr>
            <a:xfrm flipH="1">
              <a:off x="2598632" y="3401734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4E064F6-B981-181B-2AF6-1067C6F2E908}"/>
                </a:ext>
              </a:extLst>
            </p:cNvPr>
            <p:cNvCxnSpPr>
              <a:stCxn id="41" idx="1"/>
              <a:endCxn id="40" idx="5"/>
            </p:cNvCxnSpPr>
            <p:nvPr/>
          </p:nvCxnSpPr>
          <p:spPr>
            <a:xfrm flipH="1" flipV="1">
              <a:off x="1892431" y="4235851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2FE60E1-2AAE-9CBE-2411-DC6F57517DDB}"/>
                </a:ext>
              </a:extLst>
            </p:cNvPr>
            <p:cNvCxnSpPr>
              <a:cxnSpLocks/>
              <a:stCxn id="39" idx="3"/>
              <a:endCxn id="41" idx="7"/>
            </p:cNvCxnSpPr>
            <p:nvPr/>
          </p:nvCxnSpPr>
          <p:spPr>
            <a:xfrm flipH="1">
              <a:off x="2764531" y="4046418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A43845-23B3-D41D-434E-B7A4C788E0BE}"/>
                </a:ext>
              </a:extLst>
            </p:cNvPr>
            <p:cNvCxnSpPr>
              <a:cxnSpLocks/>
              <a:stCxn id="41" idx="1"/>
              <a:endCxn id="36" idx="3"/>
            </p:cNvCxnSpPr>
            <p:nvPr/>
          </p:nvCxnSpPr>
          <p:spPr>
            <a:xfrm flipV="1">
              <a:off x="2432733" y="3333017"/>
              <a:ext cx="245837" cy="11361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E2BE640-4BFE-7E6A-1F20-C87FDE336EFD}"/>
                </a:ext>
              </a:extLst>
            </p:cNvPr>
            <p:cNvCxnSpPr>
              <a:stCxn id="36" idx="2"/>
              <a:endCxn id="37" idx="5"/>
            </p:cNvCxnSpPr>
            <p:nvPr/>
          </p:nvCxnSpPr>
          <p:spPr>
            <a:xfrm flipH="1" flipV="1">
              <a:off x="2130807" y="3144731"/>
              <a:ext cx="479046" cy="2238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D253B06-4049-E3C9-842D-F386F90A52C8}"/>
                </a:ext>
              </a:extLst>
            </p:cNvPr>
            <p:cNvCxnSpPr>
              <a:stCxn id="41" idx="6"/>
              <a:endCxn id="39" idx="5"/>
            </p:cNvCxnSpPr>
            <p:nvPr/>
          </p:nvCxnSpPr>
          <p:spPr>
            <a:xfrm flipV="1">
              <a:off x="2833248" y="4046418"/>
              <a:ext cx="1109063" cy="58862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866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C425-CF47-1B71-61CB-92102968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pada Graf (3)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74C6-3FD1-3BAF-9287-CF7D9F83E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Weighted Graph (</a:t>
            </a:r>
            <a:r>
              <a:rPr lang="en-US" dirty="0" err="1"/>
              <a:t>Berbobot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FDD6-48A7-4FF7-5080-09EED38BEF3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S</a:t>
            </a:r>
            <a:r>
              <a:rPr lang="id-ID" sz="1800" dirty="0" err="1"/>
              <a:t>etiap</a:t>
            </a:r>
            <a:r>
              <a:rPr lang="id-ID" sz="1800" dirty="0"/>
              <a:t> sisi </a:t>
            </a:r>
            <a:r>
              <a:rPr lang="en-US" sz="1800" dirty="0"/>
              <a:t>(edge) </a:t>
            </a:r>
            <a:r>
              <a:rPr lang="id-ID" sz="1800" dirty="0"/>
              <a:t>memiliki bobot yang menunjukkan biaya</a:t>
            </a:r>
            <a:r>
              <a:rPr lang="en-US" sz="1800" dirty="0"/>
              <a:t> atau</a:t>
            </a:r>
            <a:r>
              <a:rPr lang="id-ID" sz="1800" dirty="0"/>
              <a:t> jarak yang terkait dengan hubungan antara dua </a:t>
            </a:r>
            <a:r>
              <a:rPr lang="en-US" sz="1800" dirty="0"/>
              <a:t>node</a:t>
            </a:r>
            <a:endParaRPr lang="id-ID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17226-3750-3E3D-FFEE-D376ABE8487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Unweighted Graph (Tidak </a:t>
            </a:r>
            <a:r>
              <a:rPr lang="en-US" dirty="0" err="1"/>
              <a:t>Berbobot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1E60B1-6015-8CBB-6145-F76B12BC308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S</a:t>
            </a:r>
            <a:r>
              <a:rPr lang="id-ID" sz="1800" dirty="0" err="1"/>
              <a:t>etiap</a:t>
            </a:r>
            <a:r>
              <a:rPr lang="id-ID" sz="1800" dirty="0"/>
              <a:t> sisi</a:t>
            </a:r>
            <a:r>
              <a:rPr lang="en-US" sz="1800" dirty="0"/>
              <a:t> (edge)</a:t>
            </a:r>
            <a:r>
              <a:rPr lang="id-ID" sz="1800" dirty="0"/>
              <a:t> tidak memiliki bobot. Semua hubungan antara </a:t>
            </a:r>
            <a:r>
              <a:rPr lang="en-US" sz="1800"/>
              <a:t>node (vertex</a:t>
            </a:r>
            <a:r>
              <a:rPr lang="en-US" sz="1800" dirty="0"/>
              <a:t>) </a:t>
            </a:r>
            <a:r>
              <a:rPr lang="id-ID" sz="1800" dirty="0"/>
              <a:t>dianggap setara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CB14-A4D6-34C1-6DEA-B2AF407FC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21420A-573F-DCAB-2885-F2918C3D1DB7}"/>
              </a:ext>
            </a:extLst>
          </p:cNvPr>
          <p:cNvGrpSpPr/>
          <p:nvPr/>
        </p:nvGrpSpPr>
        <p:grpSpPr>
          <a:xfrm>
            <a:off x="5145507" y="2752232"/>
            <a:ext cx="2519112" cy="2125440"/>
            <a:chOff x="1491916" y="2744216"/>
            <a:chExt cx="2519112" cy="21254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1279DB-4378-4D5E-B2E0-5DD3878222F9}"/>
                </a:ext>
              </a:extLst>
            </p:cNvPr>
            <p:cNvSpPr/>
            <p:nvPr/>
          </p:nvSpPr>
          <p:spPr>
            <a:xfrm>
              <a:off x="2609853" y="293250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400F65A-EA64-BB4B-C97A-C596A45E8A27}"/>
                </a:ext>
              </a:extLst>
            </p:cNvPr>
            <p:cNvSpPr/>
            <p:nvPr/>
          </p:nvSpPr>
          <p:spPr>
            <a:xfrm>
              <a:off x="1730292" y="274421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72065A-FBFB-5B29-EB7C-4EB3FA19D0CE}"/>
                </a:ext>
              </a:extLst>
            </p:cNvPr>
            <p:cNvSpPr/>
            <p:nvPr/>
          </p:nvSpPr>
          <p:spPr>
            <a:xfrm>
              <a:off x="3541796" y="299145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73BD94C-7B9D-6AE4-39DA-122FC3DD95FD}"/>
                </a:ext>
              </a:extLst>
            </p:cNvPr>
            <p:cNvSpPr/>
            <p:nvPr/>
          </p:nvSpPr>
          <p:spPr>
            <a:xfrm>
              <a:off x="3541796" y="364590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E39390-24EE-6219-6EED-8A9275C8931F}"/>
                </a:ext>
              </a:extLst>
            </p:cNvPr>
            <p:cNvSpPr/>
            <p:nvPr/>
          </p:nvSpPr>
          <p:spPr>
            <a:xfrm>
              <a:off x="1491916" y="383533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266A82-3FFD-CA4B-AF48-46CB96549945}"/>
                </a:ext>
              </a:extLst>
            </p:cNvPr>
            <p:cNvSpPr/>
            <p:nvPr/>
          </p:nvSpPr>
          <p:spPr>
            <a:xfrm>
              <a:off x="2364016" y="440042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880AA2-5016-5F22-295F-A88056E68657}"/>
                </a:ext>
              </a:extLst>
            </p:cNvPr>
            <p:cNvCxnSpPr>
              <a:cxnSpLocks/>
              <a:stCxn id="36" idx="6"/>
              <a:endCxn id="35" idx="1"/>
            </p:cNvCxnSpPr>
            <p:nvPr/>
          </p:nvCxnSpPr>
          <p:spPr>
            <a:xfrm>
              <a:off x="2199524" y="2978832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C1754B-8C43-DCF7-FFC0-C4A29C46D52C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>
              <a:off x="3079085" y="3167118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F8DC14-4DF1-F963-5540-8518DD8A76B5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>
              <a:off x="3776412" y="3460682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4C198E-7704-D998-8494-F0E41E03B944}"/>
                </a:ext>
              </a:extLst>
            </p:cNvPr>
            <p:cNvCxnSpPr>
              <a:stCxn id="35" idx="4"/>
              <a:endCxn id="40" idx="0"/>
            </p:cNvCxnSpPr>
            <p:nvPr/>
          </p:nvCxnSpPr>
          <p:spPr>
            <a:xfrm flipH="1">
              <a:off x="2598632" y="3401734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8998A8A-6F42-F54B-7445-3BC01BDDC320}"/>
                </a:ext>
              </a:extLst>
            </p:cNvPr>
            <p:cNvCxnSpPr>
              <a:stCxn id="40" idx="1"/>
              <a:endCxn id="39" idx="5"/>
            </p:cNvCxnSpPr>
            <p:nvPr/>
          </p:nvCxnSpPr>
          <p:spPr>
            <a:xfrm flipH="1" flipV="1">
              <a:off x="1892431" y="4235851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80C1F3-B6C8-C09A-B762-BBFB97989C4C}"/>
                </a:ext>
              </a:extLst>
            </p:cNvPr>
            <p:cNvCxnSpPr>
              <a:cxnSpLocks/>
              <a:stCxn id="38" idx="3"/>
              <a:endCxn id="40" idx="7"/>
            </p:cNvCxnSpPr>
            <p:nvPr/>
          </p:nvCxnSpPr>
          <p:spPr>
            <a:xfrm flipH="1">
              <a:off x="2764531" y="4046418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0F2361A-6A0D-55E1-9FBB-4FB07DEB68E3}"/>
                </a:ext>
              </a:extLst>
            </p:cNvPr>
            <p:cNvCxnSpPr>
              <a:cxnSpLocks/>
              <a:stCxn id="40" idx="1"/>
              <a:endCxn id="35" idx="3"/>
            </p:cNvCxnSpPr>
            <p:nvPr/>
          </p:nvCxnSpPr>
          <p:spPr>
            <a:xfrm flipV="1">
              <a:off x="2432733" y="3333017"/>
              <a:ext cx="245837" cy="11361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008EC3-7025-A41E-7D17-DB1D7BEB14EC}"/>
                </a:ext>
              </a:extLst>
            </p:cNvPr>
            <p:cNvCxnSpPr>
              <a:stCxn id="35" idx="2"/>
              <a:endCxn id="36" idx="5"/>
            </p:cNvCxnSpPr>
            <p:nvPr/>
          </p:nvCxnSpPr>
          <p:spPr>
            <a:xfrm flipH="1" flipV="1">
              <a:off x="2130807" y="3144731"/>
              <a:ext cx="479046" cy="2238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B9385D6-52BD-FC21-8DCF-A6D23CC20B62}"/>
                </a:ext>
              </a:extLst>
            </p:cNvPr>
            <p:cNvCxnSpPr>
              <a:stCxn id="40" idx="6"/>
              <a:endCxn id="38" idx="5"/>
            </p:cNvCxnSpPr>
            <p:nvPr/>
          </p:nvCxnSpPr>
          <p:spPr>
            <a:xfrm flipV="1">
              <a:off x="2833248" y="4046418"/>
              <a:ext cx="1109063" cy="58862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36FBDBF-9B61-BB13-3581-D6713991C677}"/>
              </a:ext>
            </a:extLst>
          </p:cNvPr>
          <p:cNvSpPr txBox="1"/>
          <p:nvPr/>
        </p:nvSpPr>
        <p:spPr>
          <a:xfrm>
            <a:off x="7041370" y="4335537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Directed unweighted</a:t>
            </a:r>
            <a:endParaRPr lang="id-ID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AD4FC6-FE86-0731-6E76-C07E283E3788}"/>
              </a:ext>
            </a:extLst>
          </p:cNvPr>
          <p:cNvGrpSpPr/>
          <p:nvPr/>
        </p:nvGrpSpPr>
        <p:grpSpPr>
          <a:xfrm>
            <a:off x="1491916" y="2744216"/>
            <a:ext cx="2574720" cy="2125440"/>
            <a:chOff x="1491916" y="2744216"/>
            <a:chExt cx="2574720" cy="21254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BC5417-3A78-5BF3-2DD6-5F572972DC8D}"/>
                </a:ext>
              </a:extLst>
            </p:cNvPr>
            <p:cNvSpPr/>
            <p:nvPr/>
          </p:nvSpPr>
          <p:spPr>
            <a:xfrm>
              <a:off x="2609853" y="2932502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TS TI</a:t>
              </a:r>
              <a:endParaRPr lang="id-ID" sz="80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6E143B-96C9-9E0B-5A37-8E06A9C90CBC}"/>
                </a:ext>
              </a:extLst>
            </p:cNvPr>
            <p:cNvSpPr/>
            <p:nvPr/>
          </p:nvSpPr>
          <p:spPr>
            <a:xfrm>
              <a:off x="1730292" y="274421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TM</a:t>
              </a:r>
              <a:endParaRPr lang="id-ID" sz="800" b="1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C8C623-A298-4853-55B3-E0D7B0E9A0DD}"/>
                </a:ext>
              </a:extLst>
            </p:cNvPr>
            <p:cNvSpPr/>
            <p:nvPr/>
          </p:nvSpPr>
          <p:spPr>
            <a:xfrm>
              <a:off x="3541796" y="2991450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AS</a:t>
              </a:r>
              <a:endParaRPr lang="id-ID" sz="8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658A14-4388-A75B-96AD-65CFCDB3F2C1}"/>
                </a:ext>
              </a:extLst>
            </p:cNvPr>
            <p:cNvSpPr/>
            <p:nvPr/>
          </p:nvSpPr>
          <p:spPr>
            <a:xfrm>
              <a:off x="3541796" y="3645903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AI</a:t>
              </a:r>
              <a:endParaRPr lang="id-ID" sz="8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BCD6828-5AB0-C9D5-E77F-3FC4A55E0FB9}"/>
                </a:ext>
              </a:extLst>
            </p:cNvPr>
            <p:cNvSpPr/>
            <p:nvPr/>
          </p:nvSpPr>
          <p:spPr>
            <a:xfrm>
              <a:off x="1491916" y="3835336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AU</a:t>
              </a:r>
              <a:endParaRPr lang="id-ID" sz="8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6BD6C0-E4C1-DD98-A4D1-DBF19D331FEC}"/>
                </a:ext>
              </a:extLst>
            </p:cNvPr>
            <p:cNvSpPr/>
            <p:nvPr/>
          </p:nvSpPr>
          <p:spPr>
            <a:xfrm>
              <a:off x="2364016" y="4400424"/>
              <a:ext cx="469232" cy="469232"/>
            </a:xfrm>
            <a:prstGeom prst="ellips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AM</a:t>
              </a:r>
              <a:endParaRPr lang="id-ID" sz="800" b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47D838-5436-B3B7-9F36-8D60CF97281D}"/>
                </a:ext>
              </a:extLst>
            </p:cNvPr>
            <p:cNvCxnSpPr>
              <a:cxnSpLocks/>
              <a:stCxn id="10" idx="6"/>
              <a:endCxn id="9" idx="1"/>
            </p:cNvCxnSpPr>
            <p:nvPr/>
          </p:nvCxnSpPr>
          <p:spPr>
            <a:xfrm>
              <a:off x="2199524" y="2978832"/>
              <a:ext cx="479046" cy="2238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3E2326-99FC-5243-16ED-B068D77419D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3079085" y="3167118"/>
              <a:ext cx="462711" cy="5894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CF3E1F-41BC-6E73-8F20-6BE4C7B53B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3776412" y="3460682"/>
              <a:ext cx="0" cy="18522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AB8E38-D6A6-1EC2-FF81-35C246AACBDC}"/>
                </a:ext>
              </a:extLst>
            </p:cNvPr>
            <p:cNvCxnSpPr>
              <a:stCxn id="9" idx="4"/>
              <a:endCxn id="14" idx="0"/>
            </p:cNvCxnSpPr>
            <p:nvPr/>
          </p:nvCxnSpPr>
          <p:spPr>
            <a:xfrm flipH="1">
              <a:off x="2598632" y="3401734"/>
              <a:ext cx="245837" cy="9986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199471-C274-0D74-D1B4-9EF40EA3649A}"/>
                </a:ext>
              </a:extLst>
            </p:cNvPr>
            <p:cNvCxnSpPr>
              <a:stCxn id="14" idx="1"/>
              <a:endCxn id="13" idx="5"/>
            </p:cNvCxnSpPr>
            <p:nvPr/>
          </p:nvCxnSpPr>
          <p:spPr>
            <a:xfrm flipH="1" flipV="1">
              <a:off x="1892431" y="4235851"/>
              <a:ext cx="540302" cy="2332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53B276-8C59-204D-3F23-933663B6A9E5}"/>
                </a:ext>
              </a:extLst>
            </p:cNvPr>
            <p:cNvCxnSpPr>
              <a:cxnSpLocks/>
              <a:stCxn id="12" idx="3"/>
              <a:endCxn id="14" idx="7"/>
            </p:cNvCxnSpPr>
            <p:nvPr/>
          </p:nvCxnSpPr>
          <p:spPr>
            <a:xfrm flipH="1">
              <a:off x="2764531" y="4046418"/>
              <a:ext cx="845982" cy="42272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B472B6-E489-BB4A-E841-B4D870BDEF60}"/>
                </a:ext>
              </a:extLst>
            </p:cNvPr>
            <p:cNvSpPr txBox="1"/>
            <p:nvPr/>
          </p:nvSpPr>
          <p:spPr>
            <a:xfrm>
              <a:off x="2235676" y="301424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id-ID" sz="1200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01606C-6C51-08DE-4913-9B44CF170E0C}"/>
                </a:ext>
              </a:extLst>
            </p:cNvPr>
            <p:cNvSpPr txBox="1"/>
            <p:nvPr/>
          </p:nvSpPr>
          <p:spPr>
            <a:xfrm>
              <a:off x="3169600" y="32223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id-ID" sz="1200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80DF09-5138-82D2-B179-8E12C5A8E156}"/>
                </a:ext>
              </a:extLst>
            </p:cNvPr>
            <p:cNvSpPr txBox="1"/>
            <p:nvPr/>
          </p:nvSpPr>
          <p:spPr>
            <a:xfrm>
              <a:off x="2499104" y="361455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id-ID" sz="1200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96DED4-046D-5D55-1320-BDE89A38D499}"/>
                </a:ext>
              </a:extLst>
            </p:cNvPr>
            <p:cNvSpPr txBox="1"/>
            <p:nvPr/>
          </p:nvSpPr>
          <p:spPr>
            <a:xfrm>
              <a:off x="1920509" y="43349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id-ID" sz="1200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3E3520-91E3-135D-ABD7-1406B543DECC}"/>
                </a:ext>
              </a:extLst>
            </p:cNvPr>
            <p:cNvSpPr txBox="1"/>
            <p:nvPr/>
          </p:nvSpPr>
          <p:spPr>
            <a:xfrm>
              <a:off x="3170621" y="426159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id-ID" sz="1200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F27B0C-B3BA-E5D4-9178-6774761F0B76}"/>
                </a:ext>
              </a:extLst>
            </p:cNvPr>
            <p:cNvSpPr txBox="1"/>
            <p:nvPr/>
          </p:nvSpPr>
          <p:spPr>
            <a:xfrm>
              <a:off x="3797010" y="341876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id-ID" sz="1200" baseline="-250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4FED3EB-A58A-D48C-2FA7-7EC7B1073324}"/>
              </a:ext>
            </a:extLst>
          </p:cNvPr>
          <p:cNvSpPr txBox="1"/>
          <p:nvPr/>
        </p:nvSpPr>
        <p:spPr>
          <a:xfrm>
            <a:off x="349235" y="3418764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Undirected weighted</a:t>
            </a:r>
            <a:endParaRPr lang="id-ID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8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1250</Words>
  <Application>Microsoft Office PowerPoint</Application>
  <PresentationFormat>On-screen Show (16:9)</PresentationFormat>
  <Paragraphs>521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Wingdings</vt:lpstr>
      <vt:lpstr>Theme1</vt:lpstr>
      <vt:lpstr>GRAPH</vt:lpstr>
      <vt:lpstr>Capaian Pembelajaran</vt:lpstr>
      <vt:lpstr>Definisi Graf</vt:lpstr>
      <vt:lpstr>Definisi Graf (2)</vt:lpstr>
      <vt:lpstr>Istilah pada Graf</vt:lpstr>
      <vt:lpstr>Contoh Graf</vt:lpstr>
      <vt:lpstr>Istilah pada Graf</vt:lpstr>
      <vt:lpstr>Istilah pada Graf (2)</vt:lpstr>
      <vt:lpstr>Istilah pada Graf (3)</vt:lpstr>
      <vt:lpstr>Istilah pada Graf (3)</vt:lpstr>
      <vt:lpstr>Jenis Representasi Graf</vt:lpstr>
      <vt:lpstr>Contoh Adjacency List</vt:lpstr>
      <vt:lpstr>Contoh Adjacency Matrix</vt:lpstr>
      <vt:lpstr>Contoh Adjacency Matrix</vt:lpstr>
      <vt:lpstr>Operasi Dasar pada Graf</vt:lpstr>
      <vt:lpstr>Implementasi Graf</vt:lpstr>
      <vt:lpstr>Latihan 1</vt:lpstr>
      <vt:lpstr>Latihan 2</vt:lpstr>
      <vt:lpstr>Latihan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cp:lastModifiedBy>Vivi Nur Wijayaningrum</cp:lastModifiedBy>
  <cp:revision>74</cp:revision>
  <dcterms:modified xsi:type="dcterms:W3CDTF">2024-05-27T02:43:42Z</dcterms:modified>
</cp:coreProperties>
</file>