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7" r:id="rId1"/>
  </p:sldMasterIdLst>
  <p:notesMasterIdLst>
    <p:notesMasterId r:id="rId29"/>
  </p:notesMasterIdLst>
  <p:sldIdLst>
    <p:sldId id="256" r:id="rId2"/>
    <p:sldId id="437" r:id="rId3"/>
    <p:sldId id="438" r:id="rId4"/>
    <p:sldId id="263" r:id="rId5"/>
    <p:sldId id="408" r:id="rId6"/>
    <p:sldId id="409" r:id="rId7"/>
    <p:sldId id="43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40" r:id="rId22"/>
    <p:sldId id="423" r:id="rId23"/>
    <p:sldId id="424" r:id="rId24"/>
    <p:sldId id="441" r:id="rId25"/>
    <p:sldId id="442" r:id="rId26"/>
    <p:sldId id="406" r:id="rId27"/>
    <p:sldId id="309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Fjalla One" panose="02000506040000020004" pitchFamily="2" charset="0"/>
      <p:regular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7CED89-6D9E-4E0F-B626-BF0179A75B72}">
  <a:tblStyle styleId="{FE7CED89-6D9E-4E0F-B626-BF0179A75B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1" autoAdjust="0"/>
    <p:restoredTop sz="93382" autoAdjust="0"/>
  </p:normalViewPr>
  <p:slideViewPr>
    <p:cSldViewPr snapToGrid="0">
      <p:cViewPr varScale="1">
        <p:scale>
          <a:sx n="53" d="100"/>
          <a:sy n="53" d="100"/>
        </p:scale>
        <p:origin x="192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6926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47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5004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432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9" name="Picture 2" descr="Image result for logo polinema png">
            <a:extLst>
              <a:ext uri="{FF2B5EF4-FFF2-40B4-BE49-F238E27FC236}">
                <a16:creationId xmlns:a16="http://schemas.microsoft.com/office/drawing/2014/main" id="{3A226B41-9736-4BF7-A044-33698F24DD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81" y="207348"/>
            <a:ext cx="1145057" cy="115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7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0043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588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070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0200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992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457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7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5009" y="1026741"/>
            <a:ext cx="4629150" cy="3375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606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69212"/>
            <a:ext cx="4629150" cy="352657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332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/>
        </p:nvGrpSpPr>
        <p:grpSpPr>
          <a:xfrm>
            <a:off x="0" y="0"/>
            <a:ext cx="9144000" cy="135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/>
        </p:nvGrpSpPr>
        <p:grpSpPr>
          <a:xfrm>
            <a:off x="7840980" y="218386"/>
            <a:ext cx="1130094" cy="54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/>
        </p:nvGrpSpPr>
        <p:grpSpPr>
          <a:xfrm>
            <a:off x="1" y="4738500"/>
            <a:ext cx="9143999" cy="405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5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/>
        </p:nvSpPr>
        <p:spPr>
          <a:xfrm>
            <a:off x="1" y="4779417"/>
            <a:ext cx="215999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16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34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Minnet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Collections</a:t>
            </a:r>
            <a:endParaRPr sz="5100" dirty="0">
              <a:solidFill>
                <a:schemeClr val="accent1"/>
              </a:solidFill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1333042" y="3799788"/>
            <a:ext cx="6180462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Tim Ajar </a:t>
            </a:r>
            <a:r>
              <a:rPr lang="en-US" sz="1600" dirty="0" err="1"/>
              <a:t>Algoritma</a:t>
            </a:r>
            <a:r>
              <a:rPr lang="en-US" sz="1600" dirty="0"/>
              <a:t> dan </a:t>
            </a:r>
            <a:r>
              <a:rPr lang="en-US" sz="1600" dirty="0" err="1"/>
              <a:t>Struktur</a:t>
            </a:r>
            <a:r>
              <a:rPr lang="en-US" sz="1600" dirty="0"/>
              <a:t> Data</a:t>
            </a:r>
            <a:r>
              <a:rPr lang="en-ID" sz="1600" dirty="0"/>
              <a:t> </a:t>
            </a:r>
          </a:p>
          <a:p>
            <a:r>
              <a:rPr lang="en-ID" sz="1600" dirty="0" err="1"/>
              <a:t>Genap</a:t>
            </a:r>
            <a:r>
              <a:rPr lang="en-ID" sz="1600"/>
              <a:t> 2023/2024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/</a:t>
            </a:r>
            <a:r>
              <a:rPr lang="en-US" dirty="0" err="1"/>
              <a:t>Fungsi</a:t>
            </a:r>
            <a:r>
              <a:rPr lang="en-US" dirty="0"/>
              <a:t>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05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Inteface</a:t>
            </a:r>
            <a:r>
              <a:rPr lang="en-US" sz="1800" dirty="0"/>
              <a:t> Collection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/</a:t>
            </a:r>
            <a:r>
              <a:rPr lang="en-US" sz="1800" dirty="0" err="1"/>
              <a:t>metode</a:t>
            </a:r>
            <a:r>
              <a:rPr lang="en-US" sz="1800" dirty="0"/>
              <a:t>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memudahkan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data,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juga </a:t>
            </a:r>
            <a:r>
              <a:rPr lang="en-US" sz="1800" dirty="0" err="1"/>
              <a:t>berlaku</a:t>
            </a:r>
            <a:r>
              <a:rPr lang="en-US" sz="1800" dirty="0"/>
              <a:t> pada </a:t>
            </a:r>
            <a:r>
              <a:rPr lang="en-US" sz="1800" dirty="0" err="1"/>
              <a:t>subinterface</a:t>
            </a:r>
            <a:r>
              <a:rPr lang="en-US" sz="1800" dirty="0"/>
              <a:t>.</a:t>
            </a:r>
          </a:p>
          <a:p>
            <a:r>
              <a:rPr lang="en-US" sz="1800" dirty="0"/>
              <a:t>add() – </a:t>
            </a:r>
            <a:r>
              <a:rPr lang="en-US" sz="1800" dirty="0" err="1"/>
              <a:t>menambahkan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endParaRPr lang="en-US" sz="1800" dirty="0"/>
          </a:p>
          <a:p>
            <a:r>
              <a:rPr lang="en-US" sz="1800" dirty="0"/>
              <a:t>size() – </a:t>
            </a:r>
            <a:r>
              <a:rPr lang="en-US" sz="1800" dirty="0" err="1"/>
              <a:t>mengembalikan</a:t>
            </a:r>
            <a:r>
              <a:rPr lang="en-US" sz="1800" dirty="0"/>
              <a:t> </a:t>
            </a:r>
            <a:r>
              <a:rPr lang="en-US" sz="1800" dirty="0" err="1"/>
              <a:t>ukuran</a:t>
            </a:r>
            <a:r>
              <a:rPr lang="en-US" sz="1800" dirty="0"/>
              <a:t> collection</a:t>
            </a:r>
          </a:p>
          <a:p>
            <a:r>
              <a:rPr lang="en-US" sz="1800" dirty="0"/>
              <a:t>remove() –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endParaRPr lang="en-US" sz="1800" dirty="0"/>
          </a:p>
          <a:p>
            <a:r>
              <a:rPr lang="en-US" sz="1800" dirty="0" err="1"/>
              <a:t>interator</a:t>
            </a:r>
            <a:r>
              <a:rPr lang="en-US" sz="1800" dirty="0"/>
              <a:t>() – </a:t>
            </a:r>
            <a:r>
              <a:rPr lang="en-US" sz="1800" dirty="0" err="1"/>
              <a:t>mengembalikan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iterator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mengakses</a:t>
            </a:r>
            <a:r>
              <a:rPr lang="en-US" sz="1800" dirty="0"/>
              <a:t> </a:t>
            </a:r>
            <a:r>
              <a:rPr lang="en-US" sz="1800" dirty="0" err="1"/>
              <a:t>elemen-elemen</a:t>
            </a:r>
            <a:endParaRPr lang="en-US" sz="1800" dirty="0"/>
          </a:p>
          <a:p>
            <a:r>
              <a:rPr lang="en-US" sz="1800" dirty="0" err="1"/>
              <a:t>addAll</a:t>
            </a:r>
            <a:r>
              <a:rPr lang="en-US" sz="1800" dirty="0"/>
              <a:t>() – </a:t>
            </a:r>
            <a:r>
              <a:rPr lang="en-US" sz="1800" dirty="0" err="1"/>
              <a:t>menambahkan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(collection) pada collection</a:t>
            </a:r>
          </a:p>
          <a:p>
            <a:r>
              <a:rPr lang="en-US" sz="1800" dirty="0" err="1"/>
              <a:t>removeAll</a:t>
            </a:r>
            <a:r>
              <a:rPr lang="en-US" sz="1800" dirty="0"/>
              <a:t>() –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collection </a:t>
            </a:r>
            <a:r>
              <a:rPr lang="en-US" sz="1800" dirty="0" err="1"/>
              <a:t>tertentu</a:t>
            </a:r>
            <a:endParaRPr lang="en-US" sz="1800" dirty="0"/>
          </a:p>
          <a:p>
            <a:r>
              <a:rPr lang="en-US" sz="1800" dirty="0"/>
              <a:t>clear() –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160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05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Interface List </a:t>
            </a:r>
            <a:r>
              <a:rPr lang="en-US" sz="1800" dirty="0" err="1"/>
              <a:t>merupakan</a:t>
            </a:r>
            <a:r>
              <a:rPr lang="en-US" sz="1800" dirty="0"/>
              <a:t> collection </a:t>
            </a:r>
            <a:r>
              <a:rPr lang="en-US" sz="1800" dirty="0" err="1"/>
              <a:t>terurut</a:t>
            </a:r>
            <a:r>
              <a:rPr lang="en-US" sz="1800" dirty="0"/>
              <a:t> yang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dan </a:t>
            </a:r>
            <a:r>
              <a:rPr lang="en-US" sz="1800" dirty="0" err="1"/>
              <a:t>mengakses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sequensial</a:t>
            </a:r>
            <a:r>
              <a:rPr lang="en-US" sz="1800" dirty="0"/>
              <a:t>. </a:t>
            </a:r>
            <a:r>
              <a:rPr lang="en-US" sz="1800" dirty="0" err="1"/>
              <a:t>Beberapa</a:t>
            </a:r>
            <a:r>
              <a:rPr lang="en-US" sz="1800" dirty="0"/>
              <a:t> class yang </a:t>
            </a:r>
            <a:r>
              <a:rPr lang="en-US" sz="1800" dirty="0" err="1"/>
              <a:t>mengimplementasikan</a:t>
            </a:r>
            <a:r>
              <a:rPr lang="en-US" sz="1800" dirty="0"/>
              <a:t> interface List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ArrayList</a:t>
            </a:r>
            <a:r>
              <a:rPr lang="en-US" sz="1800" dirty="0"/>
              <a:t>, LinkedList, Vector, dan Stack.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E56CF-2973-024B-A9F2-BF9BB943E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41" y="2240757"/>
            <a:ext cx="5267118" cy="1572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075B1A-D850-6341-A118-D4AEC8294650}"/>
              </a:ext>
            </a:extLst>
          </p:cNvPr>
          <p:cNvSpPr txBox="1"/>
          <p:nvPr/>
        </p:nvSpPr>
        <p:spPr>
          <a:xfrm>
            <a:off x="3092076" y="3875484"/>
            <a:ext cx="30171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www.programiz.com</a:t>
            </a:r>
            <a:r>
              <a:rPr lang="en-US" sz="1050" dirty="0"/>
              <a:t>/java-programming/list</a:t>
            </a:r>
          </a:p>
        </p:txBody>
      </p:sp>
    </p:spTree>
    <p:extLst>
      <p:ext uri="{BB962C8B-B14F-4D97-AF65-F5344CB8AC3E}">
        <p14:creationId xmlns:p14="http://schemas.microsoft.com/office/powerpoint/2010/main" val="1903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Penggunaan</a:t>
            </a:r>
            <a:r>
              <a:rPr lang="en-US" dirty="0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050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Karena List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interface,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instance/object </a:t>
            </a:r>
            <a:r>
              <a:rPr lang="en-US" sz="1800" dirty="0" err="1"/>
              <a:t>dari</a:t>
            </a:r>
            <a:r>
              <a:rPr lang="en-US" sz="1800" dirty="0"/>
              <a:t> interface.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List </a:t>
            </a:r>
            <a:r>
              <a:rPr lang="en-US" sz="1800" dirty="0" err="1"/>
              <a:t>harus</a:t>
            </a:r>
            <a:r>
              <a:rPr lang="en-US" sz="1800" dirty="0"/>
              <a:t> import </a:t>
            </a:r>
            <a:r>
              <a:rPr lang="en-US" sz="1800" dirty="0" err="1"/>
              <a:t>java.util.List</a:t>
            </a:r>
            <a:endParaRPr lang="en-US" sz="1800" dirty="0"/>
          </a:p>
          <a:p>
            <a:r>
              <a:rPr lang="en-US" sz="1800" dirty="0" err="1"/>
              <a:t>Objek</a:t>
            </a:r>
            <a:r>
              <a:rPr lang="en-US" sz="1800" dirty="0"/>
              <a:t> list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diinstance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List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implementasi</a:t>
            </a:r>
            <a:r>
              <a:rPr lang="en-US" sz="1800" dirty="0"/>
              <a:t> class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ArrayList</a:t>
            </a:r>
            <a:endParaRPr lang="en-US" sz="1800" dirty="0"/>
          </a:p>
          <a:p>
            <a:r>
              <a:rPr lang="en-US" sz="1800" dirty="0" err="1"/>
              <a:t>Bentuk</a:t>
            </a:r>
            <a:r>
              <a:rPr lang="en-US" sz="1800" dirty="0"/>
              <a:t> yang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ArrayList</a:t>
            </a:r>
            <a:r>
              <a:rPr lang="en-US" sz="1800" dirty="0"/>
              <a:t>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menampung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</a:t>
            </a:r>
          </a:p>
          <a:p>
            <a:r>
              <a:rPr lang="en-US" sz="1800" dirty="0" err="1"/>
              <a:t>Bentuk</a:t>
            </a:r>
            <a:r>
              <a:rPr lang="en-US" sz="1800" dirty="0"/>
              <a:t> yang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stack yang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menampung</a:t>
            </a:r>
            <a:r>
              <a:rPr lang="en-US" sz="1800" dirty="0"/>
              <a:t> String.</a:t>
            </a:r>
          </a:p>
          <a:p>
            <a:r>
              <a:rPr lang="en-US" sz="1800" dirty="0" err="1"/>
              <a:t>Simbol</a:t>
            </a:r>
            <a:r>
              <a:rPr lang="en-US" sz="1800" dirty="0"/>
              <a:t> &lt;&gt;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generic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dibaca</a:t>
            </a:r>
            <a:r>
              <a:rPr lang="en-US" sz="1800" dirty="0"/>
              <a:t> </a:t>
            </a:r>
            <a:r>
              <a:rPr lang="en-US" sz="1800" i="1" dirty="0"/>
              <a:t>of type String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E1D9D-C705-AD42-A269-AA78E5CFFC25}"/>
              </a:ext>
            </a:extLst>
          </p:cNvPr>
          <p:cNvSpPr txBox="1"/>
          <p:nvPr/>
        </p:nvSpPr>
        <p:spPr>
          <a:xfrm>
            <a:off x="628651" y="1888435"/>
            <a:ext cx="4144083" cy="5078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List list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 (1)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list = new Stack&lt;&gt;(); (2)</a:t>
            </a:r>
          </a:p>
        </p:txBody>
      </p:sp>
    </p:spTree>
    <p:extLst>
      <p:ext uri="{BB962C8B-B14F-4D97-AF65-F5344CB8AC3E}">
        <p14:creationId xmlns:p14="http://schemas.microsoft.com/office/powerpoint/2010/main" val="149021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4519820" cy="3305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ArrayList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class </a:t>
            </a:r>
            <a:r>
              <a:rPr lang="en-US" sz="1800" dirty="0" err="1"/>
              <a:t>dari</a:t>
            </a:r>
            <a:r>
              <a:rPr lang="en-US" sz="1800" dirty="0"/>
              <a:t> Java Collection Framework yang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array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dinamis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ukurannya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8EC70-75A6-D142-896B-65C13913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206" y="1268016"/>
            <a:ext cx="1477618" cy="20033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92C84A-4BF8-DE42-B88C-395092821454}"/>
              </a:ext>
            </a:extLst>
          </p:cNvPr>
          <p:cNvSpPr txBox="1"/>
          <p:nvPr/>
        </p:nvSpPr>
        <p:spPr>
          <a:xfrm>
            <a:off x="5592233" y="3271324"/>
            <a:ext cx="21055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www.programiz.com</a:t>
            </a:r>
            <a:r>
              <a:rPr lang="en-US" sz="1050" dirty="0"/>
              <a:t>/java-programming/</a:t>
            </a:r>
            <a:r>
              <a:rPr lang="en-US" sz="1050" dirty="0" err="1"/>
              <a:t>arraylist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1371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05070"/>
          </a:xfrm>
        </p:spPr>
        <p:txBody>
          <a:bodyPr>
            <a:normAutofit/>
          </a:bodyPr>
          <a:lstStyle/>
          <a:p>
            <a:r>
              <a:rPr lang="en-US" sz="1800" dirty="0" err="1"/>
              <a:t>Pertama</a:t>
            </a:r>
            <a:r>
              <a:rPr lang="en-US" sz="1800" dirty="0"/>
              <a:t>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import </a:t>
            </a:r>
            <a:r>
              <a:rPr lang="en-US" sz="1800" dirty="0" err="1"/>
              <a:t>java.util.ArrayList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Sintak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diperlihatkan</a:t>
            </a:r>
            <a:r>
              <a:rPr lang="en-US" sz="1800" dirty="0"/>
              <a:t> pada baris </a:t>
            </a:r>
            <a:r>
              <a:rPr lang="en-US" sz="1800" dirty="0" err="1"/>
              <a:t>pertama</a:t>
            </a:r>
            <a:r>
              <a:rPr lang="en-US" sz="1800" dirty="0"/>
              <a:t>, Type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class wrapper agar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arrayList</a:t>
            </a:r>
            <a:r>
              <a:rPr lang="en-US" sz="1800" dirty="0"/>
              <a:t> </a:t>
            </a:r>
            <a:r>
              <a:rPr lang="en-US" sz="1800" dirty="0" err="1"/>
              <a:t>spesifik</a:t>
            </a:r>
            <a:r>
              <a:rPr lang="en-US" sz="1800" dirty="0"/>
              <a:t> </a:t>
            </a:r>
            <a:r>
              <a:rPr lang="en-US" sz="1800" dirty="0" err="1"/>
              <a:t>menampung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class </a:t>
            </a:r>
            <a:r>
              <a:rPr lang="en-US" sz="1800" dirty="0" err="1"/>
              <a:t>tertentu</a:t>
            </a:r>
            <a:endParaRPr lang="en-US" sz="1800" dirty="0"/>
          </a:p>
          <a:p>
            <a:r>
              <a:rPr lang="en-US" sz="1800" dirty="0"/>
              <a:t>Baris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arrayList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data </a:t>
            </a:r>
            <a:r>
              <a:rPr lang="en-US" sz="1800" dirty="0" err="1"/>
              <a:t>tipe</a:t>
            </a:r>
            <a:r>
              <a:rPr lang="en-US" sz="1800" dirty="0"/>
              <a:t> integer</a:t>
            </a:r>
          </a:p>
          <a:p>
            <a:r>
              <a:rPr lang="en-US" sz="1800" dirty="0"/>
              <a:t>Baris </a:t>
            </a:r>
            <a:r>
              <a:rPr lang="en-US" sz="1800" dirty="0" err="1"/>
              <a:t>ketiga</a:t>
            </a:r>
            <a:r>
              <a:rPr lang="en-US" sz="1800" dirty="0"/>
              <a:t>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arrayList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data </a:t>
            </a:r>
            <a:r>
              <a:rPr lang="en-US" sz="1800" dirty="0" err="1"/>
              <a:t>tipe</a:t>
            </a:r>
            <a:r>
              <a:rPr lang="en-US" sz="1800" dirty="0"/>
              <a:t> string</a:t>
            </a:r>
          </a:p>
          <a:p>
            <a:r>
              <a:rPr lang="en-US" sz="1800" dirty="0">
                <a:solidFill>
                  <a:srgbClr val="FF0000"/>
                </a:solidFill>
              </a:rPr>
              <a:t>Jika </a:t>
            </a:r>
            <a:r>
              <a:rPr lang="en-US" sz="1800" dirty="0" err="1">
                <a:solidFill>
                  <a:srgbClr val="FF0000"/>
                </a:solidFill>
              </a:rPr>
              <a:t>tidak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disebutkan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secara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spesifik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atau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tidak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ada</a:t>
            </a:r>
            <a:r>
              <a:rPr lang="en-US" sz="1800" dirty="0">
                <a:solidFill>
                  <a:srgbClr val="FF0000"/>
                </a:solidFill>
              </a:rPr>
              <a:t> Type </a:t>
            </a:r>
            <a:r>
              <a:rPr lang="en-US" sz="1800" dirty="0" err="1">
                <a:solidFill>
                  <a:srgbClr val="FF0000"/>
                </a:solidFill>
              </a:rPr>
              <a:t>maka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objek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arrayList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bisa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menampung</a:t>
            </a:r>
            <a:r>
              <a:rPr lang="en-US" sz="1800" dirty="0">
                <a:solidFill>
                  <a:srgbClr val="FF0000"/>
                </a:solidFill>
              </a:rPr>
              <a:t> data </a:t>
            </a:r>
            <a:r>
              <a:rPr lang="en-US" sz="1800" dirty="0" err="1">
                <a:solidFill>
                  <a:srgbClr val="FF0000"/>
                </a:solidFill>
              </a:rPr>
              <a:t>apa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saja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9E7C3-488E-0C47-BDA2-34D8D9798DEE}"/>
              </a:ext>
            </a:extLst>
          </p:cNvPr>
          <p:cNvSpPr txBox="1"/>
          <p:nvPr/>
        </p:nvSpPr>
        <p:spPr>
          <a:xfrm>
            <a:off x="873643" y="1582006"/>
            <a:ext cx="5707012" cy="71558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D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</a:t>
            </a:r>
            <a:r>
              <a:rPr lang="en-ID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ID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(1)</a:t>
            </a:r>
          </a:p>
          <a:p>
            <a:r>
              <a:rPr lang="en-ID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ID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D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(2)</a:t>
            </a:r>
          </a:p>
          <a:p>
            <a:r>
              <a:rPr lang="en-ID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ID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D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(3)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7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pada Class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05070"/>
          </a:xfrm>
        </p:spPr>
        <p:txBody>
          <a:bodyPr>
            <a:normAutofit/>
          </a:bodyPr>
          <a:lstStyle/>
          <a:p>
            <a:r>
              <a:rPr lang="en-US" sz="1800" dirty="0"/>
              <a:t>size() – </a:t>
            </a:r>
            <a:r>
              <a:rPr lang="en-US" sz="1800" dirty="0" err="1"/>
              <a:t>mengembalikan</a:t>
            </a:r>
            <a:r>
              <a:rPr lang="en-US" sz="1800" dirty="0"/>
              <a:t> </a:t>
            </a:r>
            <a:r>
              <a:rPr lang="en-US" sz="1800" dirty="0" err="1"/>
              <a:t>panjang</a:t>
            </a:r>
            <a:r>
              <a:rPr lang="en-US" sz="1800" dirty="0"/>
              <a:t> </a:t>
            </a:r>
            <a:r>
              <a:rPr lang="en-US" sz="1800" dirty="0" err="1"/>
              <a:t>arraylist</a:t>
            </a:r>
            <a:endParaRPr lang="en-US" sz="1800" dirty="0"/>
          </a:p>
          <a:p>
            <a:r>
              <a:rPr lang="en-US" sz="1800" dirty="0"/>
              <a:t>sort() – </a:t>
            </a:r>
            <a:r>
              <a:rPr lang="en-US" sz="1800" dirty="0" err="1"/>
              <a:t>mengurutkan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arraylist</a:t>
            </a:r>
            <a:endParaRPr lang="en-US" sz="1800" dirty="0"/>
          </a:p>
          <a:p>
            <a:r>
              <a:rPr lang="en-US" sz="1800" dirty="0"/>
              <a:t>clone() –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arraylist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, </a:t>
            </a:r>
            <a:r>
              <a:rPr lang="en-US" sz="1800" dirty="0" err="1"/>
              <a:t>ukuran</a:t>
            </a:r>
            <a:r>
              <a:rPr lang="en-US" sz="1800" dirty="0"/>
              <a:t>, dan </a:t>
            </a:r>
            <a:r>
              <a:rPr lang="en-US" sz="1800" dirty="0" err="1"/>
              <a:t>kapsitas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arraylist</a:t>
            </a:r>
            <a:r>
              <a:rPr lang="en-US" sz="1800" dirty="0"/>
              <a:t>.</a:t>
            </a:r>
          </a:p>
          <a:p>
            <a:r>
              <a:rPr lang="en-US" sz="1800" dirty="0"/>
              <a:t>contains() –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pada </a:t>
            </a:r>
            <a:r>
              <a:rPr lang="en-US" sz="1800" dirty="0" err="1"/>
              <a:t>arraylist</a:t>
            </a:r>
            <a:r>
              <a:rPr lang="en-US" sz="1800" dirty="0"/>
              <a:t> dan </a:t>
            </a:r>
            <a:r>
              <a:rPr lang="en-US" sz="1800" dirty="0" err="1"/>
              <a:t>mengembalikan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boolean</a:t>
            </a:r>
            <a:endParaRPr lang="en-US" sz="1800" dirty="0"/>
          </a:p>
          <a:p>
            <a:r>
              <a:rPr lang="en-US" sz="1800" dirty="0" err="1"/>
              <a:t>ensureCapacity</a:t>
            </a:r>
            <a:r>
              <a:rPr lang="en-US" sz="1800" dirty="0"/>
              <a:t>() –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arraylist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ditampung</a:t>
            </a:r>
            <a:endParaRPr lang="en-US" sz="1800" dirty="0"/>
          </a:p>
          <a:p>
            <a:r>
              <a:rPr lang="en-US" sz="1800" dirty="0" err="1"/>
              <a:t>isEmpty</a:t>
            </a:r>
            <a:r>
              <a:rPr lang="en-US" sz="1800" dirty="0"/>
              <a:t>() – </a:t>
            </a:r>
            <a:r>
              <a:rPr lang="en-US" sz="1800" dirty="0" err="1"/>
              <a:t>mengecek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arraylist</a:t>
            </a:r>
            <a:r>
              <a:rPr lang="en-US" sz="1800" dirty="0"/>
              <a:t> </a:t>
            </a:r>
            <a:r>
              <a:rPr lang="en-US" sz="1800" dirty="0" err="1"/>
              <a:t>kosong</a:t>
            </a:r>
            <a:endParaRPr lang="en-US" sz="1800" dirty="0"/>
          </a:p>
          <a:p>
            <a:r>
              <a:rPr lang="en-US" sz="1800" dirty="0" err="1"/>
              <a:t>indexOf</a:t>
            </a:r>
            <a:r>
              <a:rPr lang="en-US" sz="1800" dirty="0"/>
              <a:t>() – </a:t>
            </a:r>
            <a:r>
              <a:rPr lang="en-US" sz="1800" dirty="0" err="1"/>
              <a:t>mengembalikan</a:t>
            </a:r>
            <a:r>
              <a:rPr lang="en-US" sz="1800" dirty="0"/>
              <a:t> index </a:t>
            </a:r>
            <a:r>
              <a:rPr lang="en-US" sz="1800" dirty="0" err="1"/>
              <a:t>elemen</a:t>
            </a:r>
            <a:r>
              <a:rPr lang="en-US" sz="1800" dirty="0"/>
              <a:t> pada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arraylist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635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68016"/>
            <a:ext cx="5103428" cy="3305070"/>
          </a:xfrm>
        </p:spPr>
        <p:txBody>
          <a:bodyPr>
            <a:normAutofit/>
          </a:bodyPr>
          <a:lstStyle/>
          <a:p>
            <a:r>
              <a:rPr lang="en-US" sz="1800" dirty="0"/>
              <a:t>Stack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class </a:t>
            </a:r>
            <a:r>
              <a:rPr lang="en-US" sz="1800" dirty="0" err="1"/>
              <a:t>dari</a:t>
            </a:r>
            <a:r>
              <a:rPr lang="en-US" sz="1800" dirty="0"/>
              <a:t> Java Collection Framework yang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tumpukan</a:t>
            </a:r>
            <a:r>
              <a:rPr lang="en-US" sz="1800" dirty="0"/>
              <a:t> pada </a:t>
            </a:r>
            <a:r>
              <a:rPr lang="en-US" sz="1800" dirty="0" err="1"/>
              <a:t>struktur</a:t>
            </a:r>
            <a:r>
              <a:rPr lang="en-US" sz="1800" dirty="0"/>
              <a:t> data.</a:t>
            </a:r>
          </a:p>
          <a:p>
            <a:r>
              <a:rPr lang="en-US" sz="1800" dirty="0"/>
              <a:t>Pada </a:t>
            </a:r>
            <a:r>
              <a:rPr lang="en-US" sz="1800" dirty="0" err="1"/>
              <a:t>sebuah</a:t>
            </a:r>
            <a:r>
              <a:rPr lang="en-US" sz="1800" dirty="0"/>
              <a:t> stack,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ditambahkan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diakses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konsep</a:t>
            </a:r>
            <a:r>
              <a:rPr lang="en-US" sz="1800" dirty="0"/>
              <a:t> Last In First Out(LIFO)</a:t>
            </a:r>
          </a:p>
          <a:p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ditambahkan</a:t>
            </a:r>
            <a:r>
              <a:rPr lang="en-US" sz="1800" dirty="0"/>
              <a:t>(push) pada top stack dan </a:t>
            </a:r>
            <a:r>
              <a:rPr lang="en-US" sz="1800" dirty="0" err="1"/>
              <a:t>diambil</a:t>
            </a:r>
            <a:r>
              <a:rPr lang="en-US" sz="1800" dirty="0"/>
              <a:t>(pop) </a:t>
            </a:r>
            <a:r>
              <a:rPr lang="en-US" sz="1800" dirty="0" err="1"/>
              <a:t>dari</a:t>
            </a:r>
            <a:r>
              <a:rPr lang="en-US" sz="1800" dirty="0"/>
              <a:t> top stack.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2C84A-4BF8-DE42-B88C-395092821454}"/>
              </a:ext>
            </a:extLst>
          </p:cNvPr>
          <p:cNvSpPr txBox="1"/>
          <p:nvPr/>
        </p:nvSpPr>
        <p:spPr>
          <a:xfrm>
            <a:off x="5918887" y="3985852"/>
            <a:ext cx="19466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www.programiz.com</a:t>
            </a:r>
            <a:r>
              <a:rPr lang="en-US" sz="1050" dirty="0"/>
              <a:t>/java-programming/stack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DC6F6-FA86-6C42-83DB-CDC1DBA2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696" y="1268016"/>
            <a:ext cx="1573074" cy="27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1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Menggunakan</a:t>
            </a:r>
            <a:r>
              <a:rPr lang="en-US" dirty="0"/>
              <a:t>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05070"/>
          </a:xfrm>
        </p:spPr>
        <p:txBody>
          <a:bodyPr>
            <a:normAutofit/>
          </a:bodyPr>
          <a:lstStyle/>
          <a:p>
            <a:r>
              <a:rPr lang="en-US" sz="1800" dirty="0" err="1"/>
              <a:t>Pertama</a:t>
            </a:r>
            <a:r>
              <a:rPr lang="en-US" sz="1800" dirty="0"/>
              <a:t>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import </a:t>
            </a:r>
            <a:r>
              <a:rPr lang="en-US" sz="1800" dirty="0" err="1"/>
              <a:t>java.util.Stack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Sintak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diperlihatkan</a:t>
            </a:r>
            <a:r>
              <a:rPr lang="en-US" sz="1800" dirty="0"/>
              <a:t> pada baris </a:t>
            </a:r>
            <a:r>
              <a:rPr lang="en-US" sz="1800" dirty="0" err="1"/>
              <a:t>pertama</a:t>
            </a:r>
            <a:r>
              <a:rPr lang="en-US" sz="1800" dirty="0"/>
              <a:t>.</a:t>
            </a:r>
          </a:p>
          <a:p>
            <a:r>
              <a:rPr lang="en-US" sz="1800" dirty="0"/>
              <a:t>Baris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stacks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data </a:t>
            </a:r>
            <a:r>
              <a:rPr lang="en-US" sz="1800" dirty="0" err="1"/>
              <a:t>tipe</a:t>
            </a:r>
            <a:r>
              <a:rPr lang="en-US" sz="1800" dirty="0"/>
              <a:t> integer</a:t>
            </a:r>
          </a:p>
          <a:p>
            <a:r>
              <a:rPr lang="en-US" sz="1800" dirty="0"/>
              <a:t>Baris </a:t>
            </a:r>
            <a:r>
              <a:rPr lang="en-US" sz="1800" dirty="0" err="1"/>
              <a:t>ketiga</a:t>
            </a:r>
            <a:r>
              <a:rPr lang="en-US" sz="1800" dirty="0"/>
              <a:t>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stacks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yang </a:t>
            </a:r>
            <a:r>
              <a:rPr lang="en-US" sz="1800" dirty="0" err="1"/>
              <a:t>dinstansiasi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9E7C3-488E-0C47-BDA2-34D8D9798DEE}"/>
              </a:ext>
            </a:extLst>
          </p:cNvPr>
          <p:cNvSpPr txBox="1"/>
          <p:nvPr/>
        </p:nvSpPr>
        <p:spPr>
          <a:xfrm>
            <a:off x="873643" y="1582006"/>
            <a:ext cx="4769254" cy="71558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Stack&lt;Type&gt; stacks = new Stack&lt;&gt;(); (1)</a:t>
            </a:r>
          </a:p>
          <a:p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Stack&lt;Integer&gt; stacks = new Stack&lt;&gt;(); (2)</a:t>
            </a:r>
          </a:p>
          <a:p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ID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Mahasiswa</a:t>
            </a:r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 stacks = new Stack&lt;&gt;(); (3)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pada Class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05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/</a:t>
            </a:r>
            <a:r>
              <a:rPr lang="en-US" sz="1800" dirty="0" err="1"/>
              <a:t>metode</a:t>
            </a:r>
            <a:r>
              <a:rPr lang="en-US" sz="1800" dirty="0"/>
              <a:t> yang </a:t>
            </a:r>
            <a:r>
              <a:rPr lang="en-US" sz="1800" dirty="0" err="1"/>
              <a:t>dimiliki</a:t>
            </a:r>
            <a:r>
              <a:rPr lang="en-US" sz="1800" dirty="0"/>
              <a:t> oleh class Vector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dimiliki</a:t>
            </a:r>
            <a:r>
              <a:rPr lang="en-US" sz="1800" dirty="0"/>
              <a:t> oleh class Stack, </a:t>
            </a:r>
            <a:r>
              <a:rPr lang="en-US" sz="1800" dirty="0" err="1"/>
              <a:t>perbedaannya</a:t>
            </a:r>
            <a:r>
              <a:rPr lang="en-US" sz="1800" dirty="0"/>
              <a:t> 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endParaRPr lang="en-US" sz="1800" dirty="0"/>
          </a:p>
          <a:p>
            <a:r>
              <a:rPr lang="en-US" sz="1800" dirty="0"/>
              <a:t>push() – </a:t>
            </a:r>
            <a:r>
              <a:rPr lang="en-US" sz="1800" dirty="0" err="1"/>
              <a:t>menambahkan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pada stack</a:t>
            </a:r>
          </a:p>
          <a:p>
            <a:r>
              <a:rPr lang="en-US" sz="1800" dirty="0"/>
              <a:t>pop() – </a:t>
            </a:r>
            <a:r>
              <a:rPr lang="en-US" sz="1800" dirty="0" err="1"/>
              <a:t>mengeluarkan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pada stack</a:t>
            </a:r>
          </a:p>
          <a:p>
            <a:r>
              <a:rPr lang="en-US" sz="1800" dirty="0"/>
              <a:t>peek() – </a:t>
            </a:r>
            <a:r>
              <a:rPr lang="en-US" sz="1800" dirty="0" err="1"/>
              <a:t>mengembalikan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yang </a:t>
            </a:r>
            <a:r>
              <a:rPr lang="en-US" sz="1800" dirty="0" err="1"/>
              <a:t>terdapat</a:t>
            </a:r>
            <a:r>
              <a:rPr lang="en-US" sz="1800" dirty="0"/>
              <a:t> pada top stack</a:t>
            </a:r>
          </a:p>
          <a:p>
            <a:r>
              <a:rPr lang="en-US" sz="1800" dirty="0"/>
              <a:t>search() – </a:t>
            </a:r>
            <a:r>
              <a:rPr lang="en-US" sz="1800" dirty="0" err="1"/>
              <a:t>mengambalikan</a:t>
            </a:r>
            <a:r>
              <a:rPr lang="en-US" sz="1800" dirty="0"/>
              <a:t> </a:t>
            </a:r>
            <a:r>
              <a:rPr lang="en-US" sz="1800" dirty="0" err="1"/>
              <a:t>posisi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pada </a:t>
            </a:r>
            <a:r>
              <a:rPr lang="en-US" sz="1800" dirty="0" err="1"/>
              <a:t>sebuah</a:t>
            </a:r>
            <a:r>
              <a:rPr lang="en-US" sz="1800" dirty="0"/>
              <a:t> stack</a:t>
            </a:r>
          </a:p>
          <a:p>
            <a:r>
              <a:rPr lang="en-US" sz="1800" dirty="0"/>
              <a:t>empty() – </a:t>
            </a:r>
            <a:r>
              <a:rPr lang="en-US" sz="1800" dirty="0" err="1"/>
              <a:t>mengecek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stack </a:t>
            </a:r>
            <a:r>
              <a:rPr lang="en-US" sz="1800" dirty="0" err="1"/>
              <a:t>kosong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6133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640707" cy="3305070"/>
          </a:xfrm>
        </p:spPr>
        <p:txBody>
          <a:bodyPr>
            <a:normAutofit/>
          </a:bodyPr>
          <a:lstStyle/>
          <a:p>
            <a:r>
              <a:rPr lang="en-US" sz="1800" dirty="0"/>
              <a:t>Queue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interface </a:t>
            </a:r>
            <a:r>
              <a:rPr lang="en-US" sz="1800" dirty="0" err="1"/>
              <a:t>dari</a:t>
            </a:r>
            <a:r>
              <a:rPr lang="en-US" sz="1800" dirty="0"/>
              <a:t> Java Collection Framework yang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antrian</a:t>
            </a:r>
            <a:r>
              <a:rPr lang="en-US" sz="1800" dirty="0"/>
              <a:t> pada </a:t>
            </a:r>
            <a:r>
              <a:rPr lang="en-US" sz="1800" dirty="0" err="1"/>
              <a:t>struktur</a:t>
            </a:r>
            <a:r>
              <a:rPr lang="en-US" sz="1800" dirty="0"/>
              <a:t> data.</a:t>
            </a:r>
          </a:p>
          <a:p>
            <a:r>
              <a:rPr lang="en-US" sz="1800" dirty="0"/>
              <a:t>Queue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interface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</a:t>
            </a:r>
            <a:r>
              <a:rPr lang="en-US" sz="1800" dirty="0" err="1"/>
              <a:t>diimplementasikan</a:t>
            </a:r>
            <a:r>
              <a:rPr lang="en-US" sz="1800" dirty="0"/>
              <a:t>, </a:t>
            </a:r>
            <a:r>
              <a:rPr lang="en-US" sz="1800" dirty="0" err="1"/>
              <a:t>diinstansiasi</a:t>
            </a:r>
            <a:endParaRPr lang="en-US" sz="1800" dirty="0"/>
          </a:p>
          <a:p>
            <a:r>
              <a:rPr lang="en-US" sz="1800" dirty="0"/>
              <a:t>Pada queue,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ditambahkan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belakang</a:t>
            </a:r>
            <a:r>
              <a:rPr lang="en-US" sz="1800" dirty="0"/>
              <a:t> dan </a:t>
            </a:r>
            <a:r>
              <a:rPr lang="en-US" sz="1800" dirty="0" err="1"/>
              <a:t>diakses</a:t>
            </a:r>
            <a:r>
              <a:rPr lang="en-US" sz="1800" dirty="0"/>
              <a:t>/</a:t>
            </a:r>
            <a:r>
              <a:rPr lang="en-US" sz="1800" dirty="0" err="1"/>
              <a:t>dihapus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depan</a:t>
            </a:r>
            <a:r>
              <a:rPr lang="en-US" sz="1800" dirty="0"/>
              <a:t>, First In First Out(FIFO)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2C84A-4BF8-DE42-B88C-395092821454}"/>
              </a:ext>
            </a:extLst>
          </p:cNvPr>
          <p:cNvSpPr txBox="1"/>
          <p:nvPr/>
        </p:nvSpPr>
        <p:spPr>
          <a:xfrm>
            <a:off x="2987052" y="4638824"/>
            <a:ext cx="3169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www.programiz.com</a:t>
            </a:r>
            <a:r>
              <a:rPr lang="en-US" sz="1050" dirty="0"/>
              <a:t>/java-programming/queue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82976-0EC5-854B-83ED-D373CF303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29" y="3168349"/>
            <a:ext cx="4001743" cy="14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2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CF1E-F965-C646-BE9B-C5C50192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F744-8D66-9A43-9DE6-DEB82951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Collection dan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Collection pada library Java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sesuai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33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Interface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05070"/>
          </a:xfrm>
        </p:spPr>
        <p:txBody>
          <a:bodyPr>
            <a:normAutofit lnSpcReduction="10000"/>
          </a:bodyPr>
          <a:lstStyle/>
          <a:p>
            <a:r>
              <a:rPr lang="en-US" sz="1800" dirty="0" err="1"/>
              <a:t>Pertama</a:t>
            </a:r>
            <a:r>
              <a:rPr lang="en-US" sz="1800" dirty="0"/>
              <a:t>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import </a:t>
            </a:r>
            <a:r>
              <a:rPr lang="en-US" sz="1800" dirty="0" err="1"/>
              <a:t>java.util.Queue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Sintak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diperlihatkan</a:t>
            </a:r>
            <a:r>
              <a:rPr lang="en-US" sz="1800" dirty="0"/>
              <a:t> pada baris </a:t>
            </a:r>
            <a:r>
              <a:rPr lang="en-US" sz="1800" dirty="0" err="1"/>
              <a:t>pertama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ArrayDeque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class yang </a:t>
            </a:r>
            <a:r>
              <a:rPr lang="en-US" sz="1800" dirty="0" err="1"/>
              <a:t>mengimplementasi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interface </a:t>
            </a:r>
            <a:br>
              <a:rPr lang="en-US" sz="1800" dirty="0"/>
            </a:br>
            <a:r>
              <a:rPr lang="en-US" sz="1800" dirty="0"/>
              <a:t>Queue dan Deque. </a:t>
            </a:r>
            <a:r>
              <a:rPr lang="en-US" sz="1800" dirty="0" err="1"/>
              <a:t>Dequeu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 </a:t>
            </a:r>
            <a:r>
              <a:rPr lang="en-US" sz="1800" dirty="0" err="1"/>
              <a:t>subinterface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Queue, </a:t>
            </a:r>
            <a:r>
              <a:rPr lang="en-US" sz="1800" dirty="0" err="1"/>
              <a:t>perbedaannya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/</a:t>
            </a: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depan</a:t>
            </a:r>
            <a:r>
              <a:rPr lang="en-US" sz="1800" dirty="0"/>
              <a:t> </a:t>
            </a:r>
            <a:r>
              <a:rPr lang="en-US" sz="1800" dirty="0" err="1"/>
              <a:t>tapi</a:t>
            </a:r>
            <a:r>
              <a:rPr lang="en-US" sz="1800" dirty="0"/>
              <a:t> juga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belakang</a:t>
            </a:r>
            <a:endParaRPr lang="en-US" sz="1800" dirty="0"/>
          </a:p>
          <a:p>
            <a:r>
              <a:rPr lang="en-US" sz="1800" dirty="0" err="1"/>
              <a:t>PriorityQueue</a:t>
            </a:r>
            <a:r>
              <a:rPr lang="en-US" sz="1800" dirty="0"/>
              <a:t> </a:t>
            </a:r>
            <a:r>
              <a:rPr lang="en-US" sz="1800" dirty="0" err="1"/>
              <a:t>implementasi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Interface Queue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paling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diletakkan</a:t>
            </a:r>
            <a:r>
              <a:rPr lang="en-US" sz="1800" dirty="0"/>
              <a:t> pada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depan</a:t>
            </a:r>
            <a:r>
              <a:rPr lang="en-US" sz="1800" dirty="0"/>
              <a:t>, </a:t>
            </a:r>
            <a:r>
              <a:rPr lang="en-US" sz="1800" dirty="0" err="1"/>
              <a:t>walaupun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kali.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9E7C3-488E-0C47-BDA2-34D8D9798DEE}"/>
              </a:ext>
            </a:extLst>
          </p:cNvPr>
          <p:cNvSpPr txBox="1"/>
          <p:nvPr/>
        </p:nvSpPr>
        <p:spPr>
          <a:xfrm>
            <a:off x="873643" y="1582006"/>
            <a:ext cx="5602816" cy="71558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Queue&lt;Type&gt; queues = new LinkedList&lt;&gt;(); (1)</a:t>
            </a:r>
          </a:p>
          <a:p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Queue&lt;Integer&gt; queues = new </a:t>
            </a:r>
            <a:r>
              <a:rPr lang="en-ID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(2)</a:t>
            </a:r>
          </a:p>
          <a:p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Queue&lt;</a:t>
            </a:r>
            <a:r>
              <a:rPr lang="en-ID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Mahasiswa</a:t>
            </a:r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 queues = new </a:t>
            </a:r>
            <a:r>
              <a:rPr lang="en-ID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(3)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8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pada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05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/</a:t>
            </a:r>
            <a:r>
              <a:rPr lang="en-US" sz="1800" dirty="0" err="1"/>
              <a:t>metode</a:t>
            </a:r>
            <a:r>
              <a:rPr lang="en-US" sz="1800" dirty="0"/>
              <a:t> yang </a:t>
            </a:r>
            <a:r>
              <a:rPr lang="en-US" sz="1800" dirty="0" err="1"/>
              <a:t>dimiliki</a:t>
            </a:r>
            <a:r>
              <a:rPr lang="en-US" sz="1800" dirty="0"/>
              <a:t> oleh interface Collection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dimiliki</a:t>
            </a:r>
            <a:r>
              <a:rPr lang="en-US" sz="1800" dirty="0"/>
              <a:t> juga oleh Queue, </a:t>
            </a:r>
            <a:r>
              <a:rPr lang="en-US" sz="1800" dirty="0" err="1"/>
              <a:t>perbedaannya</a:t>
            </a:r>
            <a:r>
              <a:rPr lang="en-US" sz="1800" dirty="0"/>
              <a:t> 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endParaRPr lang="en-US" sz="1800" dirty="0"/>
          </a:p>
          <a:p>
            <a:r>
              <a:rPr lang="en-US" sz="1800" dirty="0"/>
              <a:t>add() – </a:t>
            </a:r>
            <a:r>
              <a:rPr lang="en-US" sz="1800" dirty="0" err="1"/>
              <a:t>menambahkan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pada queue</a:t>
            </a:r>
          </a:p>
          <a:p>
            <a:r>
              <a:rPr lang="en-US" sz="1800" dirty="0"/>
              <a:t>offer() – </a:t>
            </a:r>
            <a:r>
              <a:rPr lang="en-US" sz="1800" dirty="0" err="1"/>
              <a:t>menambahkan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pada queue</a:t>
            </a:r>
          </a:p>
          <a:p>
            <a:r>
              <a:rPr lang="en-US" sz="1800" dirty="0"/>
              <a:t>element() – </a:t>
            </a:r>
            <a:r>
              <a:rPr lang="en-US" sz="1800" dirty="0" err="1"/>
              <a:t>mengembalikan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yang </a:t>
            </a:r>
            <a:r>
              <a:rPr lang="en-US" sz="1800" dirty="0" err="1"/>
              <a:t>terdapat</a:t>
            </a:r>
            <a:r>
              <a:rPr lang="en-US" sz="1800" dirty="0"/>
              <a:t> pada head </a:t>
            </a:r>
            <a:r>
              <a:rPr lang="en-US" sz="1800" dirty="0" err="1"/>
              <a:t>dari</a:t>
            </a:r>
            <a:r>
              <a:rPr lang="en-US" sz="1800" dirty="0"/>
              <a:t> queue</a:t>
            </a:r>
          </a:p>
          <a:p>
            <a:r>
              <a:rPr lang="en-US" sz="1800" dirty="0"/>
              <a:t>peek() – </a:t>
            </a:r>
            <a:r>
              <a:rPr lang="en-US" sz="1800" dirty="0" err="1"/>
              <a:t>mengembalikan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yang </a:t>
            </a:r>
            <a:r>
              <a:rPr lang="en-US" sz="1800" dirty="0" err="1"/>
              <a:t>terdapat</a:t>
            </a:r>
            <a:r>
              <a:rPr lang="en-US" sz="1800" dirty="0"/>
              <a:t> pada head </a:t>
            </a:r>
            <a:r>
              <a:rPr lang="en-US" sz="1800" dirty="0" err="1"/>
              <a:t>dari</a:t>
            </a:r>
            <a:r>
              <a:rPr lang="en-US" sz="1800" dirty="0"/>
              <a:t> queue</a:t>
            </a:r>
          </a:p>
          <a:p>
            <a:r>
              <a:rPr lang="en-US" sz="1800" dirty="0"/>
              <a:t>remove() – </a:t>
            </a:r>
            <a:r>
              <a:rPr lang="en-US" sz="1800" dirty="0" err="1"/>
              <a:t>mengembalikan</a:t>
            </a:r>
            <a:r>
              <a:rPr lang="en-US" sz="1800" dirty="0"/>
              <a:t> dan </a:t>
            </a:r>
            <a:r>
              <a:rPr lang="en-US" sz="1800" dirty="0" err="1"/>
              <a:t>menghapus</a:t>
            </a:r>
            <a:r>
              <a:rPr lang="en-US" sz="1800" dirty="0"/>
              <a:t> head pada queue</a:t>
            </a:r>
          </a:p>
          <a:p>
            <a:r>
              <a:rPr lang="en-US" sz="1800" dirty="0"/>
              <a:t>poll() - </a:t>
            </a:r>
            <a:r>
              <a:rPr lang="en-US" sz="1800" dirty="0" err="1"/>
              <a:t>mengembalikan</a:t>
            </a:r>
            <a:r>
              <a:rPr lang="en-US" sz="1800" dirty="0"/>
              <a:t> dan </a:t>
            </a:r>
            <a:r>
              <a:rPr lang="en-US" sz="1800" dirty="0" err="1"/>
              <a:t>menghapus</a:t>
            </a:r>
            <a:r>
              <a:rPr lang="en-US" sz="1800" dirty="0"/>
              <a:t> head pada queue</a:t>
            </a:r>
          </a:p>
        </p:txBody>
      </p:sp>
    </p:spTree>
    <p:extLst>
      <p:ext uri="{BB962C8B-B14F-4D97-AF65-F5344CB8AC3E}">
        <p14:creationId xmlns:p14="http://schemas.microsoft.com/office/powerpoint/2010/main" val="4276599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TreeSet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4221646" cy="3305070"/>
          </a:xfrm>
        </p:spPr>
        <p:txBody>
          <a:bodyPr>
            <a:normAutofit/>
          </a:bodyPr>
          <a:lstStyle/>
          <a:p>
            <a:r>
              <a:rPr lang="en-US" sz="1800" dirty="0" err="1"/>
              <a:t>Sebuah</a:t>
            </a:r>
            <a:r>
              <a:rPr lang="en-US" sz="1800" dirty="0"/>
              <a:t> class </a:t>
            </a:r>
            <a:r>
              <a:rPr lang="en-US" sz="1800" dirty="0" err="1"/>
              <a:t>dari</a:t>
            </a:r>
            <a:r>
              <a:rPr lang="en-US" sz="1800" dirty="0"/>
              <a:t> Java collection framework yang </a:t>
            </a:r>
            <a:r>
              <a:rPr lang="en-US" sz="1800" dirty="0" err="1"/>
              <a:t>mengediakan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 tree.</a:t>
            </a:r>
          </a:p>
          <a:p>
            <a:r>
              <a:rPr lang="en-US" sz="1800" dirty="0" err="1"/>
              <a:t>Struktur</a:t>
            </a:r>
            <a:r>
              <a:rPr lang="en-US" sz="1800" dirty="0"/>
              <a:t> data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diizinkan</a:t>
            </a:r>
            <a:r>
              <a:rPr lang="en-US" sz="1800" dirty="0"/>
              <a:t> </a:t>
            </a:r>
            <a:r>
              <a:rPr lang="en-US" sz="1800" dirty="0" err="1"/>
              <a:t>menampung</a:t>
            </a:r>
            <a:r>
              <a:rPr lang="en-US" sz="1800" dirty="0"/>
              <a:t> data yang </a:t>
            </a:r>
            <a:r>
              <a:rPr lang="en-US" sz="1800" dirty="0" err="1"/>
              <a:t>sama</a:t>
            </a:r>
            <a:endParaRPr lang="en-US" sz="1800" dirty="0"/>
          </a:p>
          <a:p>
            <a:r>
              <a:rPr lang="en-US" sz="1800" dirty="0" err="1"/>
              <a:t>Sebenarnya</a:t>
            </a:r>
            <a:r>
              <a:rPr lang="en-US" sz="1800" dirty="0"/>
              <a:t> class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spesifik</a:t>
            </a:r>
            <a:r>
              <a:rPr lang="en-US" sz="1800" dirty="0"/>
              <a:t> dan detail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konsep</a:t>
            </a:r>
            <a:r>
              <a:rPr lang="en-US" sz="1800" dirty="0"/>
              <a:t> tree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dipelajari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 tree yang </a:t>
            </a:r>
            <a:r>
              <a:rPr lang="en-US" sz="1800" dirty="0" err="1"/>
              <a:t>sederhana</a:t>
            </a:r>
            <a:r>
              <a:rPr lang="en-US" sz="1800" dirty="0"/>
              <a:t>. </a:t>
            </a:r>
            <a:r>
              <a:rPr lang="en-US" sz="1800" dirty="0">
                <a:sym typeface="Wingdings" pitchFamily="2" charset="2"/>
              </a:rPr>
              <a:t>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2C84A-4BF8-DE42-B88C-395092821454}"/>
              </a:ext>
            </a:extLst>
          </p:cNvPr>
          <p:cNvSpPr txBox="1"/>
          <p:nvPr/>
        </p:nvSpPr>
        <p:spPr>
          <a:xfrm>
            <a:off x="5205394" y="4180671"/>
            <a:ext cx="1763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www.programiz.com</a:t>
            </a:r>
            <a:r>
              <a:rPr lang="en-US" sz="1050" dirty="0"/>
              <a:t>/java-programming/</a:t>
            </a:r>
            <a:r>
              <a:rPr lang="en-US" sz="1050" dirty="0" err="1"/>
              <a:t>treeset</a:t>
            </a:r>
            <a:endParaRPr lang="en-US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9ABC0-6D8A-5F4D-93EB-E064386E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120" y="1019175"/>
            <a:ext cx="16764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55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Instansisasi</a:t>
            </a:r>
            <a:r>
              <a:rPr lang="en-US" dirty="0"/>
              <a:t> </a:t>
            </a:r>
            <a:r>
              <a:rPr lang="en-US" dirty="0" err="1"/>
              <a:t>TreeSet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05070"/>
          </a:xfrm>
        </p:spPr>
        <p:txBody>
          <a:bodyPr>
            <a:normAutofit/>
          </a:bodyPr>
          <a:lstStyle/>
          <a:p>
            <a:r>
              <a:rPr lang="en-US" sz="1800" dirty="0" err="1"/>
              <a:t>Pertama</a:t>
            </a:r>
            <a:r>
              <a:rPr lang="en-US" sz="1800" dirty="0"/>
              <a:t>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import </a:t>
            </a:r>
            <a:r>
              <a:rPr lang="en-US" sz="1800" dirty="0" err="1"/>
              <a:t>java.util.TreeSet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Ketika </a:t>
            </a:r>
            <a:r>
              <a:rPr lang="en-US" sz="1800" dirty="0" err="1"/>
              <a:t>instansiasi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diberikan</a:t>
            </a:r>
            <a:r>
              <a:rPr lang="en-US" sz="1800" dirty="0"/>
              <a:t> argument,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otomatis</a:t>
            </a:r>
            <a:r>
              <a:rPr lang="en-US" sz="1800" dirty="0"/>
              <a:t> </a:t>
            </a:r>
            <a:r>
              <a:rPr lang="en-US" sz="1800" dirty="0" err="1"/>
              <a:t>datanya</a:t>
            </a:r>
            <a:r>
              <a:rPr lang="en-US" sz="1800" dirty="0"/>
              <a:t> </a:t>
            </a:r>
            <a:r>
              <a:rPr lang="en-US" sz="1800" dirty="0" err="1"/>
              <a:t>terurut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ascending.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9E7C3-488E-0C47-BDA2-34D8D9798DEE}"/>
              </a:ext>
            </a:extLst>
          </p:cNvPr>
          <p:cNvSpPr txBox="1"/>
          <p:nvPr/>
        </p:nvSpPr>
        <p:spPr>
          <a:xfrm>
            <a:off x="873643" y="1582006"/>
            <a:ext cx="4456669" cy="30008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D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trees = new </a:t>
            </a:r>
            <a:r>
              <a:rPr lang="en-ID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ID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3194276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pada </a:t>
            </a:r>
            <a:r>
              <a:rPr lang="en-US" dirty="0" err="1"/>
              <a:t>TreeSet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05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/</a:t>
            </a:r>
            <a:r>
              <a:rPr lang="en-US" sz="1800" dirty="0" err="1"/>
              <a:t>metode</a:t>
            </a:r>
            <a:r>
              <a:rPr lang="en-US" sz="1800" dirty="0"/>
              <a:t> yang </a:t>
            </a:r>
            <a:r>
              <a:rPr lang="en-US" sz="1800" dirty="0" err="1"/>
              <a:t>dimiliki</a:t>
            </a:r>
            <a:r>
              <a:rPr lang="en-US" sz="1800" dirty="0"/>
              <a:t> oleh interface Collection dan </a:t>
            </a:r>
            <a:r>
              <a:rPr lang="en-US" sz="1800" dirty="0" err="1"/>
              <a:t>turunannya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otomatis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dimiliki</a:t>
            </a:r>
            <a:r>
              <a:rPr lang="en-US" sz="1800" dirty="0"/>
              <a:t> oleh class </a:t>
            </a:r>
            <a:r>
              <a:rPr lang="en-US" sz="1800" dirty="0" err="1"/>
              <a:t>TreeSet</a:t>
            </a:r>
            <a:r>
              <a:rPr lang="en-US" sz="1800" dirty="0"/>
              <a:t>.</a:t>
            </a:r>
          </a:p>
          <a:p>
            <a:r>
              <a:rPr lang="en-US" sz="1800" dirty="0"/>
              <a:t>add() – </a:t>
            </a:r>
            <a:r>
              <a:rPr lang="en-US" sz="1800" dirty="0" err="1"/>
              <a:t>menambahkan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pada </a:t>
            </a:r>
            <a:r>
              <a:rPr lang="en-US" sz="1800" dirty="0" err="1"/>
              <a:t>TreeSet</a:t>
            </a:r>
            <a:endParaRPr lang="en-US" sz="1800" dirty="0"/>
          </a:p>
          <a:p>
            <a:r>
              <a:rPr lang="en-US" sz="1800" dirty="0" err="1"/>
              <a:t>addAll</a:t>
            </a:r>
            <a:r>
              <a:rPr lang="en-US" sz="1800" dirty="0"/>
              <a:t>() – </a:t>
            </a:r>
            <a:r>
              <a:rPr lang="en-US" sz="1800" dirty="0" err="1"/>
              <a:t>menambahkan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pada </a:t>
            </a:r>
            <a:r>
              <a:rPr lang="en-US" sz="1800" dirty="0" err="1"/>
              <a:t>TreeSet</a:t>
            </a:r>
            <a:endParaRPr lang="en-US" sz="1800" dirty="0"/>
          </a:p>
          <a:p>
            <a:r>
              <a:rPr lang="en-US" sz="1800" dirty="0"/>
              <a:t>Clear() –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pada </a:t>
            </a:r>
            <a:r>
              <a:rPr lang="en-US" sz="1800" dirty="0" err="1"/>
              <a:t>TreeSet</a:t>
            </a:r>
            <a:endParaRPr lang="en-US" sz="1800" dirty="0"/>
          </a:p>
          <a:p>
            <a:r>
              <a:rPr lang="en-US" sz="1800" dirty="0" err="1"/>
              <a:t>headSet</a:t>
            </a:r>
            <a:r>
              <a:rPr lang="en-US" sz="1800" dirty="0"/>
              <a:t>() – </a:t>
            </a:r>
            <a:r>
              <a:rPr lang="en-US" sz="1800" dirty="0" err="1"/>
              <a:t>mengembalikan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yang </a:t>
            </a:r>
            <a:r>
              <a:rPr lang="en-US" sz="1800" dirty="0" err="1"/>
              <a:t>terdapat</a:t>
            </a:r>
            <a:r>
              <a:rPr lang="en-US" sz="1800" dirty="0"/>
              <a:t> pada </a:t>
            </a:r>
            <a:r>
              <a:rPr lang="en-US" sz="1800" dirty="0" err="1"/>
              <a:t>TreeSet</a:t>
            </a:r>
            <a:endParaRPr lang="en-US" sz="1800" dirty="0"/>
          </a:p>
          <a:p>
            <a:r>
              <a:rPr lang="en-US" sz="1800" dirty="0"/>
              <a:t>remove() – </a:t>
            </a:r>
            <a:r>
              <a:rPr lang="en-US" sz="1800" dirty="0" err="1"/>
              <a:t>mengembalikan</a:t>
            </a:r>
            <a:r>
              <a:rPr lang="en-US" sz="1800" dirty="0"/>
              <a:t> dan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/>
              <a:t>TreeSet</a:t>
            </a:r>
            <a:endParaRPr lang="en-US" sz="1800" dirty="0"/>
          </a:p>
          <a:p>
            <a:r>
              <a:rPr lang="en-US" sz="1800" dirty="0" err="1"/>
              <a:t>pollFirst</a:t>
            </a:r>
            <a:r>
              <a:rPr lang="en-US" sz="1800" dirty="0"/>
              <a:t>() - </a:t>
            </a:r>
            <a:r>
              <a:rPr lang="en-US" sz="1800" dirty="0" err="1"/>
              <a:t>mengembalikan</a:t>
            </a:r>
            <a:r>
              <a:rPr lang="en-US" sz="1800" dirty="0"/>
              <a:t> dan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pada </a:t>
            </a:r>
            <a:r>
              <a:rPr lang="en-US" sz="1800" dirty="0" err="1"/>
              <a:t>TreeSet</a:t>
            </a:r>
            <a:endParaRPr lang="en-US" sz="1800" dirty="0"/>
          </a:p>
          <a:p>
            <a:r>
              <a:rPr lang="en-US" sz="1800" dirty="0" err="1"/>
              <a:t>pollLast</a:t>
            </a:r>
            <a:r>
              <a:rPr lang="en-US" sz="1800" dirty="0"/>
              <a:t>() - </a:t>
            </a:r>
            <a:r>
              <a:rPr lang="en-US" sz="1800" dirty="0" err="1"/>
              <a:t>mengembalikan</a:t>
            </a:r>
            <a:r>
              <a:rPr lang="en-US" sz="1800" dirty="0"/>
              <a:t> dan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terakhir</a:t>
            </a:r>
            <a:r>
              <a:rPr lang="en-US" sz="1800" dirty="0"/>
              <a:t> (highest) pada </a:t>
            </a:r>
            <a:r>
              <a:rPr lang="en-US" sz="1800" dirty="0" err="1"/>
              <a:t>TreeSet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0395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05070"/>
          </a:xfrm>
        </p:spPr>
        <p:txBody>
          <a:bodyPr>
            <a:normAutofit/>
          </a:bodyPr>
          <a:lstStyle/>
          <a:p>
            <a:r>
              <a:rPr lang="en-US" sz="1800" dirty="0"/>
              <a:t>Java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khusus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class yang </a:t>
            </a:r>
            <a:r>
              <a:rPr lang="en-US" sz="1800" dirty="0" err="1"/>
              <a:t>menangani</a:t>
            </a:r>
            <a:r>
              <a:rPr lang="en-US" sz="1800" dirty="0"/>
              <a:t> </a:t>
            </a:r>
            <a:r>
              <a:rPr lang="en-US" sz="1800" dirty="0" err="1"/>
              <a:t>operasi-operasi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graph, </a:t>
            </a:r>
            <a:r>
              <a:rPr lang="en-US" sz="1800" dirty="0" err="1"/>
              <a:t>disarankan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class </a:t>
            </a:r>
            <a:r>
              <a:rPr lang="en-US" sz="1800" dirty="0" err="1"/>
              <a:t>sendiri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mengimplementasikan</a:t>
            </a:r>
            <a:r>
              <a:rPr lang="en-US" sz="1800" dirty="0"/>
              <a:t>.</a:t>
            </a:r>
          </a:p>
          <a:p>
            <a:r>
              <a:rPr lang="en-US" sz="1800" dirty="0"/>
              <a:t>Class yang </a:t>
            </a:r>
            <a:r>
              <a:rPr lang="en-US" sz="1800" dirty="0" err="1"/>
              <a:t>dibuat</a:t>
            </a:r>
            <a:r>
              <a:rPr lang="en-US" sz="1800" dirty="0"/>
              <a:t> pada </a:t>
            </a:r>
            <a:r>
              <a:rPr lang="en-US" sz="1800" dirty="0" err="1"/>
              <a:t>materi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pelajari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Beberapa</a:t>
            </a:r>
            <a:r>
              <a:rPr lang="en-US" sz="1800" dirty="0"/>
              <a:t> library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operasi-operasi</a:t>
            </a:r>
            <a:r>
              <a:rPr lang="en-US" sz="1800" dirty="0"/>
              <a:t> graph</a:t>
            </a:r>
          </a:p>
          <a:p>
            <a:pPr lvl="1"/>
            <a:r>
              <a:rPr lang="en-US" sz="1500" dirty="0" err="1"/>
              <a:t>JGraphT</a:t>
            </a:r>
            <a:endParaRPr lang="en-US" sz="1500" dirty="0"/>
          </a:p>
          <a:p>
            <a:pPr lvl="1"/>
            <a:r>
              <a:rPr lang="en-US" sz="1500" dirty="0"/>
              <a:t>JUNG — the Java Universal Network/Graph Framework</a:t>
            </a:r>
          </a:p>
          <a:p>
            <a:pPr lvl="1"/>
            <a:r>
              <a:rPr lang="en-US" sz="1500" dirty="0" err="1"/>
              <a:t>GraphStream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0920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0631E-37F2-49CD-B3EA-6A5704CA4B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68016"/>
            <a:ext cx="8532170" cy="334970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>
                <a:cs typeface="Times New Roman" panose="02020603050405020304" pitchFamily="18" charset="0"/>
              </a:rPr>
              <a:t>Silahkan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jawab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pertanyaan</a:t>
            </a:r>
            <a:r>
              <a:rPr lang="en-US" dirty="0">
                <a:cs typeface="Times New Roman" panose="02020603050405020304" pitchFamily="18" charset="0"/>
              </a:rPr>
              <a:t> di </a:t>
            </a:r>
            <a:r>
              <a:rPr lang="en-US" dirty="0" err="1">
                <a:cs typeface="Times New Roman" panose="02020603050405020304" pitchFamily="18" charset="0"/>
              </a:rPr>
              <a:t>bawah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ini</a:t>
            </a:r>
            <a:endParaRPr lang="en-US" dirty="0">
              <a:cs typeface="Times New Roman" panose="02020603050405020304" pitchFamily="18" charset="0"/>
            </a:endParaRPr>
          </a:p>
          <a:p>
            <a:pPr marL="385763" indent="-385763" algn="just">
              <a:buFont typeface="+mj-lt"/>
              <a:buAutoNum type="arabicPeriod"/>
            </a:pPr>
            <a:r>
              <a:rPr lang="en-US" dirty="0" err="1">
                <a:cs typeface="Times New Roman" panose="02020603050405020304" pitchFamily="18" charset="0"/>
              </a:rPr>
              <a:t>Jelaskan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perbedaan</a:t>
            </a:r>
            <a:r>
              <a:rPr lang="en-US" dirty="0">
                <a:cs typeface="Times New Roman" panose="02020603050405020304" pitchFamily="18" charset="0"/>
              </a:rPr>
              <a:t> dan </a:t>
            </a:r>
            <a:r>
              <a:rPr lang="en-US" dirty="0" err="1">
                <a:cs typeface="Times New Roman" panose="02020603050405020304" pitchFamily="18" charset="0"/>
              </a:rPr>
              <a:t>persamaan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antara</a:t>
            </a:r>
            <a:r>
              <a:rPr lang="en-US" dirty="0">
                <a:cs typeface="Times New Roman" panose="02020603050405020304" pitchFamily="18" charset="0"/>
              </a:rPr>
              <a:t> List dan Set. </a:t>
            </a:r>
            <a:r>
              <a:rPr lang="en-US" dirty="0" err="1">
                <a:cs typeface="Times New Roman" panose="02020603050405020304" pitchFamily="18" charset="0"/>
              </a:rPr>
              <a:t>Kemudian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dalam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kasus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apa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ketika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menggunakan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kedua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struktur</a:t>
            </a:r>
            <a:r>
              <a:rPr lang="en-US" dirty="0">
                <a:cs typeface="Times New Roman" panose="02020603050405020304" pitchFamily="18" charset="0"/>
              </a:rPr>
              <a:t> data </a:t>
            </a:r>
            <a:r>
              <a:rPr lang="en-US" dirty="0" err="1">
                <a:cs typeface="Times New Roman" panose="02020603050405020304" pitchFamily="18" charset="0"/>
              </a:rPr>
              <a:t>tersebut</a:t>
            </a:r>
            <a:r>
              <a:rPr lang="en-US" dirty="0">
                <a:cs typeface="Times New Roman" panose="02020603050405020304" pitchFamily="18" charset="0"/>
              </a:rPr>
              <a:t>?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 err="1">
                <a:cs typeface="Times New Roman" panose="02020603050405020304" pitchFamily="18" charset="0"/>
              </a:rPr>
              <a:t>Apakah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perbedaan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dari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fungsi</a:t>
            </a:r>
            <a:r>
              <a:rPr lang="en-US" dirty="0">
                <a:cs typeface="Times New Roman" panose="02020603050405020304" pitchFamily="18" charset="0"/>
              </a:rPr>
              <a:t> clear() dan </a:t>
            </a:r>
            <a:r>
              <a:rPr lang="en-US" dirty="0" err="1">
                <a:cs typeface="Times New Roman" panose="02020603050405020304" pitchFamily="18" charset="0"/>
              </a:rPr>
              <a:t>removeAll</a:t>
            </a:r>
            <a:r>
              <a:rPr lang="en-US" dirty="0">
                <a:cs typeface="Times New Roman" panose="02020603050405020304" pitchFamily="18" charset="0"/>
              </a:rPr>
              <a:t>() pada interface List dan </a:t>
            </a:r>
            <a:r>
              <a:rPr lang="en-US" dirty="0" err="1">
                <a:cs typeface="Times New Roman" panose="02020603050405020304" pitchFamily="18" charset="0"/>
              </a:rPr>
              <a:t>jelaskan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alasannya</a:t>
            </a:r>
            <a:r>
              <a:rPr lang="en-US" dirty="0">
                <a:cs typeface="Times New Roman" panose="02020603050405020304" pitchFamily="18" charset="0"/>
              </a:rPr>
              <a:t>?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 err="1">
                <a:cs typeface="Times New Roman" panose="02020603050405020304" pitchFamily="18" charset="0"/>
              </a:rPr>
              <a:t>Apakah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perbedaan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fungsi</a:t>
            </a:r>
            <a:r>
              <a:rPr lang="en-US" dirty="0">
                <a:cs typeface="Times New Roman" panose="02020603050405020304" pitchFamily="18" charset="0"/>
              </a:rPr>
              <a:t> add() dan offer() pada Queue, </a:t>
            </a:r>
            <a:r>
              <a:rPr lang="en-US" dirty="0" err="1">
                <a:cs typeface="Times New Roman" panose="02020603050405020304" pitchFamily="18" charset="0"/>
              </a:rPr>
              <a:t>jelaskan</a:t>
            </a:r>
            <a:r>
              <a:rPr lang="en-US" dirty="0">
                <a:cs typeface="Times New Roman" panose="02020603050405020304" pitchFamily="18" charset="0"/>
              </a:rPr>
              <a:t>?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 err="1">
                <a:cs typeface="Times New Roman" panose="02020603050405020304" pitchFamily="18" charset="0"/>
              </a:rPr>
              <a:t>Menurut</a:t>
            </a:r>
            <a:r>
              <a:rPr lang="en-US" dirty="0">
                <a:cs typeface="Times New Roman" panose="02020603050405020304" pitchFamily="18" charset="0"/>
              </a:rPr>
              <a:t> Anda, </a:t>
            </a:r>
            <a:r>
              <a:rPr lang="en-US" dirty="0" err="1">
                <a:cs typeface="Times New Roman" panose="02020603050405020304" pitchFamily="18" charset="0"/>
              </a:rPr>
              <a:t>mengapa</a:t>
            </a:r>
            <a:r>
              <a:rPr lang="en-US" dirty="0">
                <a:cs typeface="Times New Roman" panose="02020603050405020304" pitchFamily="18" charset="0"/>
              </a:rPr>
              <a:t> Java </a:t>
            </a:r>
            <a:r>
              <a:rPr lang="en-US" dirty="0" err="1">
                <a:cs typeface="Times New Roman" panose="02020603050405020304" pitchFamily="18" charset="0"/>
              </a:rPr>
              <a:t>tidak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spesifik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memiliki</a:t>
            </a:r>
            <a:r>
              <a:rPr lang="en-US" dirty="0">
                <a:cs typeface="Times New Roman" panose="02020603050405020304" pitchFamily="18" charset="0"/>
              </a:rPr>
              <a:t> class yang </a:t>
            </a:r>
            <a:r>
              <a:rPr lang="en-US" dirty="0" err="1">
                <a:cs typeface="Times New Roman" panose="02020603050405020304" pitchFamily="18" charset="0"/>
              </a:rPr>
              <a:t>menangani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operasi-operasi</a:t>
            </a:r>
            <a:r>
              <a:rPr lang="en-US" dirty="0">
                <a:cs typeface="Times New Roman" panose="02020603050405020304" pitchFamily="18" charset="0"/>
              </a:rPr>
              <a:t> Graph?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pengertian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tipe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data generic!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Mengapa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instansiasi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pada collections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menggunakan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konstruktor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berbeda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bukan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class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ybs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)!</a:t>
            </a:r>
            <a:endParaRPr lang="en-ID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85763" indent="-385763" algn="just">
              <a:buFont typeface="+mj-lt"/>
              <a:buAutoNum type="arabicPeriod"/>
            </a:pPr>
            <a:endParaRPr lang="en-US" dirty="0">
              <a:cs typeface="Times New Roman" panose="02020603050405020304" pitchFamily="18" charset="0"/>
            </a:endParaRPr>
          </a:p>
          <a:p>
            <a:pPr marL="385763" indent="-385763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dirty="0"/>
              <a:t>Latihan</a:t>
            </a:r>
            <a:endParaRPr lang="id-ID" sz="2700" dirty="0"/>
          </a:p>
        </p:txBody>
      </p:sp>
    </p:spTree>
    <p:extLst>
      <p:ext uri="{BB962C8B-B14F-4D97-AF65-F5344CB8AC3E}">
        <p14:creationId xmlns:p14="http://schemas.microsoft.com/office/powerpoint/2010/main" val="280835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DF4EE-7FDA-0742-82F3-0C326818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EC8F0C8-7078-054D-8D38-6F666A1C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9188" y="709613"/>
            <a:ext cx="69056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8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4CBD-0E49-324F-AA5B-AD74B9B3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67BF-0EF4-204A-A54B-CD31762B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Collection Framework</a:t>
            </a:r>
          </a:p>
          <a:p>
            <a:r>
              <a:rPr lang="en-US" dirty="0" err="1"/>
              <a:t>Manfaat</a:t>
            </a:r>
            <a:r>
              <a:rPr lang="en-US" dirty="0"/>
              <a:t> Java Collection Framework</a:t>
            </a:r>
          </a:p>
          <a:p>
            <a:r>
              <a:rPr lang="en-US" dirty="0"/>
              <a:t>Sorting dan Searching</a:t>
            </a:r>
          </a:p>
          <a:p>
            <a:r>
              <a:rPr lang="en-US" dirty="0" err="1"/>
              <a:t>Subinterface</a:t>
            </a:r>
            <a:r>
              <a:rPr lang="en-US" dirty="0"/>
              <a:t> Collection</a:t>
            </a:r>
          </a:p>
          <a:p>
            <a:r>
              <a:rPr lang="en-US" dirty="0" err="1"/>
              <a:t>Tugas</a:t>
            </a:r>
            <a:r>
              <a:rPr lang="en-US" dirty="0"/>
              <a:t> Latihan</a:t>
            </a:r>
          </a:p>
        </p:txBody>
      </p:sp>
    </p:spTree>
    <p:extLst>
      <p:ext uri="{BB962C8B-B14F-4D97-AF65-F5344CB8AC3E}">
        <p14:creationId xmlns:p14="http://schemas.microsoft.com/office/powerpoint/2010/main" val="310624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8178"/>
            <a:ext cx="7886700" cy="3278591"/>
          </a:xfrm>
        </p:spPr>
        <p:txBody>
          <a:bodyPr>
            <a:normAutofit lnSpcReduction="10000"/>
          </a:bodyPr>
          <a:lstStyle/>
          <a:p>
            <a:r>
              <a:rPr lang="en-US" sz="1800" dirty="0" err="1"/>
              <a:t>Ingat</a:t>
            </a:r>
            <a:r>
              <a:rPr lang="en-US" sz="1800" dirty="0"/>
              <a:t>, List, Stack dan Queue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 yang </a:t>
            </a:r>
            <a:r>
              <a:rPr lang="en-US" sz="1800" dirty="0" err="1"/>
              <a:t>bersifat</a:t>
            </a:r>
            <a:r>
              <a:rPr lang="en-US" sz="1800" dirty="0"/>
              <a:t> linear (Linear List) dan non linear (tree </a:t>
            </a:r>
            <a:r>
              <a:rPr lang="en-US" sz="1800" dirty="0" err="1"/>
              <a:t>ataupun</a:t>
            </a:r>
            <a:r>
              <a:rPr lang="en-US" sz="1800" dirty="0"/>
              <a:t> graph)</a:t>
            </a:r>
          </a:p>
          <a:p>
            <a:r>
              <a:rPr lang="en-US" sz="1800" dirty="0"/>
              <a:t>Linear List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data yang </a:t>
            </a:r>
            <a:r>
              <a:rPr lang="en-US" sz="1800" dirty="0" err="1"/>
              <a:t>terurut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serial, </a:t>
            </a:r>
            <a:r>
              <a:rPr lang="en-US" sz="1800" dirty="0" err="1"/>
              <a:t>sebaliknya</a:t>
            </a:r>
            <a:r>
              <a:rPr lang="en-US" sz="1800" dirty="0"/>
              <a:t> non linear </a:t>
            </a:r>
            <a:r>
              <a:rPr lang="en-US" sz="1800" dirty="0" err="1"/>
              <a:t>berarti</a:t>
            </a:r>
            <a:r>
              <a:rPr lang="en-US" sz="1800" dirty="0"/>
              <a:t> data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disajikan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serial (</a:t>
            </a:r>
            <a:r>
              <a:rPr lang="en-US" sz="1800" dirty="0" err="1"/>
              <a:t>hierarki</a:t>
            </a:r>
            <a:r>
              <a:rPr lang="en-US" sz="1800" dirty="0"/>
              <a:t> </a:t>
            </a:r>
            <a:r>
              <a:rPr lang="en-US" sz="1800" dirty="0" err="1"/>
              <a:t>ataupun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teratur</a:t>
            </a:r>
            <a:r>
              <a:rPr lang="en-US" sz="1800" dirty="0"/>
              <a:t>). </a:t>
            </a:r>
            <a:r>
              <a:rPr lang="en-US" sz="1800" dirty="0" err="1"/>
              <a:t>contoh</a:t>
            </a:r>
            <a:r>
              <a:rPr lang="en-US" sz="1800" dirty="0"/>
              <a:t>: </a:t>
            </a:r>
            <a:r>
              <a:rPr lang="en-US" sz="1800" dirty="0" err="1"/>
              <a:t>antrian</a:t>
            </a:r>
            <a:r>
              <a:rPr lang="en-US" sz="1800" dirty="0"/>
              <a:t>, </a:t>
            </a: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hari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minggu</a:t>
            </a:r>
            <a:r>
              <a:rPr lang="en-US" sz="1800" dirty="0"/>
              <a:t>, </a:t>
            </a: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bulan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, </a:t>
            </a:r>
            <a:r>
              <a:rPr lang="en-US" sz="1800" dirty="0" err="1"/>
              <a:t>jejaring</a:t>
            </a:r>
            <a:r>
              <a:rPr lang="en-US" sz="1800" dirty="0"/>
              <a:t> </a:t>
            </a:r>
            <a:r>
              <a:rPr lang="en-US" sz="1800" dirty="0" err="1"/>
              <a:t>medsos</a:t>
            </a:r>
            <a:r>
              <a:rPr lang="en-US" sz="1800" dirty="0"/>
              <a:t>, </a:t>
            </a:r>
            <a:r>
              <a:rPr lang="en-US" sz="1800" dirty="0" err="1"/>
              <a:t>topologi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, dan yang lain.</a:t>
            </a:r>
          </a:p>
          <a:p>
            <a:r>
              <a:rPr lang="en-US" sz="1800" dirty="0" err="1"/>
              <a:t>Silakan</a:t>
            </a:r>
            <a:r>
              <a:rPr lang="en-US" sz="1800" dirty="0"/>
              <a:t> </a:t>
            </a:r>
            <a:r>
              <a:rPr lang="en-US" sz="1800" dirty="0" err="1"/>
              <a:t>dibayangkan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di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teknik</a:t>
            </a:r>
            <a:r>
              <a:rPr lang="en-US" sz="1800" dirty="0"/>
              <a:t> </a:t>
            </a:r>
            <a:r>
              <a:rPr lang="en-US" sz="1800" dirty="0" err="1"/>
              <a:t>konvensional</a:t>
            </a:r>
            <a:r>
              <a:rPr lang="en-US" sz="1800" dirty="0"/>
              <a:t> yang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memanfaatkan</a:t>
            </a:r>
            <a:r>
              <a:rPr lang="en-US" sz="1800" dirty="0"/>
              <a:t> </a:t>
            </a:r>
            <a:r>
              <a:rPr lang="en-US" sz="1800" dirty="0" err="1"/>
              <a:t>konsep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dan </a:t>
            </a:r>
            <a:r>
              <a:rPr lang="en-US" sz="1800" dirty="0" err="1"/>
              <a:t>objek</a:t>
            </a:r>
            <a:r>
              <a:rPr lang="en-US" sz="1800" dirty="0"/>
              <a:t>.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Konsep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sangat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penting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sebelum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mempelajari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teknik</a:t>
            </a:r>
            <a:r>
              <a:rPr lang="en-US" sz="1800" dirty="0">
                <a:solidFill>
                  <a:srgbClr val="FF0000"/>
                </a:solidFill>
              </a:rPr>
              <a:t> yang </a:t>
            </a:r>
            <a:r>
              <a:rPr lang="en-US" sz="1800" dirty="0" err="1">
                <a:solidFill>
                  <a:srgbClr val="FF0000"/>
                </a:solidFill>
              </a:rPr>
              <a:t>lebih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canggih</a:t>
            </a:r>
            <a:r>
              <a:rPr lang="en-US" sz="1800" dirty="0">
                <a:solidFill>
                  <a:srgbClr val="FF0000"/>
                </a:solidFill>
              </a:rPr>
              <a:t> dan </a:t>
            </a:r>
            <a:r>
              <a:rPr lang="en-US" sz="1800" dirty="0" err="1">
                <a:solidFill>
                  <a:srgbClr val="FF0000"/>
                </a:solidFill>
              </a:rPr>
              <a:t>mudah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</a:t>
            </a:r>
          </a:p>
          <a:p>
            <a:r>
              <a:rPr lang="en-US" sz="1800" dirty="0" err="1">
                <a:sym typeface="Wingdings" pitchFamily="2" charset="2"/>
              </a:rPr>
              <a:t>Jenis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struktur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baik</a:t>
            </a:r>
            <a:r>
              <a:rPr lang="en-US" sz="1800" dirty="0">
                <a:sym typeface="Wingdings" pitchFamily="2" charset="2"/>
              </a:rPr>
              <a:t> linear </a:t>
            </a:r>
            <a:r>
              <a:rPr lang="en-US" sz="1800" dirty="0" err="1">
                <a:sym typeface="Wingdings" pitchFamily="2" charset="2"/>
              </a:rPr>
              <a:t>atapun</a:t>
            </a:r>
            <a:r>
              <a:rPr lang="en-US" sz="1800" dirty="0">
                <a:sym typeface="Wingdings" pitchFamily="2" charset="2"/>
              </a:rPr>
              <a:t> non-linear </a:t>
            </a:r>
            <a:r>
              <a:rPr lang="en-US" sz="1800" dirty="0" err="1">
                <a:sym typeface="Wingdings" pitchFamily="2" charset="2"/>
              </a:rPr>
              <a:t>akan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dibungkus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ke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dalam</a:t>
            </a:r>
            <a:r>
              <a:rPr lang="en-US" sz="1800" dirty="0">
                <a:sym typeface="Wingdings" pitchFamily="2" charset="2"/>
              </a:rPr>
              <a:t> Java Collection Framework.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849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62" y="273844"/>
            <a:ext cx="7020000" cy="741471"/>
          </a:xfrm>
        </p:spPr>
        <p:txBody>
          <a:bodyPr/>
          <a:lstStyle/>
          <a:p>
            <a:r>
              <a:rPr lang="en-US" dirty="0"/>
              <a:t>Java 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62" y="1268016"/>
            <a:ext cx="3769326" cy="3644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Sebuah</a:t>
            </a:r>
            <a:r>
              <a:rPr lang="en-US" sz="1800" dirty="0"/>
              <a:t> Java Collection Framework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kumpulan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interface </a:t>
            </a:r>
            <a:r>
              <a:rPr lang="en-US" sz="1800" dirty="0" err="1"/>
              <a:t>ataupun</a:t>
            </a:r>
            <a:r>
              <a:rPr lang="en-US" sz="1800" dirty="0"/>
              <a:t> class yang </a:t>
            </a:r>
            <a:r>
              <a:rPr lang="en-US" sz="1800" dirty="0" err="1"/>
              <a:t>mengimplementasikan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F69F3-A3F9-394D-B06A-3A01B70BB171}"/>
              </a:ext>
            </a:extLst>
          </p:cNvPr>
          <p:cNvSpPr txBox="1"/>
          <p:nvPr/>
        </p:nvSpPr>
        <p:spPr>
          <a:xfrm>
            <a:off x="1304058" y="4405952"/>
            <a:ext cx="34419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www.programiz.com</a:t>
            </a:r>
            <a:r>
              <a:rPr lang="en-US" sz="1050" dirty="0"/>
              <a:t>/java-programming/collections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A8E86-34E4-3D17-B54E-102C73FD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064" y="792111"/>
            <a:ext cx="4272403" cy="38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9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Java 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05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Java Collection Framework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 dan </a:t>
            </a:r>
            <a:r>
              <a:rPr lang="en-US" sz="1800" dirty="0" err="1"/>
              <a:t>algoritma</a:t>
            </a:r>
            <a:r>
              <a:rPr lang="en-US" sz="1800" dirty="0"/>
              <a:t>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gunakan</a:t>
            </a:r>
            <a:r>
              <a:rPr lang="en-US" sz="1800" dirty="0"/>
              <a:t>. Adapun </a:t>
            </a:r>
            <a:r>
              <a:rPr lang="en-US" sz="1800" dirty="0" err="1"/>
              <a:t>keuntungan</a:t>
            </a:r>
            <a:r>
              <a:rPr lang="en-US" sz="1800" dirty="0"/>
              <a:t>/</a:t>
            </a:r>
            <a:r>
              <a:rPr lang="en-US" sz="1800" dirty="0" err="1"/>
              <a:t>manfaat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endParaRPr lang="en-US" sz="1800" dirty="0"/>
          </a:p>
          <a:p>
            <a:r>
              <a:rPr lang="en-US" sz="1800" dirty="0"/>
              <a:t>Kita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manual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mengimplementasikan</a:t>
            </a:r>
            <a:endParaRPr lang="en-US" sz="1800" dirty="0"/>
          </a:p>
          <a:p>
            <a:r>
              <a:rPr lang="en-US" sz="1800" dirty="0"/>
              <a:t>Kode yang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buat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jauh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efisien</a:t>
            </a:r>
            <a:endParaRPr lang="en-US" sz="1800" dirty="0"/>
          </a:p>
          <a:p>
            <a:r>
              <a:rPr lang="en-US" sz="1800" dirty="0"/>
              <a:t>Kita juga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java collection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</a:t>
            </a:r>
            <a:r>
              <a:rPr lang="en-US" sz="1800" dirty="0" err="1"/>
              <a:t>datanya</a:t>
            </a:r>
            <a:r>
              <a:rPr lang="en-US" sz="1800" dirty="0"/>
              <a:t>. </a:t>
            </a:r>
            <a:r>
              <a:rPr lang="en-US" sz="1800" dirty="0" err="1"/>
              <a:t>Misalkan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menampung</a:t>
            </a:r>
            <a:r>
              <a:rPr lang="en-US" sz="1800" dirty="0"/>
              <a:t> data yang </a:t>
            </a:r>
            <a:r>
              <a:rPr lang="en-US" sz="1800" dirty="0" err="1"/>
              <a:t>unik</a:t>
            </a:r>
            <a:r>
              <a:rPr lang="en-US" sz="1800" dirty="0"/>
              <a:t>, </a:t>
            </a:r>
            <a:r>
              <a:rPr lang="en-US" sz="1800" dirty="0" err="1"/>
              <a:t>gunakan</a:t>
            </a:r>
            <a:r>
              <a:rPr lang="en-US" sz="1800" dirty="0"/>
              <a:t> collection </a:t>
            </a:r>
            <a:r>
              <a:rPr lang="en-US" sz="1800" i="1" dirty="0"/>
              <a:t>Set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133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 dan Searching Java 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05070"/>
          </a:xfrm>
        </p:spPr>
        <p:txBody>
          <a:bodyPr>
            <a:normAutofit/>
          </a:bodyPr>
          <a:lstStyle/>
          <a:p>
            <a:r>
              <a:rPr lang="en-US" sz="1800" dirty="0"/>
              <a:t>Java Collection Framework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standard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pengurutan</a:t>
            </a:r>
            <a:r>
              <a:rPr lang="en-US" sz="1800" dirty="0"/>
              <a:t> dan </a:t>
            </a:r>
            <a:r>
              <a:rPr lang="en-US" sz="1800" dirty="0" err="1"/>
              <a:t>pencarian</a:t>
            </a:r>
            <a:r>
              <a:rPr lang="en-US" sz="1800" dirty="0"/>
              <a:t> data.</a:t>
            </a:r>
          </a:p>
          <a:p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paket</a:t>
            </a:r>
            <a:r>
              <a:rPr lang="en-US" sz="1800" dirty="0"/>
              <a:t> </a:t>
            </a:r>
            <a:r>
              <a:rPr lang="en-US" sz="1800" dirty="0" err="1"/>
              <a:t>java.util.Collections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mengurutkan</a:t>
            </a:r>
            <a:r>
              <a:rPr lang="en-US" sz="1800" dirty="0"/>
              <a:t> data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static </a:t>
            </a:r>
            <a:r>
              <a:rPr lang="en-US" sz="1800" dirty="0" err="1"/>
              <a:t>yaitu</a:t>
            </a:r>
            <a:r>
              <a:rPr lang="en-US" sz="1800" dirty="0"/>
              <a:t> sort(), </a:t>
            </a:r>
            <a:r>
              <a:rPr lang="en-US" sz="1800" dirty="0" err="1"/>
              <a:t>Collections.sort</a:t>
            </a:r>
            <a:r>
              <a:rPr lang="en-US" sz="1800" dirty="0"/>
              <a:t>().</a:t>
            </a:r>
          </a:p>
          <a:p>
            <a:r>
              <a:rPr lang="en-US" sz="1800" dirty="0" err="1"/>
              <a:t>Fungsi</a:t>
            </a:r>
            <a:r>
              <a:rPr lang="en-US" sz="1800" dirty="0"/>
              <a:t> sort() pada Collections </a:t>
            </a:r>
            <a:r>
              <a:rPr lang="en-US" sz="1800" dirty="0" err="1"/>
              <a:t>menerapkan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merge sort.</a:t>
            </a:r>
          </a:p>
          <a:p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data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Collections.binarySearch</a:t>
            </a:r>
            <a:r>
              <a:rPr lang="en-US" sz="18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8848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8754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Interface Collection </a:t>
            </a:r>
            <a:r>
              <a:rPr lang="en-US" sz="1800" dirty="0" err="1"/>
              <a:t>adalah</a:t>
            </a:r>
            <a:r>
              <a:rPr lang="en-US" sz="1800" dirty="0"/>
              <a:t> root interface </a:t>
            </a:r>
            <a:r>
              <a:rPr lang="en-US" sz="1800" dirty="0" err="1"/>
              <a:t>dari</a:t>
            </a:r>
            <a:r>
              <a:rPr lang="en-US" sz="1800" dirty="0"/>
              <a:t> Java collections framework</a:t>
            </a:r>
          </a:p>
          <a:p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mengimplementasikan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lewat</a:t>
            </a:r>
            <a:r>
              <a:rPr lang="en-US" sz="1800" dirty="0"/>
              <a:t> sub-interface, </a:t>
            </a:r>
            <a:r>
              <a:rPr lang="en-US" sz="1800" dirty="0" err="1"/>
              <a:t>seperti</a:t>
            </a:r>
            <a:r>
              <a:rPr lang="en-US" sz="1800" dirty="0"/>
              <a:t> List, Set, dan Queue. </a:t>
            </a:r>
            <a:r>
              <a:rPr lang="en-US" sz="1800" dirty="0" err="1"/>
              <a:t>Misalkan</a:t>
            </a:r>
            <a:r>
              <a:rPr lang="en-US" sz="1800" dirty="0"/>
              <a:t> class </a:t>
            </a:r>
            <a:r>
              <a:rPr lang="en-US" sz="1800" dirty="0" err="1"/>
              <a:t>Arraylist</a:t>
            </a:r>
            <a:r>
              <a:rPr lang="en-US" sz="1800" dirty="0"/>
              <a:t> yang </a:t>
            </a:r>
            <a:r>
              <a:rPr lang="en-US" sz="1800" dirty="0" err="1"/>
              <a:t>mengimplementasikan</a:t>
            </a:r>
            <a:r>
              <a:rPr lang="en-US" sz="1800" dirty="0"/>
              <a:t> class List yang </a:t>
            </a:r>
            <a:r>
              <a:rPr lang="en-US" sz="1800" dirty="0" err="1"/>
              <a:t>merupakan</a:t>
            </a:r>
            <a:r>
              <a:rPr lang="en-US" sz="1800" dirty="0"/>
              <a:t> sub-interface </a:t>
            </a:r>
            <a:r>
              <a:rPr lang="en-US" sz="1800" dirty="0" err="1"/>
              <a:t>dari</a:t>
            </a:r>
            <a:r>
              <a:rPr lang="en-US" sz="1800" dirty="0"/>
              <a:t>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F04ED-7B93-5945-8B76-1F0D14D4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899" y="1268016"/>
            <a:ext cx="3900203" cy="2271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48230D-F331-284D-A15F-41E84956D158}"/>
              </a:ext>
            </a:extLst>
          </p:cNvPr>
          <p:cNvSpPr txBox="1"/>
          <p:nvPr/>
        </p:nvSpPr>
        <p:spPr>
          <a:xfrm>
            <a:off x="2643730" y="3539563"/>
            <a:ext cx="39212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www.programiz.com</a:t>
            </a:r>
            <a:r>
              <a:rPr lang="en-US" sz="1050" dirty="0"/>
              <a:t>/java-programming/collection-interface</a:t>
            </a:r>
          </a:p>
        </p:txBody>
      </p:sp>
    </p:spTree>
    <p:extLst>
      <p:ext uri="{BB962C8B-B14F-4D97-AF65-F5344CB8AC3E}">
        <p14:creationId xmlns:p14="http://schemas.microsoft.com/office/powerpoint/2010/main" val="115641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C40-8463-8A47-854B-4C271DD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Subinterface</a:t>
            </a:r>
            <a:r>
              <a:rPr lang="en-US" dirty="0"/>
              <a:t>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012-F8AB-4E4A-8BB2-7F73BBFA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050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Interface Collection yang </a:t>
            </a:r>
            <a:r>
              <a:rPr lang="en-US" sz="1800" dirty="0" err="1"/>
              <a:t>didalam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subinterface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diimplementasikan</a:t>
            </a:r>
            <a:r>
              <a:rPr lang="en-US" sz="1800" dirty="0"/>
              <a:t> oleh </a:t>
            </a:r>
            <a:r>
              <a:rPr lang="en-US" sz="1800" dirty="0" err="1"/>
              <a:t>berbagi</a:t>
            </a:r>
            <a:r>
              <a:rPr lang="en-US" sz="1800" dirty="0"/>
              <a:t> </a:t>
            </a:r>
            <a:r>
              <a:rPr lang="en-US" sz="1800" dirty="0" err="1"/>
              <a:t>macam</a:t>
            </a:r>
            <a:r>
              <a:rPr lang="en-US" sz="1800" dirty="0"/>
              <a:t> class di Java</a:t>
            </a:r>
          </a:p>
          <a:p>
            <a:r>
              <a:rPr lang="en-US" sz="1800" dirty="0"/>
              <a:t>Interface List</a:t>
            </a:r>
          </a:p>
          <a:p>
            <a:pPr marL="0" indent="0">
              <a:buNone/>
            </a:pPr>
            <a:r>
              <a:rPr lang="en-US" sz="1800" dirty="0" err="1"/>
              <a:t>Sebuah</a:t>
            </a:r>
            <a:r>
              <a:rPr lang="en-US" sz="1800" dirty="0"/>
              <a:t> collection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 yang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/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array.</a:t>
            </a:r>
          </a:p>
          <a:p>
            <a:r>
              <a:rPr lang="en-US" sz="1800" dirty="0"/>
              <a:t>Interface Set</a:t>
            </a:r>
          </a:p>
          <a:p>
            <a:pPr marL="0" indent="0">
              <a:buNone/>
            </a:pPr>
            <a:r>
              <a:rPr lang="en-US" sz="1800" dirty="0" err="1"/>
              <a:t>Dengan</a:t>
            </a:r>
            <a:r>
              <a:rPr lang="en-US" sz="1800" dirty="0"/>
              <a:t> Interface Set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collection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duplikasi</a:t>
            </a:r>
            <a:r>
              <a:rPr lang="en-US" sz="1800" dirty="0"/>
              <a:t> data.</a:t>
            </a:r>
          </a:p>
          <a:p>
            <a:r>
              <a:rPr lang="en-US" sz="1800" dirty="0"/>
              <a:t>Interface Queue</a:t>
            </a:r>
          </a:p>
          <a:p>
            <a:pPr marL="0" indent="0">
              <a:buNone/>
            </a:pP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dan </a:t>
            </a:r>
            <a:r>
              <a:rPr lang="en-US" sz="1800" dirty="0" err="1"/>
              <a:t>mengakses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First In, First Out(FIFO)</a:t>
            </a:r>
          </a:p>
        </p:txBody>
      </p:sp>
    </p:spTree>
    <p:extLst>
      <p:ext uri="{BB962C8B-B14F-4D97-AF65-F5344CB8AC3E}">
        <p14:creationId xmlns:p14="http://schemas.microsoft.com/office/powerpoint/2010/main" val="13033884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040930A-CC04-CC45-9F2B-F4EE297C6CDD}" vid="{A9A56234-D1B5-634D-A782-13B749DD35A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1453</TotalTime>
  <Words>1687</Words>
  <Application>Microsoft Macintosh PowerPoint</Application>
  <PresentationFormat>On-screen Show (16:9)</PresentationFormat>
  <Paragraphs>180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 Light</vt:lpstr>
      <vt:lpstr>Times New Roman</vt:lpstr>
      <vt:lpstr>Lato</vt:lpstr>
      <vt:lpstr>Calibri</vt:lpstr>
      <vt:lpstr>Fjalla One</vt:lpstr>
      <vt:lpstr>Arial</vt:lpstr>
      <vt:lpstr>Courier New</vt:lpstr>
      <vt:lpstr>Theme1</vt:lpstr>
      <vt:lpstr>Collections</vt:lpstr>
      <vt:lpstr>Tujuan</vt:lpstr>
      <vt:lpstr>Outline</vt:lpstr>
      <vt:lpstr>Pendahuluan</vt:lpstr>
      <vt:lpstr>Java Collection Framework</vt:lpstr>
      <vt:lpstr>Manfaat Java Collection Framework</vt:lpstr>
      <vt:lpstr>Sorting dan Searching Java Collection Framework</vt:lpstr>
      <vt:lpstr>Java Collection Interface</vt:lpstr>
      <vt:lpstr>Subinterface Collection</vt:lpstr>
      <vt:lpstr>Metode/Fungsi Collection</vt:lpstr>
      <vt:lpstr>Interface List</vt:lpstr>
      <vt:lpstr>Cara Penggunaan List</vt:lpstr>
      <vt:lpstr>Class ArrayList</vt:lpstr>
      <vt:lpstr>Cara Menggunakan ArrayList</vt:lpstr>
      <vt:lpstr>Fungsi pada Class ArrayList</vt:lpstr>
      <vt:lpstr>Class Stack</vt:lpstr>
      <vt:lpstr>Cara Menggunakan Stack</vt:lpstr>
      <vt:lpstr>Fungsi pada Class Stack</vt:lpstr>
      <vt:lpstr>Interface Queue</vt:lpstr>
      <vt:lpstr>Menggunakan Interface Queue</vt:lpstr>
      <vt:lpstr>Fungsi pada Queue</vt:lpstr>
      <vt:lpstr>Class TreeSet</vt:lpstr>
      <vt:lpstr>Instansisasi TreeSet</vt:lpstr>
      <vt:lpstr>Fungsi pada TreeSet</vt:lpstr>
      <vt:lpstr>Framework Graph</vt:lpstr>
      <vt:lpstr>Latihan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DE PROJET MINIMALISTE EN NIVEAUX DE GRIS</dc:title>
  <cp:lastModifiedBy>Rokhimatul Wakhidah</cp:lastModifiedBy>
  <cp:revision>122</cp:revision>
  <dcterms:modified xsi:type="dcterms:W3CDTF">2024-06-05T04:42:44Z</dcterms:modified>
</cp:coreProperties>
</file>