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sldIdLst>
    <p:sldId id="256" r:id="rId2"/>
    <p:sldId id="257" r:id="rId3"/>
    <p:sldId id="657" r:id="rId4"/>
    <p:sldId id="658" r:id="rId5"/>
    <p:sldId id="659" r:id="rId6"/>
    <p:sldId id="681" r:id="rId7"/>
    <p:sldId id="682" r:id="rId8"/>
    <p:sldId id="683" r:id="rId9"/>
    <p:sldId id="684" r:id="rId10"/>
    <p:sldId id="685" r:id="rId11"/>
    <p:sldId id="686" r:id="rId12"/>
    <p:sldId id="687" r:id="rId13"/>
    <p:sldId id="688" r:id="rId14"/>
    <p:sldId id="689" r:id="rId15"/>
    <p:sldId id="690" r:id="rId16"/>
    <p:sldId id="691" r:id="rId17"/>
    <p:sldId id="692" r:id="rId18"/>
    <p:sldId id="694" r:id="rId19"/>
    <p:sldId id="698" r:id="rId20"/>
    <p:sldId id="693" r:id="rId21"/>
    <p:sldId id="695" r:id="rId22"/>
    <p:sldId id="696" r:id="rId23"/>
    <p:sldId id="697" r:id="rId24"/>
    <p:sldId id="699" r:id="rId25"/>
    <p:sldId id="700" r:id="rId26"/>
    <p:sldId id="701" r:id="rId27"/>
    <p:sldId id="702" r:id="rId28"/>
    <p:sldId id="703" r:id="rId29"/>
    <p:sldId id="704" r:id="rId30"/>
    <p:sldId id="273" r:id="rId31"/>
    <p:sldId id="274" r:id="rId32"/>
    <p:sldId id="678" r:id="rId33"/>
    <p:sldId id="705" r:id="rId34"/>
    <p:sldId id="679" r:id="rId3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AEC"/>
    <a:srgbClr val="D0D5EA"/>
    <a:srgbClr val="E6E7E8"/>
    <a:srgbClr val="BEC74F"/>
    <a:srgbClr val="57585B"/>
    <a:srgbClr val="000000"/>
    <a:srgbClr val="E3AB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91" autoAdjust="0"/>
    <p:restoredTop sz="95296"/>
  </p:normalViewPr>
  <p:slideViewPr>
    <p:cSldViewPr snapToGrid="0" snapToObjects="1">
      <p:cViewPr varScale="1">
        <p:scale>
          <a:sx n="95" d="100"/>
          <a:sy n="95" d="100"/>
        </p:scale>
        <p:origin x="18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151942-B333-FC47-9057-9B9295ED1694}" type="datetimeFigureOut">
              <a:rPr lang="id-ID" smtClean="0"/>
              <a:t>06/11/23</a:t>
            </a:fld>
            <a:endParaRPr lang="id-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6408B-051C-274D-863C-0B621296F13C}" type="slidenum">
              <a:rPr lang="id-ID" smtClean="0"/>
              <a:t>‹#›</a:t>
            </a:fld>
            <a:endParaRPr lang="id-ID"/>
          </a:p>
        </p:txBody>
      </p:sp>
    </p:spTree>
    <p:extLst>
      <p:ext uri="{BB962C8B-B14F-4D97-AF65-F5344CB8AC3E}">
        <p14:creationId xmlns:p14="http://schemas.microsoft.com/office/powerpoint/2010/main" val="2108051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10" name="Persegi Panjang 9">
            <a:extLst>
              <a:ext uri="{FF2B5EF4-FFF2-40B4-BE49-F238E27FC236}">
                <a16:creationId xmlns:a16="http://schemas.microsoft.com/office/drawing/2014/main" id="{437ED118-A00E-C249-AF34-974E79369222}"/>
              </a:ext>
            </a:extLst>
          </p:cNvPr>
          <p:cNvSpPr/>
          <p:nvPr userDrawn="1"/>
        </p:nvSpPr>
        <p:spPr>
          <a:xfrm>
            <a:off x="1" y="0"/>
            <a:ext cx="12192000" cy="900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Rectangle 10">
            <a:extLst>
              <a:ext uri="{FF2B5EF4-FFF2-40B4-BE49-F238E27FC236}">
                <a16:creationId xmlns:a16="http://schemas.microsoft.com/office/drawing/2014/main" id="{40577C8A-D2E3-C845-BBB0-D168DC976B1B}"/>
              </a:ext>
            </a:extLst>
          </p:cNvPr>
          <p:cNvSpPr/>
          <p:nvPr userDrawn="1"/>
        </p:nvSpPr>
        <p:spPr>
          <a:xfrm>
            <a:off x="1524000" y="5208475"/>
            <a:ext cx="914400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Judul 1">
            <a:extLst>
              <a:ext uri="{FF2B5EF4-FFF2-40B4-BE49-F238E27FC236}">
                <a16:creationId xmlns:a16="http://schemas.microsoft.com/office/drawing/2014/main" id="{5BF6D58C-1BDD-024F-8A56-59677D3B2350}"/>
              </a:ext>
            </a:extLst>
          </p:cNvPr>
          <p:cNvSpPr>
            <a:spLocks noGrp="1"/>
          </p:cNvSpPr>
          <p:nvPr>
            <p:ph type="ctrTitle"/>
          </p:nvPr>
        </p:nvSpPr>
        <p:spPr>
          <a:xfrm>
            <a:off x="1523999" y="3695158"/>
            <a:ext cx="9144000" cy="1421242"/>
          </a:xfrm>
        </p:spPr>
        <p:txBody>
          <a:bodyPr anchor="ctr">
            <a:normAutofit/>
          </a:bodyPr>
          <a:lstStyle>
            <a:lvl1pPr algn="ctr">
              <a:defRPr sz="3400" b="0"/>
            </a:lvl1pPr>
          </a:lstStyle>
          <a:p>
            <a:r>
              <a:rPr lang="id-ID" dirty="0"/>
              <a:t>Klik untuk mengedit gaya judul Master</a:t>
            </a:r>
          </a:p>
        </p:txBody>
      </p:sp>
      <p:sp>
        <p:nvSpPr>
          <p:cNvPr id="3" name="Subjudul 2">
            <a:extLst>
              <a:ext uri="{FF2B5EF4-FFF2-40B4-BE49-F238E27FC236}">
                <a16:creationId xmlns:a16="http://schemas.microsoft.com/office/drawing/2014/main" id="{C869D7C8-1A3E-0E49-86E6-F4BD53BA553A}"/>
              </a:ext>
            </a:extLst>
          </p:cNvPr>
          <p:cNvSpPr>
            <a:spLocks noGrp="1"/>
          </p:cNvSpPr>
          <p:nvPr>
            <p:ph type="subTitle" idx="1"/>
          </p:nvPr>
        </p:nvSpPr>
        <p:spPr>
          <a:xfrm>
            <a:off x="1523998" y="5208475"/>
            <a:ext cx="9144001" cy="664367"/>
          </a:xfrm>
        </p:spPr>
        <p:txBody>
          <a:bodyPr anchor="ct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endParaRPr lang="id-ID" dirty="0"/>
          </a:p>
        </p:txBody>
      </p:sp>
      <p:sp>
        <p:nvSpPr>
          <p:cNvPr id="4" name="Tampungan Tanggal 3">
            <a:extLst>
              <a:ext uri="{FF2B5EF4-FFF2-40B4-BE49-F238E27FC236}">
                <a16:creationId xmlns:a16="http://schemas.microsoft.com/office/drawing/2014/main" id="{40415038-EC74-C44A-82E8-39E0AE46D50B}"/>
              </a:ext>
            </a:extLst>
          </p:cNvPr>
          <p:cNvSpPr>
            <a:spLocks noGrp="1"/>
          </p:cNvSpPr>
          <p:nvPr>
            <p:ph type="dt" sz="half" idx="10"/>
          </p:nvPr>
        </p:nvSpPr>
        <p:spPr/>
        <p:txBody>
          <a:bodyPr/>
          <a:lstStyle/>
          <a:p>
            <a:fld id="{068477D1-214F-2846-B4BE-3DAFBCBA3941}" type="datetime1">
              <a:rPr lang="id-ID" smtClean="0"/>
              <a:t>06/11/23</a:t>
            </a:fld>
            <a:endParaRPr lang="id-ID"/>
          </a:p>
        </p:txBody>
      </p:sp>
      <p:sp>
        <p:nvSpPr>
          <p:cNvPr id="5" name="Tampungan Kaki 4">
            <a:extLst>
              <a:ext uri="{FF2B5EF4-FFF2-40B4-BE49-F238E27FC236}">
                <a16:creationId xmlns:a16="http://schemas.microsoft.com/office/drawing/2014/main" id="{41D7C5DA-4E44-C34F-AAD4-3B607ED1D8D7}"/>
              </a:ext>
            </a:extLst>
          </p:cNvPr>
          <p:cNvSpPr>
            <a:spLocks noGrp="1"/>
          </p:cNvSpPr>
          <p:nvPr>
            <p:ph type="ftr" sz="quarter" idx="11"/>
          </p:nvPr>
        </p:nvSpPr>
        <p:spPr/>
        <p:txBody>
          <a:bodyPr/>
          <a:lstStyle/>
          <a:p>
            <a:r>
              <a:rPr lang="id-ID" dirty="0"/>
              <a:t>Jurusan Teknologi Informasi - Politeknik Negeri Malang</a:t>
            </a:r>
          </a:p>
        </p:txBody>
      </p:sp>
      <p:sp>
        <p:nvSpPr>
          <p:cNvPr id="6" name="Tampungan Nomor Slide 5">
            <a:extLst>
              <a:ext uri="{FF2B5EF4-FFF2-40B4-BE49-F238E27FC236}">
                <a16:creationId xmlns:a16="http://schemas.microsoft.com/office/drawing/2014/main" id="{0293BA42-7433-8D4E-9B66-346A4AC58AF3}"/>
              </a:ext>
            </a:extLst>
          </p:cNvPr>
          <p:cNvSpPr>
            <a:spLocks noGrp="1"/>
          </p:cNvSpPr>
          <p:nvPr>
            <p:ph type="sldNum" sz="quarter" idx="12"/>
          </p:nvPr>
        </p:nvSpPr>
        <p:spPr/>
        <p:txBody>
          <a:bodyPr/>
          <a:lstStyle/>
          <a:p>
            <a:fld id="{D18FBB9A-4F67-A542-B221-CA9FFA5A8790}" type="slidenum">
              <a:rPr lang="id-ID" smtClean="0"/>
              <a:t>‹#›</a:t>
            </a:fld>
            <a:endParaRPr lang="id-ID"/>
          </a:p>
        </p:txBody>
      </p:sp>
      <p:sp>
        <p:nvSpPr>
          <p:cNvPr id="8" name="Subtitle 2">
            <a:extLst>
              <a:ext uri="{FF2B5EF4-FFF2-40B4-BE49-F238E27FC236}">
                <a16:creationId xmlns:a16="http://schemas.microsoft.com/office/drawing/2014/main" id="{20F85F46-8E4C-5741-A7CD-438C9C189D21}"/>
              </a:ext>
            </a:extLst>
          </p:cNvPr>
          <p:cNvSpPr txBox="1">
            <a:spLocks/>
          </p:cNvSpPr>
          <p:nvPr userDrawn="1"/>
        </p:nvSpPr>
        <p:spPr>
          <a:xfrm>
            <a:off x="1524000" y="3162842"/>
            <a:ext cx="9144000" cy="440959"/>
          </a:xfrm>
          <a:prstGeom prst="rect">
            <a:avLst/>
          </a:prstGeom>
        </p:spPr>
        <p:txBody>
          <a:bodyPr vert="horz" lIns="91440" tIns="45720" rIns="91440" bIns="45720" rtlCol="0" anchor="ctr">
            <a:normAutofit/>
          </a:bodyPr>
          <a:lstStyle>
            <a:lvl1pPr marL="0" indent="0" algn="ctr" defTabSz="914400" rtl="0" eaLnBrk="1" latinLnBrk="0" hangingPunct="1">
              <a:spcBef>
                <a:spcPct val="20000"/>
              </a:spcBef>
              <a:buClr>
                <a:schemeClr val="accent1"/>
              </a:buClr>
              <a:buFont typeface="Arial" pitchFamily="34" charset="0"/>
              <a:buNone/>
              <a:defRPr sz="1800" kern="1200" cap="all" spc="300" baseline="0">
                <a:solidFill>
                  <a:srgbClr val="FFFFFF"/>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sz="1600" b="1" i="0" u="sng" dirty="0" err="1">
                <a:solidFill>
                  <a:schemeClr val="bg1">
                    <a:lumMod val="50000"/>
                  </a:schemeClr>
                </a:solidFill>
              </a:rPr>
              <a:t>Jurusan</a:t>
            </a:r>
            <a:r>
              <a:rPr lang="en-US" sz="1600" b="1" i="0" u="sng" dirty="0">
                <a:solidFill>
                  <a:schemeClr val="bg1">
                    <a:lumMod val="50000"/>
                  </a:schemeClr>
                </a:solidFill>
              </a:rPr>
              <a:t> </a:t>
            </a:r>
            <a:r>
              <a:rPr lang="en-US" sz="1600" b="1" i="0" u="sng" dirty="0" err="1">
                <a:solidFill>
                  <a:schemeClr val="bg1">
                    <a:lumMod val="50000"/>
                  </a:schemeClr>
                </a:solidFill>
              </a:rPr>
              <a:t>Teknologi</a:t>
            </a:r>
            <a:r>
              <a:rPr lang="en-US" sz="1600" b="1" i="0" u="sng" dirty="0">
                <a:solidFill>
                  <a:schemeClr val="bg1">
                    <a:lumMod val="50000"/>
                  </a:schemeClr>
                </a:solidFill>
              </a:rPr>
              <a:t> </a:t>
            </a:r>
            <a:r>
              <a:rPr lang="en-US" sz="1600" b="1" i="0" u="sng" dirty="0" err="1">
                <a:solidFill>
                  <a:schemeClr val="bg1">
                    <a:lumMod val="50000"/>
                  </a:schemeClr>
                </a:solidFill>
              </a:rPr>
              <a:t>informasi</a:t>
            </a:r>
            <a:endParaRPr lang="en-US" sz="1600" b="1" i="0" u="sng" dirty="0">
              <a:solidFill>
                <a:schemeClr val="bg1">
                  <a:lumMod val="50000"/>
                </a:schemeClr>
              </a:solidFill>
            </a:endParaRPr>
          </a:p>
        </p:txBody>
      </p:sp>
      <p:pic>
        <p:nvPicPr>
          <p:cNvPr id="9" name="Picture 2" descr="C:\Users\TOSHIBA\Pictures\logo_polinema copy.png">
            <a:extLst>
              <a:ext uri="{FF2B5EF4-FFF2-40B4-BE49-F238E27FC236}">
                <a16:creationId xmlns:a16="http://schemas.microsoft.com/office/drawing/2014/main" id="{B0C83881-ACF9-B14E-84AA-E62486E668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20667" y="992364"/>
            <a:ext cx="2150662" cy="2160264"/>
          </a:xfrm>
          <a:prstGeom prst="rect">
            <a:avLst/>
          </a:prstGeom>
          <a:noFill/>
          <a:extLst>
            <a:ext uri="{909E8E84-426E-40DD-AFC4-6F175D3DCCD1}">
              <a14:hiddenFill xmlns:a14="http://schemas.microsoft.com/office/drawing/2010/main">
                <a:solidFill>
                  <a:srgbClr val="FFFFFF"/>
                </a:solidFill>
              </a14:hiddenFill>
            </a:ext>
          </a:extLst>
        </p:spPr>
      </p:pic>
      <p:sp>
        <p:nvSpPr>
          <p:cNvPr id="11" name="Kotak Teks 10">
            <a:extLst>
              <a:ext uri="{FF2B5EF4-FFF2-40B4-BE49-F238E27FC236}">
                <a16:creationId xmlns:a16="http://schemas.microsoft.com/office/drawing/2014/main" id="{EBC2DDDE-AD3A-DB4D-8C63-9CECB22D51F8}"/>
              </a:ext>
            </a:extLst>
          </p:cNvPr>
          <p:cNvSpPr txBox="1"/>
          <p:nvPr userDrawn="1"/>
        </p:nvSpPr>
        <p:spPr>
          <a:xfrm>
            <a:off x="-520700" y="2209800"/>
            <a:ext cx="0" cy="0"/>
          </a:xfrm>
          <a:prstGeom prst="rect">
            <a:avLst/>
          </a:prstGeom>
        </p:spPr>
        <p:txBody>
          <a:bodyPr vert="horz" wrap="none" lIns="91440" tIns="45720" rIns="91440" bIns="45720" rtlCol="0" anchor="t">
            <a:normAutofit fontScale="25000" lnSpcReduction="20000"/>
          </a:bodyPr>
          <a:lstStyle/>
          <a:p>
            <a:pPr algn="l"/>
            <a:endParaRPr lang="id-ID" sz="9600" b="1" u="none" dirty="0"/>
          </a:p>
        </p:txBody>
      </p:sp>
      <p:sp>
        <p:nvSpPr>
          <p:cNvPr id="12" name="Persegi Panjang 11">
            <a:extLst>
              <a:ext uri="{FF2B5EF4-FFF2-40B4-BE49-F238E27FC236}">
                <a16:creationId xmlns:a16="http://schemas.microsoft.com/office/drawing/2014/main" id="{F99D8ED4-287F-2F4F-B1D2-8CAC49CACABC}"/>
              </a:ext>
            </a:extLst>
          </p:cNvPr>
          <p:cNvSpPr/>
          <p:nvPr userDrawn="1"/>
        </p:nvSpPr>
        <p:spPr>
          <a:xfrm>
            <a:off x="1" y="0"/>
            <a:ext cx="12192000" cy="77503"/>
          </a:xfrm>
          <a:prstGeom prst="rect">
            <a:avLst/>
          </a:prstGeom>
          <a:solidFill>
            <a:srgbClr val="0B5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Tree>
    <p:extLst>
      <p:ext uri="{BB962C8B-B14F-4D97-AF65-F5344CB8AC3E}">
        <p14:creationId xmlns:p14="http://schemas.microsoft.com/office/powerpoint/2010/main" val="136732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D08A143-0E5D-4C48-A955-CFBCB7424552}"/>
              </a:ext>
            </a:extLst>
          </p:cNvPr>
          <p:cNvSpPr>
            <a:spLocks noGrp="1"/>
          </p:cNvSpPr>
          <p:nvPr>
            <p:ph type="title"/>
          </p:nvPr>
        </p:nvSpPr>
        <p:spPr/>
        <p:txBody>
          <a:bodyPr/>
          <a:lstStyle/>
          <a:p>
            <a:r>
              <a:rPr lang="id-ID"/>
              <a:t>Klik untuk mengedit gaya judul Master</a:t>
            </a:r>
          </a:p>
        </p:txBody>
      </p:sp>
      <p:sp>
        <p:nvSpPr>
          <p:cNvPr id="3" name="Tampungan Teks Vertikal 2">
            <a:extLst>
              <a:ext uri="{FF2B5EF4-FFF2-40B4-BE49-F238E27FC236}">
                <a16:creationId xmlns:a16="http://schemas.microsoft.com/office/drawing/2014/main" id="{44E927A0-9669-0249-AD3F-FA048BEB7940}"/>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9AFCBFC7-2672-164C-8C61-D24A6E0B2A11}"/>
              </a:ext>
            </a:extLst>
          </p:cNvPr>
          <p:cNvSpPr>
            <a:spLocks noGrp="1"/>
          </p:cNvSpPr>
          <p:nvPr>
            <p:ph type="dt" sz="half" idx="10"/>
          </p:nvPr>
        </p:nvSpPr>
        <p:spPr/>
        <p:txBody>
          <a:bodyPr/>
          <a:lstStyle/>
          <a:p>
            <a:fld id="{B1EACFE7-10F4-CD4B-89A7-51DB9F41298B}" type="datetime1">
              <a:rPr lang="id-ID" smtClean="0"/>
              <a:t>06/11/23</a:t>
            </a:fld>
            <a:endParaRPr lang="id-ID"/>
          </a:p>
        </p:txBody>
      </p:sp>
      <p:sp>
        <p:nvSpPr>
          <p:cNvPr id="5" name="Tampungan Kaki 4">
            <a:extLst>
              <a:ext uri="{FF2B5EF4-FFF2-40B4-BE49-F238E27FC236}">
                <a16:creationId xmlns:a16="http://schemas.microsoft.com/office/drawing/2014/main" id="{B02B2FA2-D1C0-0C4B-AD82-BC90FB7BDA2E}"/>
              </a:ext>
            </a:extLst>
          </p:cNvPr>
          <p:cNvSpPr>
            <a:spLocks noGrp="1"/>
          </p:cNvSpPr>
          <p:nvPr>
            <p:ph type="ftr" sz="quarter" idx="11"/>
          </p:nvPr>
        </p:nvSpPr>
        <p:spPr/>
        <p:txBody>
          <a:bodyPr/>
          <a:lstStyle/>
          <a:p>
            <a:r>
              <a:rPr lang="id-ID"/>
              <a:t>Jurusan Teknologi Informasi - Politeknik Negeri Malang</a:t>
            </a:r>
          </a:p>
        </p:txBody>
      </p:sp>
      <p:sp>
        <p:nvSpPr>
          <p:cNvPr id="6" name="Tampungan Nomor Slide 5">
            <a:extLst>
              <a:ext uri="{FF2B5EF4-FFF2-40B4-BE49-F238E27FC236}">
                <a16:creationId xmlns:a16="http://schemas.microsoft.com/office/drawing/2014/main" id="{4A7BE242-15F1-E44D-911C-092834982859}"/>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10734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AF550990-7F05-D841-8228-5C8869B4EFC1}"/>
              </a:ext>
            </a:extLst>
          </p:cNvPr>
          <p:cNvSpPr>
            <a:spLocks noGrp="1"/>
          </p:cNvSpPr>
          <p:nvPr>
            <p:ph type="title" orient="vert"/>
          </p:nvPr>
        </p:nvSpPr>
        <p:spPr>
          <a:xfrm>
            <a:off x="8551480" y="365125"/>
            <a:ext cx="2594741" cy="5811838"/>
          </a:xfrm>
        </p:spPr>
        <p:txBody>
          <a:bodyPr vert="eaVert"/>
          <a:lstStyle/>
          <a:p>
            <a:r>
              <a:rPr lang="id-ID"/>
              <a:t>Klik untuk mengedit gaya judul Master</a:t>
            </a:r>
          </a:p>
        </p:txBody>
      </p:sp>
      <p:sp>
        <p:nvSpPr>
          <p:cNvPr id="3" name="Tampungan Teks Vertikal 2">
            <a:extLst>
              <a:ext uri="{FF2B5EF4-FFF2-40B4-BE49-F238E27FC236}">
                <a16:creationId xmlns:a16="http://schemas.microsoft.com/office/drawing/2014/main" id="{733ACF1F-07FC-8144-A850-7B7533491C2F}"/>
              </a:ext>
            </a:extLst>
          </p:cNvPr>
          <p:cNvSpPr>
            <a:spLocks noGrp="1"/>
          </p:cNvSpPr>
          <p:nvPr>
            <p:ph type="body" orient="vert" idx="1"/>
          </p:nvPr>
        </p:nvSpPr>
        <p:spPr>
          <a:xfrm>
            <a:off x="202324" y="365125"/>
            <a:ext cx="8232228"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E6BB7765-2257-9644-859A-020F31D2D30D}"/>
              </a:ext>
            </a:extLst>
          </p:cNvPr>
          <p:cNvSpPr>
            <a:spLocks noGrp="1"/>
          </p:cNvSpPr>
          <p:nvPr>
            <p:ph type="dt" sz="half" idx="10"/>
          </p:nvPr>
        </p:nvSpPr>
        <p:spPr/>
        <p:txBody>
          <a:bodyPr/>
          <a:lstStyle/>
          <a:p>
            <a:fld id="{5807E167-6C08-A649-9A34-9C2B3923862C}" type="datetime1">
              <a:rPr lang="id-ID" smtClean="0"/>
              <a:t>06/11/23</a:t>
            </a:fld>
            <a:endParaRPr lang="id-ID"/>
          </a:p>
        </p:txBody>
      </p:sp>
      <p:sp>
        <p:nvSpPr>
          <p:cNvPr id="5" name="Tampungan Kaki 4">
            <a:extLst>
              <a:ext uri="{FF2B5EF4-FFF2-40B4-BE49-F238E27FC236}">
                <a16:creationId xmlns:a16="http://schemas.microsoft.com/office/drawing/2014/main" id="{39585365-CD90-3446-A99E-F052E1CD0993}"/>
              </a:ext>
            </a:extLst>
          </p:cNvPr>
          <p:cNvSpPr>
            <a:spLocks noGrp="1"/>
          </p:cNvSpPr>
          <p:nvPr>
            <p:ph type="ftr" sz="quarter" idx="11"/>
          </p:nvPr>
        </p:nvSpPr>
        <p:spPr/>
        <p:txBody>
          <a:bodyPr/>
          <a:lstStyle/>
          <a:p>
            <a:r>
              <a:rPr lang="id-ID"/>
              <a:t>Jurusan Teknologi Informasi - Politeknik Negeri Malang</a:t>
            </a:r>
          </a:p>
        </p:txBody>
      </p:sp>
      <p:sp>
        <p:nvSpPr>
          <p:cNvPr id="6" name="Tampungan Nomor Slide 5">
            <a:extLst>
              <a:ext uri="{FF2B5EF4-FFF2-40B4-BE49-F238E27FC236}">
                <a16:creationId xmlns:a16="http://schemas.microsoft.com/office/drawing/2014/main" id="{0B5EAE6D-4790-5549-872C-FABBC4219C8C}"/>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521342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1519333-E532-1A4E-96EE-786F1B264416}"/>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2ABD4052-770D-EF4B-B62C-A687C24996BE}"/>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5090F11C-3C98-A94E-8BCB-9009CA4426D2}"/>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5E4CD036-912B-6446-92EE-3BA9695A0D35}"/>
              </a:ext>
            </a:extLst>
          </p:cNvPr>
          <p:cNvSpPr>
            <a:spLocks noGrp="1"/>
          </p:cNvSpPr>
          <p:nvPr>
            <p:ph type="ftr" sz="quarter" idx="11"/>
          </p:nvPr>
        </p:nvSpPr>
        <p:spPr/>
        <p:txBody>
          <a:bodyPr/>
          <a:lstStyle/>
          <a:p>
            <a:r>
              <a:rPr lang="id-ID" dirty="0"/>
              <a:t>Jurusan Teknologi Informasi - Politeknik Negeri Malang</a:t>
            </a:r>
          </a:p>
        </p:txBody>
      </p:sp>
      <p:sp>
        <p:nvSpPr>
          <p:cNvPr id="6" name="Tampungan Nomor Slide 5">
            <a:extLst>
              <a:ext uri="{FF2B5EF4-FFF2-40B4-BE49-F238E27FC236}">
                <a16:creationId xmlns:a16="http://schemas.microsoft.com/office/drawing/2014/main" id="{5AD9F438-2DE0-DC40-A79F-9A894EDD7DFC}"/>
              </a:ext>
            </a:extLst>
          </p:cNvPr>
          <p:cNvSpPr>
            <a:spLocks noGrp="1"/>
          </p:cNvSpPr>
          <p:nvPr>
            <p:ph type="sldNum" sz="quarter" idx="12"/>
          </p:nvPr>
        </p:nvSpPr>
        <p:spPr/>
        <p:txBody>
          <a:bodyPr/>
          <a:lstStyle/>
          <a:p>
            <a:fld id="{D18FBB9A-4F67-A542-B221-CA9FFA5A8790}" type="slidenum">
              <a:rPr lang="id-ID" smtClean="0"/>
              <a:t>‹#›</a:t>
            </a:fld>
            <a:endParaRPr lang="id-ID"/>
          </a:p>
        </p:txBody>
      </p:sp>
      <p:sp>
        <p:nvSpPr>
          <p:cNvPr id="7" name="Kotak Teks 6">
            <a:extLst>
              <a:ext uri="{FF2B5EF4-FFF2-40B4-BE49-F238E27FC236}">
                <a16:creationId xmlns:a16="http://schemas.microsoft.com/office/drawing/2014/main" id="{947BD622-EC3B-3D4D-87AB-50F1EBCD9C7B}"/>
              </a:ext>
            </a:extLst>
          </p:cNvPr>
          <p:cNvSpPr txBox="1"/>
          <p:nvPr userDrawn="1"/>
        </p:nvSpPr>
        <p:spPr>
          <a:xfrm>
            <a:off x="2635624" y="618565"/>
            <a:ext cx="0" cy="0"/>
          </a:xfrm>
          <a:prstGeom prst="rect">
            <a:avLst/>
          </a:prstGeom>
        </p:spPr>
        <p:txBody>
          <a:bodyPr vert="horz" wrap="none" lIns="91440" tIns="45720" rIns="91440" bIns="45720" rtlCol="0" anchor="t">
            <a:normAutofit fontScale="25000" lnSpcReduction="20000"/>
          </a:bodyPr>
          <a:lstStyle/>
          <a:p>
            <a:pPr algn="l"/>
            <a:endParaRPr lang="id-ID" sz="9600" b="1" u="none" dirty="0"/>
          </a:p>
        </p:txBody>
      </p:sp>
    </p:spTree>
    <p:extLst>
      <p:ext uri="{BB962C8B-B14F-4D97-AF65-F5344CB8AC3E}">
        <p14:creationId xmlns:p14="http://schemas.microsoft.com/office/powerpoint/2010/main" val="297027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E5F1DA1-7630-BA4A-B7F5-4B9BA2739539}"/>
              </a:ext>
            </a:extLst>
          </p:cNvPr>
          <p:cNvSpPr>
            <a:spLocks noGrp="1"/>
          </p:cNvSpPr>
          <p:nvPr>
            <p:ph type="title"/>
          </p:nvPr>
        </p:nvSpPr>
        <p:spPr>
          <a:xfrm>
            <a:off x="152400" y="1709738"/>
            <a:ext cx="11887200" cy="2852737"/>
          </a:xfrm>
        </p:spPr>
        <p:txBody>
          <a:bodyPr anchor="b">
            <a:normAutofit/>
          </a:bodyPr>
          <a:lstStyle>
            <a:lvl1pPr>
              <a:defRPr sz="4000"/>
            </a:lvl1pPr>
          </a:lstStyle>
          <a:p>
            <a:r>
              <a:rPr lang="id-ID"/>
              <a:t>Klik untuk mengedit gaya judul Master</a:t>
            </a:r>
          </a:p>
        </p:txBody>
      </p:sp>
      <p:sp>
        <p:nvSpPr>
          <p:cNvPr id="3" name="Tampungan Teks 2">
            <a:extLst>
              <a:ext uri="{FF2B5EF4-FFF2-40B4-BE49-F238E27FC236}">
                <a16:creationId xmlns:a16="http://schemas.microsoft.com/office/drawing/2014/main" id="{86A15C5F-1261-C14D-9CE4-371F2A552DD2}"/>
              </a:ext>
            </a:extLst>
          </p:cNvPr>
          <p:cNvSpPr>
            <a:spLocks noGrp="1"/>
          </p:cNvSpPr>
          <p:nvPr>
            <p:ph type="body" idx="1"/>
          </p:nvPr>
        </p:nvSpPr>
        <p:spPr>
          <a:xfrm>
            <a:off x="152400" y="4589463"/>
            <a:ext cx="11887200" cy="1500187"/>
          </a:xfrm>
        </p:spPr>
        <p:txBody>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id="{EB115A90-B9B6-0545-887C-C90785509DF5}"/>
              </a:ext>
            </a:extLst>
          </p:cNvPr>
          <p:cNvSpPr>
            <a:spLocks noGrp="1"/>
          </p:cNvSpPr>
          <p:nvPr>
            <p:ph type="dt" sz="half" idx="10"/>
          </p:nvPr>
        </p:nvSpPr>
        <p:spPr/>
        <p:txBody>
          <a:bodyPr/>
          <a:lstStyle/>
          <a:p>
            <a:fld id="{A88DDBD2-0975-F54E-B3CB-1B2C76226343}" type="datetime1">
              <a:rPr lang="id-ID" smtClean="0"/>
              <a:t>06/11/23</a:t>
            </a:fld>
            <a:endParaRPr lang="id-ID"/>
          </a:p>
        </p:txBody>
      </p:sp>
      <p:sp>
        <p:nvSpPr>
          <p:cNvPr id="5" name="Tampungan Kaki 4">
            <a:extLst>
              <a:ext uri="{FF2B5EF4-FFF2-40B4-BE49-F238E27FC236}">
                <a16:creationId xmlns:a16="http://schemas.microsoft.com/office/drawing/2014/main" id="{2EE0AB7A-649A-7046-9B61-620FFCF79DB7}"/>
              </a:ext>
            </a:extLst>
          </p:cNvPr>
          <p:cNvSpPr>
            <a:spLocks noGrp="1"/>
          </p:cNvSpPr>
          <p:nvPr>
            <p:ph type="ftr" sz="quarter" idx="11"/>
          </p:nvPr>
        </p:nvSpPr>
        <p:spPr/>
        <p:txBody>
          <a:bodyPr/>
          <a:lstStyle/>
          <a:p>
            <a:r>
              <a:rPr lang="id-ID"/>
              <a:t>Jurusan Teknologi Informasi - Politeknik Negeri Malang</a:t>
            </a:r>
          </a:p>
        </p:txBody>
      </p:sp>
      <p:sp>
        <p:nvSpPr>
          <p:cNvPr id="6" name="Tampungan Nomor Slide 5">
            <a:extLst>
              <a:ext uri="{FF2B5EF4-FFF2-40B4-BE49-F238E27FC236}">
                <a16:creationId xmlns:a16="http://schemas.microsoft.com/office/drawing/2014/main" id="{DFF54721-9A93-A24E-B2CB-9AEE2CA16322}"/>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3749895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A3AB528-F080-5B4D-9227-7758CBB39A4C}"/>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624AF0F6-029F-F34B-AA2D-55386D0BD0AA}"/>
              </a:ext>
            </a:extLst>
          </p:cNvPr>
          <p:cNvSpPr>
            <a:spLocks noGrp="1"/>
          </p:cNvSpPr>
          <p:nvPr>
            <p:ph sz="half" idx="1"/>
          </p:nvPr>
        </p:nvSpPr>
        <p:spPr>
          <a:xfrm>
            <a:off x="152400" y="1108923"/>
            <a:ext cx="5867400" cy="5068040"/>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Konten 3">
            <a:extLst>
              <a:ext uri="{FF2B5EF4-FFF2-40B4-BE49-F238E27FC236}">
                <a16:creationId xmlns:a16="http://schemas.microsoft.com/office/drawing/2014/main" id="{AF252026-2A43-2F42-B805-51DE8B89391B}"/>
              </a:ext>
            </a:extLst>
          </p:cNvPr>
          <p:cNvSpPr>
            <a:spLocks noGrp="1"/>
          </p:cNvSpPr>
          <p:nvPr>
            <p:ph sz="half" idx="2"/>
          </p:nvPr>
        </p:nvSpPr>
        <p:spPr>
          <a:xfrm>
            <a:off x="6172200" y="1108923"/>
            <a:ext cx="5867400" cy="5068040"/>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anggal 4">
            <a:extLst>
              <a:ext uri="{FF2B5EF4-FFF2-40B4-BE49-F238E27FC236}">
                <a16:creationId xmlns:a16="http://schemas.microsoft.com/office/drawing/2014/main" id="{2A8D2AA4-6941-7349-96D7-77E487EA73EC}"/>
              </a:ext>
            </a:extLst>
          </p:cNvPr>
          <p:cNvSpPr>
            <a:spLocks noGrp="1"/>
          </p:cNvSpPr>
          <p:nvPr>
            <p:ph type="dt" sz="half" idx="10"/>
          </p:nvPr>
        </p:nvSpPr>
        <p:spPr/>
        <p:txBody>
          <a:bodyPr/>
          <a:lstStyle/>
          <a:p>
            <a:fld id="{34EEB1BE-A00C-B740-A331-A03AA164B786}" type="datetime1">
              <a:rPr lang="id-ID" smtClean="0"/>
              <a:t>06/11/23</a:t>
            </a:fld>
            <a:endParaRPr lang="id-ID"/>
          </a:p>
        </p:txBody>
      </p:sp>
      <p:sp>
        <p:nvSpPr>
          <p:cNvPr id="6" name="Tampungan Kaki 5">
            <a:extLst>
              <a:ext uri="{FF2B5EF4-FFF2-40B4-BE49-F238E27FC236}">
                <a16:creationId xmlns:a16="http://schemas.microsoft.com/office/drawing/2014/main" id="{121B3C38-3DF0-514F-97D9-3A3218538D27}"/>
              </a:ext>
            </a:extLst>
          </p:cNvPr>
          <p:cNvSpPr>
            <a:spLocks noGrp="1"/>
          </p:cNvSpPr>
          <p:nvPr>
            <p:ph type="ftr" sz="quarter" idx="11"/>
          </p:nvPr>
        </p:nvSpPr>
        <p:spPr/>
        <p:txBody>
          <a:bodyPr/>
          <a:lstStyle/>
          <a:p>
            <a:r>
              <a:rPr lang="id-ID"/>
              <a:t>Jurusan Teknologi Informasi - Politeknik Negeri Malang</a:t>
            </a:r>
          </a:p>
        </p:txBody>
      </p:sp>
      <p:sp>
        <p:nvSpPr>
          <p:cNvPr id="7" name="Tampungan Nomor Slide 6">
            <a:extLst>
              <a:ext uri="{FF2B5EF4-FFF2-40B4-BE49-F238E27FC236}">
                <a16:creationId xmlns:a16="http://schemas.microsoft.com/office/drawing/2014/main" id="{911954C8-E863-2648-91F1-0C11A7DAFB6F}"/>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2066162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7C04D8B-262D-CE4A-A112-C50CF15A4523}"/>
              </a:ext>
            </a:extLst>
          </p:cNvPr>
          <p:cNvSpPr>
            <a:spLocks noGrp="1"/>
          </p:cNvSpPr>
          <p:nvPr>
            <p:ph type="title"/>
          </p:nvPr>
        </p:nvSpPr>
        <p:spPr>
          <a:xfrm>
            <a:off x="152400" y="176400"/>
            <a:ext cx="11048400" cy="784800"/>
          </a:xfrm>
        </p:spPr>
        <p:txBody>
          <a:bodyPr/>
          <a:lstStyle/>
          <a:p>
            <a:r>
              <a:rPr lang="id-ID"/>
              <a:t>Klik untuk mengedit gaya judul Master</a:t>
            </a:r>
          </a:p>
        </p:txBody>
      </p:sp>
      <p:sp>
        <p:nvSpPr>
          <p:cNvPr id="3" name="Tampungan Teks 2">
            <a:extLst>
              <a:ext uri="{FF2B5EF4-FFF2-40B4-BE49-F238E27FC236}">
                <a16:creationId xmlns:a16="http://schemas.microsoft.com/office/drawing/2014/main" id="{FE65E2E8-C35B-3948-9F89-F637B3975A2C}"/>
              </a:ext>
            </a:extLst>
          </p:cNvPr>
          <p:cNvSpPr>
            <a:spLocks noGrp="1"/>
          </p:cNvSpPr>
          <p:nvPr>
            <p:ph type="body" idx="1"/>
          </p:nvPr>
        </p:nvSpPr>
        <p:spPr>
          <a:xfrm>
            <a:off x="152400" y="1089708"/>
            <a:ext cx="5867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id="{E248CB20-4355-8141-B3C4-53BB0F07F3FC}"/>
              </a:ext>
            </a:extLst>
          </p:cNvPr>
          <p:cNvSpPr>
            <a:spLocks noGrp="1"/>
          </p:cNvSpPr>
          <p:nvPr>
            <p:ph sz="half" idx="2"/>
          </p:nvPr>
        </p:nvSpPr>
        <p:spPr>
          <a:xfrm>
            <a:off x="152400" y="2139328"/>
            <a:ext cx="5867400" cy="4050335"/>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eks 4">
            <a:extLst>
              <a:ext uri="{FF2B5EF4-FFF2-40B4-BE49-F238E27FC236}">
                <a16:creationId xmlns:a16="http://schemas.microsoft.com/office/drawing/2014/main" id="{58C105BB-514E-634D-817A-1B8C02FF3E83}"/>
              </a:ext>
            </a:extLst>
          </p:cNvPr>
          <p:cNvSpPr>
            <a:spLocks noGrp="1"/>
          </p:cNvSpPr>
          <p:nvPr>
            <p:ph type="body" sz="quarter" idx="3"/>
          </p:nvPr>
        </p:nvSpPr>
        <p:spPr>
          <a:xfrm>
            <a:off x="6172200" y="1096624"/>
            <a:ext cx="5867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id="{CBA39308-8582-BB4B-88F7-C4790C301C82}"/>
              </a:ext>
            </a:extLst>
          </p:cNvPr>
          <p:cNvSpPr>
            <a:spLocks noGrp="1"/>
          </p:cNvSpPr>
          <p:nvPr>
            <p:ph sz="quarter" idx="4"/>
          </p:nvPr>
        </p:nvSpPr>
        <p:spPr>
          <a:xfrm>
            <a:off x="6172200" y="2139328"/>
            <a:ext cx="5867400" cy="4050335"/>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7" name="Tampungan Tanggal 6">
            <a:extLst>
              <a:ext uri="{FF2B5EF4-FFF2-40B4-BE49-F238E27FC236}">
                <a16:creationId xmlns:a16="http://schemas.microsoft.com/office/drawing/2014/main" id="{86E09027-7105-7A49-9016-384A30C8DE93}"/>
              </a:ext>
            </a:extLst>
          </p:cNvPr>
          <p:cNvSpPr>
            <a:spLocks noGrp="1"/>
          </p:cNvSpPr>
          <p:nvPr>
            <p:ph type="dt" sz="half" idx="10"/>
          </p:nvPr>
        </p:nvSpPr>
        <p:spPr/>
        <p:txBody>
          <a:bodyPr/>
          <a:lstStyle/>
          <a:p>
            <a:fld id="{0C3C117D-83DC-0E46-8A11-091876600ECB}" type="datetime1">
              <a:rPr lang="id-ID" smtClean="0"/>
              <a:t>06/11/23</a:t>
            </a:fld>
            <a:endParaRPr lang="id-ID"/>
          </a:p>
        </p:txBody>
      </p:sp>
      <p:sp>
        <p:nvSpPr>
          <p:cNvPr id="8" name="Tampungan Kaki 7">
            <a:extLst>
              <a:ext uri="{FF2B5EF4-FFF2-40B4-BE49-F238E27FC236}">
                <a16:creationId xmlns:a16="http://schemas.microsoft.com/office/drawing/2014/main" id="{5B9FE572-F06D-1B41-9F75-6789F5C5113D}"/>
              </a:ext>
            </a:extLst>
          </p:cNvPr>
          <p:cNvSpPr>
            <a:spLocks noGrp="1"/>
          </p:cNvSpPr>
          <p:nvPr>
            <p:ph type="ftr" sz="quarter" idx="11"/>
          </p:nvPr>
        </p:nvSpPr>
        <p:spPr/>
        <p:txBody>
          <a:bodyPr/>
          <a:lstStyle/>
          <a:p>
            <a:r>
              <a:rPr lang="id-ID"/>
              <a:t>Jurusan Teknologi Informasi - Politeknik Negeri Malang</a:t>
            </a:r>
          </a:p>
        </p:txBody>
      </p:sp>
      <p:sp>
        <p:nvSpPr>
          <p:cNvPr id="9" name="Tampungan Nomor Slide 8">
            <a:extLst>
              <a:ext uri="{FF2B5EF4-FFF2-40B4-BE49-F238E27FC236}">
                <a16:creationId xmlns:a16="http://schemas.microsoft.com/office/drawing/2014/main" id="{E27EE814-6655-E24D-B113-08AEB1A19104}"/>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3931485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1A12E72-A7E6-BE4C-8E15-0B84E9AF9C40}"/>
              </a:ext>
            </a:extLst>
          </p:cNvPr>
          <p:cNvSpPr>
            <a:spLocks noGrp="1"/>
          </p:cNvSpPr>
          <p:nvPr>
            <p:ph type="title"/>
          </p:nvPr>
        </p:nvSpPr>
        <p:spPr/>
        <p:txBody>
          <a:bodyPr/>
          <a:lstStyle/>
          <a:p>
            <a:r>
              <a:rPr lang="id-ID"/>
              <a:t>Klik untuk mengedit gaya judul Master</a:t>
            </a:r>
          </a:p>
        </p:txBody>
      </p:sp>
      <p:sp>
        <p:nvSpPr>
          <p:cNvPr id="3" name="Tampungan Tanggal 2">
            <a:extLst>
              <a:ext uri="{FF2B5EF4-FFF2-40B4-BE49-F238E27FC236}">
                <a16:creationId xmlns:a16="http://schemas.microsoft.com/office/drawing/2014/main" id="{AACBE1FB-FD5E-FD47-A2EA-8EB66CB3EDEB}"/>
              </a:ext>
            </a:extLst>
          </p:cNvPr>
          <p:cNvSpPr>
            <a:spLocks noGrp="1"/>
          </p:cNvSpPr>
          <p:nvPr>
            <p:ph type="dt" sz="half" idx="10"/>
          </p:nvPr>
        </p:nvSpPr>
        <p:spPr/>
        <p:txBody>
          <a:bodyPr/>
          <a:lstStyle/>
          <a:p>
            <a:fld id="{4F07BEC3-FF05-8841-8BBF-3B7CB3B96CDA}" type="datetime1">
              <a:rPr lang="id-ID" smtClean="0"/>
              <a:t>06/11/23</a:t>
            </a:fld>
            <a:endParaRPr lang="id-ID"/>
          </a:p>
        </p:txBody>
      </p:sp>
      <p:sp>
        <p:nvSpPr>
          <p:cNvPr id="4" name="Tampungan Kaki 3">
            <a:extLst>
              <a:ext uri="{FF2B5EF4-FFF2-40B4-BE49-F238E27FC236}">
                <a16:creationId xmlns:a16="http://schemas.microsoft.com/office/drawing/2014/main" id="{3C15DE55-5B2B-5D4A-A22A-A983A44F37A6}"/>
              </a:ext>
            </a:extLst>
          </p:cNvPr>
          <p:cNvSpPr>
            <a:spLocks noGrp="1"/>
          </p:cNvSpPr>
          <p:nvPr>
            <p:ph type="ftr" sz="quarter" idx="11"/>
          </p:nvPr>
        </p:nvSpPr>
        <p:spPr/>
        <p:txBody>
          <a:bodyPr/>
          <a:lstStyle/>
          <a:p>
            <a:r>
              <a:rPr lang="id-ID"/>
              <a:t>Jurusan Teknologi Informasi - Politeknik Negeri Malang</a:t>
            </a:r>
          </a:p>
        </p:txBody>
      </p:sp>
      <p:sp>
        <p:nvSpPr>
          <p:cNvPr id="5" name="Tampungan Nomor Slide 4">
            <a:extLst>
              <a:ext uri="{FF2B5EF4-FFF2-40B4-BE49-F238E27FC236}">
                <a16:creationId xmlns:a16="http://schemas.microsoft.com/office/drawing/2014/main" id="{6FC40FFD-A489-B44D-81C2-212364B82A2B}"/>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2913380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DEB1C02C-D702-2E46-893D-EA2022CAE40B}"/>
              </a:ext>
            </a:extLst>
          </p:cNvPr>
          <p:cNvSpPr>
            <a:spLocks noGrp="1"/>
          </p:cNvSpPr>
          <p:nvPr>
            <p:ph type="dt" sz="half" idx="10"/>
          </p:nvPr>
        </p:nvSpPr>
        <p:spPr/>
        <p:txBody>
          <a:bodyPr/>
          <a:lstStyle/>
          <a:p>
            <a:fld id="{6705ECD0-895F-BB44-9BCB-DB55FE707CF6}" type="datetime1">
              <a:rPr lang="id-ID" smtClean="0"/>
              <a:t>06/11/23</a:t>
            </a:fld>
            <a:endParaRPr lang="id-ID"/>
          </a:p>
        </p:txBody>
      </p:sp>
      <p:sp>
        <p:nvSpPr>
          <p:cNvPr id="3" name="Tampungan Kaki 2">
            <a:extLst>
              <a:ext uri="{FF2B5EF4-FFF2-40B4-BE49-F238E27FC236}">
                <a16:creationId xmlns:a16="http://schemas.microsoft.com/office/drawing/2014/main" id="{BC60CD32-863B-614A-857E-C1314D85CA9C}"/>
              </a:ext>
            </a:extLst>
          </p:cNvPr>
          <p:cNvSpPr>
            <a:spLocks noGrp="1"/>
          </p:cNvSpPr>
          <p:nvPr>
            <p:ph type="ftr" sz="quarter" idx="11"/>
          </p:nvPr>
        </p:nvSpPr>
        <p:spPr/>
        <p:txBody>
          <a:bodyPr/>
          <a:lstStyle/>
          <a:p>
            <a:r>
              <a:rPr lang="id-ID"/>
              <a:t>Jurusan Teknologi Informasi - Politeknik Negeri Malang</a:t>
            </a:r>
          </a:p>
        </p:txBody>
      </p:sp>
      <p:sp>
        <p:nvSpPr>
          <p:cNvPr id="4" name="Tampungan Nomor Slide 3">
            <a:extLst>
              <a:ext uri="{FF2B5EF4-FFF2-40B4-BE49-F238E27FC236}">
                <a16:creationId xmlns:a16="http://schemas.microsoft.com/office/drawing/2014/main" id="{2D2DF630-5426-7C4F-8F5E-DE08B7AF7B5D}"/>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139424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A92432B-60C3-B148-AE16-FBE7161E98C6}"/>
              </a:ext>
            </a:extLst>
          </p:cNvPr>
          <p:cNvSpPr>
            <a:spLocks noGrp="1"/>
          </p:cNvSpPr>
          <p:nvPr>
            <p:ph type="title"/>
          </p:nvPr>
        </p:nvSpPr>
        <p:spPr>
          <a:xfrm>
            <a:off x="152400" y="457200"/>
            <a:ext cx="4892566" cy="1427972"/>
          </a:xfrm>
        </p:spPr>
        <p:txBody>
          <a:bodyPr anchor="b"/>
          <a:lstStyle>
            <a:lvl1pPr>
              <a:defRPr sz="3200"/>
            </a:lvl1pPr>
          </a:lstStyle>
          <a:p>
            <a:r>
              <a:rPr lang="id-ID"/>
              <a:t>Klik untuk mengedit gaya judul Master</a:t>
            </a:r>
          </a:p>
        </p:txBody>
      </p:sp>
      <p:sp>
        <p:nvSpPr>
          <p:cNvPr id="3" name="Tampungan Konten 2">
            <a:extLst>
              <a:ext uri="{FF2B5EF4-FFF2-40B4-BE49-F238E27FC236}">
                <a16:creationId xmlns:a16="http://schemas.microsoft.com/office/drawing/2014/main" id="{11A72409-5883-3947-8DCC-AE342815F7A9}"/>
              </a:ext>
            </a:extLst>
          </p:cNvPr>
          <p:cNvSpPr>
            <a:spLocks noGrp="1"/>
          </p:cNvSpPr>
          <p:nvPr>
            <p:ph idx="1"/>
          </p:nvPr>
        </p:nvSpPr>
        <p:spPr>
          <a:xfrm>
            <a:off x="5183188" y="987425"/>
            <a:ext cx="6856412" cy="52557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eks 3">
            <a:extLst>
              <a:ext uri="{FF2B5EF4-FFF2-40B4-BE49-F238E27FC236}">
                <a16:creationId xmlns:a16="http://schemas.microsoft.com/office/drawing/2014/main" id="{72840F27-91B9-E542-8DAE-E0523242AB6F}"/>
              </a:ext>
            </a:extLst>
          </p:cNvPr>
          <p:cNvSpPr>
            <a:spLocks noGrp="1"/>
          </p:cNvSpPr>
          <p:nvPr>
            <p:ph type="body" sz="half" idx="2"/>
          </p:nvPr>
        </p:nvSpPr>
        <p:spPr>
          <a:xfrm>
            <a:off x="152400" y="2057399"/>
            <a:ext cx="4892566" cy="4185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663C67E8-3847-1E49-85A9-0B30FB400FA3}"/>
              </a:ext>
            </a:extLst>
          </p:cNvPr>
          <p:cNvSpPr>
            <a:spLocks noGrp="1"/>
          </p:cNvSpPr>
          <p:nvPr>
            <p:ph type="dt" sz="half" idx="10"/>
          </p:nvPr>
        </p:nvSpPr>
        <p:spPr/>
        <p:txBody>
          <a:bodyPr/>
          <a:lstStyle/>
          <a:p>
            <a:fld id="{05079784-4518-6D41-9786-45A608BF2380}" type="datetime1">
              <a:rPr lang="id-ID" smtClean="0"/>
              <a:t>06/11/23</a:t>
            </a:fld>
            <a:endParaRPr lang="id-ID"/>
          </a:p>
        </p:txBody>
      </p:sp>
      <p:sp>
        <p:nvSpPr>
          <p:cNvPr id="6" name="Tampungan Kaki 5">
            <a:extLst>
              <a:ext uri="{FF2B5EF4-FFF2-40B4-BE49-F238E27FC236}">
                <a16:creationId xmlns:a16="http://schemas.microsoft.com/office/drawing/2014/main" id="{D24BE2B0-647E-F749-9B4F-2A71D738F24E}"/>
              </a:ext>
            </a:extLst>
          </p:cNvPr>
          <p:cNvSpPr>
            <a:spLocks noGrp="1"/>
          </p:cNvSpPr>
          <p:nvPr>
            <p:ph type="ftr" sz="quarter" idx="11"/>
          </p:nvPr>
        </p:nvSpPr>
        <p:spPr/>
        <p:txBody>
          <a:bodyPr/>
          <a:lstStyle/>
          <a:p>
            <a:r>
              <a:rPr lang="id-ID"/>
              <a:t>Jurusan Teknologi Informasi - Politeknik Negeri Malang</a:t>
            </a:r>
          </a:p>
        </p:txBody>
      </p:sp>
      <p:sp>
        <p:nvSpPr>
          <p:cNvPr id="7" name="Tampungan Nomor Slide 6">
            <a:extLst>
              <a:ext uri="{FF2B5EF4-FFF2-40B4-BE49-F238E27FC236}">
                <a16:creationId xmlns:a16="http://schemas.microsoft.com/office/drawing/2014/main" id="{4B9C2C72-A495-E548-9EDC-55C8658A2585}"/>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2599524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C0D5112-763D-9146-8382-E1CB2CD8C929}"/>
              </a:ext>
            </a:extLst>
          </p:cNvPr>
          <p:cNvSpPr>
            <a:spLocks noGrp="1"/>
          </p:cNvSpPr>
          <p:nvPr>
            <p:ph type="title"/>
          </p:nvPr>
        </p:nvSpPr>
        <p:spPr>
          <a:xfrm>
            <a:off x="152400" y="457199"/>
            <a:ext cx="4892566" cy="1733239"/>
          </a:xfrm>
        </p:spPr>
        <p:txBody>
          <a:bodyPr anchor="b"/>
          <a:lstStyle>
            <a:lvl1pPr>
              <a:defRPr sz="3200"/>
            </a:lvl1pPr>
          </a:lstStyle>
          <a:p>
            <a:r>
              <a:rPr lang="id-ID"/>
              <a:t>Klik untuk mengedit gaya judul Master</a:t>
            </a:r>
          </a:p>
        </p:txBody>
      </p:sp>
      <p:sp>
        <p:nvSpPr>
          <p:cNvPr id="3" name="Tampungan Gambar 2">
            <a:extLst>
              <a:ext uri="{FF2B5EF4-FFF2-40B4-BE49-F238E27FC236}">
                <a16:creationId xmlns:a16="http://schemas.microsoft.com/office/drawing/2014/main" id="{379C85B3-CF86-4F41-A0DA-DD441EB83486}"/>
              </a:ext>
            </a:extLst>
          </p:cNvPr>
          <p:cNvSpPr>
            <a:spLocks noGrp="1"/>
          </p:cNvSpPr>
          <p:nvPr>
            <p:ph type="pic" idx="1"/>
          </p:nvPr>
        </p:nvSpPr>
        <p:spPr>
          <a:xfrm>
            <a:off x="5183188" y="987425"/>
            <a:ext cx="6856412" cy="5221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d-ID"/>
              <a:t>Klik ikon untuk menambahkan gambar</a:t>
            </a:r>
          </a:p>
        </p:txBody>
      </p:sp>
      <p:sp>
        <p:nvSpPr>
          <p:cNvPr id="4" name="Tampungan Teks 3">
            <a:extLst>
              <a:ext uri="{FF2B5EF4-FFF2-40B4-BE49-F238E27FC236}">
                <a16:creationId xmlns:a16="http://schemas.microsoft.com/office/drawing/2014/main" id="{1F9F7C40-9A9C-3246-8AD6-16B3B0E98ED6}"/>
              </a:ext>
            </a:extLst>
          </p:cNvPr>
          <p:cNvSpPr>
            <a:spLocks noGrp="1"/>
          </p:cNvSpPr>
          <p:nvPr>
            <p:ph type="body" sz="half" idx="2"/>
          </p:nvPr>
        </p:nvSpPr>
        <p:spPr>
          <a:xfrm>
            <a:off x="152400" y="2397111"/>
            <a:ext cx="489256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5B9FC327-9577-8A48-8078-1862ADE828C4}"/>
              </a:ext>
            </a:extLst>
          </p:cNvPr>
          <p:cNvSpPr>
            <a:spLocks noGrp="1"/>
          </p:cNvSpPr>
          <p:nvPr>
            <p:ph type="dt" sz="half" idx="10"/>
          </p:nvPr>
        </p:nvSpPr>
        <p:spPr/>
        <p:txBody>
          <a:bodyPr/>
          <a:lstStyle/>
          <a:p>
            <a:fld id="{9B249586-E676-8A4C-99AA-00687E637330}" type="datetime1">
              <a:rPr lang="id-ID" smtClean="0"/>
              <a:t>06/11/23</a:t>
            </a:fld>
            <a:endParaRPr lang="id-ID"/>
          </a:p>
        </p:txBody>
      </p:sp>
      <p:sp>
        <p:nvSpPr>
          <p:cNvPr id="6" name="Tampungan Kaki 5">
            <a:extLst>
              <a:ext uri="{FF2B5EF4-FFF2-40B4-BE49-F238E27FC236}">
                <a16:creationId xmlns:a16="http://schemas.microsoft.com/office/drawing/2014/main" id="{544AE3AD-DEF8-6A44-BDFE-7BAA16F663AE}"/>
              </a:ext>
            </a:extLst>
          </p:cNvPr>
          <p:cNvSpPr>
            <a:spLocks noGrp="1"/>
          </p:cNvSpPr>
          <p:nvPr>
            <p:ph type="ftr" sz="quarter" idx="11"/>
          </p:nvPr>
        </p:nvSpPr>
        <p:spPr/>
        <p:txBody>
          <a:bodyPr/>
          <a:lstStyle/>
          <a:p>
            <a:r>
              <a:rPr lang="id-ID"/>
              <a:t>Jurusan Teknologi Informasi - Politeknik Negeri Malang</a:t>
            </a:r>
          </a:p>
        </p:txBody>
      </p:sp>
      <p:sp>
        <p:nvSpPr>
          <p:cNvPr id="7" name="Tampungan Nomor Slide 6">
            <a:extLst>
              <a:ext uri="{FF2B5EF4-FFF2-40B4-BE49-F238E27FC236}">
                <a16:creationId xmlns:a16="http://schemas.microsoft.com/office/drawing/2014/main" id="{3E76BEC3-0F80-7642-92BD-9B10181FE84B}"/>
              </a:ext>
            </a:extLst>
          </p:cNvPr>
          <p:cNvSpPr>
            <a:spLocks noGrp="1"/>
          </p:cNvSpPr>
          <p:nvPr>
            <p:ph type="sldNum" sz="quarter" idx="12"/>
          </p:nvPr>
        </p:nvSpPr>
        <p:spPr/>
        <p:txBody>
          <a:bodyPr/>
          <a:lstStyle/>
          <a:p>
            <a:fld id="{D18FBB9A-4F67-A542-B221-CA9FFA5A8790}" type="slidenum">
              <a:rPr lang="id-ID" smtClean="0"/>
              <a:t>‹#›</a:t>
            </a:fld>
            <a:endParaRPr lang="id-ID"/>
          </a:p>
        </p:txBody>
      </p:sp>
    </p:spTree>
    <p:extLst>
      <p:ext uri="{BB962C8B-B14F-4D97-AF65-F5344CB8AC3E}">
        <p14:creationId xmlns:p14="http://schemas.microsoft.com/office/powerpoint/2010/main" val="2865905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Persegi Panjang 11">
            <a:extLst>
              <a:ext uri="{FF2B5EF4-FFF2-40B4-BE49-F238E27FC236}">
                <a16:creationId xmlns:a16="http://schemas.microsoft.com/office/drawing/2014/main" id="{F03C7F4D-BBE4-FD46-BAB4-2B7F97DADB91}"/>
              </a:ext>
            </a:extLst>
          </p:cNvPr>
          <p:cNvSpPr/>
          <p:nvPr userDrawn="1"/>
        </p:nvSpPr>
        <p:spPr>
          <a:xfrm>
            <a:off x="-2" y="6398670"/>
            <a:ext cx="12192000" cy="4737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ampungan Judul 1">
            <a:extLst>
              <a:ext uri="{FF2B5EF4-FFF2-40B4-BE49-F238E27FC236}">
                <a16:creationId xmlns:a16="http://schemas.microsoft.com/office/drawing/2014/main" id="{1DA056F6-B684-F944-B918-766683122119}"/>
              </a:ext>
            </a:extLst>
          </p:cNvPr>
          <p:cNvSpPr>
            <a:spLocks noGrp="1"/>
          </p:cNvSpPr>
          <p:nvPr>
            <p:ph type="title"/>
          </p:nvPr>
        </p:nvSpPr>
        <p:spPr>
          <a:xfrm>
            <a:off x="151200" y="175669"/>
            <a:ext cx="11049000" cy="687930"/>
          </a:xfrm>
          <a:prstGeom prst="rect">
            <a:avLst/>
          </a:prstGeom>
        </p:spPr>
        <p:txBody>
          <a:bodyPr vert="horz" lIns="91440" tIns="45720" rIns="91440" bIns="45720" rtlCol="0" anchor="ctr">
            <a:normAutofit/>
          </a:bodyPr>
          <a:lstStyle/>
          <a:p>
            <a:r>
              <a:rPr lang="id-ID" dirty="0"/>
              <a:t>Klik untuk mengedit gaya judul Master utama</a:t>
            </a:r>
          </a:p>
        </p:txBody>
      </p:sp>
      <p:sp>
        <p:nvSpPr>
          <p:cNvPr id="3" name="Tampungan Teks 2">
            <a:extLst>
              <a:ext uri="{FF2B5EF4-FFF2-40B4-BE49-F238E27FC236}">
                <a16:creationId xmlns:a16="http://schemas.microsoft.com/office/drawing/2014/main" id="{D4EFA333-8543-2342-A66D-269A4B254FE4}"/>
              </a:ext>
            </a:extLst>
          </p:cNvPr>
          <p:cNvSpPr>
            <a:spLocks noGrp="1"/>
          </p:cNvSpPr>
          <p:nvPr>
            <p:ph type="body" idx="1"/>
          </p:nvPr>
        </p:nvSpPr>
        <p:spPr>
          <a:xfrm>
            <a:off x="152400" y="985382"/>
            <a:ext cx="11887200" cy="5315122"/>
          </a:xfrm>
          <a:prstGeom prst="rect">
            <a:avLst/>
          </a:prstGeom>
        </p:spPr>
        <p:txBody>
          <a:bodyPr vert="horz" lIns="91440" tIns="45720" rIns="91440" bIns="45720" rtlCol="0">
            <a:normAutofit/>
          </a:bodyPr>
          <a:lstStyle/>
          <a:p>
            <a:pPr lvl="0"/>
            <a:r>
              <a:rPr lang="id-ID" dirty="0"/>
              <a:t>Klik untuk edit gaya teks Master</a:t>
            </a:r>
          </a:p>
          <a:p>
            <a:pPr lvl="1"/>
            <a:r>
              <a:rPr lang="id-ID" dirty="0"/>
              <a:t>Tingkat kedua</a:t>
            </a:r>
          </a:p>
          <a:p>
            <a:pPr lvl="2"/>
            <a:r>
              <a:rPr lang="id-ID" dirty="0"/>
              <a:t>Tingkat ketiga</a:t>
            </a:r>
          </a:p>
          <a:p>
            <a:pPr lvl="3"/>
            <a:r>
              <a:rPr lang="id-ID" dirty="0"/>
              <a:t>Tingkat keempat</a:t>
            </a:r>
          </a:p>
          <a:p>
            <a:pPr lvl="4"/>
            <a:r>
              <a:rPr lang="id-ID" dirty="0"/>
              <a:t>Tingkat kelima</a:t>
            </a:r>
          </a:p>
        </p:txBody>
      </p:sp>
      <p:sp>
        <p:nvSpPr>
          <p:cNvPr id="4" name="Tampungan Tanggal 3">
            <a:extLst>
              <a:ext uri="{FF2B5EF4-FFF2-40B4-BE49-F238E27FC236}">
                <a16:creationId xmlns:a16="http://schemas.microsoft.com/office/drawing/2014/main" id="{5337AB9C-309B-7848-B3A5-00E6B6994A0B}"/>
              </a:ext>
            </a:extLst>
          </p:cNvPr>
          <p:cNvSpPr>
            <a:spLocks noGrp="1"/>
          </p:cNvSpPr>
          <p:nvPr>
            <p:ph type="dt" sz="half" idx="2"/>
          </p:nvPr>
        </p:nvSpPr>
        <p:spPr>
          <a:xfrm>
            <a:off x="152400" y="6415371"/>
            <a:ext cx="2743200" cy="365125"/>
          </a:xfrm>
          <a:prstGeom prst="rect">
            <a:avLst/>
          </a:prstGeom>
        </p:spPr>
        <p:txBody>
          <a:bodyPr vert="horz" lIns="91440" tIns="45720" rIns="91440" bIns="45720" rtlCol="0" anchor="ctr"/>
          <a:lstStyle>
            <a:lvl1pPr algn="l">
              <a:defRPr sz="1200">
                <a:solidFill>
                  <a:schemeClr val="accent1">
                    <a:lumMod val="75000"/>
                  </a:schemeClr>
                </a:solidFill>
                <a:latin typeface="Palatino Linotype" panose="02040502050505030304" pitchFamily="18" charset="0"/>
              </a:defRPr>
            </a:lvl1pPr>
          </a:lstStyle>
          <a:p>
            <a:fld id="{BBF0939D-3617-FD4D-838B-5F65C10F7419}" type="datetime1">
              <a:rPr lang="id-ID" smtClean="0"/>
              <a:pPr/>
              <a:t>06/11/23</a:t>
            </a:fld>
            <a:endParaRPr lang="id-ID"/>
          </a:p>
        </p:txBody>
      </p:sp>
      <p:sp>
        <p:nvSpPr>
          <p:cNvPr id="5" name="Tampungan Kaki 4">
            <a:extLst>
              <a:ext uri="{FF2B5EF4-FFF2-40B4-BE49-F238E27FC236}">
                <a16:creationId xmlns:a16="http://schemas.microsoft.com/office/drawing/2014/main" id="{38F5614E-DFE1-5D41-A18E-0E21EA0BD072}"/>
              </a:ext>
            </a:extLst>
          </p:cNvPr>
          <p:cNvSpPr>
            <a:spLocks noGrp="1"/>
          </p:cNvSpPr>
          <p:nvPr>
            <p:ph type="ftr" sz="quarter" idx="3"/>
          </p:nvPr>
        </p:nvSpPr>
        <p:spPr>
          <a:xfrm>
            <a:off x="2895600" y="6422287"/>
            <a:ext cx="6400800" cy="365125"/>
          </a:xfrm>
          <a:prstGeom prst="rect">
            <a:avLst/>
          </a:prstGeom>
        </p:spPr>
        <p:txBody>
          <a:bodyPr vert="horz" lIns="91440" tIns="45720" rIns="91440" bIns="45720" rtlCol="0" anchor="ctr"/>
          <a:lstStyle>
            <a:lvl1pPr algn="ctr">
              <a:defRPr sz="1200">
                <a:solidFill>
                  <a:schemeClr val="accent1">
                    <a:lumMod val="75000"/>
                  </a:schemeClr>
                </a:solidFill>
                <a:latin typeface="Palatino Linotype" panose="02040502050505030304" pitchFamily="18" charset="0"/>
              </a:defRPr>
            </a:lvl1pPr>
          </a:lstStyle>
          <a:p>
            <a:r>
              <a:rPr lang="id-ID" dirty="0"/>
              <a:t>Yoppy </a:t>
            </a:r>
            <a:r>
              <a:rPr lang="id-ID" dirty="0" err="1"/>
              <a:t>Yunhasnawa</a:t>
            </a:r>
            <a:r>
              <a:rPr lang="id-ID" dirty="0"/>
              <a:t>, S.ST., M.Sc. @JTI </a:t>
            </a:r>
            <a:r>
              <a:rPr lang="id-ID" dirty="0" err="1"/>
              <a:t>Polinema</a:t>
            </a:r>
            <a:endParaRPr lang="id-ID" dirty="0"/>
          </a:p>
        </p:txBody>
      </p:sp>
      <p:sp>
        <p:nvSpPr>
          <p:cNvPr id="6" name="Tampungan Nomor Slide 5">
            <a:extLst>
              <a:ext uri="{FF2B5EF4-FFF2-40B4-BE49-F238E27FC236}">
                <a16:creationId xmlns:a16="http://schemas.microsoft.com/office/drawing/2014/main" id="{427E913B-A026-774B-8EBA-5A85FDD687FD}"/>
              </a:ext>
            </a:extLst>
          </p:cNvPr>
          <p:cNvSpPr>
            <a:spLocks noGrp="1"/>
          </p:cNvSpPr>
          <p:nvPr>
            <p:ph type="sldNum" sz="quarter" idx="4"/>
          </p:nvPr>
        </p:nvSpPr>
        <p:spPr>
          <a:xfrm>
            <a:off x="9296400" y="6415372"/>
            <a:ext cx="2743200" cy="365125"/>
          </a:xfrm>
          <a:prstGeom prst="rect">
            <a:avLst/>
          </a:prstGeom>
        </p:spPr>
        <p:txBody>
          <a:bodyPr vert="horz" lIns="91440" tIns="45720" rIns="91440" bIns="45720" rtlCol="0" anchor="ctr"/>
          <a:lstStyle>
            <a:lvl1pPr algn="r">
              <a:defRPr sz="1200">
                <a:solidFill>
                  <a:schemeClr val="accent1">
                    <a:lumMod val="75000"/>
                  </a:schemeClr>
                </a:solidFill>
                <a:latin typeface="Palatino Linotype" panose="02040502050505030304" pitchFamily="18" charset="0"/>
              </a:defRPr>
            </a:lvl1pPr>
          </a:lstStyle>
          <a:p>
            <a:fld id="{D18FBB9A-4F67-A542-B221-CA9FFA5A8790}" type="slidenum">
              <a:rPr lang="id-ID" smtClean="0"/>
              <a:pPr/>
              <a:t>‹#›</a:t>
            </a:fld>
            <a:endParaRPr lang="id-ID"/>
          </a:p>
        </p:txBody>
      </p:sp>
      <p:pic>
        <p:nvPicPr>
          <p:cNvPr id="10" name="Picture 2" descr="C:\Users\TOSHIBA\Pictures\logo_polinema copy.png">
            <a:extLst>
              <a:ext uri="{FF2B5EF4-FFF2-40B4-BE49-F238E27FC236}">
                <a16:creationId xmlns:a16="http://schemas.microsoft.com/office/drawing/2014/main" id="{6BD34833-4EDD-A24B-B393-4EA1DF55EC47}"/>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315700" y="160084"/>
            <a:ext cx="723900" cy="727132"/>
          </a:xfrm>
          <a:prstGeom prst="rect">
            <a:avLst/>
          </a:prstGeom>
          <a:noFill/>
          <a:extLst>
            <a:ext uri="{909E8E84-426E-40DD-AFC4-6F175D3DCCD1}">
              <a14:hiddenFill xmlns:a14="http://schemas.microsoft.com/office/drawing/2010/main">
                <a:solidFill>
                  <a:srgbClr val="FFFFFF"/>
                </a:solidFill>
              </a14:hiddenFill>
            </a:ext>
          </a:extLst>
        </p:spPr>
      </p:pic>
      <p:sp>
        <p:nvSpPr>
          <p:cNvPr id="9" name="Persegi Panjang 8">
            <a:extLst>
              <a:ext uri="{FF2B5EF4-FFF2-40B4-BE49-F238E27FC236}">
                <a16:creationId xmlns:a16="http://schemas.microsoft.com/office/drawing/2014/main" id="{514CE2D2-2FD4-0648-B3C4-0B84387211F1}"/>
              </a:ext>
            </a:extLst>
          </p:cNvPr>
          <p:cNvSpPr/>
          <p:nvPr userDrawn="1"/>
        </p:nvSpPr>
        <p:spPr>
          <a:xfrm>
            <a:off x="1" y="0"/>
            <a:ext cx="12192000" cy="77503"/>
          </a:xfrm>
          <a:prstGeom prst="rect">
            <a:avLst/>
          </a:prstGeom>
          <a:solidFill>
            <a:srgbClr val="0B5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Tree>
    <p:extLst>
      <p:ext uri="{BB962C8B-B14F-4D97-AF65-F5344CB8AC3E}">
        <p14:creationId xmlns:p14="http://schemas.microsoft.com/office/powerpoint/2010/main" val="738020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2400" b="1" i="0" u="none" kern="1200">
          <a:solidFill>
            <a:schemeClr val="accent1">
              <a:lumMod val="75000"/>
            </a:schemeClr>
          </a:solidFill>
          <a:latin typeface="Palatino" pitchFamily="2" charset="77"/>
          <a:ea typeface="Palatino" pitchFamily="2" charset="77"/>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1">
              <a:lumMod val="75000"/>
            </a:schemeClr>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accent1">
              <a:lumMod val="75000"/>
            </a:schemeClr>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accent1">
              <a:lumMod val="75000"/>
            </a:schemeClr>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accent1">
              <a:lumMod val="75000"/>
            </a:schemeClr>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E079222-7BC2-F04D-A6B1-A03CE43A56D4}"/>
              </a:ext>
            </a:extLst>
          </p:cNvPr>
          <p:cNvSpPr>
            <a:spLocks noGrp="1"/>
          </p:cNvSpPr>
          <p:nvPr>
            <p:ph type="ctrTitle"/>
          </p:nvPr>
        </p:nvSpPr>
        <p:spPr>
          <a:xfrm>
            <a:off x="1489674" y="3695158"/>
            <a:ext cx="9144000" cy="1421242"/>
          </a:xfrm>
        </p:spPr>
        <p:txBody>
          <a:bodyPr>
            <a:normAutofit/>
          </a:bodyPr>
          <a:lstStyle/>
          <a:p>
            <a:r>
              <a:rPr lang="id-ID" sz="1800" dirty="0"/>
              <a:t>Mata Kuliah Critical Thinking &amp; Problem Solving</a:t>
            </a:r>
            <a:br>
              <a:rPr lang="id-ID" dirty="0"/>
            </a:br>
            <a:r>
              <a:rPr lang="en-GB" dirty="0"/>
              <a:t>05</a:t>
            </a:r>
            <a:r>
              <a:rPr lang="id-ID" dirty="0"/>
              <a:t>. Keterampilan Pemecahan Masalah Tingkat Lanjut</a:t>
            </a:r>
          </a:p>
        </p:txBody>
      </p:sp>
      <p:sp>
        <p:nvSpPr>
          <p:cNvPr id="3" name="Subjudul 2">
            <a:extLst>
              <a:ext uri="{FF2B5EF4-FFF2-40B4-BE49-F238E27FC236}">
                <a16:creationId xmlns:a16="http://schemas.microsoft.com/office/drawing/2014/main" id="{4F55B450-AB44-554C-863F-E4F717306DF7}"/>
              </a:ext>
            </a:extLst>
          </p:cNvPr>
          <p:cNvSpPr>
            <a:spLocks noGrp="1"/>
          </p:cNvSpPr>
          <p:nvPr>
            <p:ph type="subTitle" idx="1"/>
          </p:nvPr>
        </p:nvSpPr>
        <p:spPr/>
        <p:txBody>
          <a:bodyPr/>
          <a:lstStyle/>
          <a:p>
            <a:r>
              <a:rPr lang="en-GB" dirty="0"/>
              <a:t>Tim Teaching CTPS 2023</a:t>
            </a:r>
            <a:endParaRPr lang="id-ID" dirty="0"/>
          </a:p>
        </p:txBody>
      </p:sp>
    </p:spTree>
    <p:extLst>
      <p:ext uri="{BB962C8B-B14F-4D97-AF65-F5344CB8AC3E}">
        <p14:creationId xmlns:p14="http://schemas.microsoft.com/office/powerpoint/2010/main" val="992097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3DDF8A4-9EE6-C348-A0D3-A001FC6DDF25}"/>
              </a:ext>
            </a:extLst>
          </p:cNvPr>
          <p:cNvSpPr>
            <a:spLocks noGrp="1"/>
          </p:cNvSpPr>
          <p:nvPr>
            <p:ph type="title"/>
          </p:nvPr>
        </p:nvSpPr>
        <p:spPr>
          <a:xfrm>
            <a:off x="152400" y="213531"/>
            <a:ext cx="11049000" cy="687930"/>
          </a:xfrm>
        </p:spPr>
        <p:txBody>
          <a:bodyPr>
            <a:normAutofit/>
          </a:bodyPr>
          <a:lstStyle/>
          <a:p>
            <a:r>
              <a:rPr lang="id-ID" dirty="0"/>
              <a:t>2. Memanfaatkan Model</a:t>
            </a:r>
          </a:p>
        </p:txBody>
      </p:sp>
      <p:sp>
        <p:nvSpPr>
          <p:cNvPr id="3" name="Tampungan Konten 2">
            <a:extLst>
              <a:ext uri="{FF2B5EF4-FFF2-40B4-BE49-F238E27FC236}">
                <a16:creationId xmlns:a16="http://schemas.microsoft.com/office/drawing/2014/main" id="{4490F3BB-088B-DC4D-8A6A-4A9BB31FEC57}"/>
              </a:ext>
            </a:extLst>
          </p:cNvPr>
          <p:cNvSpPr>
            <a:spLocks noGrp="1"/>
          </p:cNvSpPr>
          <p:nvPr>
            <p:ph idx="1"/>
          </p:nvPr>
        </p:nvSpPr>
        <p:spPr/>
        <p:txBody>
          <a:bodyPr>
            <a:normAutofit lnSpcReduction="10000"/>
          </a:bodyPr>
          <a:lstStyle/>
          <a:p>
            <a:r>
              <a:rPr lang="id-ID" dirty="0"/>
              <a:t>Apakah yang dimaksud dengan “Model”?</a:t>
            </a:r>
          </a:p>
          <a:p>
            <a:pPr lvl="1"/>
            <a:r>
              <a:rPr lang="id-ID" dirty="0"/>
              <a:t>Model di sini adalah istilah dalam ranah matematika.</a:t>
            </a:r>
          </a:p>
          <a:p>
            <a:pPr lvl="1"/>
            <a:r>
              <a:rPr lang="id-ID" dirty="0"/>
              <a:t>Atau dalam Bahasa Inggrisnya disebut </a:t>
            </a:r>
            <a:r>
              <a:rPr lang="id-ID" dirty="0">
                <a:sym typeface="Wingdings" pitchFamily="2" charset="2"/>
              </a:rPr>
              <a:t> “</a:t>
            </a:r>
            <a:r>
              <a:rPr lang="id-ID" dirty="0" err="1">
                <a:sym typeface="Wingdings" pitchFamily="2" charset="2"/>
              </a:rPr>
              <a:t>Mathematical</a:t>
            </a:r>
            <a:r>
              <a:rPr lang="id-ID" dirty="0">
                <a:sym typeface="Wingdings" pitchFamily="2" charset="2"/>
              </a:rPr>
              <a:t> Model”.</a:t>
            </a:r>
          </a:p>
          <a:p>
            <a:pPr lvl="1"/>
            <a:endParaRPr lang="id-ID" dirty="0">
              <a:sym typeface="Wingdings" pitchFamily="2" charset="2"/>
            </a:endParaRPr>
          </a:p>
          <a:p>
            <a:r>
              <a:rPr lang="id-ID" dirty="0">
                <a:sym typeface="Wingdings" pitchFamily="2" charset="2"/>
              </a:rPr>
              <a:t>Secara sederhana, model dapat diartikan sebagai “Rumus” atau “Persamaan” (</a:t>
            </a:r>
            <a:r>
              <a:rPr lang="id-ID" dirty="0" err="1">
                <a:sym typeface="Wingdings" pitchFamily="2" charset="2"/>
              </a:rPr>
              <a:t>equations</a:t>
            </a:r>
            <a:r>
              <a:rPr lang="id-ID" dirty="0">
                <a:sym typeface="Wingdings" pitchFamily="2" charset="2"/>
              </a:rPr>
              <a:t>) yang:</a:t>
            </a:r>
          </a:p>
          <a:p>
            <a:pPr lvl="1"/>
            <a:r>
              <a:rPr lang="id-ID" dirty="0">
                <a:sym typeface="Wingdings" pitchFamily="2" charset="2"/>
              </a:rPr>
              <a:t>Mewakili dan/atau </a:t>
            </a:r>
            <a:r>
              <a:rPr lang="id-ID" b="1" dirty="0">
                <a:sym typeface="Wingdings" pitchFamily="2" charset="2"/>
              </a:rPr>
              <a:t>menggambarkan</a:t>
            </a:r>
            <a:r>
              <a:rPr lang="id-ID" dirty="0">
                <a:sym typeface="Wingdings" pitchFamily="2" charset="2"/>
              </a:rPr>
              <a:t> suatu skenario/kejadian/kasus tertentu.</a:t>
            </a:r>
          </a:p>
          <a:p>
            <a:pPr lvl="1"/>
            <a:r>
              <a:rPr lang="id-ID" dirty="0">
                <a:sym typeface="Wingdings" pitchFamily="2" charset="2"/>
              </a:rPr>
              <a:t>Memiliki parameter berupa variabel ataupun konstanta yang melambangkan </a:t>
            </a:r>
            <a:r>
              <a:rPr lang="id-ID" b="1" dirty="0">
                <a:sym typeface="Wingdings" pitchFamily="2" charset="2"/>
              </a:rPr>
              <a:t>faktor</a:t>
            </a:r>
            <a:r>
              <a:rPr lang="id-ID" dirty="0">
                <a:sym typeface="Wingdings" pitchFamily="2" charset="2"/>
              </a:rPr>
              <a:t> penentu hasil.</a:t>
            </a:r>
          </a:p>
          <a:p>
            <a:pPr lvl="1"/>
            <a:r>
              <a:rPr lang="id-ID" dirty="0">
                <a:sym typeface="Wingdings" pitchFamily="2" charset="2"/>
              </a:rPr>
              <a:t>Memberikan hasil berupa estimasi atau perkiraan.</a:t>
            </a:r>
          </a:p>
          <a:p>
            <a:pPr lvl="1"/>
            <a:endParaRPr lang="id-ID" dirty="0">
              <a:sym typeface="Wingdings" pitchFamily="2" charset="2"/>
            </a:endParaRPr>
          </a:p>
          <a:p>
            <a:r>
              <a:rPr lang="id-ID" dirty="0">
                <a:sym typeface="Wingdings" pitchFamily="2" charset="2"/>
              </a:rPr>
              <a:t>Model ada yang:</a:t>
            </a:r>
          </a:p>
          <a:p>
            <a:pPr lvl="1"/>
            <a:r>
              <a:rPr lang="id-ID" dirty="0">
                <a:sym typeface="Wingdings" pitchFamily="2" charset="2"/>
              </a:rPr>
              <a:t>Sudah ada sebelumnya, tinggal kita gunakan saja.</a:t>
            </a:r>
          </a:p>
          <a:p>
            <a:pPr lvl="1"/>
            <a:r>
              <a:rPr lang="id-ID" dirty="0">
                <a:sym typeface="Wingdings" pitchFamily="2" charset="2"/>
              </a:rPr>
              <a:t>Kita buat/kembangkan sendiri berdasarkan kasus/kejadian yang kita amati.</a:t>
            </a:r>
          </a:p>
          <a:p>
            <a:pPr lvl="1"/>
            <a:endParaRPr lang="id-ID" dirty="0">
              <a:sym typeface="Wingdings" pitchFamily="2" charset="2"/>
            </a:endParaRPr>
          </a:p>
          <a:p>
            <a:r>
              <a:rPr lang="id-ID" dirty="0">
                <a:sym typeface="Wingdings" pitchFamily="2" charset="2"/>
              </a:rPr>
              <a:t>Manfaat model:</a:t>
            </a:r>
          </a:p>
          <a:p>
            <a:pPr lvl="1"/>
            <a:r>
              <a:rPr lang="id-ID" dirty="0">
                <a:sym typeface="Wingdings" pitchFamily="2" charset="2"/>
              </a:rPr>
              <a:t>Untuk memperkirakan/</a:t>
            </a:r>
            <a:r>
              <a:rPr lang="id-ID" dirty="0" err="1">
                <a:sym typeface="Wingdings" pitchFamily="2" charset="2"/>
              </a:rPr>
              <a:t>mengestimasi</a:t>
            </a:r>
            <a:r>
              <a:rPr lang="id-ID" dirty="0">
                <a:sym typeface="Wingdings" pitchFamily="2" charset="2"/>
              </a:rPr>
              <a:t> </a:t>
            </a:r>
            <a:r>
              <a:rPr lang="id-ID" b="1" dirty="0">
                <a:sym typeface="Wingdings" pitchFamily="2" charset="2"/>
              </a:rPr>
              <a:t>bagaimana jika</a:t>
            </a:r>
            <a:r>
              <a:rPr lang="id-ID" dirty="0">
                <a:sym typeface="Wingdings" pitchFamily="2" charset="2"/>
              </a:rPr>
              <a:t> suatu faktor pada suatu kejadian diubah nilainya.</a:t>
            </a:r>
          </a:p>
          <a:p>
            <a:pPr lvl="2"/>
            <a:r>
              <a:rPr lang="id-ID" dirty="0">
                <a:sym typeface="Wingdings" pitchFamily="2" charset="2"/>
              </a:rPr>
              <a:t>Untuk melihat apa yang akan terjadi? Apa akibatnya?</a:t>
            </a:r>
          </a:p>
          <a:p>
            <a:pPr lvl="2"/>
            <a:r>
              <a:rPr lang="id-ID" b="1" dirty="0">
                <a:sym typeface="Wingdings" pitchFamily="2" charset="2"/>
              </a:rPr>
              <a:t>Tanpa</a:t>
            </a:r>
            <a:r>
              <a:rPr lang="id-ID" dirty="0">
                <a:sym typeface="Wingdings" pitchFamily="2" charset="2"/>
              </a:rPr>
              <a:t> harus melakukan percobaan/</a:t>
            </a:r>
            <a:r>
              <a:rPr lang="id-ID" dirty="0" err="1">
                <a:sym typeface="Wingdings" pitchFamily="2" charset="2"/>
              </a:rPr>
              <a:t>mempraktekkan</a:t>
            </a:r>
            <a:r>
              <a:rPr lang="id-ID" dirty="0">
                <a:sym typeface="Wingdings" pitchFamily="2" charset="2"/>
              </a:rPr>
              <a:t> secara langsung.</a:t>
            </a:r>
          </a:p>
          <a:p>
            <a:endParaRPr lang="id-ID" dirty="0"/>
          </a:p>
        </p:txBody>
      </p:sp>
      <p:sp>
        <p:nvSpPr>
          <p:cNvPr id="4" name="Tampungan Tanggal 3">
            <a:extLst>
              <a:ext uri="{FF2B5EF4-FFF2-40B4-BE49-F238E27FC236}">
                <a16:creationId xmlns:a16="http://schemas.microsoft.com/office/drawing/2014/main" id="{2E347FB9-0979-4042-8B3A-931E4F43E737}"/>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DE99B63B-6199-5345-A945-145D94F56F89}"/>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0C96055E-9FB6-3644-8BA6-228E6C323C39}"/>
              </a:ext>
            </a:extLst>
          </p:cNvPr>
          <p:cNvSpPr>
            <a:spLocks noGrp="1"/>
          </p:cNvSpPr>
          <p:nvPr>
            <p:ph type="sldNum" sz="quarter" idx="12"/>
          </p:nvPr>
        </p:nvSpPr>
        <p:spPr/>
        <p:txBody>
          <a:bodyPr/>
          <a:lstStyle/>
          <a:p>
            <a:fld id="{D18FBB9A-4F67-A542-B221-CA9FFA5A8790}" type="slidenum">
              <a:rPr lang="id-ID" smtClean="0"/>
              <a:t>10</a:t>
            </a:fld>
            <a:endParaRPr lang="id-ID"/>
          </a:p>
        </p:txBody>
      </p:sp>
    </p:spTree>
    <p:extLst>
      <p:ext uri="{BB962C8B-B14F-4D97-AF65-F5344CB8AC3E}">
        <p14:creationId xmlns:p14="http://schemas.microsoft.com/office/powerpoint/2010/main" val="20509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4490F3BB-088B-DC4D-8A6A-4A9BB31FEC57}"/>
              </a:ext>
            </a:extLst>
          </p:cNvPr>
          <p:cNvSpPr>
            <a:spLocks noGrp="1"/>
          </p:cNvSpPr>
          <p:nvPr>
            <p:ph idx="1"/>
          </p:nvPr>
        </p:nvSpPr>
        <p:spPr/>
        <p:txBody>
          <a:bodyPr>
            <a:normAutofit/>
          </a:bodyPr>
          <a:lstStyle/>
          <a:p>
            <a:r>
              <a:rPr lang="id-ID" dirty="0"/>
              <a:t>Perhatikan persamaan berikut:</a:t>
            </a:r>
          </a:p>
          <a:p>
            <a:endParaRPr lang="id-ID" dirty="0"/>
          </a:p>
          <a:p>
            <a:endParaRPr lang="id-ID" dirty="0"/>
          </a:p>
          <a:p>
            <a:endParaRPr lang="id-ID" dirty="0"/>
          </a:p>
          <a:p>
            <a:endParaRPr lang="id-ID" dirty="0"/>
          </a:p>
          <a:p>
            <a:r>
              <a:rPr lang="id-ID" dirty="0"/>
              <a:t>Persamaan tersebut adalah sebuah model yang disebut: </a:t>
            </a:r>
            <a:r>
              <a:rPr lang="id-ID" b="1" dirty="0" err="1"/>
              <a:t>Beverton-Holt</a:t>
            </a:r>
            <a:r>
              <a:rPr lang="id-ID" b="1" dirty="0"/>
              <a:t> </a:t>
            </a:r>
            <a:r>
              <a:rPr lang="id-ID" dirty="0"/>
              <a:t>Model.</a:t>
            </a:r>
          </a:p>
          <a:p>
            <a:pPr lvl="1"/>
            <a:r>
              <a:rPr lang="id-ID" dirty="0"/>
              <a:t>Untuk memperkirakan jumlah ikan di suatu kolam/empang </a:t>
            </a:r>
            <a:r>
              <a:rPr lang="id-ID" b="1" dirty="0"/>
              <a:t>berdasarkan</a:t>
            </a:r>
            <a:r>
              <a:rPr lang="id-ID" dirty="0"/>
              <a:t> </a:t>
            </a:r>
            <a:r>
              <a:rPr lang="id-ID" b="1" dirty="0"/>
              <a:t>faktor</a:t>
            </a:r>
            <a:r>
              <a:rPr lang="id-ID" dirty="0"/>
              <a:t> reproduksi.</a:t>
            </a:r>
          </a:p>
          <a:p>
            <a:pPr lvl="1"/>
            <a:endParaRPr lang="id-ID" dirty="0"/>
          </a:p>
          <a:p>
            <a:r>
              <a:rPr lang="id-ID" dirty="0" err="1"/>
              <a:t>Dimana</a:t>
            </a:r>
            <a:r>
              <a:rPr lang="id-ID" dirty="0"/>
              <a:t>:</a:t>
            </a:r>
          </a:p>
          <a:p>
            <a:pPr lvl="1"/>
            <a:r>
              <a:rPr lang="id-ID" b="1" i="1" dirty="0" err="1"/>
              <a:t>R</a:t>
            </a:r>
            <a:r>
              <a:rPr lang="id-ID" i="1" dirty="0"/>
              <a:t> </a:t>
            </a:r>
            <a:r>
              <a:rPr lang="id-ID" dirty="0"/>
              <a:t>adalah tingkat reproduksi ikan:</a:t>
            </a:r>
          </a:p>
          <a:p>
            <a:pPr lvl="2"/>
            <a:r>
              <a:rPr lang="id-ID" i="1" dirty="0" err="1"/>
              <a:t>R</a:t>
            </a:r>
            <a:r>
              <a:rPr lang="id-ID" i="1" dirty="0"/>
              <a:t> </a:t>
            </a:r>
            <a:r>
              <a:rPr lang="id-ID" dirty="0"/>
              <a:t>= 1.5 </a:t>
            </a:r>
            <a:r>
              <a:rPr lang="id-ID" dirty="0">
                <a:sym typeface="Wingdings" pitchFamily="2" charset="2"/>
              </a:rPr>
              <a:t> Jika populasinya tidak dibatasi, akan bertambah separo setiap tahun.</a:t>
            </a:r>
            <a:r>
              <a:rPr lang="id-ID" dirty="0"/>
              <a:t> </a:t>
            </a:r>
          </a:p>
          <a:p>
            <a:pPr lvl="1"/>
            <a:r>
              <a:rPr lang="id-ID" b="1" i="1" dirty="0" err="1"/>
              <a:t>K</a:t>
            </a:r>
            <a:r>
              <a:rPr lang="id-ID" i="1" dirty="0"/>
              <a:t> </a:t>
            </a:r>
            <a:r>
              <a:rPr lang="id-ID" dirty="0"/>
              <a:t>adalah kapasitas maksimum dari kolam/empang yang digunakan. </a:t>
            </a:r>
          </a:p>
          <a:p>
            <a:pPr lvl="1"/>
            <a:r>
              <a:rPr lang="id-ID" b="1" i="1" dirty="0" err="1"/>
              <a:t>nt</a:t>
            </a:r>
            <a:r>
              <a:rPr lang="id-ID" i="1" dirty="0"/>
              <a:t> </a:t>
            </a:r>
            <a:r>
              <a:rPr lang="id-ID" dirty="0"/>
              <a:t> adalah jumlah populasi ikan di tahun berjalan. </a:t>
            </a:r>
          </a:p>
          <a:p>
            <a:pPr lvl="1"/>
            <a:r>
              <a:rPr lang="id-ID" b="1" i="1" dirty="0" err="1"/>
              <a:t>nt</a:t>
            </a:r>
            <a:r>
              <a:rPr lang="id-ID" b="1" i="1" dirty="0"/>
              <a:t> </a:t>
            </a:r>
            <a:r>
              <a:rPr lang="id-ID" b="1" dirty="0"/>
              <a:t>+ 1</a:t>
            </a:r>
            <a:r>
              <a:rPr lang="id-ID" dirty="0"/>
              <a:t> adalah populasi di tahun berikutnya.</a:t>
            </a:r>
          </a:p>
        </p:txBody>
      </p:sp>
      <p:sp>
        <p:nvSpPr>
          <p:cNvPr id="4" name="Tampungan Tanggal 3">
            <a:extLst>
              <a:ext uri="{FF2B5EF4-FFF2-40B4-BE49-F238E27FC236}">
                <a16:creationId xmlns:a16="http://schemas.microsoft.com/office/drawing/2014/main" id="{2E347FB9-0979-4042-8B3A-931E4F43E737}"/>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DE99B63B-6199-5345-A945-145D94F56F89}"/>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0C96055E-9FB6-3644-8BA6-228E6C323C39}"/>
              </a:ext>
            </a:extLst>
          </p:cNvPr>
          <p:cNvSpPr>
            <a:spLocks noGrp="1"/>
          </p:cNvSpPr>
          <p:nvPr>
            <p:ph type="sldNum" sz="quarter" idx="12"/>
          </p:nvPr>
        </p:nvSpPr>
        <p:spPr/>
        <p:txBody>
          <a:bodyPr/>
          <a:lstStyle/>
          <a:p>
            <a:fld id="{D18FBB9A-4F67-A542-B221-CA9FFA5A8790}" type="slidenum">
              <a:rPr lang="id-ID" smtClean="0"/>
              <a:t>11</a:t>
            </a:fld>
            <a:endParaRPr lang="id-ID"/>
          </a:p>
        </p:txBody>
      </p:sp>
      <p:sp>
        <p:nvSpPr>
          <p:cNvPr id="9" name="Judul 1">
            <a:extLst>
              <a:ext uri="{FF2B5EF4-FFF2-40B4-BE49-F238E27FC236}">
                <a16:creationId xmlns:a16="http://schemas.microsoft.com/office/drawing/2014/main" id="{26FD2C7C-037D-B74F-B93A-803C56DDF0B9}"/>
              </a:ext>
            </a:extLst>
          </p:cNvPr>
          <p:cNvSpPr>
            <a:spLocks noGrp="1"/>
          </p:cNvSpPr>
          <p:nvPr>
            <p:ph type="title"/>
          </p:nvPr>
        </p:nvSpPr>
        <p:spPr/>
        <p:txBody>
          <a:bodyPr>
            <a:normAutofit fontScale="90000"/>
          </a:bodyPr>
          <a:lstStyle/>
          <a:p>
            <a:r>
              <a:rPr lang="id-ID" sz="2000" b="0" dirty="0"/>
              <a:t>2. Memanfaatkan Model</a:t>
            </a:r>
            <a:br>
              <a:rPr lang="id-ID" sz="2400" dirty="0"/>
            </a:br>
            <a:r>
              <a:rPr lang="id-ID" sz="2400" dirty="0"/>
              <a:t>Contoh</a:t>
            </a:r>
            <a:endParaRPr lang="id-ID" dirty="0"/>
          </a:p>
        </p:txBody>
      </p:sp>
      <p:pic>
        <p:nvPicPr>
          <p:cNvPr id="11" name="Gambar 10">
            <a:extLst>
              <a:ext uri="{FF2B5EF4-FFF2-40B4-BE49-F238E27FC236}">
                <a16:creationId xmlns:a16="http://schemas.microsoft.com/office/drawing/2014/main" id="{B05E8D92-EEE0-FA42-96E9-D2BFB48A43AD}"/>
              </a:ext>
            </a:extLst>
          </p:cNvPr>
          <p:cNvPicPr>
            <a:picLocks noChangeAspect="1"/>
          </p:cNvPicPr>
          <p:nvPr/>
        </p:nvPicPr>
        <p:blipFill>
          <a:blip r:embed="rId2"/>
          <a:stretch>
            <a:fillRect/>
          </a:stretch>
        </p:blipFill>
        <p:spPr>
          <a:xfrm>
            <a:off x="4066346" y="1523450"/>
            <a:ext cx="4059307" cy="1228584"/>
          </a:xfrm>
          <a:prstGeom prst="rect">
            <a:avLst/>
          </a:prstGeom>
          <a:ln>
            <a:solidFill>
              <a:schemeClr val="accent1"/>
            </a:solidFill>
          </a:ln>
        </p:spPr>
      </p:pic>
    </p:spTree>
    <p:extLst>
      <p:ext uri="{BB962C8B-B14F-4D97-AF65-F5344CB8AC3E}">
        <p14:creationId xmlns:p14="http://schemas.microsoft.com/office/powerpoint/2010/main" val="427955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ampungan Konten 2">
            <a:extLst>
              <a:ext uri="{FF2B5EF4-FFF2-40B4-BE49-F238E27FC236}">
                <a16:creationId xmlns:a16="http://schemas.microsoft.com/office/drawing/2014/main" id="{27187FF5-1921-2143-A84A-F49D8C8523B8}"/>
              </a:ext>
            </a:extLst>
          </p:cNvPr>
          <p:cNvSpPr txBox="1">
            <a:spLocks/>
          </p:cNvSpPr>
          <p:nvPr/>
        </p:nvSpPr>
        <p:spPr>
          <a:xfrm>
            <a:off x="152400" y="978466"/>
            <a:ext cx="11887200" cy="6879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1">
                    <a:lumMod val="75000"/>
                  </a:schemeClr>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accent1">
                    <a:lumMod val="75000"/>
                  </a:schemeClr>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accent1">
                    <a:lumMod val="75000"/>
                  </a:schemeClr>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accent1">
                    <a:lumMod val="75000"/>
                  </a:schemeClr>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dirty="0"/>
              <a:t>Sekarang kita dapat mengganti-ganti nilai </a:t>
            </a:r>
            <a:r>
              <a:rPr lang="id-ID" b="1" i="1" dirty="0" err="1"/>
              <a:t>R</a:t>
            </a:r>
            <a:r>
              <a:rPr lang="id-ID" b="1" dirty="0"/>
              <a:t> </a:t>
            </a:r>
            <a:r>
              <a:rPr lang="id-ID" dirty="0"/>
              <a:t>pada persamaan tersebut untuk </a:t>
            </a:r>
            <a:r>
              <a:rPr lang="id-ID" b="1" dirty="0"/>
              <a:t>melihat apa yang akan terjadi</a:t>
            </a:r>
            <a:r>
              <a:rPr lang="id-ID" dirty="0"/>
              <a:t> terhadap perkembangan populasi ikan pada kolam.</a:t>
            </a:r>
            <a:r>
              <a:rPr lang="id-ID" b="1" dirty="0"/>
              <a:t> </a:t>
            </a:r>
          </a:p>
        </p:txBody>
      </p:sp>
      <p:sp>
        <p:nvSpPr>
          <p:cNvPr id="3" name="Tampungan Konten 2">
            <a:extLst>
              <a:ext uri="{FF2B5EF4-FFF2-40B4-BE49-F238E27FC236}">
                <a16:creationId xmlns:a16="http://schemas.microsoft.com/office/drawing/2014/main" id="{4490F3BB-088B-DC4D-8A6A-4A9BB31FEC57}"/>
              </a:ext>
            </a:extLst>
          </p:cNvPr>
          <p:cNvSpPr>
            <a:spLocks noGrp="1"/>
          </p:cNvSpPr>
          <p:nvPr>
            <p:ph idx="1"/>
          </p:nvPr>
        </p:nvSpPr>
        <p:spPr>
          <a:xfrm>
            <a:off x="152401" y="1889214"/>
            <a:ext cx="5095460" cy="4405569"/>
          </a:xfrm>
        </p:spPr>
        <p:txBody>
          <a:bodyPr>
            <a:normAutofit/>
          </a:bodyPr>
          <a:lstStyle/>
          <a:p>
            <a:r>
              <a:rPr lang="id-ID" dirty="0"/>
              <a:t>Misal kita asumsikan: </a:t>
            </a:r>
          </a:p>
          <a:p>
            <a:pPr lvl="1"/>
            <a:r>
              <a:rPr lang="id-ID" dirty="0"/>
              <a:t>Populasi awal ikan = 1000 ekor.</a:t>
            </a:r>
          </a:p>
          <a:p>
            <a:pPr lvl="1"/>
            <a:r>
              <a:rPr lang="id-ID" dirty="0"/>
              <a:t>Kapasitas maksimum empang = 10.000 ekor.</a:t>
            </a:r>
          </a:p>
          <a:p>
            <a:pPr lvl="2"/>
            <a:r>
              <a:rPr lang="id-ID" dirty="0"/>
              <a:t>Kapasitas maksimum adalah faktor penting karena apabila lebih, maka ikan akan kelaparan dan mati.</a:t>
            </a:r>
          </a:p>
          <a:p>
            <a:pPr lvl="2"/>
            <a:endParaRPr lang="id-ID" dirty="0"/>
          </a:p>
          <a:p>
            <a:r>
              <a:rPr lang="id-ID" dirty="0"/>
              <a:t>Berkat model tersebut kita bisa melihat dengan mudah kira-kira apa yang akan terjadi dengan tingkat perkembangan populasi (nilai </a:t>
            </a:r>
            <a:r>
              <a:rPr lang="id-ID" i="1" dirty="0" err="1"/>
              <a:t>R</a:t>
            </a:r>
            <a:r>
              <a:rPr lang="id-ID" dirty="0"/>
              <a:t>) yang berbeda-beda.</a:t>
            </a:r>
          </a:p>
        </p:txBody>
      </p:sp>
      <p:sp>
        <p:nvSpPr>
          <p:cNvPr id="4" name="Tampungan Tanggal 3">
            <a:extLst>
              <a:ext uri="{FF2B5EF4-FFF2-40B4-BE49-F238E27FC236}">
                <a16:creationId xmlns:a16="http://schemas.microsoft.com/office/drawing/2014/main" id="{2E347FB9-0979-4042-8B3A-931E4F43E737}"/>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DE99B63B-6199-5345-A945-145D94F56F89}"/>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0C96055E-9FB6-3644-8BA6-228E6C323C39}"/>
              </a:ext>
            </a:extLst>
          </p:cNvPr>
          <p:cNvSpPr>
            <a:spLocks noGrp="1"/>
          </p:cNvSpPr>
          <p:nvPr>
            <p:ph type="sldNum" sz="quarter" idx="12"/>
          </p:nvPr>
        </p:nvSpPr>
        <p:spPr/>
        <p:txBody>
          <a:bodyPr/>
          <a:lstStyle/>
          <a:p>
            <a:fld id="{D18FBB9A-4F67-A542-B221-CA9FFA5A8790}" type="slidenum">
              <a:rPr lang="id-ID" smtClean="0"/>
              <a:t>12</a:t>
            </a:fld>
            <a:endParaRPr lang="id-ID"/>
          </a:p>
        </p:txBody>
      </p:sp>
      <p:sp>
        <p:nvSpPr>
          <p:cNvPr id="9" name="Judul 1">
            <a:extLst>
              <a:ext uri="{FF2B5EF4-FFF2-40B4-BE49-F238E27FC236}">
                <a16:creationId xmlns:a16="http://schemas.microsoft.com/office/drawing/2014/main" id="{26FD2C7C-037D-B74F-B93A-803C56DDF0B9}"/>
              </a:ext>
            </a:extLst>
          </p:cNvPr>
          <p:cNvSpPr>
            <a:spLocks noGrp="1"/>
          </p:cNvSpPr>
          <p:nvPr>
            <p:ph type="title"/>
          </p:nvPr>
        </p:nvSpPr>
        <p:spPr/>
        <p:txBody>
          <a:bodyPr>
            <a:normAutofit fontScale="90000"/>
          </a:bodyPr>
          <a:lstStyle/>
          <a:p>
            <a:r>
              <a:rPr lang="id-ID" sz="2000" b="0" dirty="0"/>
              <a:t>2. Memanfaatkan Model</a:t>
            </a:r>
            <a:br>
              <a:rPr lang="id-ID" sz="2400" dirty="0"/>
            </a:br>
            <a:r>
              <a:rPr lang="id-ID" sz="2400" dirty="0"/>
              <a:t>Contoh</a:t>
            </a:r>
            <a:endParaRPr lang="id-ID" dirty="0"/>
          </a:p>
        </p:txBody>
      </p:sp>
      <p:pic>
        <p:nvPicPr>
          <p:cNvPr id="12" name="Gambar 11">
            <a:extLst>
              <a:ext uri="{FF2B5EF4-FFF2-40B4-BE49-F238E27FC236}">
                <a16:creationId xmlns:a16="http://schemas.microsoft.com/office/drawing/2014/main" id="{56959257-66CC-0F47-88C4-84FBCF8190B4}"/>
              </a:ext>
            </a:extLst>
          </p:cNvPr>
          <p:cNvPicPr>
            <a:picLocks noChangeAspect="1"/>
          </p:cNvPicPr>
          <p:nvPr/>
        </p:nvPicPr>
        <p:blipFill>
          <a:blip r:embed="rId2"/>
          <a:stretch>
            <a:fillRect/>
          </a:stretch>
        </p:blipFill>
        <p:spPr>
          <a:xfrm>
            <a:off x="5526157" y="2413244"/>
            <a:ext cx="6518564" cy="3357507"/>
          </a:xfrm>
          <a:prstGeom prst="rect">
            <a:avLst/>
          </a:prstGeom>
          <a:ln>
            <a:solidFill>
              <a:schemeClr val="accent1"/>
            </a:solidFill>
          </a:ln>
        </p:spPr>
      </p:pic>
    </p:spTree>
    <p:extLst>
      <p:ext uri="{BB962C8B-B14F-4D97-AF65-F5344CB8AC3E}">
        <p14:creationId xmlns:p14="http://schemas.microsoft.com/office/powerpoint/2010/main" val="77131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ampungan Konten 6">
            <a:extLst>
              <a:ext uri="{FF2B5EF4-FFF2-40B4-BE49-F238E27FC236}">
                <a16:creationId xmlns:a16="http://schemas.microsoft.com/office/drawing/2014/main" id="{8E6829BC-5488-D449-B1FB-75DA9A31B7D5}"/>
              </a:ext>
            </a:extLst>
          </p:cNvPr>
          <p:cNvSpPr>
            <a:spLocks noGrp="1"/>
          </p:cNvSpPr>
          <p:nvPr>
            <p:ph idx="1"/>
          </p:nvPr>
        </p:nvSpPr>
        <p:spPr>
          <a:xfrm>
            <a:off x="152400" y="985382"/>
            <a:ext cx="11887200" cy="1835832"/>
          </a:xfrm>
        </p:spPr>
        <p:txBody>
          <a:bodyPr>
            <a:normAutofit lnSpcReduction="10000"/>
          </a:bodyPr>
          <a:lstStyle/>
          <a:p>
            <a:r>
              <a:rPr lang="id-ID" dirty="0"/>
              <a:t>Berkat model tersebut kita tahu bahwa: </a:t>
            </a:r>
          </a:p>
          <a:p>
            <a:pPr marL="800100" lvl="1" indent="-342900">
              <a:buFont typeface="+mj-lt"/>
              <a:buAutoNum type="arabicPeriod"/>
            </a:pPr>
            <a:r>
              <a:rPr lang="id-ID" dirty="0"/>
              <a:t>Kolam akan penuh dalam kurun waktu 10-15 tahun.</a:t>
            </a:r>
          </a:p>
          <a:p>
            <a:pPr marL="800100" lvl="1" indent="-342900">
              <a:buFont typeface="+mj-lt"/>
              <a:buAutoNum type="arabicPeriod"/>
            </a:pPr>
            <a:r>
              <a:rPr lang="id-ID" dirty="0"/>
              <a:t>Kapasitas akan semakin cepat penuh apabila tingkat pertumbuhan populasi semakin tinggi.</a:t>
            </a:r>
          </a:p>
          <a:p>
            <a:pPr lvl="1"/>
            <a:endParaRPr lang="id-ID" b="1" dirty="0"/>
          </a:p>
          <a:p>
            <a:r>
              <a:rPr lang="id-ID" dirty="0"/>
              <a:t>Dua informasi penting itu dapat kita </a:t>
            </a:r>
            <a:r>
              <a:rPr lang="id-ID" dirty="0" err="1"/>
              <a:t>ketahui</a:t>
            </a:r>
            <a:r>
              <a:rPr lang="id-ID" dirty="0"/>
              <a:t> </a:t>
            </a:r>
            <a:r>
              <a:rPr lang="id-ID" b="1" dirty="0"/>
              <a:t>TANPA </a:t>
            </a:r>
            <a:r>
              <a:rPr lang="id-ID" dirty="0"/>
              <a:t>harus mencoba menebar benih sungguhan di tiga kolam berbeda sambil menunggu selama kurun waktu tersebut.</a:t>
            </a:r>
            <a:endParaRPr lang="id-ID" b="1" dirty="0"/>
          </a:p>
          <a:p>
            <a:endParaRPr lang="id-ID" dirty="0"/>
          </a:p>
        </p:txBody>
      </p:sp>
      <p:sp>
        <p:nvSpPr>
          <p:cNvPr id="4" name="Tampungan Tanggal 3">
            <a:extLst>
              <a:ext uri="{FF2B5EF4-FFF2-40B4-BE49-F238E27FC236}">
                <a16:creationId xmlns:a16="http://schemas.microsoft.com/office/drawing/2014/main" id="{2E347FB9-0979-4042-8B3A-931E4F43E737}"/>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DE99B63B-6199-5345-A945-145D94F56F89}"/>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0C96055E-9FB6-3644-8BA6-228E6C323C39}"/>
              </a:ext>
            </a:extLst>
          </p:cNvPr>
          <p:cNvSpPr>
            <a:spLocks noGrp="1"/>
          </p:cNvSpPr>
          <p:nvPr>
            <p:ph type="sldNum" sz="quarter" idx="12"/>
          </p:nvPr>
        </p:nvSpPr>
        <p:spPr/>
        <p:txBody>
          <a:bodyPr/>
          <a:lstStyle/>
          <a:p>
            <a:fld id="{D18FBB9A-4F67-A542-B221-CA9FFA5A8790}" type="slidenum">
              <a:rPr lang="id-ID" smtClean="0"/>
              <a:t>13</a:t>
            </a:fld>
            <a:endParaRPr lang="id-ID"/>
          </a:p>
        </p:txBody>
      </p:sp>
      <p:sp>
        <p:nvSpPr>
          <p:cNvPr id="9" name="Judul 1">
            <a:extLst>
              <a:ext uri="{FF2B5EF4-FFF2-40B4-BE49-F238E27FC236}">
                <a16:creationId xmlns:a16="http://schemas.microsoft.com/office/drawing/2014/main" id="{26FD2C7C-037D-B74F-B93A-803C56DDF0B9}"/>
              </a:ext>
            </a:extLst>
          </p:cNvPr>
          <p:cNvSpPr>
            <a:spLocks noGrp="1"/>
          </p:cNvSpPr>
          <p:nvPr>
            <p:ph type="title"/>
          </p:nvPr>
        </p:nvSpPr>
        <p:spPr/>
        <p:txBody>
          <a:bodyPr>
            <a:normAutofit fontScale="90000"/>
          </a:bodyPr>
          <a:lstStyle/>
          <a:p>
            <a:r>
              <a:rPr lang="id-ID" sz="2000" b="0" dirty="0"/>
              <a:t>2. Memanfaatkan Model</a:t>
            </a:r>
            <a:br>
              <a:rPr lang="id-ID" sz="2400" dirty="0"/>
            </a:br>
            <a:r>
              <a:rPr lang="id-ID" sz="2400" dirty="0"/>
              <a:t>Contoh</a:t>
            </a:r>
            <a:endParaRPr lang="id-ID" dirty="0"/>
          </a:p>
        </p:txBody>
      </p:sp>
      <p:pic>
        <p:nvPicPr>
          <p:cNvPr id="12" name="Gambar 11">
            <a:extLst>
              <a:ext uri="{FF2B5EF4-FFF2-40B4-BE49-F238E27FC236}">
                <a16:creationId xmlns:a16="http://schemas.microsoft.com/office/drawing/2014/main" id="{56959257-66CC-0F47-88C4-84FBCF8190B4}"/>
              </a:ext>
            </a:extLst>
          </p:cNvPr>
          <p:cNvPicPr>
            <a:picLocks noChangeAspect="1"/>
          </p:cNvPicPr>
          <p:nvPr/>
        </p:nvPicPr>
        <p:blipFill>
          <a:blip r:embed="rId2"/>
          <a:stretch>
            <a:fillRect/>
          </a:stretch>
        </p:blipFill>
        <p:spPr>
          <a:xfrm>
            <a:off x="3074880" y="3062209"/>
            <a:ext cx="6042239" cy="3112167"/>
          </a:xfrm>
          <a:prstGeom prst="rect">
            <a:avLst/>
          </a:prstGeom>
          <a:ln>
            <a:solidFill>
              <a:schemeClr val="accent1"/>
            </a:solidFill>
          </a:ln>
        </p:spPr>
      </p:pic>
    </p:spTree>
    <p:extLst>
      <p:ext uri="{BB962C8B-B14F-4D97-AF65-F5344CB8AC3E}">
        <p14:creationId xmlns:p14="http://schemas.microsoft.com/office/powerpoint/2010/main" val="800328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73BDE944-23C3-404A-8262-82117CCEBFB9}"/>
              </a:ext>
            </a:extLst>
          </p:cNvPr>
          <p:cNvSpPr>
            <a:spLocks noGrp="1"/>
          </p:cNvSpPr>
          <p:nvPr>
            <p:ph idx="1"/>
          </p:nvPr>
        </p:nvSpPr>
        <p:spPr/>
        <p:txBody>
          <a:bodyPr>
            <a:normAutofit fontScale="92500" lnSpcReduction="10000"/>
          </a:bodyPr>
          <a:lstStyle/>
          <a:p>
            <a:r>
              <a:rPr lang="id-ID" dirty="0"/>
              <a:t>Lebih jauh lagi, “Bagaimana </a:t>
            </a:r>
            <a:r>
              <a:rPr lang="id-ID" b="1" dirty="0" err="1"/>
              <a:t>seandainya</a:t>
            </a:r>
            <a:r>
              <a:rPr lang="id-ID" dirty="0"/>
              <a:t>, kita ingin mendapatkan penghasilan tambahan dengan cara menjadikan kolam kita kolam </a:t>
            </a:r>
            <a:r>
              <a:rPr lang="id-ID" b="1" dirty="0"/>
              <a:t>pancing</a:t>
            </a:r>
            <a:r>
              <a:rPr lang="id-ID" dirty="0"/>
              <a:t>?”</a:t>
            </a:r>
          </a:p>
          <a:p>
            <a:pPr lvl="1"/>
            <a:r>
              <a:rPr lang="id-ID" dirty="0"/>
              <a:t>Bagaimana supaya ikannya tidak cepat habis, syukur-syukur bisa </a:t>
            </a:r>
            <a:r>
              <a:rPr lang="id-ID" i="1" dirty="0" err="1"/>
              <a:t>sustainable</a:t>
            </a:r>
            <a:r>
              <a:rPr lang="id-ID" dirty="0"/>
              <a:t>?</a:t>
            </a:r>
          </a:p>
          <a:p>
            <a:pPr lvl="1"/>
            <a:endParaRPr lang="id-ID" dirty="0"/>
          </a:p>
          <a:p>
            <a:r>
              <a:rPr lang="id-ID" dirty="0"/>
              <a:t>Perhatikan lagi model kita sebelumnya:</a:t>
            </a:r>
          </a:p>
          <a:p>
            <a:endParaRPr lang="id-ID" dirty="0"/>
          </a:p>
          <a:p>
            <a:endParaRPr lang="id-ID" dirty="0"/>
          </a:p>
          <a:p>
            <a:endParaRPr lang="id-ID" dirty="0"/>
          </a:p>
          <a:p>
            <a:endParaRPr lang="id-ID" dirty="0"/>
          </a:p>
          <a:p>
            <a:endParaRPr lang="id-ID" dirty="0"/>
          </a:p>
          <a:p>
            <a:r>
              <a:rPr lang="id-ID" dirty="0"/>
              <a:t>Untuk merepresentasikan jumlah ikan yang bisa dipancing per tahunnya, cukup kurangkan </a:t>
            </a:r>
            <a:r>
              <a:rPr lang="id-ID" b="1" i="1" dirty="0" err="1"/>
              <a:t>nt</a:t>
            </a:r>
            <a:r>
              <a:rPr lang="id-ID" i="1" dirty="0"/>
              <a:t> </a:t>
            </a:r>
            <a:r>
              <a:rPr lang="id-ID" dirty="0"/>
              <a:t>dengan angka yang kita inginkan.</a:t>
            </a:r>
          </a:p>
          <a:p>
            <a:pPr lvl="1"/>
            <a:endParaRPr lang="id-ID" dirty="0"/>
          </a:p>
          <a:p>
            <a:r>
              <a:rPr lang="id-ID" dirty="0"/>
              <a:t>Mari kita cek jika jumlah ikan maksimal yang dipancing </a:t>
            </a:r>
            <a:r>
              <a:rPr lang="id-ID" dirty="0" err="1"/>
              <a:t>pertahun</a:t>
            </a:r>
            <a:r>
              <a:rPr lang="id-ID" dirty="0"/>
              <a:t> berjumlah:</a:t>
            </a:r>
          </a:p>
          <a:p>
            <a:pPr lvl="1"/>
            <a:r>
              <a:rPr lang="id-ID" dirty="0"/>
              <a:t>500 ekor,</a:t>
            </a:r>
          </a:p>
          <a:p>
            <a:pPr lvl="1"/>
            <a:r>
              <a:rPr lang="id-ID" dirty="0"/>
              <a:t>550 ekor, atau</a:t>
            </a:r>
          </a:p>
          <a:p>
            <a:pPr lvl="1"/>
            <a:r>
              <a:rPr lang="id-ID" dirty="0"/>
              <a:t>600 ekor</a:t>
            </a:r>
          </a:p>
        </p:txBody>
      </p:sp>
      <p:sp>
        <p:nvSpPr>
          <p:cNvPr id="4" name="Tampungan Tanggal 3">
            <a:extLst>
              <a:ext uri="{FF2B5EF4-FFF2-40B4-BE49-F238E27FC236}">
                <a16:creationId xmlns:a16="http://schemas.microsoft.com/office/drawing/2014/main" id="{2E347FB9-0979-4042-8B3A-931E4F43E737}"/>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DE99B63B-6199-5345-A945-145D94F56F89}"/>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0C96055E-9FB6-3644-8BA6-228E6C323C39}"/>
              </a:ext>
            </a:extLst>
          </p:cNvPr>
          <p:cNvSpPr>
            <a:spLocks noGrp="1"/>
          </p:cNvSpPr>
          <p:nvPr>
            <p:ph type="sldNum" sz="quarter" idx="12"/>
          </p:nvPr>
        </p:nvSpPr>
        <p:spPr/>
        <p:txBody>
          <a:bodyPr/>
          <a:lstStyle/>
          <a:p>
            <a:fld id="{D18FBB9A-4F67-A542-B221-CA9FFA5A8790}" type="slidenum">
              <a:rPr lang="id-ID" smtClean="0"/>
              <a:t>14</a:t>
            </a:fld>
            <a:endParaRPr lang="id-ID"/>
          </a:p>
        </p:txBody>
      </p:sp>
      <p:sp>
        <p:nvSpPr>
          <p:cNvPr id="9" name="Judul 1">
            <a:extLst>
              <a:ext uri="{FF2B5EF4-FFF2-40B4-BE49-F238E27FC236}">
                <a16:creationId xmlns:a16="http://schemas.microsoft.com/office/drawing/2014/main" id="{26FD2C7C-037D-B74F-B93A-803C56DDF0B9}"/>
              </a:ext>
            </a:extLst>
          </p:cNvPr>
          <p:cNvSpPr>
            <a:spLocks noGrp="1"/>
          </p:cNvSpPr>
          <p:nvPr>
            <p:ph type="title"/>
          </p:nvPr>
        </p:nvSpPr>
        <p:spPr/>
        <p:txBody>
          <a:bodyPr>
            <a:normAutofit fontScale="90000"/>
          </a:bodyPr>
          <a:lstStyle/>
          <a:p>
            <a:r>
              <a:rPr lang="id-ID" sz="2000" b="0" dirty="0"/>
              <a:t>2. Memanfaatkan Model</a:t>
            </a:r>
            <a:br>
              <a:rPr lang="id-ID" sz="2400" dirty="0"/>
            </a:br>
            <a:r>
              <a:rPr lang="id-ID" sz="2400" dirty="0"/>
              <a:t>Contoh</a:t>
            </a:r>
            <a:endParaRPr lang="id-ID" dirty="0"/>
          </a:p>
        </p:txBody>
      </p:sp>
      <p:pic>
        <p:nvPicPr>
          <p:cNvPr id="8" name="Gambar 7">
            <a:extLst>
              <a:ext uri="{FF2B5EF4-FFF2-40B4-BE49-F238E27FC236}">
                <a16:creationId xmlns:a16="http://schemas.microsoft.com/office/drawing/2014/main" id="{1AB90C97-5DD5-FB41-8109-40B0E5BC9AD9}"/>
              </a:ext>
            </a:extLst>
          </p:cNvPr>
          <p:cNvPicPr>
            <a:picLocks noChangeAspect="1"/>
          </p:cNvPicPr>
          <p:nvPr/>
        </p:nvPicPr>
        <p:blipFill>
          <a:blip r:embed="rId2"/>
          <a:stretch>
            <a:fillRect/>
          </a:stretch>
        </p:blipFill>
        <p:spPr>
          <a:xfrm>
            <a:off x="4066346" y="2638197"/>
            <a:ext cx="4059307" cy="1228584"/>
          </a:xfrm>
          <a:prstGeom prst="rect">
            <a:avLst/>
          </a:prstGeom>
          <a:ln>
            <a:solidFill>
              <a:schemeClr val="accent1"/>
            </a:solidFill>
          </a:ln>
        </p:spPr>
      </p:pic>
      <p:sp>
        <p:nvSpPr>
          <p:cNvPr id="10" name="Oval 9">
            <a:extLst>
              <a:ext uri="{FF2B5EF4-FFF2-40B4-BE49-F238E27FC236}">
                <a16:creationId xmlns:a16="http://schemas.microsoft.com/office/drawing/2014/main" id="{5C1ED71A-D82C-B642-8950-7A132E339B5B}"/>
              </a:ext>
            </a:extLst>
          </p:cNvPr>
          <p:cNvSpPr/>
          <p:nvPr/>
        </p:nvSpPr>
        <p:spPr>
          <a:xfrm>
            <a:off x="5675700" y="3172977"/>
            <a:ext cx="619083" cy="6142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350192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ampungan Konten 6">
            <a:extLst>
              <a:ext uri="{FF2B5EF4-FFF2-40B4-BE49-F238E27FC236}">
                <a16:creationId xmlns:a16="http://schemas.microsoft.com/office/drawing/2014/main" id="{8E6829BC-5488-D449-B1FB-75DA9A31B7D5}"/>
              </a:ext>
            </a:extLst>
          </p:cNvPr>
          <p:cNvSpPr>
            <a:spLocks noGrp="1"/>
          </p:cNvSpPr>
          <p:nvPr>
            <p:ph idx="1"/>
          </p:nvPr>
        </p:nvSpPr>
        <p:spPr>
          <a:xfrm>
            <a:off x="152400" y="4382091"/>
            <a:ext cx="11887200" cy="1835832"/>
          </a:xfrm>
        </p:spPr>
        <p:txBody>
          <a:bodyPr>
            <a:normAutofit fontScale="92500" lnSpcReduction="20000"/>
          </a:bodyPr>
          <a:lstStyle/>
          <a:p>
            <a:r>
              <a:rPr lang="id-ID" dirty="0"/>
              <a:t>Dari model yang sama kita menjadi tahu bahwa: </a:t>
            </a:r>
          </a:p>
          <a:p>
            <a:pPr marL="800100" lvl="1" indent="-342900">
              <a:buFont typeface="+mj-lt"/>
              <a:buAutoNum type="arabicPeriod"/>
            </a:pPr>
            <a:r>
              <a:rPr lang="id-ID" dirty="0"/>
              <a:t>Populasi ikan sangat sensitif terhadap jumlah ikan yang dipancing setiap tahunnya.</a:t>
            </a:r>
          </a:p>
          <a:p>
            <a:pPr marL="800100" lvl="1" indent="-342900">
              <a:buFont typeface="+mj-lt"/>
              <a:buAutoNum type="arabicPeriod"/>
            </a:pPr>
            <a:r>
              <a:rPr lang="id-ID" dirty="0"/>
              <a:t>Apabila jumlah maksimal ikan yang dipancing = 500 maka kolamnya </a:t>
            </a:r>
            <a:r>
              <a:rPr lang="id-ID" i="1" dirty="0" err="1"/>
              <a:t>sustainable</a:t>
            </a:r>
            <a:r>
              <a:rPr lang="id-ID" dirty="0"/>
              <a:t>.</a:t>
            </a:r>
          </a:p>
          <a:p>
            <a:pPr marL="800100" lvl="1" indent="-342900">
              <a:buFont typeface="+mj-lt"/>
              <a:buAutoNum type="arabicPeriod"/>
            </a:pPr>
            <a:r>
              <a:rPr lang="id-ID" dirty="0"/>
              <a:t>Jika 550 ke atas, maka ikannya akan punah dalam beberapa tahun.</a:t>
            </a:r>
          </a:p>
          <a:p>
            <a:pPr lvl="1"/>
            <a:endParaRPr lang="id-ID" b="1" dirty="0"/>
          </a:p>
          <a:p>
            <a:r>
              <a:rPr lang="id-ID" dirty="0"/>
              <a:t>Ketiga informasi penting itu dapat kita </a:t>
            </a:r>
            <a:r>
              <a:rPr lang="id-ID" dirty="0" err="1"/>
              <a:t>ketahui</a:t>
            </a:r>
            <a:r>
              <a:rPr lang="id-ID" dirty="0"/>
              <a:t> </a:t>
            </a:r>
            <a:r>
              <a:rPr lang="id-ID" b="1" dirty="0"/>
              <a:t>TANPA </a:t>
            </a:r>
            <a:r>
              <a:rPr lang="id-ID" dirty="0"/>
              <a:t>harus mencoba membuka kolam pancing sungguhan dan menunggu ikannya untuk habis dan merugi.</a:t>
            </a:r>
            <a:endParaRPr lang="id-ID" b="1" dirty="0"/>
          </a:p>
          <a:p>
            <a:endParaRPr lang="id-ID" dirty="0"/>
          </a:p>
        </p:txBody>
      </p:sp>
      <p:sp>
        <p:nvSpPr>
          <p:cNvPr id="4" name="Tampungan Tanggal 3">
            <a:extLst>
              <a:ext uri="{FF2B5EF4-FFF2-40B4-BE49-F238E27FC236}">
                <a16:creationId xmlns:a16="http://schemas.microsoft.com/office/drawing/2014/main" id="{2E347FB9-0979-4042-8B3A-931E4F43E737}"/>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DE99B63B-6199-5345-A945-145D94F56F89}"/>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0C96055E-9FB6-3644-8BA6-228E6C323C39}"/>
              </a:ext>
            </a:extLst>
          </p:cNvPr>
          <p:cNvSpPr>
            <a:spLocks noGrp="1"/>
          </p:cNvSpPr>
          <p:nvPr>
            <p:ph type="sldNum" sz="quarter" idx="12"/>
          </p:nvPr>
        </p:nvSpPr>
        <p:spPr/>
        <p:txBody>
          <a:bodyPr/>
          <a:lstStyle/>
          <a:p>
            <a:fld id="{D18FBB9A-4F67-A542-B221-CA9FFA5A8790}" type="slidenum">
              <a:rPr lang="id-ID" smtClean="0"/>
              <a:t>15</a:t>
            </a:fld>
            <a:endParaRPr lang="id-ID"/>
          </a:p>
        </p:txBody>
      </p:sp>
      <p:sp>
        <p:nvSpPr>
          <p:cNvPr id="9" name="Judul 1">
            <a:extLst>
              <a:ext uri="{FF2B5EF4-FFF2-40B4-BE49-F238E27FC236}">
                <a16:creationId xmlns:a16="http://schemas.microsoft.com/office/drawing/2014/main" id="{26FD2C7C-037D-B74F-B93A-803C56DDF0B9}"/>
              </a:ext>
            </a:extLst>
          </p:cNvPr>
          <p:cNvSpPr>
            <a:spLocks noGrp="1"/>
          </p:cNvSpPr>
          <p:nvPr>
            <p:ph type="title"/>
          </p:nvPr>
        </p:nvSpPr>
        <p:spPr/>
        <p:txBody>
          <a:bodyPr>
            <a:normAutofit fontScale="90000"/>
          </a:bodyPr>
          <a:lstStyle/>
          <a:p>
            <a:r>
              <a:rPr lang="id-ID" sz="2000" b="0" dirty="0"/>
              <a:t>2. Memanfaatkan Model</a:t>
            </a:r>
            <a:br>
              <a:rPr lang="id-ID" sz="2400" dirty="0"/>
            </a:br>
            <a:r>
              <a:rPr lang="id-ID" sz="2400" dirty="0"/>
              <a:t>Contoh</a:t>
            </a:r>
            <a:endParaRPr lang="id-ID" dirty="0"/>
          </a:p>
        </p:txBody>
      </p:sp>
      <p:pic>
        <p:nvPicPr>
          <p:cNvPr id="3" name="Gambar 2">
            <a:extLst>
              <a:ext uri="{FF2B5EF4-FFF2-40B4-BE49-F238E27FC236}">
                <a16:creationId xmlns:a16="http://schemas.microsoft.com/office/drawing/2014/main" id="{021E0D56-C557-A041-85A8-31C5BFB6546A}"/>
              </a:ext>
            </a:extLst>
          </p:cNvPr>
          <p:cNvPicPr>
            <a:picLocks noChangeAspect="1"/>
          </p:cNvPicPr>
          <p:nvPr/>
        </p:nvPicPr>
        <p:blipFill>
          <a:blip r:embed="rId2"/>
          <a:stretch>
            <a:fillRect/>
          </a:stretch>
        </p:blipFill>
        <p:spPr>
          <a:xfrm>
            <a:off x="3280101" y="949676"/>
            <a:ext cx="5631798" cy="3052465"/>
          </a:xfrm>
          <a:prstGeom prst="rect">
            <a:avLst/>
          </a:prstGeom>
          <a:ln>
            <a:solidFill>
              <a:srgbClr val="0B5AEC"/>
            </a:solidFill>
          </a:ln>
        </p:spPr>
      </p:pic>
    </p:spTree>
    <p:extLst>
      <p:ext uri="{BB962C8B-B14F-4D97-AF65-F5344CB8AC3E}">
        <p14:creationId xmlns:p14="http://schemas.microsoft.com/office/powerpoint/2010/main" val="3297661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4490F3BB-088B-DC4D-8A6A-4A9BB31FEC57}"/>
              </a:ext>
            </a:extLst>
          </p:cNvPr>
          <p:cNvSpPr>
            <a:spLocks noGrp="1"/>
          </p:cNvSpPr>
          <p:nvPr>
            <p:ph idx="1"/>
          </p:nvPr>
        </p:nvSpPr>
        <p:spPr/>
        <p:txBody>
          <a:bodyPr>
            <a:normAutofit fontScale="92500" lnSpcReduction="10000"/>
          </a:bodyPr>
          <a:lstStyle/>
          <a:p>
            <a:r>
              <a:rPr lang="id-ID" dirty="0"/>
              <a:t>Dari kedua ilustrasi sebelumnya kita menjadi tahu bahwa model akan sangat memberikan manfaat secara </a:t>
            </a:r>
            <a:r>
              <a:rPr lang="id-ID" b="1" dirty="0"/>
              <a:t>komersial</a:t>
            </a:r>
            <a:r>
              <a:rPr lang="id-ID" dirty="0"/>
              <a:t>.</a:t>
            </a:r>
          </a:p>
          <a:p>
            <a:pPr lvl="1"/>
            <a:r>
              <a:rPr lang="id-ID" dirty="0"/>
              <a:t>Kita dapat menghindari keputusan yang menyebabkan kerugian di masa depan.</a:t>
            </a:r>
          </a:p>
          <a:p>
            <a:pPr lvl="1"/>
            <a:endParaRPr lang="id-ID" dirty="0"/>
          </a:p>
          <a:p>
            <a:r>
              <a:rPr lang="id-ID" dirty="0"/>
              <a:t>Analisis yang dilakukan pada contoh tersebut disebut sebagai ‘</a:t>
            </a:r>
            <a:r>
              <a:rPr lang="id-ID" b="1" dirty="0"/>
              <a:t>analisis </a:t>
            </a:r>
            <a:r>
              <a:rPr lang="id-ID" b="1" dirty="0" err="1"/>
              <a:t>seandainya</a:t>
            </a:r>
            <a:r>
              <a:rPr lang="id-ID" dirty="0"/>
              <a:t>’.</a:t>
            </a:r>
          </a:p>
          <a:p>
            <a:pPr lvl="1"/>
            <a:r>
              <a:rPr lang="id-ID" dirty="0" err="1"/>
              <a:t>Dimana</a:t>
            </a:r>
            <a:r>
              <a:rPr lang="id-ID" dirty="0"/>
              <a:t> kita mencoba-coba mengganti nilai faktor yang ada pada model dan melihat bagaimana hasilnya.</a:t>
            </a:r>
          </a:p>
          <a:p>
            <a:pPr lvl="1"/>
            <a:endParaRPr lang="id-ID" dirty="0"/>
          </a:p>
          <a:p>
            <a:r>
              <a:rPr lang="id-ID" dirty="0"/>
              <a:t>Satu model dapat digunakan untuk lebih dari satu (banyak) skenario </a:t>
            </a:r>
            <a:r>
              <a:rPr lang="id-ID" b="1" dirty="0" err="1"/>
              <a:t>seandainya</a:t>
            </a:r>
            <a:r>
              <a:rPr lang="id-ID" dirty="0"/>
              <a:t>...</a:t>
            </a:r>
          </a:p>
          <a:p>
            <a:pPr lvl="1"/>
            <a:r>
              <a:rPr lang="id-ID" dirty="0"/>
              <a:t>Dari model yang sama kita gunakan untuk 2 contoh berbeda. </a:t>
            </a:r>
          </a:p>
          <a:p>
            <a:pPr lvl="1"/>
            <a:r>
              <a:rPr lang="id-ID" dirty="0"/>
              <a:t>Kita juga bisa melihat, bagaimana jika misalnya kita menunda waktu awal pemancingan. Apakah akan lebih </a:t>
            </a:r>
            <a:r>
              <a:rPr lang="id-ID" dirty="0" err="1"/>
              <a:t>sustainable</a:t>
            </a:r>
            <a:r>
              <a:rPr lang="id-ID" dirty="0"/>
              <a:t>? Atau bagaimana?</a:t>
            </a:r>
          </a:p>
          <a:p>
            <a:pPr lvl="1"/>
            <a:endParaRPr lang="id-ID" dirty="0"/>
          </a:p>
          <a:p>
            <a:r>
              <a:rPr lang="id-ID" dirty="0"/>
              <a:t>Dalam memecahkan permasalahan yang melibatkan model, penting bagi kita untuk dapat:</a:t>
            </a:r>
          </a:p>
          <a:p>
            <a:pPr lvl="1"/>
            <a:r>
              <a:rPr lang="id-ID" dirty="0"/>
              <a:t>Memilih model yang tepat untuk permasalahan kita, jika modelnya sudah ada.</a:t>
            </a:r>
          </a:p>
          <a:p>
            <a:pPr lvl="1"/>
            <a:r>
              <a:rPr lang="id-ID" dirty="0"/>
              <a:t>Membuat model sendiri dengan cara mengamati permasalahan yang ada.</a:t>
            </a:r>
          </a:p>
          <a:p>
            <a:pPr lvl="1"/>
            <a:endParaRPr lang="id-ID" dirty="0"/>
          </a:p>
          <a:p>
            <a:r>
              <a:rPr lang="id-ID" dirty="0"/>
              <a:t>Model tidak harus dalam bentuk rumus yang rumit. Model yang hanya tambah-tambahan atau kurang-</a:t>
            </a:r>
            <a:r>
              <a:rPr lang="id-ID" dirty="0" err="1"/>
              <a:t>kurangan</a:t>
            </a:r>
            <a:r>
              <a:rPr lang="id-ID" dirty="0"/>
              <a:t> juga ada.</a:t>
            </a:r>
          </a:p>
        </p:txBody>
      </p:sp>
      <p:sp>
        <p:nvSpPr>
          <p:cNvPr id="4" name="Tampungan Tanggal 3">
            <a:extLst>
              <a:ext uri="{FF2B5EF4-FFF2-40B4-BE49-F238E27FC236}">
                <a16:creationId xmlns:a16="http://schemas.microsoft.com/office/drawing/2014/main" id="{2E347FB9-0979-4042-8B3A-931E4F43E737}"/>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DE99B63B-6199-5345-A945-145D94F56F89}"/>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0C96055E-9FB6-3644-8BA6-228E6C323C39}"/>
              </a:ext>
            </a:extLst>
          </p:cNvPr>
          <p:cNvSpPr>
            <a:spLocks noGrp="1"/>
          </p:cNvSpPr>
          <p:nvPr>
            <p:ph type="sldNum" sz="quarter" idx="12"/>
          </p:nvPr>
        </p:nvSpPr>
        <p:spPr/>
        <p:txBody>
          <a:bodyPr/>
          <a:lstStyle/>
          <a:p>
            <a:fld id="{D18FBB9A-4F67-A542-B221-CA9FFA5A8790}" type="slidenum">
              <a:rPr lang="id-ID" smtClean="0"/>
              <a:t>16</a:t>
            </a:fld>
            <a:endParaRPr lang="id-ID"/>
          </a:p>
        </p:txBody>
      </p:sp>
      <p:sp>
        <p:nvSpPr>
          <p:cNvPr id="9" name="Judul 1">
            <a:extLst>
              <a:ext uri="{FF2B5EF4-FFF2-40B4-BE49-F238E27FC236}">
                <a16:creationId xmlns:a16="http://schemas.microsoft.com/office/drawing/2014/main" id="{26FD2C7C-037D-B74F-B93A-803C56DDF0B9}"/>
              </a:ext>
            </a:extLst>
          </p:cNvPr>
          <p:cNvSpPr>
            <a:spLocks noGrp="1"/>
          </p:cNvSpPr>
          <p:nvPr>
            <p:ph type="title"/>
          </p:nvPr>
        </p:nvSpPr>
        <p:spPr/>
        <p:txBody>
          <a:bodyPr>
            <a:normAutofit fontScale="90000"/>
          </a:bodyPr>
          <a:lstStyle/>
          <a:p>
            <a:r>
              <a:rPr lang="id-ID" sz="2000" b="0" dirty="0"/>
              <a:t>2. Memanfaatkan Model</a:t>
            </a:r>
            <a:br>
              <a:rPr lang="id-ID" sz="2400" dirty="0"/>
            </a:br>
            <a:r>
              <a:rPr lang="id-ID" sz="2400" dirty="0"/>
              <a:t>Poin Penting Lainnya</a:t>
            </a:r>
            <a:endParaRPr lang="id-ID" dirty="0"/>
          </a:p>
        </p:txBody>
      </p:sp>
    </p:spTree>
    <p:extLst>
      <p:ext uri="{BB962C8B-B14F-4D97-AF65-F5344CB8AC3E}">
        <p14:creationId xmlns:p14="http://schemas.microsoft.com/office/powerpoint/2010/main" val="266363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ampungan Tanggal 3">
            <a:extLst>
              <a:ext uri="{FF2B5EF4-FFF2-40B4-BE49-F238E27FC236}">
                <a16:creationId xmlns:a16="http://schemas.microsoft.com/office/drawing/2014/main" id="{00FA81BA-AE3F-DC45-927C-147E722A6F20}"/>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67B1B1D4-5CFA-6F4F-95D5-3C3340BDBE28}"/>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B4C4BDAA-0D81-C041-B353-AA3922657C5B}"/>
              </a:ext>
            </a:extLst>
          </p:cNvPr>
          <p:cNvSpPr>
            <a:spLocks noGrp="1"/>
          </p:cNvSpPr>
          <p:nvPr>
            <p:ph type="sldNum" sz="quarter" idx="12"/>
          </p:nvPr>
        </p:nvSpPr>
        <p:spPr/>
        <p:txBody>
          <a:bodyPr/>
          <a:lstStyle/>
          <a:p>
            <a:fld id="{D18FBB9A-4F67-A542-B221-CA9FFA5A8790}" type="slidenum">
              <a:rPr lang="id-ID" smtClean="0"/>
              <a:t>17</a:t>
            </a:fld>
            <a:endParaRPr lang="id-ID"/>
          </a:p>
        </p:txBody>
      </p:sp>
      <p:sp>
        <p:nvSpPr>
          <p:cNvPr id="7" name="Title 1">
            <a:extLst>
              <a:ext uri="{FF2B5EF4-FFF2-40B4-BE49-F238E27FC236}">
                <a16:creationId xmlns:a16="http://schemas.microsoft.com/office/drawing/2014/main" id="{6C496449-4776-654A-B3CC-250865F34A58}"/>
              </a:ext>
            </a:extLst>
          </p:cNvPr>
          <p:cNvSpPr>
            <a:spLocks noGrp="1"/>
          </p:cNvSpPr>
          <p:nvPr>
            <p:ph type="title"/>
          </p:nvPr>
        </p:nvSpPr>
        <p:spPr>
          <a:xfrm>
            <a:off x="334082" y="3109661"/>
            <a:ext cx="9571918" cy="1029382"/>
          </a:xfrm>
        </p:spPr>
        <p:txBody>
          <a:bodyPr>
            <a:normAutofit/>
          </a:bodyPr>
          <a:lstStyle/>
          <a:p>
            <a:r>
              <a:rPr lang="id-ID" sz="3500" i="1" dirty="0"/>
              <a:t>Topik-3: </a:t>
            </a:r>
            <a:r>
              <a:rPr lang="id-ID" sz="3200" dirty="0"/>
              <a:t>Investigasi</a:t>
            </a:r>
            <a:endParaRPr lang="en-US" sz="3500" b="1" i="1" dirty="0"/>
          </a:p>
        </p:txBody>
      </p:sp>
      <p:sp>
        <p:nvSpPr>
          <p:cNvPr id="8" name="Rectangle 4">
            <a:extLst>
              <a:ext uri="{FF2B5EF4-FFF2-40B4-BE49-F238E27FC236}">
                <a16:creationId xmlns:a16="http://schemas.microsoft.com/office/drawing/2014/main" id="{C0F89A8C-470D-A842-B0A0-AE9B4DB45393}"/>
              </a:ext>
            </a:extLst>
          </p:cNvPr>
          <p:cNvSpPr/>
          <p:nvPr/>
        </p:nvSpPr>
        <p:spPr>
          <a:xfrm>
            <a:off x="2369127" y="4880959"/>
            <a:ext cx="9822873" cy="98626"/>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9" name="Rectangle 5">
            <a:extLst>
              <a:ext uri="{FF2B5EF4-FFF2-40B4-BE49-F238E27FC236}">
                <a16:creationId xmlns:a16="http://schemas.microsoft.com/office/drawing/2014/main" id="{ED08C2F5-A71E-6E40-B986-0D7BDB298FC4}"/>
              </a:ext>
            </a:extLst>
          </p:cNvPr>
          <p:cNvSpPr/>
          <p:nvPr/>
        </p:nvSpPr>
        <p:spPr>
          <a:xfrm>
            <a:off x="6096001" y="5060139"/>
            <a:ext cx="6096000" cy="98626"/>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Tree>
    <p:extLst>
      <p:ext uri="{BB962C8B-B14F-4D97-AF65-F5344CB8AC3E}">
        <p14:creationId xmlns:p14="http://schemas.microsoft.com/office/powerpoint/2010/main" val="4155534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C911390-F226-9749-9F57-065754895C9A}"/>
              </a:ext>
            </a:extLst>
          </p:cNvPr>
          <p:cNvSpPr>
            <a:spLocks noGrp="1"/>
          </p:cNvSpPr>
          <p:nvPr>
            <p:ph type="title"/>
          </p:nvPr>
        </p:nvSpPr>
        <p:spPr/>
        <p:txBody>
          <a:bodyPr/>
          <a:lstStyle/>
          <a:p>
            <a:r>
              <a:rPr lang="id-ID" dirty="0"/>
              <a:t>3. Investigasi</a:t>
            </a:r>
          </a:p>
        </p:txBody>
      </p:sp>
      <p:sp>
        <p:nvSpPr>
          <p:cNvPr id="3" name="Tampungan Konten 2">
            <a:extLst>
              <a:ext uri="{FF2B5EF4-FFF2-40B4-BE49-F238E27FC236}">
                <a16:creationId xmlns:a16="http://schemas.microsoft.com/office/drawing/2014/main" id="{172CA9FF-34FF-674B-B652-BC0A5ADDE5BC}"/>
              </a:ext>
            </a:extLst>
          </p:cNvPr>
          <p:cNvSpPr>
            <a:spLocks noGrp="1"/>
          </p:cNvSpPr>
          <p:nvPr>
            <p:ph idx="1"/>
          </p:nvPr>
        </p:nvSpPr>
        <p:spPr/>
        <p:txBody>
          <a:bodyPr>
            <a:normAutofit/>
          </a:bodyPr>
          <a:lstStyle/>
          <a:p>
            <a:r>
              <a:rPr lang="id-ID" dirty="0"/>
              <a:t>Investigasi adalah proses </a:t>
            </a:r>
            <a:r>
              <a:rPr lang="id-ID" dirty="0" err="1"/>
              <a:t>dimana</a:t>
            </a:r>
            <a:r>
              <a:rPr lang="id-ID" dirty="0"/>
              <a:t> ketika pada sebuah permasalahan kita dituntut untuk dapat mempertimbangkan berbagai macam skenario/kemungkinan, yang nantinya bisa jadi kita harus:</a:t>
            </a:r>
          </a:p>
          <a:p>
            <a:pPr lvl="1"/>
            <a:r>
              <a:rPr lang="id-ID" dirty="0"/>
              <a:t>Menentukan mana yang terbaik, atau;</a:t>
            </a:r>
          </a:p>
          <a:p>
            <a:pPr lvl="1"/>
            <a:r>
              <a:rPr lang="id-ID" dirty="0"/>
              <a:t>Mempertimbangkan hasil dari setiap skenario tersebut seperti apa.</a:t>
            </a:r>
          </a:p>
          <a:p>
            <a:endParaRPr lang="id-ID" dirty="0"/>
          </a:p>
          <a:p>
            <a:r>
              <a:rPr lang="id-ID" dirty="0"/>
              <a:t>Investigasi juga bisa terkait erat dengan model.</a:t>
            </a:r>
          </a:p>
          <a:p>
            <a:pPr lvl="1"/>
            <a:r>
              <a:rPr lang="id-ID" dirty="0"/>
              <a:t>Sebuah model bisa dibutuhkan untuk membantu mempermudah investigasi.</a:t>
            </a:r>
          </a:p>
          <a:p>
            <a:endParaRPr lang="id-ID" dirty="0"/>
          </a:p>
          <a:p>
            <a:r>
              <a:rPr lang="id-ID" dirty="0"/>
              <a:t>Biasanya terdapat aturan-aturan/kondisi tertentu yang membatasi jumlah kemungkinan yang perlu dianalisis.</a:t>
            </a:r>
          </a:p>
          <a:p>
            <a:endParaRPr lang="id-ID" dirty="0"/>
          </a:p>
          <a:p>
            <a:r>
              <a:rPr lang="id-ID" dirty="0"/>
              <a:t>Investigasi dapat bersifat open-</a:t>
            </a:r>
            <a:r>
              <a:rPr lang="id-ID" dirty="0" err="1"/>
              <a:t>ended</a:t>
            </a:r>
            <a:r>
              <a:rPr lang="id-ID" dirty="0"/>
              <a:t> yang berarti:</a:t>
            </a:r>
          </a:p>
          <a:p>
            <a:pPr lvl="1"/>
            <a:r>
              <a:rPr lang="id-ID" dirty="0"/>
              <a:t>Perlu diperdalam lebih lanjut.</a:t>
            </a:r>
          </a:p>
          <a:p>
            <a:pPr lvl="1"/>
            <a:r>
              <a:rPr lang="id-ID" dirty="0"/>
              <a:t>Perlu melakukan ekstraksi detail yang lebih banyak.</a:t>
            </a:r>
          </a:p>
          <a:p>
            <a:pPr lvl="1"/>
            <a:r>
              <a:rPr lang="id-ID" dirty="0"/>
              <a:t>Perlu dijelaskan mengapa hasil dari skenario tertentu lebih baik dari yang lainnya, dst.</a:t>
            </a:r>
          </a:p>
        </p:txBody>
      </p:sp>
      <p:sp>
        <p:nvSpPr>
          <p:cNvPr id="4" name="Tampungan Tanggal 3">
            <a:extLst>
              <a:ext uri="{FF2B5EF4-FFF2-40B4-BE49-F238E27FC236}">
                <a16:creationId xmlns:a16="http://schemas.microsoft.com/office/drawing/2014/main" id="{C8151D29-CD63-D747-8CE6-E683807158B1}"/>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26FD248A-5780-0F48-9D25-C7315D1FA0A3}"/>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EB2B1A13-8A6B-884C-9956-15647E15A2E5}"/>
              </a:ext>
            </a:extLst>
          </p:cNvPr>
          <p:cNvSpPr>
            <a:spLocks noGrp="1"/>
          </p:cNvSpPr>
          <p:nvPr>
            <p:ph type="sldNum" sz="quarter" idx="12"/>
          </p:nvPr>
        </p:nvSpPr>
        <p:spPr/>
        <p:txBody>
          <a:bodyPr/>
          <a:lstStyle/>
          <a:p>
            <a:fld id="{D18FBB9A-4F67-A542-B221-CA9FFA5A8790}" type="slidenum">
              <a:rPr lang="id-ID" smtClean="0"/>
              <a:t>18</a:t>
            </a:fld>
            <a:endParaRPr lang="id-ID"/>
          </a:p>
        </p:txBody>
      </p:sp>
    </p:spTree>
    <p:extLst>
      <p:ext uri="{BB962C8B-B14F-4D97-AF65-F5344CB8AC3E}">
        <p14:creationId xmlns:p14="http://schemas.microsoft.com/office/powerpoint/2010/main" val="86099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C911390-F226-9749-9F57-065754895C9A}"/>
              </a:ext>
            </a:extLst>
          </p:cNvPr>
          <p:cNvSpPr>
            <a:spLocks noGrp="1"/>
          </p:cNvSpPr>
          <p:nvPr>
            <p:ph type="title"/>
          </p:nvPr>
        </p:nvSpPr>
        <p:spPr/>
        <p:txBody>
          <a:bodyPr/>
          <a:lstStyle/>
          <a:p>
            <a:r>
              <a:rPr lang="id-ID" dirty="0"/>
              <a:t>3. Investigasi</a:t>
            </a:r>
          </a:p>
        </p:txBody>
      </p:sp>
      <p:sp>
        <p:nvSpPr>
          <p:cNvPr id="3" name="Tampungan Konten 2">
            <a:extLst>
              <a:ext uri="{FF2B5EF4-FFF2-40B4-BE49-F238E27FC236}">
                <a16:creationId xmlns:a16="http://schemas.microsoft.com/office/drawing/2014/main" id="{172CA9FF-34FF-674B-B652-BC0A5ADDE5BC}"/>
              </a:ext>
            </a:extLst>
          </p:cNvPr>
          <p:cNvSpPr>
            <a:spLocks noGrp="1"/>
          </p:cNvSpPr>
          <p:nvPr>
            <p:ph idx="1"/>
          </p:nvPr>
        </p:nvSpPr>
        <p:spPr/>
        <p:txBody>
          <a:bodyPr>
            <a:normAutofit/>
          </a:bodyPr>
          <a:lstStyle/>
          <a:p>
            <a:r>
              <a:rPr lang="id-ID" dirty="0"/>
              <a:t>Pada diskusi berikut ini akan dicontohkan sebuah permasalahan yang merupakan permasalahan </a:t>
            </a:r>
            <a:r>
              <a:rPr lang="id-ID" b="1" dirty="0"/>
              <a:t>investigatif</a:t>
            </a:r>
            <a:r>
              <a:rPr lang="id-ID" dirty="0"/>
              <a:t>, </a:t>
            </a:r>
            <a:r>
              <a:rPr lang="id-ID" dirty="0" err="1"/>
              <a:t>dimana</a:t>
            </a:r>
            <a:r>
              <a:rPr lang="id-ID" dirty="0"/>
              <a:t> Anda:</a:t>
            </a:r>
          </a:p>
          <a:p>
            <a:pPr lvl="1"/>
            <a:r>
              <a:rPr lang="id-ID" dirty="0"/>
              <a:t>Dituntut untuk mempertimbangkan berbagai kemungkinan, dan;</a:t>
            </a:r>
          </a:p>
          <a:p>
            <a:pPr lvl="1"/>
            <a:r>
              <a:rPr lang="id-ID" dirty="0"/>
              <a:t>Efeknya terhadap hasil akhir.</a:t>
            </a:r>
          </a:p>
          <a:p>
            <a:pPr lvl="1"/>
            <a:endParaRPr lang="id-ID" dirty="0"/>
          </a:p>
          <a:p>
            <a:r>
              <a:rPr lang="id-ID" dirty="0"/>
              <a:t>Pada kasus ini diperlukan keterampilan tambahan yaitu:</a:t>
            </a:r>
          </a:p>
          <a:p>
            <a:pPr lvl="1"/>
            <a:r>
              <a:rPr lang="id-ID" i="1" dirty="0" err="1"/>
              <a:t>Spatial</a:t>
            </a:r>
            <a:r>
              <a:rPr lang="id-ID" i="1" dirty="0"/>
              <a:t> </a:t>
            </a:r>
            <a:r>
              <a:rPr lang="id-ID" i="1" dirty="0" err="1"/>
              <a:t>reasoning</a:t>
            </a:r>
            <a:r>
              <a:rPr lang="id-ID" i="1" dirty="0"/>
              <a:t>, dan;</a:t>
            </a:r>
          </a:p>
          <a:p>
            <a:pPr lvl="1"/>
            <a:r>
              <a:rPr lang="id-ID" i="1" dirty="0" err="1"/>
              <a:t>Searching</a:t>
            </a:r>
            <a:r>
              <a:rPr lang="id-ID" i="1" dirty="0"/>
              <a:t>.</a:t>
            </a:r>
          </a:p>
        </p:txBody>
      </p:sp>
      <p:sp>
        <p:nvSpPr>
          <p:cNvPr id="4" name="Tampungan Tanggal 3">
            <a:extLst>
              <a:ext uri="{FF2B5EF4-FFF2-40B4-BE49-F238E27FC236}">
                <a16:creationId xmlns:a16="http://schemas.microsoft.com/office/drawing/2014/main" id="{C8151D29-CD63-D747-8CE6-E683807158B1}"/>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26FD248A-5780-0F48-9D25-C7315D1FA0A3}"/>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EB2B1A13-8A6B-884C-9956-15647E15A2E5}"/>
              </a:ext>
            </a:extLst>
          </p:cNvPr>
          <p:cNvSpPr>
            <a:spLocks noGrp="1"/>
          </p:cNvSpPr>
          <p:nvPr>
            <p:ph type="sldNum" sz="quarter" idx="12"/>
          </p:nvPr>
        </p:nvSpPr>
        <p:spPr/>
        <p:txBody>
          <a:bodyPr/>
          <a:lstStyle/>
          <a:p>
            <a:fld id="{D18FBB9A-4F67-A542-B221-CA9FFA5A8790}" type="slidenum">
              <a:rPr lang="id-ID" smtClean="0"/>
              <a:t>19</a:t>
            </a:fld>
            <a:endParaRPr lang="id-ID"/>
          </a:p>
        </p:txBody>
      </p:sp>
    </p:spTree>
    <p:extLst>
      <p:ext uri="{BB962C8B-B14F-4D97-AF65-F5344CB8AC3E}">
        <p14:creationId xmlns:p14="http://schemas.microsoft.com/office/powerpoint/2010/main" val="29906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27E3A90-3A8E-004F-B5BD-AC3250AD3286}"/>
              </a:ext>
            </a:extLst>
          </p:cNvPr>
          <p:cNvSpPr>
            <a:spLocks noGrp="1"/>
          </p:cNvSpPr>
          <p:nvPr>
            <p:ph type="title"/>
          </p:nvPr>
        </p:nvSpPr>
        <p:spPr/>
        <p:txBody>
          <a:bodyPr/>
          <a:lstStyle/>
          <a:p>
            <a:r>
              <a:rPr lang="id-ID" dirty="0"/>
              <a:t>Topik</a:t>
            </a:r>
          </a:p>
        </p:txBody>
      </p:sp>
      <p:sp>
        <p:nvSpPr>
          <p:cNvPr id="3" name="Tampungan Konten 2">
            <a:extLst>
              <a:ext uri="{FF2B5EF4-FFF2-40B4-BE49-F238E27FC236}">
                <a16:creationId xmlns:a16="http://schemas.microsoft.com/office/drawing/2014/main" id="{CB89E437-9E5A-B44A-BC30-070191904E5B}"/>
              </a:ext>
            </a:extLst>
          </p:cNvPr>
          <p:cNvSpPr>
            <a:spLocks noGrp="1"/>
          </p:cNvSpPr>
          <p:nvPr>
            <p:ph idx="1"/>
          </p:nvPr>
        </p:nvSpPr>
        <p:spPr/>
        <p:txBody>
          <a:bodyPr/>
          <a:lstStyle/>
          <a:p>
            <a:pPr marL="457200" indent="-457200">
              <a:buFont typeface="+mj-lt"/>
              <a:buAutoNum type="arabicPeriod"/>
            </a:pPr>
            <a:r>
              <a:rPr lang="id-ID" dirty="0"/>
              <a:t>Menggunakan Imajinasi dan Kombinasi Keterampilan</a:t>
            </a:r>
          </a:p>
          <a:p>
            <a:pPr marL="457200" indent="-457200">
              <a:buFont typeface="+mj-lt"/>
              <a:buAutoNum type="arabicPeriod"/>
            </a:pPr>
            <a:endParaRPr lang="id-ID" dirty="0"/>
          </a:p>
          <a:p>
            <a:pPr marL="457200" indent="-457200">
              <a:buFont typeface="+mj-lt"/>
              <a:buAutoNum type="arabicPeriod"/>
            </a:pPr>
            <a:r>
              <a:rPr lang="id-ID" dirty="0"/>
              <a:t>Memanfaatkan Model</a:t>
            </a:r>
          </a:p>
          <a:p>
            <a:pPr marL="457200" indent="-457200">
              <a:buFont typeface="+mj-lt"/>
              <a:buAutoNum type="arabicPeriod"/>
            </a:pPr>
            <a:endParaRPr lang="id-ID" dirty="0"/>
          </a:p>
          <a:p>
            <a:pPr marL="457200" indent="-457200">
              <a:buFont typeface="+mj-lt"/>
              <a:buAutoNum type="arabicPeriod"/>
            </a:pPr>
            <a:r>
              <a:rPr lang="id-ID" dirty="0"/>
              <a:t>Investigasi</a:t>
            </a:r>
          </a:p>
          <a:p>
            <a:pPr marL="457200" indent="-457200">
              <a:buFont typeface="+mj-lt"/>
              <a:buAutoNum type="arabicPeriod"/>
            </a:pPr>
            <a:endParaRPr lang="id-ID" dirty="0"/>
          </a:p>
          <a:p>
            <a:pPr marL="457200" indent="-457200">
              <a:buFont typeface="+mj-lt"/>
              <a:buAutoNum type="arabicPeriod"/>
            </a:pPr>
            <a:r>
              <a:rPr lang="id-ID" dirty="0"/>
              <a:t>Analisis Data dan Inferensi</a:t>
            </a:r>
          </a:p>
        </p:txBody>
      </p:sp>
      <p:sp>
        <p:nvSpPr>
          <p:cNvPr id="4" name="Tampungan Tanggal 3">
            <a:extLst>
              <a:ext uri="{FF2B5EF4-FFF2-40B4-BE49-F238E27FC236}">
                <a16:creationId xmlns:a16="http://schemas.microsoft.com/office/drawing/2014/main" id="{1DEFC3CA-3EBE-BD48-96BC-2A3F88BABB59}"/>
              </a:ext>
            </a:extLst>
          </p:cNvPr>
          <p:cNvSpPr>
            <a:spLocks noGrp="1"/>
          </p:cNvSpPr>
          <p:nvPr>
            <p:ph type="dt" sz="half" idx="10"/>
          </p:nvPr>
        </p:nvSpPr>
        <p:spPr/>
        <p:txBody>
          <a:bodyPr/>
          <a:lstStyle/>
          <a:p>
            <a:fld id="{02D16481-5980-B34D-B5F5-64DD5C92FD8C}" type="datetime1">
              <a:rPr lang="id-ID" smtClean="0"/>
              <a:t>06/11/23</a:t>
            </a:fld>
            <a:endParaRPr lang="id-ID" dirty="0"/>
          </a:p>
        </p:txBody>
      </p:sp>
      <p:sp>
        <p:nvSpPr>
          <p:cNvPr id="5" name="Tampungan Kaki 4">
            <a:extLst>
              <a:ext uri="{FF2B5EF4-FFF2-40B4-BE49-F238E27FC236}">
                <a16:creationId xmlns:a16="http://schemas.microsoft.com/office/drawing/2014/main" id="{454A0FDE-9ED1-BD4A-8BD0-DD321167E929}"/>
              </a:ext>
            </a:extLst>
          </p:cNvPr>
          <p:cNvSpPr>
            <a:spLocks noGrp="1"/>
          </p:cNvSpPr>
          <p:nvPr>
            <p:ph type="ftr" sz="quarter" idx="11"/>
          </p:nvPr>
        </p:nvSpPr>
        <p:spPr/>
        <p:txBody>
          <a:bodyPr/>
          <a:lstStyle/>
          <a:p>
            <a:r>
              <a:rPr lang="id-ID" dirty="0"/>
              <a:t>Jurusan Teknologi Informasi - Politeknik Negeri Malang</a:t>
            </a:r>
          </a:p>
        </p:txBody>
      </p:sp>
      <p:sp>
        <p:nvSpPr>
          <p:cNvPr id="6" name="Tampungan Nomor Slide 5">
            <a:extLst>
              <a:ext uri="{FF2B5EF4-FFF2-40B4-BE49-F238E27FC236}">
                <a16:creationId xmlns:a16="http://schemas.microsoft.com/office/drawing/2014/main" id="{EF8BAFA7-26D2-E744-A2CD-FDB65058BF8E}"/>
              </a:ext>
            </a:extLst>
          </p:cNvPr>
          <p:cNvSpPr>
            <a:spLocks noGrp="1"/>
          </p:cNvSpPr>
          <p:nvPr>
            <p:ph type="sldNum" sz="quarter" idx="12"/>
          </p:nvPr>
        </p:nvSpPr>
        <p:spPr/>
        <p:txBody>
          <a:bodyPr/>
          <a:lstStyle/>
          <a:p>
            <a:fld id="{D18FBB9A-4F67-A542-B221-CA9FFA5A8790}" type="slidenum">
              <a:rPr lang="id-ID" smtClean="0"/>
              <a:t>2</a:t>
            </a:fld>
            <a:endParaRPr lang="id-ID"/>
          </a:p>
        </p:txBody>
      </p:sp>
    </p:spTree>
    <p:extLst>
      <p:ext uri="{BB962C8B-B14F-4D97-AF65-F5344CB8AC3E}">
        <p14:creationId xmlns:p14="http://schemas.microsoft.com/office/powerpoint/2010/main" val="3164837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C911390-F226-9749-9F57-065754895C9A}"/>
              </a:ext>
            </a:extLst>
          </p:cNvPr>
          <p:cNvSpPr>
            <a:spLocks noGrp="1"/>
          </p:cNvSpPr>
          <p:nvPr>
            <p:ph type="title"/>
          </p:nvPr>
        </p:nvSpPr>
        <p:spPr/>
        <p:txBody>
          <a:bodyPr>
            <a:normAutofit fontScale="90000"/>
          </a:bodyPr>
          <a:lstStyle/>
          <a:p>
            <a:r>
              <a:rPr lang="id-ID" sz="2000" b="0" dirty="0"/>
              <a:t>3. Investigasi</a:t>
            </a:r>
            <a:br>
              <a:rPr lang="id-ID" dirty="0"/>
            </a:br>
            <a:r>
              <a:rPr lang="id-ID" dirty="0"/>
              <a:t>Diskusi</a:t>
            </a:r>
          </a:p>
        </p:txBody>
      </p:sp>
      <p:sp>
        <p:nvSpPr>
          <p:cNvPr id="3" name="Tampungan Konten 2">
            <a:extLst>
              <a:ext uri="{FF2B5EF4-FFF2-40B4-BE49-F238E27FC236}">
                <a16:creationId xmlns:a16="http://schemas.microsoft.com/office/drawing/2014/main" id="{172CA9FF-34FF-674B-B652-BC0A5ADDE5BC}"/>
              </a:ext>
            </a:extLst>
          </p:cNvPr>
          <p:cNvSpPr>
            <a:spLocks noGrp="1"/>
          </p:cNvSpPr>
          <p:nvPr>
            <p:ph idx="1"/>
          </p:nvPr>
        </p:nvSpPr>
        <p:spPr>
          <a:xfrm>
            <a:off x="152399" y="985382"/>
            <a:ext cx="7984435" cy="5315122"/>
          </a:xfrm>
        </p:spPr>
        <p:txBody>
          <a:bodyPr>
            <a:normAutofit fontScale="92500" lnSpcReduction="10000"/>
          </a:bodyPr>
          <a:lstStyle/>
          <a:p>
            <a:r>
              <a:rPr lang="id-ID" dirty="0"/>
              <a:t>Sebuah perusahaan pembuat ubin motif ingin meluncurkan sebuah set motif baru yang unik. Mereka ingin, 1 set ubin motif yang dibeli pengguna nantinya bisa bisa digabung-gabungkan dan/atau dibolak-balik untuk membentuk motif yang berbeda-beda. </a:t>
            </a:r>
          </a:p>
          <a:p>
            <a:endParaRPr lang="id-ID" dirty="0"/>
          </a:p>
          <a:p>
            <a:r>
              <a:rPr lang="id-ID" dirty="0"/>
              <a:t>Untuk memenuhi permintaan itu, seorang desainer dari perusahaan tersebut memiliki ide untuk merancang set ubin baru dengan sistem kisi (</a:t>
            </a:r>
            <a:r>
              <a:rPr lang="id-ID" dirty="0" err="1"/>
              <a:t>cell</a:t>
            </a:r>
            <a:r>
              <a:rPr lang="id-ID" dirty="0"/>
              <a:t>) 2×2. </a:t>
            </a:r>
            <a:r>
              <a:rPr lang="id-ID" dirty="0" err="1"/>
              <a:t>Dimana</a:t>
            </a:r>
            <a:r>
              <a:rPr lang="id-ID" dirty="0"/>
              <a:t> dia membagi 1 ubin menjadi 8 ujung di keempat sisinya (2 ujung di masing-masing sisi, 1 ujung panjangnya 1/2 kali sisi).</a:t>
            </a:r>
          </a:p>
          <a:p>
            <a:endParaRPr lang="id-ID" dirty="0"/>
          </a:p>
          <a:p>
            <a:r>
              <a:rPr lang="id-ID" dirty="0"/>
              <a:t>Setiap ujung diberi kode 1 </a:t>
            </a:r>
            <a:r>
              <a:rPr lang="id-ID" dirty="0" err="1"/>
              <a:t>s.d</a:t>
            </a:r>
            <a:r>
              <a:rPr lang="id-ID" dirty="0"/>
              <a:t>. 8. Lalu dari setiap ujung tersebut, dia akan membuat kombinasi ubin dengan menarik garis  yang menghubungkan 1 ujung ke ujung yang lainnya dan kemudian diberi warna. Setiap ujung bisa dihubungkan dengan ujung lain yang mana saja termasuk dirinya sendiri.</a:t>
            </a:r>
          </a:p>
          <a:p>
            <a:endParaRPr lang="id-ID" dirty="0"/>
          </a:p>
          <a:p>
            <a:r>
              <a:rPr lang="id-ID" dirty="0"/>
              <a:t>Perhatikan contoh berikut, pada contoh ini, desainer tersebut menarik garis dari ujung 1 ke ujung 5 (1-5). </a:t>
            </a:r>
          </a:p>
          <a:p>
            <a:endParaRPr lang="id-ID" dirty="0"/>
          </a:p>
        </p:txBody>
      </p:sp>
      <p:sp>
        <p:nvSpPr>
          <p:cNvPr id="4" name="Tampungan Tanggal 3">
            <a:extLst>
              <a:ext uri="{FF2B5EF4-FFF2-40B4-BE49-F238E27FC236}">
                <a16:creationId xmlns:a16="http://schemas.microsoft.com/office/drawing/2014/main" id="{C8151D29-CD63-D747-8CE6-E683807158B1}"/>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26FD248A-5780-0F48-9D25-C7315D1FA0A3}"/>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EB2B1A13-8A6B-884C-9956-15647E15A2E5}"/>
              </a:ext>
            </a:extLst>
          </p:cNvPr>
          <p:cNvSpPr>
            <a:spLocks noGrp="1"/>
          </p:cNvSpPr>
          <p:nvPr>
            <p:ph type="sldNum" sz="quarter" idx="12"/>
          </p:nvPr>
        </p:nvSpPr>
        <p:spPr/>
        <p:txBody>
          <a:bodyPr/>
          <a:lstStyle/>
          <a:p>
            <a:fld id="{D18FBB9A-4F67-A542-B221-CA9FFA5A8790}" type="slidenum">
              <a:rPr lang="id-ID" smtClean="0"/>
              <a:t>20</a:t>
            </a:fld>
            <a:endParaRPr lang="id-ID"/>
          </a:p>
        </p:txBody>
      </p:sp>
      <p:pic>
        <p:nvPicPr>
          <p:cNvPr id="8" name="Gambar 7">
            <a:extLst>
              <a:ext uri="{FF2B5EF4-FFF2-40B4-BE49-F238E27FC236}">
                <a16:creationId xmlns:a16="http://schemas.microsoft.com/office/drawing/2014/main" id="{9B9C4254-6529-3E4A-B449-F3E6E8948517}"/>
              </a:ext>
            </a:extLst>
          </p:cNvPr>
          <p:cNvPicPr>
            <a:picLocks noChangeAspect="1"/>
          </p:cNvPicPr>
          <p:nvPr/>
        </p:nvPicPr>
        <p:blipFill>
          <a:blip r:embed="rId2"/>
          <a:stretch>
            <a:fillRect/>
          </a:stretch>
        </p:blipFill>
        <p:spPr>
          <a:xfrm>
            <a:off x="8496015" y="1958003"/>
            <a:ext cx="3543585" cy="3369880"/>
          </a:xfrm>
          <a:prstGeom prst="rect">
            <a:avLst/>
          </a:prstGeom>
          <a:ln>
            <a:solidFill>
              <a:srgbClr val="0B5AEC"/>
            </a:solidFill>
          </a:ln>
        </p:spPr>
      </p:pic>
    </p:spTree>
    <p:extLst>
      <p:ext uri="{BB962C8B-B14F-4D97-AF65-F5344CB8AC3E}">
        <p14:creationId xmlns:p14="http://schemas.microsoft.com/office/powerpoint/2010/main" val="2673015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DE3FBAB-E732-2B4E-ACB7-343C59F3B4BA}"/>
              </a:ext>
            </a:extLst>
          </p:cNvPr>
          <p:cNvSpPr>
            <a:spLocks noGrp="1"/>
          </p:cNvSpPr>
          <p:nvPr>
            <p:ph type="title"/>
          </p:nvPr>
        </p:nvSpPr>
        <p:spPr/>
        <p:txBody>
          <a:bodyPr>
            <a:normAutofit fontScale="90000"/>
          </a:bodyPr>
          <a:lstStyle/>
          <a:p>
            <a:r>
              <a:rPr lang="id-ID" sz="2000" b="0" dirty="0"/>
              <a:t>3. Investigasi</a:t>
            </a:r>
            <a:br>
              <a:rPr lang="id-ID" dirty="0"/>
            </a:br>
            <a:r>
              <a:rPr lang="id-ID" dirty="0"/>
              <a:t>Diskusi</a:t>
            </a:r>
          </a:p>
        </p:txBody>
      </p:sp>
      <p:sp>
        <p:nvSpPr>
          <p:cNvPr id="3" name="Tampungan Konten 2">
            <a:extLst>
              <a:ext uri="{FF2B5EF4-FFF2-40B4-BE49-F238E27FC236}">
                <a16:creationId xmlns:a16="http://schemas.microsoft.com/office/drawing/2014/main" id="{8E5409C6-64C8-854D-89B6-2CBC953C6CFF}"/>
              </a:ext>
            </a:extLst>
          </p:cNvPr>
          <p:cNvSpPr>
            <a:spLocks noGrp="1"/>
          </p:cNvSpPr>
          <p:nvPr>
            <p:ph idx="1"/>
          </p:nvPr>
        </p:nvSpPr>
        <p:spPr/>
        <p:txBody>
          <a:bodyPr>
            <a:normAutofit fontScale="92500" lnSpcReduction="20000"/>
          </a:bodyPr>
          <a:lstStyle/>
          <a:p>
            <a:r>
              <a:rPr lang="id-ID" dirty="0"/>
              <a:t>Satu set ubin ini nantinya berupa 1 pak kemasan yang berisi semua kombinasi garis tadi, minus ubin dengan garis yang merupakan rotasi dari yang sudah ada. Contohnya pada gambar berikut, dua ubin ini adalah sama, karena yang satu (3-7) adalah hasil rotasi dari yang lainnya (1-5).</a:t>
            </a:r>
          </a:p>
          <a:p>
            <a:endParaRPr lang="id-ID" dirty="0"/>
          </a:p>
          <a:p>
            <a:endParaRPr lang="id-ID" dirty="0"/>
          </a:p>
          <a:p>
            <a:endParaRPr lang="id-ID" dirty="0"/>
          </a:p>
          <a:p>
            <a:endParaRPr lang="id-ID" dirty="0"/>
          </a:p>
          <a:p>
            <a:endParaRPr lang="id-ID" dirty="0"/>
          </a:p>
          <a:p>
            <a:endParaRPr lang="id-ID" dirty="0"/>
          </a:p>
          <a:p>
            <a:endParaRPr lang="id-ID" dirty="0"/>
          </a:p>
          <a:p>
            <a:endParaRPr lang="id-ID" dirty="0"/>
          </a:p>
          <a:p>
            <a:r>
              <a:rPr lang="id-ID" dirty="0"/>
              <a:t>Pada set tersebut nantinya juga akan terdapat ubin putih polos yang merupakan hasil kombinasi juga, yaitu ketika menghubungkan ujung 1 dengan dirinya sendiri (1-1).</a:t>
            </a:r>
          </a:p>
          <a:p>
            <a:endParaRPr lang="id-ID" dirty="0"/>
          </a:p>
          <a:p>
            <a:r>
              <a:rPr lang="id-ID" dirty="0"/>
              <a:t>Berdasarkan informasi tersebut:</a:t>
            </a:r>
          </a:p>
          <a:p>
            <a:pPr marL="800100" lvl="1" indent="-342900">
              <a:buFont typeface="+mj-lt"/>
              <a:buAutoNum type="arabicPeriod"/>
            </a:pPr>
            <a:r>
              <a:rPr lang="id-ID" dirty="0"/>
              <a:t>Berapakah jumlah ubin yang dijual dalam 1 set?</a:t>
            </a:r>
          </a:p>
          <a:p>
            <a:pPr marL="800100" lvl="1" indent="-342900">
              <a:buFont typeface="+mj-lt"/>
              <a:buAutoNum type="arabicPeriod"/>
            </a:pPr>
            <a:r>
              <a:rPr lang="id-ID" dirty="0"/>
              <a:t>Buatlah 1 contoh pola simetris 4×4 yang menunjukkan hasil pemasangan ubin dengan warna yang berkesinambungan di setiap ujungnya.</a:t>
            </a:r>
          </a:p>
          <a:p>
            <a:endParaRPr lang="id-ID" dirty="0"/>
          </a:p>
        </p:txBody>
      </p:sp>
      <p:sp>
        <p:nvSpPr>
          <p:cNvPr id="4" name="Tampungan Tanggal 3">
            <a:extLst>
              <a:ext uri="{FF2B5EF4-FFF2-40B4-BE49-F238E27FC236}">
                <a16:creationId xmlns:a16="http://schemas.microsoft.com/office/drawing/2014/main" id="{8395022E-DEFC-5F41-9BE6-E2D62E0AB17D}"/>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77AC1673-A8A4-B446-A959-8942B08E7648}"/>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D57B6CC3-F56E-0745-9428-B14DF8116A4C}"/>
              </a:ext>
            </a:extLst>
          </p:cNvPr>
          <p:cNvSpPr>
            <a:spLocks noGrp="1"/>
          </p:cNvSpPr>
          <p:nvPr>
            <p:ph type="sldNum" sz="quarter" idx="12"/>
          </p:nvPr>
        </p:nvSpPr>
        <p:spPr/>
        <p:txBody>
          <a:bodyPr/>
          <a:lstStyle/>
          <a:p>
            <a:fld id="{D18FBB9A-4F67-A542-B221-CA9FFA5A8790}" type="slidenum">
              <a:rPr lang="id-ID" smtClean="0"/>
              <a:t>21</a:t>
            </a:fld>
            <a:endParaRPr lang="id-ID"/>
          </a:p>
        </p:txBody>
      </p:sp>
      <p:pic>
        <p:nvPicPr>
          <p:cNvPr id="8" name="Gambar 7">
            <a:extLst>
              <a:ext uri="{FF2B5EF4-FFF2-40B4-BE49-F238E27FC236}">
                <a16:creationId xmlns:a16="http://schemas.microsoft.com/office/drawing/2014/main" id="{F959592A-A7D0-F64E-9911-77C1E59D9732}"/>
              </a:ext>
            </a:extLst>
          </p:cNvPr>
          <p:cNvPicPr>
            <a:picLocks noChangeAspect="1"/>
          </p:cNvPicPr>
          <p:nvPr/>
        </p:nvPicPr>
        <p:blipFill>
          <a:blip r:embed="rId2"/>
          <a:stretch>
            <a:fillRect/>
          </a:stretch>
        </p:blipFill>
        <p:spPr>
          <a:xfrm>
            <a:off x="3599000" y="1773098"/>
            <a:ext cx="4993999" cy="2282068"/>
          </a:xfrm>
          <a:prstGeom prst="rect">
            <a:avLst/>
          </a:prstGeom>
          <a:ln>
            <a:solidFill>
              <a:srgbClr val="0B5AEC"/>
            </a:solidFill>
          </a:ln>
        </p:spPr>
      </p:pic>
    </p:spTree>
    <p:extLst>
      <p:ext uri="{BB962C8B-B14F-4D97-AF65-F5344CB8AC3E}">
        <p14:creationId xmlns:p14="http://schemas.microsoft.com/office/powerpoint/2010/main" val="3327754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DE3FBAB-E732-2B4E-ACB7-343C59F3B4BA}"/>
              </a:ext>
            </a:extLst>
          </p:cNvPr>
          <p:cNvSpPr>
            <a:spLocks noGrp="1"/>
          </p:cNvSpPr>
          <p:nvPr>
            <p:ph type="title"/>
          </p:nvPr>
        </p:nvSpPr>
        <p:spPr/>
        <p:txBody>
          <a:bodyPr>
            <a:normAutofit fontScale="90000"/>
          </a:bodyPr>
          <a:lstStyle/>
          <a:p>
            <a:r>
              <a:rPr lang="id-ID" sz="2000" b="0" dirty="0"/>
              <a:t>3. Investigasi</a:t>
            </a:r>
            <a:br>
              <a:rPr lang="id-ID" dirty="0"/>
            </a:br>
            <a:r>
              <a:rPr lang="id-ID" dirty="0"/>
              <a:t>Pembahasan</a:t>
            </a:r>
          </a:p>
        </p:txBody>
      </p:sp>
      <p:sp>
        <p:nvSpPr>
          <p:cNvPr id="3" name="Tampungan Konten 2">
            <a:extLst>
              <a:ext uri="{FF2B5EF4-FFF2-40B4-BE49-F238E27FC236}">
                <a16:creationId xmlns:a16="http://schemas.microsoft.com/office/drawing/2014/main" id="{8E5409C6-64C8-854D-89B6-2CBC953C6CFF}"/>
              </a:ext>
            </a:extLst>
          </p:cNvPr>
          <p:cNvSpPr>
            <a:spLocks noGrp="1"/>
          </p:cNvSpPr>
          <p:nvPr>
            <p:ph idx="1"/>
          </p:nvPr>
        </p:nvSpPr>
        <p:spPr>
          <a:xfrm>
            <a:off x="152400" y="985382"/>
            <a:ext cx="8965096" cy="5315122"/>
          </a:xfrm>
        </p:spPr>
        <p:txBody>
          <a:bodyPr>
            <a:normAutofit/>
          </a:bodyPr>
          <a:lstStyle/>
          <a:p>
            <a:r>
              <a:rPr lang="id-ID" dirty="0"/>
              <a:t>Kita bisa menghitung jumlah maksimum ubin dalam satu kemasan.</a:t>
            </a:r>
          </a:p>
          <a:p>
            <a:endParaRPr lang="id-ID" dirty="0"/>
          </a:p>
          <a:p>
            <a:r>
              <a:rPr lang="id-ID" dirty="0" err="1"/>
              <a:t>Ujing</a:t>
            </a:r>
            <a:r>
              <a:rPr lang="id-ID" dirty="0"/>
              <a:t> 1 bisa dihubungkan dengan dirinya dan ketujuh ujung lainnya. </a:t>
            </a:r>
          </a:p>
          <a:p>
            <a:pPr lvl="1"/>
            <a:r>
              <a:rPr lang="id-ID" dirty="0"/>
              <a:t>1-1 = Ubin polos.</a:t>
            </a:r>
          </a:p>
          <a:p>
            <a:pPr lvl="1"/>
            <a:endParaRPr lang="id-ID" dirty="0"/>
          </a:p>
          <a:p>
            <a:r>
              <a:rPr lang="id-ID" dirty="0"/>
              <a:t>Ujung 2 bisa dihubungkan dengan semua ujung lain kecuali ujung 1 dan ujung 2 sendiri.</a:t>
            </a:r>
          </a:p>
          <a:p>
            <a:pPr lvl="1"/>
            <a:r>
              <a:rPr lang="id-ID" dirty="0"/>
              <a:t>Karena akan menghasilkan pola ubin yang sudah ada.</a:t>
            </a:r>
          </a:p>
          <a:p>
            <a:pPr lvl="1"/>
            <a:endParaRPr lang="id-ID" dirty="0"/>
          </a:p>
          <a:p>
            <a:r>
              <a:rPr lang="id-ID" dirty="0"/>
              <a:t>Sehingga kita harus menginvestigasi 7 + 6 kemungkinan yang ada. </a:t>
            </a:r>
          </a:p>
          <a:p>
            <a:pPr lvl="1"/>
            <a:r>
              <a:rPr lang="id-ID" dirty="0"/>
              <a:t>Mengapa hanya 13? Karena menghubungkan ujung 3 dan seterusnya akan memberikan hasil yang sama dengan yang sudah ada (karena faktor rotasi).</a:t>
            </a:r>
          </a:p>
          <a:p>
            <a:pPr lvl="1"/>
            <a:endParaRPr lang="id-ID" dirty="0"/>
          </a:p>
          <a:p>
            <a:r>
              <a:rPr lang="id-ID" dirty="0" err="1"/>
              <a:t>Kesemua</a:t>
            </a:r>
            <a:r>
              <a:rPr lang="id-ID" dirty="0"/>
              <a:t> 13 ubin hasil kombinasi bisa dilihat pada ilustrasi berikut. </a:t>
            </a:r>
          </a:p>
          <a:p>
            <a:pPr lvl="1"/>
            <a:r>
              <a:rPr lang="id-ID" dirty="0"/>
              <a:t>Tanda '=' berarti ubin tersebut sama dengan yang sudah ada/dihitung.</a:t>
            </a:r>
          </a:p>
        </p:txBody>
      </p:sp>
      <p:sp>
        <p:nvSpPr>
          <p:cNvPr id="4" name="Tampungan Tanggal 3">
            <a:extLst>
              <a:ext uri="{FF2B5EF4-FFF2-40B4-BE49-F238E27FC236}">
                <a16:creationId xmlns:a16="http://schemas.microsoft.com/office/drawing/2014/main" id="{8395022E-DEFC-5F41-9BE6-E2D62E0AB17D}"/>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77AC1673-A8A4-B446-A959-8942B08E7648}"/>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D57B6CC3-F56E-0745-9428-B14DF8116A4C}"/>
              </a:ext>
            </a:extLst>
          </p:cNvPr>
          <p:cNvSpPr>
            <a:spLocks noGrp="1"/>
          </p:cNvSpPr>
          <p:nvPr>
            <p:ph type="sldNum" sz="quarter" idx="12"/>
          </p:nvPr>
        </p:nvSpPr>
        <p:spPr/>
        <p:txBody>
          <a:bodyPr/>
          <a:lstStyle/>
          <a:p>
            <a:fld id="{D18FBB9A-4F67-A542-B221-CA9FFA5A8790}" type="slidenum">
              <a:rPr lang="id-ID" smtClean="0"/>
              <a:t>22</a:t>
            </a:fld>
            <a:endParaRPr lang="id-ID"/>
          </a:p>
        </p:txBody>
      </p:sp>
      <p:pic>
        <p:nvPicPr>
          <p:cNvPr id="11" name="Gambar 10">
            <a:extLst>
              <a:ext uri="{FF2B5EF4-FFF2-40B4-BE49-F238E27FC236}">
                <a16:creationId xmlns:a16="http://schemas.microsoft.com/office/drawing/2014/main" id="{653D3C05-04AC-6C4F-B01A-DF4DDECF98BB}"/>
              </a:ext>
            </a:extLst>
          </p:cNvPr>
          <p:cNvPicPr>
            <a:picLocks noChangeAspect="1"/>
          </p:cNvPicPr>
          <p:nvPr/>
        </p:nvPicPr>
        <p:blipFill>
          <a:blip r:embed="rId2"/>
          <a:stretch>
            <a:fillRect/>
          </a:stretch>
        </p:blipFill>
        <p:spPr>
          <a:xfrm>
            <a:off x="9296400" y="1076186"/>
            <a:ext cx="2663062" cy="5133513"/>
          </a:xfrm>
          <a:prstGeom prst="rect">
            <a:avLst/>
          </a:prstGeom>
          <a:ln>
            <a:noFill/>
          </a:ln>
        </p:spPr>
      </p:pic>
    </p:spTree>
    <p:extLst>
      <p:ext uri="{BB962C8B-B14F-4D97-AF65-F5344CB8AC3E}">
        <p14:creationId xmlns:p14="http://schemas.microsoft.com/office/powerpoint/2010/main" val="2514361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DE3FBAB-E732-2B4E-ACB7-343C59F3B4BA}"/>
              </a:ext>
            </a:extLst>
          </p:cNvPr>
          <p:cNvSpPr>
            <a:spLocks noGrp="1"/>
          </p:cNvSpPr>
          <p:nvPr>
            <p:ph type="title"/>
          </p:nvPr>
        </p:nvSpPr>
        <p:spPr/>
        <p:txBody>
          <a:bodyPr>
            <a:normAutofit fontScale="90000"/>
          </a:bodyPr>
          <a:lstStyle/>
          <a:p>
            <a:r>
              <a:rPr lang="id-ID" sz="2000" b="0" dirty="0"/>
              <a:t>3. Investigasi</a:t>
            </a:r>
            <a:br>
              <a:rPr lang="id-ID" dirty="0"/>
            </a:br>
            <a:r>
              <a:rPr lang="id-ID" dirty="0"/>
              <a:t>Pembahasan</a:t>
            </a:r>
          </a:p>
        </p:txBody>
      </p:sp>
      <p:sp>
        <p:nvSpPr>
          <p:cNvPr id="4" name="Tampungan Tanggal 3">
            <a:extLst>
              <a:ext uri="{FF2B5EF4-FFF2-40B4-BE49-F238E27FC236}">
                <a16:creationId xmlns:a16="http://schemas.microsoft.com/office/drawing/2014/main" id="{8395022E-DEFC-5F41-9BE6-E2D62E0AB17D}"/>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77AC1673-A8A4-B446-A959-8942B08E7648}"/>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D57B6CC3-F56E-0745-9428-B14DF8116A4C}"/>
              </a:ext>
            </a:extLst>
          </p:cNvPr>
          <p:cNvSpPr>
            <a:spLocks noGrp="1"/>
          </p:cNvSpPr>
          <p:nvPr>
            <p:ph type="sldNum" sz="quarter" idx="12"/>
          </p:nvPr>
        </p:nvSpPr>
        <p:spPr/>
        <p:txBody>
          <a:bodyPr/>
          <a:lstStyle/>
          <a:p>
            <a:fld id="{D18FBB9A-4F67-A542-B221-CA9FFA5A8790}" type="slidenum">
              <a:rPr lang="id-ID" smtClean="0"/>
              <a:t>23</a:t>
            </a:fld>
            <a:endParaRPr lang="id-ID"/>
          </a:p>
        </p:txBody>
      </p:sp>
      <p:pic>
        <p:nvPicPr>
          <p:cNvPr id="8" name="Gambar 7">
            <a:extLst>
              <a:ext uri="{FF2B5EF4-FFF2-40B4-BE49-F238E27FC236}">
                <a16:creationId xmlns:a16="http://schemas.microsoft.com/office/drawing/2014/main" id="{78702BCA-210F-EC42-8190-AC59685EF5D8}"/>
              </a:ext>
            </a:extLst>
          </p:cNvPr>
          <p:cNvPicPr>
            <a:picLocks noChangeAspect="1"/>
          </p:cNvPicPr>
          <p:nvPr/>
        </p:nvPicPr>
        <p:blipFill>
          <a:blip r:embed="rId2"/>
          <a:stretch>
            <a:fillRect/>
          </a:stretch>
        </p:blipFill>
        <p:spPr>
          <a:xfrm>
            <a:off x="3389487" y="1775957"/>
            <a:ext cx="4572426" cy="4524547"/>
          </a:xfrm>
          <a:prstGeom prst="rect">
            <a:avLst/>
          </a:prstGeom>
        </p:spPr>
      </p:pic>
      <p:sp>
        <p:nvSpPr>
          <p:cNvPr id="10" name="Tampungan Konten 9">
            <a:extLst>
              <a:ext uri="{FF2B5EF4-FFF2-40B4-BE49-F238E27FC236}">
                <a16:creationId xmlns:a16="http://schemas.microsoft.com/office/drawing/2014/main" id="{99ECD049-6F47-134D-9B91-C188EC549434}"/>
              </a:ext>
            </a:extLst>
          </p:cNvPr>
          <p:cNvSpPr>
            <a:spLocks noGrp="1"/>
          </p:cNvSpPr>
          <p:nvPr>
            <p:ph idx="1"/>
          </p:nvPr>
        </p:nvSpPr>
        <p:spPr/>
        <p:txBody>
          <a:bodyPr/>
          <a:lstStyle/>
          <a:p>
            <a:r>
              <a:rPr lang="id-ID" dirty="0"/>
              <a:t>Pola simetris 4×4 yang diminta, salah satunya seperti gambar berikut.</a:t>
            </a:r>
          </a:p>
          <a:p>
            <a:pPr lvl="1"/>
            <a:r>
              <a:rPr lang="id-ID" dirty="0"/>
              <a:t>Semua ujung yang bertemu, warnanya berkesinambungan.  </a:t>
            </a:r>
          </a:p>
        </p:txBody>
      </p:sp>
    </p:spTree>
    <p:extLst>
      <p:ext uri="{BB962C8B-B14F-4D97-AF65-F5344CB8AC3E}">
        <p14:creationId xmlns:p14="http://schemas.microsoft.com/office/powerpoint/2010/main" val="2699424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ampungan Tanggal 3">
            <a:extLst>
              <a:ext uri="{FF2B5EF4-FFF2-40B4-BE49-F238E27FC236}">
                <a16:creationId xmlns:a16="http://schemas.microsoft.com/office/drawing/2014/main" id="{00FA81BA-AE3F-DC45-927C-147E722A6F20}"/>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67B1B1D4-5CFA-6F4F-95D5-3C3340BDBE28}"/>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B4C4BDAA-0D81-C041-B353-AA3922657C5B}"/>
              </a:ext>
            </a:extLst>
          </p:cNvPr>
          <p:cNvSpPr>
            <a:spLocks noGrp="1"/>
          </p:cNvSpPr>
          <p:nvPr>
            <p:ph type="sldNum" sz="quarter" idx="12"/>
          </p:nvPr>
        </p:nvSpPr>
        <p:spPr/>
        <p:txBody>
          <a:bodyPr/>
          <a:lstStyle/>
          <a:p>
            <a:fld id="{D18FBB9A-4F67-A542-B221-CA9FFA5A8790}" type="slidenum">
              <a:rPr lang="id-ID" smtClean="0"/>
              <a:t>24</a:t>
            </a:fld>
            <a:endParaRPr lang="id-ID"/>
          </a:p>
        </p:txBody>
      </p:sp>
      <p:sp>
        <p:nvSpPr>
          <p:cNvPr id="7" name="Title 1">
            <a:extLst>
              <a:ext uri="{FF2B5EF4-FFF2-40B4-BE49-F238E27FC236}">
                <a16:creationId xmlns:a16="http://schemas.microsoft.com/office/drawing/2014/main" id="{6C496449-4776-654A-B3CC-250865F34A58}"/>
              </a:ext>
            </a:extLst>
          </p:cNvPr>
          <p:cNvSpPr>
            <a:spLocks noGrp="1"/>
          </p:cNvSpPr>
          <p:nvPr>
            <p:ph type="title"/>
          </p:nvPr>
        </p:nvSpPr>
        <p:spPr>
          <a:xfrm>
            <a:off x="334082" y="3109661"/>
            <a:ext cx="9571918" cy="1029382"/>
          </a:xfrm>
        </p:spPr>
        <p:txBody>
          <a:bodyPr>
            <a:normAutofit/>
          </a:bodyPr>
          <a:lstStyle/>
          <a:p>
            <a:r>
              <a:rPr lang="id-ID" sz="3500" i="1" dirty="0"/>
              <a:t>Topik-4: </a:t>
            </a:r>
            <a:r>
              <a:rPr lang="id-ID" sz="3200" dirty="0"/>
              <a:t>Analisis Data dan Inferensi</a:t>
            </a:r>
            <a:endParaRPr lang="en-US" sz="3500" b="1" i="1" dirty="0"/>
          </a:p>
        </p:txBody>
      </p:sp>
      <p:sp>
        <p:nvSpPr>
          <p:cNvPr id="8" name="Rectangle 4">
            <a:extLst>
              <a:ext uri="{FF2B5EF4-FFF2-40B4-BE49-F238E27FC236}">
                <a16:creationId xmlns:a16="http://schemas.microsoft.com/office/drawing/2014/main" id="{C0F89A8C-470D-A842-B0A0-AE9B4DB45393}"/>
              </a:ext>
            </a:extLst>
          </p:cNvPr>
          <p:cNvSpPr/>
          <p:nvPr/>
        </p:nvSpPr>
        <p:spPr>
          <a:xfrm>
            <a:off x="2369127" y="4880959"/>
            <a:ext cx="9822873" cy="98626"/>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9" name="Rectangle 5">
            <a:extLst>
              <a:ext uri="{FF2B5EF4-FFF2-40B4-BE49-F238E27FC236}">
                <a16:creationId xmlns:a16="http://schemas.microsoft.com/office/drawing/2014/main" id="{ED08C2F5-A71E-6E40-B986-0D7BDB298FC4}"/>
              </a:ext>
            </a:extLst>
          </p:cNvPr>
          <p:cNvSpPr/>
          <p:nvPr/>
        </p:nvSpPr>
        <p:spPr>
          <a:xfrm>
            <a:off x="6096001" y="5060139"/>
            <a:ext cx="6096000" cy="98626"/>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Tree>
    <p:extLst>
      <p:ext uri="{BB962C8B-B14F-4D97-AF65-F5344CB8AC3E}">
        <p14:creationId xmlns:p14="http://schemas.microsoft.com/office/powerpoint/2010/main" val="2031533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7EC4688-8757-7B4C-B7C0-87C8064F043D}"/>
              </a:ext>
            </a:extLst>
          </p:cNvPr>
          <p:cNvSpPr>
            <a:spLocks noGrp="1"/>
          </p:cNvSpPr>
          <p:nvPr>
            <p:ph type="title"/>
          </p:nvPr>
        </p:nvSpPr>
        <p:spPr/>
        <p:txBody>
          <a:bodyPr/>
          <a:lstStyle/>
          <a:p>
            <a:r>
              <a:rPr lang="id-ID" dirty="0"/>
              <a:t>4. Analisis Data dan Inferensi</a:t>
            </a:r>
          </a:p>
        </p:txBody>
      </p:sp>
      <p:sp>
        <p:nvSpPr>
          <p:cNvPr id="3" name="Tampungan Konten 2">
            <a:extLst>
              <a:ext uri="{FF2B5EF4-FFF2-40B4-BE49-F238E27FC236}">
                <a16:creationId xmlns:a16="http://schemas.microsoft.com/office/drawing/2014/main" id="{EEDD75D2-CE0B-844F-AD03-685FF9B6F388}"/>
              </a:ext>
            </a:extLst>
          </p:cNvPr>
          <p:cNvSpPr>
            <a:spLocks noGrp="1"/>
          </p:cNvSpPr>
          <p:nvPr>
            <p:ph idx="1"/>
          </p:nvPr>
        </p:nvSpPr>
        <p:spPr/>
        <p:txBody>
          <a:bodyPr>
            <a:normAutofit/>
          </a:bodyPr>
          <a:lstStyle/>
          <a:p>
            <a:r>
              <a:rPr lang="id-ID" dirty="0"/>
              <a:t>Analisis data dilakukan untuk berbagai keperluan dan menggunakan beragam metode.</a:t>
            </a:r>
          </a:p>
          <a:p>
            <a:endParaRPr lang="id-ID" dirty="0"/>
          </a:p>
          <a:p>
            <a:r>
              <a:rPr lang="id-ID" dirty="0"/>
              <a:t>Data biasanya dikumpulkan untuk:</a:t>
            </a:r>
          </a:p>
          <a:p>
            <a:pPr lvl="1"/>
            <a:r>
              <a:rPr lang="id-ID" dirty="0"/>
              <a:t>Menginvestigasi hipotesis.</a:t>
            </a:r>
          </a:p>
          <a:p>
            <a:pPr lvl="1"/>
            <a:r>
              <a:rPr lang="id-ID" dirty="0"/>
              <a:t>Membuat keputusan tentang suatu tindakan.</a:t>
            </a:r>
          </a:p>
          <a:p>
            <a:pPr lvl="2"/>
            <a:r>
              <a:rPr lang="id-ID" dirty="0"/>
              <a:t>Misal: Apakah mengurangi kecepatan dapat mengurangi tingkat kecelakaan lalu lintas?</a:t>
            </a:r>
          </a:p>
          <a:p>
            <a:pPr lvl="1"/>
            <a:r>
              <a:rPr lang="id-ID" dirty="0"/>
              <a:t>Keperluan analisis rutin. (Menemukan pola dan tren)</a:t>
            </a:r>
          </a:p>
          <a:p>
            <a:endParaRPr lang="id-ID" dirty="0"/>
          </a:p>
          <a:p>
            <a:r>
              <a:rPr lang="id-ID" dirty="0"/>
              <a:t>Dalam analisis data, keterampilan dalam melakukan pencarian (</a:t>
            </a:r>
            <a:r>
              <a:rPr lang="id-ID" i="1" dirty="0" err="1"/>
              <a:t>searching</a:t>
            </a:r>
            <a:r>
              <a:rPr lang="id-ID" dirty="0"/>
              <a:t>) dan mengusulkan hipotesis juga penting.</a:t>
            </a:r>
          </a:p>
          <a:p>
            <a:endParaRPr lang="id-ID" dirty="0"/>
          </a:p>
          <a:p>
            <a:r>
              <a:rPr lang="id-ID" dirty="0"/>
              <a:t>Lebih jauh lagi, keterampilan untuk menemukan pola pada data yang kompleks merupakan bagian penting dari kemampuan pemecahan masalah.</a:t>
            </a:r>
          </a:p>
          <a:p>
            <a:pPr lvl="1"/>
            <a:r>
              <a:rPr lang="id-ID" dirty="0"/>
              <a:t>Kasus berikut ini mencontohkan pentingnya keterampilan tersebut.</a:t>
            </a:r>
          </a:p>
        </p:txBody>
      </p:sp>
      <p:sp>
        <p:nvSpPr>
          <p:cNvPr id="4" name="Tampungan Tanggal 3">
            <a:extLst>
              <a:ext uri="{FF2B5EF4-FFF2-40B4-BE49-F238E27FC236}">
                <a16:creationId xmlns:a16="http://schemas.microsoft.com/office/drawing/2014/main" id="{C4C767DA-D3B2-3441-8E20-13E9B684D9FE}"/>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CF4AE6D8-58DB-604C-BE51-099B39CFB490}"/>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C95B10D6-B2D5-5445-BBB7-02C74BE79018}"/>
              </a:ext>
            </a:extLst>
          </p:cNvPr>
          <p:cNvSpPr>
            <a:spLocks noGrp="1"/>
          </p:cNvSpPr>
          <p:nvPr>
            <p:ph type="sldNum" sz="quarter" idx="12"/>
          </p:nvPr>
        </p:nvSpPr>
        <p:spPr/>
        <p:txBody>
          <a:bodyPr/>
          <a:lstStyle/>
          <a:p>
            <a:fld id="{D18FBB9A-4F67-A542-B221-CA9FFA5A8790}" type="slidenum">
              <a:rPr lang="id-ID" smtClean="0"/>
              <a:t>25</a:t>
            </a:fld>
            <a:endParaRPr lang="id-ID"/>
          </a:p>
        </p:txBody>
      </p:sp>
    </p:spTree>
    <p:extLst>
      <p:ext uri="{BB962C8B-B14F-4D97-AF65-F5344CB8AC3E}">
        <p14:creationId xmlns:p14="http://schemas.microsoft.com/office/powerpoint/2010/main" val="969616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7EC4688-8757-7B4C-B7C0-87C8064F043D}"/>
              </a:ext>
            </a:extLst>
          </p:cNvPr>
          <p:cNvSpPr>
            <a:spLocks noGrp="1"/>
          </p:cNvSpPr>
          <p:nvPr>
            <p:ph type="title"/>
          </p:nvPr>
        </p:nvSpPr>
        <p:spPr/>
        <p:txBody>
          <a:bodyPr>
            <a:normAutofit fontScale="90000"/>
          </a:bodyPr>
          <a:lstStyle/>
          <a:p>
            <a:r>
              <a:rPr lang="id-ID" sz="2000" b="0" dirty="0"/>
              <a:t>4. Analisis Data dan Inferensi</a:t>
            </a:r>
            <a:br>
              <a:rPr lang="id-ID" sz="2000" b="0" dirty="0"/>
            </a:br>
            <a:r>
              <a:rPr lang="id-ID" dirty="0"/>
              <a:t>Diskusi</a:t>
            </a:r>
          </a:p>
        </p:txBody>
      </p:sp>
      <p:sp>
        <p:nvSpPr>
          <p:cNvPr id="3" name="Tampungan Konten 2">
            <a:extLst>
              <a:ext uri="{FF2B5EF4-FFF2-40B4-BE49-F238E27FC236}">
                <a16:creationId xmlns:a16="http://schemas.microsoft.com/office/drawing/2014/main" id="{EEDD75D2-CE0B-844F-AD03-685FF9B6F388}"/>
              </a:ext>
            </a:extLst>
          </p:cNvPr>
          <p:cNvSpPr>
            <a:spLocks noGrp="1"/>
          </p:cNvSpPr>
          <p:nvPr>
            <p:ph idx="1"/>
          </p:nvPr>
        </p:nvSpPr>
        <p:spPr>
          <a:xfrm>
            <a:off x="152400" y="985382"/>
            <a:ext cx="7083287" cy="5315122"/>
          </a:xfrm>
        </p:spPr>
        <p:txBody>
          <a:bodyPr>
            <a:normAutofit fontScale="92500" lnSpcReduction="20000"/>
          </a:bodyPr>
          <a:lstStyle/>
          <a:p>
            <a:r>
              <a:rPr lang="id-ID" dirty="0"/>
              <a:t>Tabel di samping ini adalah rangkuman data mengenai ukuran kelas berdasarkan jumlah siswa pada tingkat sekolah dasar di suatu kabupaten. (</a:t>
            </a:r>
            <a:r>
              <a:rPr lang="id-ID" dirty="0" err="1"/>
              <a:t>pupils</a:t>
            </a:r>
            <a:r>
              <a:rPr lang="id-ID" dirty="0"/>
              <a:t> = siswa).</a:t>
            </a:r>
          </a:p>
          <a:p>
            <a:endParaRPr lang="id-ID" dirty="0"/>
          </a:p>
          <a:p>
            <a:pPr marL="457200" indent="-457200">
              <a:buFont typeface="+mj-lt"/>
              <a:buAutoNum type="arabicPeriod"/>
            </a:pPr>
            <a:r>
              <a:rPr lang="id-ID" dirty="0"/>
              <a:t>Gambarkan sebuah grafik yang menunjukkan bagaimana </a:t>
            </a:r>
            <a:r>
              <a:rPr lang="id-ID" dirty="0" err="1"/>
              <a:t>presentase</a:t>
            </a:r>
            <a:r>
              <a:rPr lang="id-ID" dirty="0"/>
              <a:t> siswa di setiap ukuran kelas bervariasi pada setiap periodenya. Jelaskan apa yang </a:t>
            </a:r>
            <a:r>
              <a:rPr lang="id-ID" dirty="0" err="1"/>
              <a:t>nampak</a:t>
            </a:r>
            <a:r>
              <a:rPr lang="id-ID" dirty="0"/>
              <a:t> dari grafik tersebut dengan beberapa kalimat singkat!</a:t>
            </a:r>
          </a:p>
          <a:p>
            <a:pPr marL="457200" indent="-457200">
              <a:buFont typeface="+mj-lt"/>
              <a:buAutoNum type="arabicPeriod"/>
            </a:pPr>
            <a:endParaRPr lang="id-ID" dirty="0"/>
          </a:p>
          <a:p>
            <a:pPr marL="457200" indent="-457200">
              <a:buFont typeface="+mj-lt"/>
              <a:buAutoNum type="arabicPeriod"/>
            </a:pPr>
            <a:r>
              <a:rPr lang="id-ID" dirty="0"/>
              <a:t>Tabel tersebut menunjukkan persentase siswa dalam berbagai ukuran kelas. Jika kita asumsikan bahwa rata-rata kelas dengan ukuran kecil adalah 10 dan rata-rata kelas besar adalah 30, berapakah persentase kelas aktual untuk ketiga jenis ukuran pada tahun 2011?</a:t>
            </a:r>
          </a:p>
          <a:p>
            <a:pPr marL="457200" indent="-457200">
              <a:buFont typeface="+mj-lt"/>
              <a:buAutoNum type="arabicPeriod"/>
            </a:pPr>
            <a:endParaRPr lang="id-ID" dirty="0"/>
          </a:p>
          <a:p>
            <a:pPr marL="457200" indent="-457200">
              <a:buFont typeface="+mj-lt"/>
              <a:buAutoNum type="arabicPeriod"/>
            </a:pPr>
            <a:r>
              <a:rPr lang="id-ID" dirty="0"/>
              <a:t>Rata-rata ukuran kelas relatif konstan pada periode yang ditunjukkan pada tabel. Tetapi jika diperhatikan lebih lanjut, terdapat perubahan signifikan pada proporsi siswa di jenis-jenis ukuran kelas yang ada. Mengapa hal tersebut bisa terjadi?</a:t>
            </a:r>
          </a:p>
        </p:txBody>
      </p:sp>
      <p:sp>
        <p:nvSpPr>
          <p:cNvPr id="4" name="Tampungan Tanggal 3">
            <a:extLst>
              <a:ext uri="{FF2B5EF4-FFF2-40B4-BE49-F238E27FC236}">
                <a16:creationId xmlns:a16="http://schemas.microsoft.com/office/drawing/2014/main" id="{C4C767DA-D3B2-3441-8E20-13E9B684D9FE}"/>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CF4AE6D8-58DB-604C-BE51-099B39CFB490}"/>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C95B10D6-B2D5-5445-BBB7-02C74BE79018}"/>
              </a:ext>
            </a:extLst>
          </p:cNvPr>
          <p:cNvSpPr>
            <a:spLocks noGrp="1"/>
          </p:cNvSpPr>
          <p:nvPr>
            <p:ph type="sldNum" sz="quarter" idx="12"/>
          </p:nvPr>
        </p:nvSpPr>
        <p:spPr/>
        <p:txBody>
          <a:bodyPr/>
          <a:lstStyle/>
          <a:p>
            <a:fld id="{D18FBB9A-4F67-A542-B221-CA9FFA5A8790}" type="slidenum">
              <a:rPr lang="id-ID" smtClean="0"/>
              <a:t>26</a:t>
            </a:fld>
            <a:endParaRPr lang="id-ID"/>
          </a:p>
        </p:txBody>
      </p:sp>
      <p:pic>
        <p:nvPicPr>
          <p:cNvPr id="8" name="Gambar 7">
            <a:extLst>
              <a:ext uri="{FF2B5EF4-FFF2-40B4-BE49-F238E27FC236}">
                <a16:creationId xmlns:a16="http://schemas.microsoft.com/office/drawing/2014/main" id="{1695CCC4-84A2-8F4D-BB89-7C7482C9AA32}"/>
              </a:ext>
            </a:extLst>
          </p:cNvPr>
          <p:cNvPicPr>
            <a:picLocks noChangeAspect="1"/>
          </p:cNvPicPr>
          <p:nvPr/>
        </p:nvPicPr>
        <p:blipFill>
          <a:blip r:embed="rId2"/>
          <a:stretch>
            <a:fillRect/>
          </a:stretch>
        </p:blipFill>
        <p:spPr>
          <a:xfrm>
            <a:off x="7513526" y="1142414"/>
            <a:ext cx="4526074" cy="4993341"/>
          </a:xfrm>
          <a:prstGeom prst="rect">
            <a:avLst/>
          </a:prstGeom>
          <a:ln>
            <a:solidFill>
              <a:srgbClr val="0B5AEC"/>
            </a:solidFill>
          </a:ln>
        </p:spPr>
      </p:pic>
    </p:spTree>
    <p:extLst>
      <p:ext uri="{BB962C8B-B14F-4D97-AF65-F5344CB8AC3E}">
        <p14:creationId xmlns:p14="http://schemas.microsoft.com/office/powerpoint/2010/main" val="1495649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7EC4688-8757-7B4C-B7C0-87C8064F043D}"/>
              </a:ext>
            </a:extLst>
          </p:cNvPr>
          <p:cNvSpPr>
            <a:spLocks noGrp="1"/>
          </p:cNvSpPr>
          <p:nvPr>
            <p:ph type="title"/>
          </p:nvPr>
        </p:nvSpPr>
        <p:spPr/>
        <p:txBody>
          <a:bodyPr>
            <a:normAutofit fontScale="90000"/>
          </a:bodyPr>
          <a:lstStyle/>
          <a:p>
            <a:r>
              <a:rPr lang="id-ID" sz="2000" b="0" dirty="0"/>
              <a:t>4. Analisis Data dan Inferensi</a:t>
            </a:r>
            <a:br>
              <a:rPr lang="id-ID" sz="2000" b="0" dirty="0"/>
            </a:br>
            <a:r>
              <a:rPr lang="id-ID" dirty="0"/>
              <a:t>Pembahasan (1/3)</a:t>
            </a:r>
          </a:p>
        </p:txBody>
      </p:sp>
      <p:sp>
        <p:nvSpPr>
          <p:cNvPr id="4" name="Tampungan Tanggal 3">
            <a:extLst>
              <a:ext uri="{FF2B5EF4-FFF2-40B4-BE49-F238E27FC236}">
                <a16:creationId xmlns:a16="http://schemas.microsoft.com/office/drawing/2014/main" id="{C4C767DA-D3B2-3441-8E20-13E9B684D9FE}"/>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CF4AE6D8-58DB-604C-BE51-099B39CFB490}"/>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C95B10D6-B2D5-5445-BBB7-02C74BE79018}"/>
              </a:ext>
            </a:extLst>
          </p:cNvPr>
          <p:cNvSpPr>
            <a:spLocks noGrp="1"/>
          </p:cNvSpPr>
          <p:nvPr>
            <p:ph type="sldNum" sz="quarter" idx="12"/>
          </p:nvPr>
        </p:nvSpPr>
        <p:spPr/>
        <p:txBody>
          <a:bodyPr/>
          <a:lstStyle/>
          <a:p>
            <a:fld id="{D18FBB9A-4F67-A542-B221-CA9FFA5A8790}" type="slidenum">
              <a:rPr lang="id-ID" smtClean="0"/>
              <a:t>27</a:t>
            </a:fld>
            <a:endParaRPr lang="id-ID"/>
          </a:p>
        </p:txBody>
      </p:sp>
      <p:sp>
        <p:nvSpPr>
          <p:cNvPr id="9" name="Tampungan Konten 8">
            <a:extLst>
              <a:ext uri="{FF2B5EF4-FFF2-40B4-BE49-F238E27FC236}">
                <a16:creationId xmlns:a16="http://schemas.microsoft.com/office/drawing/2014/main" id="{D1EB8B18-D4BE-6847-A05B-9BC2000FA8FB}"/>
              </a:ext>
            </a:extLst>
          </p:cNvPr>
          <p:cNvSpPr>
            <a:spLocks noGrp="1"/>
          </p:cNvSpPr>
          <p:nvPr>
            <p:ph idx="1"/>
          </p:nvPr>
        </p:nvSpPr>
        <p:spPr>
          <a:xfrm>
            <a:off x="152400" y="4975412"/>
            <a:ext cx="11887200" cy="1325092"/>
          </a:xfrm>
        </p:spPr>
        <p:txBody>
          <a:bodyPr/>
          <a:lstStyle/>
          <a:p>
            <a:r>
              <a:rPr lang="id-ID" dirty="0"/>
              <a:t>Grafik tersebut menunjukkan:</a:t>
            </a:r>
          </a:p>
          <a:p>
            <a:pPr lvl="1"/>
            <a:r>
              <a:rPr lang="id-ID" dirty="0"/>
              <a:t>Jumlah siswa pada kelas besar menurun dari tahun ke tahun.</a:t>
            </a:r>
          </a:p>
          <a:p>
            <a:pPr lvl="1"/>
            <a:r>
              <a:rPr lang="id-ID" dirty="0"/>
              <a:t>Jumlah siswa pada kelas kecil meningkat.</a:t>
            </a:r>
          </a:p>
          <a:p>
            <a:pPr lvl="1"/>
            <a:r>
              <a:rPr lang="id-ID" dirty="0"/>
              <a:t>Jumlah siswa pada kelas besar menurun karena siswanya pindah ke kelas kecil.</a:t>
            </a:r>
          </a:p>
        </p:txBody>
      </p:sp>
      <p:pic>
        <p:nvPicPr>
          <p:cNvPr id="11" name="Gambar 10">
            <a:extLst>
              <a:ext uri="{FF2B5EF4-FFF2-40B4-BE49-F238E27FC236}">
                <a16:creationId xmlns:a16="http://schemas.microsoft.com/office/drawing/2014/main" id="{6DB28294-EAC2-774D-AAFD-AAE9D3A6871F}"/>
              </a:ext>
            </a:extLst>
          </p:cNvPr>
          <p:cNvPicPr>
            <a:picLocks noChangeAspect="1"/>
          </p:cNvPicPr>
          <p:nvPr/>
        </p:nvPicPr>
        <p:blipFill>
          <a:blip r:embed="rId2"/>
          <a:stretch>
            <a:fillRect/>
          </a:stretch>
        </p:blipFill>
        <p:spPr>
          <a:xfrm>
            <a:off x="3857045" y="1045562"/>
            <a:ext cx="4477910" cy="3747887"/>
          </a:xfrm>
          <a:prstGeom prst="rect">
            <a:avLst/>
          </a:prstGeom>
          <a:ln>
            <a:solidFill>
              <a:srgbClr val="0B5AEC"/>
            </a:solidFill>
          </a:ln>
        </p:spPr>
      </p:pic>
    </p:spTree>
    <p:extLst>
      <p:ext uri="{BB962C8B-B14F-4D97-AF65-F5344CB8AC3E}">
        <p14:creationId xmlns:p14="http://schemas.microsoft.com/office/powerpoint/2010/main" val="3130210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7EC4688-8757-7B4C-B7C0-87C8064F043D}"/>
              </a:ext>
            </a:extLst>
          </p:cNvPr>
          <p:cNvSpPr>
            <a:spLocks noGrp="1"/>
          </p:cNvSpPr>
          <p:nvPr>
            <p:ph type="title"/>
          </p:nvPr>
        </p:nvSpPr>
        <p:spPr/>
        <p:txBody>
          <a:bodyPr>
            <a:normAutofit fontScale="90000"/>
          </a:bodyPr>
          <a:lstStyle/>
          <a:p>
            <a:r>
              <a:rPr lang="id-ID" sz="2000" b="0" dirty="0"/>
              <a:t>4. Analisis Data dan Inferensi</a:t>
            </a:r>
            <a:br>
              <a:rPr lang="id-ID" sz="2000" b="0" dirty="0"/>
            </a:br>
            <a:r>
              <a:rPr lang="id-ID" dirty="0"/>
              <a:t>Pembahasan (2/3)</a:t>
            </a:r>
          </a:p>
        </p:txBody>
      </p:sp>
      <p:sp>
        <p:nvSpPr>
          <p:cNvPr id="4" name="Tampungan Tanggal 3">
            <a:extLst>
              <a:ext uri="{FF2B5EF4-FFF2-40B4-BE49-F238E27FC236}">
                <a16:creationId xmlns:a16="http://schemas.microsoft.com/office/drawing/2014/main" id="{C4C767DA-D3B2-3441-8E20-13E9B684D9FE}"/>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CF4AE6D8-58DB-604C-BE51-099B39CFB490}"/>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C95B10D6-B2D5-5445-BBB7-02C74BE79018}"/>
              </a:ext>
            </a:extLst>
          </p:cNvPr>
          <p:cNvSpPr>
            <a:spLocks noGrp="1"/>
          </p:cNvSpPr>
          <p:nvPr>
            <p:ph type="sldNum" sz="quarter" idx="12"/>
          </p:nvPr>
        </p:nvSpPr>
        <p:spPr/>
        <p:txBody>
          <a:bodyPr/>
          <a:lstStyle/>
          <a:p>
            <a:fld id="{D18FBB9A-4F67-A542-B221-CA9FFA5A8790}" type="slidenum">
              <a:rPr lang="id-ID" smtClean="0"/>
              <a:t>28</a:t>
            </a:fld>
            <a:endParaRPr lang="id-ID"/>
          </a:p>
        </p:txBody>
      </p:sp>
      <p:sp>
        <p:nvSpPr>
          <p:cNvPr id="7" name="Tampungan Konten 6">
            <a:extLst>
              <a:ext uri="{FF2B5EF4-FFF2-40B4-BE49-F238E27FC236}">
                <a16:creationId xmlns:a16="http://schemas.microsoft.com/office/drawing/2014/main" id="{81B27F34-F730-8442-88EA-DB4670E2072E}"/>
              </a:ext>
            </a:extLst>
          </p:cNvPr>
          <p:cNvSpPr>
            <a:spLocks noGrp="1"/>
          </p:cNvSpPr>
          <p:nvPr>
            <p:ph idx="1"/>
          </p:nvPr>
        </p:nvSpPr>
        <p:spPr/>
        <p:txBody>
          <a:bodyPr/>
          <a:lstStyle/>
          <a:p>
            <a:r>
              <a:rPr lang="id-ID" dirty="0"/>
              <a:t>Jika kita asumsikan bahwa seluruh siswa pada tahun 2011 adalah 1000 orang, maka akan terdapat:</a:t>
            </a:r>
          </a:p>
          <a:p>
            <a:pPr lvl="1"/>
            <a:r>
              <a:rPr lang="id-ID" dirty="0"/>
              <a:t>202 siswa yang belajar di kelas kecil (sebanyak 20,2 kelas),</a:t>
            </a:r>
          </a:p>
          <a:p>
            <a:pPr lvl="1"/>
            <a:r>
              <a:rPr lang="id-ID" dirty="0"/>
              <a:t>567 di kelas sedang (sebanyak 25,8 kelas), dan;</a:t>
            </a:r>
          </a:p>
          <a:p>
            <a:pPr lvl="1"/>
            <a:r>
              <a:rPr lang="id-ID" dirty="0"/>
              <a:t>232 di kelas besar (sebanyak 7,7 kelas).</a:t>
            </a:r>
          </a:p>
          <a:p>
            <a:endParaRPr lang="id-ID" dirty="0"/>
          </a:p>
          <a:p>
            <a:r>
              <a:rPr lang="id-ID" dirty="0"/>
              <a:t>Sehingga total kelasnya ada:</a:t>
            </a:r>
          </a:p>
          <a:p>
            <a:pPr lvl="1"/>
            <a:r>
              <a:rPr lang="id-ID" dirty="0"/>
              <a:t>20.2 + 25.8 + 7.7 = 53.7 kelas.</a:t>
            </a:r>
          </a:p>
          <a:p>
            <a:endParaRPr lang="id-ID" dirty="0"/>
          </a:p>
          <a:p>
            <a:r>
              <a:rPr lang="id-ID" dirty="0"/>
              <a:t>Jika dijadikan persentase maka:</a:t>
            </a:r>
          </a:p>
          <a:p>
            <a:pPr lvl="1"/>
            <a:r>
              <a:rPr lang="id-ID" b="1" dirty="0"/>
              <a:t>37.6%</a:t>
            </a:r>
            <a:r>
              <a:rPr lang="id-ID" dirty="0"/>
              <a:t> kelas kecil (dengan kapasitas &lt; 19 siswa), </a:t>
            </a:r>
          </a:p>
          <a:p>
            <a:pPr lvl="1"/>
            <a:r>
              <a:rPr lang="id-ID" b="1" dirty="0"/>
              <a:t>48.0%</a:t>
            </a:r>
            <a:r>
              <a:rPr lang="id-ID" dirty="0"/>
              <a:t> kelas sedang (dengan kapasitas 19–25 siswa), dan;</a:t>
            </a:r>
          </a:p>
          <a:p>
            <a:pPr lvl="1"/>
            <a:r>
              <a:rPr lang="id-ID" b="1" dirty="0"/>
              <a:t>14.3%</a:t>
            </a:r>
            <a:r>
              <a:rPr lang="id-ID" dirty="0"/>
              <a:t> kelas besar (dengan kapasitas &gt; 25 siswa).</a:t>
            </a:r>
          </a:p>
        </p:txBody>
      </p:sp>
    </p:spTree>
    <p:extLst>
      <p:ext uri="{BB962C8B-B14F-4D97-AF65-F5344CB8AC3E}">
        <p14:creationId xmlns:p14="http://schemas.microsoft.com/office/powerpoint/2010/main" val="3383541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7EC4688-8757-7B4C-B7C0-87C8064F043D}"/>
              </a:ext>
            </a:extLst>
          </p:cNvPr>
          <p:cNvSpPr>
            <a:spLocks noGrp="1"/>
          </p:cNvSpPr>
          <p:nvPr>
            <p:ph type="title"/>
          </p:nvPr>
        </p:nvSpPr>
        <p:spPr/>
        <p:txBody>
          <a:bodyPr>
            <a:normAutofit fontScale="90000"/>
          </a:bodyPr>
          <a:lstStyle/>
          <a:p>
            <a:r>
              <a:rPr lang="id-ID" sz="2000" b="0" dirty="0"/>
              <a:t>4. Analisis Data dan Inferensi</a:t>
            </a:r>
            <a:br>
              <a:rPr lang="id-ID" sz="2000" b="0" dirty="0"/>
            </a:br>
            <a:r>
              <a:rPr lang="id-ID" dirty="0"/>
              <a:t>Pembahasan (3/3)</a:t>
            </a:r>
          </a:p>
        </p:txBody>
      </p:sp>
      <p:sp>
        <p:nvSpPr>
          <p:cNvPr id="4" name="Tampungan Tanggal 3">
            <a:extLst>
              <a:ext uri="{FF2B5EF4-FFF2-40B4-BE49-F238E27FC236}">
                <a16:creationId xmlns:a16="http://schemas.microsoft.com/office/drawing/2014/main" id="{C4C767DA-D3B2-3441-8E20-13E9B684D9FE}"/>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CF4AE6D8-58DB-604C-BE51-099B39CFB490}"/>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C95B10D6-B2D5-5445-BBB7-02C74BE79018}"/>
              </a:ext>
            </a:extLst>
          </p:cNvPr>
          <p:cNvSpPr>
            <a:spLocks noGrp="1"/>
          </p:cNvSpPr>
          <p:nvPr>
            <p:ph type="sldNum" sz="quarter" idx="12"/>
          </p:nvPr>
        </p:nvSpPr>
        <p:spPr/>
        <p:txBody>
          <a:bodyPr/>
          <a:lstStyle/>
          <a:p>
            <a:fld id="{D18FBB9A-4F67-A542-B221-CA9FFA5A8790}" type="slidenum">
              <a:rPr lang="id-ID" smtClean="0"/>
              <a:t>29</a:t>
            </a:fld>
            <a:endParaRPr lang="id-ID"/>
          </a:p>
        </p:txBody>
      </p:sp>
      <p:sp>
        <p:nvSpPr>
          <p:cNvPr id="7" name="Tampungan Konten 6">
            <a:extLst>
              <a:ext uri="{FF2B5EF4-FFF2-40B4-BE49-F238E27FC236}">
                <a16:creationId xmlns:a16="http://schemas.microsoft.com/office/drawing/2014/main" id="{81B27F34-F730-8442-88EA-DB4670E2072E}"/>
              </a:ext>
            </a:extLst>
          </p:cNvPr>
          <p:cNvSpPr>
            <a:spLocks noGrp="1"/>
          </p:cNvSpPr>
          <p:nvPr>
            <p:ph idx="1"/>
          </p:nvPr>
        </p:nvSpPr>
        <p:spPr/>
        <p:txBody>
          <a:bodyPr>
            <a:normAutofit fontScale="92500" lnSpcReduction="20000"/>
          </a:bodyPr>
          <a:lstStyle/>
          <a:p>
            <a:r>
              <a:rPr lang="id-ID" dirty="0"/>
              <a:t>Berdasarkan perhitungan sebelumnya kita mendapatkan total:</a:t>
            </a:r>
          </a:p>
          <a:p>
            <a:pPr lvl="1"/>
            <a:r>
              <a:rPr lang="id-ID" dirty="0"/>
              <a:t>20.2 + 25.8 + 7.7 = 53.7 kelas, untuk total 1000 siswa, dengan rata-rata kelas berisi 18,6 anak.</a:t>
            </a:r>
          </a:p>
          <a:p>
            <a:endParaRPr lang="id-ID" dirty="0"/>
          </a:p>
          <a:p>
            <a:r>
              <a:rPr lang="id-ID" dirty="0"/>
              <a:t>Ternyata jumlah tersebut lebih rendah daripada yang tertera pada tabel.</a:t>
            </a:r>
          </a:p>
          <a:p>
            <a:pPr lvl="1"/>
            <a:r>
              <a:rPr lang="id-ID" dirty="0"/>
              <a:t>Bisa jadi karena perkiraan ukuran kelas pada setiap kategori di pertanyaan #2 adalah salah.</a:t>
            </a:r>
          </a:p>
          <a:p>
            <a:endParaRPr lang="id-ID" dirty="0"/>
          </a:p>
          <a:p>
            <a:r>
              <a:rPr lang="id-ID" dirty="0"/>
              <a:t>Perhitungan serupa untuk tahun 2006 menghasilkan persentase sebagai berikut:</a:t>
            </a:r>
          </a:p>
          <a:p>
            <a:pPr lvl="1"/>
            <a:r>
              <a:rPr lang="id-ID" dirty="0"/>
              <a:t>&lt;19: 26.5% </a:t>
            </a:r>
          </a:p>
          <a:p>
            <a:pPr lvl="1"/>
            <a:r>
              <a:rPr lang="id-ID" dirty="0"/>
              <a:t>19–25: 48.1% </a:t>
            </a:r>
          </a:p>
          <a:p>
            <a:pPr lvl="1"/>
            <a:r>
              <a:rPr lang="id-ID" dirty="0"/>
              <a:t>&gt;25: 25.4%</a:t>
            </a:r>
          </a:p>
          <a:p>
            <a:pPr lvl="1"/>
            <a:r>
              <a:rPr lang="id-ID" dirty="0"/>
              <a:t>Dengan rata-rata ukuran kelas = 20,9.</a:t>
            </a:r>
          </a:p>
          <a:p>
            <a:endParaRPr lang="id-ID" dirty="0"/>
          </a:p>
          <a:p>
            <a:r>
              <a:rPr lang="id-ID" dirty="0"/>
              <a:t>Hal ini menunjukkan bahwa:</a:t>
            </a:r>
          </a:p>
          <a:p>
            <a:pPr lvl="1"/>
            <a:r>
              <a:rPr lang="id-ID" dirty="0"/>
              <a:t>Jumlah kelas ukuran sedang cenderung tetap.</a:t>
            </a:r>
          </a:p>
          <a:p>
            <a:pPr lvl="1"/>
            <a:r>
              <a:rPr lang="id-ID" dirty="0"/>
              <a:t>Jumlah kelas ukuran besar menurun.</a:t>
            </a:r>
          </a:p>
          <a:p>
            <a:pPr lvl="1"/>
            <a:r>
              <a:rPr lang="id-ID" dirty="0"/>
              <a:t>Dan jumlah kelas ukuran kecil meningkat.</a:t>
            </a:r>
          </a:p>
          <a:p>
            <a:endParaRPr lang="id-ID" dirty="0"/>
          </a:p>
          <a:p>
            <a:r>
              <a:rPr lang="id-ID" dirty="0"/>
              <a:t>Sehingga secara keseluruhan, rata-rata siswanya tetap.</a:t>
            </a:r>
          </a:p>
        </p:txBody>
      </p:sp>
    </p:spTree>
    <p:extLst>
      <p:ext uri="{BB962C8B-B14F-4D97-AF65-F5344CB8AC3E}">
        <p14:creationId xmlns:p14="http://schemas.microsoft.com/office/powerpoint/2010/main" val="3297055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ampungan Tanggal 3">
            <a:extLst>
              <a:ext uri="{FF2B5EF4-FFF2-40B4-BE49-F238E27FC236}">
                <a16:creationId xmlns:a16="http://schemas.microsoft.com/office/drawing/2014/main" id="{00FA81BA-AE3F-DC45-927C-147E722A6F20}"/>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67B1B1D4-5CFA-6F4F-95D5-3C3340BDBE28}"/>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B4C4BDAA-0D81-C041-B353-AA3922657C5B}"/>
              </a:ext>
            </a:extLst>
          </p:cNvPr>
          <p:cNvSpPr>
            <a:spLocks noGrp="1"/>
          </p:cNvSpPr>
          <p:nvPr>
            <p:ph type="sldNum" sz="quarter" idx="12"/>
          </p:nvPr>
        </p:nvSpPr>
        <p:spPr/>
        <p:txBody>
          <a:bodyPr/>
          <a:lstStyle/>
          <a:p>
            <a:fld id="{D18FBB9A-4F67-A542-B221-CA9FFA5A8790}" type="slidenum">
              <a:rPr lang="id-ID" smtClean="0"/>
              <a:t>3</a:t>
            </a:fld>
            <a:endParaRPr lang="id-ID"/>
          </a:p>
        </p:txBody>
      </p:sp>
      <p:sp>
        <p:nvSpPr>
          <p:cNvPr id="7" name="Title 1">
            <a:extLst>
              <a:ext uri="{FF2B5EF4-FFF2-40B4-BE49-F238E27FC236}">
                <a16:creationId xmlns:a16="http://schemas.microsoft.com/office/drawing/2014/main" id="{6C496449-4776-654A-B3CC-250865F34A58}"/>
              </a:ext>
            </a:extLst>
          </p:cNvPr>
          <p:cNvSpPr>
            <a:spLocks noGrp="1"/>
          </p:cNvSpPr>
          <p:nvPr>
            <p:ph type="title"/>
          </p:nvPr>
        </p:nvSpPr>
        <p:spPr>
          <a:xfrm>
            <a:off x="334082" y="3109661"/>
            <a:ext cx="9571918" cy="1029382"/>
          </a:xfrm>
        </p:spPr>
        <p:txBody>
          <a:bodyPr>
            <a:normAutofit/>
          </a:bodyPr>
          <a:lstStyle/>
          <a:p>
            <a:r>
              <a:rPr lang="id-ID" sz="3500" i="1" dirty="0"/>
              <a:t>Topik-1: </a:t>
            </a:r>
            <a:r>
              <a:rPr lang="id-ID" sz="3200" dirty="0"/>
              <a:t>Menggunakan Imajinasi dan Kombinasi Keterampilan</a:t>
            </a:r>
            <a:endParaRPr lang="en-US" sz="3500" b="1" i="1" dirty="0"/>
          </a:p>
        </p:txBody>
      </p:sp>
      <p:sp>
        <p:nvSpPr>
          <p:cNvPr id="8" name="Rectangle 4">
            <a:extLst>
              <a:ext uri="{FF2B5EF4-FFF2-40B4-BE49-F238E27FC236}">
                <a16:creationId xmlns:a16="http://schemas.microsoft.com/office/drawing/2014/main" id="{C0F89A8C-470D-A842-B0A0-AE9B4DB45393}"/>
              </a:ext>
            </a:extLst>
          </p:cNvPr>
          <p:cNvSpPr/>
          <p:nvPr/>
        </p:nvSpPr>
        <p:spPr>
          <a:xfrm>
            <a:off x="2369127" y="4880959"/>
            <a:ext cx="9822873" cy="98626"/>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9" name="Rectangle 5">
            <a:extLst>
              <a:ext uri="{FF2B5EF4-FFF2-40B4-BE49-F238E27FC236}">
                <a16:creationId xmlns:a16="http://schemas.microsoft.com/office/drawing/2014/main" id="{ED08C2F5-A71E-6E40-B986-0D7BDB298FC4}"/>
              </a:ext>
            </a:extLst>
          </p:cNvPr>
          <p:cNvSpPr/>
          <p:nvPr/>
        </p:nvSpPr>
        <p:spPr>
          <a:xfrm>
            <a:off x="6096001" y="5060139"/>
            <a:ext cx="6096000" cy="98626"/>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Tree>
    <p:extLst>
      <p:ext uri="{BB962C8B-B14F-4D97-AF65-F5344CB8AC3E}">
        <p14:creationId xmlns:p14="http://schemas.microsoft.com/office/powerpoint/2010/main" val="1165352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2858C82-4427-EE49-8C90-B0F3B2705B75}"/>
              </a:ext>
            </a:extLst>
          </p:cNvPr>
          <p:cNvSpPr>
            <a:spLocks noGrp="1"/>
          </p:cNvSpPr>
          <p:nvPr>
            <p:ph type="title"/>
          </p:nvPr>
        </p:nvSpPr>
        <p:spPr/>
        <p:txBody>
          <a:bodyPr/>
          <a:lstStyle/>
          <a:p>
            <a:r>
              <a:rPr lang="id-ID" dirty="0"/>
              <a:t>Pertanyaan?</a:t>
            </a:r>
          </a:p>
        </p:txBody>
      </p:sp>
      <p:sp>
        <p:nvSpPr>
          <p:cNvPr id="4" name="Tampungan Tanggal 3">
            <a:extLst>
              <a:ext uri="{FF2B5EF4-FFF2-40B4-BE49-F238E27FC236}">
                <a16:creationId xmlns:a16="http://schemas.microsoft.com/office/drawing/2014/main" id="{CEBDB6D1-64B8-5E4D-85F0-C1EFB9447DB9}"/>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423D5305-EFD6-014C-A435-2651C7E116C2}"/>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5190870E-CABF-7646-9379-AE07E9CCDCB8}"/>
              </a:ext>
            </a:extLst>
          </p:cNvPr>
          <p:cNvSpPr>
            <a:spLocks noGrp="1"/>
          </p:cNvSpPr>
          <p:nvPr>
            <p:ph type="sldNum" sz="quarter" idx="12"/>
          </p:nvPr>
        </p:nvSpPr>
        <p:spPr/>
        <p:txBody>
          <a:bodyPr/>
          <a:lstStyle/>
          <a:p>
            <a:fld id="{D18FBB9A-4F67-A542-B221-CA9FFA5A8790}" type="slidenum">
              <a:rPr lang="id-ID" smtClean="0"/>
              <a:t>30</a:t>
            </a:fld>
            <a:endParaRPr lang="id-ID"/>
          </a:p>
        </p:txBody>
      </p:sp>
      <p:pic>
        <p:nvPicPr>
          <p:cNvPr id="7" name="Tampungan Konten 6">
            <a:extLst>
              <a:ext uri="{FF2B5EF4-FFF2-40B4-BE49-F238E27FC236}">
                <a16:creationId xmlns:a16="http://schemas.microsoft.com/office/drawing/2014/main" id="{DFD4EAEA-946B-4B40-9B35-6026524FAC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9538" y="1112538"/>
            <a:ext cx="4632923" cy="4632923"/>
          </a:xfrm>
          <a:prstGeom prst="rect">
            <a:avLst/>
          </a:prstGeom>
        </p:spPr>
      </p:pic>
    </p:spTree>
    <p:extLst>
      <p:ext uri="{BB962C8B-B14F-4D97-AF65-F5344CB8AC3E}">
        <p14:creationId xmlns:p14="http://schemas.microsoft.com/office/powerpoint/2010/main" val="1076890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ampungan Tanggal 3">
            <a:extLst>
              <a:ext uri="{FF2B5EF4-FFF2-40B4-BE49-F238E27FC236}">
                <a16:creationId xmlns:a16="http://schemas.microsoft.com/office/drawing/2014/main" id="{FA48D58A-93BA-424A-B9A5-D8D8E57E252C}"/>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B2A443BE-9053-3445-8BB7-12130FEEB0F9}"/>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D95E5373-377C-AC4F-9752-50D1D3FE53FB}"/>
              </a:ext>
            </a:extLst>
          </p:cNvPr>
          <p:cNvSpPr>
            <a:spLocks noGrp="1"/>
          </p:cNvSpPr>
          <p:nvPr>
            <p:ph type="sldNum" sz="quarter" idx="12"/>
          </p:nvPr>
        </p:nvSpPr>
        <p:spPr/>
        <p:txBody>
          <a:bodyPr/>
          <a:lstStyle/>
          <a:p>
            <a:fld id="{D18FBB9A-4F67-A542-B221-CA9FFA5A8790}" type="slidenum">
              <a:rPr lang="id-ID" smtClean="0"/>
              <a:t>31</a:t>
            </a:fld>
            <a:endParaRPr lang="id-ID"/>
          </a:p>
        </p:txBody>
      </p:sp>
      <p:sp>
        <p:nvSpPr>
          <p:cNvPr id="7" name="Rectangle 4">
            <a:extLst>
              <a:ext uri="{FF2B5EF4-FFF2-40B4-BE49-F238E27FC236}">
                <a16:creationId xmlns:a16="http://schemas.microsoft.com/office/drawing/2014/main" id="{D1BD0741-986C-884E-B290-0BD5109BA10C}"/>
              </a:ext>
            </a:extLst>
          </p:cNvPr>
          <p:cNvSpPr/>
          <p:nvPr/>
        </p:nvSpPr>
        <p:spPr>
          <a:xfrm>
            <a:off x="3512604" y="2967335"/>
            <a:ext cx="5166799" cy="923330"/>
          </a:xfrm>
          <a:prstGeom prst="rect">
            <a:avLst/>
          </a:prstGeom>
          <a:noFill/>
        </p:spPr>
        <p:txBody>
          <a:bodyPr wrap="none" lIns="91440" tIns="45720" rIns="91440" bIns="45720">
            <a:spAutoFit/>
          </a:bodyPr>
          <a:lstStyle/>
          <a:p>
            <a:pPr algn="ctr"/>
            <a:r>
              <a:rPr lang="id-ID" sz="5400"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anose="02070309020205020404" pitchFamily="49" charset="0"/>
                <a:cs typeface="Courier New" panose="02070309020205020404" pitchFamily="49" charset="0"/>
              </a:rPr>
              <a:t>Terima Kasih</a:t>
            </a:r>
            <a:endParaRPr lang="en-US" sz="5400"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3255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8A59F40-24C3-6E45-A6E0-86E15E06A674}"/>
              </a:ext>
            </a:extLst>
          </p:cNvPr>
          <p:cNvSpPr>
            <a:spLocks noGrp="1"/>
          </p:cNvSpPr>
          <p:nvPr>
            <p:ph type="title"/>
          </p:nvPr>
        </p:nvSpPr>
        <p:spPr/>
        <p:txBody>
          <a:bodyPr/>
          <a:lstStyle/>
          <a:p>
            <a:r>
              <a:rPr lang="id-ID" dirty="0"/>
              <a:t>Tugas (1/2)</a:t>
            </a:r>
          </a:p>
        </p:txBody>
      </p:sp>
      <p:sp>
        <p:nvSpPr>
          <p:cNvPr id="3" name="Tampungan Konten 2">
            <a:extLst>
              <a:ext uri="{FF2B5EF4-FFF2-40B4-BE49-F238E27FC236}">
                <a16:creationId xmlns:a16="http://schemas.microsoft.com/office/drawing/2014/main" id="{F55A0FDA-934E-E74E-AD54-0B1A14D25E71}"/>
              </a:ext>
            </a:extLst>
          </p:cNvPr>
          <p:cNvSpPr>
            <a:spLocks noGrp="1"/>
          </p:cNvSpPr>
          <p:nvPr>
            <p:ph idx="1"/>
          </p:nvPr>
        </p:nvSpPr>
        <p:spPr/>
        <p:txBody>
          <a:bodyPr>
            <a:normAutofit/>
          </a:bodyPr>
          <a:lstStyle/>
          <a:p>
            <a:r>
              <a:rPr lang="id-ID" dirty="0" err="1"/>
              <a:t>Perfect</a:t>
            </a:r>
            <a:r>
              <a:rPr lang="id-ID" dirty="0"/>
              <a:t> </a:t>
            </a:r>
            <a:r>
              <a:rPr lang="id-ID" dirty="0" err="1"/>
              <a:t>Pots</a:t>
            </a:r>
            <a:r>
              <a:rPr lang="id-ID" dirty="0"/>
              <a:t> adalah perusahaan pembuat pot tanaman hias. Pengeluaran dari perusahaan tersebut (sewa tempat, asuransi, dll.) adalah sebesar $15.000 per tahun. </a:t>
            </a:r>
          </a:p>
          <a:p>
            <a:r>
              <a:rPr lang="id-ID" dirty="0"/>
              <a:t>Ada empat staf administrasi yang mereka </a:t>
            </a:r>
            <a:r>
              <a:rPr lang="id-ID" dirty="0" err="1"/>
              <a:t>pekerjakan</a:t>
            </a:r>
            <a:r>
              <a:rPr lang="id-ID" dirty="0"/>
              <a:t> (manajer, akuntan, direktur penjualan dan sekretaris) dengan penghasilan total $85.000 per tahun. </a:t>
            </a:r>
          </a:p>
          <a:p>
            <a:r>
              <a:rPr lang="id-ID" dirty="0"/>
              <a:t>Pot-pot yang dijual dibuat oleh sejumlah pekerja terampil; yang masing-masing dapat membuat hingga 5000 pot dalam setahun dan menghasilkan pendapatan hingga $20,000 per tahun. </a:t>
            </a:r>
          </a:p>
          <a:p>
            <a:r>
              <a:rPr lang="id-ID" dirty="0"/>
              <a:t>Bahan, tenaga, dan modal lainnya bernilai $1000 per 10.000 pot. </a:t>
            </a:r>
          </a:p>
          <a:p>
            <a:r>
              <a:rPr lang="id-ID" dirty="0"/>
              <a:t>Seperti apa variasi keuntungan dari perusahaan tersebut jika dilihat berdasarkan jumlah pot yang dibuat dan dijual vs harga jual pot (dengan asumsi perusahaan tersebut hanya membuat pot untuk pelanggan yang memesan saja)?</a:t>
            </a:r>
          </a:p>
        </p:txBody>
      </p:sp>
      <p:sp>
        <p:nvSpPr>
          <p:cNvPr id="4" name="Tampungan Tanggal 3">
            <a:extLst>
              <a:ext uri="{FF2B5EF4-FFF2-40B4-BE49-F238E27FC236}">
                <a16:creationId xmlns:a16="http://schemas.microsoft.com/office/drawing/2014/main" id="{5B079EA6-B9AD-2A4A-9C6D-D03BE14BC1A9}"/>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92D592A8-B528-8C4D-9B94-1C6CBBEF5846}"/>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4D5E8CB5-31E1-1242-9FF4-C7F9AE8803D5}"/>
              </a:ext>
            </a:extLst>
          </p:cNvPr>
          <p:cNvSpPr>
            <a:spLocks noGrp="1"/>
          </p:cNvSpPr>
          <p:nvPr>
            <p:ph type="sldNum" sz="quarter" idx="12"/>
          </p:nvPr>
        </p:nvSpPr>
        <p:spPr/>
        <p:txBody>
          <a:bodyPr/>
          <a:lstStyle/>
          <a:p>
            <a:fld id="{D18FBB9A-4F67-A542-B221-CA9FFA5A8790}" type="slidenum">
              <a:rPr lang="id-ID" smtClean="0"/>
              <a:t>32</a:t>
            </a:fld>
            <a:endParaRPr lang="id-ID"/>
          </a:p>
        </p:txBody>
      </p:sp>
    </p:spTree>
    <p:extLst>
      <p:ext uri="{BB962C8B-B14F-4D97-AF65-F5344CB8AC3E}">
        <p14:creationId xmlns:p14="http://schemas.microsoft.com/office/powerpoint/2010/main" val="1843946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C5CF07F-D38E-8143-A167-8ABFD44EB6FF}"/>
              </a:ext>
            </a:extLst>
          </p:cNvPr>
          <p:cNvSpPr>
            <a:spLocks noGrp="1"/>
          </p:cNvSpPr>
          <p:nvPr>
            <p:ph type="title"/>
          </p:nvPr>
        </p:nvSpPr>
        <p:spPr/>
        <p:txBody>
          <a:bodyPr/>
          <a:lstStyle/>
          <a:p>
            <a:r>
              <a:rPr lang="id-ID" dirty="0"/>
              <a:t>Tugas (2/2) [</a:t>
            </a:r>
            <a:r>
              <a:rPr lang="id-ID" dirty="0" err="1"/>
              <a:t>A</a:t>
            </a:r>
            <a:r>
              <a:rPr lang="id-ID" dirty="0"/>
              <a:t>]</a:t>
            </a:r>
          </a:p>
        </p:txBody>
      </p:sp>
      <p:sp>
        <p:nvSpPr>
          <p:cNvPr id="3" name="Tampungan Konten 2">
            <a:extLst>
              <a:ext uri="{FF2B5EF4-FFF2-40B4-BE49-F238E27FC236}">
                <a16:creationId xmlns:a16="http://schemas.microsoft.com/office/drawing/2014/main" id="{C095B36E-30C9-A441-894B-2EA9F0466A32}"/>
              </a:ext>
            </a:extLst>
          </p:cNvPr>
          <p:cNvSpPr>
            <a:spLocks noGrp="1"/>
          </p:cNvSpPr>
          <p:nvPr>
            <p:ph idx="1"/>
          </p:nvPr>
        </p:nvSpPr>
        <p:spPr>
          <a:xfrm>
            <a:off x="152399" y="985382"/>
            <a:ext cx="7888941" cy="2216646"/>
          </a:xfrm>
        </p:spPr>
        <p:txBody>
          <a:bodyPr>
            <a:normAutofit fontScale="92500" lnSpcReduction="10000"/>
          </a:bodyPr>
          <a:lstStyle/>
          <a:p>
            <a:r>
              <a:rPr lang="id-ID" dirty="0"/>
              <a:t>Grafik di samping menunjukkan jenis-jenis yayasan amal di Inggris yang menerima sumbangan dari masyarakat publik. Total donasi yang diberikan oleh masyarakat secara keseluruhan diperkirakan sebesar £11 milyar Euro.</a:t>
            </a:r>
          </a:p>
          <a:p>
            <a:r>
              <a:rPr lang="id-ID" dirty="0"/>
              <a:t>Sedangkan jenis-jenis sumber donasi untuk "</a:t>
            </a:r>
            <a:r>
              <a:rPr lang="id-ID" dirty="0" err="1"/>
              <a:t>medical</a:t>
            </a:r>
            <a:r>
              <a:rPr lang="id-ID" dirty="0"/>
              <a:t> </a:t>
            </a:r>
            <a:r>
              <a:rPr lang="id-ID" dirty="0" err="1"/>
              <a:t>charities</a:t>
            </a:r>
            <a:r>
              <a:rPr lang="id-ID" dirty="0"/>
              <a:t>" ditunjukkan pada grafik </a:t>
            </a:r>
            <a:r>
              <a:rPr lang="id-ID" dirty="0" err="1"/>
              <a:t>pie</a:t>
            </a:r>
            <a:r>
              <a:rPr lang="id-ID" dirty="0"/>
              <a:t> di bawah:</a:t>
            </a:r>
          </a:p>
          <a:p>
            <a:r>
              <a:rPr lang="id-ID" dirty="0"/>
              <a:t>Jawablah pertanyaan pada </a:t>
            </a:r>
            <a:r>
              <a:rPr lang="id-ID" dirty="0" err="1"/>
              <a:t>slide</a:t>
            </a:r>
            <a:r>
              <a:rPr lang="id-ID" dirty="0"/>
              <a:t> berikutnya dan berikan penjelasan singkat untuk setiap jawaban Anda:</a:t>
            </a:r>
          </a:p>
        </p:txBody>
      </p:sp>
      <p:sp>
        <p:nvSpPr>
          <p:cNvPr id="4" name="Tampungan Tanggal 3">
            <a:extLst>
              <a:ext uri="{FF2B5EF4-FFF2-40B4-BE49-F238E27FC236}">
                <a16:creationId xmlns:a16="http://schemas.microsoft.com/office/drawing/2014/main" id="{A7C7C19C-2C45-114B-8B74-7D341E53D506}"/>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DD3128B3-EEFA-E742-BEB5-A3F5F7DE8702}"/>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6E5ACBD5-50B8-024D-B052-3E6B263402D6}"/>
              </a:ext>
            </a:extLst>
          </p:cNvPr>
          <p:cNvSpPr>
            <a:spLocks noGrp="1"/>
          </p:cNvSpPr>
          <p:nvPr>
            <p:ph type="sldNum" sz="quarter" idx="12"/>
          </p:nvPr>
        </p:nvSpPr>
        <p:spPr/>
        <p:txBody>
          <a:bodyPr/>
          <a:lstStyle/>
          <a:p>
            <a:fld id="{D18FBB9A-4F67-A542-B221-CA9FFA5A8790}" type="slidenum">
              <a:rPr lang="id-ID" smtClean="0"/>
              <a:t>33</a:t>
            </a:fld>
            <a:endParaRPr lang="id-ID"/>
          </a:p>
        </p:txBody>
      </p:sp>
      <p:pic>
        <p:nvPicPr>
          <p:cNvPr id="8" name="Gambar 7">
            <a:extLst>
              <a:ext uri="{FF2B5EF4-FFF2-40B4-BE49-F238E27FC236}">
                <a16:creationId xmlns:a16="http://schemas.microsoft.com/office/drawing/2014/main" id="{86AD5BDF-A849-E74A-B643-5C0619D89CC8}"/>
              </a:ext>
            </a:extLst>
          </p:cNvPr>
          <p:cNvPicPr>
            <a:picLocks noChangeAspect="1"/>
          </p:cNvPicPr>
          <p:nvPr/>
        </p:nvPicPr>
        <p:blipFill>
          <a:blip r:embed="rId2"/>
          <a:stretch>
            <a:fillRect/>
          </a:stretch>
        </p:blipFill>
        <p:spPr>
          <a:xfrm>
            <a:off x="7809006" y="1158380"/>
            <a:ext cx="4230594" cy="4950889"/>
          </a:xfrm>
          <a:prstGeom prst="rect">
            <a:avLst/>
          </a:prstGeom>
          <a:ln>
            <a:solidFill>
              <a:srgbClr val="0B5AEC"/>
            </a:solidFill>
          </a:ln>
        </p:spPr>
      </p:pic>
      <p:pic>
        <p:nvPicPr>
          <p:cNvPr id="10" name="Gambar 9">
            <a:extLst>
              <a:ext uri="{FF2B5EF4-FFF2-40B4-BE49-F238E27FC236}">
                <a16:creationId xmlns:a16="http://schemas.microsoft.com/office/drawing/2014/main" id="{79F59290-EC20-D940-B2F6-65A15D9D07D4}"/>
              </a:ext>
            </a:extLst>
          </p:cNvPr>
          <p:cNvPicPr>
            <a:picLocks noChangeAspect="1"/>
          </p:cNvPicPr>
          <p:nvPr/>
        </p:nvPicPr>
        <p:blipFill>
          <a:blip r:embed="rId3"/>
          <a:stretch>
            <a:fillRect/>
          </a:stretch>
        </p:blipFill>
        <p:spPr>
          <a:xfrm>
            <a:off x="1694327" y="3428999"/>
            <a:ext cx="4805083" cy="2698507"/>
          </a:xfrm>
          <a:prstGeom prst="rect">
            <a:avLst/>
          </a:prstGeom>
          <a:ln>
            <a:solidFill>
              <a:srgbClr val="0B5AEC"/>
            </a:solidFill>
          </a:ln>
        </p:spPr>
      </p:pic>
    </p:spTree>
    <p:extLst>
      <p:ext uri="{BB962C8B-B14F-4D97-AF65-F5344CB8AC3E}">
        <p14:creationId xmlns:p14="http://schemas.microsoft.com/office/powerpoint/2010/main" val="3998759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8A59F40-24C3-6E45-A6E0-86E15E06A674}"/>
              </a:ext>
            </a:extLst>
          </p:cNvPr>
          <p:cNvSpPr>
            <a:spLocks noGrp="1"/>
          </p:cNvSpPr>
          <p:nvPr>
            <p:ph type="title"/>
          </p:nvPr>
        </p:nvSpPr>
        <p:spPr/>
        <p:txBody>
          <a:bodyPr/>
          <a:lstStyle/>
          <a:p>
            <a:r>
              <a:rPr lang="id-ID" dirty="0"/>
              <a:t>Tugas (2/2) [</a:t>
            </a:r>
            <a:r>
              <a:rPr lang="id-ID" dirty="0" err="1"/>
              <a:t>B</a:t>
            </a:r>
            <a:r>
              <a:rPr lang="id-ID" dirty="0"/>
              <a:t>]</a:t>
            </a:r>
          </a:p>
        </p:txBody>
      </p:sp>
      <p:sp>
        <p:nvSpPr>
          <p:cNvPr id="3" name="Tampungan Konten 2">
            <a:extLst>
              <a:ext uri="{FF2B5EF4-FFF2-40B4-BE49-F238E27FC236}">
                <a16:creationId xmlns:a16="http://schemas.microsoft.com/office/drawing/2014/main" id="{F55A0FDA-934E-E74E-AD54-0B1A14D25E71}"/>
              </a:ext>
            </a:extLst>
          </p:cNvPr>
          <p:cNvSpPr>
            <a:spLocks noGrp="1"/>
          </p:cNvSpPr>
          <p:nvPr>
            <p:ph idx="1"/>
          </p:nvPr>
        </p:nvSpPr>
        <p:spPr/>
        <p:txBody>
          <a:bodyPr>
            <a:normAutofit/>
          </a:bodyPr>
          <a:lstStyle/>
          <a:p>
            <a:pPr marL="457200" indent="-457200">
              <a:buFont typeface="+mj-lt"/>
              <a:buAutoNum type="alphaUcPeriod"/>
            </a:pPr>
            <a:r>
              <a:rPr lang="id-ID" dirty="0"/>
              <a:t>Untuk jenis yayasan amal yang manakah donatur individual memberikan sumbangan dengan nominal rata-rata terbesar?</a:t>
            </a:r>
          </a:p>
          <a:p>
            <a:pPr marL="457200" indent="-457200">
              <a:buFont typeface="+mj-lt"/>
              <a:buAutoNum type="alphaUcPeriod"/>
            </a:pPr>
            <a:r>
              <a:rPr lang="id-ID" dirty="0"/>
              <a:t>Untuk jenis yayasan amal yang manakah donatur individual memberikan sumbangan dengan nominal rata-rata terkecil?</a:t>
            </a:r>
          </a:p>
          <a:p>
            <a:pPr marL="457200" indent="-457200">
              <a:buFont typeface="+mj-lt"/>
              <a:buAutoNum type="alphaUcPeriod"/>
            </a:pPr>
            <a:r>
              <a:rPr lang="id-ID" dirty="0"/>
              <a:t>Berapakah perkiraan total pendapatan yayasan amal berjenis "</a:t>
            </a:r>
            <a:r>
              <a:rPr lang="id-ID" dirty="0" err="1"/>
              <a:t>medical</a:t>
            </a:r>
            <a:r>
              <a:rPr lang="id-ID" dirty="0"/>
              <a:t> </a:t>
            </a:r>
            <a:r>
              <a:rPr lang="id-ID" dirty="0" err="1"/>
              <a:t>research</a:t>
            </a:r>
            <a:r>
              <a:rPr lang="id-ID" dirty="0"/>
              <a:t>"?</a:t>
            </a:r>
          </a:p>
          <a:p>
            <a:pPr marL="457200" indent="-457200">
              <a:buFont typeface="+mj-lt"/>
              <a:buAutoNum type="alphaUcPeriod"/>
            </a:pPr>
            <a:r>
              <a:rPr lang="id-ID" dirty="0"/>
              <a:t>Telah diberitakan di tempat lain bahwa 6% dari keseluruhan yayasan amal menerima 90% dari total donasi, namun "</a:t>
            </a:r>
            <a:r>
              <a:rPr lang="id-ID" dirty="0" err="1"/>
              <a:t>medical</a:t>
            </a:r>
            <a:r>
              <a:rPr lang="id-ID" dirty="0"/>
              <a:t> </a:t>
            </a:r>
            <a:r>
              <a:rPr lang="id-ID" dirty="0" err="1"/>
              <a:t>research</a:t>
            </a:r>
            <a:r>
              <a:rPr lang="id-ID" dirty="0"/>
              <a:t>", yang merupakan penerima manfaat terbesar, memperoleh sejumlah 17% dari sumbangan. Jelaskan mengenai hal ini!</a:t>
            </a:r>
          </a:p>
        </p:txBody>
      </p:sp>
      <p:sp>
        <p:nvSpPr>
          <p:cNvPr id="4" name="Tampungan Tanggal 3">
            <a:extLst>
              <a:ext uri="{FF2B5EF4-FFF2-40B4-BE49-F238E27FC236}">
                <a16:creationId xmlns:a16="http://schemas.microsoft.com/office/drawing/2014/main" id="{5B079EA6-B9AD-2A4A-9C6D-D03BE14BC1A9}"/>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92D592A8-B528-8C4D-9B94-1C6CBBEF5846}"/>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4D5E8CB5-31E1-1242-9FF4-C7F9AE8803D5}"/>
              </a:ext>
            </a:extLst>
          </p:cNvPr>
          <p:cNvSpPr>
            <a:spLocks noGrp="1"/>
          </p:cNvSpPr>
          <p:nvPr>
            <p:ph type="sldNum" sz="quarter" idx="12"/>
          </p:nvPr>
        </p:nvSpPr>
        <p:spPr/>
        <p:txBody>
          <a:bodyPr/>
          <a:lstStyle/>
          <a:p>
            <a:fld id="{D18FBB9A-4F67-A542-B221-CA9FFA5A8790}" type="slidenum">
              <a:rPr lang="id-ID" smtClean="0"/>
              <a:t>34</a:t>
            </a:fld>
            <a:endParaRPr lang="id-ID"/>
          </a:p>
        </p:txBody>
      </p:sp>
    </p:spTree>
    <p:extLst>
      <p:ext uri="{BB962C8B-B14F-4D97-AF65-F5344CB8AC3E}">
        <p14:creationId xmlns:p14="http://schemas.microsoft.com/office/powerpoint/2010/main" val="109373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3DDF8A4-9EE6-C348-A0D3-A001FC6DDF25}"/>
              </a:ext>
            </a:extLst>
          </p:cNvPr>
          <p:cNvSpPr>
            <a:spLocks noGrp="1"/>
          </p:cNvSpPr>
          <p:nvPr>
            <p:ph type="title"/>
          </p:nvPr>
        </p:nvSpPr>
        <p:spPr>
          <a:xfrm>
            <a:off x="152400" y="213531"/>
            <a:ext cx="11049000" cy="687930"/>
          </a:xfrm>
        </p:spPr>
        <p:txBody>
          <a:bodyPr>
            <a:normAutofit/>
          </a:bodyPr>
          <a:lstStyle/>
          <a:p>
            <a:r>
              <a:rPr lang="id-ID" dirty="0"/>
              <a:t>1. Menggunakan Imajinasi dan Kombinasi Keterampilan</a:t>
            </a:r>
          </a:p>
        </p:txBody>
      </p:sp>
      <p:sp>
        <p:nvSpPr>
          <p:cNvPr id="3" name="Tampungan Konten 2">
            <a:extLst>
              <a:ext uri="{FF2B5EF4-FFF2-40B4-BE49-F238E27FC236}">
                <a16:creationId xmlns:a16="http://schemas.microsoft.com/office/drawing/2014/main" id="{4490F3BB-088B-DC4D-8A6A-4A9BB31FEC57}"/>
              </a:ext>
            </a:extLst>
          </p:cNvPr>
          <p:cNvSpPr>
            <a:spLocks noGrp="1"/>
          </p:cNvSpPr>
          <p:nvPr>
            <p:ph idx="1"/>
          </p:nvPr>
        </p:nvSpPr>
        <p:spPr/>
        <p:txBody>
          <a:bodyPr>
            <a:normAutofit fontScale="92500" lnSpcReduction="10000"/>
          </a:bodyPr>
          <a:lstStyle/>
          <a:p>
            <a:r>
              <a:rPr lang="id-ID" dirty="0"/>
              <a:t>Kasus/Permasalahan dalam kehidupan sehari-hari bisa dalam bentuk yang sederhana/</a:t>
            </a:r>
            <a:r>
              <a:rPr lang="id-ID" i="1" dirty="0" err="1"/>
              <a:t>straightforward</a:t>
            </a:r>
            <a:endParaRPr lang="id-ID" i="1" dirty="0"/>
          </a:p>
          <a:p>
            <a:pPr lvl="1"/>
            <a:r>
              <a:rPr lang="id-ID" dirty="0"/>
              <a:t>Seperti menghitung waktu atau jarak, menghitung laba/rugi.</a:t>
            </a:r>
          </a:p>
          <a:p>
            <a:pPr lvl="1"/>
            <a:endParaRPr lang="id-ID" dirty="0"/>
          </a:p>
          <a:p>
            <a:r>
              <a:rPr lang="id-ID" dirty="0"/>
              <a:t>Namun tak jarang juga ada yang lebih rumit dan panjang, lebih sulit untuk dicari solusi/jawabannya.</a:t>
            </a:r>
          </a:p>
          <a:p>
            <a:endParaRPr lang="id-ID" dirty="0"/>
          </a:p>
          <a:p>
            <a:r>
              <a:rPr lang="id-ID" dirty="0"/>
              <a:t>Pada masalah semacam itu sering kali diperlukan penggunaan beberapa keterampilan sekaligus, seperti:</a:t>
            </a:r>
          </a:p>
          <a:p>
            <a:pPr lvl="1"/>
            <a:r>
              <a:rPr lang="id-ID" dirty="0"/>
              <a:t>Kemampuan matematis yang sedikit lebih mahir (</a:t>
            </a:r>
            <a:r>
              <a:rPr lang="id-ID" i="1" dirty="0" err="1"/>
              <a:t>advanced</a:t>
            </a:r>
            <a:r>
              <a:rPr lang="id-ID" dirty="0"/>
              <a:t>).</a:t>
            </a:r>
          </a:p>
          <a:p>
            <a:pPr lvl="2"/>
            <a:r>
              <a:rPr lang="id-ID" dirty="0"/>
              <a:t>Seperti aljabar </a:t>
            </a:r>
            <a:r>
              <a:rPr lang="id-ID" dirty="0" err="1"/>
              <a:t>liner</a:t>
            </a:r>
            <a:r>
              <a:rPr lang="id-ID" dirty="0"/>
              <a:t> atau probabilitas sederhana.</a:t>
            </a:r>
          </a:p>
          <a:p>
            <a:pPr lvl="1"/>
            <a:r>
              <a:rPr lang="id-ID" dirty="0"/>
              <a:t>Analisis untuk mencari </a:t>
            </a:r>
            <a:r>
              <a:rPr lang="id-ID" i="1" dirty="0" err="1"/>
              <a:t>intermediate</a:t>
            </a:r>
            <a:r>
              <a:rPr lang="id-ID" i="1" dirty="0"/>
              <a:t> </a:t>
            </a:r>
            <a:r>
              <a:rPr lang="id-ID" i="1" dirty="0" err="1"/>
              <a:t>solution</a:t>
            </a:r>
            <a:r>
              <a:rPr lang="id-ID" dirty="0"/>
              <a:t> yang lebih banyak.</a:t>
            </a:r>
          </a:p>
          <a:p>
            <a:pPr lvl="1"/>
            <a:r>
              <a:rPr lang="id-ID" dirty="0"/>
              <a:t>Penggunaan </a:t>
            </a:r>
            <a:r>
              <a:rPr lang="id-ID" b="1" dirty="0"/>
              <a:t>imajinasi</a:t>
            </a:r>
            <a:r>
              <a:rPr lang="id-ID" dirty="0"/>
              <a:t> untuk menemukan cara (metode) penyelesaian.</a:t>
            </a:r>
          </a:p>
          <a:p>
            <a:pPr lvl="1"/>
            <a:endParaRPr lang="id-ID" dirty="0"/>
          </a:p>
          <a:p>
            <a:r>
              <a:rPr lang="id-ID" dirty="0"/>
              <a:t>Imajinasi merupakan hal yang penting terutama saat permasalahan/kasus yang kita hadapi:</a:t>
            </a:r>
          </a:p>
          <a:p>
            <a:pPr lvl="1"/>
            <a:r>
              <a:rPr lang="id-ID" dirty="0"/>
              <a:t>Tidak ada (atau tidak kita </a:t>
            </a:r>
            <a:r>
              <a:rPr lang="id-ID" dirty="0" err="1"/>
              <a:t>ketahui</a:t>
            </a:r>
            <a:r>
              <a:rPr lang="id-ID" dirty="0"/>
              <a:t>) jalan keluar (solusi) formalnya.</a:t>
            </a:r>
          </a:p>
          <a:p>
            <a:pPr lvl="1"/>
            <a:r>
              <a:rPr lang="id-ID" dirty="0"/>
              <a:t>Belum pernah menghadapi permasalahan yang serupa sebelumnya.</a:t>
            </a:r>
          </a:p>
          <a:p>
            <a:pPr lvl="1"/>
            <a:endParaRPr lang="id-ID" dirty="0"/>
          </a:p>
          <a:p>
            <a:r>
              <a:rPr lang="id-ID" dirty="0"/>
              <a:t>Permasalahan pada diskusi berikut menggambarkan bagaimana kita harus menggunakan imajinasi untuk membangun solusi.</a:t>
            </a:r>
          </a:p>
          <a:p>
            <a:pPr lvl="1"/>
            <a:r>
              <a:rPr lang="id-ID" dirty="0"/>
              <a:t>Selain itu juga membutuhkan kemampuan </a:t>
            </a:r>
            <a:r>
              <a:rPr lang="id-ID" b="1" dirty="0"/>
              <a:t>ekstraksi</a:t>
            </a:r>
            <a:r>
              <a:rPr lang="id-ID" dirty="0"/>
              <a:t> dan </a:t>
            </a:r>
            <a:r>
              <a:rPr lang="id-ID" b="1" dirty="0"/>
              <a:t>pemrosesan</a:t>
            </a:r>
            <a:r>
              <a:rPr lang="id-ID" dirty="0"/>
              <a:t> data.</a:t>
            </a:r>
          </a:p>
        </p:txBody>
      </p:sp>
      <p:sp>
        <p:nvSpPr>
          <p:cNvPr id="4" name="Tampungan Tanggal 3">
            <a:extLst>
              <a:ext uri="{FF2B5EF4-FFF2-40B4-BE49-F238E27FC236}">
                <a16:creationId xmlns:a16="http://schemas.microsoft.com/office/drawing/2014/main" id="{2E347FB9-0979-4042-8B3A-931E4F43E737}"/>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DE99B63B-6199-5345-A945-145D94F56F89}"/>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0C96055E-9FB6-3644-8BA6-228E6C323C39}"/>
              </a:ext>
            </a:extLst>
          </p:cNvPr>
          <p:cNvSpPr>
            <a:spLocks noGrp="1"/>
          </p:cNvSpPr>
          <p:nvPr>
            <p:ph type="sldNum" sz="quarter" idx="12"/>
          </p:nvPr>
        </p:nvSpPr>
        <p:spPr/>
        <p:txBody>
          <a:bodyPr/>
          <a:lstStyle/>
          <a:p>
            <a:fld id="{D18FBB9A-4F67-A542-B221-CA9FFA5A8790}" type="slidenum">
              <a:rPr lang="id-ID" smtClean="0"/>
              <a:t>4</a:t>
            </a:fld>
            <a:endParaRPr lang="id-ID"/>
          </a:p>
        </p:txBody>
      </p:sp>
    </p:spTree>
    <p:extLst>
      <p:ext uri="{BB962C8B-B14F-4D97-AF65-F5344CB8AC3E}">
        <p14:creationId xmlns:p14="http://schemas.microsoft.com/office/powerpoint/2010/main" val="704903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3DDF8A4-9EE6-C348-A0D3-A001FC6DDF25}"/>
              </a:ext>
            </a:extLst>
          </p:cNvPr>
          <p:cNvSpPr>
            <a:spLocks noGrp="1"/>
          </p:cNvSpPr>
          <p:nvPr>
            <p:ph type="title"/>
          </p:nvPr>
        </p:nvSpPr>
        <p:spPr>
          <a:xfrm>
            <a:off x="152400" y="213531"/>
            <a:ext cx="11049000" cy="687930"/>
          </a:xfrm>
        </p:spPr>
        <p:txBody>
          <a:bodyPr>
            <a:normAutofit fontScale="90000"/>
          </a:bodyPr>
          <a:lstStyle/>
          <a:p>
            <a:r>
              <a:rPr lang="id-ID" sz="2000" b="0" dirty="0"/>
              <a:t>1. Menggunakan Imajinasi dan Kombinasi Keterampilan</a:t>
            </a:r>
            <a:br>
              <a:rPr lang="id-ID" sz="2400" dirty="0"/>
            </a:br>
            <a:r>
              <a:rPr lang="id-ID" sz="2400" dirty="0"/>
              <a:t>Diskusi</a:t>
            </a:r>
            <a:endParaRPr lang="id-ID" dirty="0"/>
          </a:p>
        </p:txBody>
      </p:sp>
      <p:sp>
        <p:nvSpPr>
          <p:cNvPr id="3" name="Tampungan Konten 2">
            <a:extLst>
              <a:ext uri="{FF2B5EF4-FFF2-40B4-BE49-F238E27FC236}">
                <a16:creationId xmlns:a16="http://schemas.microsoft.com/office/drawing/2014/main" id="{4490F3BB-088B-DC4D-8A6A-4A9BB31FEC57}"/>
              </a:ext>
            </a:extLst>
          </p:cNvPr>
          <p:cNvSpPr>
            <a:spLocks noGrp="1"/>
          </p:cNvSpPr>
          <p:nvPr>
            <p:ph idx="1"/>
          </p:nvPr>
        </p:nvSpPr>
        <p:spPr>
          <a:xfrm>
            <a:off x="152400" y="985382"/>
            <a:ext cx="8965096" cy="5315122"/>
          </a:xfrm>
        </p:spPr>
        <p:txBody>
          <a:bodyPr>
            <a:normAutofit fontScale="77500" lnSpcReduction="20000"/>
          </a:bodyPr>
          <a:lstStyle/>
          <a:p>
            <a:r>
              <a:rPr lang="id-ID" dirty="0"/>
              <a:t>Di sebuah negara kecil bernama </a:t>
            </a:r>
            <a:r>
              <a:rPr lang="id-ID" dirty="0" err="1"/>
              <a:t>Bolandia</a:t>
            </a:r>
            <a:r>
              <a:rPr lang="id-ID" dirty="0"/>
              <a:t>, setiap tahun diadakan kompetisi ratu kecantikan bergengsi yang pesertanya merupakan perwakilan dari setiap provinsi yang ada di negara tersebut. Malam puncak acaranya dirayakan di ibu kota negara dengan pesta yang sangat meriah, </a:t>
            </a:r>
            <a:r>
              <a:rPr lang="id-ID" dirty="0" err="1"/>
              <a:t>dimana</a:t>
            </a:r>
            <a:r>
              <a:rPr lang="id-ID" dirty="0"/>
              <a:t> ratusan ribu penduduk datang berbondong-bondong dari seluruh penjuru negeri untuk menyaksikan secara langsung penobatan Miss </a:t>
            </a:r>
            <a:r>
              <a:rPr lang="id-ID" dirty="0" err="1"/>
              <a:t>Bolandia</a:t>
            </a:r>
            <a:r>
              <a:rPr lang="id-ID" dirty="0"/>
              <a:t> di tahun tersebut.</a:t>
            </a:r>
          </a:p>
          <a:p>
            <a:endParaRPr lang="id-ID" dirty="0"/>
          </a:p>
          <a:p>
            <a:r>
              <a:rPr lang="id-ID" dirty="0"/>
              <a:t>Setiap provinsi diwakili oleh maksimal 1 orang wanita yang maju sebagai kontestan. Adapun penjurian dilakukan dengan mekanisme voting, </a:t>
            </a:r>
            <a:r>
              <a:rPr lang="id-ID" dirty="0" err="1"/>
              <a:t>dimana</a:t>
            </a:r>
            <a:r>
              <a:rPr lang="id-ID" dirty="0"/>
              <a:t> setiap perwakilan dari masing-masing provinsi diberikan jatah 15 suara untuk diberikan ke 4 kontestan yang paling mereka sukai dengan ketentuan:</a:t>
            </a:r>
          </a:p>
          <a:p>
            <a:pPr lvl="1"/>
            <a:r>
              <a:rPr lang="id-ID" dirty="0"/>
              <a:t>8 suara untuk kontestan terbaik peringkat pertama yang menjadi favorit terbaik mereka</a:t>
            </a:r>
          </a:p>
          <a:p>
            <a:pPr lvl="1"/>
            <a:r>
              <a:rPr lang="id-ID" dirty="0"/>
              <a:t>4 suara untuk peringkat kedua</a:t>
            </a:r>
          </a:p>
          <a:p>
            <a:pPr lvl="1"/>
            <a:r>
              <a:rPr lang="id-ID" dirty="0"/>
              <a:t>2 suara untuk peringkat ketiga</a:t>
            </a:r>
          </a:p>
          <a:p>
            <a:pPr lvl="1"/>
            <a:r>
              <a:rPr lang="id-ID" dirty="0"/>
              <a:t>suara untuk peringkat keempat</a:t>
            </a:r>
          </a:p>
          <a:p>
            <a:pPr lvl="1"/>
            <a:r>
              <a:rPr lang="id-ID" dirty="0" err="1"/>
              <a:t>Dimana</a:t>
            </a:r>
            <a:r>
              <a:rPr lang="id-ID" dirty="0"/>
              <a:t> perwakilan tersebut tidak boleh memberikan suara untuk kontestan dari provinsinya sendiri.</a:t>
            </a:r>
          </a:p>
          <a:p>
            <a:endParaRPr lang="id-ID" dirty="0"/>
          </a:p>
          <a:p>
            <a:r>
              <a:rPr lang="id-ID" dirty="0"/>
              <a:t>Dengan demikian jelaslah bahwa diperlukan strategi dalam memberikan suara untuk bisa 'memenangkan' kontestan dari provinsi masing-masing. Maka dari itu, urutan dalam pemberian suara diubah-ubah tiap tahunnya. Tahun ini, pemberian suara dimulai dari provinsi yang paling utara ke provinsi yang paling selatan.</a:t>
            </a:r>
          </a:p>
          <a:p>
            <a:endParaRPr lang="id-ID" dirty="0"/>
          </a:p>
          <a:p>
            <a:r>
              <a:rPr lang="id-ID" dirty="0"/>
              <a:t>Berikut ini adalah hasil voting sementara (sesuai urutan voting) </a:t>
            </a:r>
            <a:r>
              <a:rPr lang="id-ID" b="1" dirty="0"/>
              <a:t>sebelum dua provinsi terakhir </a:t>
            </a:r>
            <a:r>
              <a:rPr lang="id-ID" dirty="0"/>
              <a:t>(</a:t>
            </a:r>
            <a:r>
              <a:rPr lang="id-ID" dirty="0" err="1"/>
              <a:t>Riverton</a:t>
            </a:r>
            <a:r>
              <a:rPr lang="id-ID" dirty="0"/>
              <a:t> &amp; </a:t>
            </a:r>
            <a:r>
              <a:rPr lang="id-ID" dirty="0" err="1"/>
              <a:t>Runcastle</a:t>
            </a:r>
            <a:r>
              <a:rPr lang="id-ID" dirty="0"/>
              <a:t>) memberikan suaranya. Dari data tersebut, manakah kira-kira provinsi yang masih memiliki kesempatan untuk menang?</a:t>
            </a:r>
          </a:p>
        </p:txBody>
      </p:sp>
      <p:sp>
        <p:nvSpPr>
          <p:cNvPr id="4" name="Tampungan Tanggal 3">
            <a:extLst>
              <a:ext uri="{FF2B5EF4-FFF2-40B4-BE49-F238E27FC236}">
                <a16:creationId xmlns:a16="http://schemas.microsoft.com/office/drawing/2014/main" id="{2E347FB9-0979-4042-8B3A-931E4F43E737}"/>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DE99B63B-6199-5345-A945-145D94F56F89}"/>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0C96055E-9FB6-3644-8BA6-228E6C323C39}"/>
              </a:ext>
            </a:extLst>
          </p:cNvPr>
          <p:cNvSpPr>
            <a:spLocks noGrp="1"/>
          </p:cNvSpPr>
          <p:nvPr>
            <p:ph type="sldNum" sz="quarter" idx="12"/>
          </p:nvPr>
        </p:nvSpPr>
        <p:spPr/>
        <p:txBody>
          <a:bodyPr/>
          <a:lstStyle/>
          <a:p>
            <a:fld id="{D18FBB9A-4F67-A542-B221-CA9FFA5A8790}" type="slidenum">
              <a:rPr lang="id-ID" smtClean="0"/>
              <a:t>5</a:t>
            </a:fld>
            <a:endParaRPr lang="id-ID"/>
          </a:p>
        </p:txBody>
      </p:sp>
      <p:pic>
        <p:nvPicPr>
          <p:cNvPr id="8" name="Gambar 7">
            <a:extLst>
              <a:ext uri="{FF2B5EF4-FFF2-40B4-BE49-F238E27FC236}">
                <a16:creationId xmlns:a16="http://schemas.microsoft.com/office/drawing/2014/main" id="{887954C6-07EA-244F-96A2-8C4472EF20CE}"/>
              </a:ext>
            </a:extLst>
          </p:cNvPr>
          <p:cNvPicPr>
            <a:picLocks noChangeAspect="1"/>
          </p:cNvPicPr>
          <p:nvPr/>
        </p:nvPicPr>
        <p:blipFill>
          <a:blip r:embed="rId2"/>
          <a:stretch>
            <a:fillRect/>
          </a:stretch>
        </p:blipFill>
        <p:spPr>
          <a:xfrm>
            <a:off x="9296400" y="1599510"/>
            <a:ext cx="2704790" cy="3658980"/>
          </a:xfrm>
          <a:prstGeom prst="rect">
            <a:avLst/>
          </a:prstGeom>
          <a:ln>
            <a:solidFill>
              <a:schemeClr val="accent1"/>
            </a:solidFill>
          </a:ln>
        </p:spPr>
      </p:pic>
    </p:spTree>
    <p:extLst>
      <p:ext uri="{BB962C8B-B14F-4D97-AF65-F5344CB8AC3E}">
        <p14:creationId xmlns:p14="http://schemas.microsoft.com/office/powerpoint/2010/main" val="179569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ampungan Konten 8">
            <a:extLst>
              <a:ext uri="{FF2B5EF4-FFF2-40B4-BE49-F238E27FC236}">
                <a16:creationId xmlns:a16="http://schemas.microsoft.com/office/drawing/2014/main" id="{02BE7CB7-E226-BB4F-8DDA-475540B3277E}"/>
              </a:ext>
            </a:extLst>
          </p:cNvPr>
          <p:cNvSpPr>
            <a:spLocks noGrp="1"/>
          </p:cNvSpPr>
          <p:nvPr>
            <p:ph idx="1"/>
          </p:nvPr>
        </p:nvSpPr>
        <p:spPr>
          <a:xfrm>
            <a:off x="3034748" y="985382"/>
            <a:ext cx="9004851" cy="5315122"/>
          </a:xfrm>
        </p:spPr>
        <p:txBody>
          <a:bodyPr>
            <a:normAutofit lnSpcReduction="10000"/>
          </a:bodyPr>
          <a:lstStyle/>
          <a:p>
            <a:r>
              <a:rPr lang="id-ID" dirty="0"/>
              <a:t>Kasus ini adalah salah satu contoh permasalahan </a:t>
            </a:r>
            <a:r>
              <a:rPr lang="id-ID" dirty="0" err="1"/>
              <a:t>dimana</a:t>
            </a:r>
            <a:r>
              <a:rPr lang="id-ID" dirty="0"/>
              <a:t> kita dihadapkan pada data yang cukup banyak untuk diolah.</a:t>
            </a:r>
          </a:p>
          <a:p>
            <a:endParaRPr lang="id-ID" dirty="0"/>
          </a:p>
          <a:p>
            <a:r>
              <a:rPr lang="id-ID" dirty="0"/>
              <a:t>Terdapat 3 hal penting dapat kita amati dari kasus ini:</a:t>
            </a:r>
          </a:p>
          <a:p>
            <a:pPr lvl="1"/>
            <a:r>
              <a:rPr lang="id-ID" dirty="0"/>
              <a:t>Sistem penilaiannya, </a:t>
            </a:r>
            <a:r>
              <a:rPr lang="id-ID" dirty="0" err="1"/>
              <a:t>dimana</a:t>
            </a:r>
            <a:r>
              <a:rPr lang="id-ID" dirty="0"/>
              <a:t> dengan sisa 2 provinsi lagi yang belum menentukan pilihannya, maka provinsi </a:t>
            </a:r>
            <a:r>
              <a:rPr lang="id-ID" dirty="0" err="1"/>
              <a:t>manapun</a:t>
            </a:r>
            <a:r>
              <a:rPr lang="id-ID" dirty="0"/>
              <a:t> yang akan dinilai maksimum dapat memperoleh 16 poin.</a:t>
            </a:r>
          </a:p>
          <a:p>
            <a:pPr lvl="1"/>
            <a:r>
              <a:rPr lang="id-ID" dirty="0"/>
              <a:t>Tidak boleh ada provinsi yang memberikan suara untuk perwakilannya sendiri, hal ini berarti </a:t>
            </a:r>
            <a:r>
              <a:rPr lang="id-ID" dirty="0" err="1"/>
              <a:t>Riverton</a:t>
            </a:r>
            <a:r>
              <a:rPr lang="id-ID" dirty="0"/>
              <a:t> dan </a:t>
            </a:r>
            <a:r>
              <a:rPr lang="id-ID" dirty="0" err="1"/>
              <a:t>Runcastle</a:t>
            </a:r>
            <a:r>
              <a:rPr lang="id-ID" dirty="0"/>
              <a:t> hanya mungkin untuk mendapat maksimal sejumlah 8 poin.</a:t>
            </a:r>
          </a:p>
          <a:p>
            <a:pPr lvl="1"/>
            <a:r>
              <a:rPr lang="id-ID" dirty="0"/>
              <a:t>Beberapa provinsi tidak mungkin mendapatkan poin tambahan lagi, sehingga provinsi </a:t>
            </a:r>
            <a:r>
              <a:rPr lang="id-ID" dirty="0" err="1"/>
              <a:t>manapun</a:t>
            </a:r>
            <a:r>
              <a:rPr lang="id-ID" dirty="0"/>
              <a:t> yang bisa melebihi 24 poin masih memiliki kesempatan untuk menang.</a:t>
            </a:r>
          </a:p>
          <a:p>
            <a:pPr lvl="1"/>
            <a:endParaRPr lang="id-ID" dirty="0"/>
          </a:p>
          <a:p>
            <a:r>
              <a:rPr lang="id-ID" dirty="0"/>
              <a:t>Sisa 16 poin tertinggi harus dicobakan ke setiap tim, dan dicek apakah nilai dari tim tersebut melebihi 24 poin atau tidak.</a:t>
            </a:r>
          </a:p>
          <a:p>
            <a:pPr lvl="1"/>
            <a:r>
              <a:rPr lang="id-ID" dirty="0"/>
              <a:t>Voting untuk nilai kecil (pilihan 2-4) dapat diabaikan karena tidak mempengaruhi hasil akhir.</a:t>
            </a:r>
          </a:p>
          <a:p>
            <a:endParaRPr lang="id-ID" dirty="0"/>
          </a:p>
        </p:txBody>
      </p:sp>
      <p:sp>
        <p:nvSpPr>
          <p:cNvPr id="2" name="Judul 1">
            <a:extLst>
              <a:ext uri="{FF2B5EF4-FFF2-40B4-BE49-F238E27FC236}">
                <a16:creationId xmlns:a16="http://schemas.microsoft.com/office/drawing/2014/main" id="{23DDF8A4-9EE6-C348-A0D3-A001FC6DDF25}"/>
              </a:ext>
            </a:extLst>
          </p:cNvPr>
          <p:cNvSpPr>
            <a:spLocks noGrp="1"/>
          </p:cNvSpPr>
          <p:nvPr>
            <p:ph type="title"/>
          </p:nvPr>
        </p:nvSpPr>
        <p:spPr>
          <a:xfrm>
            <a:off x="152400" y="213531"/>
            <a:ext cx="11049000" cy="687930"/>
          </a:xfrm>
        </p:spPr>
        <p:txBody>
          <a:bodyPr>
            <a:normAutofit fontScale="90000"/>
          </a:bodyPr>
          <a:lstStyle/>
          <a:p>
            <a:r>
              <a:rPr lang="id-ID" sz="2000" b="0" dirty="0"/>
              <a:t>1. Menggunakan Imajinasi dan Kombinasi Keterampilan</a:t>
            </a:r>
            <a:br>
              <a:rPr lang="id-ID" sz="2400" dirty="0"/>
            </a:br>
            <a:r>
              <a:rPr lang="id-ID" sz="2400" dirty="0"/>
              <a:t>Pembahasan</a:t>
            </a:r>
            <a:endParaRPr lang="id-ID" dirty="0"/>
          </a:p>
        </p:txBody>
      </p:sp>
      <p:sp>
        <p:nvSpPr>
          <p:cNvPr id="4" name="Tampungan Tanggal 3">
            <a:extLst>
              <a:ext uri="{FF2B5EF4-FFF2-40B4-BE49-F238E27FC236}">
                <a16:creationId xmlns:a16="http://schemas.microsoft.com/office/drawing/2014/main" id="{2E347FB9-0979-4042-8B3A-931E4F43E737}"/>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DE99B63B-6199-5345-A945-145D94F56F89}"/>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0C96055E-9FB6-3644-8BA6-228E6C323C39}"/>
              </a:ext>
            </a:extLst>
          </p:cNvPr>
          <p:cNvSpPr>
            <a:spLocks noGrp="1"/>
          </p:cNvSpPr>
          <p:nvPr>
            <p:ph type="sldNum" sz="quarter" idx="12"/>
          </p:nvPr>
        </p:nvSpPr>
        <p:spPr/>
        <p:txBody>
          <a:bodyPr/>
          <a:lstStyle/>
          <a:p>
            <a:fld id="{D18FBB9A-4F67-A542-B221-CA9FFA5A8790}" type="slidenum">
              <a:rPr lang="id-ID" smtClean="0"/>
              <a:t>6</a:t>
            </a:fld>
            <a:endParaRPr lang="id-ID"/>
          </a:p>
        </p:txBody>
      </p:sp>
      <p:pic>
        <p:nvPicPr>
          <p:cNvPr id="10" name="Gambar 9">
            <a:extLst>
              <a:ext uri="{FF2B5EF4-FFF2-40B4-BE49-F238E27FC236}">
                <a16:creationId xmlns:a16="http://schemas.microsoft.com/office/drawing/2014/main" id="{1962EB22-90F6-F04A-8CD6-D1AA2D4F9325}"/>
              </a:ext>
            </a:extLst>
          </p:cNvPr>
          <p:cNvPicPr>
            <a:picLocks noChangeAspect="1"/>
          </p:cNvPicPr>
          <p:nvPr/>
        </p:nvPicPr>
        <p:blipFill>
          <a:blip r:embed="rId2"/>
          <a:stretch>
            <a:fillRect/>
          </a:stretch>
        </p:blipFill>
        <p:spPr>
          <a:xfrm>
            <a:off x="190810" y="1023244"/>
            <a:ext cx="2704790" cy="3658980"/>
          </a:xfrm>
          <a:prstGeom prst="rect">
            <a:avLst/>
          </a:prstGeom>
          <a:ln>
            <a:solidFill>
              <a:schemeClr val="accent1"/>
            </a:solidFill>
          </a:ln>
        </p:spPr>
      </p:pic>
    </p:spTree>
    <p:extLst>
      <p:ext uri="{BB962C8B-B14F-4D97-AF65-F5344CB8AC3E}">
        <p14:creationId xmlns:p14="http://schemas.microsoft.com/office/powerpoint/2010/main" val="261388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ampungan Konten 8">
            <a:extLst>
              <a:ext uri="{FF2B5EF4-FFF2-40B4-BE49-F238E27FC236}">
                <a16:creationId xmlns:a16="http://schemas.microsoft.com/office/drawing/2014/main" id="{02BE7CB7-E226-BB4F-8DDA-475540B3277E}"/>
              </a:ext>
            </a:extLst>
          </p:cNvPr>
          <p:cNvSpPr>
            <a:spLocks noGrp="1"/>
          </p:cNvSpPr>
          <p:nvPr>
            <p:ph idx="1"/>
          </p:nvPr>
        </p:nvSpPr>
        <p:spPr>
          <a:xfrm>
            <a:off x="3034748" y="985382"/>
            <a:ext cx="9004851" cy="5315122"/>
          </a:xfrm>
        </p:spPr>
        <p:txBody>
          <a:bodyPr>
            <a:normAutofit/>
          </a:bodyPr>
          <a:lstStyle/>
          <a:p>
            <a:r>
              <a:rPr lang="id-ID" dirty="0"/>
              <a:t>Dengan menambahkan 16 poin ke semua provinsi, maka 4 </a:t>
            </a:r>
            <a:r>
              <a:rPr lang="id-ID" dirty="0" err="1"/>
              <a:t>diantaranya</a:t>
            </a:r>
            <a:r>
              <a:rPr lang="id-ID" dirty="0"/>
              <a:t> bisa melewati 24 poin:</a:t>
            </a:r>
          </a:p>
          <a:p>
            <a:pPr lvl="1"/>
            <a:r>
              <a:rPr lang="id-ID" dirty="0" err="1"/>
              <a:t>Longwood</a:t>
            </a:r>
            <a:r>
              <a:rPr lang="id-ID" dirty="0"/>
              <a:t>,</a:t>
            </a:r>
          </a:p>
          <a:p>
            <a:pPr lvl="1"/>
            <a:r>
              <a:rPr lang="id-ID" dirty="0" err="1"/>
              <a:t>Gigglesford</a:t>
            </a:r>
            <a:r>
              <a:rPr lang="id-ID" dirty="0"/>
              <a:t>, </a:t>
            </a:r>
          </a:p>
          <a:p>
            <a:pPr lvl="1"/>
            <a:r>
              <a:rPr lang="id-ID" dirty="0" err="1"/>
              <a:t>White</a:t>
            </a:r>
            <a:r>
              <a:rPr lang="id-ID" dirty="0"/>
              <a:t> </a:t>
            </a:r>
            <a:r>
              <a:rPr lang="id-ID" dirty="0" err="1"/>
              <a:t>Stones</a:t>
            </a:r>
            <a:r>
              <a:rPr lang="id-ID" dirty="0"/>
              <a:t>,</a:t>
            </a:r>
          </a:p>
          <a:p>
            <a:pPr lvl="1"/>
            <a:r>
              <a:rPr lang="id-ID" dirty="0" err="1"/>
              <a:t>Martinsville</a:t>
            </a:r>
            <a:endParaRPr lang="id-ID" dirty="0"/>
          </a:p>
          <a:p>
            <a:pPr lvl="1"/>
            <a:endParaRPr lang="id-ID" dirty="0"/>
          </a:p>
          <a:p>
            <a:r>
              <a:rPr lang="id-ID" dirty="0"/>
              <a:t>Dengan menambahkan 8 poin ke 2 provinsi terakhir, maka 1 </a:t>
            </a:r>
            <a:r>
              <a:rPr lang="id-ID" dirty="0" err="1"/>
              <a:t>diantaranya</a:t>
            </a:r>
            <a:r>
              <a:rPr lang="id-ID" dirty="0"/>
              <a:t> bisa melewati 24 yaitu:</a:t>
            </a:r>
          </a:p>
          <a:p>
            <a:pPr lvl="1"/>
            <a:r>
              <a:rPr lang="id-ID" dirty="0" err="1"/>
              <a:t>Runcastle</a:t>
            </a:r>
            <a:r>
              <a:rPr lang="id-ID" dirty="0"/>
              <a:t>.</a:t>
            </a:r>
          </a:p>
          <a:p>
            <a:pPr lvl="1"/>
            <a:endParaRPr lang="id-ID" dirty="0"/>
          </a:p>
          <a:p>
            <a:r>
              <a:rPr lang="id-ID" dirty="0"/>
              <a:t>Untuk bisa menang </a:t>
            </a:r>
            <a:r>
              <a:rPr lang="id-ID" dirty="0" err="1"/>
              <a:t>Runcastle</a:t>
            </a:r>
            <a:r>
              <a:rPr lang="id-ID" dirty="0"/>
              <a:t> disarankan untuk tidak memberikan 1 poin pun untuk </a:t>
            </a:r>
            <a:r>
              <a:rPr lang="id-ID" dirty="0" err="1"/>
              <a:t>Longwood</a:t>
            </a:r>
            <a:r>
              <a:rPr lang="id-ID" dirty="0"/>
              <a:t> atau </a:t>
            </a:r>
            <a:r>
              <a:rPr lang="id-ID" dirty="0" err="1"/>
              <a:t>Martinsville</a:t>
            </a:r>
            <a:r>
              <a:rPr lang="id-ID" dirty="0"/>
              <a:t>!</a:t>
            </a:r>
          </a:p>
        </p:txBody>
      </p:sp>
      <p:sp>
        <p:nvSpPr>
          <p:cNvPr id="2" name="Judul 1">
            <a:extLst>
              <a:ext uri="{FF2B5EF4-FFF2-40B4-BE49-F238E27FC236}">
                <a16:creationId xmlns:a16="http://schemas.microsoft.com/office/drawing/2014/main" id="{23DDF8A4-9EE6-C348-A0D3-A001FC6DDF25}"/>
              </a:ext>
            </a:extLst>
          </p:cNvPr>
          <p:cNvSpPr>
            <a:spLocks noGrp="1"/>
          </p:cNvSpPr>
          <p:nvPr>
            <p:ph type="title"/>
          </p:nvPr>
        </p:nvSpPr>
        <p:spPr>
          <a:xfrm>
            <a:off x="152400" y="213531"/>
            <a:ext cx="11049000" cy="687930"/>
          </a:xfrm>
        </p:spPr>
        <p:txBody>
          <a:bodyPr>
            <a:normAutofit fontScale="90000"/>
          </a:bodyPr>
          <a:lstStyle/>
          <a:p>
            <a:r>
              <a:rPr lang="id-ID" sz="2000" b="0" dirty="0"/>
              <a:t>1. Menggunakan Imajinasi dan Kombinasi Keterampilan</a:t>
            </a:r>
            <a:br>
              <a:rPr lang="id-ID" sz="2400" dirty="0"/>
            </a:br>
            <a:r>
              <a:rPr lang="id-ID" sz="2400" dirty="0"/>
              <a:t>Pembahasan</a:t>
            </a:r>
            <a:endParaRPr lang="id-ID" dirty="0"/>
          </a:p>
        </p:txBody>
      </p:sp>
      <p:sp>
        <p:nvSpPr>
          <p:cNvPr id="4" name="Tampungan Tanggal 3">
            <a:extLst>
              <a:ext uri="{FF2B5EF4-FFF2-40B4-BE49-F238E27FC236}">
                <a16:creationId xmlns:a16="http://schemas.microsoft.com/office/drawing/2014/main" id="{2E347FB9-0979-4042-8B3A-931E4F43E737}"/>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DE99B63B-6199-5345-A945-145D94F56F89}"/>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0C96055E-9FB6-3644-8BA6-228E6C323C39}"/>
              </a:ext>
            </a:extLst>
          </p:cNvPr>
          <p:cNvSpPr>
            <a:spLocks noGrp="1"/>
          </p:cNvSpPr>
          <p:nvPr>
            <p:ph type="sldNum" sz="quarter" idx="12"/>
          </p:nvPr>
        </p:nvSpPr>
        <p:spPr/>
        <p:txBody>
          <a:bodyPr/>
          <a:lstStyle/>
          <a:p>
            <a:fld id="{D18FBB9A-4F67-A542-B221-CA9FFA5A8790}" type="slidenum">
              <a:rPr lang="id-ID" smtClean="0"/>
              <a:t>7</a:t>
            </a:fld>
            <a:endParaRPr lang="id-ID"/>
          </a:p>
        </p:txBody>
      </p:sp>
      <p:pic>
        <p:nvPicPr>
          <p:cNvPr id="10" name="Gambar 9">
            <a:extLst>
              <a:ext uri="{FF2B5EF4-FFF2-40B4-BE49-F238E27FC236}">
                <a16:creationId xmlns:a16="http://schemas.microsoft.com/office/drawing/2014/main" id="{1962EB22-90F6-F04A-8CD6-D1AA2D4F9325}"/>
              </a:ext>
            </a:extLst>
          </p:cNvPr>
          <p:cNvPicPr>
            <a:picLocks noChangeAspect="1"/>
          </p:cNvPicPr>
          <p:nvPr/>
        </p:nvPicPr>
        <p:blipFill>
          <a:blip r:embed="rId2"/>
          <a:stretch>
            <a:fillRect/>
          </a:stretch>
        </p:blipFill>
        <p:spPr>
          <a:xfrm>
            <a:off x="190810" y="1023244"/>
            <a:ext cx="2704790" cy="3658980"/>
          </a:xfrm>
          <a:prstGeom prst="rect">
            <a:avLst/>
          </a:prstGeom>
          <a:ln>
            <a:solidFill>
              <a:schemeClr val="accent1"/>
            </a:solidFill>
          </a:ln>
        </p:spPr>
      </p:pic>
    </p:spTree>
    <p:extLst>
      <p:ext uri="{BB962C8B-B14F-4D97-AF65-F5344CB8AC3E}">
        <p14:creationId xmlns:p14="http://schemas.microsoft.com/office/powerpoint/2010/main" val="262431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4E36789C-1CF8-344D-86F8-F6B8D485448A}"/>
              </a:ext>
            </a:extLst>
          </p:cNvPr>
          <p:cNvSpPr>
            <a:spLocks noGrp="1"/>
          </p:cNvSpPr>
          <p:nvPr>
            <p:ph idx="1"/>
          </p:nvPr>
        </p:nvSpPr>
        <p:spPr/>
        <p:txBody>
          <a:bodyPr/>
          <a:lstStyle/>
          <a:p>
            <a:r>
              <a:rPr lang="id-ID" dirty="0"/>
              <a:t>Pada contoh kasus ini, kita memerlukan </a:t>
            </a:r>
            <a:r>
              <a:rPr lang="id-ID" b="1" dirty="0"/>
              <a:t>imajinasi</a:t>
            </a:r>
            <a:r>
              <a:rPr lang="id-ID" dirty="0"/>
              <a:t> untuk:</a:t>
            </a:r>
          </a:p>
          <a:p>
            <a:pPr lvl="1"/>
            <a:r>
              <a:rPr lang="id-ID" dirty="0"/>
              <a:t>Memilih poin informasi mana yang penting dan menuntun kita ke cara penyelesaian.</a:t>
            </a:r>
          </a:p>
          <a:p>
            <a:pPr lvl="1"/>
            <a:endParaRPr lang="id-ID" dirty="0"/>
          </a:p>
          <a:p>
            <a:r>
              <a:rPr lang="id-ID" dirty="0"/>
              <a:t>Dipadukan dengan keterampilan lain yaitu:</a:t>
            </a:r>
          </a:p>
          <a:p>
            <a:pPr lvl="1"/>
            <a:r>
              <a:rPr lang="id-ID" dirty="0"/>
              <a:t>Matematika sederhana</a:t>
            </a:r>
          </a:p>
          <a:p>
            <a:pPr lvl="1"/>
            <a:r>
              <a:rPr lang="id-ID" dirty="0"/>
              <a:t>Menggunakan informasi secara benar</a:t>
            </a:r>
          </a:p>
          <a:p>
            <a:pPr lvl="1"/>
            <a:r>
              <a:rPr lang="id-ID" dirty="0"/>
              <a:t>Menentukan jalan mana yang terbaik</a:t>
            </a:r>
          </a:p>
        </p:txBody>
      </p:sp>
      <p:sp>
        <p:nvSpPr>
          <p:cNvPr id="4" name="Tampungan Tanggal 3">
            <a:extLst>
              <a:ext uri="{FF2B5EF4-FFF2-40B4-BE49-F238E27FC236}">
                <a16:creationId xmlns:a16="http://schemas.microsoft.com/office/drawing/2014/main" id="{FC23A763-0E18-FC4E-B6CF-0733E239C696}"/>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E315F82C-0D63-7F47-9644-3A6DD4682534}"/>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3C950B4C-3C6F-EB49-BDFE-ECCBE2C7978E}"/>
              </a:ext>
            </a:extLst>
          </p:cNvPr>
          <p:cNvSpPr>
            <a:spLocks noGrp="1"/>
          </p:cNvSpPr>
          <p:nvPr>
            <p:ph type="sldNum" sz="quarter" idx="12"/>
          </p:nvPr>
        </p:nvSpPr>
        <p:spPr/>
        <p:txBody>
          <a:bodyPr/>
          <a:lstStyle/>
          <a:p>
            <a:fld id="{D18FBB9A-4F67-A542-B221-CA9FFA5A8790}" type="slidenum">
              <a:rPr lang="id-ID" smtClean="0"/>
              <a:t>8</a:t>
            </a:fld>
            <a:endParaRPr lang="id-ID"/>
          </a:p>
        </p:txBody>
      </p:sp>
      <p:sp>
        <p:nvSpPr>
          <p:cNvPr id="7" name="Judul 1">
            <a:extLst>
              <a:ext uri="{FF2B5EF4-FFF2-40B4-BE49-F238E27FC236}">
                <a16:creationId xmlns:a16="http://schemas.microsoft.com/office/drawing/2014/main" id="{EAA5ECC8-A022-C84F-AD42-6C084D6AA5C7}"/>
              </a:ext>
            </a:extLst>
          </p:cNvPr>
          <p:cNvSpPr>
            <a:spLocks noGrp="1"/>
          </p:cNvSpPr>
          <p:nvPr>
            <p:ph type="title"/>
          </p:nvPr>
        </p:nvSpPr>
        <p:spPr>
          <a:xfrm>
            <a:off x="152400" y="213531"/>
            <a:ext cx="11049000" cy="687930"/>
          </a:xfrm>
        </p:spPr>
        <p:txBody>
          <a:bodyPr>
            <a:normAutofit fontScale="90000"/>
          </a:bodyPr>
          <a:lstStyle/>
          <a:p>
            <a:r>
              <a:rPr lang="id-ID" sz="2000" b="0" dirty="0"/>
              <a:t>1. Menggunakan Imajinasi dan Kombinasi Keterampilan</a:t>
            </a:r>
            <a:br>
              <a:rPr lang="id-ID" sz="2400" dirty="0"/>
            </a:br>
            <a:r>
              <a:rPr lang="id-ID" sz="2400" dirty="0"/>
              <a:t>Pembahasan</a:t>
            </a:r>
            <a:endParaRPr lang="id-ID" dirty="0"/>
          </a:p>
        </p:txBody>
      </p:sp>
    </p:spTree>
    <p:extLst>
      <p:ext uri="{BB962C8B-B14F-4D97-AF65-F5344CB8AC3E}">
        <p14:creationId xmlns:p14="http://schemas.microsoft.com/office/powerpoint/2010/main" val="128371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ampungan Tanggal 3">
            <a:extLst>
              <a:ext uri="{FF2B5EF4-FFF2-40B4-BE49-F238E27FC236}">
                <a16:creationId xmlns:a16="http://schemas.microsoft.com/office/drawing/2014/main" id="{00FA81BA-AE3F-DC45-927C-147E722A6F20}"/>
              </a:ext>
            </a:extLst>
          </p:cNvPr>
          <p:cNvSpPr>
            <a:spLocks noGrp="1"/>
          </p:cNvSpPr>
          <p:nvPr>
            <p:ph type="dt" sz="half" idx="10"/>
          </p:nvPr>
        </p:nvSpPr>
        <p:spPr/>
        <p:txBody>
          <a:bodyPr/>
          <a:lstStyle/>
          <a:p>
            <a:fld id="{C7A7F508-5C32-E740-8A39-3308AB007706}" type="datetime1">
              <a:rPr lang="id-ID" smtClean="0"/>
              <a:t>06/11/23</a:t>
            </a:fld>
            <a:endParaRPr lang="id-ID"/>
          </a:p>
        </p:txBody>
      </p:sp>
      <p:sp>
        <p:nvSpPr>
          <p:cNvPr id="5" name="Tampungan Kaki 4">
            <a:extLst>
              <a:ext uri="{FF2B5EF4-FFF2-40B4-BE49-F238E27FC236}">
                <a16:creationId xmlns:a16="http://schemas.microsoft.com/office/drawing/2014/main" id="{67B1B1D4-5CFA-6F4F-95D5-3C3340BDBE28}"/>
              </a:ext>
            </a:extLst>
          </p:cNvPr>
          <p:cNvSpPr>
            <a:spLocks noGrp="1"/>
          </p:cNvSpPr>
          <p:nvPr>
            <p:ph type="ftr" sz="quarter" idx="11"/>
          </p:nvPr>
        </p:nvSpPr>
        <p:spPr/>
        <p:txBody>
          <a:bodyPr/>
          <a:lstStyle/>
          <a:p>
            <a:r>
              <a:rPr lang="id-ID"/>
              <a:t>Jurusan Teknologi Informasi - Politeknik Negeri Malang</a:t>
            </a:r>
            <a:endParaRPr lang="id-ID" dirty="0"/>
          </a:p>
        </p:txBody>
      </p:sp>
      <p:sp>
        <p:nvSpPr>
          <p:cNvPr id="6" name="Tampungan Nomor Slide 5">
            <a:extLst>
              <a:ext uri="{FF2B5EF4-FFF2-40B4-BE49-F238E27FC236}">
                <a16:creationId xmlns:a16="http://schemas.microsoft.com/office/drawing/2014/main" id="{B4C4BDAA-0D81-C041-B353-AA3922657C5B}"/>
              </a:ext>
            </a:extLst>
          </p:cNvPr>
          <p:cNvSpPr>
            <a:spLocks noGrp="1"/>
          </p:cNvSpPr>
          <p:nvPr>
            <p:ph type="sldNum" sz="quarter" idx="12"/>
          </p:nvPr>
        </p:nvSpPr>
        <p:spPr/>
        <p:txBody>
          <a:bodyPr/>
          <a:lstStyle/>
          <a:p>
            <a:fld id="{D18FBB9A-4F67-A542-B221-CA9FFA5A8790}" type="slidenum">
              <a:rPr lang="id-ID" smtClean="0"/>
              <a:t>9</a:t>
            </a:fld>
            <a:endParaRPr lang="id-ID"/>
          </a:p>
        </p:txBody>
      </p:sp>
      <p:sp>
        <p:nvSpPr>
          <p:cNvPr id="7" name="Title 1">
            <a:extLst>
              <a:ext uri="{FF2B5EF4-FFF2-40B4-BE49-F238E27FC236}">
                <a16:creationId xmlns:a16="http://schemas.microsoft.com/office/drawing/2014/main" id="{6C496449-4776-654A-B3CC-250865F34A58}"/>
              </a:ext>
            </a:extLst>
          </p:cNvPr>
          <p:cNvSpPr>
            <a:spLocks noGrp="1"/>
          </p:cNvSpPr>
          <p:nvPr>
            <p:ph type="title"/>
          </p:nvPr>
        </p:nvSpPr>
        <p:spPr>
          <a:xfrm>
            <a:off x="334082" y="3109661"/>
            <a:ext cx="9571918" cy="1029382"/>
          </a:xfrm>
        </p:spPr>
        <p:txBody>
          <a:bodyPr>
            <a:normAutofit/>
          </a:bodyPr>
          <a:lstStyle/>
          <a:p>
            <a:r>
              <a:rPr lang="id-ID" sz="3500" i="1" dirty="0"/>
              <a:t>Topik-2: </a:t>
            </a:r>
            <a:r>
              <a:rPr lang="id-ID" sz="3200" dirty="0"/>
              <a:t>Memanfaatkan Model</a:t>
            </a:r>
            <a:endParaRPr lang="en-US" sz="3500" b="1" i="1" dirty="0"/>
          </a:p>
        </p:txBody>
      </p:sp>
      <p:sp>
        <p:nvSpPr>
          <p:cNvPr id="8" name="Rectangle 4">
            <a:extLst>
              <a:ext uri="{FF2B5EF4-FFF2-40B4-BE49-F238E27FC236}">
                <a16:creationId xmlns:a16="http://schemas.microsoft.com/office/drawing/2014/main" id="{C0F89A8C-470D-A842-B0A0-AE9B4DB45393}"/>
              </a:ext>
            </a:extLst>
          </p:cNvPr>
          <p:cNvSpPr/>
          <p:nvPr/>
        </p:nvSpPr>
        <p:spPr>
          <a:xfrm>
            <a:off x="2369127" y="4880959"/>
            <a:ext cx="9822873" cy="98626"/>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9" name="Rectangle 5">
            <a:extLst>
              <a:ext uri="{FF2B5EF4-FFF2-40B4-BE49-F238E27FC236}">
                <a16:creationId xmlns:a16="http://schemas.microsoft.com/office/drawing/2014/main" id="{ED08C2F5-A71E-6E40-B986-0D7BDB298FC4}"/>
              </a:ext>
            </a:extLst>
          </p:cNvPr>
          <p:cNvSpPr/>
          <p:nvPr/>
        </p:nvSpPr>
        <p:spPr>
          <a:xfrm>
            <a:off x="6096001" y="5060139"/>
            <a:ext cx="6096000" cy="98626"/>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Tree>
    <p:extLst>
      <p:ext uri="{BB962C8B-B14F-4D97-AF65-F5344CB8AC3E}">
        <p14:creationId xmlns:p14="http://schemas.microsoft.com/office/powerpoint/2010/main" val="3349821697"/>
      </p:ext>
    </p:extLst>
  </p:cSld>
  <p:clrMapOvr>
    <a:masterClrMapping/>
  </p:clrMapOvr>
</p:sld>
</file>

<file path=ppt/theme/theme1.xml><?xml version="1.0" encoding="utf-8"?>
<a:theme xmlns:a="http://schemas.openxmlformats.org/drawingml/2006/main" name="Tema JTI Polin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fontScale="25000" lnSpcReduction="20000"/>
      </a:bodyPr>
      <a:lstStyle>
        <a:defPPr algn="l">
          <a:defRPr sz="9600" b="1" u="none" dirty="0" smtClean="0"/>
        </a:defPPr>
      </a:lstStyle>
    </a:txDef>
  </a:objectDefaults>
  <a:extraClrSchemeLst/>
  <a:extLst>
    <a:ext uri="{05A4C25C-085E-4340-85A3-A5531E510DB2}">
      <thm15:themeFamily xmlns:thm15="http://schemas.microsoft.com/office/thememl/2012/main" name="Template PPT JTI" id="{5503BF74-7954-024C-8A58-17FD53869D32}" vid="{B7E1ACE6-9678-DF44-B3DC-5C9D0A6059E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JTI Polinema</Template>
  <TotalTime>4290</TotalTime>
  <Words>3111</Words>
  <Application>Microsoft Macintosh PowerPoint</Application>
  <PresentationFormat>Widescreen</PresentationFormat>
  <Paragraphs>396</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Courier New</vt:lpstr>
      <vt:lpstr>Palatino</vt:lpstr>
      <vt:lpstr>Palatino Linotype</vt:lpstr>
      <vt:lpstr>Tema JTI Polinema</vt:lpstr>
      <vt:lpstr>Mata Kuliah Critical Thinking &amp; Problem Solving 05. Keterampilan Pemecahan Masalah Tingkat Lanjut</vt:lpstr>
      <vt:lpstr>Topik</vt:lpstr>
      <vt:lpstr>Topik-1: Menggunakan Imajinasi dan Kombinasi Keterampilan</vt:lpstr>
      <vt:lpstr>1. Menggunakan Imajinasi dan Kombinasi Keterampilan</vt:lpstr>
      <vt:lpstr>1. Menggunakan Imajinasi dan Kombinasi Keterampilan Diskusi</vt:lpstr>
      <vt:lpstr>1. Menggunakan Imajinasi dan Kombinasi Keterampilan Pembahasan</vt:lpstr>
      <vt:lpstr>1. Menggunakan Imajinasi dan Kombinasi Keterampilan Pembahasan</vt:lpstr>
      <vt:lpstr>1. Menggunakan Imajinasi dan Kombinasi Keterampilan Pembahasan</vt:lpstr>
      <vt:lpstr>Topik-2: Memanfaatkan Model</vt:lpstr>
      <vt:lpstr>2. Memanfaatkan Model</vt:lpstr>
      <vt:lpstr>2. Memanfaatkan Model Contoh</vt:lpstr>
      <vt:lpstr>2. Memanfaatkan Model Contoh</vt:lpstr>
      <vt:lpstr>2. Memanfaatkan Model Contoh</vt:lpstr>
      <vt:lpstr>2. Memanfaatkan Model Contoh</vt:lpstr>
      <vt:lpstr>2. Memanfaatkan Model Contoh</vt:lpstr>
      <vt:lpstr>2. Memanfaatkan Model Poin Penting Lainnya</vt:lpstr>
      <vt:lpstr>Topik-3: Investigasi</vt:lpstr>
      <vt:lpstr>3. Investigasi</vt:lpstr>
      <vt:lpstr>3. Investigasi</vt:lpstr>
      <vt:lpstr>3. Investigasi Diskusi</vt:lpstr>
      <vt:lpstr>3. Investigasi Diskusi</vt:lpstr>
      <vt:lpstr>3. Investigasi Pembahasan</vt:lpstr>
      <vt:lpstr>3. Investigasi Pembahasan</vt:lpstr>
      <vt:lpstr>Topik-4: Analisis Data dan Inferensi</vt:lpstr>
      <vt:lpstr>4. Analisis Data dan Inferensi</vt:lpstr>
      <vt:lpstr>4. Analisis Data dan Inferensi Diskusi</vt:lpstr>
      <vt:lpstr>4. Analisis Data dan Inferensi Pembahasan (1/3)</vt:lpstr>
      <vt:lpstr>4. Analisis Data dan Inferensi Pembahasan (2/3)</vt:lpstr>
      <vt:lpstr>4. Analisis Data dan Inferensi Pembahasan (3/3)</vt:lpstr>
      <vt:lpstr>Pertanyaan?</vt:lpstr>
      <vt:lpstr>PowerPoint Presentation</vt:lpstr>
      <vt:lpstr>Tugas (1/2)</vt:lpstr>
      <vt:lpstr>Tugas (2/2) [A]</vt:lpstr>
      <vt:lpstr>Tugas (2/2) [B]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Yoppy Yunhasnawa</dc:creator>
  <cp:lastModifiedBy>Microsoft Office User</cp:lastModifiedBy>
  <cp:revision>126</cp:revision>
  <dcterms:created xsi:type="dcterms:W3CDTF">2021-03-30T01:55:11Z</dcterms:created>
  <dcterms:modified xsi:type="dcterms:W3CDTF">2023-11-06T06:36:24Z</dcterms:modified>
</cp:coreProperties>
</file>