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16" r:id="rId3"/>
  </p:sldMasterIdLst>
  <p:notesMasterIdLst>
    <p:notesMasterId r:id="rId37"/>
  </p:notesMasterIdLst>
  <p:sldIdLst>
    <p:sldId id="294" r:id="rId4"/>
    <p:sldId id="256" r:id="rId5"/>
    <p:sldId id="298" r:id="rId6"/>
    <p:sldId id="276" r:id="rId7"/>
    <p:sldId id="291" r:id="rId8"/>
    <p:sldId id="299" r:id="rId9"/>
    <p:sldId id="314" r:id="rId10"/>
    <p:sldId id="311" r:id="rId11"/>
    <p:sldId id="278" r:id="rId12"/>
    <p:sldId id="279" r:id="rId13"/>
    <p:sldId id="280" r:id="rId14"/>
    <p:sldId id="302" r:id="rId15"/>
    <p:sldId id="282" r:id="rId16"/>
    <p:sldId id="318" r:id="rId17"/>
    <p:sldId id="336" r:id="rId18"/>
    <p:sldId id="285" r:id="rId19"/>
    <p:sldId id="319" r:id="rId20"/>
    <p:sldId id="325" r:id="rId21"/>
    <p:sldId id="327" r:id="rId22"/>
    <p:sldId id="321" r:id="rId23"/>
    <p:sldId id="328" r:id="rId24"/>
    <p:sldId id="329" r:id="rId25"/>
    <p:sldId id="337" r:id="rId26"/>
    <p:sldId id="330" r:id="rId27"/>
    <p:sldId id="331" r:id="rId28"/>
    <p:sldId id="332" r:id="rId29"/>
    <p:sldId id="335" r:id="rId30"/>
    <p:sldId id="333" r:id="rId31"/>
    <p:sldId id="334" r:id="rId32"/>
    <p:sldId id="303" r:id="rId33"/>
    <p:sldId id="277" r:id="rId34"/>
    <p:sldId id="293" r:id="rId35"/>
    <p:sldId id="29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2017" autoAdjust="0"/>
  </p:normalViewPr>
  <p:slideViewPr>
    <p:cSldViewPr>
      <p:cViewPr>
        <p:scale>
          <a:sx n="61" d="100"/>
          <a:sy n="61" d="100"/>
        </p:scale>
        <p:origin x="1260" y="4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EDBA3-B9A5-4BEF-BA78-F1219941927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2518F-750E-45F0-8A51-7975FF38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81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295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400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258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cc9050bdf8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cc9050bdf8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32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cc9050bdf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cc9050bdf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658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cc9050bdf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cc9050bdf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cc9050bdf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cc9050bdf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8380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E57E744-A518-4960-9CB3-DD6B01620DDE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744-A518-4960-9CB3-DD6B01620DDE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AE57E744-A518-4960-9CB3-DD6B01620DDE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7950802" y="-86033"/>
            <a:ext cx="4267967" cy="3200967"/>
          </a:xfrm>
          <a:custGeom>
            <a:avLst/>
            <a:gdLst/>
            <a:ahLst/>
            <a:cxnLst/>
            <a:rect l="l" t="t" r="r" b="b"/>
            <a:pathLst>
              <a:path w="128039" h="96029" extrusionOk="0">
                <a:moveTo>
                  <a:pt x="0" y="0"/>
                </a:moveTo>
                <a:cubicBezTo>
                  <a:pt x="0" y="21243"/>
                  <a:pt x="36188" y="25597"/>
                  <a:pt x="57308" y="27879"/>
                </a:cubicBezTo>
                <a:cubicBezTo>
                  <a:pt x="68802" y="29121"/>
                  <a:pt x="82021" y="26372"/>
                  <a:pt x="91641" y="32784"/>
                </a:cubicBezTo>
                <a:cubicBezTo>
                  <a:pt x="100792" y="38884"/>
                  <a:pt x="100200" y="53125"/>
                  <a:pt x="102999" y="63761"/>
                </a:cubicBezTo>
                <a:cubicBezTo>
                  <a:pt x="106464" y="76927"/>
                  <a:pt x="114424" y="96029"/>
                  <a:pt x="128039" y="96029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27" name="Google Shape;27;p4"/>
          <p:cNvSpPr/>
          <p:nvPr/>
        </p:nvSpPr>
        <p:spPr>
          <a:xfrm>
            <a:off x="-60233" y="4586334"/>
            <a:ext cx="1617700" cy="2297467"/>
          </a:xfrm>
          <a:custGeom>
            <a:avLst/>
            <a:gdLst/>
            <a:ahLst/>
            <a:cxnLst/>
            <a:rect l="l" t="t" r="r" b="b"/>
            <a:pathLst>
              <a:path w="48531" h="68924" extrusionOk="0">
                <a:moveTo>
                  <a:pt x="0" y="0"/>
                </a:moveTo>
                <a:cubicBezTo>
                  <a:pt x="6210" y="6212"/>
                  <a:pt x="13966" y="12958"/>
                  <a:pt x="14972" y="21684"/>
                </a:cubicBezTo>
                <a:cubicBezTo>
                  <a:pt x="16127" y="31703"/>
                  <a:pt x="11589" y="43239"/>
                  <a:pt x="16779" y="51887"/>
                </a:cubicBezTo>
                <a:cubicBezTo>
                  <a:pt x="22960" y="62186"/>
                  <a:pt x="41868" y="58930"/>
                  <a:pt x="48531" y="6892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28" name="Google Shape;28;p4"/>
          <p:cNvGrpSpPr/>
          <p:nvPr/>
        </p:nvGrpSpPr>
        <p:grpSpPr>
          <a:xfrm>
            <a:off x="10922274" y="5799557"/>
            <a:ext cx="1015327" cy="862073"/>
            <a:chOff x="8191704" y="4349666"/>
            <a:chExt cx="761495" cy="646555"/>
          </a:xfrm>
        </p:grpSpPr>
        <p:sp>
          <p:nvSpPr>
            <p:cNvPr id="29" name="Google Shape;29;p4"/>
            <p:cNvSpPr/>
            <p:nvPr/>
          </p:nvSpPr>
          <p:spPr>
            <a:xfrm rot="303533">
              <a:off x="8632268" y="4502741"/>
              <a:ext cx="309449" cy="274213"/>
            </a:xfrm>
            <a:custGeom>
              <a:avLst/>
              <a:gdLst/>
              <a:ahLst/>
              <a:cxnLst/>
              <a:rect l="l" t="t" r="r" b="b"/>
              <a:pathLst>
                <a:path w="4864" h="4310" extrusionOk="0">
                  <a:moveTo>
                    <a:pt x="2450" y="1"/>
                  </a:moveTo>
                  <a:cubicBezTo>
                    <a:pt x="2014" y="1"/>
                    <a:pt x="1571" y="135"/>
                    <a:pt x="1185" y="412"/>
                  </a:cubicBezTo>
                  <a:cubicBezTo>
                    <a:pt x="213" y="1111"/>
                    <a:pt x="0" y="2448"/>
                    <a:pt x="669" y="3421"/>
                  </a:cubicBezTo>
                  <a:cubicBezTo>
                    <a:pt x="1095" y="3995"/>
                    <a:pt x="1758" y="4310"/>
                    <a:pt x="2431" y="4310"/>
                  </a:cubicBezTo>
                  <a:cubicBezTo>
                    <a:pt x="2862" y="4310"/>
                    <a:pt x="3298" y="4180"/>
                    <a:pt x="3678" y="3907"/>
                  </a:cubicBezTo>
                  <a:cubicBezTo>
                    <a:pt x="4651" y="3208"/>
                    <a:pt x="4863" y="1871"/>
                    <a:pt x="4164" y="898"/>
                  </a:cubicBezTo>
                  <a:cubicBezTo>
                    <a:pt x="3761" y="311"/>
                    <a:pt x="3113" y="1"/>
                    <a:pt x="2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" name="Google Shape;30;p4"/>
            <p:cNvSpPr/>
            <p:nvPr/>
          </p:nvSpPr>
          <p:spPr>
            <a:xfrm rot="303533">
              <a:off x="8680611" y="4556078"/>
              <a:ext cx="214719" cy="166373"/>
            </a:xfrm>
            <a:custGeom>
              <a:avLst/>
              <a:gdLst/>
              <a:ahLst/>
              <a:cxnLst/>
              <a:rect l="l" t="t" r="r" b="b"/>
              <a:pathLst>
                <a:path w="3375" h="2615" extrusionOk="0">
                  <a:moveTo>
                    <a:pt x="3101" y="0"/>
                  </a:moveTo>
                  <a:lnTo>
                    <a:pt x="1" y="2219"/>
                  </a:lnTo>
                  <a:lnTo>
                    <a:pt x="305" y="2614"/>
                  </a:lnTo>
                  <a:lnTo>
                    <a:pt x="3375" y="395"/>
                  </a:lnTo>
                  <a:lnTo>
                    <a:pt x="3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31" name="Google Shape;31;p4"/>
            <p:cNvGrpSpPr/>
            <p:nvPr/>
          </p:nvGrpSpPr>
          <p:grpSpPr>
            <a:xfrm>
              <a:off x="8268586" y="4349666"/>
              <a:ext cx="216057" cy="194934"/>
              <a:chOff x="602269" y="1601265"/>
              <a:chExt cx="268527" cy="242274"/>
            </a:xfrm>
          </p:grpSpPr>
          <p:sp>
            <p:nvSpPr>
              <p:cNvPr id="32" name="Google Shape;32;p4"/>
              <p:cNvSpPr/>
              <p:nvPr/>
            </p:nvSpPr>
            <p:spPr>
              <a:xfrm rot="303547">
                <a:off x="611526" y="1611858"/>
                <a:ext cx="250013" cy="221088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796" extrusionOk="0">
                    <a:moveTo>
                      <a:pt x="1583" y="1"/>
                    </a:moveTo>
                    <a:cubicBezTo>
                      <a:pt x="1300" y="1"/>
                      <a:pt x="1011" y="84"/>
                      <a:pt x="760" y="251"/>
                    </a:cubicBezTo>
                    <a:cubicBezTo>
                      <a:pt x="152" y="707"/>
                      <a:pt x="0" y="1588"/>
                      <a:pt x="456" y="2227"/>
                    </a:cubicBezTo>
                    <a:cubicBezTo>
                      <a:pt x="714" y="2595"/>
                      <a:pt x="1139" y="2796"/>
                      <a:pt x="1575" y="2796"/>
                    </a:cubicBezTo>
                    <a:cubicBezTo>
                      <a:pt x="1860" y="2796"/>
                      <a:pt x="2150" y="2710"/>
                      <a:pt x="2401" y="2531"/>
                    </a:cubicBezTo>
                    <a:cubicBezTo>
                      <a:pt x="3009" y="2075"/>
                      <a:pt x="3161" y="1224"/>
                      <a:pt x="2705" y="585"/>
                    </a:cubicBezTo>
                    <a:cubicBezTo>
                      <a:pt x="2447" y="198"/>
                      <a:pt x="2021" y="1"/>
                      <a:pt x="15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 rot="303547">
                <a:off x="671557" y="1636552"/>
                <a:ext cx="132202" cy="173169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2190" extrusionOk="0">
                    <a:moveTo>
                      <a:pt x="243" y="1"/>
                    </a:moveTo>
                    <a:lnTo>
                      <a:pt x="0" y="183"/>
                    </a:lnTo>
                    <a:lnTo>
                      <a:pt x="1429" y="2189"/>
                    </a:lnTo>
                    <a:lnTo>
                      <a:pt x="1672" y="2007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sp>
          <p:nvSpPr>
            <p:cNvPr id="34" name="Google Shape;34;p4"/>
            <p:cNvSpPr/>
            <p:nvPr/>
          </p:nvSpPr>
          <p:spPr>
            <a:xfrm rot="303533">
              <a:off x="8201815" y="4743155"/>
              <a:ext cx="272740" cy="241511"/>
            </a:xfrm>
            <a:custGeom>
              <a:avLst/>
              <a:gdLst/>
              <a:ahLst/>
              <a:cxnLst/>
              <a:rect l="l" t="t" r="r" b="b"/>
              <a:pathLst>
                <a:path w="4287" h="3796" extrusionOk="0">
                  <a:moveTo>
                    <a:pt x="2119" y="0"/>
                  </a:moveTo>
                  <a:cubicBezTo>
                    <a:pt x="1743" y="0"/>
                    <a:pt x="1363" y="112"/>
                    <a:pt x="1034" y="348"/>
                  </a:cubicBezTo>
                  <a:cubicBezTo>
                    <a:pt x="183" y="956"/>
                    <a:pt x="0" y="2141"/>
                    <a:pt x="608" y="2992"/>
                  </a:cubicBezTo>
                  <a:cubicBezTo>
                    <a:pt x="981" y="3514"/>
                    <a:pt x="1559" y="3796"/>
                    <a:pt x="2147" y="3796"/>
                  </a:cubicBezTo>
                  <a:cubicBezTo>
                    <a:pt x="2518" y="3796"/>
                    <a:pt x="2893" y="3683"/>
                    <a:pt x="3222" y="3448"/>
                  </a:cubicBezTo>
                  <a:cubicBezTo>
                    <a:pt x="4073" y="2840"/>
                    <a:pt x="4286" y="1655"/>
                    <a:pt x="3678" y="804"/>
                  </a:cubicBezTo>
                  <a:cubicBezTo>
                    <a:pt x="3305" y="282"/>
                    <a:pt x="2716" y="0"/>
                    <a:pt x="2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" name="Google Shape;35;p4"/>
            <p:cNvSpPr/>
            <p:nvPr/>
          </p:nvSpPr>
          <p:spPr>
            <a:xfrm rot="303533">
              <a:off x="8231775" y="4832921"/>
              <a:ext cx="212810" cy="61968"/>
            </a:xfrm>
            <a:custGeom>
              <a:avLst/>
              <a:gdLst/>
              <a:ahLst/>
              <a:cxnLst/>
              <a:rect l="l" t="t" r="r" b="b"/>
              <a:pathLst>
                <a:path w="3345" h="974" extrusionOk="0">
                  <a:moveTo>
                    <a:pt x="61" y="0"/>
                  </a:moveTo>
                  <a:lnTo>
                    <a:pt x="1" y="426"/>
                  </a:lnTo>
                  <a:lnTo>
                    <a:pt x="3283" y="973"/>
                  </a:lnTo>
                  <a:lnTo>
                    <a:pt x="3344" y="54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5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741067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960000" y="2375328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584428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960000" y="3105733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3"/>
          </p:nvPr>
        </p:nvSpPr>
        <p:spPr>
          <a:xfrm>
            <a:off x="4538400" y="2375328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4" hasCustomPrompt="1"/>
          </p:nvPr>
        </p:nvSpPr>
        <p:spPr>
          <a:xfrm>
            <a:off x="4538400" y="1584428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5"/>
          </p:nvPr>
        </p:nvSpPr>
        <p:spPr>
          <a:xfrm>
            <a:off x="4538400" y="3105733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6"/>
          </p:nvPr>
        </p:nvSpPr>
        <p:spPr>
          <a:xfrm>
            <a:off x="960000" y="4761195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7" hasCustomPrompt="1"/>
          </p:nvPr>
        </p:nvSpPr>
        <p:spPr>
          <a:xfrm>
            <a:off x="960000" y="3970295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8"/>
          </p:nvPr>
        </p:nvSpPr>
        <p:spPr>
          <a:xfrm>
            <a:off x="960000" y="5500205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9"/>
          </p:nvPr>
        </p:nvSpPr>
        <p:spPr>
          <a:xfrm>
            <a:off x="4538400" y="4761195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13" hasCustomPrompt="1"/>
          </p:nvPr>
        </p:nvSpPr>
        <p:spPr>
          <a:xfrm>
            <a:off x="4538400" y="3970295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4"/>
          </p:nvPr>
        </p:nvSpPr>
        <p:spPr>
          <a:xfrm>
            <a:off x="4538400" y="5500205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15"/>
          </p:nvPr>
        </p:nvSpPr>
        <p:spPr>
          <a:xfrm>
            <a:off x="960000" y="723676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0" y="-60234"/>
            <a:ext cx="1471400" cy="1213267"/>
          </a:xfrm>
          <a:custGeom>
            <a:avLst/>
            <a:gdLst/>
            <a:ahLst/>
            <a:cxnLst/>
            <a:rect l="l" t="t" r="r" b="b"/>
            <a:pathLst>
              <a:path w="44142" h="36398" extrusionOk="0">
                <a:moveTo>
                  <a:pt x="44142" y="0"/>
                </a:moveTo>
                <a:cubicBezTo>
                  <a:pt x="43518" y="6243"/>
                  <a:pt x="36448" y="12045"/>
                  <a:pt x="30203" y="12649"/>
                </a:cubicBezTo>
                <a:cubicBezTo>
                  <a:pt x="23167" y="13330"/>
                  <a:pt x="13449" y="8418"/>
                  <a:pt x="9035" y="13940"/>
                </a:cubicBezTo>
                <a:cubicBezTo>
                  <a:pt x="5861" y="17911"/>
                  <a:pt x="8894" y="24126"/>
                  <a:pt x="8261" y="29170"/>
                </a:cubicBezTo>
                <a:cubicBezTo>
                  <a:pt x="7806" y="32800"/>
                  <a:pt x="3659" y="36398"/>
                  <a:pt x="0" y="36398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48" name="Google Shape;148;p13"/>
          <p:cNvSpPr/>
          <p:nvPr/>
        </p:nvSpPr>
        <p:spPr>
          <a:xfrm>
            <a:off x="9267336" y="4073236"/>
            <a:ext cx="2934233" cy="2724533"/>
          </a:xfrm>
          <a:custGeom>
            <a:avLst/>
            <a:gdLst/>
            <a:ahLst/>
            <a:cxnLst/>
            <a:rect l="l" t="t" r="r" b="b"/>
            <a:pathLst>
              <a:path w="88027" h="81736" extrusionOk="0">
                <a:moveTo>
                  <a:pt x="88027" y="163"/>
                </a:moveTo>
                <a:cubicBezTo>
                  <a:pt x="81167" y="-816"/>
                  <a:pt x="72030" y="3447"/>
                  <a:pt x="69699" y="9972"/>
                </a:cubicBezTo>
                <a:cubicBezTo>
                  <a:pt x="65178" y="22628"/>
                  <a:pt x="73481" y="41330"/>
                  <a:pt x="62987" y="49726"/>
                </a:cubicBezTo>
                <a:cubicBezTo>
                  <a:pt x="55133" y="56010"/>
                  <a:pt x="43346" y="55675"/>
                  <a:pt x="33301" y="55147"/>
                </a:cubicBezTo>
                <a:cubicBezTo>
                  <a:pt x="27747" y="54855"/>
                  <a:pt x="22127" y="51297"/>
                  <a:pt x="16779" y="52824"/>
                </a:cubicBezTo>
                <a:cubicBezTo>
                  <a:pt x="6065" y="55884"/>
                  <a:pt x="0" y="70593"/>
                  <a:pt x="0" y="81736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69044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>
            <a:spLocks noGrp="1"/>
          </p:cNvSpPr>
          <p:nvPr>
            <p:ph type="title"/>
          </p:nvPr>
        </p:nvSpPr>
        <p:spPr>
          <a:xfrm>
            <a:off x="1944167" y="46252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subTitle" idx="1"/>
          </p:nvPr>
        </p:nvSpPr>
        <p:spPr>
          <a:xfrm>
            <a:off x="1944167" y="1482533"/>
            <a:ext cx="8303600" cy="2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441269" y="-77433"/>
            <a:ext cx="3794700" cy="1741833"/>
          </a:xfrm>
          <a:custGeom>
            <a:avLst/>
            <a:gdLst/>
            <a:ahLst/>
            <a:cxnLst/>
            <a:rect l="l" t="t" r="r" b="b"/>
            <a:pathLst>
              <a:path w="113841" h="52255" extrusionOk="0">
                <a:moveTo>
                  <a:pt x="0" y="0"/>
                </a:moveTo>
                <a:cubicBezTo>
                  <a:pt x="1053" y="10530"/>
                  <a:pt x="17827" y="14728"/>
                  <a:pt x="28396" y="14198"/>
                </a:cubicBezTo>
                <a:cubicBezTo>
                  <a:pt x="38368" y="13698"/>
                  <a:pt x="49293" y="9200"/>
                  <a:pt x="58341" y="13423"/>
                </a:cubicBezTo>
                <a:cubicBezTo>
                  <a:pt x="63690" y="15919"/>
                  <a:pt x="69833" y="20026"/>
                  <a:pt x="70990" y="25814"/>
                </a:cubicBezTo>
                <a:cubicBezTo>
                  <a:pt x="72105" y="31391"/>
                  <a:pt x="70065" y="38571"/>
                  <a:pt x="74087" y="42593"/>
                </a:cubicBezTo>
                <a:cubicBezTo>
                  <a:pt x="83552" y="52058"/>
                  <a:pt x="102710" y="55707"/>
                  <a:pt x="113841" y="48272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62" name="Google Shape;162;p14"/>
          <p:cNvSpPr/>
          <p:nvPr/>
        </p:nvSpPr>
        <p:spPr>
          <a:xfrm>
            <a:off x="-68833" y="4233534"/>
            <a:ext cx="4199133" cy="2650267"/>
          </a:xfrm>
          <a:custGeom>
            <a:avLst/>
            <a:gdLst/>
            <a:ahLst/>
            <a:cxnLst/>
            <a:rect l="l" t="t" r="r" b="b"/>
            <a:pathLst>
              <a:path w="125974" h="79508" extrusionOk="0">
                <a:moveTo>
                  <a:pt x="0" y="0"/>
                </a:moveTo>
                <a:cubicBezTo>
                  <a:pt x="15759" y="0"/>
                  <a:pt x="36566" y="740"/>
                  <a:pt x="45175" y="13940"/>
                </a:cubicBezTo>
                <a:cubicBezTo>
                  <a:pt x="50600" y="22258"/>
                  <a:pt x="42478" y="33630"/>
                  <a:pt x="40528" y="43368"/>
                </a:cubicBezTo>
                <a:cubicBezTo>
                  <a:pt x="39722" y="47393"/>
                  <a:pt x="43720" y="51582"/>
                  <a:pt x="47240" y="53694"/>
                </a:cubicBezTo>
                <a:cubicBezTo>
                  <a:pt x="60862" y="61866"/>
                  <a:pt x="78873" y="56773"/>
                  <a:pt x="94738" y="57566"/>
                </a:cubicBezTo>
                <a:cubicBezTo>
                  <a:pt x="103192" y="57989"/>
                  <a:pt x="112044" y="60234"/>
                  <a:pt x="119004" y="65052"/>
                </a:cubicBezTo>
                <a:cubicBezTo>
                  <a:pt x="123403" y="68097"/>
                  <a:pt x="124282" y="74433"/>
                  <a:pt x="125974" y="79508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42796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"/>
          <p:cNvSpPr/>
          <p:nvPr/>
        </p:nvSpPr>
        <p:spPr>
          <a:xfrm flipH="1">
            <a:off x="-203200" y="-139699"/>
            <a:ext cx="2667000" cy="3009900"/>
          </a:xfrm>
          <a:custGeom>
            <a:avLst/>
            <a:gdLst/>
            <a:ahLst/>
            <a:cxnLst/>
            <a:rect l="l" t="t" r="r" b="b"/>
            <a:pathLst>
              <a:path w="80010" h="90297" extrusionOk="0">
                <a:moveTo>
                  <a:pt x="0" y="0"/>
                </a:moveTo>
                <a:cubicBezTo>
                  <a:pt x="6477" y="12954"/>
                  <a:pt x="24627" y="16762"/>
                  <a:pt x="38862" y="19431"/>
                </a:cubicBezTo>
                <a:cubicBezTo>
                  <a:pt x="45858" y="20743"/>
                  <a:pt x="55488" y="19224"/>
                  <a:pt x="59436" y="25146"/>
                </a:cubicBezTo>
                <a:cubicBezTo>
                  <a:pt x="72069" y="44095"/>
                  <a:pt x="59640" y="80112"/>
                  <a:pt x="80010" y="90297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428" name="Google Shape;428;p30"/>
          <p:cNvSpPr/>
          <p:nvPr/>
        </p:nvSpPr>
        <p:spPr>
          <a:xfrm flipH="1">
            <a:off x="8010106" y="4526534"/>
            <a:ext cx="4270796" cy="2433068"/>
          </a:xfrm>
          <a:custGeom>
            <a:avLst/>
            <a:gdLst/>
            <a:ahLst/>
            <a:cxnLst/>
            <a:rect l="l" t="t" r="r" b="b"/>
            <a:pathLst>
              <a:path w="150876" h="86106" extrusionOk="0">
                <a:moveTo>
                  <a:pt x="0" y="0"/>
                </a:moveTo>
                <a:cubicBezTo>
                  <a:pt x="0" y="11166"/>
                  <a:pt x="2471" y="24475"/>
                  <a:pt x="11049" y="31623"/>
                </a:cubicBezTo>
                <a:cubicBezTo>
                  <a:pt x="20740" y="39699"/>
                  <a:pt x="37394" y="34792"/>
                  <a:pt x="47244" y="42672"/>
                </a:cubicBezTo>
                <a:cubicBezTo>
                  <a:pt x="52942" y="47230"/>
                  <a:pt x="54296" y="55504"/>
                  <a:pt x="58674" y="61341"/>
                </a:cubicBezTo>
                <a:cubicBezTo>
                  <a:pt x="62183" y="66019"/>
                  <a:pt x="67605" y="69398"/>
                  <a:pt x="73152" y="71247"/>
                </a:cubicBezTo>
                <a:cubicBezTo>
                  <a:pt x="84965" y="75185"/>
                  <a:pt x="98066" y="71562"/>
                  <a:pt x="110490" y="72390"/>
                </a:cubicBezTo>
                <a:cubicBezTo>
                  <a:pt x="124676" y="73336"/>
                  <a:pt x="140823" y="76053"/>
                  <a:pt x="150876" y="8610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438" name="Google Shape;438;p30"/>
          <p:cNvSpPr/>
          <p:nvPr/>
        </p:nvSpPr>
        <p:spPr>
          <a:xfrm rot="-2097323">
            <a:off x="415170" y="896910"/>
            <a:ext cx="512447" cy="512447"/>
          </a:xfrm>
          <a:prstGeom prst="mathPlus">
            <a:avLst>
              <a:gd name="adj1" fmla="val 23520"/>
            </a:avLst>
          </a:prstGeom>
          <a:solidFill>
            <a:srgbClr val="C1CF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9" name="Google Shape;439;p30"/>
          <p:cNvSpPr/>
          <p:nvPr/>
        </p:nvSpPr>
        <p:spPr>
          <a:xfrm rot="809640">
            <a:off x="10666740" y="208929"/>
            <a:ext cx="512549" cy="512549"/>
          </a:xfrm>
          <a:prstGeom prst="mathPlus">
            <a:avLst>
              <a:gd name="adj1" fmla="val 23520"/>
            </a:avLst>
          </a:prstGeom>
          <a:solidFill>
            <a:srgbClr val="C1CF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731061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2"/>
          <p:cNvSpPr/>
          <p:nvPr/>
        </p:nvSpPr>
        <p:spPr>
          <a:xfrm>
            <a:off x="7924885" y="-77433"/>
            <a:ext cx="4268100" cy="2746000"/>
          </a:xfrm>
          <a:custGeom>
            <a:avLst/>
            <a:gdLst/>
            <a:ahLst/>
            <a:cxnLst/>
            <a:rect l="l" t="t" r="r" b="b"/>
            <a:pathLst>
              <a:path w="128043" h="82380" extrusionOk="0">
                <a:moveTo>
                  <a:pt x="262" y="0"/>
                </a:moveTo>
                <a:cubicBezTo>
                  <a:pt x="-3722" y="27903"/>
                  <a:pt x="52829" y="20391"/>
                  <a:pt x="78737" y="31493"/>
                </a:cubicBezTo>
                <a:cubicBezTo>
                  <a:pt x="93275" y="37723"/>
                  <a:pt x="89768" y="61735"/>
                  <a:pt x="99647" y="74087"/>
                </a:cubicBezTo>
                <a:cubicBezTo>
                  <a:pt x="105734" y="81698"/>
                  <a:pt x="118796" y="84135"/>
                  <a:pt x="128043" y="81057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457" name="Google Shape;457;p32"/>
          <p:cNvSpPr/>
          <p:nvPr/>
        </p:nvSpPr>
        <p:spPr>
          <a:xfrm rot="809640">
            <a:off x="10666740" y="208929"/>
            <a:ext cx="512549" cy="512549"/>
          </a:xfrm>
          <a:prstGeom prst="mathPlus">
            <a:avLst>
              <a:gd name="adj1" fmla="val 23520"/>
            </a:avLst>
          </a:prstGeom>
          <a:solidFill>
            <a:srgbClr val="C1CF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9" name="Google Shape;469;p32"/>
          <p:cNvSpPr/>
          <p:nvPr/>
        </p:nvSpPr>
        <p:spPr>
          <a:xfrm rot="-2097323">
            <a:off x="310021" y="5149110"/>
            <a:ext cx="512447" cy="512447"/>
          </a:xfrm>
          <a:prstGeom prst="mathPlus">
            <a:avLst>
              <a:gd name="adj1" fmla="val 23520"/>
            </a:avLst>
          </a:prstGeom>
          <a:solidFill>
            <a:srgbClr val="C1CF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70" name="Google Shape;470;p32"/>
          <p:cNvSpPr/>
          <p:nvPr/>
        </p:nvSpPr>
        <p:spPr>
          <a:xfrm>
            <a:off x="-8266" y="8269"/>
            <a:ext cx="2995033" cy="1783033"/>
          </a:xfrm>
          <a:custGeom>
            <a:avLst/>
            <a:gdLst/>
            <a:ahLst/>
            <a:cxnLst/>
            <a:rect l="l" t="t" r="r" b="b"/>
            <a:pathLst>
              <a:path w="89851" h="53491" extrusionOk="0">
                <a:moveTo>
                  <a:pt x="89700" y="0"/>
                </a:moveTo>
                <a:cubicBezTo>
                  <a:pt x="90608" y="6347"/>
                  <a:pt x="86640" y="15030"/>
                  <a:pt x="80506" y="16897"/>
                </a:cubicBezTo>
                <a:cubicBezTo>
                  <a:pt x="67746" y="20780"/>
                  <a:pt x="52989" y="11469"/>
                  <a:pt x="40501" y="16152"/>
                </a:cubicBezTo>
                <a:cubicBezTo>
                  <a:pt x="37361" y="17330"/>
                  <a:pt x="34665" y="21266"/>
                  <a:pt x="35035" y="24600"/>
                </a:cubicBezTo>
                <a:cubicBezTo>
                  <a:pt x="35886" y="32280"/>
                  <a:pt x="45448" y="39802"/>
                  <a:pt x="41992" y="46714"/>
                </a:cubicBezTo>
                <a:cubicBezTo>
                  <a:pt x="37902" y="54894"/>
                  <a:pt x="24163" y="54020"/>
                  <a:pt x="15157" y="52429"/>
                </a:cubicBezTo>
                <a:cubicBezTo>
                  <a:pt x="10101" y="51536"/>
                  <a:pt x="4871" y="48075"/>
                  <a:pt x="0" y="4969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501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bg>
      <p:bgPr>
        <a:solidFill>
          <a:schemeClr val="dk2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3"/>
          <p:cNvSpPr/>
          <p:nvPr/>
        </p:nvSpPr>
        <p:spPr>
          <a:xfrm>
            <a:off x="6697400" y="5336835"/>
            <a:ext cx="5524933" cy="1481076"/>
          </a:xfrm>
          <a:custGeom>
            <a:avLst/>
            <a:gdLst/>
            <a:ahLst/>
            <a:cxnLst/>
            <a:rect l="l" t="t" r="r" b="b"/>
            <a:pathLst>
              <a:path w="165748" h="52883" extrusionOk="0">
                <a:moveTo>
                  <a:pt x="165748" y="123"/>
                </a:moveTo>
                <a:cubicBezTo>
                  <a:pt x="159579" y="-648"/>
                  <a:pt x="151121" y="3073"/>
                  <a:pt x="149366" y="9037"/>
                </a:cubicBezTo>
                <a:cubicBezTo>
                  <a:pt x="147547" y="15222"/>
                  <a:pt x="148984" y="22933"/>
                  <a:pt x="144789" y="27828"/>
                </a:cubicBezTo>
                <a:cubicBezTo>
                  <a:pt x="138672" y="34965"/>
                  <a:pt x="127599" y="36180"/>
                  <a:pt x="118288" y="37465"/>
                </a:cubicBezTo>
                <a:cubicBezTo>
                  <a:pt x="104877" y="39316"/>
                  <a:pt x="90658" y="38372"/>
                  <a:pt x="77815" y="34092"/>
                </a:cubicBezTo>
                <a:cubicBezTo>
                  <a:pt x="66607" y="30356"/>
                  <a:pt x="55634" y="23188"/>
                  <a:pt x="43846" y="23974"/>
                </a:cubicBezTo>
                <a:cubicBezTo>
                  <a:pt x="26379" y="25139"/>
                  <a:pt x="9720" y="38323"/>
                  <a:pt x="0" y="52883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473" name="Google Shape;473;p33"/>
          <p:cNvSpPr/>
          <p:nvPr/>
        </p:nvSpPr>
        <p:spPr>
          <a:xfrm>
            <a:off x="-24099" y="48167"/>
            <a:ext cx="4175833" cy="2127700"/>
          </a:xfrm>
          <a:custGeom>
            <a:avLst/>
            <a:gdLst/>
            <a:ahLst/>
            <a:cxnLst/>
            <a:rect l="l" t="t" r="r" b="b"/>
            <a:pathLst>
              <a:path w="125275" h="63831" extrusionOk="0">
                <a:moveTo>
                  <a:pt x="125275" y="0"/>
                </a:moveTo>
                <a:cubicBezTo>
                  <a:pt x="125275" y="10062"/>
                  <a:pt x="120198" y="22852"/>
                  <a:pt x="110820" y="26501"/>
                </a:cubicBezTo>
                <a:cubicBezTo>
                  <a:pt x="98140" y="31434"/>
                  <a:pt x="82276" y="23309"/>
                  <a:pt x="70106" y="29392"/>
                </a:cubicBezTo>
                <a:cubicBezTo>
                  <a:pt x="62719" y="33084"/>
                  <a:pt x="65944" y="45385"/>
                  <a:pt x="64324" y="53483"/>
                </a:cubicBezTo>
                <a:cubicBezTo>
                  <a:pt x="63622" y="56991"/>
                  <a:pt x="59816" y="59353"/>
                  <a:pt x="56615" y="60952"/>
                </a:cubicBezTo>
                <a:cubicBezTo>
                  <a:pt x="39730" y="69386"/>
                  <a:pt x="17906" y="55946"/>
                  <a:pt x="0" y="61915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12915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0000" y="1874405"/>
            <a:ext cx="4979200" cy="27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0000" y="4397039"/>
            <a:ext cx="4979200" cy="6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4679A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34434" y="-8600"/>
            <a:ext cx="3332067" cy="2323267"/>
          </a:xfrm>
          <a:custGeom>
            <a:avLst/>
            <a:gdLst/>
            <a:ahLst/>
            <a:cxnLst/>
            <a:rect l="l" t="t" r="r" b="b"/>
            <a:pathLst>
              <a:path w="99962" h="69698" extrusionOk="0">
                <a:moveTo>
                  <a:pt x="98869" y="0"/>
                </a:moveTo>
                <a:cubicBezTo>
                  <a:pt x="101716" y="9970"/>
                  <a:pt x="99107" y="25603"/>
                  <a:pt x="89576" y="29686"/>
                </a:cubicBezTo>
                <a:cubicBezTo>
                  <a:pt x="77949" y="34666"/>
                  <a:pt x="63997" y="32337"/>
                  <a:pt x="51629" y="29686"/>
                </a:cubicBezTo>
                <a:cubicBezTo>
                  <a:pt x="43195" y="27879"/>
                  <a:pt x="33824" y="24676"/>
                  <a:pt x="25815" y="27879"/>
                </a:cubicBezTo>
                <a:cubicBezTo>
                  <a:pt x="17839" y="31069"/>
                  <a:pt x="10600" y="38648"/>
                  <a:pt x="8519" y="46982"/>
                </a:cubicBezTo>
                <a:cubicBezTo>
                  <a:pt x="6559" y="54828"/>
                  <a:pt x="6731" y="65216"/>
                  <a:pt x="0" y="69698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2" name="Google Shape;12;p2"/>
          <p:cNvSpPr/>
          <p:nvPr/>
        </p:nvSpPr>
        <p:spPr>
          <a:xfrm>
            <a:off x="9148538" y="-43033"/>
            <a:ext cx="3078833" cy="2680200"/>
          </a:xfrm>
          <a:custGeom>
            <a:avLst/>
            <a:gdLst/>
            <a:ahLst/>
            <a:cxnLst/>
            <a:rect l="l" t="t" r="r" b="b"/>
            <a:pathLst>
              <a:path w="92365" h="80406" extrusionOk="0">
                <a:moveTo>
                  <a:pt x="466" y="0"/>
                </a:moveTo>
                <a:cubicBezTo>
                  <a:pt x="-730" y="9571"/>
                  <a:pt x="186" y="22529"/>
                  <a:pt x="8211" y="27880"/>
                </a:cubicBezTo>
                <a:cubicBezTo>
                  <a:pt x="21981" y="37062"/>
                  <a:pt x="42561" y="30547"/>
                  <a:pt x="56483" y="39496"/>
                </a:cubicBezTo>
                <a:cubicBezTo>
                  <a:pt x="71607" y="49217"/>
                  <a:pt x="75315" y="85471"/>
                  <a:pt x="92365" y="7976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3" name="Google Shape;13;p2"/>
          <p:cNvSpPr/>
          <p:nvPr/>
        </p:nvSpPr>
        <p:spPr>
          <a:xfrm rot="809640">
            <a:off x="8321707" y="384263"/>
            <a:ext cx="512549" cy="512549"/>
          </a:xfrm>
          <a:prstGeom prst="mathPlus">
            <a:avLst>
              <a:gd name="adj1" fmla="val 23520"/>
            </a:avLst>
          </a:prstGeom>
          <a:solidFill>
            <a:srgbClr val="C1CF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305052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>
            <a:spLocks noGrp="1"/>
          </p:cNvSpPr>
          <p:nvPr>
            <p:ph type="title"/>
          </p:nvPr>
        </p:nvSpPr>
        <p:spPr>
          <a:xfrm>
            <a:off x="1944167" y="46252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subTitle" idx="1"/>
          </p:nvPr>
        </p:nvSpPr>
        <p:spPr>
          <a:xfrm>
            <a:off x="1944167" y="1482533"/>
            <a:ext cx="8303600" cy="2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441269" y="-77433"/>
            <a:ext cx="3794700" cy="1741833"/>
          </a:xfrm>
          <a:custGeom>
            <a:avLst/>
            <a:gdLst/>
            <a:ahLst/>
            <a:cxnLst/>
            <a:rect l="l" t="t" r="r" b="b"/>
            <a:pathLst>
              <a:path w="113841" h="52255" extrusionOk="0">
                <a:moveTo>
                  <a:pt x="0" y="0"/>
                </a:moveTo>
                <a:cubicBezTo>
                  <a:pt x="1053" y="10530"/>
                  <a:pt x="17827" y="14728"/>
                  <a:pt x="28396" y="14198"/>
                </a:cubicBezTo>
                <a:cubicBezTo>
                  <a:pt x="38368" y="13698"/>
                  <a:pt x="49293" y="9200"/>
                  <a:pt x="58341" y="13423"/>
                </a:cubicBezTo>
                <a:cubicBezTo>
                  <a:pt x="63690" y="15919"/>
                  <a:pt x="69833" y="20026"/>
                  <a:pt x="70990" y="25814"/>
                </a:cubicBezTo>
                <a:cubicBezTo>
                  <a:pt x="72105" y="31391"/>
                  <a:pt x="70065" y="38571"/>
                  <a:pt x="74087" y="42593"/>
                </a:cubicBezTo>
                <a:cubicBezTo>
                  <a:pt x="83552" y="52058"/>
                  <a:pt x="102710" y="55707"/>
                  <a:pt x="113841" y="48272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62" name="Google Shape;162;p14"/>
          <p:cNvSpPr/>
          <p:nvPr/>
        </p:nvSpPr>
        <p:spPr>
          <a:xfrm>
            <a:off x="-68833" y="4233534"/>
            <a:ext cx="4199133" cy="2650267"/>
          </a:xfrm>
          <a:custGeom>
            <a:avLst/>
            <a:gdLst/>
            <a:ahLst/>
            <a:cxnLst/>
            <a:rect l="l" t="t" r="r" b="b"/>
            <a:pathLst>
              <a:path w="125974" h="79508" extrusionOk="0">
                <a:moveTo>
                  <a:pt x="0" y="0"/>
                </a:moveTo>
                <a:cubicBezTo>
                  <a:pt x="15759" y="0"/>
                  <a:pt x="36566" y="740"/>
                  <a:pt x="45175" y="13940"/>
                </a:cubicBezTo>
                <a:cubicBezTo>
                  <a:pt x="50600" y="22258"/>
                  <a:pt x="42478" y="33630"/>
                  <a:pt x="40528" y="43368"/>
                </a:cubicBezTo>
                <a:cubicBezTo>
                  <a:pt x="39722" y="47393"/>
                  <a:pt x="43720" y="51582"/>
                  <a:pt x="47240" y="53694"/>
                </a:cubicBezTo>
                <a:cubicBezTo>
                  <a:pt x="60862" y="61866"/>
                  <a:pt x="78873" y="56773"/>
                  <a:pt x="94738" y="57566"/>
                </a:cubicBezTo>
                <a:cubicBezTo>
                  <a:pt x="103192" y="57989"/>
                  <a:pt x="112044" y="60234"/>
                  <a:pt x="119004" y="65052"/>
                </a:cubicBezTo>
                <a:cubicBezTo>
                  <a:pt x="123403" y="68097"/>
                  <a:pt x="124282" y="74433"/>
                  <a:pt x="125974" y="79508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5124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744-A518-4960-9CB3-DD6B01620DDE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"/>
          <p:cNvSpPr/>
          <p:nvPr/>
        </p:nvSpPr>
        <p:spPr>
          <a:xfrm flipH="1">
            <a:off x="-203200" y="-139699"/>
            <a:ext cx="2667000" cy="3009900"/>
          </a:xfrm>
          <a:custGeom>
            <a:avLst/>
            <a:gdLst/>
            <a:ahLst/>
            <a:cxnLst/>
            <a:rect l="l" t="t" r="r" b="b"/>
            <a:pathLst>
              <a:path w="80010" h="90297" extrusionOk="0">
                <a:moveTo>
                  <a:pt x="0" y="0"/>
                </a:moveTo>
                <a:cubicBezTo>
                  <a:pt x="6477" y="12954"/>
                  <a:pt x="24627" y="16762"/>
                  <a:pt x="38862" y="19431"/>
                </a:cubicBezTo>
                <a:cubicBezTo>
                  <a:pt x="45858" y="20743"/>
                  <a:pt x="55488" y="19224"/>
                  <a:pt x="59436" y="25146"/>
                </a:cubicBezTo>
                <a:cubicBezTo>
                  <a:pt x="72069" y="44095"/>
                  <a:pt x="59640" y="80112"/>
                  <a:pt x="80010" y="90297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428" name="Google Shape;428;p30"/>
          <p:cNvSpPr/>
          <p:nvPr/>
        </p:nvSpPr>
        <p:spPr>
          <a:xfrm flipH="1">
            <a:off x="8010106" y="4526534"/>
            <a:ext cx="4270796" cy="2433068"/>
          </a:xfrm>
          <a:custGeom>
            <a:avLst/>
            <a:gdLst/>
            <a:ahLst/>
            <a:cxnLst/>
            <a:rect l="l" t="t" r="r" b="b"/>
            <a:pathLst>
              <a:path w="150876" h="86106" extrusionOk="0">
                <a:moveTo>
                  <a:pt x="0" y="0"/>
                </a:moveTo>
                <a:cubicBezTo>
                  <a:pt x="0" y="11166"/>
                  <a:pt x="2471" y="24475"/>
                  <a:pt x="11049" y="31623"/>
                </a:cubicBezTo>
                <a:cubicBezTo>
                  <a:pt x="20740" y="39699"/>
                  <a:pt x="37394" y="34792"/>
                  <a:pt x="47244" y="42672"/>
                </a:cubicBezTo>
                <a:cubicBezTo>
                  <a:pt x="52942" y="47230"/>
                  <a:pt x="54296" y="55504"/>
                  <a:pt x="58674" y="61341"/>
                </a:cubicBezTo>
                <a:cubicBezTo>
                  <a:pt x="62183" y="66019"/>
                  <a:pt x="67605" y="69398"/>
                  <a:pt x="73152" y="71247"/>
                </a:cubicBezTo>
                <a:cubicBezTo>
                  <a:pt x="84965" y="75185"/>
                  <a:pt x="98066" y="71562"/>
                  <a:pt x="110490" y="72390"/>
                </a:cubicBezTo>
                <a:cubicBezTo>
                  <a:pt x="124676" y="73336"/>
                  <a:pt x="140823" y="76053"/>
                  <a:pt x="150876" y="8610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438" name="Google Shape;438;p30"/>
          <p:cNvSpPr/>
          <p:nvPr/>
        </p:nvSpPr>
        <p:spPr>
          <a:xfrm rot="-2097323">
            <a:off x="415170" y="896910"/>
            <a:ext cx="512447" cy="512447"/>
          </a:xfrm>
          <a:prstGeom prst="mathPlus">
            <a:avLst>
              <a:gd name="adj1" fmla="val 23520"/>
            </a:avLst>
          </a:prstGeom>
          <a:solidFill>
            <a:srgbClr val="C1CF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9" name="Google Shape;439;p30"/>
          <p:cNvSpPr/>
          <p:nvPr/>
        </p:nvSpPr>
        <p:spPr>
          <a:xfrm rot="809640">
            <a:off x="10666740" y="208929"/>
            <a:ext cx="512549" cy="512549"/>
          </a:xfrm>
          <a:prstGeom prst="mathPlus">
            <a:avLst>
              <a:gd name="adj1" fmla="val 23520"/>
            </a:avLst>
          </a:prstGeom>
          <a:solidFill>
            <a:srgbClr val="C1CF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347529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2"/>
          <p:cNvSpPr/>
          <p:nvPr/>
        </p:nvSpPr>
        <p:spPr>
          <a:xfrm>
            <a:off x="7924885" y="-77433"/>
            <a:ext cx="4268100" cy="2746000"/>
          </a:xfrm>
          <a:custGeom>
            <a:avLst/>
            <a:gdLst/>
            <a:ahLst/>
            <a:cxnLst/>
            <a:rect l="l" t="t" r="r" b="b"/>
            <a:pathLst>
              <a:path w="128043" h="82380" extrusionOk="0">
                <a:moveTo>
                  <a:pt x="262" y="0"/>
                </a:moveTo>
                <a:cubicBezTo>
                  <a:pt x="-3722" y="27903"/>
                  <a:pt x="52829" y="20391"/>
                  <a:pt x="78737" y="31493"/>
                </a:cubicBezTo>
                <a:cubicBezTo>
                  <a:pt x="93275" y="37723"/>
                  <a:pt x="89768" y="61735"/>
                  <a:pt x="99647" y="74087"/>
                </a:cubicBezTo>
                <a:cubicBezTo>
                  <a:pt x="105734" y="81698"/>
                  <a:pt x="118796" y="84135"/>
                  <a:pt x="128043" y="81057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457" name="Google Shape;457;p32"/>
          <p:cNvSpPr/>
          <p:nvPr/>
        </p:nvSpPr>
        <p:spPr>
          <a:xfrm rot="809640">
            <a:off x="10666740" y="208929"/>
            <a:ext cx="512549" cy="512549"/>
          </a:xfrm>
          <a:prstGeom prst="mathPlus">
            <a:avLst>
              <a:gd name="adj1" fmla="val 23520"/>
            </a:avLst>
          </a:prstGeom>
          <a:solidFill>
            <a:srgbClr val="C1CF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9" name="Google Shape;469;p32"/>
          <p:cNvSpPr/>
          <p:nvPr/>
        </p:nvSpPr>
        <p:spPr>
          <a:xfrm rot="-2097323">
            <a:off x="310021" y="5149110"/>
            <a:ext cx="512447" cy="512447"/>
          </a:xfrm>
          <a:prstGeom prst="mathPlus">
            <a:avLst>
              <a:gd name="adj1" fmla="val 23520"/>
            </a:avLst>
          </a:prstGeom>
          <a:solidFill>
            <a:srgbClr val="C1CF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70" name="Google Shape;470;p32"/>
          <p:cNvSpPr/>
          <p:nvPr/>
        </p:nvSpPr>
        <p:spPr>
          <a:xfrm>
            <a:off x="-8266" y="8269"/>
            <a:ext cx="2995033" cy="1783033"/>
          </a:xfrm>
          <a:custGeom>
            <a:avLst/>
            <a:gdLst/>
            <a:ahLst/>
            <a:cxnLst/>
            <a:rect l="l" t="t" r="r" b="b"/>
            <a:pathLst>
              <a:path w="89851" h="53491" extrusionOk="0">
                <a:moveTo>
                  <a:pt x="89700" y="0"/>
                </a:moveTo>
                <a:cubicBezTo>
                  <a:pt x="90608" y="6347"/>
                  <a:pt x="86640" y="15030"/>
                  <a:pt x="80506" y="16897"/>
                </a:cubicBezTo>
                <a:cubicBezTo>
                  <a:pt x="67746" y="20780"/>
                  <a:pt x="52989" y="11469"/>
                  <a:pt x="40501" y="16152"/>
                </a:cubicBezTo>
                <a:cubicBezTo>
                  <a:pt x="37361" y="17330"/>
                  <a:pt x="34665" y="21266"/>
                  <a:pt x="35035" y="24600"/>
                </a:cubicBezTo>
                <a:cubicBezTo>
                  <a:pt x="35886" y="32280"/>
                  <a:pt x="45448" y="39802"/>
                  <a:pt x="41992" y="46714"/>
                </a:cubicBezTo>
                <a:cubicBezTo>
                  <a:pt x="37902" y="54894"/>
                  <a:pt x="24163" y="54020"/>
                  <a:pt x="15157" y="52429"/>
                </a:cubicBezTo>
                <a:cubicBezTo>
                  <a:pt x="10101" y="51536"/>
                  <a:pt x="4871" y="48075"/>
                  <a:pt x="0" y="4969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39626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bg>
      <p:bgPr>
        <a:solidFill>
          <a:schemeClr val="dk2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3"/>
          <p:cNvSpPr/>
          <p:nvPr/>
        </p:nvSpPr>
        <p:spPr>
          <a:xfrm>
            <a:off x="6697400" y="5336835"/>
            <a:ext cx="5524933" cy="1481076"/>
          </a:xfrm>
          <a:custGeom>
            <a:avLst/>
            <a:gdLst/>
            <a:ahLst/>
            <a:cxnLst/>
            <a:rect l="l" t="t" r="r" b="b"/>
            <a:pathLst>
              <a:path w="165748" h="52883" extrusionOk="0">
                <a:moveTo>
                  <a:pt x="165748" y="123"/>
                </a:moveTo>
                <a:cubicBezTo>
                  <a:pt x="159579" y="-648"/>
                  <a:pt x="151121" y="3073"/>
                  <a:pt x="149366" y="9037"/>
                </a:cubicBezTo>
                <a:cubicBezTo>
                  <a:pt x="147547" y="15222"/>
                  <a:pt x="148984" y="22933"/>
                  <a:pt x="144789" y="27828"/>
                </a:cubicBezTo>
                <a:cubicBezTo>
                  <a:pt x="138672" y="34965"/>
                  <a:pt x="127599" y="36180"/>
                  <a:pt x="118288" y="37465"/>
                </a:cubicBezTo>
                <a:cubicBezTo>
                  <a:pt x="104877" y="39316"/>
                  <a:pt x="90658" y="38372"/>
                  <a:pt x="77815" y="34092"/>
                </a:cubicBezTo>
                <a:cubicBezTo>
                  <a:pt x="66607" y="30356"/>
                  <a:pt x="55634" y="23188"/>
                  <a:pt x="43846" y="23974"/>
                </a:cubicBezTo>
                <a:cubicBezTo>
                  <a:pt x="26379" y="25139"/>
                  <a:pt x="9720" y="38323"/>
                  <a:pt x="0" y="52883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473" name="Google Shape;473;p33"/>
          <p:cNvSpPr/>
          <p:nvPr/>
        </p:nvSpPr>
        <p:spPr>
          <a:xfrm>
            <a:off x="-24099" y="48167"/>
            <a:ext cx="4175833" cy="2127700"/>
          </a:xfrm>
          <a:custGeom>
            <a:avLst/>
            <a:gdLst/>
            <a:ahLst/>
            <a:cxnLst/>
            <a:rect l="l" t="t" r="r" b="b"/>
            <a:pathLst>
              <a:path w="125275" h="63831" extrusionOk="0">
                <a:moveTo>
                  <a:pt x="125275" y="0"/>
                </a:moveTo>
                <a:cubicBezTo>
                  <a:pt x="125275" y="10062"/>
                  <a:pt x="120198" y="22852"/>
                  <a:pt x="110820" y="26501"/>
                </a:cubicBezTo>
                <a:cubicBezTo>
                  <a:pt x="98140" y="31434"/>
                  <a:pt x="82276" y="23309"/>
                  <a:pt x="70106" y="29392"/>
                </a:cubicBezTo>
                <a:cubicBezTo>
                  <a:pt x="62719" y="33084"/>
                  <a:pt x="65944" y="45385"/>
                  <a:pt x="64324" y="53483"/>
                </a:cubicBezTo>
                <a:cubicBezTo>
                  <a:pt x="63622" y="56991"/>
                  <a:pt x="59816" y="59353"/>
                  <a:pt x="56615" y="60952"/>
                </a:cubicBezTo>
                <a:cubicBezTo>
                  <a:pt x="39730" y="69386"/>
                  <a:pt x="17906" y="55946"/>
                  <a:pt x="0" y="61915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81888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7950802" y="-86033"/>
            <a:ext cx="4267967" cy="3200967"/>
          </a:xfrm>
          <a:custGeom>
            <a:avLst/>
            <a:gdLst/>
            <a:ahLst/>
            <a:cxnLst/>
            <a:rect l="l" t="t" r="r" b="b"/>
            <a:pathLst>
              <a:path w="128039" h="96029" extrusionOk="0">
                <a:moveTo>
                  <a:pt x="0" y="0"/>
                </a:moveTo>
                <a:cubicBezTo>
                  <a:pt x="0" y="21243"/>
                  <a:pt x="36188" y="25597"/>
                  <a:pt x="57308" y="27879"/>
                </a:cubicBezTo>
                <a:cubicBezTo>
                  <a:pt x="68802" y="29121"/>
                  <a:pt x="82021" y="26372"/>
                  <a:pt x="91641" y="32784"/>
                </a:cubicBezTo>
                <a:cubicBezTo>
                  <a:pt x="100792" y="38884"/>
                  <a:pt x="100200" y="53125"/>
                  <a:pt x="102999" y="63761"/>
                </a:cubicBezTo>
                <a:cubicBezTo>
                  <a:pt x="106464" y="76927"/>
                  <a:pt x="114424" y="96029"/>
                  <a:pt x="128039" y="96029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27" name="Google Shape;27;p4"/>
          <p:cNvSpPr/>
          <p:nvPr/>
        </p:nvSpPr>
        <p:spPr>
          <a:xfrm>
            <a:off x="-60233" y="4586334"/>
            <a:ext cx="1617700" cy="2297467"/>
          </a:xfrm>
          <a:custGeom>
            <a:avLst/>
            <a:gdLst/>
            <a:ahLst/>
            <a:cxnLst/>
            <a:rect l="l" t="t" r="r" b="b"/>
            <a:pathLst>
              <a:path w="48531" h="68924" extrusionOk="0">
                <a:moveTo>
                  <a:pt x="0" y="0"/>
                </a:moveTo>
                <a:cubicBezTo>
                  <a:pt x="6210" y="6212"/>
                  <a:pt x="13966" y="12958"/>
                  <a:pt x="14972" y="21684"/>
                </a:cubicBezTo>
                <a:cubicBezTo>
                  <a:pt x="16127" y="31703"/>
                  <a:pt x="11589" y="43239"/>
                  <a:pt x="16779" y="51887"/>
                </a:cubicBezTo>
                <a:cubicBezTo>
                  <a:pt x="22960" y="62186"/>
                  <a:pt x="41868" y="58930"/>
                  <a:pt x="48531" y="6892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28" name="Google Shape;28;p4"/>
          <p:cNvGrpSpPr/>
          <p:nvPr/>
        </p:nvGrpSpPr>
        <p:grpSpPr>
          <a:xfrm>
            <a:off x="10922274" y="5799557"/>
            <a:ext cx="1015327" cy="862073"/>
            <a:chOff x="8191704" y="4349666"/>
            <a:chExt cx="761495" cy="646555"/>
          </a:xfrm>
        </p:grpSpPr>
        <p:sp>
          <p:nvSpPr>
            <p:cNvPr id="29" name="Google Shape;29;p4"/>
            <p:cNvSpPr/>
            <p:nvPr/>
          </p:nvSpPr>
          <p:spPr>
            <a:xfrm rot="303533">
              <a:off x="8632268" y="4502741"/>
              <a:ext cx="309449" cy="274213"/>
            </a:xfrm>
            <a:custGeom>
              <a:avLst/>
              <a:gdLst/>
              <a:ahLst/>
              <a:cxnLst/>
              <a:rect l="l" t="t" r="r" b="b"/>
              <a:pathLst>
                <a:path w="4864" h="4310" extrusionOk="0">
                  <a:moveTo>
                    <a:pt x="2450" y="1"/>
                  </a:moveTo>
                  <a:cubicBezTo>
                    <a:pt x="2014" y="1"/>
                    <a:pt x="1571" y="135"/>
                    <a:pt x="1185" y="412"/>
                  </a:cubicBezTo>
                  <a:cubicBezTo>
                    <a:pt x="213" y="1111"/>
                    <a:pt x="0" y="2448"/>
                    <a:pt x="669" y="3421"/>
                  </a:cubicBezTo>
                  <a:cubicBezTo>
                    <a:pt x="1095" y="3995"/>
                    <a:pt x="1758" y="4310"/>
                    <a:pt x="2431" y="4310"/>
                  </a:cubicBezTo>
                  <a:cubicBezTo>
                    <a:pt x="2862" y="4310"/>
                    <a:pt x="3298" y="4180"/>
                    <a:pt x="3678" y="3907"/>
                  </a:cubicBezTo>
                  <a:cubicBezTo>
                    <a:pt x="4651" y="3208"/>
                    <a:pt x="4863" y="1871"/>
                    <a:pt x="4164" y="898"/>
                  </a:cubicBezTo>
                  <a:cubicBezTo>
                    <a:pt x="3761" y="311"/>
                    <a:pt x="3113" y="1"/>
                    <a:pt x="2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" name="Google Shape;30;p4"/>
            <p:cNvSpPr/>
            <p:nvPr/>
          </p:nvSpPr>
          <p:spPr>
            <a:xfrm rot="303533">
              <a:off x="8680611" y="4556078"/>
              <a:ext cx="214719" cy="166373"/>
            </a:xfrm>
            <a:custGeom>
              <a:avLst/>
              <a:gdLst/>
              <a:ahLst/>
              <a:cxnLst/>
              <a:rect l="l" t="t" r="r" b="b"/>
              <a:pathLst>
                <a:path w="3375" h="2615" extrusionOk="0">
                  <a:moveTo>
                    <a:pt x="3101" y="0"/>
                  </a:moveTo>
                  <a:lnTo>
                    <a:pt x="1" y="2219"/>
                  </a:lnTo>
                  <a:lnTo>
                    <a:pt x="305" y="2614"/>
                  </a:lnTo>
                  <a:lnTo>
                    <a:pt x="3375" y="395"/>
                  </a:lnTo>
                  <a:lnTo>
                    <a:pt x="3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31" name="Google Shape;31;p4"/>
            <p:cNvGrpSpPr/>
            <p:nvPr/>
          </p:nvGrpSpPr>
          <p:grpSpPr>
            <a:xfrm>
              <a:off x="8268586" y="4349666"/>
              <a:ext cx="216057" cy="194934"/>
              <a:chOff x="602269" y="1601265"/>
              <a:chExt cx="268527" cy="242274"/>
            </a:xfrm>
          </p:grpSpPr>
          <p:sp>
            <p:nvSpPr>
              <p:cNvPr id="32" name="Google Shape;32;p4"/>
              <p:cNvSpPr/>
              <p:nvPr/>
            </p:nvSpPr>
            <p:spPr>
              <a:xfrm rot="303547">
                <a:off x="611526" y="1611858"/>
                <a:ext cx="250013" cy="221088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796" extrusionOk="0">
                    <a:moveTo>
                      <a:pt x="1583" y="1"/>
                    </a:moveTo>
                    <a:cubicBezTo>
                      <a:pt x="1300" y="1"/>
                      <a:pt x="1011" y="84"/>
                      <a:pt x="760" y="251"/>
                    </a:cubicBezTo>
                    <a:cubicBezTo>
                      <a:pt x="152" y="707"/>
                      <a:pt x="0" y="1588"/>
                      <a:pt x="456" y="2227"/>
                    </a:cubicBezTo>
                    <a:cubicBezTo>
                      <a:pt x="714" y="2595"/>
                      <a:pt x="1139" y="2796"/>
                      <a:pt x="1575" y="2796"/>
                    </a:cubicBezTo>
                    <a:cubicBezTo>
                      <a:pt x="1860" y="2796"/>
                      <a:pt x="2150" y="2710"/>
                      <a:pt x="2401" y="2531"/>
                    </a:cubicBezTo>
                    <a:cubicBezTo>
                      <a:pt x="3009" y="2075"/>
                      <a:pt x="3161" y="1224"/>
                      <a:pt x="2705" y="585"/>
                    </a:cubicBezTo>
                    <a:cubicBezTo>
                      <a:pt x="2447" y="198"/>
                      <a:pt x="2021" y="1"/>
                      <a:pt x="15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 rot="303547">
                <a:off x="671557" y="1636552"/>
                <a:ext cx="132202" cy="173169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2190" extrusionOk="0">
                    <a:moveTo>
                      <a:pt x="243" y="1"/>
                    </a:moveTo>
                    <a:lnTo>
                      <a:pt x="0" y="183"/>
                    </a:lnTo>
                    <a:lnTo>
                      <a:pt x="1429" y="2189"/>
                    </a:lnTo>
                    <a:lnTo>
                      <a:pt x="1672" y="2007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sp>
          <p:nvSpPr>
            <p:cNvPr id="34" name="Google Shape;34;p4"/>
            <p:cNvSpPr/>
            <p:nvPr/>
          </p:nvSpPr>
          <p:spPr>
            <a:xfrm rot="303533">
              <a:off x="8201815" y="4743155"/>
              <a:ext cx="272740" cy="241511"/>
            </a:xfrm>
            <a:custGeom>
              <a:avLst/>
              <a:gdLst/>
              <a:ahLst/>
              <a:cxnLst/>
              <a:rect l="l" t="t" r="r" b="b"/>
              <a:pathLst>
                <a:path w="4287" h="3796" extrusionOk="0">
                  <a:moveTo>
                    <a:pt x="2119" y="0"/>
                  </a:moveTo>
                  <a:cubicBezTo>
                    <a:pt x="1743" y="0"/>
                    <a:pt x="1363" y="112"/>
                    <a:pt x="1034" y="348"/>
                  </a:cubicBezTo>
                  <a:cubicBezTo>
                    <a:pt x="183" y="956"/>
                    <a:pt x="0" y="2141"/>
                    <a:pt x="608" y="2992"/>
                  </a:cubicBezTo>
                  <a:cubicBezTo>
                    <a:pt x="981" y="3514"/>
                    <a:pt x="1559" y="3796"/>
                    <a:pt x="2147" y="3796"/>
                  </a:cubicBezTo>
                  <a:cubicBezTo>
                    <a:pt x="2518" y="3796"/>
                    <a:pt x="2893" y="3683"/>
                    <a:pt x="3222" y="3448"/>
                  </a:cubicBezTo>
                  <a:cubicBezTo>
                    <a:pt x="4073" y="2840"/>
                    <a:pt x="4286" y="1655"/>
                    <a:pt x="3678" y="804"/>
                  </a:cubicBezTo>
                  <a:cubicBezTo>
                    <a:pt x="3305" y="282"/>
                    <a:pt x="2716" y="0"/>
                    <a:pt x="2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" name="Google Shape;35;p4"/>
            <p:cNvSpPr/>
            <p:nvPr/>
          </p:nvSpPr>
          <p:spPr>
            <a:xfrm rot="303533">
              <a:off x="8231775" y="4832921"/>
              <a:ext cx="212810" cy="61968"/>
            </a:xfrm>
            <a:custGeom>
              <a:avLst/>
              <a:gdLst/>
              <a:ahLst/>
              <a:cxnLst/>
              <a:rect l="l" t="t" r="r" b="b"/>
              <a:pathLst>
                <a:path w="3345" h="974" extrusionOk="0">
                  <a:moveTo>
                    <a:pt x="61" y="0"/>
                  </a:moveTo>
                  <a:lnTo>
                    <a:pt x="1" y="426"/>
                  </a:lnTo>
                  <a:lnTo>
                    <a:pt x="3283" y="973"/>
                  </a:lnTo>
                  <a:lnTo>
                    <a:pt x="3344" y="54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5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17902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744-A518-4960-9CB3-DD6B01620DDE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E57E744-A518-4960-9CB3-DD6B01620DDE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E57E744-A518-4960-9CB3-DD6B01620DDE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744-A518-4960-9CB3-DD6B01620DDE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744-A518-4960-9CB3-DD6B01620DDE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744-A518-4960-9CB3-DD6B01620DDE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AE57E744-A518-4960-9CB3-DD6B01620DDE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/>
              <a:t>Click to edit Master text styles</a:t>
            </a:r>
          </a:p>
          <a:p>
            <a:pPr lvl="1" eaLnBrk="1" latinLnBrk="0" hangingPunct="1"/>
            <a:r>
              <a:rPr kumimoji="0" lang="x-none"/>
              <a:t>Second level</a:t>
            </a:r>
          </a:p>
          <a:p>
            <a:pPr lvl="2" eaLnBrk="1" latinLnBrk="0" hangingPunct="1"/>
            <a:r>
              <a:rPr kumimoji="0" lang="x-none"/>
              <a:t>Third level</a:t>
            </a:r>
          </a:p>
          <a:p>
            <a:pPr lvl="3" eaLnBrk="1" latinLnBrk="0" hangingPunct="1"/>
            <a:r>
              <a:rPr kumimoji="0" lang="x-none"/>
              <a:t>Fourth level</a:t>
            </a:r>
          </a:p>
          <a:p>
            <a:pPr lvl="4" eaLnBrk="1" latinLnBrk="0" hangingPunct="1"/>
            <a:r>
              <a:rPr kumimoji="0" lang="x-none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E57E744-A518-4960-9CB3-DD6B01620DDE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○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○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○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3930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○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○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○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21408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jf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oops-concep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0316-1828-4B85-847A-1613BA60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Penilaian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A721-7D15-4FDC-A519-5677EF69D47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36649" y="4007196"/>
            <a:ext cx="3749041" cy="863186"/>
          </a:xfrm>
        </p:spPr>
        <p:txBody>
          <a:bodyPr>
            <a:normAutofit/>
          </a:bodyPr>
          <a:lstStyle/>
          <a:p>
            <a:pPr lvl="1"/>
            <a:r>
              <a:rPr lang="hr-HR" sz="2400" b="1" dirty="0"/>
              <a:t>Praktek:</a:t>
            </a:r>
            <a:r>
              <a:rPr lang="hr-HR" sz="2400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088475-CB1E-4368-8334-23F20A0EDB66}"/>
              </a:ext>
            </a:extLst>
          </p:cNvPr>
          <p:cNvSpPr txBox="1">
            <a:spLocks/>
          </p:cNvSpPr>
          <p:nvPr/>
        </p:nvSpPr>
        <p:spPr>
          <a:xfrm>
            <a:off x="2567609" y="1844824"/>
            <a:ext cx="302896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it-IT" sz="2400" b="1" dirty="0" err="1"/>
              <a:t>Teori</a:t>
            </a:r>
            <a:r>
              <a:rPr lang="it-IT" sz="2400" b="1" dirty="0"/>
              <a:t>:</a:t>
            </a:r>
            <a:r>
              <a:rPr lang="it-IT" sz="2400" dirty="0"/>
              <a:t> </a:t>
            </a:r>
          </a:p>
          <a:p>
            <a:pPr>
              <a:buFont typeface="Arial"/>
              <a:buChar char="•"/>
            </a:pPr>
            <a:endParaRPr lang="it-IT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68F411-7AAB-994A-A8A9-E68598DDE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874077"/>
              </p:ext>
            </p:extLst>
          </p:nvPr>
        </p:nvGraphicFramePr>
        <p:xfrm>
          <a:off x="2567608" y="4547277"/>
          <a:ext cx="7128792" cy="1219200"/>
        </p:xfrm>
        <a:graphic>
          <a:graphicData uri="http://schemas.openxmlformats.org/drawingml/2006/table">
            <a:tbl>
              <a:tblPr/>
              <a:tblGrid>
                <a:gridCol w="1088079">
                  <a:extLst>
                    <a:ext uri="{9D8B030D-6E8A-4147-A177-3AD203B41FA5}">
                      <a16:colId xmlns:a16="http://schemas.microsoft.com/office/drawing/2014/main" val="3751062298"/>
                    </a:ext>
                  </a:extLst>
                </a:gridCol>
                <a:gridCol w="175093">
                  <a:extLst>
                    <a:ext uri="{9D8B030D-6E8A-4147-A177-3AD203B41FA5}">
                      <a16:colId xmlns:a16="http://schemas.microsoft.com/office/drawing/2014/main" val="1673604265"/>
                    </a:ext>
                  </a:extLst>
                </a:gridCol>
                <a:gridCol w="1913518">
                  <a:extLst>
                    <a:ext uri="{9D8B030D-6E8A-4147-A177-3AD203B41FA5}">
                      <a16:colId xmlns:a16="http://schemas.microsoft.com/office/drawing/2014/main" val="3900051612"/>
                    </a:ext>
                  </a:extLst>
                </a:gridCol>
                <a:gridCol w="2889037">
                  <a:extLst>
                    <a:ext uri="{9D8B030D-6E8A-4147-A177-3AD203B41FA5}">
                      <a16:colId xmlns:a16="http://schemas.microsoft.com/office/drawing/2014/main" val="504984058"/>
                    </a:ext>
                  </a:extLst>
                </a:gridCol>
                <a:gridCol w="812932">
                  <a:extLst>
                    <a:ext uri="{9D8B030D-6E8A-4147-A177-3AD203B41FA5}">
                      <a16:colId xmlns:a16="http://schemas.microsoft.com/office/drawing/2014/main" val="1584098638"/>
                    </a:ext>
                  </a:extLst>
                </a:gridCol>
                <a:gridCol w="250133">
                  <a:extLst>
                    <a:ext uri="{9D8B030D-6E8A-4147-A177-3AD203B41FA5}">
                      <a16:colId xmlns:a16="http://schemas.microsoft.com/office/drawing/2014/main" val="202957034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sz="2000" dirty="0">
                          <a:effectLst/>
                        </a:rPr>
                        <a:t>KUIS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: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 dirty="0"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2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Bobot Kuis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2000"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2739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TUGAS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: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 dirty="0"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2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Bobot Tugas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2000">
                          <a:effectLst/>
                        </a:rPr>
                        <a:t>30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7382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UTS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: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20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Bobot</a:t>
                      </a:r>
                      <a:r>
                        <a:rPr lang="en-ID" sz="2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UTS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2000"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67827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UAS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: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2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Bobot UAS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2000">
                          <a:effectLst/>
                        </a:rPr>
                        <a:t>30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 dirty="0">
                          <a:effectLst/>
                        </a:rPr>
                        <a:t>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7209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A693397-C0E3-944A-8F76-24C2CCBE6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734912"/>
              </p:ext>
            </p:extLst>
          </p:nvPr>
        </p:nvGraphicFramePr>
        <p:xfrm>
          <a:off x="2567608" y="2311001"/>
          <a:ext cx="7128792" cy="1219200"/>
        </p:xfrm>
        <a:graphic>
          <a:graphicData uri="http://schemas.openxmlformats.org/drawingml/2006/table">
            <a:tbl>
              <a:tblPr/>
              <a:tblGrid>
                <a:gridCol w="1088079">
                  <a:extLst>
                    <a:ext uri="{9D8B030D-6E8A-4147-A177-3AD203B41FA5}">
                      <a16:colId xmlns:a16="http://schemas.microsoft.com/office/drawing/2014/main" val="3795652250"/>
                    </a:ext>
                  </a:extLst>
                </a:gridCol>
                <a:gridCol w="175093">
                  <a:extLst>
                    <a:ext uri="{9D8B030D-6E8A-4147-A177-3AD203B41FA5}">
                      <a16:colId xmlns:a16="http://schemas.microsoft.com/office/drawing/2014/main" val="4170707620"/>
                    </a:ext>
                  </a:extLst>
                </a:gridCol>
                <a:gridCol w="1913518">
                  <a:extLst>
                    <a:ext uri="{9D8B030D-6E8A-4147-A177-3AD203B41FA5}">
                      <a16:colId xmlns:a16="http://schemas.microsoft.com/office/drawing/2014/main" val="1112856055"/>
                    </a:ext>
                  </a:extLst>
                </a:gridCol>
                <a:gridCol w="2889037">
                  <a:extLst>
                    <a:ext uri="{9D8B030D-6E8A-4147-A177-3AD203B41FA5}">
                      <a16:colId xmlns:a16="http://schemas.microsoft.com/office/drawing/2014/main" val="2960188411"/>
                    </a:ext>
                  </a:extLst>
                </a:gridCol>
                <a:gridCol w="812932">
                  <a:extLst>
                    <a:ext uri="{9D8B030D-6E8A-4147-A177-3AD203B41FA5}">
                      <a16:colId xmlns:a16="http://schemas.microsoft.com/office/drawing/2014/main" val="4108536622"/>
                    </a:ext>
                  </a:extLst>
                </a:gridCol>
                <a:gridCol w="250133">
                  <a:extLst>
                    <a:ext uri="{9D8B030D-6E8A-4147-A177-3AD203B41FA5}">
                      <a16:colId xmlns:a16="http://schemas.microsoft.com/office/drawing/2014/main" val="195797155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sz="2000" dirty="0">
                          <a:effectLst/>
                        </a:rPr>
                        <a:t>KUIS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: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 dirty="0"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20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Bobot</a:t>
                      </a:r>
                      <a:r>
                        <a:rPr lang="en-ID" sz="2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ID" sz="20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Kuis</a:t>
                      </a:r>
                      <a:endParaRPr lang="en-ID" sz="20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2000">
                          <a:effectLst/>
                        </a:rPr>
                        <a:t>25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1678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TUGAS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: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 dirty="0">
                          <a:effectLst/>
                        </a:rPr>
                        <a:t>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20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Bobot</a:t>
                      </a:r>
                      <a:r>
                        <a:rPr lang="en-ID" sz="2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ID" sz="20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Tugas</a:t>
                      </a:r>
                      <a:endParaRPr lang="en-ID" sz="20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2000" dirty="0"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8641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UTS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: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 dirty="0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20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Bobot</a:t>
                      </a:r>
                      <a:r>
                        <a:rPr lang="en-ID" sz="2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UTS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2000" dirty="0"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016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UAS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: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 dirty="0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2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Bobot UAS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2000" dirty="0">
                          <a:effectLst/>
                        </a:rPr>
                        <a:t>25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 dirty="0">
                          <a:effectLst/>
                        </a:rPr>
                        <a:t>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07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448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E1EA91-95DC-4266-BA02-516C23D74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4" t="6209"/>
          <a:stretch/>
        </p:blipFill>
        <p:spPr>
          <a:xfrm>
            <a:off x="2567608" y="404664"/>
            <a:ext cx="6552728" cy="62646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796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DBF6-8DFD-4410-AF16-5E54B590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Struktural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25944-3245-4EA4-82A5-EAE2DD63A9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sepeda</a:t>
            </a:r>
            <a:r>
              <a:rPr lang="en-US" dirty="0"/>
              <a:t> di game?</a:t>
            </a:r>
          </a:p>
          <a:p>
            <a:pPr lvl="1"/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merek2, kecepatan2, gear2</a:t>
            </a:r>
          </a:p>
          <a:p>
            <a:pPr lvl="1"/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manipulasi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variabelnya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layar</a:t>
            </a:r>
            <a:endParaRPr lang="en-US" dirty="0"/>
          </a:p>
          <a:p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>
                <a:sym typeface="Wingdings" panose="05000000000000000000" pitchFamily="2" charset="2"/>
              </a:rPr>
              <a:t>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35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BD16E8-D2B8-4515-9588-A75CBB5B03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9" t="4434"/>
          <a:stretch/>
        </p:blipFill>
        <p:spPr>
          <a:xfrm>
            <a:off x="2351584" y="476672"/>
            <a:ext cx="5688632" cy="62070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8DD5261-5837-234E-82CA-1D11F6F02633}"/>
              </a:ext>
            </a:extLst>
          </p:cNvPr>
          <p:cNvSpPr/>
          <p:nvPr/>
        </p:nvSpPr>
        <p:spPr>
          <a:xfrm>
            <a:off x="2495600" y="1124744"/>
            <a:ext cx="4176464" cy="30963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4264B-DFB9-EE41-8E51-4D046FDC9EAE}"/>
              </a:ext>
            </a:extLst>
          </p:cNvPr>
          <p:cNvSpPr txBox="1"/>
          <p:nvPr/>
        </p:nvSpPr>
        <p:spPr>
          <a:xfrm>
            <a:off x="8688288" y="2420889"/>
            <a:ext cx="1296144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prstClr val="black"/>
                </a:solidFill>
                <a:latin typeface="Tw Cen MT"/>
              </a:rPr>
              <a:t>12 </a:t>
            </a:r>
            <a:r>
              <a:rPr lang="en-US" sz="4000" dirty="0" err="1">
                <a:solidFill>
                  <a:prstClr val="black"/>
                </a:solidFill>
                <a:latin typeface="Tw Cen MT"/>
              </a:rPr>
              <a:t>baris</a:t>
            </a:r>
            <a:endParaRPr lang="en-US" sz="4000" dirty="0">
              <a:solidFill>
                <a:prstClr val="black"/>
              </a:solidFill>
              <a:latin typeface="Tw Cen M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DC32C2-CEAA-4B42-B239-DA300E3FEB2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6672064" y="2672916"/>
            <a:ext cx="2016224" cy="4096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98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38BB-1307-4249-8E4F-D7239288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</a:t>
            </a:r>
            <a:r>
              <a:rPr lang="en-US" dirty="0"/>
              <a:t> Oriented vs </a:t>
            </a:r>
            <a:r>
              <a:rPr lang="en-US" dirty="0" err="1"/>
              <a:t>Struktural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B5600-2CA9-450B-9610-89094E498C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b="1" dirty="0" err="1"/>
              <a:t>sepuluh</a:t>
            </a:r>
            <a:r>
              <a:rPr lang="en-US" b="1" dirty="0"/>
              <a:t> </a:t>
            </a:r>
            <a:r>
              <a:rPr lang="en-US" dirty="0" err="1"/>
              <a:t>sepeda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merek3, kecepatan3, gear3 ………………… merek10, kecepatan10, gear10</a:t>
            </a:r>
          </a:p>
        </p:txBody>
      </p:sp>
    </p:spTree>
    <p:extLst>
      <p:ext uri="{BB962C8B-B14F-4D97-AF65-F5344CB8AC3E}">
        <p14:creationId xmlns:p14="http://schemas.microsoft.com/office/powerpoint/2010/main" val="1540627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688;p40"/>
          <p:cNvSpPr txBox="1">
            <a:spLocks noGrp="1"/>
          </p:cNvSpPr>
          <p:nvPr>
            <p:ph type="subTitle" idx="1"/>
          </p:nvPr>
        </p:nvSpPr>
        <p:spPr>
          <a:xfrm>
            <a:off x="2819400" y="2819400"/>
            <a:ext cx="62277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-US" sz="2000" b="1" i="1" dirty="0"/>
              <a:t>Algorithms +</a:t>
            </a:r>
            <a:r>
              <a:rPr lang="en-US" sz="2000" b="1" dirty="0"/>
              <a:t> </a:t>
            </a:r>
            <a:r>
              <a:rPr lang="en-US" sz="2000" b="1" i="1" dirty="0"/>
              <a:t>Data Structures = Programs </a:t>
            </a:r>
          </a:p>
          <a:p>
            <a:pPr marL="0" indent="0" algn="ctr"/>
            <a:r>
              <a:rPr lang="en-US" sz="2000" b="1" dirty="0"/>
              <a:t> (</a:t>
            </a:r>
            <a:r>
              <a:rPr lang="en-US" sz="2000" b="1" dirty="0" err="1"/>
              <a:t>Niklaus</a:t>
            </a:r>
            <a:r>
              <a:rPr lang="en-US" sz="2000" b="1" dirty="0"/>
              <a:t> Wirth, 1975, Prentice Hall)</a:t>
            </a:r>
            <a:endParaRPr sz="20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B55B52-0D07-17AE-13A4-DEF78F9B9286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3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"/>
          <p:cNvSpPr txBox="1">
            <a:spLocks noGrp="1"/>
          </p:cNvSpPr>
          <p:nvPr>
            <p:ph type="title"/>
          </p:nvPr>
        </p:nvSpPr>
        <p:spPr>
          <a:xfrm>
            <a:off x="3048000" y="2133600"/>
            <a:ext cx="6227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000" dirty="0"/>
              <a:t>—</a:t>
            </a:r>
            <a:r>
              <a:rPr lang="en" dirty="0"/>
              <a:t> PEMROGRAMAN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BERORIENTASI OBJEK</a:t>
            </a:r>
            <a:r>
              <a:rPr lang="en" dirty="0"/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88" name="Google Shape;688;p40"/>
          <p:cNvSpPr txBox="1">
            <a:spLocks noGrp="1"/>
          </p:cNvSpPr>
          <p:nvPr>
            <p:ph type="subTitle" idx="1"/>
          </p:nvPr>
        </p:nvSpPr>
        <p:spPr>
          <a:xfrm>
            <a:off x="2971800" y="2478300"/>
            <a:ext cx="6652592" cy="22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2800" dirty="0" err="1"/>
              <a:t>Paradigma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yang </a:t>
            </a:r>
            <a:r>
              <a:rPr lang="en-US" sz="2800" dirty="0" err="1"/>
              <a:t>berfokus</a:t>
            </a:r>
            <a:r>
              <a:rPr lang="en-US" sz="2800" dirty="0"/>
              <a:t> pada </a:t>
            </a:r>
            <a:r>
              <a:rPr lang="en-US" sz="2800" dirty="0" err="1"/>
              <a:t>objek</a:t>
            </a:r>
            <a:endParaRPr lang="en-US" sz="2800" dirty="0"/>
          </a:p>
          <a:p>
            <a:pPr marL="0" indent="0"/>
            <a:endParaRPr lang="en-US" sz="2800" dirty="0"/>
          </a:p>
          <a:p>
            <a:pPr marL="0" indent="0"/>
            <a:r>
              <a:rPr lang="en-US" sz="2800" dirty="0"/>
              <a:t>Data + Algorithm</a:t>
            </a:r>
            <a:endParaRPr sz="2800" dirty="0"/>
          </a:p>
        </p:txBody>
      </p:sp>
      <p:sp>
        <p:nvSpPr>
          <p:cNvPr id="797" name="Google Shape;797;p40"/>
          <p:cNvSpPr/>
          <p:nvPr/>
        </p:nvSpPr>
        <p:spPr>
          <a:xfrm>
            <a:off x="1504651" y="3580652"/>
            <a:ext cx="2032875" cy="2381375"/>
          </a:xfrm>
          <a:custGeom>
            <a:avLst/>
            <a:gdLst/>
            <a:ahLst/>
            <a:cxnLst/>
            <a:rect l="l" t="t" r="r" b="b"/>
            <a:pathLst>
              <a:path w="81315" h="95255" extrusionOk="0">
                <a:moveTo>
                  <a:pt x="0" y="0"/>
                </a:moveTo>
                <a:cubicBezTo>
                  <a:pt x="10260" y="2569"/>
                  <a:pt x="23355" y="9624"/>
                  <a:pt x="24523" y="20136"/>
                </a:cubicBezTo>
                <a:cubicBezTo>
                  <a:pt x="25157" y="25841"/>
                  <a:pt x="21462" y="31233"/>
                  <a:pt x="20651" y="36915"/>
                </a:cubicBezTo>
                <a:cubicBezTo>
                  <a:pt x="19456" y="45286"/>
                  <a:pt x="20998" y="54933"/>
                  <a:pt x="26072" y="61697"/>
                </a:cubicBezTo>
                <a:cubicBezTo>
                  <a:pt x="36055" y="75006"/>
                  <a:pt x="57268" y="73277"/>
                  <a:pt x="72796" y="79250"/>
                </a:cubicBezTo>
                <a:cubicBezTo>
                  <a:pt x="78437" y="81420"/>
                  <a:pt x="79397" y="89524"/>
                  <a:pt x="81315" y="95255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851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67ED-9D40-4B20-84DB-9C767759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Konsep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86E74-4935-4325-B7CB-3153D696DA6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OOP: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 err="1"/>
              <a:t>Enkapsulasi</a:t>
            </a:r>
            <a:endParaRPr lang="en-US" dirty="0"/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 err="1"/>
              <a:t>Polimorfisme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70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ctrTitle"/>
          </p:nvPr>
        </p:nvSpPr>
        <p:spPr>
          <a:xfrm>
            <a:off x="4114800" y="2286000"/>
            <a:ext cx="37344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rgbClr val="4679A0"/>
                </a:solidFill>
              </a:rPr>
              <a:t>CLASS &amp; </a:t>
            </a:r>
            <a:r>
              <a:rPr lang="en" dirty="0">
                <a:solidFill>
                  <a:schemeClr val="accent3"/>
                </a:solidFill>
              </a:rPr>
              <a:t>OBJECT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99" name="Google Shape;499;p37"/>
          <p:cNvSpPr/>
          <p:nvPr/>
        </p:nvSpPr>
        <p:spPr>
          <a:xfrm rot="-1015316">
            <a:off x="4852052" y="4957505"/>
            <a:ext cx="384446" cy="384446"/>
          </a:xfrm>
          <a:prstGeom prst="mathPlus">
            <a:avLst>
              <a:gd name="adj1" fmla="val 23520"/>
            </a:avLst>
          </a:prstGeom>
          <a:solidFill>
            <a:srgbClr val="C1CF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"/>
          <p:cNvSpPr txBox="1">
            <a:spLocks noGrp="1"/>
          </p:cNvSpPr>
          <p:nvPr>
            <p:ph type="title"/>
          </p:nvPr>
        </p:nvSpPr>
        <p:spPr>
          <a:xfrm>
            <a:off x="3048000" y="23622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000" dirty="0"/>
              <a:t>—</a:t>
            </a:r>
            <a:r>
              <a:rPr lang="en" dirty="0"/>
              <a:t> OBJEK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88" name="Google Shape;688;p40"/>
          <p:cNvSpPr txBox="1">
            <a:spLocks noGrp="1"/>
          </p:cNvSpPr>
          <p:nvPr>
            <p:ph type="subTitle" idx="1"/>
          </p:nvPr>
        </p:nvSpPr>
        <p:spPr>
          <a:xfrm>
            <a:off x="2971800" y="2478300"/>
            <a:ext cx="6227700" cy="22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800" dirty="0"/>
              <a:t>Siapa dan apa saja yang terlibat dalam business process?</a:t>
            </a:r>
            <a:endParaRPr sz="2800" dirty="0"/>
          </a:p>
        </p:txBody>
      </p:sp>
      <p:sp>
        <p:nvSpPr>
          <p:cNvPr id="797" name="Google Shape;797;p40"/>
          <p:cNvSpPr/>
          <p:nvPr/>
        </p:nvSpPr>
        <p:spPr>
          <a:xfrm>
            <a:off x="1504651" y="3580652"/>
            <a:ext cx="2032875" cy="2381375"/>
          </a:xfrm>
          <a:custGeom>
            <a:avLst/>
            <a:gdLst/>
            <a:ahLst/>
            <a:cxnLst/>
            <a:rect l="l" t="t" r="r" b="b"/>
            <a:pathLst>
              <a:path w="81315" h="95255" extrusionOk="0">
                <a:moveTo>
                  <a:pt x="0" y="0"/>
                </a:moveTo>
                <a:cubicBezTo>
                  <a:pt x="10260" y="2569"/>
                  <a:pt x="23355" y="9624"/>
                  <a:pt x="24523" y="20136"/>
                </a:cubicBezTo>
                <a:cubicBezTo>
                  <a:pt x="25157" y="25841"/>
                  <a:pt x="21462" y="31233"/>
                  <a:pt x="20651" y="36915"/>
                </a:cubicBezTo>
                <a:cubicBezTo>
                  <a:pt x="19456" y="45286"/>
                  <a:pt x="20998" y="54933"/>
                  <a:pt x="26072" y="61697"/>
                </a:cubicBezTo>
                <a:cubicBezTo>
                  <a:pt x="36055" y="75006"/>
                  <a:pt x="57268" y="73277"/>
                  <a:pt x="72796" y="79250"/>
                </a:cubicBezTo>
                <a:cubicBezTo>
                  <a:pt x="78437" y="81420"/>
                  <a:pt x="79397" y="89524"/>
                  <a:pt x="81315" y="95255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68953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8"/>
          <p:cNvSpPr txBox="1">
            <a:spLocks noGrp="1"/>
          </p:cNvSpPr>
          <p:nvPr>
            <p:ph type="title"/>
          </p:nvPr>
        </p:nvSpPr>
        <p:spPr>
          <a:xfrm>
            <a:off x="2295762" y="830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/>
              <a:t>SISTEM INFORMASI </a:t>
            </a:r>
            <a:r>
              <a:rPr lang="en" dirty="0">
                <a:solidFill>
                  <a:schemeClr val="accent3"/>
                </a:solidFill>
              </a:rPr>
              <a:t>AKADEMIK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45" name="Google Shape;645;p38"/>
          <p:cNvSpPr/>
          <p:nvPr/>
        </p:nvSpPr>
        <p:spPr>
          <a:xfrm rot="-1015316">
            <a:off x="9931126" y="1159805"/>
            <a:ext cx="384446" cy="384446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437" y="3116542"/>
            <a:ext cx="472056" cy="472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D:\Polinema\Pencangkokan\Gambar\bo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549" y="2106515"/>
            <a:ext cx="480867" cy="48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Polinema\Pencangkokan\Gambar\girl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703" y="2221286"/>
            <a:ext cx="493455" cy="49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D:\Polinema\Pencangkokan\Gambar\gir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141" y="3041651"/>
            <a:ext cx="501008" cy="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D:\Polinema\Pencangkokan\Gambar\bussiness-ma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772" y="2029827"/>
            <a:ext cx="624995" cy="62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D:\Polinema\Pencangkokan\Gambar\chines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501" y="3571485"/>
            <a:ext cx="599262" cy="59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D:\Polinema\Pencangkokan\Gambar\da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918" y="4627029"/>
            <a:ext cx="624995" cy="62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D:\Polinema\Pencangkokan\Gambar\design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825" y="3326806"/>
            <a:ext cx="624995" cy="62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197" y="2251616"/>
            <a:ext cx="489784" cy="489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5" name="Picture 15" descr="D:\Polinema\Pencangkokan\Gambar\buildin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102" y="4271666"/>
            <a:ext cx="533759" cy="53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D:\Polinema\Pencangkokan\Gambar\fla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149" y="2275376"/>
            <a:ext cx="533060" cy="53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7" name="Picture 17" descr="D:\Polinema\Pencangkokan\Gambar\office-buildin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56" y="4140093"/>
            <a:ext cx="531995" cy="53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Google Shape;643;p38"/>
          <p:cNvSpPr txBox="1">
            <a:spLocks/>
          </p:cNvSpPr>
          <p:nvPr/>
        </p:nvSpPr>
        <p:spPr>
          <a:xfrm>
            <a:off x="6840462" y="4424904"/>
            <a:ext cx="1349909" cy="83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>
              <a:buClr>
                <a:srgbClr val="4679A0"/>
              </a:buClr>
            </a:pPr>
            <a:r>
              <a:rPr lang="en-US" sz="1600" b="0" kern="0" dirty="0">
                <a:solidFill>
                  <a:srgbClr val="4679A0"/>
                </a:solidFill>
              </a:rPr>
              <a:t>AKUNTANSI</a:t>
            </a:r>
          </a:p>
        </p:txBody>
      </p:sp>
      <p:sp>
        <p:nvSpPr>
          <p:cNvPr id="56" name="Google Shape;643;p38"/>
          <p:cNvSpPr txBox="1">
            <a:spLocks/>
          </p:cNvSpPr>
          <p:nvPr/>
        </p:nvSpPr>
        <p:spPr>
          <a:xfrm>
            <a:off x="7260377" y="2541906"/>
            <a:ext cx="2516151" cy="1477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>
              <a:buClr>
                <a:srgbClr val="4679A0"/>
              </a:buClr>
            </a:pPr>
            <a:r>
              <a:rPr lang="en-US" sz="1600" b="0" kern="0" dirty="0" err="1">
                <a:solidFill>
                  <a:srgbClr val="4679A0"/>
                </a:solidFill>
              </a:rPr>
              <a:t>Analisis</a:t>
            </a:r>
            <a:r>
              <a:rPr lang="en-US" sz="1600" b="0" kern="0" dirty="0">
                <a:solidFill>
                  <a:srgbClr val="4679A0"/>
                </a:solidFill>
              </a:rPr>
              <a:t> </a:t>
            </a:r>
            <a:r>
              <a:rPr lang="en-US" sz="1600" b="0" kern="0" dirty="0" err="1">
                <a:solidFill>
                  <a:srgbClr val="4679A0"/>
                </a:solidFill>
              </a:rPr>
              <a:t>Numerik</a:t>
            </a:r>
            <a:endParaRPr lang="en-US" sz="1600" b="0" kern="0" dirty="0">
              <a:solidFill>
                <a:srgbClr val="4679A0"/>
              </a:solidFill>
            </a:endParaRPr>
          </a:p>
          <a:p>
            <a:pPr algn="ctr">
              <a:buClr>
                <a:srgbClr val="4679A0"/>
              </a:buClr>
            </a:pPr>
            <a:r>
              <a:rPr lang="en-US" sz="1600" b="0" kern="0" dirty="0" err="1">
                <a:solidFill>
                  <a:srgbClr val="4679A0"/>
                </a:solidFill>
              </a:rPr>
              <a:t>Matematika</a:t>
            </a:r>
            <a:r>
              <a:rPr lang="en-US" sz="1600" b="0" kern="0" dirty="0">
                <a:solidFill>
                  <a:srgbClr val="4679A0"/>
                </a:solidFill>
              </a:rPr>
              <a:t> </a:t>
            </a:r>
            <a:r>
              <a:rPr lang="en-US" sz="1600" b="0" kern="0" dirty="0" err="1">
                <a:solidFill>
                  <a:srgbClr val="4679A0"/>
                </a:solidFill>
              </a:rPr>
              <a:t>Diskrit</a:t>
            </a:r>
            <a:endParaRPr lang="en-US" sz="1600" b="0" kern="0" dirty="0">
              <a:solidFill>
                <a:srgbClr val="4679A0"/>
              </a:solidFill>
            </a:endParaRPr>
          </a:p>
        </p:txBody>
      </p:sp>
      <p:sp>
        <p:nvSpPr>
          <p:cNvPr id="18" name="Google Shape;643;p38">
            <a:extLst>
              <a:ext uri="{FF2B5EF4-FFF2-40B4-BE49-F238E27FC236}">
                <a16:creationId xmlns:a16="http://schemas.microsoft.com/office/drawing/2014/main" id="{D8FA80DD-0E0E-8ADE-D25D-B8F0CA36ED5A}"/>
              </a:ext>
            </a:extLst>
          </p:cNvPr>
          <p:cNvSpPr txBox="1">
            <a:spLocks/>
          </p:cNvSpPr>
          <p:nvPr/>
        </p:nvSpPr>
        <p:spPr>
          <a:xfrm>
            <a:off x="2277457" y="3634536"/>
            <a:ext cx="2058951" cy="1477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>
              <a:buClr>
                <a:srgbClr val="4679A0"/>
              </a:buClr>
            </a:pPr>
            <a:r>
              <a:rPr lang="en-US" sz="1600" b="0" kern="0" dirty="0">
                <a:solidFill>
                  <a:srgbClr val="4679A0"/>
                </a:solidFill>
              </a:rPr>
              <a:t>TEKNIK SIPIL</a:t>
            </a:r>
          </a:p>
          <a:p>
            <a:pPr algn="ctr">
              <a:buClr>
                <a:srgbClr val="4679A0"/>
              </a:buClr>
            </a:pPr>
            <a:r>
              <a:rPr lang="en-US" sz="1600" b="0" kern="0" dirty="0">
                <a:solidFill>
                  <a:srgbClr val="4679A0"/>
                </a:solidFill>
              </a:rPr>
              <a:t>TEKNIK KIMIA</a:t>
            </a:r>
          </a:p>
        </p:txBody>
      </p:sp>
      <p:sp>
        <p:nvSpPr>
          <p:cNvPr id="19" name="Google Shape;643;p38">
            <a:extLst>
              <a:ext uri="{FF2B5EF4-FFF2-40B4-BE49-F238E27FC236}">
                <a16:creationId xmlns:a16="http://schemas.microsoft.com/office/drawing/2014/main" id="{2394AC6D-6A3E-C016-7DDB-DF0BC9DE31DC}"/>
              </a:ext>
            </a:extLst>
          </p:cNvPr>
          <p:cNvSpPr txBox="1">
            <a:spLocks/>
          </p:cNvSpPr>
          <p:nvPr/>
        </p:nvSpPr>
        <p:spPr>
          <a:xfrm>
            <a:off x="3996572" y="3215409"/>
            <a:ext cx="1748473" cy="66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>
              <a:buClr>
                <a:srgbClr val="4679A0"/>
              </a:buClr>
            </a:pPr>
            <a:r>
              <a:rPr lang="en-US" sz="1600" b="0" kern="0" dirty="0" err="1">
                <a:solidFill>
                  <a:srgbClr val="4679A0"/>
                </a:solidFill>
              </a:rPr>
              <a:t>Kalkulus</a:t>
            </a:r>
            <a:r>
              <a:rPr lang="en-US" sz="1600" b="0" kern="0" dirty="0">
                <a:solidFill>
                  <a:srgbClr val="4679A0"/>
                </a:solidFill>
              </a:rPr>
              <a:t> 2</a:t>
            </a:r>
          </a:p>
        </p:txBody>
      </p:sp>
      <p:sp>
        <p:nvSpPr>
          <p:cNvPr id="20" name="Google Shape;643;p38">
            <a:extLst>
              <a:ext uri="{FF2B5EF4-FFF2-40B4-BE49-F238E27FC236}">
                <a16:creationId xmlns:a16="http://schemas.microsoft.com/office/drawing/2014/main" id="{358B4D86-E1AA-161B-CB8B-CCA71A43EDD6}"/>
              </a:ext>
            </a:extLst>
          </p:cNvPr>
          <p:cNvSpPr txBox="1">
            <a:spLocks/>
          </p:cNvSpPr>
          <p:nvPr/>
        </p:nvSpPr>
        <p:spPr>
          <a:xfrm>
            <a:off x="8694335" y="1236230"/>
            <a:ext cx="2058951" cy="1477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>
              <a:buClr>
                <a:srgbClr val="4679A0"/>
              </a:buClr>
            </a:pPr>
            <a:r>
              <a:rPr lang="en-US" sz="1600" b="0" kern="0" dirty="0">
                <a:solidFill>
                  <a:srgbClr val="4679A0"/>
                </a:solidFill>
              </a:rPr>
              <a:t>AKUNTANSI</a:t>
            </a:r>
          </a:p>
        </p:txBody>
      </p:sp>
      <p:sp>
        <p:nvSpPr>
          <p:cNvPr id="21" name="Google Shape;643;p38">
            <a:extLst>
              <a:ext uri="{FF2B5EF4-FFF2-40B4-BE49-F238E27FC236}">
                <a16:creationId xmlns:a16="http://schemas.microsoft.com/office/drawing/2014/main" id="{FC5F8525-2EBC-8D16-173D-36D53762DE44}"/>
              </a:ext>
            </a:extLst>
          </p:cNvPr>
          <p:cNvSpPr txBox="1">
            <a:spLocks/>
          </p:cNvSpPr>
          <p:nvPr/>
        </p:nvSpPr>
        <p:spPr>
          <a:xfrm>
            <a:off x="1687611" y="2142724"/>
            <a:ext cx="1748473" cy="66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>
              <a:buClr>
                <a:srgbClr val="4679A0"/>
              </a:buClr>
            </a:pPr>
            <a:r>
              <a:rPr lang="en-US" sz="1600" b="0" kern="0" dirty="0" err="1">
                <a:solidFill>
                  <a:srgbClr val="4679A0"/>
                </a:solidFill>
              </a:rPr>
              <a:t>Aljabar</a:t>
            </a:r>
            <a:r>
              <a:rPr lang="en-US" sz="1600" b="0" kern="0" dirty="0">
                <a:solidFill>
                  <a:srgbClr val="4679A0"/>
                </a:solidFill>
              </a:rPr>
              <a:t> Linear</a:t>
            </a:r>
          </a:p>
        </p:txBody>
      </p:sp>
    </p:spTree>
    <p:extLst>
      <p:ext uri="{BB962C8B-B14F-4D97-AF65-F5344CB8AC3E}">
        <p14:creationId xmlns:p14="http://schemas.microsoft.com/office/powerpoint/2010/main" val="383271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Object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Endah Septa Sintiya,S.Pd.,</a:t>
            </a:r>
            <a:r>
              <a:rPr lang="en-US" dirty="0" err="1"/>
              <a:t>M.Kom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8"/>
          <p:cNvSpPr txBox="1">
            <a:spLocks noGrp="1"/>
          </p:cNvSpPr>
          <p:nvPr>
            <p:ph type="title"/>
          </p:nvPr>
        </p:nvSpPr>
        <p:spPr>
          <a:xfrm>
            <a:off x="2228679" y="67038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/>
              <a:t>SISTEM INFORMASI </a:t>
            </a:r>
            <a:r>
              <a:rPr lang="en" dirty="0">
                <a:solidFill>
                  <a:schemeClr val="accent3"/>
                </a:solidFill>
              </a:rPr>
              <a:t>AKADEMIK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45" name="Google Shape;645;p38"/>
          <p:cNvSpPr/>
          <p:nvPr/>
        </p:nvSpPr>
        <p:spPr>
          <a:xfrm rot="-1015316">
            <a:off x="10007326" y="1159805"/>
            <a:ext cx="384446" cy="384446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293" y="2286001"/>
            <a:ext cx="472056" cy="472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D:\Polinema\Pencangkokan\Gambar\bo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436" y="2286002"/>
            <a:ext cx="480867" cy="48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Polinema\Pencangkokan\Gambar\girl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296" y="3025039"/>
            <a:ext cx="493455" cy="49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D:\Polinema\Pencangkokan\Gambar\gir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41" y="3041651"/>
            <a:ext cx="501008" cy="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D:\Polinema\Pencangkokan\Gambar\bussiness-ma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156" y="4038602"/>
            <a:ext cx="624995" cy="62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D:\Polinema\Pencangkokan\Gambar\chines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084" y="4072824"/>
            <a:ext cx="599262" cy="59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D:\Polinema\Pencangkokan\Gambar\da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156" y="4830893"/>
            <a:ext cx="624995" cy="62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D:\Polinema\Pencangkokan\Gambar\design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843" y="4861407"/>
            <a:ext cx="624995" cy="62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49" y="2333377"/>
            <a:ext cx="489784" cy="489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5" name="Picture 15" descr="D:\Polinema\Pencangkokan\Gambar\buildin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50" y="2971802"/>
            <a:ext cx="533759" cy="53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D:\Polinema\Pencangkokan\Gambar\fla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149" y="2275376"/>
            <a:ext cx="533060" cy="53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7" name="Picture 17" descr="D:\Polinema\Pencangkokan\Gambar\office-buildin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351" y="2971802"/>
            <a:ext cx="531995" cy="53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Google Shape;643;p38"/>
          <p:cNvSpPr txBox="1">
            <a:spLocks/>
          </p:cNvSpPr>
          <p:nvPr/>
        </p:nvSpPr>
        <p:spPr>
          <a:xfrm>
            <a:off x="6652351" y="4032573"/>
            <a:ext cx="2058951" cy="1477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>
              <a:buClr>
                <a:srgbClr val="4679A0"/>
              </a:buClr>
            </a:pPr>
            <a:r>
              <a:rPr lang="en-US" sz="1600" b="0" kern="0" dirty="0">
                <a:solidFill>
                  <a:srgbClr val="4679A0"/>
                </a:solidFill>
              </a:rPr>
              <a:t>AKUNTANSI</a:t>
            </a:r>
          </a:p>
          <a:p>
            <a:pPr algn="ctr">
              <a:buClr>
                <a:srgbClr val="4679A0"/>
              </a:buClr>
            </a:pPr>
            <a:r>
              <a:rPr lang="en-US" sz="1600" b="0" kern="0" dirty="0">
                <a:solidFill>
                  <a:srgbClr val="4679A0"/>
                </a:solidFill>
              </a:rPr>
              <a:t>TEKNIK INFORMATIKA</a:t>
            </a:r>
            <a:br>
              <a:rPr lang="en-US" sz="1600" b="0" kern="0" dirty="0">
                <a:solidFill>
                  <a:srgbClr val="4679A0"/>
                </a:solidFill>
              </a:rPr>
            </a:br>
            <a:r>
              <a:rPr lang="en-US" sz="1600" b="0" kern="0" dirty="0">
                <a:solidFill>
                  <a:srgbClr val="4679A0"/>
                </a:solidFill>
              </a:rPr>
              <a:t>TEKNIK SIPIL </a:t>
            </a:r>
          </a:p>
          <a:p>
            <a:pPr algn="ctr">
              <a:buClr>
                <a:srgbClr val="4679A0"/>
              </a:buClr>
            </a:pPr>
            <a:r>
              <a:rPr lang="en-US" sz="1600" b="0" kern="0" dirty="0">
                <a:solidFill>
                  <a:srgbClr val="4679A0"/>
                </a:solidFill>
              </a:rPr>
              <a:t>TEKNIK KIMIA</a:t>
            </a:r>
          </a:p>
        </p:txBody>
      </p:sp>
      <p:sp>
        <p:nvSpPr>
          <p:cNvPr id="56" name="Google Shape;643;p38"/>
          <p:cNvSpPr txBox="1">
            <a:spLocks/>
          </p:cNvSpPr>
          <p:nvPr/>
        </p:nvSpPr>
        <p:spPr>
          <a:xfrm>
            <a:off x="7795351" y="2142743"/>
            <a:ext cx="2516151" cy="1477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>
              <a:buClr>
                <a:srgbClr val="4679A0"/>
              </a:buClr>
            </a:pPr>
            <a:r>
              <a:rPr lang="en-US" sz="1600" b="0" kern="0" dirty="0" err="1">
                <a:solidFill>
                  <a:srgbClr val="4679A0"/>
                </a:solidFill>
              </a:rPr>
              <a:t>Analisis</a:t>
            </a:r>
            <a:r>
              <a:rPr lang="en-US" sz="1600" b="0" kern="0" dirty="0">
                <a:solidFill>
                  <a:srgbClr val="4679A0"/>
                </a:solidFill>
              </a:rPr>
              <a:t> </a:t>
            </a:r>
            <a:r>
              <a:rPr lang="en-US" sz="1600" b="0" kern="0" dirty="0" err="1">
                <a:solidFill>
                  <a:srgbClr val="4679A0"/>
                </a:solidFill>
              </a:rPr>
              <a:t>Numerik</a:t>
            </a:r>
            <a:endParaRPr lang="en-US" sz="1600" b="0" kern="0" dirty="0">
              <a:solidFill>
                <a:srgbClr val="4679A0"/>
              </a:solidFill>
            </a:endParaRPr>
          </a:p>
          <a:p>
            <a:pPr algn="ctr">
              <a:buClr>
                <a:srgbClr val="4679A0"/>
              </a:buClr>
            </a:pPr>
            <a:r>
              <a:rPr lang="en-US" sz="1600" b="0" kern="0" dirty="0" err="1">
                <a:solidFill>
                  <a:srgbClr val="4679A0"/>
                </a:solidFill>
              </a:rPr>
              <a:t>Matematika</a:t>
            </a:r>
            <a:r>
              <a:rPr lang="en-US" sz="1600" b="0" kern="0" dirty="0">
                <a:solidFill>
                  <a:srgbClr val="4679A0"/>
                </a:solidFill>
              </a:rPr>
              <a:t> Diskrit</a:t>
            </a:r>
          </a:p>
          <a:p>
            <a:pPr algn="ctr">
              <a:buClr>
                <a:srgbClr val="4679A0"/>
              </a:buClr>
            </a:pPr>
            <a:r>
              <a:rPr lang="en-US" sz="1600" b="0" kern="0" dirty="0" err="1">
                <a:solidFill>
                  <a:srgbClr val="4679A0"/>
                </a:solidFill>
              </a:rPr>
              <a:t>Aljabar</a:t>
            </a:r>
            <a:r>
              <a:rPr lang="en-US" sz="1600" b="0" kern="0" dirty="0">
                <a:solidFill>
                  <a:srgbClr val="4679A0"/>
                </a:solidFill>
              </a:rPr>
              <a:t> Linear</a:t>
            </a:r>
          </a:p>
          <a:p>
            <a:pPr algn="ctr">
              <a:buClr>
                <a:srgbClr val="4679A0"/>
              </a:buClr>
            </a:pPr>
            <a:r>
              <a:rPr lang="en-US" sz="1600" b="0" kern="0" dirty="0">
                <a:solidFill>
                  <a:srgbClr val="4679A0"/>
                </a:solidFill>
              </a:rPr>
              <a:t>Kalkulus 2</a:t>
            </a:r>
          </a:p>
        </p:txBody>
      </p:sp>
      <p:sp>
        <p:nvSpPr>
          <p:cNvPr id="18" name="Oval 17"/>
          <p:cNvSpPr/>
          <p:nvPr/>
        </p:nvSpPr>
        <p:spPr>
          <a:xfrm>
            <a:off x="1905000" y="2042160"/>
            <a:ext cx="1920240" cy="19202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en-US" sz="1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375749" y="3794760"/>
            <a:ext cx="1920240" cy="19202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en-US" sz="1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00600" y="1981200"/>
            <a:ext cx="1920240" cy="19202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en-US" sz="1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690360" y="3733800"/>
            <a:ext cx="1984248" cy="19877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en-US" sz="1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093304" y="1883166"/>
            <a:ext cx="1920240" cy="19202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en-US" sz="1400" kern="0">
              <a:solidFill>
                <a:srgbClr val="FFFFFF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894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943600" y="2601588"/>
            <a:ext cx="32393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1F1F1"/>
              </a:buClr>
              <a:buSzPts val="2800"/>
            </a:pPr>
            <a:r>
              <a:rPr lang="en-US" sz="2400" b="1" kern="0" dirty="0" err="1">
                <a:solidFill>
                  <a:srgbClr val="FFC000"/>
                </a:solidFill>
                <a:latin typeface="Oswald"/>
                <a:cs typeface="Arial"/>
                <a:sym typeface="Oswald"/>
              </a:rPr>
              <a:t>Apa</a:t>
            </a:r>
            <a:r>
              <a:rPr lang="en-US" sz="2400" b="1" kern="0" dirty="0">
                <a:solidFill>
                  <a:srgbClr val="FFC000"/>
                </a:solidFill>
                <a:latin typeface="Oswald"/>
                <a:cs typeface="Arial"/>
                <a:sym typeface="Oswald"/>
              </a:rPr>
              <a:t> yang </a:t>
            </a:r>
            <a:r>
              <a:rPr lang="en-US" sz="2400" b="1" kern="0" dirty="0" err="1">
                <a:solidFill>
                  <a:srgbClr val="FFC000"/>
                </a:solidFill>
                <a:latin typeface="Oswald"/>
                <a:cs typeface="Arial"/>
                <a:sym typeface="Oswald"/>
              </a:rPr>
              <a:t>dimiliki</a:t>
            </a:r>
            <a:r>
              <a:rPr lang="en-US" sz="2400" b="1" kern="0" dirty="0">
                <a:solidFill>
                  <a:srgbClr val="FFC000"/>
                </a:solidFill>
                <a:latin typeface="Oswald"/>
                <a:cs typeface="Arial"/>
                <a:sym typeface="Oswald"/>
              </a:rPr>
              <a:t>?</a:t>
            </a:r>
            <a:endParaRPr lang="en-US" sz="2400" b="1" kern="0" dirty="0">
              <a:solidFill>
                <a:srgbClr val="F1F1F1"/>
              </a:solidFill>
              <a:latin typeface="Oswald"/>
              <a:cs typeface="Arial"/>
              <a:sym typeface="Oswa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5602" y="3270128"/>
            <a:ext cx="20806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1F1F1"/>
              </a:buClr>
              <a:buSzPts val="2800"/>
            </a:pPr>
            <a:r>
              <a:rPr lang="en-US" sz="2000" b="1" kern="0" dirty="0">
                <a:solidFill>
                  <a:srgbClr val="FFFFFF"/>
                </a:solidFill>
                <a:latin typeface="Oswald"/>
                <a:cs typeface="Arial"/>
                <a:sym typeface="Oswald"/>
              </a:rPr>
              <a:t>KARAKTERISTIK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5A646A-F99B-481F-6FAC-A076F5116E00}"/>
              </a:ext>
            </a:extLst>
          </p:cNvPr>
          <p:cNvSpPr/>
          <p:nvPr/>
        </p:nvSpPr>
        <p:spPr>
          <a:xfrm>
            <a:off x="5943600" y="3789126"/>
            <a:ext cx="3512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1F1F1"/>
              </a:buClr>
              <a:buSzPts val="2800"/>
            </a:pPr>
            <a:r>
              <a:rPr lang="en-US" sz="2400" b="1" kern="0" dirty="0" err="1">
                <a:solidFill>
                  <a:srgbClr val="FFC000"/>
                </a:solidFill>
                <a:latin typeface="Oswald"/>
                <a:cs typeface="Arial"/>
                <a:sym typeface="Oswald"/>
              </a:rPr>
              <a:t>Apa</a:t>
            </a:r>
            <a:r>
              <a:rPr lang="en-US" sz="2400" b="1" kern="0" dirty="0">
                <a:solidFill>
                  <a:srgbClr val="FFC000"/>
                </a:solidFill>
                <a:latin typeface="Oswald"/>
                <a:cs typeface="Arial"/>
                <a:sym typeface="Oswald"/>
              </a:rPr>
              <a:t> yang </a:t>
            </a:r>
            <a:r>
              <a:rPr lang="en-US" sz="2400" b="1" kern="0" dirty="0" err="1">
                <a:solidFill>
                  <a:srgbClr val="FFC000"/>
                </a:solidFill>
                <a:latin typeface="Oswald"/>
                <a:cs typeface="Arial"/>
                <a:sym typeface="Oswald"/>
              </a:rPr>
              <a:t>bisa</a:t>
            </a:r>
            <a:r>
              <a:rPr lang="en-US" sz="2400" b="1" kern="0" dirty="0">
                <a:solidFill>
                  <a:srgbClr val="FFC000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400" b="1" kern="0" dirty="0" err="1">
                <a:solidFill>
                  <a:srgbClr val="FFC000"/>
                </a:solidFill>
                <a:latin typeface="Oswald"/>
                <a:cs typeface="Arial"/>
                <a:sym typeface="Oswald"/>
              </a:rPr>
              <a:t>dilakukan</a:t>
            </a:r>
            <a:r>
              <a:rPr lang="en-US" sz="2400" b="1" kern="0" dirty="0">
                <a:solidFill>
                  <a:srgbClr val="FFC000"/>
                </a:solidFill>
                <a:latin typeface="Oswald"/>
                <a:cs typeface="Arial"/>
                <a:sym typeface="Oswald"/>
              </a:rPr>
              <a:t>?</a:t>
            </a:r>
            <a:endParaRPr lang="en-US" sz="2400" b="1" kern="0" dirty="0">
              <a:solidFill>
                <a:srgbClr val="F1F1F1"/>
              </a:solidFill>
              <a:latin typeface="Oswald"/>
              <a:cs typeface="Arial"/>
              <a:sym typeface="Oswald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2E1F4A-C77F-9E60-E042-E641257679FB}"/>
              </a:ext>
            </a:extLst>
          </p:cNvPr>
          <p:cNvCxnSpPr>
            <a:stCxn id="7" idx="3"/>
          </p:cNvCxnSpPr>
          <p:nvPr/>
        </p:nvCxnSpPr>
        <p:spPr>
          <a:xfrm flipV="1">
            <a:off x="4976277" y="2895602"/>
            <a:ext cx="814925" cy="574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274A69-EC3B-E8C8-5452-DD0E2B5675CD}"/>
              </a:ext>
            </a:extLst>
          </p:cNvPr>
          <p:cNvCxnSpPr>
            <a:cxnSpLocks/>
          </p:cNvCxnSpPr>
          <p:nvPr/>
        </p:nvCxnSpPr>
        <p:spPr>
          <a:xfrm>
            <a:off x="5000088" y="3516488"/>
            <a:ext cx="714912" cy="445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2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86200" y="2712184"/>
            <a:ext cx="2438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1F1F1"/>
              </a:buClr>
              <a:buSzPts val="2800"/>
              <a:buFont typeface="Arial" pitchFamily="34" charset="0"/>
              <a:buChar char="•"/>
            </a:pP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Nama</a:t>
            </a:r>
            <a:endParaRPr lang="en-US" sz="2000" b="1" kern="0" dirty="0">
              <a:solidFill>
                <a:srgbClr val="F1F1F1"/>
              </a:solidFill>
              <a:latin typeface="Oswald"/>
              <a:cs typeface="Arial"/>
              <a:sym typeface="Oswald"/>
            </a:endParaRPr>
          </a:p>
          <a:p>
            <a:pPr marL="342900" indent="-342900">
              <a:buClr>
                <a:srgbClr val="F1F1F1"/>
              </a:buClr>
              <a:buSzPts val="2800"/>
              <a:buFont typeface="Arial" pitchFamily="34" charset="0"/>
              <a:buChar char="•"/>
            </a:pP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NIM</a:t>
            </a:r>
          </a:p>
          <a:p>
            <a:pPr marL="342900" indent="-342900">
              <a:buClr>
                <a:srgbClr val="F1F1F1"/>
              </a:buClr>
              <a:buSzPts val="2800"/>
              <a:buFont typeface="Arial" pitchFamily="34" charset="0"/>
              <a:buChar char="•"/>
            </a:pP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Tanggal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Lahir</a:t>
            </a:r>
            <a:endParaRPr lang="en-US" sz="2000" b="1" kern="0" dirty="0">
              <a:solidFill>
                <a:srgbClr val="F1F1F1"/>
              </a:solidFill>
              <a:latin typeface="Oswald"/>
              <a:cs typeface="Arial"/>
              <a:sym typeface="Oswald"/>
            </a:endParaRPr>
          </a:p>
          <a:p>
            <a:pPr marL="342900" indent="-342900">
              <a:buClr>
                <a:srgbClr val="F1F1F1"/>
              </a:buClr>
              <a:buSzPts val="2800"/>
              <a:buFont typeface="Arial" pitchFamily="34" charset="0"/>
              <a:buChar char="•"/>
            </a:pP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Jenis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Kelamin</a:t>
            </a:r>
            <a:endParaRPr lang="en-US" sz="2000" b="1" kern="0" dirty="0">
              <a:solidFill>
                <a:srgbClr val="F1F1F1"/>
              </a:solidFill>
              <a:latin typeface="Oswald"/>
              <a:cs typeface="Arial"/>
              <a:sym typeface="Oswald"/>
            </a:endParaRPr>
          </a:p>
          <a:p>
            <a:pPr marL="342900" indent="-342900">
              <a:buClr>
                <a:srgbClr val="F1F1F1"/>
              </a:buClr>
              <a:buSzPts val="2800"/>
              <a:buFont typeface="Arial" pitchFamily="34" charset="0"/>
              <a:buChar char="•"/>
            </a:pP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Alamat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3814" y="3019962"/>
            <a:ext cx="32393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1F1F1"/>
              </a:buClr>
              <a:buSzPts val="2800"/>
            </a:pPr>
            <a:r>
              <a:rPr lang="en-US" sz="2000" b="1" kern="0" dirty="0">
                <a:solidFill>
                  <a:srgbClr val="FFC000"/>
                </a:solidFill>
                <a:latin typeface="Oswald"/>
                <a:cs typeface="Arial"/>
                <a:sym typeface="Oswald"/>
              </a:rPr>
              <a:t>—ATRIBUT:</a:t>
            </a:r>
          </a:p>
          <a:p>
            <a:pPr>
              <a:buClr>
                <a:srgbClr val="F1F1F1"/>
              </a:buClr>
              <a:buSzPts val="2800"/>
            </a:pP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Variabel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/</a:t>
            </a:r>
            <a:r>
              <a:rPr lang="en-US" sz="2000" b="1" kern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properti/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ciri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/status/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sifat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yang </a:t>
            </a:r>
            <a:r>
              <a:rPr lang="en-US" sz="2000" b="1" kern="0" dirty="0" err="1">
                <a:solidFill>
                  <a:srgbClr val="FFC000"/>
                </a:solidFill>
                <a:latin typeface="Oswald"/>
                <a:cs typeface="Arial"/>
                <a:sym typeface="Oswald"/>
              </a:rPr>
              <a:t>dimiliki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oleh 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suatu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objek</a:t>
            </a:r>
            <a:endParaRPr lang="en-US" sz="2000" b="1" kern="0" dirty="0">
              <a:solidFill>
                <a:srgbClr val="F1F1F1"/>
              </a:solidFill>
              <a:latin typeface="Oswald"/>
              <a:cs typeface="Arial"/>
              <a:sym typeface="Oswald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6471684" y="2827966"/>
            <a:ext cx="152400" cy="146304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en-US" sz="1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6109" y="1879683"/>
            <a:ext cx="65726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1F1F1"/>
              </a:buClr>
              <a:buSzPts val="2800"/>
            </a:pPr>
            <a:r>
              <a:rPr lang="en-US" sz="2000" b="1" kern="0" dirty="0" err="1">
                <a:solidFill>
                  <a:srgbClr val="FFFFFF"/>
                </a:solidFill>
                <a:latin typeface="Oswald"/>
                <a:cs typeface="Arial"/>
                <a:sym typeface="Oswald"/>
              </a:rPr>
              <a:t>Apa</a:t>
            </a:r>
            <a:r>
              <a:rPr lang="en-US" sz="2000" b="1" kern="0" dirty="0">
                <a:solidFill>
                  <a:srgbClr val="FFFFFF"/>
                </a:solidFill>
                <a:latin typeface="Oswald"/>
                <a:cs typeface="Arial"/>
                <a:sym typeface="Oswald"/>
              </a:rPr>
              <a:t> yang </a:t>
            </a:r>
            <a:r>
              <a:rPr lang="en-US" sz="2000" b="1" kern="0" dirty="0" err="1">
                <a:solidFill>
                  <a:srgbClr val="FFFFFF"/>
                </a:solidFill>
                <a:latin typeface="Oswald"/>
                <a:cs typeface="Arial"/>
                <a:sym typeface="Oswald"/>
              </a:rPr>
              <a:t>dimiliki</a:t>
            </a:r>
            <a:r>
              <a:rPr lang="en-US" sz="2000" b="1" kern="0" dirty="0">
                <a:solidFill>
                  <a:srgbClr val="FFFFFF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FFFFF"/>
                </a:solidFill>
                <a:latin typeface="Oswald"/>
                <a:cs typeface="Arial"/>
                <a:sym typeface="Oswald"/>
              </a:rPr>
              <a:t>sebuah</a:t>
            </a:r>
            <a:r>
              <a:rPr lang="en-US" sz="2000" b="1" kern="0" dirty="0">
                <a:solidFill>
                  <a:srgbClr val="FFFFFF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FFFFF"/>
                </a:solidFill>
                <a:latin typeface="Oswald"/>
                <a:cs typeface="Arial"/>
                <a:sym typeface="Oswald"/>
              </a:rPr>
              <a:t>objek</a:t>
            </a:r>
            <a:r>
              <a:rPr lang="en-US" sz="2000" b="1" kern="0" dirty="0">
                <a:solidFill>
                  <a:srgbClr val="FFFFFF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FFFFF"/>
                </a:solidFill>
                <a:latin typeface="Oswald"/>
                <a:cs typeface="Arial"/>
                <a:sym typeface="Oswald"/>
              </a:rPr>
              <a:t>mahasiswa</a:t>
            </a:r>
            <a:r>
              <a:rPr lang="en-US" sz="2000" b="1" kern="0" dirty="0">
                <a:solidFill>
                  <a:srgbClr val="FFFFFF"/>
                </a:solidFill>
                <a:latin typeface="Oswald"/>
                <a:cs typeface="Arial"/>
                <a:sym typeface="Oswald"/>
              </a:rPr>
              <a:t>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794F26-C0FF-C986-B01D-0AECDA5A2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68" y="2555396"/>
            <a:ext cx="1944793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10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 INNER JOIN - Joining Two or More Tables">
            <a:extLst>
              <a:ext uri="{FF2B5EF4-FFF2-40B4-BE49-F238E27FC236}">
                <a16:creationId xmlns:a16="http://schemas.microsoft.com/office/drawing/2014/main" id="{580D4444-52BF-4EC7-EE11-507FC79E9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596" y="1556792"/>
            <a:ext cx="7272808" cy="350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719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33800" y="2808032"/>
            <a:ext cx="2667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1F1F1"/>
              </a:buClr>
              <a:buSzPts val="2800"/>
              <a:buFont typeface="Arial" pitchFamily="34" charset="0"/>
              <a:buChar char="•"/>
            </a:pP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Memilih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mata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kuliah</a:t>
            </a:r>
            <a:endParaRPr lang="en-US" sz="2000" b="1" kern="0" dirty="0">
              <a:solidFill>
                <a:srgbClr val="F1F1F1"/>
              </a:solidFill>
              <a:latin typeface="Oswald"/>
              <a:cs typeface="Arial"/>
              <a:sym typeface="Oswald"/>
            </a:endParaRPr>
          </a:p>
          <a:p>
            <a:pPr marL="342900" indent="-342900">
              <a:buClr>
                <a:srgbClr val="F1F1F1"/>
              </a:buClr>
              <a:buSzPts val="2800"/>
              <a:buFont typeface="Arial" pitchFamily="34" charset="0"/>
              <a:buChar char="•"/>
            </a:pP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Melihat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nilai</a:t>
            </a:r>
          </a:p>
          <a:p>
            <a:pPr marL="342900" indent="-342900">
              <a:buClr>
                <a:srgbClr val="F1F1F1"/>
              </a:buClr>
              <a:buSzPts val="2800"/>
              <a:buFont typeface="Arial" pitchFamily="34" charset="0"/>
              <a:buChar char="•"/>
            </a:pP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Mengajukan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cuti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akademik</a:t>
            </a:r>
            <a:endParaRPr lang="en-US" sz="2000" b="1" kern="0" dirty="0">
              <a:solidFill>
                <a:srgbClr val="F1F1F1"/>
              </a:solidFill>
              <a:latin typeface="Oswald"/>
              <a:cs typeface="Arial"/>
              <a:sym typeface="Oswald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6471684" y="2808030"/>
            <a:ext cx="152400" cy="128016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en-US" sz="1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23814" y="2655632"/>
            <a:ext cx="32393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1F1F1"/>
              </a:buClr>
              <a:buSzPts val="2800"/>
            </a:pPr>
            <a:r>
              <a:rPr lang="en-US" sz="2000" b="1" kern="0" dirty="0">
                <a:solidFill>
                  <a:srgbClr val="FFC000"/>
                </a:solidFill>
                <a:latin typeface="Oswald"/>
                <a:cs typeface="Arial"/>
                <a:sym typeface="Oswald"/>
              </a:rPr>
              <a:t>—METHOD:</a:t>
            </a:r>
          </a:p>
          <a:p>
            <a:pPr>
              <a:buClr>
                <a:srgbClr val="F1F1F1"/>
              </a:buClr>
              <a:buSzPts val="2800"/>
            </a:pP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Prosedur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/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fungsi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/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perilaku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/proses yang 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bisa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FC000"/>
                </a:solidFill>
                <a:latin typeface="Oswald"/>
                <a:cs typeface="Arial"/>
                <a:sym typeface="Oswald"/>
              </a:rPr>
              <a:t>dilakukan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oleh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/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terhadap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suatu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objek</a:t>
            </a:r>
            <a:endParaRPr lang="en-US" sz="2000" b="1" kern="0" dirty="0">
              <a:solidFill>
                <a:srgbClr val="F1F1F1"/>
              </a:solidFill>
              <a:latin typeface="Oswald"/>
              <a:cs typeface="Arial"/>
              <a:sym typeface="Oswal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21174" y="1828800"/>
            <a:ext cx="65726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1F1F1"/>
              </a:buClr>
              <a:buSzPts val="2800"/>
            </a:pPr>
            <a:r>
              <a:rPr lang="en-US" sz="2000" b="1" kern="0" dirty="0" err="1">
                <a:solidFill>
                  <a:srgbClr val="FFFFFF"/>
                </a:solidFill>
                <a:latin typeface="Oswald"/>
                <a:cs typeface="Arial"/>
                <a:sym typeface="Oswald"/>
              </a:rPr>
              <a:t>Apa</a:t>
            </a:r>
            <a:r>
              <a:rPr lang="en-US" sz="2000" b="1" kern="0" dirty="0">
                <a:solidFill>
                  <a:srgbClr val="FFFFFF"/>
                </a:solidFill>
                <a:latin typeface="Oswald"/>
                <a:cs typeface="Arial"/>
                <a:sym typeface="Oswald"/>
              </a:rPr>
              <a:t> yang </a:t>
            </a:r>
            <a:r>
              <a:rPr lang="en-US" sz="2000" b="1" kern="0" dirty="0" err="1">
                <a:solidFill>
                  <a:srgbClr val="FFFFFF"/>
                </a:solidFill>
                <a:latin typeface="Oswald"/>
                <a:cs typeface="Arial"/>
                <a:sym typeface="Oswald"/>
              </a:rPr>
              <a:t>bisa</a:t>
            </a:r>
            <a:r>
              <a:rPr lang="en-US" sz="2000" b="1" kern="0" dirty="0">
                <a:solidFill>
                  <a:srgbClr val="FFFFFF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FFFFF"/>
                </a:solidFill>
                <a:latin typeface="Oswald"/>
                <a:cs typeface="Arial"/>
                <a:sym typeface="Oswald"/>
              </a:rPr>
              <a:t>dilakukan</a:t>
            </a:r>
            <a:r>
              <a:rPr lang="en-US" sz="2000" b="1" kern="0" dirty="0">
                <a:solidFill>
                  <a:srgbClr val="FFFFFF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FFFFF"/>
                </a:solidFill>
                <a:latin typeface="Oswald"/>
                <a:cs typeface="Arial"/>
                <a:sym typeface="Oswald"/>
              </a:rPr>
              <a:t>oleh</a:t>
            </a:r>
            <a:r>
              <a:rPr lang="en-US" sz="2000" b="1" kern="0" dirty="0">
                <a:solidFill>
                  <a:srgbClr val="FFFFFF"/>
                </a:solidFill>
                <a:latin typeface="Oswald"/>
                <a:cs typeface="Arial"/>
                <a:sym typeface="Oswald"/>
              </a:rPr>
              <a:t>/</a:t>
            </a:r>
            <a:r>
              <a:rPr lang="en-US" sz="2000" b="1" kern="0" dirty="0" err="1">
                <a:solidFill>
                  <a:srgbClr val="FFFFFF"/>
                </a:solidFill>
                <a:latin typeface="Oswald"/>
                <a:cs typeface="Arial"/>
                <a:sym typeface="Oswald"/>
              </a:rPr>
              <a:t>terhadap</a:t>
            </a:r>
            <a:r>
              <a:rPr lang="en-US" sz="2000" b="1" kern="0" dirty="0">
                <a:solidFill>
                  <a:srgbClr val="FFFFFF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FFFFF"/>
                </a:solidFill>
                <a:latin typeface="Oswald"/>
                <a:cs typeface="Arial"/>
                <a:sym typeface="Oswald"/>
              </a:rPr>
              <a:t>objek</a:t>
            </a:r>
            <a:r>
              <a:rPr lang="en-US" sz="2000" b="1" kern="0" dirty="0">
                <a:solidFill>
                  <a:srgbClr val="FFFFFF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FFFFF"/>
                </a:solidFill>
                <a:latin typeface="Oswald"/>
                <a:cs typeface="Arial"/>
                <a:sym typeface="Oswald"/>
              </a:rPr>
              <a:t>mahasiswa</a:t>
            </a:r>
            <a:r>
              <a:rPr lang="en-US" sz="2000" b="1" kern="0" dirty="0">
                <a:solidFill>
                  <a:srgbClr val="FFFFFF"/>
                </a:solidFill>
                <a:latin typeface="Oswald"/>
                <a:cs typeface="Arial"/>
                <a:sym typeface="Oswald"/>
              </a:rPr>
              <a:t>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673BE0-E37D-2CC3-E856-A7765C42A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09" y="2604469"/>
            <a:ext cx="1944793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5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8"/>
          <p:cNvSpPr txBox="1">
            <a:spLocks noGrp="1"/>
          </p:cNvSpPr>
          <p:nvPr>
            <p:ph type="title"/>
          </p:nvPr>
        </p:nvSpPr>
        <p:spPr>
          <a:xfrm>
            <a:off x="2244000" y="139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SISTEM INFORMASI </a:t>
            </a:r>
            <a:r>
              <a:rPr lang="en" dirty="0">
                <a:solidFill>
                  <a:schemeClr val="accent3"/>
                </a:solidFill>
              </a:rPr>
              <a:t>AKADEMIK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45" name="Google Shape;645;p38"/>
          <p:cNvSpPr/>
          <p:nvPr/>
        </p:nvSpPr>
        <p:spPr>
          <a:xfrm rot="-1015316">
            <a:off x="10007326" y="1159805"/>
            <a:ext cx="384446" cy="384446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293" y="2286001"/>
            <a:ext cx="472056" cy="472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D:\Polinema\Pencangkokan\Gambar\bo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436" y="2286002"/>
            <a:ext cx="480867" cy="48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Polinema\Pencangkokan\Gambar\girl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296" y="3025039"/>
            <a:ext cx="493455" cy="49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D:\Polinema\Pencangkokan\Gambar\gir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41" y="3041651"/>
            <a:ext cx="501008" cy="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D:\Polinema\Pencangkokan\Gambar\bussiness-ma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156" y="4038602"/>
            <a:ext cx="624995" cy="62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D:\Polinema\Pencangkokan\Gambar\chines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084" y="4072824"/>
            <a:ext cx="599262" cy="59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D:\Polinema\Pencangkokan\Gambar\da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156" y="4830893"/>
            <a:ext cx="624995" cy="62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D:\Polinema\Pencangkokan\Gambar\design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843" y="4861407"/>
            <a:ext cx="624995" cy="62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49" y="2333377"/>
            <a:ext cx="489784" cy="489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5" name="Picture 15" descr="D:\Polinema\Pencangkokan\Gambar\buildin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50" y="2971802"/>
            <a:ext cx="533759" cy="53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D:\Polinema\Pencangkokan\Gambar\fla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149" y="2275376"/>
            <a:ext cx="533060" cy="53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7" name="Picture 17" descr="D:\Polinema\Pencangkokan\Gambar\office-buildin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351" y="2971802"/>
            <a:ext cx="531995" cy="53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Google Shape;643;p38"/>
          <p:cNvSpPr txBox="1">
            <a:spLocks/>
          </p:cNvSpPr>
          <p:nvPr/>
        </p:nvSpPr>
        <p:spPr>
          <a:xfrm>
            <a:off x="6652351" y="4032573"/>
            <a:ext cx="2058951" cy="1477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>
              <a:buClr>
                <a:srgbClr val="4679A0"/>
              </a:buClr>
            </a:pPr>
            <a:r>
              <a:rPr lang="en-US" sz="1600" b="0" kern="0" dirty="0">
                <a:solidFill>
                  <a:srgbClr val="4679A0"/>
                </a:solidFill>
              </a:rPr>
              <a:t>AKUNTANSI</a:t>
            </a:r>
          </a:p>
          <a:p>
            <a:pPr algn="ctr">
              <a:buClr>
                <a:srgbClr val="4679A0"/>
              </a:buClr>
            </a:pPr>
            <a:r>
              <a:rPr lang="en-US" sz="1600" b="0" kern="0" dirty="0">
                <a:solidFill>
                  <a:srgbClr val="4679A0"/>
                </a:solidFill>
              </a:rPr>
              <a:t>TEKNIK INFORMATIKA</a:t>
            </a:r>
            <a:br>
              <a:rPr lang="en-US" sz="1600" b="0" kern="0" dirty="0">
                <a:solidFill>
                  <a:srgbClr val="4679A0"/>
                </a:solidFill>
              </a:rPr>
            </a:br>
            <a:r>
              <a:rPr lang="en-US" sz="1600" b="0" kern="0" dirty="0">
                <a:solidFill>
                  <a:srgbClr val="4679A0"/>
                </a:solidFill>
              </a:rPr>
              <a:t>TEKNIK SIPIL </a:t>
            </a:r>
          </a:p>
          <a:p>
            <a:pPr algn="ctr">
              <a:buClr>
                <a:srgbClr val="4679A0"/>
              </a:buClr>
            </a:pPr>
            <a:r>
              <a:rPr lang="en-US" sz="1600" b="0" kern="0" dirty="0">
                <a:solidFill>
                  <a:srgbClr val="4679A0"/>
                </a:solidFill>
              </a:rPr>
              <a:t>MATEMATIKA</a:t>
            </a:r>
          </a:p>
        </p:txBody>
      </p:sp>
      <p:sp>
        <p:nvSpPr>
          <p:cNvPr id="56" name="Google Shape;643;p38"/>
          <p:cNvSpPr txBox="1">
            <a:spLocks/>
          </p:cNvSpPr>
          <p:nvPr/>
        </p:nvSpPr>
        <p:spPr>
          <a:xfrm>
            <a:off x="7795351" y="2142743"/>
            <a:ext cx="2516151" cy="1477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>
              <a:buClr>
                <a:srgbClr val="4679A0"/>
              </a:buClr>
            </a:pPr>
            <a:r>
              <a:rPr lang="en-US" sz="1600" b="0" kern="0" dirty="0" err="1">
                <a:solidFill>
                  <a:srgbClr val="4679A0"/>
                </a:solidFill>
              </a:rPr>
              <a:t>Analisis</a:t>
            </a:r>
            <a:r>
              <a:rPr lang="en-US" sz="1600" b="0" kern="0" dirty="0">
                <a:solidFill>
                  <a:srgbClr val="4679A0"/>
                </a:solidFill>
              </a:rPr>
              <a:t> </a:t>
            </a:r>
            <a:r>
              <a:rPr lang="en-US" sz="1600" b="0" kern="0" dirty="0" err="1">
                <a:solidFill>
                  <a:srgbClr val="4679A0"/>
                </a:solidFill>
              </a:rPr>
              <a:t>Numerik</a:t>
            </a:r>
            <a:endParaRPr lang="en-US" sz="1600" b="0" kern="0" dirty="0">
              <a:solidFill>
                <a:srgbClr val="4679A0"/>
              </a:solidFill>
            </a:endParaRPr>
          </a:p>
          <a:p>
            <a:pPr algn="ctr">
              <a:buClr>
                <a:srgbClr val="4679A0"/>
              </a:buClr>
            </a:pPr>
            <a:r>
              <a:rPr lang="en-US" sz="1600" b="0" kern="0" dirty="0" err="1">
                <a:solidFill>
                  <a:srgbClr val="4679A0"/>
                </a:solidFill>
              </a:rPr>
              <a:t>Matematika</a:t>
            </a:r>
            <a:r>
              <a:rPr lang="en-US" sz="1600" b="0" kern="0" dirty="0">
                <a:solidFill>
                  <a:srgbClr val="4679A0"/>
                </a:solidFill>
              </a:rPr>
              <a:t> Diskrit</a:t>
            </a:r>
          </a:p>
          <a:p>
            <a:pPr algn="ctr">
              <a:buClr>
                <a:srgbClr val="4679A0"/>
              </a:buClr>
            </a:pPr>
            <a:r>
              <a:rPr lang="en-US" sz="1600" b="0" kern="0" dirty="0" err="1">
                <a:solidFill>
                  <a:srgbClr val="4679A0"/>
                </a:solidFill>
              </a:rPr>
              <a:t>Aljabar</a:t>
            </a:r>
            <a:r>
              <a:rPr lang="en-US" sz="1600" b="0" kern="0" dirty="0">
                <a:solidFill>
                  <a:srgbClr val="4679A0"/>
                </a:solidFill>
              </a:rPr>
              <a:t> Linear</a:t>
            </a:r>
          </a:p>
          <a:p>
            <a:pPr algn="ctr">
              <a:buClr>
                <a:srgbClr val="4679A0"/>
              </a:buClr>
            </a:pPr>
            <a:r>
              <a:rPr lang="en-US" sz="1600" b="0" kern="0" dirty="0">
                <a:solidFill>
                  <a:srgbClr val="4679A0"/>
                </a:solidFill>
              </a:rPr>
              <a:t>Kalkulus 2</a:t>
            </a:r>
          </a:p>
        </p:txBody>
      </p:sp>
      <p:sp>
        <p:nvSpPr>
          <p:cNvPr id="18" name="Oval 17"/>
          <p:cNvSpPr/>
          <p:nvPr/>
        </p:nvSpPr>
        <p:spPr>
          <a:xfrm>
            <a:off x="1905000" y="2042160"/>
            <a:ext cx="1920240" cy="19202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en-US" sz="1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375749" y="3794760"/>
            <a:ext cx="1920240" cy="19202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en-US" sz="1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00600" y="1981200"/>
            <a:ext cx="1920240" cy="19202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en-US" sz="1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690360" y="3733800"/>
            <a:ext cx="1984248" cy="19877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en-US" sz="1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093304" y="1883166"/>
            <a:ext cx="1920240" cy="19202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en-US" sz="1400" kern="0">
              <a:solidFill>
                <a:srgbClr val="FFFFFF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8185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"/>
          <p:cNvSpPr txBox="1">
            <a:spLocks noGrp="1"/>
          </p:cNvSpPr>
          <p:nvPr>
            <p:ph type="title"/>
          </p:nvPr>
        </p:nvSpPr>
        <p:spPr>
          <a:xfrm>
            <a:off x="3048000" y="21336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000" dirty="0"/>
              <a:t>—</a:t>
            </a:r>
            <a:r>
              <a:rPr lang="en" dirty="0"/>
              <a:t> CLASS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88" name="Google Shape;688;p40"/>
          <p:cNvSpPr txBox="1">
            <a:spLocks noGrp="1"/>
          </p:cNvSpPr>
          <p:nvPr>
            <p:ph type="subTitle" idx="1"/>
          </p:nvPr>
        </p:nvSpPr>
        <p:spPr>
          <a:xfrm>
            <a:off x="2971800" y="2478300"/>
            <a:ext cx="6227700" cy="22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800" dirty="0"/>
              <a:t>Blueprint/template/cetakan yang mendefinisikan karakteristik (atribut dan method) objek pada class</a:t>
            </a:r>
          </a:p>
        </p:txBody>
      </p:sp>
      <p:sp>
        <p:nvSpPr>
          <p:cNvPr id="797" name="Google Shape;797;p40"/>
          <p:cNvSpPr/>
          <p:nvPr/>
        </p:nvSpPr>
        <p:spPr>
          <a:xfrm>
            <a:off x="1504651" y="3580652"/>
            <a:ext cx="2032875" cy="2381375"/>
          </a:xfrm>
          <a:custGeom>
            <a:avLst/>
            <a:gdLst/>
            <a:ahLst/>
            <a:cxnLst/>
            <a:rect l="l" t="t" r="r" b="b"/>
            <a:pathLst>
              <a:path w="81315" h="95255" extrusionOk="0">
                <a:moveTo>
                  <a:pt x="0" y="0"/>
                </a:moveTo>
                <a:cubicBezTo>
                  <a:pt x="10260" y="2569"/>
                  <a:pt x="23355" y="9624"/>
                  <a:pt x="24523" y="20136"/>
                </a:cubicBezTo>
                <a:cubicBezTo>
                  <a:pt x="25157" y="25841"/>
                  <a:pt x="21462" y="31233"/>
                  <a:pt x="20651" y="36915"/>
                </a:cubicBezTo>
                <a:cubicBezTo>
                  <a:pt x="19456" y="45286"/>
                  <a:pt x="20998" y="54933"/>
                  <a:pt x="26072" y="61697"/>
                </a:cubicBezTo>
                <a:cubicBezTo>
                  <a:pt x="36055" y="75006"/>
                  <a:pt x="57268" y="73277"/>
                  <a:pt x="72796" y="79250"/>
                </a:cubicBezTo>
                <a:cubicBezTo>
                  <a:pt x="78437" y="81420"/>
                  <a:pt x="79397" y="89524"/>
                  <a:pt x="81315" y="95255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00961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"/>
          <p:cNvSpPr txBox="1">
            <a:spLocks noGrp="1"/>
          </p:cNvSpPr>
          <p:nvPr>
            <p:ph type="title"/>
          </p:nvPr>
        </p:nvSpPr>
        <p:spPr>
          <a:xfrm>
            <a:off x="2971800" y="1199274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000" dirty="0"/>
              <a:t>—</a:t>
            </a:r>
            <a:r>
              <a:rPr lang="en" dirty="0"/>
              <a:t> OBJECT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88" name="Google Shape;688;p40"/>
          <p:cNvSpPr txBox="1">
            <a:spLocks noGrp="1"/>
          </p:cNvSpPr>
          <p:nvPr>
            <p:ph type="subTitle" idx="1"/>
          </p:nvPr>
        </p:nvSpPr>
        <p:spPr>
          <a:xfrm>
            <a:off x="2971800" y="2478300"/>
            <a:ext cx="6227700" cy="22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Objek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adalah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representasi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dari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setiap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entitas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yang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terlibat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dalam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sistem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(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baik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yang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nyata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maupun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tidak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nyata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)</a:t>
            </a:r>
          </a:p>
          <a:p>
            <a:pPr marL="0" indent="0"/>
            <a:endParaRPr lang="en-US" sz="2400" dirty="0">
              <a:latin typeface="Barlow" panose="00000500000000000000" pitchFamily="2" charset="0"/>
            </a:endParaRPr>
          </a:p>
          <a:p>
            <a:pPr marL="0" indent="0"/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Setiap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objek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akan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memiliki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sekumpulan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variabel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/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ciri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/status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dengan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nilai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yang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melekat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padanya</a:t>
            </a:r>
            <a:endParaRPr lang="en" sz="2400" dirty="0">
              <a:latin typeface="Barlow" panose="00000500000000000000" pitchFamily="2" charset="0"/>
            </a:endParaRPr>
          </a:p>
        </p:txBody>
      </p:sp>
      <p:sp>
        <p:nvSpPr>
          <p:cNvPr id="797" name="Google Shape;797;p40"/>
          <p:cNvSpPr/>
          <p:nvPr/>
        </p:nvSpPr>
        <p:spPr>
          <a:xfrm>
            <a:off x="1504651" y="3580652"/>
            <a:ext cx="2032875" cy="2381375"/>
          </a:xfrm>
          <a:custGeom>
            <a:avLst/>
            <a:gdLst/>
            <a:ahLst/>
            <a:cxnLst/>
            <a:rect l="l" t="t" r="r" b="b"/>
            <a:pathLst>
              <a:path w="81315" h="95255" extrusionOk="0">
                <a:moveTo>
                  <a:pt x="0" y="0"/>
                </a:moveTo>
                <a:cubicBezTo>
                  <a:pt x="10260" y="2569"/>
                  <a:pt x="23355" y="9624"/>
                  <a:pt x="24523" y="20136"/>
                </a:cubicBezTo>
                <a:cubicBezTo>
                  <a:pt x="25157" y="25841"/>
                  <a:pt x="21462" y="31233"/>
                  <a:pt x="20651" y="36915"/>
                </a:cubicBezTo>
                <a:cubicBezTo>
                  <a:pt x="19456" y="45286"/>
                  <a:pt x="20998" y="54933"/>
                  <a:pt x="26072" y="61697"/>
                </a:cubicBezTo>
                <a:cubicBezTo>
                  <a:pt x="36055" y="75006"/>
                  <a:pt x="57268" y="73277"/>
                  <a:pt x="72796" y="79250"/>
                </a:cubicBezTo>
                <a:cubicBezTo>
                  <a:pt x="78437" y="81420"/>
                  <a:pt x="79397" y="89524"/>
                  <a:pt x="81315" y="95255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5005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87;p40">
            <a:extLst>
              <a:ext uri="{FF2B5EF4-FFF2-40B4-BE49-F238E27FC236}">
                <a16:creationId xmlns:a16="http://schemas.microsoft.com/office/drawing/2014/main" id="{BEDBB911-E628-319B-4FB3-268E4FAAF3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38280" y="1488150"/>
            <a:ext cx="2244162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 b="0" dirty="0"/>
              <a:t>Class Donat</a:t>
            </a:r>
            <a:endParaRPr sz="2400" b="0" dirty="0">
              <a:solidFill>
                <a:schemeClr val="accent3"/>
              </a:solidFill>
            </a:endParaRPr>
          </a:p>
        </p:txBody>
      </p:sp>
      <p:sp>
        <p:nvSpPr>
          <p:cNvPr id="10" name="Google Shape;687;p40">
            <a:extLst>
              <a:ext uri="{FF2B5EF4-FFF2-40B4-BE49-F238E27FC236}">
                <a16:creationId xmlns:a16="http://schemas.microsoft.com/office/drawing/2014/main" id="{69B12B74-3FB3-CAFB-92AE-95001A7EDC65}"/>
              </a:ext>
            </a:extLst>
          </p:cNvPr>
          <p:cNvSpPr txBox="1">
            <a:spLocks/>
          </p:cNvSpPr>
          <p:nvPr/>
        </p:nvSpPr>
        <p:spPr>
          <a:xfrm>
            <a:off x="6019800" y="1488150"/>
            <a:ext cx="350968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>
              <a:buClr>
                <a:srgbClr val="4679A0"/>
              </a:buClr>
            </a:pPr>
            <a:r>
              <a:rPr lang="en-US" sz="2400" b="0" kern="0" dirty="0">
                <a:solidFill>
                  <a:srgbClr val="4679A0"/>
                </a:solidFill>
              </a:rPr>
              <a:t>6 </a:t>
            </a:r>
            <a:r>
              <a:rPr lang="en-US" sz="2400" b="0" kern="0" dirty="0" err="1">
                <a:solidFill>
                  <a:srgbClr val="4679A0"/>
                </a:solidFill>
              </a:rPr>
              <a:t>Objek</a:t>
            </a:r>
            <a:r>
              <a:rPr lang="en-US" sz="2400" b="0" kern="0" dirty="0">
                <a:solidFill>
                  <a:srgbClr val="4679A0"/>
                </a:solidFill>
              </a:rPr>
              <a:t> pada Class </a:t>
            </a:r>
            <a:r>
              <a:rPr lang="en-US" sz="2400" b="0" kern="0" dirty="0" err="1">
                <a:solidFill>
                  <a:srgbClr val="4679A0"/>
                </a:solidFill>
              </a:rPr>
              <a:t>Donat</a:t>
            </a:r>
            <a:endParaRPr lang="en-US" sz="2000" b="0" kern="0" dirty="0">
              <a:solidFill>
                <a:srgbClr val="FFAF2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882F7-0FD3-B3AD-2FC6-5EFD5E38C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840" y="2209800"/>
            <a:ext cx="3657600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3C9195-8EF0-3381-9558-C3C75BACB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604463"/>
            <a:ext cx="1295400" cy="140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28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0"/>
          <p:cNvSpPr/>
          <p:nvPr/>
        </p:nvSpPr>
        <p:spPr>
          <a:xfrm>
            <a:off x="1504651" y="3580652"/>
            <a:ext cx="2032875" cy="2381375"/>
          </a:xfrm>
          <a:custGeom>
            <a:avLst/>
            <a:gdLst/>
            <a:ahLst/>
            <a:cxnLst/>
            <a:rect l="l" t="t" r="r" b="b"/>
            <a:pathLst>
              <a:path w="81315" h="95255" extrusionOk="0">
                <a:moveTo>
                  <a:pt x="0" y="0"/>
                </a:moveTo>
                <a:cubicBezTo>
                  <a:pt x="10260" y="2569"/>
                  <a:pt x="23355" y="9624"/>
                  <a:pt x="24523" y="20136"/>
                </a:cubicBezTo>
                <a:cubicBezTo>
                  <a:pt x="25157" y="25841"/>
                  <a:pt x="21462" y="31233"/>
                  <a:pt x="20651" y="36915"/>
                </a:cubicBezTo>
                <a:cubicBezTo>
                  <a:pt x="19456" y="45286"/>
                  <a:pt x="20998" y="54933"/>
                  <a:pt x="26072" y="61697"/>
                </a:cubicBezTo>
                <a:cubicBezTo>
                  <a:pt x="36055" y="75006"/>
                  <a:pt x="57268" y="73277"/>
                  <a:pt x="72796" y="79250"/>
                </a:cubicBezTo>
                <a:cubicBezTo>
                  <a:pt x="78437" y="81420"/>
                  <a:pt x="79397" y="89524"/>
                  <a:pt x="81315" y="95255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9" name="Google Shape;687;p40">
            <a:extLst>
              <a:ext uri="{FF2B5EF4-FFF2-40B4-BE49-F238E27FC236}">
                <a16:creationId xmlns:a16="http://schemas.microsoft.com/office/drawing/2014/main" id="{BEDBB911-E628-319B-4FB3-268E4FAAF3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38280" y="1488150"/>
            <a:ext cx="2244162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 b="0" dirty="0"/>
              <a:t>Class Rumah</a:t>
            </a:r>
            <a:endParaRPr sz="2400" b="0" dirty="0">
              <a:solidFill>
                <a:schemeClr val="accent3"/>
              </a:solidFill>
            </a:endParaRPr>
          </a:p>
        </p:txBody>
      </p:sp>
      <p:sp>
        <p:nvSpPr>
          <p:cNvPr id="10" name="Google Shape;687;p40">
            <a:extLst>
              <a:ext uri="{FF2B5EF4-FFF2-40B4-BE49-F238E27FC236}">
                <a16:creationId xmlns:a16="http://schemas.microsoft.com/office/drawing/2014/main" id="{69B12B74-3FB3-CAFB-92AE-95001A7EDC65}"/>
              </a:ext>
            </a:extLst>
          </p:cNvPr>
          <p:cNvSpPr txBox="1">
            <a:spLocks/>
          </p:cNvSpPr>
          <p:nvPr/>
        </p:nvSpPr>
        <p:spPr>
          <a:xfrm>
            <a:off x="6019800" y="1488150"/>
            <a:ext cx="350968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>
              <a:buClr>
                <a:srgbClr val="4679A0"/>
              </a:buClr>
            </a:pPr>
            <a:r>
              <a:rPr lang="en-US" sz="2400" b="0" kern="0" dirty="0">
                <a:solidFill>
                  <a:srgbClr val="4679A0"/>
                </a:solidFill>
              </a:rPr>
              <a:t>3 </a:t>
            </a:r>
            <a:r>
              <a:rPr lang="en-US" sz="2400" b="0" kern="0" dirty="0" err="1">
                <a:solidFill>
                  <a:srgbClr val="4679A0"/>
                </a:solidFill>
              </a:rPr>
              <a:t>Objek</a:t>
            </a:r>
            <a:r>
              <a:rPr lang="en-US" sz="2400" b="0" kern="0" dirty="0">
                <a:solidFill>
                  <a:srgbClr val="4679A0"/>
                </a:solidFill>
              </a:rPr>
              <a:t> pada Class </a:t>
            </a:r>
            <a:r>
              <a:rPr lang="en-US" sz="2400" b="0" kern="0" dirty="0" err="1">
                <a:solidFill>
                  <a:srgbClr val="4679A0"/>
                </a:solidFill>
              </a:rPr>
              <a:t>Rumah</a:t>
            </a:r>
            <a:endParaRPr lang="en-US" sz="2000" b="0" kern="0" dirty="0">
              <a:solidFill>
                <a:srgbClr val="FFAF2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A94F4-185D-D031-8A30-27269EDCF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270192"/>
            <a:ext cx="1828800" cy="2732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AC193-60B7-A87F-DBB0-3DCDDB774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2309158"/>
            <a:ext cx="3814480" cy="25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6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fld id="{2B3AD09F-E8B8-C14F-BB1D-1DA5DAFEF80A}" type="slidenum">
              <a:rPr lang="en-US" sz="800">
                <a:solidFill>
                  <a:srgbClr val="B9B1A2"/>
                </a:solidFill>
                <a:cs typeface="ＭＳ Ｐゴシック" charset="0"/>
              </a:rPr>
              <a:pPr/>
              <a:t>3</a:t>
            </a:fld>
            <a:endParaRPr lang="en-US" sz="1800">
              <a:cs typeface="ＭＳ Ｐゴシック" charset="0"/>
            </a:endParaRPr>
          </a:p>
        </p:txBody>
      </p:sp>
      <p:sp>
        <p:nvSpPr>
          <p:cNvPr id="16386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81708" y="136526"/>
            <a:ext cx="7886700" cy="1146175"/>
          </a:xfrm>
        </p:spPr>
        <p:txBody>
          <a:bodyPr/>
          <a:lstStyle/>
          <a:p>
            <a:r>
              <a:rPr lang="en-US" sz="4500" b="1" dirty="0">
                <a:solidFill>
                  <a:srgbClr val="C7FF88"/>
                </a:solidFill>
                <a:latin typeface="Cambria" charset="0"/>
              </a:rPr>
              <a:t>Rules</a:t>
            </a:r>
          </a:p>
        </p:txBody>
      </p:sp>
      <p:sp>
        <p:nvSpPr>
          <p:cNvPr id="16387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4727848" y="1880122"/>
            <a:ext cx="5086350" cy="612775"/>
          </a:xfrm>
        </p:spPr>
        <p:txBody>
          <a:bodyPr>
            <a:norm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sz="4100" b="1" dirty="0">
                <a:solidFill>
                  <a:srgbClr val="CCFFCC"/>
                </a:solidFill>
                <a:latin typeface="Cambria" charset="0"/>
              </a:rPr>
              <a:t>Don't be late </a:t>
            </a:r>
          </a:p>
        </p:txBody>
      </p:sp>
      <p:pic>
        <p:nvPicPr>
          <p:cNvPr id="16388" name="Picture 4" descr="If-You-Are-Waiting-For-Your-Customers-To-Call-You-–-You-Are-Too-Late-300x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1268761"/>
            <a:ext cx="1160774" cy="133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Content Placeholder 2"/>
          <p:cNvSpPr>
            <a:spLocks noGrp="1" noChangeArrowheads="1"/>
          </p:cNvSpPr>
          <p:nvPr/>
        </p:nvSpPr>
        <p:spPr bwMode="auto">
          <a:xfrm>
            <a:off x="4642247" y="3395665"/>
            <a:ext cx="508635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lnSpc>
                <a:spcPct val="60000"/>
              </a:lnSpc>
              <a:spcBef>
                <a:spcPts val="1800"/>
              </a:spcBef>
              <a:buClr>
                <a:schemeClr val="accent1"/>
              </a:buClr>
              <a:defRPr/>
            </a:pPr>
            <a:r>
              <a:rPr lang="en-US" sz="3200" b="1" dirty="0">
                <a:solidFill>
                  <a:srgbClr val="CCFFCC"/>
                </a:solidFill>
                <a:latin typeface="Cambria" charset="0"/>
                <a:ea typeface="SimSun" charset="0"/>
                <a:sym typeface="Century Schoolbook" charset="0"/>
              </a:rPr>
              <a:t>Don't call (WA Only)</a:t>
            </a:r>
          </a:p>
          <a:p>
            <a:pPr marL="228600" indent="-228600">
              <a:lnSpc>
                <a:spcPct val="20000"/>
              </a:lnSpc>
              <a:spcBef>
                <a:spcPts val="1800"/>
              </a:spcBef>
              <a:buClr>
                <a:schemeClr val="accent1"/>
              </a:buClr>
              <a:defRPr/>
            </a:pPr>
            <a:r>
              <a:rPr lang="en-US" sz="1600" dirty="0">
                <a:solidFill>
                  <a:srgbClr val="CCFFCC"/>
                </a:solidFill>
                <a:latin typeface="Comfortaa" charset="0"/>
                <a:ea typeface="SimSun" charset="0"/>
                <a:sym typeface="Century Schoolbook" charset="0"/>
              </a:rPr>
              <a:t>Monday-Friday(07.00 - 18.00 WIB)</a:t>
            </a:r>
          </a:p>
        </p:txBody>
      </p:sp>
      <p:pic>
        <p:nvPicPr>
          <p:cNvPr id="16390" name="Picture 6" descr="kig-site-icon-no-cal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3" r="18770"/>
          <a:stretch>
            <a:fillRect/>
          </a:stretch>
        </p:blipFill>
        <p:spPr bwMode="auto">
          <a:xfrm>
            <a:off x="3524252" y="3068960"/>
            <a:ext cx="745106" cy="97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7" descr="Stop Plagiaris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4653136"/>
            <a:ext cx="742896" cy="918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Content Placeholder 2"/>
          <p:cNvSpPr>
            <a:spLocks noGrp="1" noChangeArrowheads="1"/>
          </p:cNvSpPr>
          <p:nvPr/>
        </p:nvSpPr>
        <p:spPr bwMode="auto">
          <a:xfrm>
            <a:off x="4624388" y="4957765"/>
            <a:ext cx="508635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lnSpc>
                <a:spcPct val="60000"/>
              </a:lnSpc>
              <a:spcBef>
                <a:spcPts val="1800"/>
              </a:spcBef>
              <a:buClr>
                <a:schemeClr val="accent1"/>
              </a:buClr>
              <a:defRPr/>
            </a:pPr>
            <a:r>
              <a:rPr lang="en-US" sz="3600" b="1" dirty="0">
                <a:solidFill>
                  <a:srgbClr val="CCFFCC"/>
                </a:solidFill>
                <a:latin typeface="Cambria" charset="0"/>
                <a:ea typeface="SimSun" charset="0"/>
                <a:sym typeface="Century Schoolbook" charset="0"/>
              </a:rPr>
              <a:t>Don't cheat</a:t>
            </a:r>
          </a:p>
          <a:p>
            <a:pPr marL="228600" indent="-228600">
              <a:lnSpc>
                <a:spcPct val="10000"/>
              </a:lnSpc>
              <a:spcBef>
                <a:spcPts val="1800"/>
              </a:spcBef>
              <a:buClr>
                <a:schemeClr val="accent1"/>
              </a:buClr>
              <a:defRPr/>
            </a:pPr>
            <a:r>
              <a:rPr lang="en-US" dirty="0">
                <a:solidFill>
                  <a:srgbClr val="CCFFCC"/>
                </a:solidFill>
                <a:latin typeface="Comfortaa" charset="0"/>
                <a:ea typeface="SimSun" charset="0"/>
                <a:sym typeface="Century Schoolbook" charset="0"/>
              </a:rPr>
              <a:t>Discount 50%</a:t>
            </a:r>
            <a:endParaRPr lang="en-US" dirty="0">
              <a:solidFill>
                <a:srgbClr val="CCFFCC"/>
              </a:solidFill>
              <a:latin typeface="Century Schoolbook" charset="0"/>
              <a:ea typeface="SimSun" charset="0"/>
              <a:sym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129937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D5D281-F293-3A4E-AFF1-F9EF0F152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0"/>
            <a:ext cx="4492816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C09F301-BA45-BD42-A625-79FDCF9A4B99}"/>
              </a:ext>
            </a:extLst>
          </p:cNvPr>
          <p:cNvSpPr/>
          <p:nvPr/>
        </p:nvSpPr>
        <p:spPr>
          <a:xfrm>
            <a:off x="2495600" y="4653136"/>
            <a:ext cx="4176464" cy="19442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D0A32-A0D6-8249-9C21-44A6B5CB85C8}"/>
              </a:ext>
            </a:extLst>
          </p:cNvPr>
          <p:cNvSpPr txBox="1"/>
          <p:nvPr/>
        </p:nvSpPr>
        <p:spPr>
          <a:xfrm>
            <a:off x="8697349" y="4594090"/>
            <a:ext cx="1296144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prstClr val="black"/>
                </a:solidFill>
                <a:latin typeface="Tw Cen MT"/>
              </a:rPr>
              <a:t>6 </a:t>
            </a:r>
            <a:r>
              <a:rPr lang="en-US" sz="4000" dirty="0" err="1">
                <a:solidFill>
                  <a:prstClr val="black"/>
                </a:solidFill>
                <a:latin typeface="Tw Cen MT"/>
              </a:rPr>
              <a:t>baris</a:t>
            </a:r>
            <a:endParaRPr lang="en-US" sz="4000" dirty="0">
              <a:solidFill>
                <a:prstClr val="black"/>
              </a:solidFill>
              <a:latin typeface="Tw Cen MT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4CA58C-6FF4-8A42-AADB-FFBFCCCFED74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6672065" y="5255810"/>
            <a:ext cx="2025285" cy="3694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025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20D9-8A67-4E97-A84F-C31CDD7D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FC422-1F2E-4E1C-A364-CD8D4BED43A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Struktural</a:t>
            </a:r>
            <a:endParaRPr lang="en-US" dirty="0"/>
          </a:p>
          <a:p>
            <a:pPr lvl="1"/>
            <a:r>
              <a:rPr lang="en-US" dirty="0"/>
              <a:t>Program </a:t>
            </a:r>
            <a:r>
              <a:rPr lang="en-US" dirty="0" err="1"/>
              <a:t>dipecah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/</a:t>
            </a:r>
            <a:r>
              <a:rPr lang="en-US" dirty="0" err="1"/>
              <a:t>prosedur</a:t>
            </a:r>
            <a:endParaRPr lang="en-US" dirty="0"/>
          </a:p>
          <a:p>
            <a:pPr lvl="1"/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kemungkinan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mengganggu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keseluruhan</a:t>
            </a:r>
            <a:r>
              <a:rPr lang="en-US" dirty="0">
                <a:sym typeface="Wingdings" panose="05000000000000000000" pitchFamily="2" charset="2"/>
              </a:rPr>
              <a:t> program</a:t>
            </a:r>
            <a:endParaRPr lang="en-US" dirty="0"/>
          </a:p>
          <a:p>
            <a:r>
              <a:rPr lang="en-US" dirty="0"/>
              <a:t>Object Oriented</a:t>
            </a:r>
          </a:p>
          <a:p>
            <a:pPr lvl="1"/>
            <a:r>
              <a:rPr lang="en-US" dirty="0"/>
              <a:t>Program </a:t>
            </a:r>
            <a:r>
              <a:rPr lang="en-US" dirty="0" err="1"/>
              <a:t>dipecah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object</a:t>
            </a:r>
          </a:p>
          <a:p>
            <a:pPr lvl="2"/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state </a:t>
            </a:r>
            <a:r>
              <a:rPr lang="en-US" dirty="0" err="1"/>
              <a:t>dan</a:t>
            </a:r>
            <a:r>
              <a:rPr lang="en-US" dirty="0"/>
              <a:t> behavior</a:t>
            </a:r>
          </a:p>
          <a:p>
            <a:pPr lvl="1"/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tidak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mengganggu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keseluruhan</a:t>
            </a:r>
            <a:r>
              <a:rPr lang="en-US" dirty="0">
                <a:sym typeface="Wingdings" panose="05000000000000000000" pitchFamily="2" charset="2"/>
              </a:rPr>
              <a:t>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1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6E7C-16B1-4778-B0F8-514FF4B7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0FCB-BDF2-42C9-ACF0-8CD021F8758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46960" y="1845734"/>
            <a:ext cx="7543801" cy="439157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di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5.</a:t>
            </a:r>
          </a:p>
          <a:p>
            <a:r>
              <a:rPr lang="en-US" dirty="0" err="1"/>
              <a:t>Tuliskan</a:t>
            </a:r>
            <a:r>
              <a:rPr lang="en-US" dirty="0"/>
              <a:t> state/</a:t>
            </a:r>
            <a:r>
              <a:rPr lang="en-US" dirty="0" err="1"/>
              <a:t>atribut</a:t>
            </a:r>
            <a:r>
              <a:rPr lang="en-US" dirty="0"/>
              <a:t> dan behavior/method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Makin </a:t>
            </a:r>
            <a:r>
              <a:rPr lang="en-US" dirty="0" err="1"/>
              <a:t>banyak</a:t>
            </a:r>
            <a:r>
              <a:rPr lang="en-US" dirty="0"/>
              <a:t> state dan behavior </a:t>
            </a:r>
            <a:r>
              <a:rPr lang="en-US" dirty="0" err="1"/>
              <a:t>makin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err="1"/>
              <a:t>Televisi</a:t>
            </a:r>
            <a:endParaRPr lang="en-US" dirty="0"/>
          </a:p>
          <a:p>
            <a:pPr lvl="1"/>
            <a:r>
              <a:rPr lang="en-US" dirty="0"/>
              <a:t>State:</a:t>
            </a:r>
          </a:p>
          <a:p>
            <a:pPr lvl="2"/>
            <a:r>
              <a:rPr lang="en-US" dirty="0" err="1"/>
              <a:t>Merek</a:t>
            </a:r>
            <a:endParaRPr lang="en-US" dirty="0"/>
          </a:p>
          <a:p>
            <a:pPr lvl="2"/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layar</a:t>
            </a:r>
            <a:endParaRPr lang="en-US" dirty="0"/>
          </a:p>
          <a:p>
            <a:pPr lvl="2"/>
            <a:r>
              <a:rPr lang="en-US" dirty="0"/>
              <a:t>Channel</a:t>
            </a:r>
          </a:p>
          <a:p>
            <a:pPr lvl="2"/>
            <a:r>
              <a:rPr lang="en-US" dirty="0"/>
              <a:t>Volume</a:t>
            </a:r>
          </a:p>
          <a:p>
            <a:pPr lvl="1"/>
            <a:r>
              <a:rPr lang="en-US" dirty="0"/>
              <a:t>Behavior:</a:t>
            </a:r>
          </a:p>
          <a:p>
            <a:pPr lvl="2"/>
            <a:r>
              <a:rPr lang="en-US" dirty="0" err="1"/>
              <a:t>Nyalakan</a:t>
            </a:r>
            <a:endParaRPr lang="en-US" dirty="0"/>
          </a:p>
          <a:p>
            <a:pPr lvl="2"/>
            <a:r>
              <a:rPr lang="en-US" dirty="0" err="1"/>
              <a:t>Matikan</a:t>
            </a:r>
            <a:endParaRPr lang="en-US" dirty="0"/>
          </a:p>
          <a:p>
            <a:pPr lvl="2"/>
            <a:r>
              <a:rPr lang="en-US" dirty="0" err="1"/>
              <a:t>Pindah</a:t>
            </a:r>
            <a:r>
              <a:rPr lang="en-US" dirty="0"/>
              <a:t> channel</a:t>
            </a:r>
          </a:p>
          <a:p>
            <a:pPr lvl="2"/>
            <a:r>
              <a:rPr lang="en-US" dirty="0" err="1"/>
              <a:t>Tambah</a:t>
            </a:r>
            <a:r>
              <a:rPr lang="en-US" dirty="0"/>
              <a:t> volume</a:t>
            </a:r>
          </a:p>
          <a:p>
            <a:pPr lvl="2"/>
            <a:r>
              <a:rPr lang="en-US" dirty="0" err="1"/>
              <a:t>Kurangi</a:t>
            </a:r>
            <a:r>
              <a:rPr lang="en-US" dirty="0"/>
              <a:t> volume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45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0316-1828-4B85-847A-1613BA60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A721-7D15-4FDC-A519-5677EF69D47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46960" y="1845734"/>
            <a:ext cx="7565465" cy="4023360"/>
          </a:xfrm>
        </p:spPr>
        <p:txBody>
          <a:bodyPr>
            <a:normAutofit/>
          </a:bodyPr>
          <a:lstStyle/>
          <a:p>
            <a:r>
              <a:rPr lang="id-ID" sz="2000" dirty="0"/>
              <a:t>Horstmann, C. S., &amp; Cornell, G. (2007). </a:t>
            </a:r>
            <a:r>
              <a:rPr lang="id-ID" sz="2000" i="1" dirty="0"/>
              <a:t>Core Java Volume I–Fundamentals, Eighth Edition.</a:t>
            </a:r>
            <a:r>
              <a:rPr lang="id-ID" sz="2000" dirty="0"/>
              <a:t> Network Circle, Santa Clara: Prentice Hall.</a:t>
            </a:r>
            <a:endParaRPr lang="en-US" sz="2000" dirty="0"/>
          </a:p>
          <a:p>
            <a:r>
              <a:rPr lang="id-ID" sz="2000" dirty="0"/>
              <a:t>Horstmann, C. S., &amp; Cornell, G. (2008). </a:t>
            </a:r>
            <a:r>
              <a:rPr lang="id-ID" sz="2000" i="1" dirty="0"/>
              <a:t>Core Java Volume II–Advanced Features, Eighth Edition.</a:t>
            </a:r>
            <a:r>
              <a:rPr lang="id-ID" sz="2000" dirty="0"/>
              <a:t> Network Circle, Santa Clara: Prentice Hall.</a:t>
            </a:r>
          </a:p>
          <a:p>
            <a:r>
              <a:rPr lang="en-US" sz="1400" dirty="0">
                <a:hlinkClick r:id="rId2"/>
              </a:rPr>
              <a:t>https://www.javatpoint.com/java-oops-concepts</a:t>
            </a:r>
            <a:endParaRPr lang="en-US" sz="1600" dirty="0"/>
          </a:p>
          <a:p>
            <a:r>
              <a:rPr lang="en-US" sz="1600" dirty="0" err="1"/>
              <a:t>Dapat</a:t>
            </a:r>
            <a:r>
              <a:rPr lang="en-US" sz="1600" dirty="0"/>
              <a:t> di download di </a:t>
            </a:r>
            <a:r>
              <a:rPr lang="de-DE" sz="1600" dirty="0"/>
              <a:t>http://</a:t>
            </a:r>
            <a:r>
              <a:rPr lang="de-DE" sz="1600" dirty="0" err="1"/>
              <a:t>libgen.io</a:t>
            </a:r>
            <a:r>
              <a:rPr lang="de-DE" sz="1600" dirty="0"/>
              <a:t>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944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PBO vs </a:t>
            </a:r>
            <a:r>
              <a:rPr lang="en-US" dirty="0" err="1"/>
              <a:t>Struktural</a:t>
            </a:r>
            <a:endParaRPr lang="en-US" dirty="0"/>
          </a:p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PBO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0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0316-1828-4B85-847A-1613BA60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Matakuliah</a:t>
            </a:r>
            <a:r>
              <a:rPr lang="en-US" dirty="0"/>
              <a:t> PBO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(2 SKS/4x50 </a:t>
            </a:r>
            <a:r>
              <a:rPr lang="en-US" dirty="0" err="1"/>
              <a:t>menit</a:t>
            </a:r>
            <a:r>
              <a:rPr lang="en-US" dirty="0"/>
              <a:t>)</a:t>
            </a:r>
          </a:p>
          <a:p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(2 SKS/4x50 </a:t>
            </a:r>
            <a:r>
              <a:rPr lang="en-US" dirty="0" err="1"/>
              <a:t>menit</a:t>
            </a:r>
            <a:r>
              <a:rPr lang="en-US" dirty="0"/>
              <a:t>)</a:t>
            </a:r>
          </a:p>
          <a:p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Mampu </a:t>
            </a:r>
            <a:r>
              <a:rPr lang="en-US" dirty="0" err="1"/>
              <a:t>membuat</a:t>
            </a:r>
            <a:r>
              <a:rPr lang="en-US" dirty="0"/>
              <a:t> program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prinsip-prinsip</a:t>
            </a:r>
            <a:r>
              <a:rPr lang="en-US" dirty="0"/>
              <a:t> OOP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Java</a:t>
            </a:r>
          </a:p>
        </p:txBody>
      </p:sp>
    </p:spTree>
    <p:extLst>
      <p:ext uri="{BB962C8B-B14F-4D97-AF65-F5344CB8AC3E}">
        <p14:creationId xmlns:p14="http://schemas.microsoft.com/office/powerpoint/2010/main" val="6490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0316-1828-4B85-847A-1613BA60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Silabus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67535D-94A8-7749-88B9-E28619E81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225169"/>
              </p:ext>
            </p:extLst>
          </p:nvPr>
        </p:nvGraphicFramePr>
        <p:xfrm>
          <a:off x="2423592" y="1691210"/>
          <a:ext cx="4824536" cy="418606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1186361">
                  <a:extLst>
                    <a:ext uri="{9D8B030D-6E8A-4147-A177-3AD203B41FA5}">
                      <a16:colId xmlns:a16="http://schemas.microsoft.com/office/drawing/2014/main" val="1467615837"/>
                    </a:ext>
                  </a:extLst>
                </a:gridCol>
                <a:gridCol w="3638175">
                  <a:extLst>
                    <a:ext uri="{9D8B030D-6E8A-4147-A177-3AD203B41FA5}">
                      <a16:colId xmlns:a16="http://schemas.microsoft.com/office/drawing/2014/main" val="3208482629"/>
                    </a:ext>
                  </a:extLst>
                </a:gridCol>
              </a:tblGrid>
              <a:tr h="6283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dirty="0" err="1">
                          <a:effectLst/>
                        </a:rPr>
                        <a:t>Pertemuan</a:t>
                      </a:r>
                      <a:r>
                        <a:rPr lang="en-ID" sz="1400" b="1" dirty="0">
                          <a:effectLst/>
                        </a:rPr>
                        <a:t> </a:t>
                      </a:r>
                      <a:r>
                        <a:rPr lang="en-ID" sz="1400" b="1" dirty="0" err="1">
                          <a:effectLst/>
                        </a:rPr>
                        <a:t>Ke</a:t>
                      </a:r>
                      <a:r>
                        <a:rPr lang="en-ID" sz="1400" b="1" dirty="0">
                          <a:effectLst/>
                        </a:rPr>
                        <a:t>-</a:t>
                      </a:r>
                    </a:p>
                  </a:txBody>
                  <a:tcPr marR="18858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dirty="0" err="1">
                          <a:effectLst/>
                        </a:rPr>
                        <a:t>Pembahasan</a:t>
                      </a:r>
                      <a:endParaRPr lang="en-ID" sz="1400" b="1" dirty="0">
                        <a:effectLst/>
                      </a:endParaRPr>
                    </a:p>
                  </a:txBody>
                  <a:tcPr marR="18858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194865"/>
                  </a:ext>
                </a:extLst>
              </a:tr>
              <a:tr h="288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600" dirty="0">
                          <a:effectLst/>
                        </a:rPr>
                        <a:t>1</a:t>
                      </a:r>
                    </a:p>
                  </a:txBody>
                  <a:tcPr marR="18858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600" dirty="0" err="1">
                          <a:effectLst/>
                        </a:rPr>
                        <a:t>Pengantar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Konsep</a:t>
                      </a:r>
                      <a:r>
                        <a:rPr lang="en-ID" sz="1600" dirty="0">
                          <a:effectLst/>
                        </a:rPr>
                        <a:t> Dasar OOP</a:t>
                      </a:r>
                    </a:p>
                  </a:txBody>
                  <a:tcPr marR="18858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422822"/>
                  </a:ext>
                </a:extLst>
              </a:tr>
              <a:tr h="2468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600" dirty="0">
                          <a:effectLst/>
                        </a:rPr>
                        <a:t>2</a:t>
                      </a:r>
                    </a:p>
                  </a:txBody>
                  <a:tcPr marR="18858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600" dirty="0">
                          <a:effectLst/>
                        </a:rPr>
                        <a:t>Class </a:t>
                      </a:r>
                      <a:r>
                        <a:rPr lang="en-ID" sz="1600" dirty="0" err="1">
                          <a:effectLst/>
                        </a:rPr>
                        <a:t>dan</a:t>
                      </a:r>
                      <a:r>
                        <a:rPr lang="en-ID" sz="1600" dirty="0">
                          <a:effectLst/>
                        </a:rPr>
                        <a:t> Object</a:t>
                      </a:r>
                    </a:p>
                  </a:txBody>
                  <a:tcPr marR="18858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97083"/>
                  </a:ext>
                </a:extLst>
              </a:tr>
              <a:tr h="2468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600">
                          <a:effectLst/>
                        </a:rPr>
                        <a:t>3</a:t>
                      </a:r>
                    </a:p>
                  </a:txBody>
                  <a:tcPr marR="18858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600" dirty="0" err="1">
                          <a:effectLst/>
                        </a:rPr>
                        <a:t>Enkapsulasi</a:t>
                      </a:r>
                      <a:endParaRPr lang="en-ID" sz="1600" dirty="0">
                        <a:effectLst/>
                      </a:endParaRPr>
                    </a:p>
                  </a:txBody>
                  <a:tcPr marR="18858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541546"/>
                  </a:ext>
                </a:extLst>
              </a:tr>
              <a:tr h="2468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600" dirty="0">
                          <a:effectLst/>
                        </a:rPr>
                        <a:t>4</a:t>
                      </a:r>
                    </a:p>
                  </a:txBody>
                  <a:tcPr marR="18858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600" dirty="0" err="1">
                          <a:effectLst/>
                        </a:rPr>
                        <a:t>Relasi</a:t>
                      </a:r>
                      <a:r>
                        <a:rPr lang="en-ID" sz="1600" dirty="0">
                          <a:effectLst/>
                        </a:rPr>
                        <a:t> Class</a:t>
                      </a:r>
                    </a:p>
                  </a:txBody>
                  <a:tcPr marR="18858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89060"/>
                  </a:ext>
                </a:extLst>
              </a:tr>
              <a:tr h="2468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600">
                          <a:effectLst/>
                        </a:rPr>
                        <a:t>5</a:t>
                      </a:r>
                    </a:p>
                  </a:txBody>
                  <a:tcPr marR="18858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600" dirty="0" err="1">
                          <a:effectLst/>
                        </a:rPr>
                        <a:t>Kuis</a:t>
                      </a:r>
                      <a:r>
                        <a:rPr lang="en-ID" sz="1600" dirty="0">
                          <a:effectLst/>
                        </a:rPr>
                        <a:t> 1</a:t>
                      </a:r>
                      <a:endParaRPr lang="en-ID" sz="1600" b="1" dirty="0">
                        <a:effectLst/>
                      </a:endParaRPr>
                    </a:p>
                  </a:txBody>
                  <a:tcPr marR="18858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245805"/>
                  </a:ext>
                </a:extLst>
              </a:tr>
              <a:tr h="2468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600">
                          <a:effectLst/>
                        </a:rPr>
                        <a:t>6</a:t>
                      </a:r>
                    </a:p>
                  </a:txBody>
                  <a:tcPr marR="18858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600" dirty="0">
                          <a:effectLst/>
                        </a:rPr>
                        <a:t>Inheritance</a:t>
                      </a:r>
                    </a:p>
                  </a:txBody>
                  <a:tcPr marR="18858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51381"/>
                  </a:ext>
                </a:extLst>
              </a:tr>
              <a:tr h="30111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600" dirty="0">
                          <a:effectLst/>
                        </a:rPr>
                        <a:t>7</a:t>
                      </a:r>
                    </a:p>
                  </a:txBody>
                  <a:tcPr marR="18858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600" dirty="0">
                          <a:effectLst/>
                        </a:rPr>
                        <a:t>Overriding </a:t>
                      </a:r>
                      <a:r>
                        <a:rPr lang="en-ID" sz="1600" dirty="0" err="1">
                          <a:effectLst/>
                        </a:rPr>
                        <a:t>dan</a:t>
                      </a:r>
                      <a:r>
                        <a:rPr lang="en-ID" sz="1600" dirty="0">
                          <a:effectLst/>
                        </a:rPr>
                        <a:t> Overloading</a:t>
                      </a:r>
                    </a:p>
                  </a:txBody>
                  <a:tcPr marR="18858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152776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600" dirty="0">
                          <a:effectLst/>
                        </a:rPr>
                        <a:t>8</a:t>
                      </a:r>
                    </a:p>
                  </a:txBody>
                  <a:tcPr marR="18858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600" dirty="0" err="1">
                          <a:effectLst/>
                        </a:rPr>
                        <a:t>Ujian</a:t>
                      </a:r>
                      <a:r>
                        <a:rPr lang="en-ID" sz="1600" dirty="0">
                          <a:effectLst/>
                        </a:rPr>
                        <a:t> Tengah Semester (UTS)</a:t>
                      </a:r>
                      <a:endParaRPr lang="en-ID" sz="1600" b="1" dirty="0">
                        <a:effectLst/>
                      </a:endParaRPr>
                    </a:p>
                  </a:txBody>
                  <a:tcPr marR="18858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929848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600" dirty="0">
                          <a:effectLst/>
                        </a:rPr>
                        <a:t>9</a:t>
                      </a:r>
                    </a:p>
                  </a:txBody>
                  <a:tcPr marR="18858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600" dirty="0">
                          <a:effectLst/>
                        </a:rPr>
                        <a:t>Abstract Class</a:t>
                      </a:r>
                    </a:p>
                  </a:txBody>
                  <a:tcPr marR="18858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114846"/>
                  </a:ext>
                </a:extLst>
              </a:tr>
              <a:tr h="2468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600" dirty="0">
                          <a:effectLst/>
                        </a:rPr>
                        <a:t>10</a:t>
                      </a:r>
                    </a:p>
                  </a:txBody>
                  <a:tcPr marR="18858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600" dirty="0">
                          <a:effectLst/>
                        </a:rPr>
                        <a:t>Interface</a:t>
                      </a:r>
                    </a:p>
                  </a:txBody>
                  <a:tcPr marR="18858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355790"/>
                  </a:ext>
                </a:extLst>
              </a:tr>
              <a:tr h="2468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600">
                          <a:effectLst/>
                        </a:rPr>
                        <a:t>11</a:t>
                      </a:r>
                    </a:p>
                  </a:txBody>
                  <a:tcPr marR="18858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600" dirty="0" err="1">
                          <a:effectLst/>
                        </a:rPr>
                        <a:t>Polimorfisme</a:t>
                      </a:r>
                      <a:endParaRPr lang="en-ID" sz="1600" dirty="0">
                        <a:effectLst/>
                      </a:endParaRPr>
                    </a:p>
                  </a:txBody>
                  <a:tcPr marR="18858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171016"/>
                  </a:ext>
                </a:extLst>
              </a:tr>
              <a:tr h="2468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600" dirty="0">
                          <a:effectLst/>
                        </a:rPr>
                        <a:t>12</a:t>
                      </a:r>
                    </a:p>
                  </a:txBody>
                  <a:tcPr marR="18858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600" dirty="0" err="1">
                          <a:effectLst/>
                        </a:rPr>
                        <a:t>Kuis</a:t>
                      </a:r>
                      <a:r>
                        <a:rPr lang="en-ID" sz="1600" dirty="0">
                          <a:effectLst/>
                        </a:rPr>
                        <a:t> 2</a:t>
                      </a:r>
                    </a:p>
                  </a:txBody>
                  <a:tcPr marR="18858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163576"/>
                  </a:ext>
                </a:extLst>
              </a:tr>
              <a:tr h="2468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600" dirty="0">
                          <a:effectLst/>
                        </a:rPr>
                        <a:t>13-16</a:t>
                      </a:r>
                    </a:p>
                  </a:txBody>
                  <a:tcPr marR="18858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600" dirty="0">
                          <a:effectLst/>
                        </a:rPr>
                        <a:t>OOP pada Bahasa </a:t>
                      </a:r>
                      <a:r>
                        <a:rPr lang="en-ID" sz="1600" dirty="0" err="1">
                          <a:effectLst/>
                        </a:rPr>
                        <a:t>pemrograman</a:t>
                      </a:r>
                      <a:r>
                        <a:rPr lang="en-ID" sz="1600" dirty="0">
                          <a:effectLst/>
                        </a:rPr>
                        <a:t> lain</a:t>
                      </a:r>
                      <a:endParaRPr lang="en-ID" sz="16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R="18858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047375"/>
                  </a:ext>
                </a:extLst>
              </a:tr>
              <a:tr h="2468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600" dirty="0">
                          <a:effectLst/>
                        </a:rPr>
                        <a:t>17</a:t>
                      </a:r>
                    </a:p>
                  </a:txBody>
                  <a:tcPr marR="18858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600" dirty="0" err="1">
                          <a:effectLst/>
                        </a:rPr>
                        <a:t>Ujian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Akhir</a:t>
                      </a:r>
                      <a:r>
                        <a:rPr lang="en-ID" sz="1600" dirty="0">
                          <a:effectLst/>
                        </a:rPr>
                        <a:t> Semester (UAS)</a:t>
                      </a:r>
                      <a:endParaRPr lang="en-ID" sz="1600" b="1" dirty="0">
                        <a:effectLst/>
                      </a:endParaRPr>
                    </a:p>
                  </a:txBody>
                  <a:tcPr marR="18858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885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54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05600" y="2819401"/>
            <a:ext cx="234551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1F1F1"/>
              </a:buClr>
              <a:buSzPts val="2800"/>
            </a:pPr>
            <a:r>
              <a:rPr lang="en-US" sz="28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Pemrograman</a:t>
            </a:r>
            <a:r>
              <a:rPr lang="en-US" sz="28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</a:t>
            </a:r>
          </a:p>
          <a:p>
            <a:pPr algn="ctr">
              <a:buClr>
                <a:srgbClr val="F1F1F1"/>
              </a:buClr>
              <a:buSzPts val="2800"/>
            </a:pPr>
            <a:r>
              <a:rPr lang="en-US" sz="2800" b="1" kern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Struktural</a:t>
            </a:r>
            <a:endParaRPr lang="en-US" sz="2800" b="1" kern="0" dirty="0">
              <a:solidFill>
                <a:srgbClr val="FFAF26"/>
              </a:solidFill>
              <a:latin typeface="Oswald"/>
              <a:cs typeface="Arial"/>
              <a:sym typeface="Oswa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99486" y="2819401"/>
            <a:ext cx="294824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1F1F1"/>
              </a:buClr>
              <a:buSzPts val="2800"/>
            </a:pPr>
            <a:r>
              <a:rPr lang="en-US" sz="28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Pemrograman</a:t>
            </a:r>
            <a:r>
              <a:rPr lang="en-US" sz="28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</a:t>
            </a:r>
          </a:p>
          <a:p>
            <a:pPr algn="ctr">
              <a:buClr>
                <a:srgbClr val="F1F1F1"/>
              </a:buClr>
              <a:buSzPts val="2800"/>
            </a:pPr>
            <a:r>
              <a:rPr lang="en-US" sz="28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Berorientasi</a:t>
            </a:r>
            <a:r>
              <a:rPr lang="en-US" sz="28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8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Objek</a:t>
            </a:r>
            <a:endParaRPr lang="en-US" sz="2800" b="1" kern="0" dirty="0">
              <a:solidFill>
                <a:srgbClr val="F1F1F1"/>
              </a:solidFill>
              <a:latin typeface="Oswald"/>
              <a:cs typeface="Arial"/>
              <a:sym typeface="Oswa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1200" y="3034843"/>
            <a:ext cx="526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1F1F1"/>
              </a:buClr>
              <a:buSzPts val="2800"/>
            </a:pPr>
            <a:r>
              <a:rPr lang="en-US" sz="28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Vs</a:t>
            </a:r>
            <a:endParaRPr lang="en-US" sz="2800" b="1" kern="0" dirty="0">
              <a:solidFill>
                <a:srgbClr val="FFAF26"/>
              </a:solidFill>
              <a:latin typeface="Oswald"/>
              <a:cs typeface="Arial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13013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"/>
          <p:cNvSpPr txBox="1">
            <a:spLocks noGrp="1"/>
          </p:cNvSpPr>
          <p:nvPr>
            <p:ph type="title"/>
          </p:nvPr>
        </p:nvSpPr>
        <p:spPr>
          <a:xfrm>
            <a:off x="3048000" y="21336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000" dirty="0"/>
              <a:t>—</a:t>
            </a:r>
            <a:r>
              <a:rPr lang="en" dirty="0"/>
              <a:t> PEMROGRAMAN </a:t>
            </a:r>
            <a:r>
              <a:rPr lang="en" dirty="0">
                <a:solidFill>
                  <a:schemeClr val="accent3"/>
                </a:solidFill>
              </a:rPr>
              <a:t>STRUKTURAL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88" name="Google Shape;688;p40"/>
          <p:cNvSpPr txBox="1">
            <a:spLocks noGrp="1"/>
          </p:cNvSpPr>
          <p:nvPr>
            <p:ph type="subTitle" idx="1"/>
          </p:nvPr>
        </p:nvSpPr>
        <p:spPr>
          <a:xfrm>
            <a:off x="2971800" y="2478300"/>
            <a:ext cx="6227700" cy="22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800" dirty="0"/>
              <a:t>Paradigma pemrograman dengan </a:t>
            </a:r>
            <a:r>
              <a:rPr lang="en-US" sz="2800" dirty="0" err="1"/>
              <a:t>konsep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program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urutan</a:t>
            </a:r>
            <a:r>
              <a:rPr lang="en-US" sz="2800" dirty="0"/>
              <a:t> </a:t>
            </a:r>
            <a:r>
              <a:rPr lang="en-US" sz="2800" dirty="0" err="1"/>
              <a:t>langkah-langkah</a:t>
            </a:r>
            <a:r>
              <a:rPr lang="en-US" sz="2800" dirty="0"/>
              <a:t> yang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menyelesaikan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endParaRPr sz="2800" dirty="0"/>
          </a:p>
        </p:txBody>
      </p:sp>
      <p:sp>
        <p:nvSpPr>
          <p:cNvPr id="797" name="Google Shape;797;p40"/>
          <p:cNvSpPr/>
          <p:nvPr/>
        </p:nvSpPr>
        <p:spPr>
          <a:xfrm>
            <a:off x="1504651" y="3580652"/>
            <a:ext cx="2032875" cy="2381375"/>
          </a:xfrm>
          <a:custGeom>
            <a:avLst/>
            <a:gdLst/>
            <a:ahLst/>
            <a:cxnLst/>
            <a:rect l="l" t="t" r="r" b="b"/>
            <a:pathLst>
              <a:path w="81315" h="95255" extrusionOk="0">
                <a:moveTo>
                  <a:pt x="0" y="0"/>
                </a:moveTo>
                <a:cubicBezTo>
                  <a:pt x="10260" y="2569"/>
                  <a:pt x="23355" y="9624"/>
                  <a:pt x="24523" y="20136"/>
                </a:cubicBezTo>
                <a:cubicBezTo>
                  <a:pt x="25157" y="25841"/>
                  <a:pt x="21462" y="31233"/>
                  <a:pt x="20651" y="36915"/>
                </a:cubicBezTo>
                <a:cubicBezTo>
                  <a:pt x="19456" y="45286"/>
                  <a:pt x="20998" y="54933"/>
                  <a:pt x="26072" y="61697"/>
                </a:cubicBezTo>
                <a:cubicBezTo>
                  <a:pt x="36055" y="75006"/>
                  <a:pt x="57268" y="73277"/>
                  <a:pt x="72796" y="79250"/>
                </a:cubicBezTo>
                <a:cubicBezTo>
                  <a:pt x="78437" y="81420"/>
                  <a:pt x="79397" y="89524"/>
                  <a:pt x="81315" y="95255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9294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E750-2EE0-4D02-AD87-D0985DD8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Struktural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C85E2-443C-487E-99A3-A0A94A7D6B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/>
              <a:t>Kita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program game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sepeda</a:t>
            </a:r>
            <a:r>
              <a:rPr lang="en-US" dirty="0"/>
              <a:t>,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sepeda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, gear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merk</a:t>
            </a:r>
            <a:r>
              <a:rPr lang="en-US" dirty="0"/>
              <a:t>.</a:t>
            </a:r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game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b="1" dirty="0" err="1"/>
              <a:t>struktural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variabelnya</a:t>
            </a:r>
            <a:r>
              <a:rPr lang="en-US" dirty="0"/>
              <a:t>,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, gear, </a:t>
            </a:r>
            <a:r>
              <a:rPr lang="en-US" dirty="0" err="1"/>
              <a:t>merk</a:t>
            </a:r>
            <a:endParaRPr lang="en-US" dirty="0"/>
          </a:p>
          <a:p>
            <a:pPr lvl="1"/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fungsi-fungsinya</a:t>
            </a:r>
            <a:r>
              <a:rPr lang="en-US" dirty="0"/>
              <a:t>, </a:t>
            </a:r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, </a:t>
            </a:r>
            <a:r>
              <a:rPr lang="en-US" dirty="0" err="1"/>
              <a:t>kurangi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mengoperasikan</a:t>
            </a:r>
            <a:r>
              <a:rPr lang="en-US" dirty="0"/>
              <a:t> </a:t>
            </a:r>
            <a:r>
              <a:rPr lang="en-US" dirty="0" err="1"/>
              <a:t>sepeda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, gear, </a:t>
            </a:r>
            <a:r>
              <a:rPr lang="en-US" dirty="0" err="1"/>
              <a:t>merk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,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main,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.</a:t>
            </a:r>
          </a:p>
          <a:p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>
                <a:sym typeface="Wingdings" panose="05000000000000000000" pitchFamily="2" charset="2"/>
              </a:rPr>
              <a:t>…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8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mbar Spinal Stenosis Breakthrough by Slidesgo">
  <a:themeElements>
    <a:clrScheme name="Simple Light">
      <a:dk1>
        <a:srgbClr val="FFFFFF"/>
      </a:dk1>
      <a:lt1>
        <a:srgbClr val="F1F1F1"/>
      </a:lt1>
      <a:dk2>
        <a:srgbClr val="7096B3"/>
      </a:dk2>
      <a:lt2>
        <a:srgbClr val="4679A0"/>
      </a:lt2>
      <a:accent1>
        <a:srgbClr val="FFE599"/>
      </a:accent1>
      <a:accent2>
        <a:srgbClr val="C7666B"/>
      </a:accent2>
      <a:accent3>
        <a:srgbClr val="FFAF26"/>
      </a:accent3>
      <a:accent4>
        <a:srgbClr val="E58200"/>
      </a:accent4>
      <a:accent5>
        <a:srgbClr val="F0C0B4"/>
      </a:accent5>
      <a:accent6>
        <a:srgbClr val="424243"/>
      </a:accent6>
      <a:hlink>
        <a:srgbClr val="F1F1F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Lumbar Spinal Stenosis Breakthrough by Slidesgo">
  <a:themeElements>
    <a:clrScheme name="Simple Light">
      <a:dk1>
        <a:srgbClr val="FFFFFF"/>
      </a:dk1>
      <a:lt1>
        <a:srgbClr val="F1F1F1"/>
      </a:lt1>
      <a:dk2>
        <a:srgbClr val="7096B3"/>
      </a:dk2>
      <a:lt2>
        <a:srgbClr val="4679A0"/>
      </a:lt2>
      <a:accent1>
        <a:srgbClr val="FFE599"/>
      </a:accent1>
      <a:accent2>
        <a:srgbClr val="C7666B"/>
      </a:accent2>
      <a:accent3>
        <a:srgbClr val="FFAF26"/>
      </a:accent3>
      <a:accent4>
        <a:srgbClr val="E58200"/>
      </a:accent4>
      <a:accent5>
        <a:srgbClr val="F0C0B4"/>
      </a:accent5>
      <a:accent6>
        <a:srgbClr val="424243"/>
      </a:accent6>
      <a:hlink>
        <a:srgbClr val="F1F1F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6870</TotalTime>
  <Words>794</Words>
  <Application>Microsoft Office PowerPoint</Application>
  <PresentationFormat>Widescreen</PresentationFormat>
  <Paragraphs>222</Paragraphs>
  <Slides>33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ＭＳ Ｐゴシック</vt:lpstr>
      <vt:lpstr>Arial</vt:lpstr>
      <vt:lpstr>Barlow</vt:lpstr>
      <vt:lpstr>Calibri</vt:lpstr>
      <vt:lpstr>Cambria</vt:lpstr>
      <vt:lpstr>Century Schoolbook</vt:lpstr>
      <vt:lpstr>Comfortaa</vt:lpstr>
      <vt:lpstr>Oswald</vt:lpstr>
      <vt:lpstr>Tw Cen MT</vt:lpstr>
      <vt:lpstr>Wingdings</vt:lpstr>
      <vt:lpstr>Wingdings 2</vt:lpstr>
      <vt:lpstr>Median</vt:lpstr>
      <vt:lpstr>Lumbar Spinal Stenosis Breakthrough by Slidesgo</vt:lpstr>
      <vt:lpstr>1_Lumbar Spinal Stenosis Breakthrough by Slidesgo</vt:lpstr>
      <vt:lpstr>Komponen Penilaian</vt:lpstr>
      <vt:lpstr>Pemrograman Berorientasi Object</vt:lpstr>
      <vt:lpstr>Rules</vt:lpstr>
      <vt:lpstr>Outline</vt:lpstr>
      <vt:lpstr>Matakuliah PBO</vt:lpstr>
      <vt:lpstr>Silabus</vt:lpstr>
      <vt:lpstr>PowerPoint Presentation</vt:lpstr>
      <vt:lpstr>— PEMROGRAMAN STRUKTURAL</vt:lpstr>
      <vt:lpstr>Pemrograman Struktural</vt:lpstr>
      <vt:lpstr>PowerPoint Presentation</vt:lpstr>
      <vt:lpstr>Pemrograman Struktural</vt:lpstr>
      <vt:lpstr>PowerPoint Presentation</vt:lpstr>
      <vt:lpstr>Objek Oriented vs Struktural</vt:lpstr>
      <vt:lpstr>PowerPoint Presentation</vt:lpstr>
      <vt:lpstr>— PEMROGRAMAN BERORIENTASI OBJEK </vt:lpstr>
      <vt:lpstr>Konsep OOP</vt:lpstr>
      <vt:lpstr>CLASS &amp; OBJECT</vt:lpstr>
      <vt:lpstr>— OBJEK</vt:lpstr>
      <vt:lpstr>SISTEM INFORMASI AKADEMIK</vt:lpstr>
      <vt:lpstr>SISTEM INFORMASI AKADEMIK</vt:lpstr>
      <vt:lpstr>PowerPoint Presentation</vt:lpstr>
      <vt:lpstr>PowerPoint Presentation</vt:lpstr>
      <vt:lpstr>PowerPoint Presentation</vt:lpstr>
      <vt:lpstr>PowerPoint Presentation</vt:lpstr>
      <vt:lpstr>SISTEM INFORMASI AKADEMIK</vt:lpstr>
      <vt:lpstr>— CLASS</vt:lpstr>
      <vt:lpstr>— OBJECT</vt:lpstr>
      <vt:lpstr>Class Donat</vt:lpstr>
      <vt:lpstr>Class Rumah</vt:lpstr>
      <vt:lpstr>PowerPoint Presentation</vt:lpstr>
      <vt:lpstr>Kesimpulan</vt:lpstr>
      <vt:lpstr>Latihan</vt:lpstr>
      <vt:lpstr>Referensi</vt:lpstr>
    </vt:vector>
  </TitlesOfParts>
  <Company>imam's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– Pert 1</dc:title>
  <dc:creator>lenovo</dc:creator>
  <cp:lastModifiedBy>endah septa sintiya</cp:lastModifiedBy>
  <cp:revision>288</cp:revision>
  <dcterms:created xsi:type="dcterms:W3CDTF">2010-03-15T04:49:00Z</dcterms:created>
  <dcterms:modified xsi:type="dcterms:W3CDTF">2024-08-27T02:49:29Z</dcterms:modified>
</cp:coreProperties>
</file>