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Roboto"/>
      <p:regular r:id="rId21"/>
      <p:bold r:id="rId22"/>
      <p:italic r:id="rId23"/>
      <p:boldItalic r:id="rId24"/>
    </p:embeddedFont>
    <p:embeddedFont>
      <p:font typeface="Barlow Condensed Medium"/>
      <p:regular r:id="rId25"/>
      <p:bold r:id="rId26"/>
      <p:italic r:id="rId27"/>
      <p:boldItalic r:id="rId28"/>
    </p:embeddedFont>
    <p:embeddedFont>
      <p:font typeface="Abril Fatface"/>
      <p:regular r:id="rId29"/>
    </p:embeddedFont>
    <p:embeddedFont>
      <p:font typeface="Poppins"/>
      <p:regular r:id="rId30"/>
      <p:bold r:id="rId31"/>
      <p:italic r:id="rId32"/>
      <p:boldItalic r:id="rId33"/>
    </p:embeddedFont>
    <p:embeddedFont>
      <p:font typeface="Barlow Condensed"/>
      <p:regular r:id="rId34"/>
      <p:bold r:id="rId35"/>
      <p:italic r:id="rId36"/>
      <p:boldItalic r:id="rId37"/>
    </p:embeddedFont>
    <p:embeddedFont>
      <p:font typeface="Homemade Apple"/>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CondensedMedium-bold.fntdata"/><Relationship Id="rId25" Type="http://schemas.openxmlformats.org/officeDocument/2006/relationships/font" Target="fonts/BarlowCondensedMedium-regular.fntdata"/><Relationship Id="rId28" Type="http://schemas.openxmlformats.org/officeDocument/2006/relationships/font" Target="fonts/BarlowCondensedMedium-boldItalic.fntdata"/><Relationship Id="rId27" Type="http://schemas.openxmlformats.org/officeDocument/2006/relationships/font" Target="fonts/BarlowCondensed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brilFatfac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bold.fntdata"/><Relationship Id="rId30" Type="http://schemas.openxmlformats.org/officeDocument/2006/relationships/font" Target="fonts/Poppins-regular.fntdata"/><Relationship Id="rId11" Type="http://schemas.openxmlformats.org/officeDocument/2006/relationships/slide" Target="slides/slide6.xml"/><Relationship Id="rId33" Type="http://schemas.openxmlformats.org/officeDocument/2006/relationships/font" Target="fonts/Poppins-boldItalic.fntdata"/><Relationship Id="rId10" Type="http://schemas.openxmlformats.org/officeDocument/2006/relationships/slide" Target="slides/slide5.xml"/><Relationship Id="rId32" Type="http://schemas.openxmlformats.org/officeDocument/2006/relationships/font" Target="fonts/Poppins-italic.fntdata"/><Relationship Id="rId13" Type="http://schemas.openxmlformats.org/officeDocument/2006/relationships/slide" Target="slides/slide8.xml"/><Relationship Id="rId35" Type="http://schemas.openxmlformats.org/officeDocument/2006/relationships/font" Target="fonts/BarlowCondensed-bold.fntdata"/><Relationship Id="rId12" Type="http://schemas.openxmlformats.org/officeDocument/2006/relationships/slide" Target="slides/slide7.xml"/><Relationship Id="rId34" Type="http://schemas.openxmlformats.org/officeDocument/2006/relationships/font" Target="fonts/BarlowCondensed-regular.fntdata"/><Relationship Id="rId15" Type="http://schemas.openxmlformats.org/officeDocument/2006/relationships/slide" Target="slides/slide10.xml"/><Relationship Id="rId37" Type="http://schemas.openxmlformats.org/officeDocument/2006/relationships/font" Target="fonts/BarlowCondensed-boldItalic.fntdata"/><Relationship Id="rId14" Type="http://schemas.openxmlformats.org/officeDocument/2006/relationships/slide" Target="slides/slide9.xml"/><Relationship Id="rId36" Type="http://schemas.openxmlformats.org/officeDocument/2006/relationships/font" Target="fonts/BarlowCondense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HomemadeAppl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58aa237f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58aa237f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58aa237f8_1_1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58aa237f8_1_1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58aa237f8_1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58aa237f8_1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778454a2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778454a2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778454a2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778454a2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778454a2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778454a2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58aa237f8_1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58aa237f8_1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778454a2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778454a2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778454a2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778454a2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58381fd3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58381fd3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58381fd3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58381fd3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778454a2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778454a2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58aa237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58aa237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778454a2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778454a2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 Id="rId3" Type="http://schemas.openxmlformats.org/officeDocument/2006/relationships/slide" Target="/ppt/slides/slide3.xml"/><Relationship Id="rId4" Type="http://schemas.openxmlformats.org/officeDocument/2006/relationships/slide" Target="/ppt/slides/slide7.xml"/><Relationship Id="rId5" Type="http://schemas.openxmlformats.org/officeDocument/2006/relationships/slide" Target="/ppt/slides/slide9.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 TargetMode="External"/><Relationship Id="rId3" Type="http://schemas.openxmlformats.org/officeDocument/2006/relationships/image" Target="../media/image4.png"/><Relationship Id="rId4" Type="http://schemas.openxmlformats.org/officeDocument/2006/relationships/hyperlink" Target="https://slidesmania.com/questions-powerpoint-google-slides/can-i-use-these-templates/" TargetMode="External"/><Relationship Id="rId11" Type="http://schemas.openxmlformats.org/officeDocument/2006/relationships/hyperlink" Target="https://www.instagram.com/slidesmania/" TargetMode="External"/><Relationship Id="rId10" Type="http://schemas.openxmlformats.org/officeDocument/2006/relationships/image" Target="../media/image2.png"/><Relationship Id="rId12" Type="http://schemas.openxmlformats.org/officeDocument/2006/relationships/image" Target="../media/image6.png"/><Relationship Id="rId9" Type="http://schemas.openxmlformats.org/officeDocument/2006/relationships/hyperlink" Target="https://www.pinterest.com/slidesmania/" TargetMode="External"/><Relationship Id="rId5" Type="http://schemas.openxmlformats.org/officeDocument/2006/relationships/hyperlink" Target="https://www.facebook.com/SlidesManiaSM/" TargetMode="External"/><Relationship Id="rId6" Type="http://schemas.openxmlformats.org/officeDocument/2006/relationships/image" Target="../media/image3.png"/><Relationship Id="rId7" Type="http://schemas.openxmlformats.org/officeDocument/2006/relationships/hyperlink" Target="https://twitter.com/SlidesManiaSM/" TargetMode="External"/><Relationship Id="rId8"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0" name="Shape 10"/>
        <p:cNvGrpSpPr/>
        <p:nvPr/>
      </p:nvGrpSpPr>
      <p:grpSpPr>
        <a:xfrm>
          <a:off x="0" y="0"/>
          <a:ext cx="0" cy="0"/>
          <a:chOff x="0" y="0"/>
          <a:chExt cx="0" cy="0"/>
        </a:xfrm>
      </p:grpSpPr>
      <p:sp>
        <p:nvSpPr>
          <p:cNvPr id="11" name="Google Shape;11;p2"/>
          <p:cNvSpPr/>
          <p:nvPr/>
        </p:nvSpPr>
        <p:spPr>
          <a:xfrm>
            <a:off x="5625" y="1618450"/>
            <a:ext cx="9829800" cy="3792000"/>
          </a:xfrm>
          <a:prstGeom prst="rect">
            <a:avLst/>
          </a:prstGeom>
          <a:solidFill>
            <a:schemeClr val="lt1"/>
          </a:solidFill>
          <a:ln>
            <a:noFill/>
          </a:ln>
          <a:effectLst>
            <a:outerShdw blurRad="63500" rotWithShape="0" algn="ctr">
              <a:srgbClr val="000000">
                <a:alpha val="2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sz="1800">
              <a:solidFill>
                <a:srgbClr val="FFFFFF"/>
              </a:solidFill>
              <a:latin typeface="Calibri"/>
              <a:ea typeface="Calibri"/>
              <a:cs typeface="Calibri"/>
              <a:sym typeface="Calibri"/>
            </a:endParaRPr>
          </a:p>
        </p:txBody>
      </p:sp>
      <p:sp>
        <p:nvSpPr>
          <p:cNvPr id="12" name="Google Shape;12;p2"/>
          <p:cNvSpPr txBox="1"/>
          <p:nvPr>
            <p:ph type="title"/>
          </p:nvPr>
        </p:nvSpPr>
        <p:spPr>
          <a:xfrm>
            <a:off x="220975" y="2193575"/>
            <a:ext cx="9204600" cy="1230600"/>
          </a:xfrm>
          <a:prstGeom prst="rect">
            <a:avLst/>
          </a:prstGeom>
        </p:spPr>
        <p:txBody>
          <a:bodyPr anchorCtr="0" anchor="t" bIns="121900" lIns="121900" spcFirstLastPara="1" rIns="121900" wrap="square" tIns="121900">
            <a:noAutofit/>
          </a:bodyPr>
          <a:lstStyle>
            <a:lvl1pPr lvl="0" rtl="0">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13" name="Google Shape;13;p2"/>
          <p:cNvSpPr txBox="1"/>
          <p:nvPr>
            <p:ph idx="1" type="subTitle"/>
          </p:nvPr>
        </p:nvSpPr>
        <p:spPr>
          <a:xfrm>
            <a:off x="220975" y="4496100"/>
            <a:ext cx="92046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1600"/>
              <a:buNone/>
              <a:defRPr/>
            </a:lvl1pPr>
            <a:lvl2pPr lvl="1" rtl="0">
              <a:spcBef>
                <a:spcPts val="2100"/>
              </a:spcBef>
              <a:spcAft>
                <a:spcPts val="0"/>
              </a:spcAft>
              <a:buSzPts val="1600"/>
              <a:buNone/>
              <a:defRPr/>
            </a:lvl2pPr>
            <a:lvl3pPr lvl="2" rtl="0">
              <a:spcBef>
                <a:spcPts val="2100"/>
              </a:spcBef>
              <a:spcAft>
                <a:spcPts val="0"/>
              </a:spcAft>
              <a:buSzPts val="1600"/>
              <a:buNone/>
              <a:defRPr/>
            </a:lvl3pPr>
            <a:lvl4pPr lvl="3" rtl="0">
              <a:spcBef>
                <a:spcPts val="2100"/>
              </a:spcBef>
              <a:spcAft>
                <a:spcPts val="0"/>
              </a:spcAft>
              <a:buSzPts val="1600"/>
              <a:buNone/>
              <a:defRPr/>
            </a:lvl4pPr>
            <a:lvl5pPr lvl="4" rtl="0">
              <a:spcBef>
                <a:spcPts val="2100"/>
              </a:spcBef>
              <a:spcAft>
                <a:spcPts val="0"/>
              </a:spcAft>
              <a:buSzPts val="1600"/>
              <a:buNone/>
              <a:defRPr/>
            </a:lvl5pPr>
            <a:lvl6pPr lvl="5" rtl="0">
              <a:spcBef>
                <a:spcPts val="2100"/>
              </a:spcBef>
              <a:spcAft>
                <a:spcPts val="0"/>
              </a:spcAft>
              <a:buSzPts val="1600"/>
              <a:buNone/>
              <a:defRPr/>
            </a:lvl6pPr>
            <a:lvl7pPr lvl="6" rtl="0">
              <a:spcBef>
                <a:spcPts val="2100"/>
              </a:spcBef>
              <a:spcAft>
                <a:spcPts val="0"/>
              </a:spcAft>
              <a:buSzPts val="1600"/>
              <a:buNone/>
              <a:defRPr/>
            </a:lvl7pPr>
            <a:lvl8pPr lvl="7" rtl="0">
              <a:spcBef>
                <a:spcPts val="2100"/>
              </a:spcBef>
              <a:spcAft>
                <a:spcPts val="0"/>
              </a:spcAft>
              <a:buSzPts val="1600"/>
              <a:buNone/>
              <a:defRPr/>
            </a:lvl8pPr>
            <a:lvl9pPr lvl="8" rtl="0">
              <a:spcBef>
                <a:spcPts val="2100"/>
              </a:spcBef>
              <a:spcAft>
                <a:spcPts val="2100"/>
              </a:spcAft>
              <a:buSzPts val="1600"/>
              <a:buNone/>
              <a:defRPr/>
            </a:lvl9pPr>
          </a:lstStyle>
          <a:p/>
        </p:txBody>
      </p:sp>
      <p:sp>
        <p:nvSpPr>
          <p:cNvPr id="14" name="Google Shape;14;p2"/>
          <p:cNvSpPr txBox="1"/>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pups">
  <p:cSld name="CUSTOM_20">
    <p:spTree>
      <p:nvGrpSpPr>
        <p:cNvPr id="15" name="Shape 15"/>
        <p:cNvGrpSpPr/>
        <p:nvPr/>
      </p:nvGrpSpPr>
      <p:grpSpPr>
        <a:xfrm>
          <a:off x="0" y="0"/>
          <a:ext cx="0" cy="0"/>
          <a:chOff x="0" y="0"/>
          <a:chExt cx="0" cy="0"/>
        </a:xfrm>
      </p:grpSpPr>
      <p:sp>
        <p:nvSpPr>
          <p:cNvPr id="16" name="Google Shape;16;p3"/>
          <p:cNvSpPr/>
          <p:nvPr/>
        </p:nvSpPr>
        <p:spPr>
          <a:xfrm>
            <a:off x="1062790" y="608798"/>
            <a:ext cx="10066500" cy="5640300"/>
          </a:xfrm>
          <a:prstGeom prst="rect">
            <a:avLst/>
          </a:prstGeom>
          <a:solidFill>
            <a:schemeClr val="lt1"/>
          </a:solidFill>
          <a:ln>
            <a:noFill/>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 name="Google Shape;17;p3"/>
          <p:cNvSpPr/>
          <p:nvPr/>
        </p:nvSpPr>
        <p:spPr>
          <a:xfrm>
            <a:off x="0" y="0"/>
            <a:ext cx="12192000" cy="6858000"/>
          </a:xfrm>
          <a:prstGeom prst="rect">
            <a:avLst/>
          </a:pr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8" name="Google Shape;18;p3"/>
          <p:cNvSpPr/>
          <p:nvPr/>
        </p:nvSpPr>
        <p:spPr>
          <a:xfrm>
            <a:off x="369394" y="1356458"/>
            <a:ext cx="11541900" cy="4123800"/>
          </a:xfrm>
          <a:prstGeom prst="roundRect">
            <a:avLst>
              <a:gd fmla="val 1689" name="adj"/>
            </a:avLst>
          </a:prstGeom>
          <a:solidFill>
            <a:srgbClr val="FFFFFF"/>
          </a:solidFill>
          <a:ln>
            <a:noFill/>
          </a:ln>
          <a:effectLst>
            <a:outerShdw blurRad="50800" rotWithShape="0" algn="bl" dir="18900000" dist="381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 sz="1800">
                <a:solidFill>
                  <a:srgbClr val="FFFFFF"/>
                </a:solidFill>
                <a:latin typeface="Calibri"/>
                <a:ea typeface="Calibri"/>
                <a:cs typeface="Calibri"/>
                <a:sym typeface="Calibri"/>
              </a:rPr>
              <a:t>s. We can build these lessons together and I am happy to model, co-teach, observe, and/or provide feedback to help you succeed!</a:t>
            </a:r>
            <a:endParaRPr/>
          </a:p>
          <a:p>
            <a:pPr indent="0" lvl="0" marL="0" marR="0" rtl="0" algn="l">
              <a:spcBef>
                <a:spcPts val="0"/>
              </a:spcBef>
              <a:spcAft>
                <a:spcPts val="0"/>
              </a:spcAft>
              <a:buNone/>
            </a:pPr>
            <a:br>
              <a:rPr lang="en" sz="1800">
                <a:solidFill>
                  <a:srgbClr val="FFFFFF"/>
                </a:solidFill>
                <a:latin typeface="Calibri"/>
                <a:ea typeface="Calibri"/>
                <a:cs typeface="Calibri"/>
                <a:sym typeface="Calibri"/>
              </a:rPr>
            </a:br>
            <a:endParaRPr sz="1800">
              <a:solidFill>
                <a:srgbClr val="FFFFFF"/>
              </a:solidFill>
              <a:latin typeface="Calibri"/>
              <a:ea typeface="Calibri"/>
              <a:cs typeface="Calibri"/>
              <a:sym typeface="Calibri"/>
            </a:endParaRPr>
          </a:p>
        </p:txBody>
      </p:sp>
      <p:sp>
        <p:nvSpPr>
          <p:cNvPr id="19" name="Google Shape;19;p3"/>
          <p:cNvSpPr txBox="1"/>
          <p:nvPr>
            <p:ph type="title"/>
          </p:nvPr>
        </p:nvSpPr>
        <p:spPr>
          <a:xfrm>
            <a:off x="1291175" y="1907825"/>
            <a:ext cx="9829500" cy="763500"/>
          </a:xfrm>
          <a:prstGeom prst="rect">
            <a:avLst/>
          </a:prstGeom>
        </p:spPr>
        <p:txBody>
          <a:bodyPr anchorCtr="0" anchor="b"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3000"/>
              <a:buFont typeface="Aldrich"/>
              <a:buNone/>
              <a:defRPr sz="3000"/>
            </a:lvl1pPr>
            <a:lvl2pPr lvl="1"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20" name="Google Shape;20;p3"/>
          <p:cNvSpPr txBox="1"/>
          <p:nvPr>
            <p:ph idx="1" type="body"/>
          </p:nvPr>
        </p:nvSpPr>
        <p:spPr>
          <a:xfrm>
            <a:off x="1291350" y="2671325"/>
            <a:ext cx="9829500" cy="23415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a:lvl1pPr>
            <a:lvl2pPr indent="-330200" lvl="1" marL="914400" rtl="0">
              <a:spcBef>
                <a:spcPts val="2100"/>
              </a:spcBef>
              <a:spcAft>
                <a:spcPts val="0"/>
              </a:spcAft>
              <a:buSzPts val="1600"/>
              <a:buChar char="○"/>
              <a:defRPr/>
            </a:lvl2pPr>
            <a:lvl3pPr indent="-330200" lvl="2" marL="1371600" rtl="0">
              <a:spcBef>
                <a:spcPts val="2100"/>
              </a:spcBef>
              <a:spcAft>
                <a:spcPts val="0"/>
              </a:spcAft>
              <a:buSzPts val="1600"/>
              <a:buChar char="■"/>
              <a:defRPr/>
            </a:lvl3pPr>
            <a:lvl4pPr indent="-330200" lvl="3" marL="1828800" rtl="0">
              <a:spcBef>
                <a:spcPts val="2100"/>
              </a:spcBef>
              <a:spcAft>
                <a:spcPts val="0"/>
              </a:spcAft>
              <a:buSzPts val="1600"/>
              <a:buChar char="●"/>
              <a:defRPr/>
            </a:lvl4pPr>
            <a:lvl5pPr indent="-330200" lvl="4" marL="2286000" rtl="0">
              <a:spcBef>
                <a:spcPts val="2100"/>
              </a:spcBef>
              <a:spcAft>
                <a:spcPts val="0"/>
              </a:spcAft>
              <a:buSzPts val="1600"/>
              <a:buChar char="○"/>
              <a:defRPr/>
            </a:lvl5pPr>
            <a:lvl6pPr indent="-330200" lvl="5" marL="2743200" rtl="0">
              <a:spcBef>
                <a:spcPts val="2100"/>
              </a:spcBef>
              <a:spcAft>
                <a:spcPts val="0"/>
              </a:spcAft>
              <a:buSzPts val="1600"/>
              <a:buChar char="■"/>
              <a:defRPr/>
            </a:lvl6pPr>
            <a:lvl7pPr indent="-330200" lvl="6" marL="3200400" rtl="0">
              <a:spcBef>
                <a:spcPts val="2100"/>
              </a:spcBef>
              <a:spcAft>
                <a:spcPts val="0"/>
              </a:spcAft>
              <a:buSzPts val="1600"/>
              <a:buChar char="●"/>
              <a:defRPr/>
            </a:lvl7pPr>
            <a:lvl8pPr indent="-330200" lvl="7" marL="3657600" rtl="0">
              <a:spcBef>
                <a:spcPts val="2100"/>
              </a:spcBef>
              <a:spcAft>
                <a:spcPts val="0"/>
              </a:spcAft>
              <a:buSzPts val="1600"/>
              <a:buChar char="○"/>
              <a:defRPr/>
            </a:lvl8pPr>
            <a:lvl9pPr indent="-330200" lvl="8" marL="4114800" rtl="0">
              <a:spcBef>
                <a:spcPts val="2100"/>
              </a:spcBef>
              <a:spcAft>
                <a:spcPts val="2100"/>
              </a:spcAft>
              <a:buSzPts val="16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21" name="Shape 21"/>
        <p:cNvGrpSpPr/>
        <p:nvPr/>
      </p:nvGrpSpPr>
      <p:grpSpPr>
        <a:xfrm>
          <a:off x="0" y="0"/>
          <a:ext cx="0" cy="0"/>
          <a:chOff x="0" y="0"/>
          <a:chExt cx="0" cy="0"/>
        </a:xfrm>
      </p:grpSpPr>
      <p:sp>
        <p:nvSpPr>
          <p:cNvPr id="22" name="Google Shape;22;p4"/>
          <p:cNvSpPr/>
          <p:nvPr/>
        </p:nvSpPr>
        <p:spPr>
          <a:xfrm>
            <a:off x="1062790" y="608798"/>
            <a:ext cx="10066500" cy="5640300"/>
          </a:xfrm>
          <a:prstGeom prst="rect">
            <a:avLst/>
          </a:prstGeom>
          <a:solidFill>
            <a:schemeClr val="lt1"/>
          </a:solidFill>
          <a:ln>
            <a:noFill/>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 name="Google Shape;23;p4"/>
          <p:cNvSpPr txBox="1"/>
          <p:nvPr>
            <p:ph type="title"/>
          </p:nvPr>
        </p:nvSpPr>
        <p:spPr>
          <a:xfrm>
            <a:off x="1253075" y="649700"/>
            <a:ext cx="97536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ard">
  <p:cSld name="CUSTOM_18_1">
    <p:spTree>
      <p:nvGrpSpPr>
        <p:cNvPr id="24" name="Shape 24"/>
        <p:cNvGrpSpPr/>
        <p:nvPr/>
      </p:nvGrpSpPr>
      <p:grpSpPr>
        <a:xfrm>
          <a:off x="0" y="0"/>
          <a:ext cx="0" cy="0"/>
          <a:chOff x="0" y="0"/>
          <a:chExt cx="0" cy="0"/>
        </a:xfrm>
      </p:grpSpPr>
      <p:sp>
        <p:nvSpPr>
          <p:cNvPr id="25" name="Google Shape;25;p5"/>
          <p:cNvSpPr/>
          <p:nvPr/>
        </p:nvSpPr>
        <p:spPr>
          <a:xfrm>
            <a:off x="1062790" y="608798"/>
            <a:ext cx="10066500" cy="5640300"/>
          </a:xfrm>
          <a:prstGeom prst="rect">
            <a:avLst/>
          </a:prstGeom>
          <a:solidFill>
            <a:schemeClr val="lt1"/>
          </a:solidFill>
          <a:ln>
            <a:noFill/>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6" name="Google Shape;26;p5"/>
          <p:cNvGrpSpPr/>
          <p:nvPr/>
        </p:nvGrpSpPr>
        <p:grpSpPr>
          <a:xfrm>
            <a:off x="1417521" y="2376836"/>
            <a:ext cx="9386319" cy="1296000"/>
            <a:chOff x="1417017" y="1989273"/>
            <a:chExt cx="9386319" cy="1296000"/>
          </a:xfrm>
        </p:grpSpPr>
        <p:sp>
          <p:nvSpPr>
            <p:cNvPr id="27" name="Google Shape;27;p5"/>
            <p:cNvSpPr/>
            <p:nvPr/>
          </p:nvSpPr>
          <p:spPr>
            <a:xfrm>
              <a:off x="1417017" y="1989273"/>
              <a:ext cx="1296000" cy="1296000"/>
            </a:xfrm>
            <a:prstGeom prst="roundRect">
              <a:avLst>
                <a:gd fmla="val 5591" name="adj"/>
              </a:avLst>
            </a:prstGeom>
            <a:solidFill>
              <a:schemeClr val="lt1"/>
            </a:solidFill>
            <a:ln>
              <a:noFill/>
            </a:ln>
            <a:effectLst>
              <a:outerShdw blurRad="190500" sx="104999" rotWithShape="0" algn="ctr" sy="104999">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 name="Google Shape;28;p5"/>
            <p:cNvSpPr/>
            <p:nvPr/>
          </p:nvSpPr>
          <p:spPr>
            <a:xfrm>
              <a:off x="3035081" y="1989273"/>
              <a:ext cx="1296000" cy="1296000"/>
            </a:xfrm>
            <a:prstGeom prst="roundRect">
              <a:avLst>
                <a:gd fmla="val 5591" name="adj"/>
              </a:avLst>
            </a:prstGeom>
            <a:solidFill>
              <a:schemeClr val="lt1"/>
            </a:solidFill>
            <a:ln>
              <a:noFill/>
            </a:ln>
            <a:effectLst>
              <a:outerShdw blurRad="190500" sx="104999" rotWithShape="0" algn="ctr" sy="104999">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 name="Google Shape;29;p5"/>
            <p:cNvSpPr/>
            <p:nvPr/>
          </p:nvSpPr>
          <p:spPr>
            <a:xfrm>
              <a:off x="4653145" y="1989273"/>
              <a:ext cx="1296000" cy="1296000"/>
            </a:xfrm>
            <a:prstGeom prst="roundRect">
              <a:avLst>
                <a:gd fmla="val 5591" name="adj"/>
              </a:avLst>
            </a:prstGeom>
            <a:solidFill>
              <a:schemeClr val="lt1"/>
            </a:solidFill>
            <a:ln>
              <a:noFill/>
            </a:ln>
            <a:effectLst>
              <a:outerShdw blurRad="190500" sx="104999" rotWithShape="0" algn="ctr" sy="104999">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 name="Google Shape;30;p5"/>
            <p:cNvSpPr/>
            <p:nvPr/>
          </p:nvSpPr>
          <p:spPr>
            <a:xfrm>
              <a:off x="6271209" y="1989273"/>
              <a:ext cx="1296000" cy="1296000"/>
            </a:xfrm>
            <a:prstGeom prst="roundRect">
              <a:avLst>
                <a:gd fmla="val 5591" name="adj"/>
              </a:avLst>
            </a:prstGeom>
            <a:solidFill>
              <a:schemeClr val="lt1"/>
            </a:solidFill>
            <a:ln>
              <a:noFill/>
            </a:ln>
            <a:effectLst>
              <a:outerShdw blurRad="190500" sx="104999" rotWithShape="0" algn="ctr" sy="104999">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 name="Google Shape;31;p5"/>
            <p:cNvSpPr/>
            <p:nvPr/>
          </p:nvSpPr>
          <p:spPr>
            <a:xfrm>
              <a:off x="7889273" y="1989273"/>
              <a:ext cx="1296000" cy="1296000"/>
            </a:xfrm>
            <a:prstGeom prst="roundRect">
              <a:avLst>
                <a:gd fmla="val 5591" name="adj"/>
              </a:avLst>
            </a:prstGeom>
            <a:solidFill>
              <a:schemeClr val="lt1"/>
            </a:solidFill>
            <a:ln>
              <a:noFill/>
            </a:ln>
            <a:effectLst>
              <a:outerShdw blurRad="190500" sx="104999" rotWithShape="0" algn="ctr" sy="104999">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2" name="Google Shape;32;p5"/>
            <p:cNvSpPr/>
            <p:nvPr/>
          </p:nvSpPr>
          <p:spPr>
            <a:xfrm>
              <a:off x="9507336" y="1989273"/>
              <a:ext cx="1296000" cy="1296000"/>
            </a:xfrm>
            <a:prstGeom prst="roundRect">
              <a:avLst>
                <a:gd fmla="val 5591" name="adj"/>
              </a:avLst>
            </a:prstGeom>
            <a:solidFill>
              <a:schemeClr val="lt1"/>
            </a:solidFill>
            <a:ln>
              <a:noFill/>
            </a:ln>
            <a:effectLst>
              <a:outerShdw blurRad="190500" sx="104999" rotWithShape="0" algn="ctr" sy="104999">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3" name="Google Shape;33;p5"/>
          <p:cNvSpPr txBox="1"/>
          <p:nvPr>
            <p:ph type="title"/>
          </p:nvPr>
        </p:nvSpPr>
        <p:spPr>
          <a:xfrm>
            <a:off x="1253075" y="1030700"/>
            <a:ext cx="9753600" cy="12306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4100"/>
              <a:buNone/>
              <a:defRPr sz="41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34" name="Google Shape;34;p5">
            <a:hlinkClick action="ppaction://hlinksldjump" r:id="rId2"/>
          </p:cNvPr>
          <p:cNvSpPr/>
          <p:nvPr/>
        </p:nvSpPr>
        <p:spPr>
          <a:xfrm>
            <a:off x="1417496" y="2391836"/>
            <a:ext cx="1296000" cy="1296000"/>
          </a:xfrm>
          <a:prstGeom prst="roundRect">
            <a:avLst>
              <a:gd fmla="val 5591"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5" name="Google Shape;35;p5">
            <a:hlinkClick action="ppaction://hlinksldjump" r:id="rId3"/>
          </p:cNvPr>
          <p:cNvSpPr/>
          <p:nvPr/>
        </p:nvSpPr>
        <p:spPr>
          <a:xfrm>
            <a:off x="3035585" y="2376836"/>
            <a:ext cx="1296000" cy="1296000"/>
          </a:xfrm>
          <a:prstGeom prst="roundRect">
            <a:avLst>
              <a:gd fmla="val 5591"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6" name="Google Shape;36;p5">
            <a:hlinkClick/>
          </p:cNvPr>
          <p:cNvSpPr/>
          <p:nvPr/>
        </p:nvSpPr>
        <p:spPr>
          <a:xfrm>
            <a:off x="4653649" y="2376836"/>
            <a:ext cx="1296000" cy="1296000"/>
          </a:xfrm>
          <a:prstGeom prst="roundRect">
            <a:avLst>
              <a:gd fmla="val 5591"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7" name="Google Shape;37;p5">
            <a:hlinkClick action="ppaction://hlinksldjump" r:id="rId4"/>
          </p:cNvPr>
          <p:cNvSpPr/>
          <p:nvPr/>
        </p:nvSpPr>
        <p:spPr>
          <a:xfrm>
            <a:off x="6271713" y="2376836"/>
            <a:ext cx="1296000" cy="1296000"/>
          </a:xfrm>
          <a:prstGeom prst="roundRect">
            <a:avLst>
              <a:gd fmla="val 5591"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8" name="Google Shape;38;p5">
            <a:hlinkClick action="ppaction://hlinksldjump" r:id="rId5"/>
          </p:cNvPr>
          <p:cNvSpPr/>
          <p:nvPr/>
        </p:nvSpPr>
        <p:spPr>
          <a:xfrm>
            <a:off x="7889777" y="2376836"/>
            <a:ext cx="1296000" cy="1296000"/>
          </a:xfrm>
          <a:prstGeom prst="roundRect">
            <a:avLst>
              <a:gd fmla="val 5591"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9" name="Google Shape;39;p5"/>
          <p:cNvGrpSpPr/>
          <p:nvPr/>
        </p:nvGrpSpPr>
        <p:grpSpPr>
          <a:xfrm>
            <a:off x="1417521" y="3952309"/>
            <a:ext cx="9386319" cy="1296000"/>
            <a:chOff x="1417017" y="1989273"/>
            <a:chExt cx="9386319" cy="1296000"/>
          </a:xfrm>
        </p:grpSpPr>
        <p:sp>
          <p:nvSpPr>
            <p:cNvPr id="40" name="Google Shape;40;p5"/>
            <p:cNvSpPr/>
            <p:nvPr/>
          </p:nvSpPr>
          <p:spPr>
            <a:xfrm>
              <a:off x="1417017" y="1989273"/>
              <a:ext cx="1296000" cy="1296000"/>
            </a:xfrm>
            <a:prstGeom prst="roundRect">
              <a:avLst>
                <a:gd fmla="val 5591" name="adj"/>
              </a:avLst>
            </a:prstGeom>
            <a:solidFill>
              <a:schemeClr val="lt1"/>
            </a:solidFill>
            <a:ln>
              <a:noFill/>
            </a:ln>
            <a:effectLst>
              <a:outerShdw blurRad="190500" sx="104999" rotWithShape="0" algn="ctr" sy="104999">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1" name="Google Shape;41;p5"/>
            <p:cNvSpPr/>
            <p:nvPr/>
          </p:nvSpPr>
          <p:spPr>
            <a:xfrm>
              <a:off x="3035081" y="1989273"/>
              <a:ext cx="1296000" cy="1296000"/>
            </a:xfrm>
            <a:prstGeom prst="roundRect">
              <a:avLst>
                <a:gd fmla="val 5591" name="adj"/>
              </a:avLst>
            </a:prstGeom>
            <a:solidFill>
              <a:schemeClr val="lt1"/>
            </a:solidFill>
            <a:ln>
              <a:noFill/>
            </a:ln>
            <a:effectLst>
              <a:outerShdw blurRad="190500" sx="104999" rotWithShape="0" algn="ctr" sy="104999">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2" name="Google Shape;42;p5"/>
            <p:cNvSpPr/>
            <p:nvPr/>
          </p:nvSpPr>
          <p:spPr>
            <a:xfrm>
              <a:off x="4653145" y="1989273"/>
              <a:ext cx="1296000" cy="1296000"/>
            </a:xfrm>
            <a:prstGeom prst="roundRect">
              <a:avLst>
                <a:gd fmla="val 5591" name="adj"/>
              </a:avLst>
            </a:prstGeom>
            <a:solidFill>
              <a:schemeClr val="lt1"/>
            </a:solidFill>
            <a:ln>
              <a:noFill/>
            </a:ln>
            <a:effectLst>
              <a:outerShdw blurRad="190500" sx="104999" rotWithShape="0" algn="ctr" sy="104999">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3" name="Google Shape;43;p5"/>
            <p:cNvSpPr/>
            <p:nvPr/>
          </p:nvSpPr>
          <p:spPr>
            <a:xfrm>
              <a:off x="6271209" y="1989273"/>
              <a:ext cx="1296000" cy="1296000"/>
            </a:xfrm>
            <a:prstGeom prst="roundRect">
              <a:avLst>
                <a:gd fmla="val 5591" name="adj"/>
              </a:avLst>
            </a:prstGeom>
            <a:solidFill>
              <a:schemeClr val="lt1"/>
            </a:solidFill>
            <a:ln>
              <a:noFill/>
            </a:ln>
            <a:effectLst>
              <a:outerShdw blurRad="190500" sx="104999" rotWithShape="0" algn="ctr" sy="104999">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4" name="Google Shape;44;p5"/>
            <p:cNvSpPr/>
            <p:nvPr/>
          </p:nvSpPr>
          <p:spPr>
            <a:xfrm>
              <a:off x="7889273" y="1989273"/>
              <a:ext cx="1296000" cy="1296000"/>
            </a:xfrm>
            <a:prstGeom prst="roundRect">
              <a:avLst>
                <a:gd fmla="val 5591" name="adj"/>
              </a:avLst>
            </a:prstGeom>
            <a:solidFill>
              <a:schemeClr val="lt1"/>
            </a:solidFill>
            <a:ln>
              <a:noFill/>
            </a:ln>
            <a:effectLst>
              <a:outerShdw blurRad="190500" sx="104999" rotWithShape="0" algn="ctr" sy="104999">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5" name="Google Shape;45;p5"/>
            <p:cNvSpPr/>
            <p:nvPr/>
          </p:nvSpPr>
          <p:spPr>
            <a:xfrm>
              <a:off x="9507336" y="1989273"/>
              <a:ext cx="1296000" cy="1296000"/>
            </a:xfrm>
            <a:prstGeom prst="roundRect">
              <a:avLst>
                <a:gd fmla="val 5591" name="adj"/>
              </a:avLst>
            </a:prstGeom>
            <a:solidFill>
              <a:schemeClr val="lt1"/>
            </a:solidFill>
            <a:ln>
              <a:noFill/>
            </a:ln>
            <a:effectLst>
              <a:outerShdw blurRad="190500" sx="104999" rotWithShape="0" algn="ctr" sy="104999">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46" name="Google Shape;46;p5">
            <a:hlinkClick action="ppaction://hlinksldjump" r:id="rId6"/>
          </p:cNvPr>
          <p:cNvSpPr/>
          <p:nvPr/>
        </p:nvSpPr>
        <p:spPr>
          <a:xfrm>
            <a:off x="9507840" y="2376836"/>
            <a:ext cx="1296000" cy="1296000"/>
          </a:xfrm>
          <a:prstGeom prst="roundRect">
            <a:avLst>
              <a:gd fmla="val 5591"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7" name="Google Shape;47;p5">
            <a:hlinkClick action="ppaction://hlinksldjump" r:id="rId7"/>
          </p:cNvPr>
          <p:cNvSpPr/>
          <p:nvPr/>
        </p:nvSpPr>
        <p:spPr>
          <a:xfrm>
            <a:off x="1417521" y="3952309"/>
            <a:ext cx="1296000" cy="1296000"/>
          </a:xfrm>
          <a:prstGeom prst="roundRect">
            <a:avLst>
              <a:gd fmla="val 5591"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8" name="Google Shape;48;p5">
            <a:hlinkClick action="ppaction://hlinksldjump" r:id="rId8"/>
          </p:cNvPr>
          <p:cNvSpPr/>
          <p:nvPr/>
        </p:nvSpPr>
        <p:spPr>
          <a:xfrm>
            <a:off x="3035585" y="3952309"/>
            <a:ext cx="1296000" cy="1296000"/>
          </a:xfrm>
          <a:prstGeom prst="roundRect">
            <a:avLst>
              <a:gd fmla="val 5591"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9" name="Google Shape;49;p5">
            <a:hlinkClick/>
          </p:cNvPr>
          <p:cNvSpPr/>
          <p:nvPr/>
        </p:nvSpPr>
        <p:spPr>
          <a:xfrm>
            <a:off x="4653649" y="3952309"/>
            <a:ext cx="1296000" cy="1296000"/>
          </a:xfrm>
          <a:prstGeom prst="roundRect">
            <a:avLst>
              <a:gd fmla="val 5591"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0" name="Google Shape;50;p5">
            <a:hlinkClick/>
          </p:cNvPr>
          <p:cNvSpPr/>
          <p:nvPr/>
        </p:nvSpPr>
        <p:spPr>
          <a:xfrm>
            <a:off x="6271713" y="3952309"/>
            <a:ext cx="1296000" cy="1296000"/>
          </a:xfrm>
          <a:prstGeom prst="roundRect">
            <a:avLst>
              <a:gd fmla="val 5591"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1" name="Google Shape;51;p5">
            <a:hlinkClick/>
          </p:cNvPr>
          <p:cNvSpPr/>
          <p:nvPr/>
        </p:nvSpPr>
        <p:spPr>
          <a:xfrm>
            <a:off x="7889777" y="3952309"/>
            <a:ext cx="1296000" cy="1296000"/>
          </a:xfrm>
          <a:prstGeom prst="roundRect">
            <a:avLst>
              <a:gd fmla="val 5591"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2" name="Google Shape;52;p5">
            <a:hlinkClick/>
          </p:cNvPr>
          <p:cNvSpPr/>
          <p:nvPr/>
        </p:nvSpPr>
        <p:spPr>
          <a:xfrm>
            <a:off x="9507840" y="3952309"/>
            <a:ext cx="1296000" cy="1296000"/>
          </a:xfrm>
          <a:prstGeom prst="roundRect">
            <a:avLst>
              <a:gd fmla="val 5591"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19">
    <p:spTree>
      <p:nvGrpSpPr>
        <p:cNvPr id="53" name="Shape 53"/>
        <p:cNvGrpSpPr/>
        <p:nvPr/>
      </p:nvGrpSpPr>
      <p:grpSpPr>
        <a:xfrm>
          <a:off x="0" y="0"/>
          <a:ext cx="0" cy="0"/>
          <a:chOff x="0" y="0"/>
          <a:chExt cx="0" cy="0"/>
        </a:xfrm>
      </p:grpSpPr>
      <p:grpSp>
        <p:nvGrpSpPr>
          <p:cNvPr id="54" name="Google Shape;54;p6"/>
          <p:cNvGrpSpPr/>
          <p:nvPr/>
        </p:nvGrpSpPr>
        <p:grpSpPr>
          <a:xfrm>
            <a:off x="0" y="0"/>
            <a:ext cx="12192000" cy="6858000"/>
            <a:chOff x="0" y="0"/>
            <a:chExt cx="12192000" cy="6858000"/>
          </a:xfrm>
        </p:grpSpPr>
        <p:sp>
          <p:nvSpPr>
            <p:cNvPr id="55" name="Google Shape;55;p6"/>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 name="Google Shape;56;p6">
              <a:hlinkClick r:id="rId2"/>
            </p:cNvPr>
            <p:cNvPicPr preferRelativeResize="0"/>
            <p:nvPr/>
          </p:nvPicPr>
          <p:blipFill rotWithShape="1">
            <a:blip r:embed="rId3">
              <a:alphaModFix/>
            </a:blip>
            <a:srcRect b="0" l="0" r="0" t="0"/>
            <a:stretch/>
          </p:blipFill>
          <p:spPr>
            <a:xfrm>
              <a:off x="465600" y="331100"/>
              <a:ext cx="5101466" cy="2201299"/>
            </a:xfrm>
            <a:prstGeom prst="rect">
              <a:avLst/>
            </a:prstGeom>
            <a:noFill/>
            <a:ln>
              <a:noFill/>
            </a:ln>
          </p:spPr>
        </p:pic>
        <p:sp>
          <p:nvSpPr>
            <p:cNvPr id="57" name="Google Shape;57;p6"/>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4">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58" name="Google Shape;58;p6"/>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59" name="Google Shape;59;p6">
              <a:hlinkClick r:id="rId5"/>
            </p:cNvPr>
            <p:cNvPicPr preferRelativeResize="0"/>
            <p:nvPr/>
          </p:nvPicPr>
          <p:blipFill>
            <a:blip r:embed="rId6">
              <a:alphaModFix/>
            </a:blip>
            <a:stretch>
              <a:fillRect/>
            </a:stretch>
          </p:blipFill>
          <p:spPr>
            <a:xfrm>
              <a:off x="8982558" y="5912306"/>
              <a:ext cx="713232" cy="637863"/>
            </a:xfrm>
            <a:prstGeom prst="rect">
              <a:avLst/>
            </a:prstGeom>
            <a:noFill/>
            <a:ln>
              <a:noFill/>
            </a:ln>
          </p:spPr>
        </p:pic>
        <p:pic>
          <p:nvPicPr>
            <p:cNvPr id="60" name="Google Shape;60;p6">
              <a:hlinkClick r:id="rId7"/>
            </p:cNvPr>
            <p:cNvPicPr preferRelativeResize="0"/>
            <p:nvPr/>
          </p:nvPicPr>
          <p:blipFill>
            <a:blip r:embed="rId8">
              <a:alphaModFix/>
            </a:blip>
            <a:stretch>
              <a:fillRect/>
            </a:stretch>
          </p:blipFill>
          <p:spPr>
            <a:xfrm>
              <a:off x="9764428" y="5916798"/>
              <a:ext cx="708660" cy="628879"/>
            </a:xfrm>
            <a:prstGeom prst="rect">
              <a:avLst/>
            </a:prstGeom>
            <a:noFill/>
            <a:ln>
              <a:noFill/>
            </a:ln>
          </p:spPr>
        </p:pic>
        <p:pic>
          <p:nvPicPr>
            <p:cNvPr id="61" name="Google Shape;61;p6">
              <a:hlinkClick r:id="rId9"/>
            </p:cNvPr>
            <p:cNvPicPr preferRelativeResize="0"/>
            <p:nvPr/>
          </p:nvPicPr>
          <p:blipFill>
            <a:blip r:embed="rId10">
              <a:alphaModFix/>
            </a:blip>
            <a:stretch>
              <a:fillRect/>
            </a:stretch>
          </p:blipFill>
          <p:spPr>
            <a:xfrm>
              <a:off x="10541715" y="5905569"/>
              <a:ext cx="612648" cy="624387"/>
            </a:xfrm>
            <a:prstGeom prst="rect">
              <a:avLst/>
            </a:prstGeom>
            <a:noFill/>
            <a:ln>
              <a:noFill/>
            </a:ln>
          </p:spPr>
        </p:pic>
        <p:pic>
          <p:nvPicPr>
            <p:cNvPr id="62" name="Google Shape;62;p6">
              <a:hlinkClick r:id="rId11"/>
            </p:cNvPr>
            <p:cNvPicPr preferRelativeResize="0"/>
            <p:nvPr/>
          </p:nvPicPr>
          <p:blipFill>
            <a:blip r:embed="rId12">
              <a:alphaModFix/>
            </a:blip>
            <a:stretch>
              <a:fillRect/>
            </a:stretch>
          </p:blipFill>
          <p:spPr>
            <a:xfrm>
              <a:off x="11219049" y="5916799"/>
              <a:ext cx="699516" cy="601927"/>
            </a:xfrm>
            <a:prstGeom prst="rect">
              <a:avLst/>
            </a:prstGeom>
            <a:noFill/>
            <a:ln>
              <a:noFill/>
            </a:ln>
          </p:spPr>
        </p:pic>
        <p:sp>
          <p:nvSpPr>
            <p:cNvPr id="63" name="Google Shape;63;p6"/>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64" name="Shape 64"/>
        <p:cNvGrpSpPr/>
        <p:nvPr/>
      </p:nvGrpSpPr>
      <p:grpSpPr>
        <a:xfrm>
          <a:off x="0" y="0"/>
          <a:ext cx="0" cy="0"/>
          <a:chOff x="0" y="0"/>
          <a:chExt cx="0" cy="0"/>
        </a:xfrm>
      </p:grpSpPr>
      <p:sp>
        <p:nvSpPr>
          <p:cNvPr id="65" name="Google Shape;65;p7"/>
          <p:cNvSpPr/>
          <p:nvPr/>
        </p:nvSpPr>
        <p:spPr>
          <a:xfrm>
            <a:off x="1062790" y="608798"/>
            <a:ext cx="10066500" cy="5640300"/>
          </a:xfrm>
          <a:prstGeom prst="rect">
            <a:avLst/>
          </a:prstGeom>
          <a:solidFill>
            <a:schemeClr val="lt1"/>
          </a:solidFill>
          <a:ln>
            <a:noFill/>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6" name="Google Shape;66;p7"/>
          <p:cNvSpPr txBox="1"/>
          <p:nvPr>
            <p:ph type="title"/>
          </p:nvPr>
        </p:nvSpPr>
        <p:spPr>
          <a:xfrm>
            <a:off x="5978200" y="974375"/>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67" name="Google Shape;67;p7"/>
          <p:cNvSpPr txBox="1"/>
          <p:nvPr>
            <p:ph idx="1" type="body"/>
          </p:nvPr>
        </p:nvSpPr>
        <p:spPr>
          <a:xfrm>
            <a:off x="5978300" y="2508425"/>
            <a:ext cx="5581500" cy="31068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a:lvl1pPr>
            <a:lvl2pPr indent="-330200" lvl="1" marL="914400">
              <a:spcBef>
                <a:spcPts val="2100"/>
              </a:spcBef>
              <a:spcAft>
                <a:spcPts val="0"/>
              </a:spcAft>
              <a:buSzPts val="1600"/>
              <a:buChar char="○"/>
              <a:defRPr/>
            </a:lvl2pPr>
            <a:lvl3pPr indent="-330200" lvl="2" marL="1371600">
              <a:spcBef>
                <a:spcPts val="2100"/>
              </a:spcBef>
              <a:spcAft>
                <a:spcPts val="0"/>
              </a:spcAft>
              <a:buSzPts val="1600"/>
              <a:buChar char="■"/>
              <a:defRPr/>
            </a:lvl3pPr>
            <a:lvl4pPr indent="-330200" lvl="3" marL="1828800">
              <a:spcBef>
                <a:spcPts val="2100"/>
              </a:spcBef>
              <a:spcAft>
                <a:spcPts val="0"/>
              </a:spcAft>
              <a:buSzPts val="1600"/>
              <a:buChar char="●"/>
              <a:defRPr/>
            </a:lvl4pPr>
            <a:lvl5pPr indent="-330200" lvl="4" marL="2286000">
              <a:spcBef>
                <a:spcPts val="2100"/>
              </a:spcBef>
              <a:spcAft>
                <a:spcPts val="0"/>
              </a:spcAft>
              <a:buSzPts val="1600"/>
              <a:buChar char="○"/>
              <a:defRPr/>
            </a:lvl5pPr>
            <a:lvl6pPr indent="-330200" lvl="5" marL="2743200">
              <a:spcBef>
                <a:spcPts val="2100"/>
              </a:spcBef>
              <a:spcAft>
                <a:spcPts val="0"/>
              </a:spcAft>
              <a:buSzPts val="1600"/>
              <a:buChar char="■"/>
              <a:defRPr/>
            </a:lvl6pPr>
            <a:lvl7pPr indent="-330200" lvl="6" marL="3200400">
              <a:spcBef>
                <a:spcPts val="2100"/>
              </a:spcBef>
              <a:spcAft>
                <a:spcPts val="0"/>
              </a:spcAft>
              <a:buSzPts val="1600"/>
              <a:buChar char="●"/>
              <a:defRPr/>
            </a:lvl7pPr>
            <a:lvl8pPr indent="-330200" lvl="7" marL="3657600">
              <a:spcBef>
                <a:spcPts val="2100"/>
              </a:spcBef>
              <a:spcAft>
                <a:spcPts val="0"/>
              </a:spcAft>
              <a:buSzPts val="1600"/>
              <a:buChar char="○"/>
              <a:defRPr/>
            </a:lvl8pPr>
            <a:lvl9pPr indent="-330200" lvl="8" marL="4114800">
              <a:spcBef>
                <a:spcPts val="2100"/>
              </a:spcBef>
              <a:spcAft>
                <a:spcPts val="2100"/>
              </a:spcAft>
              <a:buSzPts val="16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 name="Google Shape;7;p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Barlow Condensed"/>
                <a:ea typeface="Barlow Condensed"/>
                <a:cs typeface="Barlow Condensed"/>
                <a:sym typeface="Barlow Condensed"/>
              </a:rPr>
              <a:t>SLIDESMANIA.COM</a:t>
            </a:r>
            <a:endParaRPr>
              <a:solidFill>
                <a:srgbClr val="FFFFFF"/>
              </a:solidFill>
              <a:latin typeface="Barlow Condensed"/>
              <a:ea typeface="Barlow Condensed"/>
              <a:cs typeface="Barlow Condensed"/>
              <a:sym typeface="Barlow Condensed"/>
            </a:endParaRPr>
          </a:p>
        </p:txBody>
      </p:sp>
      <p:sp>
        <p:nvSpPr>
          <p:cNvPr id="8" name="Google Shape;8;p1"/>
          <p:cNvSpPr txBox="1"/>
          <p:nvPr>
            <p:ph type="title"/>
          </p:nvPr>
        </p:nvSpPr>
        <p:spPr>
          <a:xfrm>
            <a:off x="1586100" y="883224"/>
            <a:ext cx="9061500" cy="7020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Barlow Condensed Medium"/>
              <a:buNone/>
              <a:defRPr sz="4000">
                <a:solidFill>
                  <a:schemeClr val="dk1"/>
                </a:solidFill>
                <a:latin typeface="Barlow Condensed Medium"/>
                <a:ea typeface="Barlow Condensed Medium"/>
                <a:cs typeface="Barlow Condensed Medium"/>
                <a:sym typeface="Barlow Condensed Medium"/>
              </a:defRPr>
            </a:lvl1pPr>
            <a:lvl2pPr lvl="1">
              <a:spcBef>
                <a:spcPts val="0"/>
              </a:spcBef>
              <a:spcAft>
                <a:spcPts val="0"/>
              </a:spcAft>
              <a:buClr>
                <a:schemeClr val="dk1"/>
              </a:buClr>
              <a:buSzPts val="4000"/>
              <a:buFont typeface="Barlow Condensed Medium"/>
              <a:buNone/>
              <a:defRPr sz="4000">
                <a:solidFill>
                  <a:schemeClr val="dk1"/>
                </a:solidFill>
                <a:latin typeface="Barlow Condensed Medium"/>
                <a:ea typeface="Barlow Condensed Medium"/>
                <a:cs typeface="Barlow Condensed Medium"/>
                <a:sym typeface="Barlow Condensed Medium"/>
              </a:defRPr>
            </a:lvl2pPr>
            <a:lvl3pPr lvl="2">
              <a:spcBef>
                <a:spcPts val="0"/>
              </a:spcBef>
              <a:spcAft>
                <a:spcPts val="0"/>
              </a:spcAft>
              <a:buClr>
                <a:schemeClr val="dk1"/>
              </a:buClr>
              <a:buSzPts val="4000"/>
              <a:buFont typeface="Barlow Condensed Medium"/>
              <a:buNone/>
              <a:defRPr sz="4000">
                <a:solidFill>
                  <a:schemeClr val="dk1"/>
                </a:solidFill>
                <a:latin typeface="Barlow Condensed Medium"/>
                <a:ea typeface="Barlow Condensed Medium"/>
                <a:cs typeface="Barlow Condensed Medium"/>
                <a:sym typeface="Barlow Condensed Medium"/>
              </a:defRPr>
            </a:lvl3pPr>
            <a:lvl4pPr lvl="3">
              <a:spcBef>
                <a:spcPts val="0"/>
              </a:spcBef>
              <a:spcAft>
                <a:spcPts val="0"/>
              </a:spcAft>
              <a:buClr>
                <a:schemeClr val="dk1"/>
              </a:buClr>
              <a:buSzPts val="4000"/>
              <a:buFont typeface="Barlow Condensed Medium"/>
              <a:buNone/>
              <a:defRPr sz="4000">
                <a:solidFill>
                  <a:schemeClr val="dk1"/>
                </a:solidFill>
                <a:latin typeface="Barlow Condensed Medium"/>
                <a:ea typeface="Barlow Condensed Medium"/>
                <a:cs typeface="Barlow Condensed Medium"/>
                <a:sym typeface="Barlow Condensed Medium"/>
              </a:defRPr>
            </a:lvl4pPr>
            <a:lvl5pPr lvl="4">
              <a:spcBef>
                <a:spcPts val="0"/>
              </a:spcBef>
              <a:spcAft>
                <a:spcPts val="0"/>
              </a:spcAft>
              <a:buClr>
                <a:schemeClr val="dk1"/>
              </a:buClr>
              <a:buSzPts val="4000"/>
              <a:buFont typeface="Barlow Condensed Medium"/>
              <a:buNone/>
              <a:defRPr sz="4000">
                <a:solidFill>
                  <a:schemeClr val="dk1"/>
                </a:solidFill>
                <a:latin typeface="Barlow Condensed Medium"/>
                <a:ea typeface="Barlow Condensed Medium"/>
                <a:cs typeface="Barlow Condensed Medium"/>
                <a:sym typeface="Barlow Condensed Medium"/>
              </a:defRPr>
            </a:lvl5pPr>
            <a:lvl6pPr lvl="5">
              <a:spcBef>
                <a:spcPts val="0"/>
              </a:spcBef>
              <a:spcAft>
                <a:spcPts val="0"/>
              </a:spcAft>
              <a:buClr>
                <a:schemeClr val="dk1"/>
              </a:buClr>
              <a:buSzPts val="4000"/>
              <a:buFont typeface="Barlow Condensed Medium"/>
              <a:buNone/>
              <a:defRPr sz="4000">
                <a:solidFill>
                  <a:schemeClr val="dk1"/>
                </a:solidFill>
                <a:latin typeface="Barlow Condensed Medium"/>
                <a:ea typeface="Barlow Condensed Medium"/>
                <a:cs typeface="Barlow Condensed Medium"/>
                <a:sym typeface="Barlow Condensed Medium"/>
              </a:defRPr>
            </a:lvl6pPr>
            <a:lvl7pPr lvl="6">
              <a:spcBef>
                <a:spcPts val="0"/>
              </a:spcBef>
              <a:spcAft>
                <a:spcPts val="0"/>
              </a:spcAft>
              <a:buClr>
                <a:schemeClr val="dk1"/>
              </a:buClr>
              <a:buSzPts val="4000"/>
              <a:buFont typeface="Barlow Condensed Medium"/>
              <a:buNone/>
              <a:defRPr sz="4000">
                <a:solidFill>
                  <a:schemeClr val="dk1"/>
                </a:solidFill>
                <a:latin typeface="Barlow Condensed Medium"/>
                <a:ea typeface="Barlow Condensed Medium"/>
                <a:cs typeface="Barlow Condensed Medium"/>
                <a:sym typeface="Barlow Condensed Medium"/>
              </a:defRPr>
            </a:lvl7pPr>
            <a:lvl8pPr lvl="7">
              <a:spcBef>
                <a:spcPts val="0"/>
              </a:spcBef>
              <a:spcAft>
                <a:spcPts val="0"/>
              </a:spcAft>
              <a:buClr>
                <a:schemeClr val="dk1"/>
              </a:buClr>
              <a:buSzPts val="4000"/>
              <a:buFont typeface="Barlow Condensed Medium"/>
              <a:buNone/>
              <a:defRPr sz="4000">
                <a:solidFill>
                  <a:schemeClr val="dk1"/>
                </a:solidFill>
                <a:latin typeface="Barlow Condensed Medium"/>
                <a:ea typeface="Barlow Condensed Medium"/>
                <a:cs typeface="Barlow Condensed Medium"/>
                <a:sym typeface="Barlow Condensed Medium"/>
              </a:defRPr>
            </a:lvl8pPr>
            <a:lvl9pPr lvl="8">
              <a:spcBef>
                <a:spcPts val="0"/>
              </a:spcBef>
              <a:spcAft>
                <a:spcPts val="0"/>
              </a:spcAft>
              <a:buClr>
                <a:schemeClr val="dk1"/>
              </a:buClr>
              <a:buSzPts val="4000"/>
              <a:buFont typeface="Barlow Condensed Medium"/>
              <a:buNone/>
              <a:defRPr sz="4000">
                <a:solidFill>
                  <a:schemeClr val="dk1"/>
                </a:solidFill>
                <a:latin typeface="Barlow Condensed Medium"/>
                <a:ea typeface="Barlow Condensed Medium"/>
                <a:cs typeface="Barlow Condensed Medium"/>
                <a:sym typeface="Barlow Condensed Medium"/>
              </a:defRPr>
            </a:lvl9pPr>
          </a:lstStyle>
          <a:p/>
        </p:txBody>
      </p:sp>
      <p:sp>
        <p:nvSpPr>
          <p:cNvPr id="9" name="Google Shape;9;p1"/>
          <p:cNvSpPr txBox="1"/>
          <p:nvPr>
            <p:ph idx="1" type="body"/>
          </p:nvPr>
        </p:nvSpPr>
        <p:spPr>
          <a:xfrm>
            <a:off x="1586100" y="1750623"/>
            <a:ext cx="9061500" cy="4188900"/>
          </a:xfrm>
          <a:prstGeom prst="rect">
            <a:avLst/>
          </a:prstGeom>
          <a:noFill/>
          <a:ln>
            <a:noFill/>
          </a:ln>
        </p:spPr>
        <p:txBody>
          <a:bodyPr anchorCtr="0" anchor="t" bIns="121900" lIns="121900" spcFirstLastPara="1" rIns="121900" wrap="square" tIns="121900">
            <a:noAutofit/>
          </a:bodyPr>
          <a:lstStyle>
            <a:lvl1pPr indent="-330200" lvl="0" marL="457200">
              <a:lnSpc>
                <a:spcPct val="115000"/>
              </a:lnSpc>
              <a:spcBef>
                <a:spcPts val="0"/>
              </a:spcBef>
              <a:spcAft>
                <a:spcPts val="0"/>
              </a:spcAft>
              <a:buClr>
                <a:schemeClr val="dk2"/>
              </a:buClr>
              <a:buSzPts val="1600"/>
              <a:buFont typeface="Barlow Condensed"/>
              <a:buChar char="●"/>
              <a:defRPr sz="1600">
                <a:solidFill>
                  <a:schemeClr val="dk2"/>
                </a:solidFill>
                <a:latin typeface="Barlow Condensed"/>
                <a:ea typeface="Barlow Condensed"/>
                <a:cs typeface="Barlow Condensed"/>
                <a:sym typeface="Barlow Condensed"/>
              </a:defRPr>
            </a:lvl1pPr>
            <a:lvl2pPr indent="-330200" lvl="1" marL="914400">
              <a:lnSpc>
                <a:spcPct val="115000"/>
              </a:lnSpc>
              <a:spcBef>
                <a:spcPts val="2100"/>
              </a:spcBef>
              <a:spcAft>
                <a:spcPts val="0"/>
              </a:spcAft>
              <a:buClr>
                <a:schemeClr val="dk2"/>
              </a:buClr>
              <a:buSzPts val="1600"/>
              <a:buFont typeface="Barlow Condensed"/>
              <a:buChar char="○"/>
              <a:defRPr sz="1600">
                <a:solidFill>
                  <a:schemeClr val="dk2"/>
                </a:solidFill>
                <a:latin typeface="Barlow Condensed"/>
                <a:ea typeface="Barlow Condensed"/>
                <a:cs typeface="Barlow Condensed"/>
                <a:sym typeface="Barlow Condensed"/>
              </a:defRPr>
            </a:lvl2pPr>
            <a:lvl3pPr indent="-330200" lvl="2" marL="1371600">
              <a:lnSpc>
                <a:spcPct val="115000"/>
              </a:lnSpc>
              <a:spcBef>
                <a:spcPts val="2100"/>
              </a:spcBef>
              <a:spcAft>
                <a:spcPts val="0"/>
              </a:spcAft>
              <a:buClr>
                <a:schemeClr val="dk2"/>
              </a:buClr>
              <a:buSzPts val="1600"/>
              <a:buFont typeface="Barlow Condensed"/>
              <a:buChar char="■"/>
              <a:defRPr sz="1600">
                <a:solidFill>
                  <a:schemeClr val="dk2"/>
                </a:solidFill>
                <a:latin typeface="Barlow Condensed"/>
                <a:ea typeface="Barlow Condensed"/>
                <a:cs typeface="Barlow Condensed"/>
                <a:sym typeface="Barlow Condensed"/>
              </a:defRPr>
            </a:lvl3pPr>
            <a:lvl4pPr indent="-330200" lvl="3" marL="1828800">
              <a:lnSpc>
                <a:spcPct val="115000"/>
              </a:lnSpc>
              <a:spcBef>
                <a:spcPts val="2100"/>
              </a:spcBef>
              <a:spcAft>
                <a:spcPts val="0"/>
              </a:spcAft>
              <a:buClr>
                <a:schemeClr val="dk2"/>
              </a:buClr>
              <a:buSzPts val="1600"/>
              <a:buFont typeface="Barlow Condensed"/>
              <a:buChar char="●"/>
              <a:defRPr sz="1600">
                <a:solidFill>
                  <a:schemeClr val="dk2"/>
                </a:solidFill>
                <a:latin typeface="Barlow Condensed"/>
                <a:ea typeface="Barlow Condensed"/>
                <a:cs typeface="Barlow Condensed"/>
                <a:sym typeface="Barlow Condensed"/>
              </a:defRPr>
            </a:lvl4pPr>
            <a:lvl5pPr indent="-330200" lvl="4" marL="2286000">
              <a:lnSpc>
                <a:spcPct val="115000"/>
              </a:lnSpc>
              <a:spcBef>
                <a:spcPts val="2100"/>
              </a:spcBef>
              <a:spcAft>
                <a:spcPts val="0"/>
              </a:spcAft>
              <a:buClr>
                <a:schemeClr val="dk2"/>
              </a:buClr>
              <a:buSzPts val="1600"/>
              <a:buFont typeface="Barlow Condensed"/>
              <a:buChar char="○"/>
              <a:defRPr sz="1600">
                <a:solidFill>
                  <a:schemeClr val="dk2"/>
                </a:solidFill>
                <a:latin typeface="Barlow Condensed"/>
                <a:ea typeface="Barlow Condensed"/>
                <a:cs typeface="Barlow Condensed"/>
                <a:sym typeface="Barlow Condensed"/>
              </a:defRPr>
            </a:lvl5pPr>
            <a:lvl6pPr indent="-330200" lvl="5" marL="2743200">
              <a:lnSpc>
                <a:spcPct val="115000"/>
              </a:lnSpc>
              <a:spcBef>
                <a:spcPts val="2100"/>
              </a:spcBef>
              <a:spcAft>
                <a:spcPts val="0"/>
              </a:spcAft>
              <a:buClr>
                <a:schemeClr val="dk2"/>
              </a:buClr>
              <a:buSzPts val="1600"/>
              <a:buFont typeface="Barlow Condensed"/>
              <a:buChar char="■"/>
              <a:defRPr sz="1600">
                <a:solidFill>
                  <a:schemeClr val="dk2"/>
                </a:solidFill>
                <a:latin typeface="Barlow Condensed"/>
                <a:ea typeface="Barlow Condensed"/>
                <a:cs typeface="Barlow Condensed"/>
                <a:sym typeface="Barlow Condensed"/>
              </a:defRPr>
            </a:lvl6pPr>
            <a:lvl7pPr indent="-330200" lvl="6" marL="3200400">
              <a:lnSpc>
                <a:spcPct val="115000"/>
              </a:lnSpc>
              <a:spcBef>
                <a:spcPts val="2100"/>
              </a:spcBef>
              <a:spcAft>
                <a:spcPts val="0"/>
              </a:spcAft>
              <a:buClr>
                <a:schemeClr val="dk2"/>
              </a:buClr>
              <a:buSzPts val="1600"/>
              <a:buFont typeface="Barlow Condensed"/>
              <a:buChar char="●"/>
              <a:defRPr sz="1600">
                <a:solidFill>
                  <a:schemeClr val="dk2"/>
                </a:solidFill>
                <a:latin typeface="Barlow Condensed"/>
                <a:ea typeface="Barlow Condensed"/>
                <a:cs typeface="Barlow Condensed"/>
                <a:sym typeface="Barlow Condensed"/>
              </a:defRPr>
            </a:lvl7pPr>
            <a:lvl8pPr indent="-330200" lvl="7" marL="3657600">
              <a:lnSpc>
                <a:spcPct val="115000"/>
              </a:lnSpc>
              <a:spcBef>
                <a:spcPts val="2100"/>
              </a:spcBef>
              <a:spcAft>
                <a:spcPts val="0"/>
              </a:spcAft>
              <a:buClr>
                <a:schemeClr val="dk2"/>
              </a:buClr>
              <a:buSzPts val="1600"/>
              <a:buFont typeface="Barlow Condensed"/>
              <a:buChar char="○"/>
              <a:defRPr sz="1600">
                <a:solidFill>
                  <a:schemeClr val="dk2"/>
                </a:solidFill>
                <a:latin typeface="Barlow Condensed"/>
                <a:ea typeface="Barlow Condensed"/>
                <a:cs typeface="Barlow Condensed"/>
                <a:sym typeface="Barlow Condensed"/>
              </a:defRPr>
            </a:lvl8pPr>
            <a:lvl9pPr indent="-330200" lvl="8" marL="4114800">
              <a:lnSpc>
                <a:spcPct val="115000"/>
              </a:lnSpc>
              <a:spcBef>
                <a:spcPts val="2100"/>
              </a:spcBef>
              <a:spcAft>
                <a:spcPts val="2100"/>
              </a:spcAft>
              <a:buClr>
                <a:schemeClr val="dk2"/>
              </a:buClr>
              <a:buSzPts val="1600"/>
              <a:buFont typeface="Barlow Condensed"/>
              <a:buChar char="■"/>
              <a:defRPr sz="1600">
                <a:solidFill>
                  <a:schemeClr val="dk2"/>
                </a:solidFill>
                <a:latin typeface="Barlow Condensed"/>
                <a:ea typeface="Barlow Condensed"/>
                <a:cs typeface="Barlow Condensed"/>
                <a:sym typeface="Barlow Condensed"/>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ocs.google.com/spreadsheets/d/10V9ZIMZ5ycN0Pd3tO3vUH09QAlK4TyswkL4IXyZfIsE/edit?usp=sharing" TargetMode="External"/><Relationship Id="rId4" Type="http://schemas.openxmlformats.org/officeDocument/2006/relationships/hyperlink" Target="https://docs.google.com/spreadsheets/d/1Q905BwSDxmziyX_le8Z0GrnwtfDeUvIcx4AuiFgg8Wg/edit?usp=sharing" TargetMode="External"/><Relationship Id="rId5" Type="http://schemas.openxmlformats.org/officeDocument/2006/relationships/hyperlink" Target="https://github.com/HeatherMataruse/AI_Group3C1-Data-Analytics-Challeng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cs.google.com/spreadsheets/d/10V9ZIMZ5ycN0Pd3tO3vUH09QAlK4TyswkL4IXyZfIsE/edit?usp=sharing" TargetMode="External"/><Relationship Id="rId4" Type="http://schemas.openxmlformats.org/officeDocument/2006/relationships/hyperlink" Target="https://docs.google.com/spreadsheets/d/1eVw9-FDv2-pWz_iFOagUSEmt2JzUhAEI6srV5sEBVPs/edit?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8"/>
          <p:cNvSpPr txBox="1"/>
          <p:nvPr>
            <p:ph type="title"/>
          </p:nvPr>
        </p:nvSpPr>
        <p:spPr>
          <a:xfrm>
            <a:off x="220975" y="2117375"/>
            <a:ext cx="6030900" cy="2372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Rwanda Revenue Authority Bid</a:t>
            </a:r>
            <a:endParaRPr/>
          </a:p>
        </p:txBody>
      </p:sp>
      <p:sp>
        <p:nvSpPr>
          <p:cNvPr id="73" name="Google Shape;73;p8"/>
          <p:cNvSpPr txBox="1"/>
          <p:nvPr>
            <p:ph idx="1" type="subTitle"/>
          </p:nvPr>
        </p:nvSpPr>
        <p:spPr>
          <a:xfrm>
            <a:off x="220975" y="4877100"/>
            <a:ext cx="9204600" cy="467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Group 3C1:          Heather Mataruse, Diana Imali Luvandale, Lavina Kathambi, Ian Wanjohi </a:t>
            </a: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title"/>
          </p:nvPr>
        </p:nvSpPr>
        <p:spPr>
          <a:xfrm>
            <a:off x="1291175" y="1907825"/>
            <a:ext cx="9829500" cy="76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solidFill>
                  <a:schemeClr val="accent5"/>
                </a:solidFill>
              </a:rPr>
              <a:t>Solution </a:t>
            </a:r>
            <a:r>
              <a:rPr lang="en">
                <a:solidFill>
                  <a:schemeClr val="accent5"/>
                </a:solidFill>
              </a:rPr>
              <a:t>Timeline</a:t>
            </a:r>
            <a:endParaRPr>
              <a:solidFill>
                <a:schemeClr val="accent5"/>
              </a:solidFill>
            </a:endParaRPr>
          </a:p>
        </p:txBody>
      </p:sp>
      <p:sp>
        <p:nvSpPr>
          <p:cNvPr id="150" name="Google Shape;150;p17"/>
          <p:cNvSpPr/>
          <p:nvPr/>
        </p:nvSpPr>
        <p:spPr>
          <a:xfrm>
            <a:off x="11548085" y="1192960"/>
            <a:ext cx="478500" cy="4785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Add" id="151" name="Google Shape;151;p17"/>
          <p:cNvSpPr/>
          <p:nvPr/>
        </p:nvSpPr>
        <p:spPr>
          <a:xfrm rot="2764855">
            <a:off x="11643618" y="1295294"/>
            <a:ext cx="285623" cy="285623"/>
          </a:xfrm>
          <a:custGeom>
            <a:rect b="b" l="l" r="r" t="t"/>
            <a:pathLst>
              <a:path extrusionOk="0" h="762000" w="76200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7">
            <a:hlinkClick/>
          </p:cNvPr>
          <p:cNvSpPr/>
          <p:nvPr/>
        </p:nvSpPr>
        <p:spPr>
          <a:xfrm>
            <a:off x="11548085" y="1192960"/>
            <a:ext cx="478500" cy="4785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153" name="Google Shape;153;p17"/>
          <p:cNvGrpSpPr/>
          <p:nvPr/>
        </p:nvGrpSpPr>
        <p:grpSpPr>
          <a:xfrm>
            <a:off x="4473796" y="2523023"/>
            <a:ext cx="3784954" cy="1850554"/>
            <a:chOff x="3472647" y="1453697"/>
            <a:chExt cx="3335055" cy="2132957"/>
          </a:xfrm>
        </p:grpSpPr>
        <p:sp>
          <p:nvSpPr>
            <p:cNvPr id="154" name="Google Shape;154;p17"/>
            <p:cNvSpPr/>
            <p:nvPr/>
          </p:nvSpPr>
          <p:spPr>
            <a:xfrm>
              <a:off x="4849302" y="3079475"/>
              <a:ext cx="1958400" cy="133500"/>
            </a:xfrm>
            <a:prstGeom prst="rect">
              <a:avLst/>
            </a:prstGeom>
            <a:solidFill>
              <a:srgbClr val="9225A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5" name="Google Shape;155;p17"/>
            <p:cNvGrpSpPr/>
            <p:nvPr/>
          </p:nvGrpSpPr>
          <p:grpSpPr>
            <a:xfrm>
              <a:off x="3472647" y="1453697"/>
              <a:ext cx="2824531" cy="2132957"/>
              <a:chOff x="3472647" y="1453697"/>
              <a:chExt cx="2824531" cy="2132957"/>
            </a:xfrm>
          </p:grpSpPr>
          <p:grpSp>
            <p:nvGrpSpPr>
              <p:cNvPr id="156" name="Google Shape;156;p17"/>
              <p:cNvGrpSpPr/>
              <p:nvPr/>
            </p:nvGrpSpPr>
            <p:grpSpPr>
              <a:xfrm>
                <a:off x="3666894" y="2800065"/>
                <a:ext cx="92400" cy="411825"/>
                <a:chOff x="-295847" y="2563700"/>
                <a:chExt cx="92400" cy="411825"/>
              </a:xfrm>
            </p:grpSpPr>
            <p:cxnSp>
              <p:nvCxnSpPr>
                <p:cNvPr id="157" name="Google Shape;157;p17"/>
                <p:cNvCxnSpPr/>
                <p:nvPr/>
              </p:nvCxnSpPr>
              <p:spPr>
                <a:xfrm>
                  <a:off x="-249647"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58" name="Google Shape;158;p17"/>
                <p:cNvSpPr/>
                <p:nvPr/>
              </p:nvSpPr>
              <p:spPr>
                <a:xfrm>
                  <a:off x="-295847" y="2563700"/>
                  <a:ext cx="92400" cy="92400"/>
                </a:xfrm>
                <a:prstGeom prst="ellipse">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59" name="Google Shape;159;p17"/>
              <p:cNvSpPr txBox="1"/>
              <p:nvPr/>
            </p:nvSpPr>
            <p:spPr>
              <a:xfrm>
                <a:off x="3472647" y="3215254"/>
                <a:ext cx="941100" cy="371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b="1" lang="en" sz="1800">
                    <a:solidFill>
                      <a:schemeClr val="accent1"/>
                    </a:solidFill>
                    <a:latin typeface="Barlow Condensed"/>
                    <a:ea typeface="Barlow Condensed"/>
                    <a:cs typeface="Barlow Condensed"/>
                    <a:sym typeface="Barlow Condensed"/>
                  </a:rPr>
                  <a:t>Week 2</a:t>
                </a:r>
                <a:endParaRPr b="1" sz="1800">
                  <a:solidFill>
                    <a:schemeClr val="accent1"/>
                  </a:solidFill>
                  <a:latin typeface="Barlow Condensed"/>
                  <a:ea typeface="Barlow Condensed"/>
                  <a:cs typeface="Barlow Condensed"/>
                  <a:sym typeface="Barlow Condensed"/>
                </a:endParaRPr>
              </a:p>
            </p:txBody>
          </p:sp>
          <p:sp>
            <p:nvSpPr>
              <p:cNvPr id="160" name="Google Shape;160;p17"/>
              <p:cNvSpPr txBox="1"/>
              <p:nvPr/>
            </p:nvSpPr>
            <p:spPr>
              <a:xfrm>
                <a:off x="4043579" y="1453697"/>
                <a:ext cx="2253600" cy="9438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 sz="1300">
                    <a:solidFill>
                      <a:schemeClr val="accent1"/>
                    </a:solidFill>
                    <a:latin typeface="Barlow Condensed"/>
                    <a:ea typeface="Barlow Condensed"/>
                    <a:cs typeface="Barlow Condensed"/>
                    <a:sym typeface="Barlow Condensed"/>
                  </a:rPr>
                  <a:t>Model the data</a:t>
                </a:r>
                <a:endParaRPr b="1" sz="1300">
                  <a:solidFill>
                    <a:schemeClr val="accent1"/>
                  </a:solidFill>
                  <a:latin typeface="Barlow Condensed"/>
                  <a:ea typeface="Barlow Condensed"/>
                  <a:cs typeface="Barlow Condensed"/>
                  <a:sym typeface="Barlow Condensed"/>
                </a:endParaRPr>
              </a:p>
              <a:p>
                <a:pPr indent="0" lvl="0" marL="0" rtl="0" algn="l">
                  <a:spcBef>
                    <a:spcPts val="0"/>
                  </a:spcBef>
                  <a:spcAft>
                    <a:spcPts val="0"/>
                  </a:spcAft>
                  <a:buNone/>
                </a:pPr>
                <a:r>
                  <a:t/>
                </a:r>
                <a:endParaRPr b="1" sz="1300">
                  <a:solidFill>
                    <a:schemeClr val="accent1"/>
                  </a:solidFill>
                  <a:latin typeface="Barlow Condensed"/>
                  <a:ea typeface="Barlow Condensed"/>
                  <a:cs typeface="Barlow Condensed"/>
                  <a:sym typeface="Barlow Condensed"/>
                </a:endParaRPr>
              </a:p>
              <a:p>
                <a:pPr indent="0" lvl="0" marL="0" rtl="0" algn="l">
                  <a:spcBef>
                    <a:spcPts val="0"/>
                  </a:spcBef>
                  <a:spcAft>
                    <a:spcPts val="2100"/>
                  </a:spcAft>
                  <a:buNone/>
                </a:pPr>
                <a:r>
                  <a:rPr lang="en" sz="1300">
                    <a:solidFill>
                      <a:schemeClr val="accent1"/>
                    </a:solidFill>
                    <a:latin typeface="Barlow Condensed"/>
                    <a:ea typeface="Barlow Condensed"/>
                    <a:cs typeface="Barlow Condensed"/>
                    <a:sym typeface="Barlow Condensed"/>
                  </a:rPr>
                  <a:t>Find significant patterns and trends using statistical methods and construct models to forecast and predict.</a:t>
                </a:r>
                <a:endParaRPr b="1" sz="1300">
                  <a:solidFill>
                    <a:schemeClr val="accent1"/>
                  </a:solidFill>
                  <a:latin typeface="Barlow Condensed"/>
                  <a:ea typeface="Barlow Condensed"/>
                  <a:cs typeface="Barlow Condensed"/>
                  <a:sym typeface="Barlow Condensed"/>
                </a:endParaRPr>
              </a:p>
            </p:txBody>
          </p:sp>
        </p:grpSp>
      </p:grpSp>
      <p:grpSp>
        <p:nvGrpSpPr>
          <p:cNvPr id="161" name="Google Shape;161;p17"/>
          <p:cNvGrpSpPr/>
          <p:nvPr/>
        </p:nvGrpSpPr>
        <p:grpSpPr>
          <a:xfrm>
            <a:off x="8176270" y="3450025"/>
            <a:ext cx="2831060" cy="1662396"/>
            <a:chOff x="6735027" y="2522164"/>
            <a:chExt cx="2494546" cy="1916086"/>
          </a:xfrm>
        </p:grpSpPr>
        <p:sp>
          <p:nvSpPr>
            <p:cNvPr id="162" name="Google Shape;162;p17"/>
            <p:cNvSpPr/>
            <p:nvPr/>
          </p:nvSpPr>
          <p:spPr>
            <a:xfrm>
              <a:off x="6807650" y="3079475"/>
              <a:ext cx="2349300" cy="133500"/>
            </a:xfrm>
            <a:prstGeom prst="rect">
              <a:avLst/>
            </a:prstGeom>
            <a:solidFill>
              <a:srgbClr val="55156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63" name="Google Shape;163;p17"/>
            <p:cNvGrpSpPr/>
            <p:nvPr/>
          </p:nvGrpSpPr>
          <p:grpSpPr>
            <a:xfrm>
              <a:off x="6735027" y="2522164"/>
              <a:ext cx="2494546" cy="1916086"/>
              <a:chOff x="6735027" y="2522164"/>
              <a:chExt cx="2494546" cy="1916086"/>
            </a:xfrm>
          </p:grpSpPr>
          <p:grpSp>
            <p:nvGrpSpPr>
              <p:cNvPr id="164" name="Google Shape;164;p17"/>
              <p:cNvGrpSpPr/>
              <p:nvPr/>
            </p:nvGrpSpPr>
            <p:grpSpPr>
              <a:xfrm rot="10800000">
                <a:off x="7095748" y="3079467"/>
                <a:ext cx="92400" cy="411825"/>
                <a:chOff x="1734388" y="2563700"/>
                <a:chExt cx="92400" cy="411825"/>
              </a:xfrm>
            </p:grpSpPr>
            <p:cxnSp>
              <p:nvCxnSpPr>
                <p:cNvPr id="165" name="Google Shape;165;p17"/>
                <p:cNvCxnSpPr/>
                <p:nvPr/>
              </p:nvCxnSpPr>
              <p:spPr>
                <a:xfrm>
                  <a:off x="1780588"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66" name="Google Shape;166;p17"/>
                <p:cNvSpPr/>
                <p:nvPr/>
              </p:nvSpPr>
              <p:spPr>
                <a:xfrm>
                  <a:off x="1734388" y="2563700"/>
                  <a:ext cx="92400" cy="92400"/>
                </a:xfrm>
                <a:prstGeom prst="ellipse">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7" name="Google Shape;167;p17"/>
              <p:cNvSpPr txBox="1"/>
              <p:nvPr/>
            </p:nvSpPr>
            <p:spPr>
              <a:xfrm>
                <a:off x="6735027" y="2522164"/>
                <a:ext cx="1275600" cy="371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b="1" lang="en" sz="1800">
                    <a:solidFill>
                      <a:schemeClr val="accent1"/>
                    </a:solidFill>
                    <a:latin typeface="Barlow Condensed"/>
                    <a:ea typeface="Barlow Condensed"/>
                    <a:cs typeface="Barlow Condensed"/>
                    <a:sym typeface="Barlow Condensed"/>
                  </a:rPr>
                  <a:t>Week 3</a:t>
                </a:r>
                <a:endParaRPr b="1" sz="1800">
                  <a:solidFill>
                    <a:schemeClr val="accent1"/>
                  </a:solidFill>
                  <a:latin typeface="Barlow Condensed"/>
                  <a:ea typeface="Barlow Condensed"/>
                  <a:cs typeface="Barlow Condensed"/>
                  <a:sym typeface="Barlow Condensed"/>
                </a:endParaRPr>
              </a:p>
            </p:txBody>
          </p:sp>
          <p:sp>
            <p:nvSpPr>
              <p:cNvPr id="168" name="Google Shape;168;p17"/>
              <p:cNvSpPr txBox="1"/>
              <p:nvPr/>
            </p:nvSpPr>
            <p:spPr>
              <a:xfrm>
                <a:off x="6975973" y="3494450"/>
                <a:ext cx="2253600" cy="9438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 sz="1300">
                    <a:solidFill>
                      <a:schemeClr val="accent1"/>
                    </a:solidFill>
                    <a:latin typeface="Barlow Condensed"/>
                    <a:ea typeface="Barlow Condensed"/>
                    <a:cs typeface="Barlow Condensed"/>
                    <a:sym typeface="Barlow Condensed"/>
                  </a:rPr>
                  <a:t>Come up with analysis /interpreting</a:t>
                </a:r>
                <a:endParaRPr b="1" sz="1300">
                  <a:solidFill>
                    <a:schemeClr val="accent1"/>
                  </a:solidFill>
                  <a:latin typeface="Barlow Condensed"/>
                  <a:ea typeface="Barlow Condensed"/>
                  <a:cs typeface="Barlow Condensed"/>
                  <a:sym typeface="Barlow Condensed"/>
                </a:endParaRPr>
              </a:p>
              <a:p>
                <a:pPr indent="0" lvl="0" marL="0" rtl="0" algn="l">
                  <a:spcBef>
                    <a:spcPts val="0"/>
                  </a:spcBef>
                  <a:spcAft>
                    <a:spcPts val="0"/>
                  </a:spcAft>
                  <a:buNone/>
                </a:pPr>
                <a:r>
                  <a:t/>
                </a:r>
                <a:endParaRPr b="1" sz="1300">
                  <a:solidFill>
                    <a:schemeClr val="accent1"/>
                  </a:solidFill>
                  <a:latin typeface="Barlow Condensed"/>
                  <a:ea typeface="Barlow Condensed"/>
                  <a:cs typeface="Barlow Condensed"/>
                  <a:sym typeface="Barlow Condensed"/>
                </a:endParaRPr>
              </a:p>
              <a:p>
                <a:pPr indent="0" lvl="0" marL="0" rtl="0" algn="l">
                  <a:spcBef>
                    <a:spcPts val="0"/>
                  </a:spcBef>
                  <a:spcAft>
                    <a:spcPts val="2100"/>
                  </a:spcAft>
                  <a:buNone/>
                </a:pPr>
                <a:r>
                  <a:rPr lang="en" sz="1300">
                    <a:solidFill>
                      <a:schemeClr val="accent1"/>
                    </a:solidFill>
                    <a:latin typeface="Barlow Condensed"/>
                    <a:ea typeface="Barlow Condensed"/>
                    <a:cs typeface="Barlow Condensed"/>
                    <a:sym typeface="Barlow Condensed"/>
                  </a:rPr>
                  <a:t>Interpret the patterns and trends obtained and present our insights.</a:t>
                </a:r>
                <a:endParaRPr b="1" sz="1300">
                  <a:solidFill>
                    <a:schemeClr val="accent1"/>
                  </a:solidFill>
                  <a:latin typeface="Barlow Condensed"/>
                  <a:ea typeface="Barlow Condensed"/>
                  <a:cs typeface="Barlow Condensed"/>
                  <a:sym typeface="Barlow Condensed"/>
                </a:endParaRPr>
              </a:p>
            </p:txBody>
          </p:sp>
        </p:grpSp>
      </p:grpSp>
      <p:grpSp>
        <p:nvGrpSpPr>
          <p:cNvPr id="169" name="Google Shape;169;p17"/>
          <p:cNvGrpSpPr/>
          <p:nvPr/>
        </p:nvGrpSpPr>
        <p:grpSpPr>
          <a:xfrm>
            <a:off x="1095604" y="2747537"/>
            <a:ext cx="2928872" cy="1702239"/>
            <a:chOff x="495991" y="1857800"/>
            <a:chExt cx="2580731" cy="1728863"/>
          </a:xfrm>
        </p:grpSpPr>
        <p:sp>
          <p:nvSpPr>
            <p:cNvPr id="170" name="Google Shape;170;p17"/>
            <p:cNvSpPr/>
            <p:nvPr/>
          </p:nvSpPr>
          <p:spPr>
            <a:xfrm>
              <a:off x="932600" y="3079475"/>
              <a:ext cx="1958400" cy="133500"/>
            </a:xfrm>
            <a:prstGeom prst="rect">
              <a:avLst/>
            </a:prstGeom>
            <a:solidFill>
              <a:srgbClr val="9225A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71" name="Google Shape;171;p17"/>
            <p:cNvGrpSpPr/>
            <p:nvPr/>
          </p:nvGrpSpPr>
          <p:grpSpPr>
            <a:xfrm>
              <a:off x="495991" y="1857800"/>
              <a:ext cx="2580731" cy="1728863"/>
              <a:chOff x="495991" y="1857800"/>
              <a:chExt cx="2580731" cy="1728863"/>
            </a:xfrm>
          </p:grpSpPr>
          <p:sp>
            <p:nvSpPr>
              <p:cNvPr id="172" name="Google Shape;172;p17"/>
              <p:cNvSpPr txBox="1"/>
              <p:nvPr/>
            </p:nvSpPr>
            <p:spPr>
              <a:xfrm>
                <a:off x="495991" y="3215263"/>
                <a:ext cx="871200" cy="371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b="1" lang="en" sz="1800">
                    <a:solidFill>
                      <a:schemeClr val="accent1"/>
                    </a:solidFill>
                    <a:latin typeface="Barlow Condensed"/>
                    <a:ea typeface="Barlow Condensed"/>
                    <a:cs typeface="Barlow Condensed"/>
                    <a:sym typeface="Barlow Condensed"/>
                  </a:rPr>
                  <a:t>Week1</a:t>
                </a:r>
                <a:endParaRPr b="1" sz="1800">
                  <a:solidFill>
                    <a:schemeClr val="accent1"/>
                  </a:solidFill>
                  <a:latin typeface="Barlow Condensed"/>
                  <a:ea typeface="Barlow Condensed"/>
                  <a:cs typeface="Barlow Condensed"/>
                  <a:sym typeface="Barlow Condensed"/>
                </a:endParaRPr>
              </a:p>
            </p:txBody>
          </p:sp>
          <p:grpSp>
            <p:nvGrpSpPr>
              <p:cNvPr id="173" name="Google Shape;173;p17"/>
              <p:cNvGrpSpPr/>
              <p:nvPr/>
            </p:nvGrpSpPr>
            <p:grpSpPr>
              <a:xfrm>
                <a:off x="881025" y="2800065"/>
                <a:ext cx="92400" cy="411825"/>
                <a:chOff x="845575" y="2563700"/>
                <a:chExt cx="92400" cy="411825"/>
              </a:xfrm>
            </p:grpSpPr>
            <p:cxnSp>
              <p:nvCxnSpPr>
                <p:cNvPr id="174" name="Google Shape;174;p17"/>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75" name="Google Shape;175;p17"/>
                <p:cNvSpPr/>
                <p:nvPr/>
              </p:nvSpPr>
              <p:spPr>
                <a:xfrm>
                  <a:off x="845575" y="2563700"/>
                  <a:ext cx="92400" cy="92400"/>
                </a:xfrm>
                <a:prstGeom prst="ellipse">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76" name="Google Shape;176;p17"/>
              <p:cNvSpPr txBox="1"/>
              <p:nvPr/>
            </p:nvSpPr>
            <p:spPr>
              <a:xfrm>
                <a:off x="823122" y="1857800"/>
                <a:ext cx="2253600" cy="9438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 sz="1300">
                    <a:solidFill>
                      <a:schemeClr val="accent1"/>
                    </a:solidFill>
                    <a:latin typeface="Barlow Condensed"/>
                    <a:ea typeface="Barlow Condensed"/>
                    <a:cs typeface="Barlow Condensed"/>
                    <a:sym typeface="Barlow Condensed"/>
                  </a:rPr>
                  <a:t>Gather data</a:t>
                </a:r>
                <a:endParaRPr b="1" sz="1300">
                  <a:solidFill>
                    <a:schemeClr val="accent1"/>
                  </a:solidFill>
                  <a:latin typeface="Barlow Condensed"/>
                  <a:ea typeface="Barlow Condensed"/>
                  <a:cs typeface="Barlow Condensed"/>
                  <a:sym typeface="Barlow Condensed"/>
                </a:endParaRPr>
              </a:p>
              <a:p>
                <a:pPr indent="0" lvl="0" marL="0" rtl="0" algn="l">
                  <a:spcBef>
                    <a:spcPts val="0"/>
                  </a:spcBef>
                  <a:spcAft>
                    <a:spcPts val="0"/>
                  </a:spcAft>
                  <a:buNone/>
                </a:pPr>
                <a:r>
                  <a:t/>
                </a:r>
                <a:endParaRPr b="1" sz="1300">
                  <a:solidFill>
                    <a:schemeClr val="accent1"/>
                  </a:solidFill>
                  <a:latin typeface="Barlow Condensed"/>
                  <a:ea typeface="Barlow Condensed"/>
                  <a:cs typeface="Barlow Condensed"/>
                  <a:sym typeface="Barlow Condensed"/>
                </a:endParaRPr>
              </a:p>
              <a:p>
                <a:pPr indent="0" lvl="0" marL="0" rtl="0" algn="l">
                  <a:spcBef>
                    <a:spcPts val="0"/>
                  </a:spcBef>
                  <a:spcAft>
                    <a:spcPts val="2100"/>
                  </a:spcAft>
                  <a:buNone/>
                </a:pPr>
                <a:r>
                  <a:rPr lang="en" sz="1300">
                    <a:solidFill>
                      <a:schemeClr val="accent1"/>
                    </a:solidFill>
                    <a:latin typeface="Barlow Condensed"/>
                    <a:ea typeface="Barlow Condensed"/>
                    <a:cs typeface="Barlow Condensed"/>
                    <a:sym typeface="Barlow Condensed"/>
                  </a:rPr>
                  <a:t>We gather relevant data and key research</a:t>
                </a:r>
                <a:endParaRPr b="1" sz="1300">
                  <a:solidFill>
                    <a:schemeClr val="accent1"/>
                  </a:solidFill>
                  <a:latin typeface="Barlow Condensed"/>
                  <a:ea typeface="Barlow Condensed"/>
                  <a:cs typeface="Barlow Condensed"/>
                  <a:sym typeface="Barlow Condensed"/>
                </a:endParaRPr>
              </a:p>
            </p:txBody>
          </p:sp>
        </p:grpSp>
      </p:grpSp>
      <p:grpSp>
        <p:nvGrpSpPr>
          <p:cNvPr id="177" name="Google Shape;177;p17"/>
          <p:cNvGrpSpPr/>
          <p:nvPr/>
        </p:nvGrpSpPr>
        <p:grpSpPr>
          <a:xfrm>
            <a:off x="2830589" y="3606568"/>
            <a:ext cx="3205630" cy="1503128"/>
            <a:chOff x="2024760" y="2702596"/>
            <a:chExt cx="2824592" cy="1732513"/>
          </a:xfrm>
        </p:grpSpPr>
        <p:sp>
          <p:nvSpPr>
            <p:cNvPr id="178" name="Google Shape;178;p17"/>
            <p:cNvSpPr/>
            <p:nvPr/>
          </p:nvSpPr>
          <p:spPr>
            <a:xfrm>
              <a:off x="2890952" y="3079475"/>
              <a:ext cx="1958400" cy="133500"/>
            </a:xfrm>
            <a:prstGeom prst="rect">
              <a:avLst/>
            </a:prstGeom>
            <a:solidFill>
              <a:srgbClr val="55156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79" name="Google Shape;179;p17"/>
            <p:cNvGrpSpPr/>
            <p:nvPr/>
          </p:nvGrpSpPr>
          <p:grpSpPr>
            <a:xfrm>
              <a:off x="2024760" y="2702596"/>
              <a:ext cx="2253600" cy="1732513"/>
              <a:chOff x="2024760" y="2702596"/>
              <a:chExt cx="2253600" cy="1732513"/>
            </a:xfrm>
          </p:grpSpPr>
          <p:sp>
            <p:nvSpPr>
              <p:cNvPr id="180" name="Google Shape;180;p17"/>
              <p:cNvSpPr txBox="1"/>
              <p:nvPr/>
            </p:nvSpPr>
            <p:spPr>
              <a:xfrm>
                <a:off x="2525595" y="2702596"/>
                <a:ext cx="745800" cy="371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t/>
                </a:r>
                <a:endParaRPr b="1" sz="1600">
                  <a:latin typeface="Roboto"/>
                  <a:ea typeface="Roboto"/>
                  <a:cs typeface="Roboto"/>
                  <a:sym typeface="Roboto"/>
                </a:endParaRPr>
              </a:p>
            </p:txBody>
          </p:sp>
          <p:grpSp>
            <p:nvGrpSpPr>
              <p:cNvPr id="181" name="Google Shape;181;p17"/>
              <p:cNvGrpSpPr/>
              <p:nvPr/>
            </p:nvGrpSpPr>
            <p:grpSpPr>
              <a:xfrm rot="10800000">
                <a:off x="2849073" y="3079467"/>
                <a:ext cx="92400" cy="411825"/>
                <a:chOff x="2070100" y="2563700"/>
                <a:chExt cx="92400" cy="411825"/>
              </a:xfrm>
            </p:grpSpPr>
            <p:cxnSp>
              <p:nvCxnSpPr>
                <p:cNvPr id="182" name="Google Shape;182;p17"/>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83" name="Google Shape;183;p17"/>
                <p:cNvSpPr/>
                <p:nvPr/>
              </p:nvSpPr>
              <p:spPr>
                <a:xfrm>
                  <a:off x="2070100" y="2563700"/>
                  <a:ext cx="92400" cy="92400"/>
                </a:xfrm>
                <a:prstGeom prst="ellipse">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4" name="Google Shape;184;p17"/>
              <p:cNvSpPr txBox="1"/>
              <p:nvPr/>
            </p:nvSpPr>
            <p:spPr>
              <a:xfrm>
                <a:off x="2024760" y="3491309"/>
                <a:ext cx="2253600" cy="9438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 sz="1300">
                    <a:solidFill>
                      <a:schemeClr val="accent1"/>
                    </a:solidFill>
                    <a:latin typeface="Barlow Condensed"/>
                    <a:ea typeface="Barlow Condensed"/>
                    <a:cs typeface="Barlow Condensed"/>
                    <a:sym typeface="Barlow Condensed"/>
                  </a:rPr>
                  <a:t>Data Cleaning</a:t>
                </a:r>
                <a:endParaRPr b="1" sz="1300">
                  <a:solidFill>
                    <a:schemeClr val="accent1"/>
                  </a:solidFill>
                  <a:latin typeface="Barlow Condensed"/>
                  <a:ea typeface="Barlow Condensed"/>
                  <a:cs typeface="Barlow Condensed"/>
                  <a:sym typeface="Barlow Condensed"/>
                </a:endParaRPr>
              </a:p>
              <a:p>
                <a:pPr indent="0" lvl="0" marL="0" rtl="0" algn="l">
                  <a:spcBef>
                    <a:spcPts val="2100"/>
                  </a:spcBef>
                  <a:spcAft>
                    <a:spcPts val="2100"/>
                  </a:spcAft>
                  <a:buNone/>
                </a:pPr>
                <a:r>
                  <a:rPr lang="en" sz="1300">
                    <a:solidFill>
                      <a:schemeClr val="accent1"/>
                    </a:solidFill>
                    <a:latin typeface="Barlow Condensed"/>
                    <a:ea typeface="Barlow Condensed"/>
                    <a:cs typeface="Barlow Condensed"/>
                    <a:sym typeface="Barlow Condensed"/>
                  </a:rPr>
                  <a:t>Clean data to a format the machine can interpret.</a:t>
                </a:r>
                <a:endParaRPr sz="1300">
                  <a:solidFill>
                    <a:schemeClr val="accent1"/>
                  </a:solidFill>
                  <a:latin typeface="Barlow Condensed"/>
                  <a:ea typeface="Barlow Condensed"/>
                  <a:cs typeface="Barlow Condensed"/>
                  <a:sym typeface="Barlow Condensed"/>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1291175" y="1907825"/>
            <a:ext cx="9829500" cy="76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solidFill>
                  <a:schemeClr val="accent5"/>
                </a:solidFill>
              </a:rPr>
              <a:t>Solution Budget</a:t>
            </a:r>
            <a:endParaRPr>
              <a:solidFill>
                <a:schemeClr val="accent5"/>
              </a:solidFill>
            </a:endParaRPr>
          </a:p>
        </p:txBody>
      </p:sp>
      <p:sp>
        <p:nvSpPr>
          <p:cNvPr id="190" name="Google Shape;190;p18"/>
          <p:cNvSpPr txBox="1"/>
          <p:nvPr>
            <p:ph idx="1" type="body"/>
          </p:nvPr>
        </p:nvSpPr>
        <p:spPr>
          <a:xfrm>
            <a:off x="1291350" y="2671325"/>
            <a:ext cx="9829500" cy="2341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a:solidFill>
                  <a:schemeClr val="accent1"/>
                </a:solidFill>
              </a:rPr>
              <a:t>Our pricing is entirely on individual service charges for the freelancers that make up the team. On average they charge an hourly fee of between $30 - $40 dollars per hour. Working for three weeks, at a total of 30 hours a week, totalling 90 hours will require an approximate budget of $10800.</a:t>
            </a:r>
            <a:endParaRPr>
              <a:solidFill>
                <a:schemeClr val="accent1"/>
              </a:solidFill>
            </a:endParaRPr>
          </a:p>
          <a:p>
            <a:pPr indent="0" lvl="0" marL="0" rtl="0" algn="l">
              <a:spcBef>
                <a:spcPts val="2100"/>
              </a:spcBef>
              <a:spcAft>
                <a:spcPts val="2100"/>
              </a:spcAft>
              <a:buClr>
                <a:schemeClr val="dk1"/>
              </a:buClr>
              <a:buSzPts val="1100"/>
              <a:buFont typeface="Arial"/>
              <a:buNone/>
            </a:pPr>
            <a:r>
              <a:t/>
            </a:r>
            <a:endParaRPr>
              <a:solidFill>
                <a:schemeClr val="accent1"/>
              </a:solidFill>
            </a:endParaRPr>
          </a:p>
        </p:txBody>
      </p:sp>
      <p:sp>
        <p:nvSpPr>
          <p:cNvPr id="191" name="Google Shape;191;p18"/>
          <p:cNvSpPr/>
          <p:nvPr/>
        </p:nvSpPr>
        <p:spPr>
          <a:xfrm>
            <a:off x="11548085" y="1192960"/>
            <a:ext cx="478500" cy="4785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Add" id="192" name="Google Shape;192;p18"/>
          <p:cNvSpPr/>
          <p:nvPr/>
        </p:nvSpPr>
        <p:spPr>
          <a:xfrm rot="2764855">
            <a:off x="11643618" y="1295294"/>
            <a:ext cx="285623" cy="285623"/>
          </a:xfrm>
          <a:custGeom>
            <a:rect b="b" l="l" r="r" t="t"/>
            <a:pathLst>
              <a:path extrusionOk="0" h="762000" w="76200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8">
            <a:hlinkClick/>
          </p:cNvPr>
          <p:cNvSpPr/>
          <p:nvPr/>
        </p:nvSpPr>
        <p:spPr>
          <a:xfrm>
            <a:off x="11548085" y="1192960"/>
            <a:ext cx="478500" cy="4785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ph type="title"/>
          </p:nvPr>
        </p:nvSpPr>
        <p:spPr>
          <a:xfrm>
            <a:off x="1291175" y="1907825"/>
            <a:ext cx="9829500" cy="76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t>Risk</a:t>
            </a:r>
            <a:endParaRPr/>
          </a:p>
        </p:txBody>
      </p:sp>
      <p:sp>
        <p:nvSpPr>
          <p:cNvPr id="199" name="Google Shape;199;p19"/>
          <p:cNvSpPr txBox="1"/>
          <p:nvPr>
            <p:ph idx="1" type="body"/>
          </p:nvPr>
        </p:nvSpPr>
        <p:spPr>
          <a:xfrm>
            <a:off x="1291350" y="2671325"/>
            <a:ext cx="9829500" cy="2341500"/>
          </a:xfrm>
          <a:prstGeom prst="rect">
            <a:avLst/>
          </a:prstGeom>
        </p:spPr>
        <p:txBody>
          <a:bodyPr anchorCtr="0" anchor="t" bIns="121900" lIns="121900" spcFirstLastPara="1" rIns="121900" wrap="square" tIns="121900">
            <a:noAutofit/>
          </a:bodyPr>
          <a:lstStyle/>
          <a:p>
            <a:pPr indent="0" lvl="0" marL="0" rtl="0" algn="just">
              <a:lnSpc>
                <a:spcPct val="120000"/>
              </a:lnSpc>
              <a:spcBef>
                <a:spcPts val="600"/>
              </a:spcBef>
              <a:spcAft>
                <a:spcPts val="0"/>
              </a:spcAft>
              <a:buClr>
                <a:schemeClr val="dk1"/>
              </a:buClr>
              <a:buSzPts val="1100"/>
              <a:buFont typeface="Arial"/>
              <a:buNone/>
            </a:pPr>
            <a:r>
              <a:rPr lang="en">
                <a:solidFill>
                  <a:schemeClr val="accent1"/>
                </a:solidFill>
              </a:rPr>
              <a:t>Following the recommendation of Increasing individual tax, there are some disadvantages to this, as highlighted below. </a:t>
            </a:r>
            <a:endParaRPr>
              <a:solidFill>
                <a:schemeClr val="accent1"/>
              </a:solidFill>
            </a:endParaRPr>
          </a:p>
          <a:p>
            <a:pPr indent="-330200" lvl="0" marL="457200" rtl="0" algn="just">
              <a:lnSpc>
                <a:spcPct val="120000"/>
              </a:lnSpc>
              <a:spcBef>
                <a:spcPts val="600"/>
              </a:spcBef>
              <a:spcAft>
                <a:spcPts val="0"/>
              </a:spcAft>
              <a:buClr>
                <a:schemeClr val="accent1"/>
              </a:buClr>
              <a:buSzPts val="1600"/>
              <a:buAutoNum type="arabicPeriod"/>
            </a:pPr>
            <a:r>
              <a:rPr lang="en">
                <a:solidFill>
                  <a:schemeClr val="accent1"/>
                </a:solidFill>
              </a:rPr>
              <a:t>When taxation is increased, consumer spending decreases simply because tax takes money from consumers making them have less disposable income. </a:t>
            </a:r>
            <a:endParaRPr>
              <a:solidFill>
                <a:schemeClr val="accent1"/>
              </a:solidFill>
            </a:endParaRPr>
          </a:p>
          <a:p>
            <a:pPr indent="-330200" lvl="0" marL="457200" rtl="0" algn="just">
              <a:lnSpc>
                <a:spcPct val="120000"/>
              </a:lnSpc>
              <a:spcBef>
                <a:spcPts val="0"/>
              </a:spcBef>
              <a:spcAft>
                <a:spcPts val="0"/>
              </a:spcAft>
              <a:buClr>
                <a:schemeClr val="accent1"/>
              </a:buClr>
              <a:buSzPts val="1600"/>
              <a:buAutoNum type="arabicPeriod"/>
            </a:pPr>
            <a:r>
              <a:rPr lang="en">
                <a:solidFill>
                  <a:schemeClr val="accent1"/>
                </a:solidFill>
              </a:rPr>
              <a:t>With lesser disposable income, business revenue is decreased, which affects a ton of areas including hiring investment, which increases the rate of unemployment but overall, the lesser profits businesses make, the lesser tax they will pay which overall inhibits economic growth. </a:t>
            </a:r>
            <a:endParaRPr>
              <a:solidFill>
                <a:schemeClr val="accent1"/>
              </a:solidFill>
            </a:endParaRPr>
          </a:p>
          <a:p>
            <a:pPr indent="0" lvl="0" marL="0" rtl="0" algn="just">
              <a:spcBef>
                <a:spcPts val="0"/>
              </a:spcBef>
              <a:spcAft>
                <a:spcPts val="2100"/>
              </a:spcAft>
              <a:buNone/>
            </a:pPr>
            <a:r>
              <a:t/>
            </a:r>
            <a:endParaRPr sz="210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1291175" y="1907825"/>
            <a:ext cx="9829500" cy="76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solidFill>
                  <a:schemeClr val="accent6"/>
                </a:solidFill>
              </a:rPr>
              <a:t>Conclusion</a:t>
            </a:r>
            <a:endParaRPr>
              <a:solidFill>
                <a:schemeClr val="accent6"/>
              </a:solidFill>
            </a:endParaRPr>
          </a:p>
        </p:txBody>
      </p:sp>
      <p:sp>
        <p:nvSpPr>
          <p:cNvPr id="205" name="Google Shape;205;p20"/>
          <p:cNvSpPr txBox="1"/>
          <p:nvPr>
            <p:ph idx="1" type="body"/>
          </p:nvPr>
        </p:nvSpPr>
        <p:spPr>
          <a:xfrm>
            <a:off x="1291350" y="2671325"/>
            <a:ext cx="9892800" cy="2341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a:solidFill>
                  <a:schemeClr val="accent1"/>
                </a:solidFill>
              </a:rPr>
              <a:t>From our data analysis concerning the types and amounts of tax revenues collected across Africa, we were able to draw meaningful conclusions and come up with </a:t>
            </a:r>
            <a:r>
              <a:rPr lang="en">
                <a:solidFill>
                  <a:schemeClr val="accent1"/>
                </a:solidFill>
              </a:rPr>
              <a:t>meaningful</a:t>
            </a:r>
            <a:r>
              <a:rPr lang="en">
                <a:solidFill>
                  <a:schemeClr val="accent1"/>
                </a:solidFill>
              </a:rPr>
              <a:t> recommendations we believe can help RRA in their digital transformation mandate and </a:t>
            </a:r>
            <a:r>
              <a:rPr lang="en">
                <a:solidFill>
                  <a:schemeClr val="accent1"/>
                </a:solidFill>
              </a:rPr>
              <a:t>establish an effectual revenue collection platform.</a:t>
            </a:r>
            <a:endParaRPr>
              <a:solidFill>
                <a:schemeClr val="accent1"/>
              </a:solidFill>
            </a:endParaRPr>
          </a:p>
          <a:p>
            <a:pPr indent="0" lvl="0" marL="0" rtl="0" algn="just">
              <a:lnSpc>
                <a:spcPct val="120000"/>
              </a:lnSpc>
              <a:spcBef>
                <a:spcPts val="2100"/>
              </a:spcBef>
              <a:spcAft>
                <a:spcPts val="0"/>
              </a:spcAft>
              <a:buClr>
                <a:schemeClr val="dk1"/>
              </a:buClr>
              <a:buSzPts val="1100"/>
              <a:buFont typeface="Arial"/>
              <a:buNone/>
            </a:pPr>
            <a:r>
              <a:rPr lang="en">
                <a:solidFill>
                  <a:schemeClr val="accent1"/>
                </a:solidFill>
              </a:rPr>
              <a:t>The analysis has proven facts based on the data given which has informed the making of data driven decisions. The pros outweigh the cons in which we do recommend that The Rwanda Government adapt to our recommendations. </a:t>
            </a:r>
            <a:endParaRPr>
              <a:solidFill>
                <a:schemeClr val="accent1"/>
              </a:solidFill>
            </a:endParaRPr>
          </a:p>
        </p:txBody>
      </p:sp>
      <p:sp>
        <p:nvSpPr>
          <p:cNvPr id="206" name="Google Shape;206;p20"/>
          <p:cNvSpPr/>
          <p:nvPr/>
        </p:nvSpPr>
        <p:spPr>
          <a:xfrm>
            <a:off x="11548085" y="1192960"/>
            <a:ext cx="478500" cy="4785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Add" id="207" name="Google Shape;207;p20"/>
          <p:cNvSpPr/>
          <p:nvPr/>
        </p:nvSpPr>
        <p:spPr>
          <a:xfrm rot="2764855">
            <a:off x="11643618" y="1295294"/>
            <a:ext cx="285623" cy="285623"/>
          </a:xfrm>
          <a:custGeom>
            <a:rect b="b" l="l" r="r" t="t"/>
            <a:pathLst>
              <a:path extrusionOk="0" h="762000" w="76200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20">
            <a:hlinkClick/>
          </p:cNvPr>
          <p:cNvSpPr/>
          <p:nvPr/>
        </p:nvSpPr>
        <p:spPr>
          <a:xfrm>
            <a:off x="11548085" y="1192960"/>
            <a:ext cx="478500" cy="4785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type="title"/>
          </p:nvPr>
        </p:nvSpPr>
        <p:spPr>
          <a:xfrm>
            <a:off x="1291175" y="1907825"/>
            <a:ext cx="9829500" cy="76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solidFill>
                  <a:schemeClr val="accent6"/>
                </a:solidFill>
              </a:rPr>
              <a:t>Appendix</a:t>
            </a:r>
            <a:endParaRPr>
              <a:solidFill>
                <a:schemeClr val="accent6"/>
              </a:solidFill>
            </a:endParaRPr>
          </a:p>
        </p:txBody>
      </p:sp>
      <p:sp>
        <p:nvSpPr>
          <p:cNvPr id="214" name="Google Shape;214;p21"/>
          <p:cNvSpPr txBox="1"/>
          <p:nvPr>
            <p:ph idx="1" type="body"/>
          </p:nvPr>
        </p:nvSpPr>
        <p:spPr>
          <a:xfrm>
            <a:off x="1291350" y="2671325"/>
            <a:ext cx="9829500" cy="2341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a:t>Links for our project:</a:t>
            </a:r>
            <a:endParaRPr/>
          </a:p>
          <a:p>
            <a:pPr indent="-330200" lvl="0" marL="457200" rtl="0" algn="l">
              <a:spcBef>
                <a:spcPts val="2100"/>
              </a:spcBef>
              <a:spcAft>
                <a:spcPts val="0"/>
              </a:spcAft>
              <a:buSzPts val="1600"/>
              <a:buAutoNum type="arabicPeriod"/>
            </a:pPr>
            <a:r>
              <a:rPr lang="en">
                <a:solidFill>
                  <a:schemeClr val="accent1"/>
                </a:solidFill>
              </a:rPr>
              <a:t>African Crises Dataset: </a:t>
            </a:r>
            <a:r>
              <a:rPr lang="en" u="sng">
                <a:solidFill>
                  <a:srgbClr val="1155CC"/>
                </a:solidFill>
                <a:hlinkClick r:id="rId3">
                  <a:extLst>
                    <a:ext uri="{A12FA001-AC4F-418D-AE19-62706E023703}">
                      <ahyp:hlinkClr val="tx"/>
                    </a:ext>
                  </a:extLst>
                </a:hlinkClick>
              </a:rPr>
              <a:t>Here</a:t>
            </a:r>
            <a:r>
              <a:rPr lang="en"/>
              <a:t> </a:t>
            </a:r>
            <a:endParaRPr/>
          </a:p>
          <a:p>
            <a:pPr indent="-330200" lvl="0" marL="457200" rtl="0" algn="l">
              <a:spcBef>
                <a:spcPts val="0"/>
              </a:spcBef>
              <a:spcAft>
                <a:spcPts val="0"/>
              </a:spcAft>
              <a:buSzPts val="1600"/>
              <a:buAutoNum type="arabicPeriod"/>
            </a:pPr>
            <a:r>
              <a:rPr lang="en">
                <a:solidFill>
                  <a:schemeClr val="accent1"/>
                </a:solidFill>
              </a:rPr>
              <a:t>Data Tax Revenue Spreadsheet : </a:t>
            </a:r>
            <a:r>
              <a:rPr lang="en" u="sng">
                <a:solidFill>
                  <a:srgbClr val="1155CC"/>
                </a:solidFill>
                <a:hlinkClick r:id="rId4">
                  <a:extLst>
                    <a:ext uri="{A12FA001-AC4F-418D-AE19-62706E023703}">
                      <ahyp:hlinkClr val="tx"/>
                    </a:ext>
                  </a:extLst>
                </a:hlinkClick>
              </a:rPr>
              <a:t>Here</a:t>
            </a:r>
            <a:r>
              <a:rPr lang="en">
                <a:solidFill>
                  <a:srgbClr val="1155CC"/>
                </a:solidFill>
              </a:rPr>
              <a:t> </a:t>
            </a:r>
            <a:endParaRPr>
              <a:solidFill>
                <a:srgbClr val="1155CC"/>
              </a:solidFill>
            </a:endParaRPr>
          </a:p>
          <a:p>
            <a:pPr indent="-330200" lvl="0" marL="457200" rtl="0" algn="l">
              <a:spcBef>
                <a:spcPts val="0"/>
              </a:spcBef>
              <a:spcAft>
                <a:spcPts val="0"/>
              </a:spcAft>
              <a:buClr>
                <a:schemeClr val="accent1"/>
              </a:buClr>
              <a:buSzPts val="1600"/>
              <a:buAutoNum type="arabicPeriod"/>
            </a:pPr>
            <a:r>
              <a:rPr lang="en">
                <a:solidFill>
                  <a:schemeClr val="accent1"/>
                </a:solidFill>
              </a:rPr>
              <a:t>GitHub Repository: </a:t>
            </a:r>
            <a:r>
              <a:rPr lang="en" u="sng">
                <a:solidFill>
                  <a:srgbClr val="1155CC"/>
                </a:solidFill>
                <a:hlinkClick r:id="rId5">
                  <a:extLst>
                    <a:ext uri="{A12FA001-AC4F-418D-AE19-62706E023703}">
                      <ahyp:hlinkClr val="tx"/>
                    </a:ext>
                  </a:extLst>
                </a:hlinkClick>
              </a:rPr>
              <a:t>Here</a:t>
            </a:r>
            <a:endParaRPr>
              <a:solidFill>
                <a:srgbClr val="1155CC"/>
              </a:solidFill>
            </a:endParaRPr>
          </a:p>
          <a:p>
            <a:pPr indent="0" lvl="0" marL="0" rtl="0" algn="l">
              <a:spcBef>
                <a:spcPts val="2100"/>
              </a:spcBef>
              <a:spcAft>
                <a:spcPts val="2100"/>
              </a:spcAft>
              <a:buClr>
                <a:schemeClr val="dk1"/>
              </a:buClr>
              <a:buSzPts val="1100"/>
              <a:buFont typeface="Arial"/>
              <a:buNone/>
            </a:pPr>
            <a:r>
              <a:t/>
            </a:r>
            <a:endParaRPr/>
          </a:p>
        </p:txBody>
      </p:sp>
      <p:sp>
        <p:nvSpPr>
          <p:cNvPr id="215" name="Google Shape;215;p21"/>
          <p:cNvSpPr/>
          <p:nvPr/>
        </p:nvSpPr>
        <p:spPr>
          <a:xfrm>
            <a:off x="11548085" y="1192960"/>
            <a:ext cx="478500" cy="4785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Add" id="216" name="Google Shape;216;p21"/>
          <p:cNvSpPr/>
          <p:nvPr/>
        </p:nvSpPr>
        <p:spPr>
          <a:xfrm rot="2764855">
            <a:off x="11643618" y="1295294"/>
            <a:ext cx="285623" cy="285623"/>
          </a:xfrm>
          <a:custGeom>
            <a:rect b="b" l="l" r="r" t="t"/>
            <a:pathLst>
              <a:path extrusionOk="0" h="762000" w="76200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21">
            <a:hlinkClick/>
          </p:cNvPr>
          <p:cNvSpPr/>
          <p:nvPr/>
        </p:nvSpPr>
        <p:spPr>
          <a:xfrm>
            <a:off x="11548085" y="1192960"/>
            <a:ext cx="478500" cy="4785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2"/>
          <p:cNvSpPr txBox="1"/>
          <p:nvPr>
            <p:ph type="title"/>
          </p:nvPr>
        </p:nvSpPr>
        <p:spPr>
          <a:xfrm>
            <a:off x="5210500" y="3047250"/>
            <a:ext cx="2088600" cy="76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solidFill>
                  <a:schemeClr val="accent5"/>
                </a:solidFill>
              </a:rPr>
              <a:t>The End.</a:t>
            </a:r>
            <a:endParaRPr>
              <a:solidFill>
                <a:schemeClr val="accent5"/>
              </a:solidFill>
            </a:endParaRPr>
          </a:p>
        </p:txBody>
      </p:sp>
      <p:sp>
        <p:nvSpPr>
          <p:cNvPr id="223" name="Google Shape;223;p22"/>
          <p:cNvSpPr/>
          <p:nvPr/>
        </p:nvSpPr>
        <p:spPr>
          <a:xfrm>
            <a:off x="11548085" y="1192960"/>
            <a:ext cx="478500" cy="4785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Add" id="224" name="Google Shape;224;p22"/>
          <p:cNvSpPr/>
          <p:nvPr/>
        </p:nvSpPr>
        <p:spPr>
          <a:xfrm rot="2764855">
            <a:off x="11643618" y="1295294"/>
            <a:ext cx="285623" cy="285623"/>
          </a:xfrm>
          <a:custGeom>
            <a:rect b="b" l="l" r="r" t="t"/>
            <a:pathLst>
              <a:path extrusionOk="0" h="762000" w="76200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22">
            <a:hlinkClick/>
          </p:cNvPr>
          <p:cNvSpPr/>
          <p:nvPr/>
        </p:nvSpPr>
        <p:spPr>
          <a:xfrm>
            <a:off x="11548085" y="1192960"/>
            <a:ext cx="478500" cy="4785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9"/>
          <p:cNvSpPr txBox="1"/>
          <p:nvPr>
            <p:ph type="title"/>
          </p:nvPr>
        </p:nvSpPr>
        <p:spPr>
          <a:xfrm>
            <a:off x="1291175" y="1907825"/>
            <a:ext cx="9829500" cy="76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t>Agenda</a:t>
            </a:r>
            <a:endParaRPr/>
          </a:p>
        </p:txBody>
      </p:sp>
      <p:sp>
        <p:nvSpPr>
          <p:cNvPr id="79" name="Google Shape;79;p9"/>
          <p:cNvSpPr txBox="1"/>
          <p:nvPr>
            <p:ph idx="1" type="body"/>
          </p:nvPr>
        </p:nvSpPr>
        <p:spPr>
          <a:xfrm>
            <a:off x="1291350" y="2564725"/>
            <a:ext cx="9829500" cy="2448000"/>
          </a:xfrm>
          <a:prstGeom prst="rect">
            <a:avLst/>
          </a:prstGeom>
        </p:spPr>
        <p:txBody>
          <a:bodyPr anchorCtr="0" anchor="t" bIns="121900" lIns="121900" spcFirstLastPara="1" rIns="121900" wrap="square" tIns="121900">
            <a:noAutofit/>
          </a:bodyPr>
          <a:lstStyle/>
          <a:p>
            <a:pPr indent="-330200" lvl="0" marL="457200" rtl="0" algn="l">
              <a:spcBef>
                <a:spcPts val="0"/>
              </a:spcBef>
              <a:spcAft>
                <a:spcPts val="0"/>
              </a:spcAft>
              <a:buClr>
                <a:schemeClr val="accent1"/>
              </a:buClr>
              <a:buSzPts val="1600"/>
              <a:buChar char="●"/>
            </a:pPr>
            <a:r>
              <a:rPr lang="en">
                <a:solidFill>
                  <a:schemeClr val="accent1"/>
                </a:solidFill>
              </a:rPr>
              <a:t>Problem Statement</a:t>
            </a:r>
            <a:endParaRPr>
              <a:solidFill>
                <a:schemeClr val="accent1"/>
              </a:solidFill>
            </a:endParaRPr>
          </a:p>
          <a:p>
            <a:pPr indent="-330200" lvl="0" marL="457200" rtl="0" algn="l">
              <a:spcBef>
                <a:spcPts val="0"/>
              </a:spcBef>
              <a:spcAft>
                <a:spcPts val="0"/>
              </a:spcAft>
              <a:buClr>
                <a:schemeClr val="accent1"/>
              </a:buClr>
              <a:buSzPts val="1600"/>
              <a:buChar char="●"/>
            </a:pPr>
            <a:r>
              <a:rPr lang="en">
                <a:solidFill>
                  <a:schemeClr val="accent1"/>
                </a:solidFill>
              </a:rPr>
              <a:t>Dataset </a:t>
            </a:r>
            <a:endParaRPr>
              <a:solidFill>
                <a:schemeClr val="accent1"/>
              </a:solidFill>
            </a:endParaRPr>
          </a:p>
          <a:p>
            <a:pPr indent="-330200" lvl="0" marL="457200" rtl="0" algn="l">
              <a:spcBef>
                <a:spcPts val="0"/>
              </a:spcBef>
              <a:spcAft>
                <a:spcPts val="0"/>
              </a:spcAft>
              <a:buClr>
                <a:schemeClr val="accent1"/>
              </a:buClr>
              <a:buSzPts val="1600"/>
              <a:buChar char="●"/>
            </a:pPr>
            <a:r>
              <a:rPr lang="en">
                <a:solidFill>
                  <a:schemeClr val="accent1"/>
                </a:solidFill>
              </a:rPr>
              <a:t>Data Analysis</a:t>
            </a:r>
            <a:endParaRPr>
              <a:solidFill>
                <a:schemeClr val="accent1"/>
              </a:solidFill>
            </a:endParaRPr>
          </a:p>
          <a:p>
            <a:pPr indent="-330200" lvl="0" marL="457200" rtl="0" algn="l">
              <a:spcBef>
                <a:spcPts val="0"/>
              </a:spcBef>
              <a:spcAft>
                <a:spcPts val="0"/>
              </a:spcAft>
              <a:buClr>
                <a:schemeClr val="accent1"/>
              </a:buClr>
              <a:buSzPts val="1600"/>
              <a:buChar char="●"/>
            </a:pPr>
            <a:r>
              <a:rPr lang="en">
                <a:solidFill>
                  <a:schemeClr val="accent1"/>
                </a:solidFill>
              </a:rPr>
              <a:t>Recommendations</a:t>
            </a:r>
            <a:endParaRPr>
              <a:solidFill>
                <a:schemeClr val="accent1"/>
              </a:solidFill>
            </a:endParaRPr>
          </a:p>
          <a:p>
            <a:pPr indent="-330200" lvl="0" marL="457200" rtl="0" algn="l">
              <a:spcBef>
                <a:spcPts val="0"/>
              </a:spcBef>
              <a:spcAft>
                <a:spcPts val="0"/>
              </a:spcAft>
              <a:buClr>
                <a:schemeClr val="accent1"/>
              </a:buClr>
              <a:buSzPts val="1600"/>
              <a:buChar char="●"/>
            </a:pPr>
            <a:r>
              <a:rPr lang="en">
                <a:solidFill>
                  <a:schemeClr val="accent1"/>
                </a:solidFill>
              </a:rPr>
              <a:t>Timeline</a:t>
            </a:r>
            <a:endParaRPr>
              <a:solidFill>
                <a:schemeClr val="accent1"/>
              </a:solidFill>
            </a:endParaRPr>
          </a:p>
          <a:p>
            <a:pPr indent="-330200" lvl="0" marL="457200" rtl="0" algn="l">
              <a:spcBef>
                <a:spcPts val="0"/>
              </a:spcBef>
              <a:spcAft>
                <a:spcPts val="0"/>
              </a:spcAft>
              <a:buClr>
                <a:schemeClr val="accent1"/>
              </a:buClr>
              <a:buSzPts val="1600"/>
              <a:buChar char="●"/>
            </a:pPr>
            <a:r>
              <a:rPr lang="en">
                <a:solidFill>
                  <a:schemeClr val="accent1"/>
                </a:solidFill>
              </a:rPr>
              <a:t>Budget</a:t>
            </a:r>
            <a:endParaRPr>
              <a:solidFill>
                <a:schemeClr val="accent1"/>
              </a:solidFill>
            </a:endParaRPr>
          </a:p>
          <a:p>
            <a:pPr indent="-330200" lvl="0" marL="457200" rtl="0" algn="l">
              <a:spcBef>
                <a:spcPts val="0"/>
              </a:spcBef>
              <a:spcAft>
                <a:spcPts val="0"/>
              </a:spcAft>
              <a:buClr>
                <a:schemeClr val="accent1"/>
              </a:buClr>
              <a:buSzPts val="1600"/>
              <a:buChar char="●"/>
            </a:pPr>
            <a:r>
              <a:rPr lang="en">
                <a:solidFill>
                  <a:schemeClr val="accent1"/>
                </a:solidFill>
              </a:rPr>
              <a:t>Risks</a:t>
            </a:r>
            <a:endParaRPr>
              <a:solidFill>
                <a:schemeClr val="accent1"/>
              </a:solidFill>
            </a:endParaRPr>
          </a:p>
          <a:p>
            <a:pPr indent="-330200" lvl="0" marL="457200" rtl="0" algn="l">
              <a:spcBef>
                <a:spcPts val="0"/>
              </a:spcBef>
              <a:spcAft>
                <a:spcPts val="0"/>
              </a:spcAft>
              <a:buClr>
                <a:schemeClr val="accent1"/>
              </a:buClr>
              <a:buSzPts val="1600"/>
              <a:buChar char="●"/>
            </a:pPr>
            <a:r>
              <a:rPr lang="en">
                <a:solidFill>
                  <a:schemeClr val="accent1"/>
                </a:solidFill>
              </a:rPr>
              <a:t>Conclusion</a:t>
            </a: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0"/>
          <p:cNvSpPr txBox="1"/>
          <p:nvPr>
            <p:ph type="title"/>
          </p:nvPr>
        </p:nvSpPr>
        <p:spPr>
          <a:xfrm>
            <a:off x="1291175" y="1907825"/>
            <a:ext cx="9829500" cy="76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solidFill>
                  <a:schemeClr val="accent2"/>
                </a:solidFill>
              </a:rPr>
              <a:t>Context</a:t>
            </a:r>
            <a:endParaRPr>
              <a:solidFill>
                <a:schemeClr val="accent2"/>
              </a:solidFill>
            </a:endParaRPr>
          </a:p>
        </p:txBody>
      </p:sp>
      <p:sp>
        <p:nvSpPr>
          <p:cNvPr id="85" name="Google Shape;85;p10"/>
          <p:cNvSpPr txBox="1"/>
          <p:nvPr>
            <p:ph idx="1" type="body"/>
          </p:nvPr>
        </p:nvSpPr>
        <p:spPr>
          <a:xfrm>
            <a:off x="1291350" y="2671325"/>
            <a:ext cx="9829500" cy="2341500"/>
          </a:xfrm>
          <a:prstGeom prst="rect">
            <a:avLst/>
          </a:prstGeom>
        </p:spPr>
        <p:txBody>
          <a:bodyPr anchorCtr="0" anchor="t" bIns="121900" lIns="121900" spcFirstLastPara="1" rIns="121900" wrap="square" tIns="121900">
            <a:noAutofit/>
          </a:bodyPr>
          <a:lstStyle/>
          <a:p>
            <a:pPr indent="0" lvl="0" marL="0" rtl="0" algn="just">
              <a:spcBef>
                <a:spcPts val="0"/>
              </a:spcBef>
              <a:spcAft>
                <a:spcPts val="2100"/>
              </a:spcAft>
              <a:buClr>
                <a:schemeClr val="dk1"/>
              </a:buClr>
              <a:buSzPts val="1100"/>
              <a:buFont typeface="Arial"/>
              <a:buNone/>
            </a:pPr>
            <a:r>
              <a:rPr lang="en">
                <a:solidFill>
                  <a:schemeClr val="accent1"/>
                </a:solidFill>
              </a:rPr>
              <a:t>The Rwanda Revenue Authority (RRA) is a financial services institution located in Kigali Rwanda. Their mandate is to collect tax revenue on behalf of the Republic of Rwanda. Due to the prevailing COVID-19 pandemic, its tax collection figures for the 2020-2021 fiscal year deteriorated by over 10% to a value of $1.3 Billion. They are now planning in advance to improve their fiscal tax revenue for 2021-2022. A key goal of theirs is to invest in digital transformation. In line with their digital agenda, the institution is planning to establish an effective revenue collection platform to influence their decision making processes. They want to gain better insights from the vast amount of data they collect daily as well as from the media and other platforms. RRA published a Request for Proposal(RFP) which was submitted to tech companies that specialize in data analytics.</a:t>
            </a:r>
            <a:endParaRPr>
              <a:solidFill>
                <a:schemeClr val="accent1"/>
              </a:solidFill>
            </a:endParaRPr>
          </a:p>
        </p:txBody>
      </p:sp>
      <p:sp>
        <p:nvSpPr>
          <p:cNvPr id="86" name="Google Shape;86;p10"/>
          <p:cNvSpPr/>
          <p:nvPr/>
        </p:nvSpPr>
        <p:spPr>
          <a:xfrm>
            <a:off x="11548085" y="1192960"/>
            <a:ext cx="478500" cy="4785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Add" id="87" name="Google Shape;87;p10"/>
          <p:cNvSpPr/>
          <p:nvPr/>
        </p:nvSpPr>
        <p:spPr>
          <a:xfrm rot="2764855">
            <a:off x="11643618" y="1295294"/>
            <a:ext cx="285623" cy="285623"/>
          </a:xfrm>
          <a:custGeom>
            <a:rect b="b" l="l" r="r" t="t"/>
            <a:pathLst>
              <a:path extrusionOk="0" h="762000" w="76200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0">
            <a:hlinkClick/>
          </p:cNvPr>
          <p:cNvSpPr/>
          <p:nvPr/>
        </p:nvSpPr>
        <p:spPr>
          <a:xfrm>
            <a:off x="11548085" y="1192960"/>
            <a:ext cx="478500" cy="4785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1"/>
          <p:cNvSpPr txBox="1"/>
          <p:nvPr>
            <p:ph type="title"/>
          </p:nvPr>
        </p:nvSpPr>
        <p:spPr>
          <a:xfrm>
            <a:off x="1291175" y="1907825"/>
            <a:ext cx="9829500" cy="76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solidFill>
                  <a:schemeClr val="accent1"/>
                </a:solidFill>
              </a:rPr>
              <a:t>Problem Statement </a:t>
            </a:r>
            <a:endParaRPr>
              <a:solidFill>
                <a:schemeClr val="accent1"/>
              </a:solidFill>
            </a:endParaRPr>
          </a:p>
        </p:txBody>
      </p:sp>
      <p:sp>
        <p:nvSpPr>
          <p:cNvPr id="94" name="Google Shape;94;p11"/>
          <p:cNvSpPr txBox="1"/>
          <p:nvPr>
            <p:ph idx="1" type="body"/>
          </p:nvPr>
        </p:nvSpPr>
        <p:spPr>
          <a:xfrm>
            <a:off x="1291350" y="2671325"/>
            <a:ext cx="9829500" cy="1838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a:solidFill>
                  <a:schemeClr val="accent1"/>
                </a:solidFill>
              </a:rPr>
              <a:t>Due to the harsh economic realities of the COVID-19 pandemic, the RRA has seen its tax revenue for the 2020-2021 financial year fall by 10% to $1.3 Billion. To improve their tax revenues, they plan to invest in digital transformation and establish an effectual revenue collection platform to help influence their decision making and gain better insights from their data.</a:t>
            </a:r>
            <a:endParaRPr>
              <a:solidFill>
                <a:schemeClr val="accent1"/>
              </a:solidFill>
            </a:endParaRPr>
          </a:p>
          <a:p>
            <a:pPr indent="0" lvl="0" marL="0" rtl="0" algn="l">
              <a:spcBef>
                <a:spcPts val="2100"/>
              </a:spcBef>
              <a:spcAft>
                <a:spcPts val="0"/>
              </a:spcAft>
              <a:buClr>
                <a:schemeClr val="dk1"/>
              </a:buClr>
              <a:buSzPts val="1100"/>
              <a:buFont typeface="Arial"/>
              <a:buNone/>
            </a:pPr>
            <a:r>
              <a:t/>
            </a:r>
            <a:endParaRPr>
              <a:solidFill>
                <a:schemeClr val="accent1"/>
              </a:solidFill>
            </a:endParaRPr>
          </a:p>
          <a:p>
            <a:pPr indent="0" lvl="0" marL="0" rtl="0" algn="l">
              <a:spcBef>
                <a:spcPts val="2100"/>
              </a:spcBef>
              <a:spcAft>
                <a:spcPts val="0"/>
              </a:spcAft>
              <a:buClr>
                <a:schemeClr val="dk1"/>
              </a:buClr>
              <a:buSzPts val="1100"/>
              <a:buFont typeface="Arial"/>
              <a:buNone/>
            </a:pPr>
            <a:r>
              <a:t/>
            </a:r>
            <a:endParaRPr>
              <a:solidFill>
                <a:schemeClr val="accent1"/>
              </a:solidFill>
            </a:endParaRPr>
          </a:p>
          <a:p>
            <a:pPr indent="0" lvl="0" marL="0" rtl="0" algn="l">
              <a:spcBef>
                <a:spcPts val="2100"/>
              </a:spcBef>
              <a:spcAft>
                <a:spcPts val="0"/>
              </a:spcAft>
              <a:buClr>
                <a:schemeClr val="dk1"/>
              </a:buClr>
              <a:buSzPts val="1100"/>
              <a:buFont typeface="Arial"/>
              <a:buNone/>
            </a:pPr>
            <a:r>
              <a:t/>
            </a:r>
            <a:endParaRPr>
              <a:solidFill>
                <a:schemeClr val="accent1"/>
              </a:solidFill>
            </a:endParaRPr>
          </a:p>
          <a:p>
            <a:pPr indent="0" lvl="0" marL="0" rtl="0" algn="l">
              <a:spcBef>
                <a:spcPts val="2100"/>
              </a:spcBef>
              <a:spcAft>
                <a:spcPts val="2100"/>
              </a:spcAft>
              <a:buNone/>
            </a:pPr>
            <a:r>
              <a:t/>
            </a:r>
            <a:endParaRPr>
              <a:solidFill>
                <a:schemeClr val="accent1"/>
              </a:solidFill>
            </a:endParaRPr>
          </a:p>
        </p:txBody>
      </p:sp>
      <p:sp>
        <p:nvSpPr>
          <p:cNvPr id="95" name="Google Shape;95;p11"/>
          <p:cNvSpPr/>
          <p:nvPr/>
        </p:nvSpPr>
        <p:spPr>
          <a:xfrm>
            <a:off x="11548085" y="1192960"/>
            <a:ext cx="478500" cy="4785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Add" id="96" name="Google Shape;96;p11"/>
          <p:cNvSpPr/>
          <p:nvPr/>
        </p:nvSpPr>
        <p:spPr>
          <a:xfrm rot="2764855">
            <a:off x="11643618" y="1295294"/>
            <a:ext cx="285623" cy="285623"/>
          </a:xfrm>
          <a:custGeom>
            <a:rect b="b" l="l" r="r" t="t"/>
            <a:pathLst>
              <a:path extrusionOk="0" h="762000" w="76200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1">
            <a:hlinkClick/>
          </p:cNvPr>
          <p:cNvSpPr/>
          <p:nvPr/>
        </p:nvSpPr>
        <p:spPr>
          <a:xfrm>
            <a:off x="11548085" y="1192960"/>
            <a:ext cx="478500" cy="4785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2"/>
          <p:cNvSpPr txBox="1"/>
          <p:nvPr>
            <p:ph type="title"/>
          </p:nvPr>
        </p:nvSpPr>
        <p:spPr>
          <a:xfrm>
            <a:off x="1291175" y="1907825"/>
            <a:ext cx="9829500" cy="76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solidFill>
                  <a:schemeClr val="accent3"/>
                </a:solidFill>
              </a:rPr>
              <a:t>Data-set Used</a:t>
            </a:r>
            <a:endParaRPr>
              <a:solidFill>
                <a:schemeClr val="accent3"/>
              </a:solidFill>
            </a:endParaRPr>
          </a:p>
        </p:txBody>
      </p:sp>
      <p:sp>
        <p:nvSpPr>
          <p:cNvPr id="103" name="Google Shape;103;p12"/>
          <p:cNvSpPr txBox="1"/>
          <p:nvPr>
            <p:ph idx="1" type="body"/>
          </p:nvPr>
        </p:nvSpPr>
        <p:spPr>
          <a:xfrm>
            <a:off x="1291350" y="2671325"/>
            <a:ext cx="9829500" cy="2341500"/>
          </a:xfrm>
          <a:prstGeom prst="rect">
            <a:avLst/>
          </a:prstGeom>
        </p:spPr>
        <p:txBody>
          <a:bodyPr anchorCtr="0" anchor="t" bIns="121900" lIns="121900" spcFirstLastPara="1" rIns="121900" wrap="square" tIns="121900">
            <a:noAutofit/>
          </a:bodyPr>
          <a:lstStyle/>
          <a:p>
            <a:pPr indent="-330200" lvl="0" marL="457200" rtl="0" algn="l">
              <a:spcBef>
                <a:spcPts val="0"/>
              </a:spcBef>
              <a:spcAft>
                <a:spcPts val="0"/>
              </a:spcAft>
              <a:buClr>
                <a:srgbClr val="1155CC"/>
              </a:buClr>
              <a:buSzPts val="1600"/>
              <a:buAutoNum type="arabicPeriod"/>
            </a:pPr>
            <a:r>
              <a:rPr lang="en" u="sng">
                <a:solidFill>
                  <a:srgbClr val="1155CC"/>
                </a:solidFill>
                <a:hlinkClick r:id="rId3">
                  <a:extLst>
                    <a:ext uri="{A12FA001-AC4F-418D-AE19-62706E023703}">
                      <ahyp:hlinkClr val="tx"/>
                    </a:ext>
                  </a:extLst>
                </a:hlinkClick>
              </a:rPr>
              <a:t>African crises dataset</a:t>
            </a:r>
            <a:r>
              <a:rPr lang="en">
                <a:solidFill>
                  <a:srgbClr val="1155CC"/>
                </a:solidFill>
              </a:rPr>
              <a:t>: </a:t>
            </a:r>
            <a:r>
              <a:rPr lang="en">
                <a:solidFill>
                  <a:schemeClr val="accent1"/>
                </a:solidFill>
              </a:rPr>
              <a:t>This dataset contains numerous metrics, such as exchange rate against the dollar, annual inflation rate and domestic debt and classifies whether an African country is in a debt crisis or not.</a:t>
            </a:r>
            <a:endParaRPr>
              <a:solidFill>
                <a:schemeClr val="accent1"/>
              </a:solidFill>
            </a:endParaRPr>
          </a:p>
          <a:p>
            <a:pPr indent="-330200" lvl="0" marL="457200" rtl="0" algn="l">
              <a:spcBef>
                <a:spcPts val="0"/>
              </a:spcBef>
              <a:spcAft>
                <a:spcPts val="0"/>
              </a:spcAft>
              <a:buClr>
                <a:srgbClr val="1155CC"/>
              </a:buClr>
              <a:buSzPts val="1600"/>
              <a:buAutoNum type="arabicPeriod"/>
            </a:pPr>
            <a:r>
              <a:rPr lang="en" u="sng">
                <a:solidFill>
                  <a:srgbClr val="1155CC"/>
                </a:solidFill>
                <a:hlinkClick r:id="rId4">
                  <a:extLst>
                    <a:ext uri="{A12FA001-AC4F-418D-AE19-62706E023703}">
                      <ahyp:hlinkClr val="tx"/>
                    </a:ext>
                  </a:extLst>
                </a:hlinkClick>
              </a:rPr>
              <a:t>Data tax revenue</a:t>
            </a:r>
            <a:r>
              <a:rPr lang="en">
                <a:solidFill>
                  <a:srgbClr val="1155CC"/>
                </a:solidFill>
              </a:rPr>
              <a:t>: </a:t>
            </a:r>
            <a:r>
              <a:rPr lang="en">
                <a:solidFill>
                  <a:schemeClr val="accent2"/>
                </a:solidFill>
              </a:rPr>
              <a:t>Contains the tax revenue and types of taxes(indirect taxes, direct taxes, corporate tax, individual tax, trade tax, resource tax) of countries in Africa from 1980 until 2010.</a:t>
            </a:r>
            <a:endParaRPr>
              <a:solidFill>
                <a:schemeClr val="accent2"/>
              </a:solidFill>
            </a:endParaRPr>
          </a:p>
        </p:txBody>
      </p:sp>
      <p:sp>
        <p:nvSpPr>
          <p:cNvPr id="104" name="Google Shape;104;p12"/>
          <p:cNvSpPr/>
          <p:nvPr/>
        </p:nvSpPr>
        <p:spPr>
          <a:xfrm>
            <a:off x="11548085" y="1192960"/>
            <a:ext cx="478500" cy="4785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Add" id="105" name="Google Shape;105;p12"/>
          <p:cNvSpPr/>
          <p:nvPr/>
        </p:nvSpPr>
        <p:spPr>
          <a:xfrm rot="2764855">
            <a:off x="11643618" y="1295294"/>
            <a:ext cx="285623" cy="285623"/>
          </a:xfrm>
          <a:custGeom>
            <a:rect b="b" l="l" r="r" t="t"/>
            <a:pathLst>
              <a:path extrusionOk="0" h="762000" w="76200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2">
            <a:hlinkClick/>
          </p:cNvPr>
          <p:cNvSpPr/>
          <p:nvPr/>
        </p:nvSpPr>
        <p:spPr>
          <a:xfrm>
            <a:off x="11548085" y="1192960"/>
            <a:ext cx="478500" cy="4785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ph type="title"/>
          </p:nvPr>
        </p:nvSpPr>
        <p:spPr>
          <a:xfrm>
            <a:off x="1291175" y="1907825"/>
            <a:ext cx="9829500" cy="76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solidFill>
                  <a:schemeClr val="accent1"/>
                </a:solidFill>
              </a:rPr>
              <a:t>Guiding Questions</a:t>
            </a:r>
            <a:endParaRPr>
              <a:solidFill>
                <a:schemeClr val="accent1"/>
              </a:solidFill>
            </a:endParaRPr>
          </a:p>
        </p:txBody>
      </p:sp>
      <p:sp>
        <p:nvSpPr>
          <p:cNvPr id="112" name="Google Shape;112;p13"/>
          <p:cNvSpPr txBox="1"/>
          <p:nvPr>
            <p:ph idx="1" type="body"/>
          </p:nvPr>
        </p:nvSpPr>
        <p:spPr>
          <a:xfrm>
            <a:off x="1291350" y="2671325"/>
            <a:ext cx="9829500" cy="2455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2"/>
                </a:solidFill>
              </a:rPr>
              <a:t>Questions for consideration</a:t>
            </a:r>
            <a:endParaRPr>
              <a:solidFill>
                <a:schemeClr val="accent2"/>
              </a:solidFill>
            </a:endParaRPr>
          </a:p>
          <a:p>
            <a:pPr indent="-330200" lvl="0" marL="457200" rtl="0" algn="l">
              <a:spcBef>
                <a:spcPts val="2100"/>
              </a:spcBef>
              <a:spcAft>
                <a:spcPts val="0"/>
              </a:spcAft>
              <a:buClr>
                <a:schemeClr val="accent2"/>
              </a:buClr>
              <a:buSzPts val="1600"/>
              <a:buAutoNum type="arabicPeriod"/>
            </a:pPr>
            <a:r>
              <a:rPr lang="en">
                <a:solidFill>
                  <a:schemeClr val="accent2"/>
                </a:solidFill>
              </a:rPr>
              <a:t>Which category collects the most revenue?</a:t>
            </a:r>
            <a:endParaRPr>
              <a:solidFill>
                <a:schemeClr val="accent2"/>
              </a:solidFill>
            </a:endParaRPr>
          </a:p>
          <a:p>
            <a:pPr indent="-330200" lvl="0" marL="457200" rtl="0" algn="l">
              <a:spcBef>
                <a:spcPts val="0"/>
              </a:spcBef>
              <a:spcAft>
                <a:spcPts val="0"/>
              </a:spcAft>
              <a:buClr>
                <a:schemeClr val="accent2"/>
              </a:buClr>
              <a:buSzPts val="1600"/>
              <a:buAutoNum type="arabicPeriod"/>
            </a:pPr>
            <a:r>
              <a:rPr lang="en">
                <a:solidFill>
                  <a:schemeClr val="accent2"/>
                </a:solidFill>
              </a:rPr>
              <a:t>Which category collects the least revenue?</a:t>
            </a:r>
            <a:endParaRPr>
              <a:solidFill>
                <a:schemeClr val="accent2"/>
              </a:solidFill>
            </a:endParaRPr>
          </a:p>
          <a:p>
            <a:pPr indent="-330200" lvl="0" marL="457200" rtl="0" algn="l">
              <a:spcBef>
                <a:spcPts val="0"/>
              </a:spcBef>
              <a:spcAft>
                <a:spcPts val="0"/>
              </a:spcAft>
              <a:buClr>
                <a:schemeClr val="accent2"/>
              </a:buClr>
              <a:buSzPts val="1600"/>
              <a:buAutoNum type="arabicPeriod"/>
            </a:pPr>
            <a:r>
              <a:rPr lang="en">
                <a:solidFill>
                  <a:schemeClr val="accent2"/>
                </a:solidFill>
              </a:rPr>
              <a:t>What is the Rwandan situation compared to the other countries?</a:t>
            </a:r>
            <a:endParaRPr>
              <a:solidFill>
                <a:schemeClr val="accent2"/>
              </a:solidFill>
            </a:endParaRPr>
          </a:p>
          <a:p>
            <a:pPr indent="-330200" lvl="0" marL="457200" rtl="0" algn="l">
              <a:spcBef>
                <a:spcPts val="0"/>
              </a:spcBef>
              <a:spcAft>
                <a:spcPts val="0"/>
              </a:spcAft>
              <a:buClr>
                <a:schemeClr val="accent2"/>
              </a:buClr>
              <a:buSzPts val="1600"/>
              <a:buAutoNum type="arabicPeriod"/>
            </a:pPr>
            <a:r>
              <a:rPr lang="en">
                <a:solidFill>
                  <a:schemeClr val="accent2"/>
                </a:solidFill>
              </a:rPr>
              <a:t>Which Country had the highest revenue collected?</a:t>
            </a:r>
            <a:endParaRPr>
              <a:solidFill>
                <a:schemeClr val="accent2"/>
              </a:solidFill>
            </a:endParaRPr>
          </a:p>
          <a:p>
            <a:pPr indent="-330200" lvl="0" marL="457200" rtl="0" algn="l">
              <a:spcBef>
                <a:spcPts val="0"/>
              </a:spcBef>
              <a:spcAft>
                <a:spcPts val="0"/>
              </a:spcAft>
              <a:buClr>
                <a:schemeClr val="accent2"/>
              </a:buClr>
              <a:buSzPts val="1600"/>
              <a:buAutoNum type="arabicPeriod"/>
            </a:pPr>
            <a:r>
              <a:rPr lang="en">
                <a:solidFill>
                  <a:schemeClr val="accent2"/>
                </a:solidFill>
              </a:rPr>
              <a:t>What trends can be derived from the data?</a:t>
            </a:r>
            <a:endParaRPr>
              <a:solidFill>
                <a:schemeClr val="accent2"/>
              </a:solidFill>
            </a:endParaRPr>
          </a:p>
          <a:p>
            <a:pPr indent="0" lvl="0" marL="0" rtl="0" algn="l">
              <a:spcBef>
                <a:spcPts val="2100"/>
              </a:spcBef>
              <a:spcAft>
                <a:spcPts val="0"/>
              </a:spcAft>
              <a:buClr>
                <a:schemeClr val="dk1"/>
              </a:buClr>
              <a:buSzPts val="1100"/>
              <a:buFont typeface="Arial"/>
              <a:buNone/>
            </a:pPr>
            <a:r>
              <a:rPr lang="en">
                <a:solidFill>
                  <a:schemeClr val="accent2"/>
                </a:solidFill>
              </a:rPr>
              <a:t>	</a:t>
            </a:r>
            <a:endParaRPr>
              <a:solidFill>
                <a:schemeClr val="accent2"/>
              </a:solidFill>
            </a:endParaRPr>
          </a:p>
          <a:p>
            <a:pPr indent="0" lvl="0" marL="0" rtl="0" algn="l">
              <a:spcBef>
                <a:spcPts val="2100"/>
              </a:spcBef>
              <a:spcAft>
                <a:spcPts val="0"/>
              </a:spcAft>
              <a:buClr>
                <a:schemeClr val="dk1"/>
              </a:buClr>
              <a:buSzPts val="1100"/>
              <a:buFont typeface="Arial"/>
              <a:buNone/>
            </a:pPr>
            <a:r>
              <a:t/>
            </a:r>
            <a:endParaRPr>
              <a:solidFill>
                <a:schemeClr val="accent2"/>
              </a:solidFill>
            </a:endParaRPr>
          </a:p>
          <a:p>
            <a:pPr indent="0" lvl="0" marL="0" rtl="0" algn="l">
              <a:spcBef>
                <a:spcPts val="2100"/>
              </a:spcBef>
              <a:spcAft>
                <a:spcPts val="2100"/>
              </a:spcAft>
              <a:buNone/>
            </a:pPr>
            <a:r>
              <a:t/>
            </a:r>
            <a:endParaRPr>
              <a:solidFill>
                <a:schemeClr val="accent2"/>
              </a:solidFill>
            </a:endParaRPr>
          </a:p>
        </p:txBody>
      </p:sp>
      <p:sp>
        <p:nvSpPr>
          <p:cNvPr id="113" name="Google Shape;113;p13"/>
          <p:cNvSpPr/>
          <p:nvPr/>
        </p:nvSpPr>
        <p:spPr>
          <a:xfrm>
            <a:off x="11548085" y="1192960"/>
            <a:ext cx="478500" cy="4785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Add" id="114" name="Google Shape;114;p13"/>
          <p:cNvSpPr/>
          <p:nvPr/>
        </p:nvSpPr>
        <p:spPr>
          <a:xfrm rot="2764855">
            <a:off x="11643618" y="1295294"/>
            <a:ext cx="285623" cy="285623"/>
          </a:xfrm>
          <a:custGeom>
            <a:rect b="b" l="l" r="r" t="t"/>
            <a:pathLst>
              <a:path extrusionOk="0" h="762000" w="76200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3">
            <a:hlinkClick/>
          </p:cNvPr>
          <p:cNvSpPr/>
          <p:nvPr/>
        </p:nvSpPr>
        <p:spPr>
          <a:xfrm>
            <a:off x="11548085" y="1192960"/>
            <a:ext cx="478500" cy="4785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4"/>
          <p:cNvSpPr txBox="1"/>
          <p:nvPr>
            <p:ph type="title"/>
          </p:nvPr>
        </p:nvSpPr>
        <p:spPr>
          <a:xfrm>
            <a:off x="1291175" y="1907825"/>
            <a:ext cx="9829500" cy="76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solidFill>
                  <a:schemeClr val="accent4"/>
                </a:solidFill>
              </a:rPr>
              <a:t>Data Analysis (Rwanda)</a:t>
            </a:r>
            <a:endParaRPr>
              <a:solidFill>
                <a:schemeClr val="accent4"/>
              </a:solidFill>
            </a:endParaRPr>
          </a:p>
        </p:txBody>
      </p:sp>
      <p:sp>
        <p:nvSpPr>
          <p:cNvPr id="121" name="Google Shape;121;p14"/>
          <p:cNvSpPr/>
          <p:nvPr/>
        </p:nvSpPr>
        <p:spPr>
          <a:xfrm>
            <a:off x="11548085" y="1192960"/>
            <a:ext cx="478500" cy="4785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Add" id="122" name="Google Shape;122;p14"/>
          <p:cNvSpPr/>
          <p:nvPr/>
        </p:nvSpPr>
        <p:spPr>
          <a:xfrm rot="2764855">
            <a:off x="11643618" y="1295294"/>
            <a:ext cx="285623" cy="285623"/>
          </a:xfrm>
          <a:custGeom>
            <a:rect b="b" l="l" r="r" t="t"/>
            <a:pathLst>
              <a:path extrusionOk="0" h="762000" w="76200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4">
            <a:hlinkClick/>
          </p:cNvPr>
          <p:cNvSpPr/>
          <p:nvPr/>
        </p:nvSpPr>
        <p:spPr>
          <a:xfrm>
            <a:off x="11548085" y="1192960"/>
            <a:ext cx="478500" cy="4785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124" name="Google Shape;124;p14"/>
          <p:cNvPicPr preferRelativeResize="0"/>
          <p:nvPr/>
        </p:nvPicPr>
        <p:blipFill rotWithShape="1">
          <a:blip r:embed="rId3">
            <a:alphaModFix/>
          </a:blip>
          <a:srcRect b="3367" l="6477" r="47285" t="32983"/>
          <a:stretch/>
        </p:blipFill>
        <p:spPr>
          <a:xfrm>
            <a:off x="6253425" y="2103700"/>
            <a:ext cx="4040601" cy="3127450"/>
          </a:xfrm>
          <a:prstGeom prst="rect">
            <a:avLst/>
          </a:prstGeom>
          <a:noFill/>
          <a:ln>
            <a:noFill/>
          </a:ln>
        </p:spPr>
      </p:pic>
      <p:sp>
        <p:nvSpPr>
          <p:cNvPr id="125" name="Google Shape;125;p14"/>
          <p:cNvSpPr txBox="1"/>
          <p:nvPr/>
        </p:nvSpPr>
        <p:spPr>
          <a:xfrm>
            <a:off x="1388425" y="2846975"/>
            <a:ext cx="3730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1"/>
                </a:solidFill>
                <a:highlight>
                  <a:srgbClr val="FFFFFF"/>
                </a:highlight>
                <a:latin typeface="Barlow Condensed"/>
                <a:ea typeface="Barlow Condensed"/>
                <a:cs typeface="Barlow Condensed"/>
                <a:sym typeface="Barlow Condensed"/>
              </a:rPr>
              <a:t>Maximum taxes</a:t>
            </a:r>
            <a:endParaRPr sz="1200">
              <a:solidFill>
                <a:schemeClr val="accent1"/>
              </a:solidFill>
              <a:highlight>
                <a:srgbClr val="FFFFFF"/>
              </a:highlight>
              <a:latin typeface="Barlow Condensed"/>
              <a:ea typeface="Barlow Condensed"/>
              <a:cs typeface="Barlow Condensed"/>
              <a:sym typeface="Barlow Condensed"/>
            </a:endParaRPr>
          </a:p>
          <a:p>
            <a:pPr indent="0" lvl="0" marL="0" rtl="0" algn="l">
              <a:spcBef>
                <a:spcPts val="0"/>
              </a:spcBef>
              <a:spcAft>
                <a:spcPts val="0"/>
              </a:spcAft>
              <a:buNone/>
            </a:pPr>
            <a:r>
              <a:rPr lang="en" sz="1200">
                <a:solidFill>
                  <a:schemeClr val="accent1"/>
                </a:solidFill>
                <a:highlight>
                  <a:srgbClr val="FFFFFF"/>
                </a:highlight>
                <a:latin typeface="Barlow Condensed"/>
                <a:ea typeface="Barlow Condensed"/>
                <a:cs typeface="Barlow Condensed"/>
                <a:sym typeface="Barlow Condensed"/>
              </a:rPr>
              <a:t>Direct Taxes          85.81</a:t>
            </a:r>
            <a:endParaRPr sz="1200">
              <a:solidFill>
                <a:schemeClr val="accent1"/>
              </a:solidFill>
              <a:highlight>
                <a:srgbClr val="FFFFFF"/>
              </a:highlight>
              <a:latin typeface="Barlow Condensed"/>
              <a:ea typeface="Barlow Condensed"/>
              <a:cs typeface="Barlow Condensed"/>
              <a:sym typeface="Barlow Condensed"/>
            </a:endParaRPr>
          </a:p>
          <a:p>
            <a:pPr indent="0" lvl="0" marL="0" rtl="0" algn="l">
              <a:spcBef>
                <a:spcPts val="0"/>
              </a:spcBef>
              <a:spcAft>
                <a:spcPts val="0"/>
              </a:spcAft>
              <a:buNone/>
            </a:pPr>
            <a:r>
              <a:rPr lang="en" sz="1200">
                <a:solidFill>
                  <a:schemeClr val="accent1"/>
                </a:solidFill>
                <a:highlight>
                  <a:srgbClr val="FFFFFF"/>
                </a:highlight>
                <a:latin typeface="Barlow Condensed"/>
                <a:ea typeface="Barlow Condensed"/>
                <a:cs typeface="Barlow Condensed"/>
                <a:sym typeface="Barlow Condensed"/>
              </a:rPr>
              <a:t>Corporate Tax          7.40</a:t>
            </a:r>
            <a:endParaRPr sz="1200">
              <a:solidFill>
                <a:schemeClr val="accent1"/>
              </a:solidFill>
              <a:highlight>
                <a:srgbClr val="FFFFFF"/>
              </a:highlight>
              <a:latin typeface="Barlow Condensed"/>
              <a:ea typeface="Barlow Condensed"/>
              <a:cs typeface="Barlow Condensed"/>
              <a:sym typeface="Barlow Condensed"/>
            </a:endParaRPr>
          </a:p>
          <a:p>
            <a:pPr indent="0" lvl="0" marL="0" rtl="0" algn="l">
              <a:spcBef>
                <a:spcPts val="0"/>
              </a:spcBef>
              <a:spcAft>
                <a:spcPts val="0"/>
              </a:spcAft>
              <a:buNone/>
            </a:pPr>
            <a:r>
              <a:rPr lang="en" sz="1200">
                <a:solidFill>
                  <a:schemeClr val="accent1"/>
                </a:solidFill>
                <a:highlight>
                  <a:srgbClr val="FFFFFF"/>
                </a:highlight>
                <a:latin typeface="Barlow Condensed"/>
                <a:ea typeface="Barlow Condensed"/>
                <a:cs typeface="Barlow Condensed"/>
                <a:sym typeface="Barlow Condensed"/>
              </a:rPr>
              <a:t>Individual Tax         9.00</a:t>
            </a:r>
            <a:endParaRPr sz="1200">
              <a:solidFill>
                <a:schemeClr val="accent1"/>
              </a:solidFill>
              <a:highlight>
                <a:srgbClr val="FFFFFF"/>
              </a:highlight>
              <a:latin typeface="Barlow Condensed"/>
              <a:ea typeface="Barlow Condensed"/>
              <a:cs typeface="Barlow Condensed"/>
              <a:sym typeface="Barlow Condensed"/>
            </a:endParaRPr>
          </a:p>
          <a:p>
            <a:pPr indent="0" lvl="0" marL="0" rtl="0" algn="l">
              <a:spcBef>
                <a:spcPts val="0"/>
              </a:spcBef>
              <a:spcAft>
                <a:spcPts val="0"/>
              </a:spcAft>
              <a:buNone/>
            </a:pPr>
            <a:r>
              <a:rPr lang="en" sz="1200">
                <a:solidFill>
                  <a:schemeClr val="accent1"/>
                </a:solidFill>
                <a:highlight>
                  <a:srgbClr val="FFFFFF"/>
                </a:highlight>
                <a:latin typeface="Barlow Condensed"/>
                <a:ea typeface="Barlow Condensed"/>
                <a:cs typeface="Barlow Condensed"/>
                <a:sym typeface="Barlow Condensed"/>
              </a:rPr>
              <a:t>Indirect Taxes        95.54</a:t>
            </a:r>
            <a:endParaRPr sz="1200">
              <a:solidFill>
                <a:schemeClr val="accent1"/>
              </a:solidFill>
              <a:highlight>
                <a:srgbClr val="FFFFFF"/>
              </a:highlight>
              <a:latin typeface="Barlow Condensed"/>
              <a:ea typeface="Barlow Condensed"/>
              <a:cs typeface="Barlow Condensed"/>
              <a:sym typeface="Barlow Condensed"/>
            </a:endParaRPr>
          </a:p>
          <a:p>
            <a:pPr indent="0" lvl="0" marL="0" rtl="0" algn="l">
              <a:spcBef>
                <a:spcPts val="0"/>
              </a:spcBef>
              <a:spcAft>
                <a:spcPts val="0"/>
              </a:spcAft>
              <a:buNone/>
            </a:pPr>
            <a:r>
              <a:rPr lang="en" sz="1200">
                <a:solidFill>
                  <a:schemeClr val="accent1"/>
                </a:solidFill>
                <a:highlight>
                  <a:srgbClr val="FFFFFF"/>
                </a:highlight>
                <a:latin typeface="Barlow Condensed"/>
                <a:ea typeface="Barlow Condensed"/>
                <a:cs typeface="Barlow Condensed"/>
                <a:sym typeface="Barlow Condensed"/>
              </a:rPr>
              <a:t>Trade Taxes            9.30</a:t>
            </a:r>
            <a:endParaRPr sz="1200">
              <a:solidFill>
                <a:schemeClr val="accent1"/>
              </a:solidFill>
              <a:highlight>
                <a:srgbClr val="FFFFFF"/>
              </a:highlight>
              <a:latin typeface="Barlow Condensed"/>
              <a:ea typeface="Barlow Condensed"/>
              <a:cs typeface="Barlow Condensed"/>
              <a:sym typeface="Barlow Condensed"/>
            </a:endParaRPr>
          </a:p>
          <a:p>
            <a:pPr indent="0" lvl="0" marL="0" rtl="0" algn="l">
              <a:spcBef>
                <a:spcPts val="0"/>
              </a:spcBef>
              <a:spcAft>
                <a:spcPts val="0"/>
              </a:spcAft>
              <a:buNone/>
            </a:pPr>
            <a:r>
              <a:rPr lang="en" sz="1200">
                <a:solidFill>
                  <a:schemeClr val="accent1"/>
                </a:solidFill>
                <a:highlight>
                  <a:srgbClr val="FFFFFF"/>
                </a:highlight>
                <a:latin typeface="Barlow Condensed"/>
                <a:ea typeface="Barlow Condensed"/>
                <a:cs typeface="Barlow Condensed"/>
                <a:sym typeface="Barlow Condensed"/>
              </a:rPr>
              <a:t>Resource Taxes          NaN</a:t>
            </a:r>
            <a:endParaRPr sz="1200">
              <a:solidFill>
                <a:schemeClr val="accent1"/>
              </a:solidFill>
              <a:highlight>
                <a:srgbClr val="FFFFFF"/>
              </a:highlight>
              <a:latin typeface="Barlow Condensed"/>
              <a:ea typeface="Barlow Condensed"/>
              <a:cs typeface="Barlow Condensed"/>
              <a:sym typeface="Barlow Condensed"/>
            </a:endParaRPr>
          </a:p>
          <a:p>
            <a:pPr indent="0" lvl="0" marL="0" rtl="0" algn="l">
              <a:spcBef>
                <a:spcPts val="0"/>
              </a:spcBef>
              <a:spcAft>
                <a:spcPts val="0"/>
              </a:spcAft>
              <a:buNone/>
            </a:pPr>
            <a:r>
              <a:rPr lang="en" sz="1200">
                <a:solidFill>
                  <a:schemeClr val="accent1"/>
                </a:solidFill>
                <a:highlight>
                  <a:srgbClr val="FFFFFF"/>
                </a:highlight>
                <a:latin typeface="Barlow Condensed"/>
                <a:ea typeface="Barlow Condensed"/>
                <a:cs typeface="Barlow Condensed"/>
                <a:sym typeface="Barlow Condensed"/>
              </a:rPr>
              <a:t>Non-Resource Taxes    94.60</a:t>
            </a:r>
            <a:endParaRPr sz="1200">
              <a:solidFill>
                <a:schemeClr val="accent1"/>
              </a:solidFill>
              <a:highlight>
                <a:srgbClr val="FFFFFF"/>
              </a:highlight>
              <a:latin typeface="Barlow Condensed"/>
              <a:ea typeface="Barlow Condensed"/>
              <a:cs typeface="Barlow Condensed"/>
              <a:sym typeface="Barlow Condensed"/>
            </a:endParaRPr>
          </a:p>
          <a:p>
            <a:pPr indent="0" lvl="0" marL="0" rtl="0" algn="l">
              <a:spcBef>
                <a:spcPts val="0"/>
              </a:spcBef>
              <a:spcAft>
                <a:spcPts val="0"/>
              </a:spcAft>
              <a:buNone/>
            </a:pPr>
            <a:r>
              <a:rPr lang="en" sz="1200">
                <a:solidFill>
                  <a:schemeClr val="accent1"/>
                </a:solidFill>
                <a:highlight>
                  <a:srgbClr val="FFFFFF"/>
                </a:highlight>
                <a:latin typeface="Barlow Condensed"/>
                <a:ea typeface="Barlow Condensed"/>
                <a:cs typeface="Barlow Condensed"/>
                <a:sym typeface="Barlow Condensed"/>
              </a:rPr>
              <a:t>dtype: float64</a:t>
            </a:r>
            <a:endParaRPr sz="1200">
              <a:solidFill>
                <a:schemeClr val="accent1"/>
              </a:solidFill>
              <a:latin typeface="Barlow Condensed"/>
              <a:ea typeface="Barlow Condensed"/>
              <a:cs typeface="Barlow Condensed"/>
              <a:sym typeface="Barlow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5"/>
          <p:cNvSpPr txBox="1"/>
          <p:nvPr>
            <p:ph type="title"/>
          </p:nvPr>
        </p:nvSpPr>
        <p:spPr>
          <a:xfrm>
            <a:off x="1291175" y="1907825"/>
            <a:ext cx="9829500" cy="76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solidFill>
                  <a:schemeClr val="accent4"/>
                </a:solidFill>
              </a:rPr>
              <a:t>Data Analysis (South Africa)</a:t>
            </a:r>
            <a:endParaRPr>
              <a:solidFill>
                <a:schemeClr val="accent4"/>
              </a:solidFill>
            </a:endParaRPr>
          </a:p>
        </p:txBody>
      </p:sp>
      <p:sp>
        <p:nvSpPr>
          <p:cNvPr id="131" name="Google Shape;131;p15"/>
          <p:cNvSpPr/>
          <p:nvPr/>
        </p:nvSpPr>
        <p:spPr>
          <a:xfrm>
            <a:off x="11548085" y="1192960"/>
            <a:ext cx="478500" cy="4785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Add" id="132" name="Google Shape;132;p15"/>
          <p:cNvSpPr/>
          <p:nvPr/>
        </p:nvSpPr>
        <p:spPr>
          <a:xfrm rot="2764855">
            <a:off x="11643618" y="1295294"/>
            <a:ext cx="285623" cy="285623"/>
          </a:xfrm>
          <a:custGeom>
            <a:rect b="b" l="l" r="r" t="t"/>
            <a:pathLst>
              <a:path extrusionOk="0" h="762000" w="76200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5">
            <a:hlinkClick/>
          </p:cNvPr>
          <p:cNvSpPr/>
          <p:nvPr/>
        </p:nvSpPr>
        <p:spPr>
          <a:xfrm>
            <a:off x="11548085" y="1192960"/>
            <a:ext cx="478500" cy="4785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134" name="Google Shape;134;p15"/>
          <p:cNvPicPr preferRelativeResize="0"/>
          <p:nvPr/>
        </p:nvPicPr>
        <p:blipFill rotWithShape="1">
          <a:blip r:embed="rId3">
            <a:alphaModFix/>
          </a:blip>
          <a:srcRect b="6100" l="7132" r="53459" t="36454"/>
          <a:stretch/>
        </p:blipFill>
        <p:spPr>
          <a:xfrm>
            <a:off x="6527909" y="1753500"/>
            <a:ext cx="4088667" cy="3351001"/>
          </a:xfrm>
          <a:prstGeom prst="rect">
            <a:avLst/>
          </a:prstGeom>
          <a:noFill/>
          <a:ln>
            <a:noFill/>
          </a:ln>
        </p:spPr>
      </p:pic>
      <p:sp>
        <p:nvSpPr>
          <p:cNvPr id="135" name="Google Shape;135;p15"/>
          <p:cNvSpPr txBox="1"/>
          <p:nvPr/>
        </p:nvSpPr>
        <p:spPr>
          <a:xfrm>
            <a:off x="1486600" y="2818925"/>
            <a:ext cx="4249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1"/>
                </a:solidFill>
                <a:highlight>
                  <a:srgbClr val="FFFFFF"/>
                </a:highlight>
                <a:latin typeface="Barlow Condensed"/>
                <a:ea typeface="Barlow Condensed"/>
                <a:cs typeface="Barlow Condensed"/>
                <a:sym typeface="Barlow Condensed"/>
              </a:rPr>
              <a:t>Maximum taxes</a:t>
            </a:r>
            <a:endParaRPr sz="1200">
              <a:solidFill>
                <a:schemeClr val="accent1"/>
              </a:solidFill>
              <a:highlight>
                <a:srgbClr val="FFFFFF"/>
              </a:highlight>
              <a:latin typeface="Barlow Condensed"/>
              <a:ea typeface="Barlow Condensed"/>
              <a:cs typeface="Barlow Condensed"/>
              <a:sym typeface="Barlow Condensed"/>
            </a:endParaRPr>
          </a:p>
          <a:p>
            <a:pPr indent="0" lvl="0" marL="0" rtl="0" algn="l">
              <a:spcBef>
                <a:spcPts val="0"/>
              </a:spcBef>
              <a:spcAft>
                <a:spcPts val="0"/>
              </a:spcAft>
              <a:buNone/>
            </a:pPr>
            <a:r>
              <a:rPr lang="en" sz="1200">
                <a:solidFill>
                  <a:schemeClr val="accent1"/>
                </a:solidFill>
                <a:highlight>
                  <a:srgbClr val="FFFFFF"/>
                </a:highlight>
                <a:latin typeface="Barlow Condensed"/>
                <a:ea typeface="Barlow Condensed"/>
                <a:cs typeface="Barlow Condensed"/>
                <a:sym typeface="Barlow Condensed"/>
              </a:rPr>
              <a:t>Direct Taxes          89.44</a:t>
            </a:r>
            <a:endParaRPr sz="1200">
              <a:solidFill>
                <a:schemeClr val="accent1"/>
              </a:solidFill>
              <a:highlight>
                <a:srgbClr val="FFFFFF"/>
              </a:highlight>
              <a:latin typeface="Barlow Condensed"/>
              <a:ea typeface="Barlow Condensed"/>
              <a:cs typeface="Barlow Condensed"/>
              <a:sym typeface="Barlow Condensed"/>
            </a:endParaRPr>
          </a:p>
          <a:p>
            <a:pPr indent="0" lvl="0" marL="0" rtl="0" algn="l">
              <a:spcBef>
                <a:spcPts val="0"/>
              </a:spcBef>
              <a:spcAft>
                <a:spcPts val="0"/>
              </a:spcAft>
              <a:buNone/>
            </a:pPr>
            <a:r>
              <a:rPr lang="en" sz="1200">
                <a:solidFill>
                  <a:schemeClr val="accent1"/>
                </a:solidFill>
                <a:highlight>
                  <a:srgbClr val="FFFFFF"/>
                </a:highlight>
                <a:latin typeface="Barlow Condensed"/>
                <a:ea typeface="Barlow Condensed"/>
                <a:cs typeface="Barlow Condensed"/>
                <a:sym typeface="Barlow Condensed"/>
              </a:rPr>
              <a:t>Corporate Tax         87.66</a:t>
            </a:r>
            <a:endParaRPr sz="1200">
              <a:solidFill>
                <a:schemeClr val="accent1"/>
              </a:solidFill>
              <a:highlight>
                <a:srgbClr val="FFFFFF"/>
              </a:highlight>
              <a:latin typeface="Barlow Condensed"/>
              <a:ea typeface="Barlow Condensed"/>
              <a:cs typeface="Barlow Condensed"/>
              <a:sym typeface="Barlow Condensed"/>
            </a:endParaRPr>
          </a:p>
          <a:p>
            <a:pPr indent="0" lvl="0" marL="0" rtl="0" algn="l">
              <a:spcBef>
                <a:spcPts val="0"/>
              </a:spcBef>
              <a:spcAft>
                <a:spcPts val="0"/>
              </a:spcAft>
              <a:buNone/>
            </a:pPr>
            <a:r>
              <a:rPr lang="en" sz="1200">
                <a:solidFill>
                  <a:schemeClr val="accent1"/>
                </a:solidFill>
                <a:highlight>
                  <a:srgbClr val="FFFFFF"/>
                </a:highlight>
                <a:latin typeface="Barlow Condensed"/>
                <a:ea typeface="Barlow Condensed"/>
                <a:cs typeface="Barlow Condensed"/>
                <a:sym typeface="Barlow Condensed"/>
              </a:rPr>
              <a:t>Individual Tax        98.50</a:t>
            </a:r>
            <a:endParaRPr sz="1200">
              <a:solidFill>
                <a:schemeClr val="accent1"/>
              </a:solidFill>
              <a:highlight>
                <a:srgbClr val="FFFFFF"/>
              </a:highlight>
              <a:latin typeface="Barlow Condensed"/>
              <a:ea typeface="Barlow Condensed"/>
              <a:cs typeface="Barlow Condensed"/>
              <a:sym typeface="Barlow Condensed"/>
            </a:endParaRPr>
          </a:p>
          <a:p>
            <a:pPr indent="0" lvl="0" marL="0" rtl="0" algn="l">
              <a:spcBef>
                <a:spcPts val="0"/>
              </a:spcBef>
              <a:spcAft>
                <a:spcPts val="0"/>
              </a:spcAft>
              <a:buNone/>
            </a:pPr>
            <a:r>
              <a:rPr lang="en" sz="1200">
                <a:solidFill>
                  <a:schemeClr val="accent1"/>
                </a:solidFill>
                <a:highlight>
                  <a:srgbClr val="FFFFFF"/>
                </a:highlight>
                <a:latin typeface="Barlow Condensed"/>
                <a:ea typeface="Barlow Condensed"/>
                <a:cs typeface="Barlow Condensed"/>
                <a:sym typeface="Barlow Condensed"/>
              </a:rPr>
              <a:t>Indirect Taxes        95.91</a:t>
            </a:r>
            <a:endParaRPr sz="1200">
              <a:solidFill>
                <a:schemeClr val="accent1"/>
              </a:solidFill>
              <a:highlight>
                <a:srgbClr val="FFFFFF"/>
              </a:highlight>
              <a:latin typeface="Barlow Condensed"/>
              <a:ea typeface="Barlow Condensed"/>
              <a:cs typeface="Barlow Condensed"/>
              <a:sym typeface="Barlow Condensed"/>
            </a:endParaRPr>
          </a:p>
          <a:p>
            <a:pPr indent="0" lvl="0" marL="0" rtl="0" algn="l">
              <a:spcBef>
                <a:spcPts val="0"/>
              </a:spcBef>
              <a:spcAft>
                <a:spcPts val="0"/>
              </a:spcAft>
              <a:buNone/>
            </a:pPr>
            <a:r>
              <a:rPr lang="en" sz="1200">
                <a:solidFill>
                  <a:schemeClr val="accent1"/>
                </a:solidFill>
                <a:highlight>
                  <a:srgbClr val="FFFFFF"/>
                </a:highlight>
                <a:latin typeface="Barlow Condensed"/>
                <a:ea typeface="Barlow Condensed"/>
                <a:cs typeface="Barlow Condensed"/>
                <a:sym typeface="Barlow Condensed"/>
              </a:rPr>
              <a:t>Trade Taxes            9.62</a:t>
            </a:r>
            <a:endParaRPr sz="1200">
              <a:solidFill>
                <a:schemeClr val="accent1"/>
              </a:solidFill>
              <a:highlight>
                <a:srgbClr val="FFFFFF"/>
              </a:highlight>
              <a:latin typeface="Barlow Condensed"/>
              <a:ea typeface="Barlow Condensed"/>
              <a:cs typeface="Barlow Condensed"/>
              <a:sym typeface="Barlow Condensed"/>
            </a:endParaRPr>
          </a:p>
          <a:p>
            <a:pPr indent="0" lvl="0" marL="0" rtl="0" algn="l">
              <a:spcBef>
                <a:spcPts val="0"/>
              </a:spcBef>
              <a:spcAft>
                <a:spcPts val="0"/>
              </a:spcAft>
              <a:buNone/>
            </a:pPr>
            <a:r>
              <a:rPr lang="en" sz="1200">
                <a:solidFill>
                  <a:schemeClr val="accent1"/>
                </a:solidFill>
                <a:highlight>
                  <a:srgbClr val="FFFFFF"/>
                </a:highlight>
                <a:latin typeface="Barlow Condensed"/>
                <a:ea typeface="Barlow Condensed"/>
                <a:cs typeface="Barlow Condensed"/>
                <a:sym typeface="Barlow Condensed"/>
              </a:rPr>
              <a:t>Resource Taxes         7.72</a:t>
            </a:r>
            <a:endParaRPr sz="1200">
              <a:solidFill>
                <a:schemeClr val="accent1"/>
              </a:solidFill>
              <a:highlight>
                <a:srgbClr val="FFFFFF"/>
              </a:highlight>
              <a:latin typeface="Barlow Condensed"/>
              <a:ea typeface="Barlow Condensed"/>
              <a:cs typeface="Barlow Condensed"/>
              <a:sym typeface="Barlow Condensed"/>
            </a:endParaRPr>
          </a:p>
          <a:p>
            <a:pPr indent="0" lvl="0" marL="0" rtl="0" algn="l">
              <a:spcBef>
                <a:spcPts val="0"/>
              </a:spcBef>
              <a:spcAft>
                <a:spcPts val="0"/>
              </a:spcAft>
              <a:buNone/>
            </a:pPr>
            <a:r>
              <a:rPr lang="en" sz="1200">
                <a:solidFill>
                  <a:schemeClr val="accent1"/>
                </a:solidFill>
                <a:highlight>
                  <a:srgbClr val="FFFFFF"/>
                </a:highlight>
                <a:latin typeface="Barlow Condensed"/>
                <a:ea typeface="Barlow Condensed"/>
                <a:cs typeface="Barlow Condensed"/>
                <a:sym typeface="Barlow Condensed"/>
              </a:rPr>
              <a:t>Non-Resource Taxes    93.04</a:t>
            </a:r>
            <a:endParaRPr sz="1200">
              <a:solidFill>
                <a:schemeClr val="accent1"/>
              </a:solidFill>
              <a:highlight>
                <a:srgbClr val="FFFFFF"/>
              </a:highlight>
              <a:latin typeface="Barlow Condensed"/>
              <a:ea typeface="Barlow Condensed"/>
              <a:cs typeface="Barlow Condensed"/>
              <a:sym typeface="Barlow Condensed"/>
            </a:endParaRPr>
          </a:p>
          <a:p>
            <a:pPr indent="0" lvl="0" marL="0" rtl="0" algn="l">
              <a:spcBef>
                <a:spcPts val="0"/>
              </a:spcBef>
              <a:spcAft>
                <a:spcPts val="0"/>
              </a:spcAft>
              <a:buNone/>
            </a:pPr>
            <a:r>
              <a:rPr lang="en" sz="1200">
                <a:solidFill>
                  <a:schemeClr val="accent1"/>
                </a:solidFill>
                <a:highlight>
                  <a:srgbClr val="FFFFFF"/>
                </a:highlight>
                <a:latin typeface="Barlow Condensed"/>
                <a:ea typeface="Barlow Condensed"/>
                <a:cs typeface="Barlow Condensed"/>
                <a:sym typeface="Barlow Condensed"/>
              </a:rPr>
              <a:t>dtype: float64</a:t>
            </a:r>
            <a:endParaRPr sz="1200">
              <a:solidFill>
                <a:schemeClr val="accent1"/>
              </a:solidFill>
              <a:latin typeface="Barlow Condensed"/>
              <a:ea typeface="Barlow Condensed"/>
              <a:cs typeface="Barlow Condensed"/>
              <a:sym typeface="Barlow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6"/>
          <p:cNvSpPr txBox="1"/>
          <p:nvPr>
            <p:ph type="title"/>
          </p:nvPr>
        </p:nvSpPr>
        <p:spPr>
          <a:xfrm>
            <a:off x="1028750" y="1358450"/>
            <a:ext cx="9829500" cy="76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solidFill>
                  <a:schemeClr val="accent5"/>
                </a:solidFill>
              </a:rPr>
              <a:t>Recommendation</a:t>
            </a:r>
            <a:endParaRPr>
              <a:solidFill>
                <a:schemeClr val="accent5"/>
              </a:solidFill>
            </a:endParaRPr>
          </a:p>
        </p:txBody>
      </p:sp>
      <p:sp>
        <p:nvSpPr>
          <p:cNvPr id="141" name="Google Shape;141;p16"/>
          <p:cNvSpPr txBox="1"/>
          <p:nvPr>
            <p:ph idx="1" type="body"/>
          </p:nvPr>
        </p:nvSpPr>
        <p:spPr>
          <a:xfrm>
            <a:off x="1028925" y="2121950"/>
            <a:ext cx="9829500" cy="3367200"/>
          </a:xfrm>
          <a:prstGeom prst="rect">
            <a:avLst/>
          </a:prstGeom>
        </p:spPr>
        <p:txBody>
          <a:bodyPr anchorCtr="0" anchor="t" bIns="121900" lIns="121900" spcFirstLastPara="1" rIns="121900" wrap="square" tIns="121900">
            <a:noAutofit/>
          </a:bodyPr>
          <a:lstStyle/>
          <a:p>
            <a:pPr indent="-330200" lvl="0" marL="457200" rtl="0" algn="l">
              <a:lnSpc>
                <a:spcPct val="120000"/>
              </a:lnSpc>
              <a:spcBef>
                <a:spcPts val="600"/>
              </a:spcBef>
              <a:spcAft>
                <a:spcPts val="0"/>
              </a:spcAft>
              <a:buClr>
                <a:schemeClr val="accent1"/>
              </a:buClr>
              <a:buSzPts val="1600"/>
              <a:buAutoNum type="arabicPeriod"/>
            </a:pPr>
            <a:r>
              <a:rPr lang="en">
                <a:solidFill>
                  <a:schemeClr val="accent1"/>
                </a:solidFill>
              </a:rPr>
              <a:t>Increase in individual tax collection. In comparison to South Africa, who is the highest performing country in tax collection, South Africa got </a:t>
            </a:r>
            <a:r>
              <a:rPr lang="en">
                <a:solidFill>
                  <a:schemeClr val="accent1"/>
                </a:solidFill>
              </a:rPr>
              <a:t>its</a:t>
            </a:r>
            <a:r>
              <a:rPr lang="en">
                <a:solidFill>
                  <a:schemeClr val="accent1"/>
                </a:solidFill>
              </a:rPr>
              <a:t> biggest tax revenue from Individual tax at 98.50%, we recommend the Rwandan Government to boost its tax collection in this sector. </a:t>
            </a:r>
            <a:endParaRPr>
              <a:solidFill>
                <a:schemeClr val="accent1"/>
              </a:solidFill>
            </a:endParaRPr>
          </a:p>
          <a:p>
            <a:pPr indent="-330200" lvl="0" marL="457200" rtl="0" algn="l">
              <a:lnSpc>
                <a:spcPct val="120000"/>
              </a:lnSpc>
              <a:spcBef>
                <a:spcPts val="0"/>
              </a:spcBef>
              <a:spcAft>
                <a:spcPts val="0"/>
              </a:spcAft>
              <a:buClr>
                <a:schemeClr val="accent1"/>
              </a:buClr>
              <a:buSzPts val="1600"/>
              <a:buAutoNum type="arabicPeriod"/>
            </a:pPr>
            <a:r>
              <a:rPr lang="en">
                <a:solidFill>
                  <a:schemeClr val="accent1"/>
                </a:solidFill>
              </a:rPr>
              <a:t>Averaging the tax collection channels. Based on the dataset, there are extreme highs and lows, averaging the tax generation to about 75 95% would greatly boost the collection</a:t>
            </a:r>
            <a:endParaRPr>
              <a:solidFill>
                <a:schemeClr val="accent1"/>
              </a:solidFill>
            </a:endParaRPr>
          </a:p>
          <a:p>
            <a:pPr indent="-330200" lvl="0" marL="457200" rtl="0" algn="l">
              <a:lnSpc>
                <a:spcPct val="120000"/>
              </a:lnSpc>
              <a:spcBef>
                <a:spcPts val="0"/>
              </a:spcBef>
              <a:spcAft>
                <a:spcPts val="0"/>
              </a:spcAft>
              <a:buClr>
                <a:schemeClr val="accent1"/>
              </a:buClr>
              <a:buSzPts val="1600"/>
              <a:buAutoNum type="arabicPeriod"/>
            </a:pPr>
            <a:r>
              <a:rPr lang="en">
                <a:solidFill>
                  <a:schemeClr val="accent1"/>
                </a:solidFill>
              </a:rPr>
              <a:t>[1] Inflation, factors that lead to high levels of inflation like when the demand for goods and services in an economy rises more rapidly than an economy's productive capacity can be mitigated, as based on South Africa’s tax revenue, their low level of inflation has resulted in a higher value of the South African Rand, which promotes an overall healthy economy, boosting money circulation and revenue collection more secondary this mentoring the recommendation of Increasing individual tax, there are some disadvantages to this, as highlighted below.</a:t>
            </a:r>
            <a:endParaRPr>
              <a:solidFill>
                <a:schemeClr val="accent1"/>
              </a:solidFill>
            </a:endParaRPr>
          </a:p>
          <a:p>
            <a:pPr indent="0" lvl="0" marL="457200" rtl="0" algn="l">
              <a:lnSpc>
                <a:spcPct val="120000"/>
              </a:lnSpc>
              <a:spcBef>
                <a:spcPts val="600"/>
              </a:spcBef>
              <a:spcAft>
                <a:spcPts val="0"/>
              </a:spcAft>
              <a:buNone/>
            </a:pPr>
            <a:r>
              <a:t/>
            </a:r>
            <a:endParaRPr>
              <a:solidFill>
                <a:schemeClr val="accent1"/>
              </a:solidFill>
            </a:endParaRPr>
          </a:p>
        </p:txBody>
      </p:sp>
      <p:sp>
        <p:nvSpPr>
          <p:cNvPr id="142" name="Google Shape;142;p16"/>
          <p:cNvSpPr/>
          <p:nvPr/>
        </p:nvSpPr>
        <p:spPr>
          <a:xfrm>
            <a:off x="11548085" y="1192960"/>
            <a:ext cx="478500" cy="4785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Add" id="143" name="Google Shape;143;p16"/>
          <p:cNvSpPr/>
          <p:nvPr/>
        </p:nvSpPr>
        <p:spPr>
          <a:xfrm rot="2764855">
            <a:off x="11643618" y="1295294"/>
            <a:ext cx="285623" cy="285623"/>
          </a:xfrm>
          <a:custGeom>
            <a:rect b="b" l="l" r="r" t="t"/>
            <a:pathLst>
              <a:path extrusionOk="0" h="762000" w="76200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6">
            <a:hlinkClick/>
          </p:cNvPr>
          <p:cNvSpPr/>
          <p:nvPr/>
        </p:nvSpPr>
        <p:spPr>
          <a:xfrm>
            <a:off x="11548085" y="1192960"/>
            <a:ext cx="478500" cy="4785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Simple Light">
      <a:dk1>
        <a:srgbClr val="000000"/>
      </a:dk1>
      <a:lt1>
        <a:srgbClr val="FFFFFF"/>
      </a:lt1>
      <a:dk2>
        <a:srgbClr val="434343"/>
      </a:dk2>
      <a:lt2>
        <a:srgbClr val="EEEEEE"/>
      </a:lt2>
      <a:accent1>
        <a:srgbClr val="252525"/>
      </a:accent1>
      <a:accent2>
        <a:srgbClr val="252525"/>
      </a:accent2>
      <a:accent3>
        <a:srgbClr val="252525"/>
      </a:accent3>
      <a:accent4>
        <a:srgbClr val="252525"/>
      </a:accent4>
      <a:accent5>
        <a:srgbClr val="252525"/>
      </a:accent5>
      <a:accent6>
        <a:srgbClr val="25252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