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9" r:id="rId4"/>
    <p:sldId id="260" r:id="rId5"/>
    <p:sldId id="261" r:id="rId6"/>
    <p:sldId id="262" r:id="rId7"/>
    <p:sldId id="263" r:id="rId8"/>
    <p:sldId id="264" r:id="rId9"/>
    <p:sldId id="265" r:id="rId10"/>
    <p:sldId id="266" r:id="rId11"/>
    <p:sldId id="300" r:id="rId12"/>
    <p:sldId id="267" r:id="rId13"/>
    <p:sldId id="268" r:id="rId14"/>
    <p:sldId id="272" r:id="rId15"/>
    <p:sldId id="271" r:id="rId16"/>
    <p:sldId id="273" r:id="rId17"/>
    <p:sldId id="274" r:id="rId18"/>
    <p:sldId id="275" r:id="rId19"/>
    <p:sldId id="276" r:id="rId20"/>
    <p:sldId id="277" r:id="rId21"/>
    <p:sldId id="278" r:id="rId22"/>
    <p:sldId id="279" r:id="rId23"/>
    <p:sldId id="280" r:id="rId24"/>
    <p:sldId id="281" r:id="rId25"/>
    <p:sldId id="301" r:id="rId26"/>
    <p:sldId id="302" r:id="rId27"/>
    <p:sldId id="303" r:id="rId28"/>
    <p:sldId id="304" r:id="rId29"/>
    <p:sldId id="283" r:id="rId30"/>
    <p:sldId id="282" r:id="rId31"/>
    <p:sldId id="284" r:id="rId32"/>
    <p:sldId id="285" r:id="rId33"/>
    <p:sldId id="286" r:id="rId34"/>
    <p:sldId id="287" r:id="rId35"/>
    <p:sldId id="288" r:id="rId36"/>
    <p:sldId id="305" r:id="rId37"/>
    <p:sldId id="306" r:id="rId38"/>
    <p:sldId id="307" r:id="rId39"/>
    <p:sldId id="308" r:id="rId40"/>
    <p:sldId id="309" r:id="rId41"/>
    <p:sldId id="310" r:id="rId42"/>
    <p:sldId id="311" r:id="rId43"/>
    <p:sldId id="312" r:id="rId44"/>
    <p:sldId id="322" r:id="rId45"/>
    <p:sldId id="290" r:id="rId46"/>
    <p:sldId id="313" r:id="rId47"/>
    <p:sldId id="314" r:id="rId48"/>
    <p:sldId id="315" r:id="rId49"/>
    <p:sldId id="316" r:id="rId50"/>
    <p:sldId id="317" r:id="rId51"/>
    <p:sldId id="318" r:id="rId52"/>
    <p:sldId id="319" r:id="rId53"/>
    <p:sldId id="320" r:id="rId54"/>
    <p:sldId id="321"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7" d="100"/>
          <a:sy n="57" d="100"/>
        </p:scale>
        <p:origin x="108"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Friday, April 23,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20048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Friday, April 23,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7620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Friday, April 23,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48954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Friday, April 23,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6220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Friday, April 23,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7906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Friday, April 23,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1721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Friday, April 23,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86224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Friday, April 23,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3660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Friday, April 23,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39174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Friday, April 23,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4332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Friday, April 23,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10541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Friday, April 23,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520104807"/>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54F3A7E8-6DA9-4C2B-ACC8-475F34DAEA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B21CDF0-4D24-4190-9285-9016C19C1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92237A-E3A0-4938-B012-6FE2B472B199}"/>
              </a:ext>
            </a:extLst>
          </p:cNvPr>
          <p:cNvSpPr>
            <a:spLocks noGrp="1"/>
          </p:cNvSpPr>
          <p:nvPr>
            <p:ph type="ctrTitle"/>
          </p:nvPr>
        </p:nvSpPr>
        <p:spPr>
          <a:xfrm>
            <a:off x="6480000" y="1449388"/>
            <a:ext cx="5015638" cy="2075012"/>
          </a:xfrm>
        </p:spPr>
        <p:txBody>
          <a:bodyPr>
            <a:normAutofit/>
          </a:bodyPr>
          <a:lstStyle/>
          <a:p>
            <a:r>
              <a:rPr lang="en-US" dirty="0"/>
              <a:t>Axis Insurance</a:t>
            </a:r>
          </a:p>
        </p:txBody>
      </p:sp>
      <p:sp>
        <p:nvSpPr>
          <p:cNvPr id="3" name="Subtitle 2">
            <a:extLst>
              <a:ext uri="{FF2B5EF4-FFF2-40B4-BE49-F238E27FC236}">
                <a16:creationId xmlns:a16="http://schemas.microsoft.com/office/drawing/2014/main" id="{47D23DC6-740F-46A4-AEEC-749DAD34CD27}"/>
              </a:ext>
            </a:extLst>
          </p:cNvPr>
          <p:cNvSpPr>
            <a:spLocks noGrp="1"/>
          </p:cNvSpPr>
          <p:nvPr>
            <p:ph type="subTitle" idx="1"/>
          </p:nvPr>
        </p:nvSpPr>
        <p:spPr>
          <a:xfrm>
            <a:off x="6480000" y="3830398"/>
            <a:ext cx="5015638" cy="1219439"/>
          </a:xfrm>
        </p:spPr>
        <p:txBody>
          <a:bodyPr>
            <a:normAutofit/>
          </a:bodyPr>
          <a:lstStyle/>
          <a:p>
            <a:r>
              <a:rPr lang="en-US" sz="3000" dirty="0">
                <a:latin typeface="Times New Roman" panose="02020603050405020304" pitchFamily="18" charset="0"/>
                <a:cs typeface="Times New Roman" panose="02020603050405020304" pitchFamily="18" charset="0"/>
              </a:rPr>
              <a:t>By</a:t>
            </a:r>
          </a:p>
          <a:p>
            <a:r>
              <a:rPr lang="en-US" sz="3000" dirty="0">
                <a:latin typeface="Times New Roman" panose="02020603050405020304" pitchFamily="18" charset="0"/>
                <a:cs typeface="Times New Roman" panose="02020603050405020304" pitchFamily="18" charset="0"/>
              </a:rPr>
              <a:t>Lavina Kunder</a:t>
            </a:r>
          </a:p>
        </p:txBody>
      </p:sp>
      <p:pic>
        <p:nvPicPr>
          <p:cNvPr id="4" name="Picture 3" descr="Color hues of stone in antelope canyon">
            <a:extLst>
              <a:ext uri="{FF2B5EF4-FFF2-40B4-BE49-F238E27FC236}">
                <a16:creationId xmlns:a16="http://schemas.microsoft.com/office/drawing/2014/main" id="{D3148366-0254-48A3-9659-D478B5D1245F}"/>
              </a:ext>
            </a:extLst>
          </p:cNvPr>
          <p:cNvPicPr>
            <a:picLocks noChangeAspect="1"/>
          </p:cNvPicPr>
          <p:nvPr/>
        </p:nvPicPr>
        <p:blipFill rotWithShape="1">
          <a:blip r:embed="rId2"/>
          <a:srcRect l="19057" r="23480" b="-1"/>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grpSp>
        <p:nvGrpSpPr>
          <p:cNvPr id="13" name="Group 12">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14"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5"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8" name="Group 17">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19"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3193465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Age</a:t>
            </a:r>
          </a:p>
        </p:txBody>
      </p:sp>
      <p:sp>
        <p:nvSpPr>
          <p:cNvPr id="10" name="TextBox 9">
            <a:extLst>
              <a:ext uri="{FF2B5EF4-FFF2-40B4-BE49-F238E27FC236}">
                <a16:creationId xmlns:a16="http://schemas.microsoft.com/office/drawing/2014/main" id="{1846B9BD-A653-47D3-8174-DE6BF89EAF56}"/>
              </a:ext>
            </a:extLst>
          </p:cNvPr>
          <p:cNvSpPr txBox="1"/>
          <p:nvPr/>
        </p:nvSpPr>
        <p:spPr>
          <a:xfrm>
            <a:off x="6096000" y="2228671"/>
            <a:ext cx="5497983" cy="2400657"/>
          </a:xfrm>
          <a:prstGeom prst="rect">
            <a:avLst/>
          </a:prstGeom>
          <a:noFill/>
        </p:spPr>
        <p:txBody>
          <a:bodyPr wrap="square">
            <a:spAutoFit/>
          </a:bodyPr>
          <a:lstStyle/>
          <a:p>
            <a:pPr algn="just"/>
            <a:r>
              <a:rPr lang="en-GB" sz="3000" b="0" i="0" dirty="0">
                <a:effectLst/>
                <a:latin typeface="Times New Roman" panose="02020603050405020304" pitchFamily="18" charset="0"/>
                <a:cs typeface="Times New Roman" panose="02020603050405020304" pitchFamily="18" charset="0"/>
              </a:rPr>
              <a:t>The Mean and Median and relatively close values averaging at 39 although, a large chunk of the population is in their 20's. Age attribute has no outliers.</a:t>
            </a:r>
          </a:p>
        </p:txBody>
      </p:sp>
      <p:pic>
        <p:nvPicPr>
          <p:cNvPr id="5122" name="Picture 2">
            <a:extLst>
              <a:ext uri="{FF2B5EF4-FFF2-40B4-BE49-F238E27FC236}">
                <a16:creationId xmlns:a16="http://schemas.microsoft.com/office/drawing/2014/main" id="{AFBC6C14-1180-4199-AF1B-FA30131ED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1146329"/>
            <a:ext cx="4560417" cy="266367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D94F24CA-14E3-4D89-AB67-D030A6C6F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396" y="4043463"/>
            <a:ext cx="4910196" cy="2663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392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Age</a:t>
            </a:r>
          </a:p>
        </p:txBody>
      </p:sp>
      <p:sp>
        <p:nvSpPr>
          <p:cNvPr id="10" name="TextBox 9">
            <a:extLst>
              <a:ext uri="{FF2B5EF4-FFF2-40B4-BE49-F238E27FC236}">
                <a16:creationId xmlns:a16="http://schemas.microsoft.com/office/drawing/2014/main" id="{1846B9BD-A653-47D3-8174-DE6BF89EAF56}"/>
              </a:ext>
            </a:extLst>
          </p:cNvPr>
          <p:cNvSpPr txBox="1"/>
          <p:nvPr/>
        </p:nvSpPr>
        <p:spPr>
          <a:xfrm>
            <a:off x="6096000" y="2228671"/>
            <a:ext cx="5497983" cy="2400657"/>
          </a:xfrm>
          <a:prstGeom prst="rect">
            <a:avLst/>
          </a:prstGeom>
          <a:noFill/>
        </p:spPr>
        <p:txBody>
          <a:bodyPr wrap="square">
            <a:spAutoFit/>
          </a:bodyPr>
          <a:lstStyle/>
          <a:p>
            <a:pPr algn="just"/>
            <a:r>
              <a:rPr lang="en-GB" sz="3000" b="0" i="0" dirty="0">
                <a:effectLst/>
                <a:latin typeface="Times New Roman" panose="02020603050405020304" pitchFamily="18" charset="0"/>
                <a:cs typeface="Times New Roman" panose="02020603050405020304" pitchFamily="18" charset="0"/>
              </a:rPr>
              <a:t>The Data Set has a higher concentration of Young Policy Holders with Middle-Aged and Old policyholders having relatively the same concentration</a:t>
            </a:r>
            <a:endParaRPr lang="en-US" sz="3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D7BE218-9789-4E3C-B498-BB70AEAA6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1938867"/>
            <a:ext cx="4996930" cy="3386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543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BMI</a:t>
            </a:r>
          </a:p>
        </p:txBody>
      </p:sp>
      <p:sp>
        <p:nvSpPr>
          <p:cNvPr id="10" name="TextBox 9">
            <a:extLst>
              <a:ext uri="{FF2B5EF4-FFF2-40B4-BE49-F238E27FC236}">
                <a16:creationId xmlns:a16="http://schemas.microsoft.com/office/drawing/2014/main" id="{1846B9BD-A653-47D3-8174-DE6BF89EAF56}"/>
              </a:ext>
            </a:extLst>
          </p:cNvPr>
          <p:cNvSpPr txBox="1"/>
          <p:nvPr/>
        </p:nvSpPr>
        <p:spPr>
          <a:xfrm>
            <a:off x="6096000" y="2232555"/>
            <a:ext cx="5497983" cy="2862322"/>
          </a:xfrm>
          <a:prstGeom prst="rect">
            <a:avLst/>
          </a:prstGeom>
          <a:noFill/>
        </p:spPr>
        <p:txBody>
          <a:bodyPr wrap="square">
            <a:spAutoFit/>
          </a:bodyPr>
          <a:lstStyle/>
          <a:p>
            <a:pPr algn="just"/>
            <a:r>
              <a:rPr lang="en-GB" sz="3000" b="0" i="0" dirty="0">
                <a:effectLst/>
                <a:latin typeface="Times New Roman" panose="02020603050405020304" pitchFamily="18" charset="0"/>
                <a:cs typeface="Times New Roman" panose="02020603050405020304" pitchFamily="18" charset="0"/>
              </a:rPr>
              <a:t>The Mean and Median and relatively close values averaging at 30 with a large chunk of the population lying in the range 25 - 35. The BMI attribute also has a few outliers.</a:t>
            </a:r>
            <a:endParaRPr lang="en-US" sz="3000"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762EE0EE-4719-4B50-A737-0E5F77CD4D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1146329"/>
            <a:ext cx="4903317" cy="274833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D3C2261-708F-4886-8B5F-2E6E4115F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255" y="4061877"/>
            <a:ext cx="5329237"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164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Charges</a:t>
            </a:r>
          </a:p>
        </p:txBody>
      </p:sp>
      <p:sp>
        <p:nvSpPr>
          <p:cNvPr id="10" name="TextBox 9">
            <a:extLst>
              <a:ext uri="{FF2B5EF4-FFF2-40B4-BE49-F238E27FC236}">
                <a16:creationId xmlns:a16="http://schemas.microsoft.com/office/drawing/2014/main" id="{1846B9BD-A653-47D3-8174-DE6BF89EAF56}"/>
              </a:ext>
            </a:extLst>
          </p:cNvPr>
          <p:cNvSpPr txBox="1"/>
          <p:nvPr/>
        </p:nvSpPr>
        <p:spPr>
          <a:xfrm>
            <a:off x="6084161" y="2164822"/>
            <a:ext cx="5497983" cy="2862322"/>
          </a:xfrm>
          <a:prstGeom prst="rect">
            <a:avLst/>
          </a:prstGeom>
          <a:noFill/>
        </p:spPr>
        <p:txBody>
          <a:bodyPr wrap="square">
            <a:spAutoFit/>
          </a:bodyPr>
          <a:lstStyle/>
          <a:p>
            <a:pPr algn="just"/>
            <a:r>
              <a:rPr lang="en-GB" sz="3000" b="0" i="0" dirty="0">
                <a:effectLst/>
                <a:latin typeface="Times New Roman" panose="02020603050405020304" pitchFamily="18" charset="0"/>
                <a:cs typeface="Times New Roman" panose="02020603050405020304" pitchFamily="18" charset="0"/>
              </a:rPr>
              <a:t>A large chunk of the population in the dataset is concentrated in the 0 - 15000 range. Comparatively, very few people lie above this range. The attribute Charges has a lot of outliers.</a:t>
            </a:r>
            <a:endParaRPr lang="en-US" sz="3000" dirty="0">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B9D4D280-ED4D-4836-B6C2-74445A795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4" y="1146329"/>
            <a:ext cx="5051425" cy="270633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BFC1CE9A-A15A-4238-93BF-C0C011D47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17" y="3852661"/>
            <a:ext cx="5409582" cy="2869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585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731839" y="2690336"/>
            <a:ext cx="10728322" cy="1477328"/>
          </a:xfrm>
        </p:spPr>
        <p:txBody>
          <a:bodyPr>
            <a:normAutofit/>
          </a:bodyPr>
          <a:lstStyle/>
          <a:p>
            <a:pPr algn="ctr"/>
            <a:r>
              <a:rPr lang="en-US" sz="10000" b="1" dirty="0"/>
              <a:t>B</a:t>
            </a:r>
            <a:r>
              <a:rPr lang="en-US" sz="10000" dirty="0"/>
              <a:t>IVARIATE ANALYSIS</a:t>
            </a:r>
          </a:p>
        </p:txBody>
      </p:sp>
    </p:spTree>
    <p:extLst>
      <p:ext uri="{BB962C8B-B14F-4D97-AF65-F5344CB8AC3E}">
        <p14:creationId xmlns:p14="http://schemas.microsoft.com/office/powerpoint/2010/main" val="2907624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Correlation Heat Map</a:t>
            </a:r>
          </a:p>
        </p:txBody>
      </p:sp>
      <p:sp>
        <p:nvSpPr>
          <p:cNvPr id="10" name="TextBox 9">
            <a:extLst>
              <a:ext uri="{FF2B5EF4-FFF2-40B4-BE49-F238E27FC236}">
                <a16:creationId xmlns:a16="http://schemas.microsoft.com/office/drawing/2014/main" id="{1846B9BD-A653-47D3-8174-DE6BF89EAF56}"/>
              </a:ext>
            </a:extLst>
          </p:cNvPr>
          <p:cNvSpPr txBox="1"/>
          <p:nvPr/>
        </p:nvSpPr>
        <p:spPr>
          <a:xfrm>
            <a:off x="6305610" y="1828272"/>
            <a:ext cx="5497983" cy="3816429"/>
          </a:xfrm>
          <a:prstGeom prst="rect">
            <a:avLst/>
          </a:prstGeom>
          <a:noFill/>
        </p:spPr>
        <p:txBody>
          <a:bodyPr wrap="square">
            <a:spAutoFit/>
          </a:bodyPr>
          <a:lstStyle/>
          <a:p>
            <a:pPr algn="just"/>
            <a:r>
              <a:rPr lang="en-GB" sz="2200" b="0" i="0" dirty="0">
                <a:effectLst/>
                <a:latin typeface="Times New Roman" panose="02020603050405020304" pitchFamily="18" charset="0"/>
                <a:cs typeface="Times New Roman" panose="02020603050405020304" pitchFamily="18" charset="0"/>
              </a:rPr>
              <a:t>This Heat Map shows the correlation between the individual attributes. With this we can draw the following inferences :</a:t>
            </a:r>
          </a:p>
          <a:p>
            <a:pPr algn="just"/>
            <a:endParaRPr lang="en-GB" sz="2200" b="0" i="0" dirty="0">
              <a:effectLst/>
              <a:latin typeface="Times New Roman" panose="02020603050405020304" pitchFamily="18" charset="0"/>
              <a:cs typeface="Times New Roman" panose="02020603050405020304" pitchFamily="18" charset="0"/>
            </a:endParaRPr>
          </a:p>
          <a:p>
            <a:pPr algn="just"/>
            <a:r>
              <a:rPr lang="en-GB" sz="2200" b="0" i="0" dirty="0">
                <a:effectLst/>
                <a:latin typeface="Times New Roman" panose="02020603050405020304" pitchFamily="18" charset="0"/>
                <a:cs typeface="Times New Roman" panose="02020603050405020304" pitchFamily="18" charset="0"/>
              </a:rPr>
              <a:t>1) There is very little to negligible correlation between the attributes of this dataset.</a:t>
            </a:r>
          </a:p>
          <a:p>
            <a:pPr algn="just"/>
            <a:r>
              <a:rPr lang="en-GB" sz="2200" b="0" i="0" dirty="0">
                <a:effectLst/>
                <a:latin typeface="Times New Roman" panose="02020603050405020304" pitchFamily="18" charset="0"/>
                <a:cs typeface="Times New Roman" panose="02020603050405020304" pitchFamily="18" charset="0"/>
              </a:rPr>
              <a:t>2) The Highest Correlation is between 'Charges' and 'Age' with 0.30.</a:t>
            </a:r>
          </a:p>
          <a:p>
            <a:pPr algn="just"/>
            <a:r>
              <a:rPr lang="en-GB" sz="2200" b="0" i="0" dirty="0">
                <a:effectLst/>
                <a:latin typeface="Times New Roman" panose="02020603050405020304" pitchFamily="18" charset="0"/>
                <a:cs typeface="Times New Roman" panose="02020603050405020304" pitchFamily="18" charset="0"/>
              </a:rPr>
              <a:t>3) The Lowest Correlation is between 'BMI' and 'Children' with 0.01.</a:t>
            </a:r>
          </a:p>
          <a:p>
            <a:pPr algn="just"/>
            <a:r>
              <a:rPr lang="en-GB" sz="2200" b="0" i="0" dirty="0">
                <a:effectLst/>
                <a:latin typeface="Times New Roman" panose="02020603050405020304" pitchFamily="18" charset="0"/>
                <a:cs typeface="Times New Roman" panose="02020603050405020304" pitchFamily="18" charset="0"/>
              </a:rPr>
              <a:t>4) These </a:t>
            </a:r>
            <a:r>
              <a:rPr lang="en-GB" sz="2200" b="0" i="0" dirty="0" err="1">
                <a:effectLst/>
                <a:latin typeface="Times New Roman" panose="02020603050405020304" pitchFamily="18" charset="0"/>
                <a:cs typeface="Times New Roman" panose="02020603050405020304" pitchFamily="18" charset="0"/>
              </a:rPr>
              <a:t>atrributes</a:t>
            </a:r>
            <a:r>
              <a:rPr lang="en-GB" sz="2200" b="0" i="0" dirty="0">
                <a:effectLst/>
                <a:latin typeface="Times New Roman" panose="02020603050405020304" pitchFamily="18" charset="0"/>
                <a:cs typeface="Times New Roman" panose="02020603050405020304" pitchFamily="18" charset="0"/>
              </a:rPr>
              <a:t> are mostly independent.</a:t>
            </a:r>
            <a:endParaRPr lang="en-US" sz="2200" dirty="0">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9A002F78-C979-4EC7-864D-04FD8DDA0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58" y="1146329"/>
            <a:ext cx="5679734" cy="5704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775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Pair Plot</a:t>
            </a:r>
          </a:p>
        </p:txBody>
      </p:sp>
      <p:pic>
        <p:nvPicPr>
          <p:cNvPr id="9218" name="Picture 2">
            <a:extLst>
              <a:ext uri="{FF2B5EF4-FFF2-40B4-BE49-F238E27FC236}">
                <a16:creationId xmlns:a16="http://schemas.microsoft.com/office/drawing/2014/main" id="{C8050F69-3753-4B01-A5C5-212C4AE6D6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055"/>
          <a:stretch/>
        </p:blipFill>
        <p:spPr bwMode="auto">
          <a:xfrm>
            <a:off x="311486" y="1146329"/>
            <a:ext cx="11160514" cy="5350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34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Pair Plot</a:t>
            </a:r>
          </a:p>
        </p:txBody>
      </p:sp>
      <p:pic>
        <p:nvPicPr>
          <p:cNvPr id="10242" name="Picture 2">
            <a:extLst>
              <a:ext uri="{FF2B5EF4-FFF2-40B4-BE49-F238E27FC236}">
                <a16:creationId xmlns:a16="http://schemas.microsoft.com/office/drawing/2014/main" id="{4CD8106C-F664-48D2-885D-FB5FD67590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7509"/>
          <a:stretch/>
        </p:blipFill>
        <p:spPr bwMode="auto">
          <a:xfrm>
            <a:off x="448802" y="1071825"/>
            <a:ext cx="11023198" cy="57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562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SEX V/S REGION</a:t>
            </a:r>
          </a:p>
        </p:txBody>
      </p:sp>
      <p:sp>
        <p:nvSpPr>
          <p:cNvPr id="10" name="TextBox 9">
            <a:extLst>
              <a:ext uri="{FF2B5EF4-FFF2-40B4-BE49-F238E27FC236}">
                <a16:creationId xmlns:a16="http://schemas.microsoft.com/office/drawing/2014/main" id="{1846B9BD-A653-47D3-8174-DE6BF89EAF56}"/>
              </a:ext>
            </a:extLst>
          </p:cNvPr>
          <p:cNvSpPr txBox="1"/>
          <p:nvPr/>
        </p:nvSpPr>
        <p:spPr>
          <a:xfrm>
            <a:off x="6096000" y="2274838"/>
            <a:ext cx="5497983" cy="2308324"/>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The Male insurance beneficiaries exceed the Female ones in all regions except one (North West).</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The region that most beneficiaries reside in is South East.</a:t>
            </a:r>
            <a:endParaRPr lang="en-US" sz="2400" dirty="0">
              <a:latin typeface="Times New Roman" panose="02020603050405020304" pitchFamily="18" charset="0"/>
              <a:cs typeface="Times New Roman" panose="02020603050405020304" pitchFamily="18" charset="0"/>
            </a:endParaRPr>
          </a:p>
        </p:txBody>
      </p:sp>
      <p:pic>
        <p:nvPicPr>
          <p:cNvPr id="11266" name="Picture 2">
            <a:extLst>
              <a:ext uri="{FF2B5EF4-FFF2-40B4-BE49-F238E27FC236}">
                <a16:creationId xmlns:a16="http://schemas.microsoft.com/office/drawing/2014/main" id="{6763654F-5C83-4B41-8359-DAD5C9A109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874" y="1813079"/>
            <a:ext cx="5344075" cy="4154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127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REGION V/S SMOKER</a:t>
            </a:r>
          </a:p>
        </p:txBody>
      </p:sp>
      <p:sp>
        <p:nvSpPr>
          <p:cNvPr id="10" name="TextBox 9">
            <a:extLst>
              <a:ext uri="{FF2B5EF4-FFF2-40B4-BE49-F238E27FC236}">
                <a16:creationId xmlns:a16="http://schemas.microsoft.com/office/drawing/2014/main" id="{1846B9BD-A653-47D3-8174-DE6BF89EAF56}"/>
              </a:ext>
            </a:extLst>
          </p:cNvPr>
          <p:cNvSpPr txBox="1"/>
          <p:nvPr/>
        </p:nvSpPr>
        <p:spPr>
          <a:xfrm>
            <a:off x="6084161" y="1959129"/>
            <a:ext cx="5497983" cy="3416320"/>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While the non smoking population is relatively equal in all 4 regions; the smoking population has an elevated difference with </a:t>
            </a:r>
            <a:r>
              <a:rPr lang="en-GB" sz="2400" b="0" i="0" dirty="0" err="1">
                <a:effectLst/>
                <a:latin typeface="Times New Roman" panose="02020603050405020304" pitchFamily="18" charset="0"/>
                <a:cs typeface="Times New Roman" panose="02020603050405020304" pitchFamily="18" charset="0"/>
              </a:rPr>
              <a:t>SouthEast</a:t>
            </a:r>
            <a:r>
              <a:rPr lang="en-GB" sz="2400" b="0" i="0" dirty="0">
                <a:effectLst/>
                <a:latin typeface="Times New Roman" panose="02020603050405020304" pitchFamily="18" charset="0"/>
                <a:cs typeface="Times New Roman" panose="02020603050405020304" pitchFamily="18" charset="0"/>
              </a:rPr>
              <a:t> having the most, followed by </a:t>
            </a:r>
            <a:r>
              <a:rPr lang="en-GB" sz="2400" b="0" i="0" dirty="0" err="1">
                <a:effectLst/>
                <a:latin typeface="Times New Roman" panose="02020603050405020304" pitchFamily="18" charset="0"/>
                <a:cs typeface="Times New Roman" panose="02020603050405020304" pitchFamily="18" charset="0"/>
              </a:rPr>
              <a:t>NorthEast</a:t>
            </a:r>
            <a:r>
              <a:rPr lang="en-GB" sz="2400" b="0" i="0" dirty="0">
                <a:effectLst/>
                <a:latin typeface="Times New Roman" panose="02020603050405020304" pitchFamily="18" charset="0"/>
                <a:cs typeface="Times New Roman" panose="02020603050405020304" pitchFamily="18" charset="0"/>
              </a:rPr>
              <a:t> at 2nd place and </a:t>
            </a:r>
            <a:r>
              <a:rPr lang="en-GB" sz="2400" b="0" i="0" dirty="0" err="1">
                <a:effectLst/>
                <a:latin typeface="Times New Roman" panose="02020603050405020304" pitchFamily="18" charset="0"/>
                <a:cs typeface="Times New Roman" panose="02020603050405020304" pitchFamily="18" charset="0"/>
              </a:rPr>
              <a:t>NorthWest</a:t>
            </a:r>
            <a:r>
              <a:rPr lang="en-GB" sz="2400" b="0" i="0" dirty="0">
                <a:effectLst/>
                <a:latin typeface="Times New Roman" panose="02020603050405020304" pitchFamily="18" charset="0"/>
                <a:cs typeface="Times New Roman" panose="02020603050405020304" pitchFamily="18" charset="0"/>
              </a:rPr>
              <a:t> and </a:t>
            </a:r>
            <a:r>
              <a:rPr lang="en-GB" sz="2400" b="0" i="0" dirty="0" err="1">
                <a:effectLst/>
                <a:latin typeface="Times New Roman" panose="02020603050405020304" pitchFamily="18" charset="0"/>
                <a:cs typeface="Times New Roman" panose="02020603050405020304" pitchFamily="18" charset="0"/>
              </a:rPr>
              <a:t>SouthWest</a:t>
            </a:r>
            <a:r>
              <a:rPr lang="en-GB" sz="2400" b="0" i="0" dirty="0">
                <a:effectLst/>
                <a:latin typeface="Times New Roman" panose="02020603050405020304" pitchFamily="18" charset="0"/>
                <a:cs typeface="Times New Roman" panose="02020603050405020304" pitchFamily="18" charset="0"/>
              </a:rPr>
              <a:t> placed 3rd with relatively equal distribution</a:t>
            </a:r>
            <a:endParaRPr lang="en-US" sz="2400" dirty="0">
              <a:latin typeface="Times New Roman" panose="02020603050405020304" pitchFamily="18" charset="0"/>
              <a:cs typeface="Times New Roman" panose="02020603050405020304" pitchFamily="18" charset="0"/>
            </a:endParaRPr>
          </a:p>
        </p:txBody>
      </p:sp>
      <p:pic>
        <p:nvPicPr>
          <p:cNvPr id="12290" name="Picture 2">
            <a:extLst>
              <a:ext uri="{FF2B5EF4-FFF2-40B4-BE49-F238E27FC236}">
                <a16:creationId xmlns:a16="http://schemas.microsoft.com/office/drawing/2014/main" id="{9D5C983B-3D5B-437B-BE17-0D331CAB9E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608" y="2015827"/>
            <a:ext cx="5168323" cy="4018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173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855917"/>
          </a:xfrm>
        </p:spPr>
        <p:txBody>
          <a:bodyPr>
            <a:normAutofit/>
          </a:bodyPr>
          <a:lstStyle/>
          <a:p>
            <a:r>
              <a:rPr lang="en-US" sz="6000" b="1" u="sng" dirty="0"/>
              <a:t>BACKGROUND</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720001" y="1630392"/>
            <a:ext cx="5099774" cy="4608408"/>
          </a:xfrm>
        </p:spPr>
        <p:txBody>
          <a:bodyPr>
            <a:normAutofit/>
          </a:bodyPr>
          <a:lstStyle/>
          <a:p>
            <a:r>
              <a:rPr lang="en-GB" sz="3000" dirty="0">
                <a:latin typeface="+mj-lt"/>
              </a:rPr>
              <a:t>Insurance can protect you financially in a number of ways</a:t>
            </a:r>
          </a:p>
          <a:p>
            <a:r>
              <a:rPr lang="en-GB" sz="3000" dirty="0">
                <a:latin typeface="+mj-lt"/>
              </a:rPr>
              <a:t>Accidents and disasters can and do happen, and if you aren't adequately insured, it could leave you in financial ruin. </a:t>
            </a:r>
          </a:p>
          <a:p>
            <a:r>
              <a:rPr lang="en-GB" sz="3000" dirty="0">
                <a:latin typeface="+mj-lt"/>
              </a:rPr>
              <a:t>You need insurance to protect your life, your ability to earn income, and to keep a roof over your head.</a:t>
            </a:r>
            <a:endParaRPr lang="en-US" sz="3000" dirty="0">
              <a:solidFill>
                <a:srgbClr val="7030A0">
                  <a:alpha val="58000"/>
                </a:srgbClr>
              </a:solidFill>
              <a:latin typeface="+mj-lt"/>
            </a:endParaRPr>
          </a:p>
        </p:txBody>
      </p:sp>
      <p:pic>
        <p:nvPicPr>
          <p:cNvPr id="1026" name="Picture 2" descr="Why should you buy health insurance? | Buy health insurance, Best health  insurance, Health insurance plans">
            <a:extLst>
              <a:ext uri="{FF2B5EF4-FFF2-40B4-BE49-F238E27FC236}">
                <a16:creationId xmlns:a16="http://schemas.microsoft.com/office/drawing/2014/main" id="{F4424A2F-4D22-461D-98ED-80C9A73609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85" r="5926" b="6914"/>
          <a:stretch/>
        </p:blipFill>
        <p:spPr bwMode="auto">
          <a:xfrm>
            <a:off x="6084161" y="0"/>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314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SEX V/S SMOKER</a:t>
            </a:r>
          </a:p>
        </p:txBody>
      </p:sp>
      <p:sp>
        <p:nvSpPr>
          <p:cNvPr id="10" name="TextBox 9">
            <a:extLst>
              <a:ext uri="{FF2B5EF4-FFF2-40B4-BE49-F238E27FC236}">
                <a16:creationId xmlns:a16="http://schemas.microsoft.com/office/drawing/2014/main" id="{1846B9BD-A653-47D3-8174-DE6BF89EAF56}"/>
              </a:ext>
            </a:extLst>
          </p:cNvPr>
          <p:cNvSpPr txBox="1"/>
          <p:nvPr/>
        </p:nvSpPr>
        <p:spPr>
          <a:xfrm>
            <a:off x="6246345" y="2597527"/>
            <a:ext cx="5497983" cy="1938992"/>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SMOKER : More Male Policy Holders than Female.</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NON-SMOKER : More Female Policy Holders then Male.</a:t>
            </a:r>
            <a:endParaRPr lang="en-US" sz="2400" dirty="0">
              <a:latin typeface="Times New Roman" panose="02020603050405020304" pitchFamily="18" charset="0"/>
              <a:cs typeface="Times New Roman" panose="02020603050405020304" pitchFamily="18" charset="0"/>
            </a:endParaRPr>
          </a:p>
        </p:txBody>
      </p:sp>
      <p:pic>
        <p:nvPicPr>
          <p:cNvPr id="13314" name="Picture 2">
            <a:extLst>
              <a:ext uri="{FF2B5EF4-FFF2-40B4-BE49-F238E27FC236}">
                <a16:creationId xmlns:a16="http://schemas.microsoft.com/office/drawing/2014/main" id="{84E74FFD-8A1B-4434-80B4-9B04FB424B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4" y="1809125"/>
            <a:ext cx="5497983" cy="4049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199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CHILDREN V/S SMOKER</a:t>
            </a:r>
          </a:p>
        </p:txBody>
      </p:sp>
      <p:sp>
        <p:nvSpPr>
          <p:cNvPr id="10" name="TextBox 9">
            <a:extLst>
              <a:ext uri="{FF2B5EF4-FFF2-40B4-BE49-F238E27FC236}">
                <a16:creationId xmlns:a16="http://schemas.microsoft.com/office/drawing/2014/main" id="{1846B9BD-A653-47D3-8174-DE6BF89EAF56}"/>
              </a:ext>
            </a:extLst>
          </p:cNvPr>
          <p:cNvSpPr txBox="1"/>
          <p:nvPr/>
        </p:nvSpPr>
        <p:spPr>
          <a:xfrm>
            <a:off x="6321531" y="2274838"/>
            <a:ext cx="5499522" cy="2308324"/>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As the number of children / dependants increase; there is a decline in the smoking population.</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There are no smoking policy holders with 4 or 5 children / dependants.</a:t>
            </a:r>
            <a:endParaRPr lang="en-US" sz="2400" dirty="0">
              <a:latin typeface="Times New Roman" panose="02020603050405020304" pitchFamily="18" charset="0"/>
              <a:cs typeface="Times New Roman" panose="02020603050405020304" pitchFamily="18" charset="0"/>
            </a:endParaRPr>
          </a:p>
        </p:txBody>
      </p:sp>
      <p:pic>
        <p:nvPicPr>
          <p:cNvPr id="14340" name="Picture 4">
            <a:extLst>
              <a:ext uri="{FF2B5EF4-FFF2-40B4-BE49-F238E27FC236}">
                <a16:creationId xmlns:a16="http://schemas.microsoft.com/office/drawing/2014/main" id="{42D47AAA-A524-4621-BDD3-2DE7DEA95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947" y="1863306"/>
            <a:ext cx="5499522" cy="367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165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BMI V/S AGE</a:t>
            </a:r>
          </a:p>
        </p:txBody>
      </p:sp>
      <p:sp>
        <p:nvSpPr>
          <p:cNvPr id="10" name="TextBox 9">
            <a:extLst>
              <a:ext uri="{FF2B5EF4-FFF2-40B4-BE49-F238E27FC236}">
                <a16:creationId xmlns:a16="http://schemas.microsoft.com/office/drawing/2014/main" id="{1846B9BD-A653-47D3-8174-DE6BF89EAF56}"/>
              </a:ext>
            </a:extLst>
          </p:cNvPr>
          <p:cNvSpPr txBox="1"/>
          <p:nvPr/>
        </p:nvSpPr>
        <p:spPr>
          <a:xfrm>
            <a:off x="6230611" y="2828835"/>
            <a:ext cx="5690459" cy="1200329"/>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On an average; as Age increases the BMI also increases.</a:t>
            </a:r>
            <a:endParaRPr lang="en-US" sz="2400" dirty="0">
              <a:latin typeface="Times New Roman" panose="02020603050405020304" pitchFamily="18" charset="0"/>
              <a:cs typeface="Times New Roman" panose="02020603050405020304" pitchFamily="18" charset="0"/>
            </a:endParaRPr>
          </a:p>
        </p:txBody>
      </p:sp>
      <p:pic>
        <p:nvPicPr>
          <p:cNvPr id="15362" name="Picture 2">
            <a:extLst>
              <a:ext uri="{FF2B5EF4-FFF2-40B4-BE49-F238E27FC236}">
                <a16:creationId xmlns:a16="http://schemas.microsoft.com/office/drawing/2014/main" id="{6D567E54-114D-4FB1-A420-9109755D3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32" y="1870771"/>
            <a:ext cx="5690459" cy="39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769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CHARGES V/S REGION</a:t>
            </a:r>
          </a:p>
        </p:txBody>
      </p:sp>
      <p:sp>
        <p:nvSpPr>
          <p:cNvPr id="10" name="TextBox 9">
            <a:extLst>
              <a:ext uri="{FF2B5EF4-FFF2-40B4-BE49-F238E27FC236}">
                <a16:creationId xmlns:a16="http://schemas.microsoft.com/office/drawing/2014/main" id="{1846B9BD-A653-47D3-8174-DE6BF89EAF56}"/>
              </a:ext>
            </a:extLst>
          </p:cNvPr>
          <p:cNvSpPr txBox="1"/>
          <p:nvPr/>
        </p:nvSpPr>
        <p:spPr>
          <a:xfrm>
            <a:off x="6216860" y="2794799"/>
            <a:ext cx="5407026" cy="1938992"/>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a:t>
            </a:r>
            <a:r>
              <a:rPr lang="en-GB" sz="2400" dirty="0" err="1">
                <a:latin typeface="Times New Roman" panose="02020603050405020304" pitchFamily="18" charset="0"/>
                <a:cs typeface="Times New Roman" panose="02020603050405020304" pitchFamily="18" charset="0"/>
              </a:rPr>
              <a:t>SouthEast</a:t>
            </a:r>
            <a:r>
              <a:rPr lang="en-GB" sz="2400" dirty="0">
                <a:latin typeface="Times New Roman" panose="02020603050405020304" pitchFamily="18" charset="0"/>
                <a:cs typeface="Times New Roman" panose="02020603050405020304" pitchFamily="18" charset="0"/>
              </a:rPr>
              <a:t> region has the highest charges followed by </a:t>
            </a:r>
            <a:r>
              <a:rPr lang="en-GB" sz="2400" dirty="0" err="1">
                <a:latin typeface="Times New Roman" panose="02020603050405020304" pitchFamily="18" charset="0"/>
                <a:cs typeface="Times New Roman" panose="02020603050405020304" pitchFamily="18" charset="0"/>
              </a:rPr>
              <a:t>NorthEast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SouthWest</a:t>
            </a:r>
            <a:r>
              <a:rPr lang="en-GB" sz="2400" dirty="0">
                <a:latin typeface="Times New Roman" panose="02020603050405020304" pitchFamily="18" charset="0"/>
                <a:cs typeface="Times New Roman" panose="02020603050405020304" pitchFamily="18" charset="0"/>
              </a:rPr>
              <a:t> and </a:t>
            </a:r>
            <a:r>
              <a:rPr lang="en-GB" sz="2400" dirty="0" err="1">
                <a:latin typeface="Times New Roman" panose="02020603050405020304" pitchFamily="18" charset="0"/>
                <a:cs typeface="Times New Roman" panose="02020603050405020304" pitchFamily="18" charset="0"/>
              </a:rPr>
              <a:t>NorthWest</a:t>
            </a:r>
            <a:r>
              <a:rPr lang="en-GB" sz="2400" dirty="0">
                <a:latin typeface="Times New Roman" panose="02020603050405020304" pitchFamily="18" charset="0"/>
                <a:cs typeface="Times New Roman" panose="02020603050405020304" pitchFamily="18" charset="0"/>
              </a:rPr>
              <a:t> are next with relatively same average charges.</a:t>
            </a:r>
            <a:endParaRPr lang="en-US" sz="2400" dirty="0">
              <a:latin typeface="Times New Roman" panose="02020603050405020304" pitchFamily="18" charset="0"/>
              <a:cs typeface="Times New Roman" panose="02020603050405020304" pitchFamily="18" charset="0"/>
            </a:endParaRPr>
          </a:p>
        </p:txBody>
      </p:sp>
      <p:pic>
        <p:nvPicPr>
          <p:cNvPr id="16386" name="Picture 2">
            <a:extLst>
              <a:ext uri="{FF2B5EF4-FFF2-40B4-BE49-F238E27FC236}">
                <a16:creationId xmlns:a16="http://schemas.microsoft.com/office/drawing/2014/main" id="{EA2322D0-F94E-42A6-8088-414633BB6A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3" y="1972299"/>
            <a:ext cx="5641769" cy="3929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620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CHILDREN V/S REGION</a:t>
            </a:r>
          </a:p>
        </p:txBody>
      </p:sp>
      <p:sp>
        <p:nvSpPr>
          <p:cNvPr id="10" name="TextBox 9">
            <a:extLst>
              <a:ext uri="{FF2B5EF4-FFF2-40B4-BE49-F238E27FC236}">
                <a16:creationId xmlns:a16="http://schemas.microsoft.com/office/drawing/2014/main" id="{1846B9BD-A653-47D3-8174-DE6BF89EAF56}"/>
              </a:ext>
            </a:extLst>
          </p:cNvPr>
          <p:cNvSpPr txBox="1"/>
          <p:nvPr/>
        </p:nvSpPr>
        <p:spPr>
          <a:xfrm>
            <a:off x="6096000" y="1210314"/>
            <a:ext cx="5695951" cy="5262979"/>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err="1">
                <a:effectLst/>
                <a:latin typeface="Times New Roman" panose="02020603050405020304" pitchFamily="18" charset="0"/>
                <a:cs typeface="Times New Roman" panose="02020603050405020304" pitchFamily="18" charset="0"/>
              </a:rPr>
              <a:t>SouthEast</a:t>
            </a:r>
            <a:r>
              <a:rPr lang="en-GB" sz="2400" b="0" i="0" dirty="0">
                <a:effectLst/>
                <a:latin typeface="Times New Roman" panose="02020603050405020304" pitchFamily="18" charset="0"/>
                <a:cs typeface="Times New Roman" panose="02020603050405020304" pitchFamily="18" charset="0"/>
              </a:rPr>
              <a:t> Region has the highest policyholders with 0, 1 or 2 children / dependants.</a:t>
            </a:r>
          </a:p>
          <a:p>
            <a:pPr marL="342900" indent="-342900" algn="just">
              <a:buFont typeface="Arial" panose="020B0604020202020204" pitchFamily="34" charset="0"/>
              <a:buChar char="•"/>
            </a:pPr>
            <a:r>
              <a:rPr lang="en-GB" sz="2400" b="0" i="0" dirty="0" err="1">
                <a:effectLst/>
                <a:latin typeface="Times New Roman" panose="02020603050405020304" pitchFamily="18" charset="0"/>
                <a:cs typeface="Times New Roman" panose="02020603050405020304" pitchFamily="18" charset="0"/>
              </a:rPr>
              <a:t>SouthWest</a:t>
            </a:r>
            <a:r>
              <a:rPr lang="en-GB" sz="2400" b="0" i="0" dirty="0">
                <a:effectLst/>
                <a:latin typeface="Times New Roman" panose="02020603050405020304" pitchFamily="18" charset="0"/>
                <a:cs typeface="Times New Roman" panose="02020603050405020304" pitchFamily="18" charset="0"/>
              </a:rPr>
              <a:t> Region as compared to the other regions, policyholders have less number of children / dependants.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The </a:t>
            </a:r>
            <a:r>
              <a:rPr lang="en-GB" sz="2400" b="0" i="0" dirty="0" err="1">
                <a:effectLst/>
                <a:latin typeface="Times New Roman" panose="02020603050405020304" pitchFamily="18" charset="0"/>
                <a:cs typeface="Times New Roman" panose="02020603050405020304" pitchFamily="18" charset="0"/>
              </a:rPr>
              <a:t>NorthEast</a:t>
            </a:r>
            <a:r>
              <a:rPr lang="en-GB" sz="2400" b="0" i="0" dirty="0">
                <a:effectLst/>
                <a:latin typeface="Times New Roman" panose="02020603050405020304" pitchFamily="18" charset="0"/>
                <a:cs typeface="Times New Roman" panose="02020603050405020304" pitchFamily="18" charset="0"/>
              </a:rPr>
              <a:t> region has a higher number of policyholders with 0 children / dependants but the number falls as the children / dependants increase.</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The </a:t>
            </a:r>
            <a:r>
              <a:rPr lang="en-GB" sz="2400" b="0" i="0" dirty="0" err="1">
                <a:effectLst/>
                <a:latin typeface="Times New Roman" panose="02020603050405020304" pitchFamily="18" charset="0"/>
                <a:cs typeface="Times New Roman" panose="02020603050405020304" pitchFamily="18" charset="0"/>
              </a:rPr>
              <a:t>NorthWest</a:t>
            </a:r>
            <a:r>
              <a:rPr lang="en-GB" sz="2400" b="0" i="0" dirty="0">
                <a:effectLst/>
                <a:latin typeface="Times New Roman" panose="02020603050405020304" pitchFamily="18" charset="0"/>
                <a:cs typeface="Times New Roman" panose="02020603050405020304" pitchFamily="18" charset="0"/>
              </a:rPr>
              <a:t> region has no policyholders with 5 children / dependants.</a:t>
            </a:r>
            <a:endParaRPr lang="en-US" sz="2400" dirty="0">
              <a:latin typeface="Times New Roman" panose="02020603050405020304" pitchFamily="18" charset="0"/>
              <a:cs typeface="Times New Roman" panose="02020603050405020304" pitchFamily="18" charset="0"/>
            </a:endParaRPr>
          </a:p>
        </p:txBody>
      </p:sp>
      <p:pic>
        <p:nvPicPr>
          <p:cNvPr id="17410" name="Picture 2">
            <a:extLst>
              <a:ext uri="{FF2B5EF4-FFF2-40B4-BE49-F238E27FC236}">
                <a16:creationId xmlns:a16="http://schemas.microsoft.com/office/drawing/2014/main" id="{17A7FB26-C5B4-4934-AC33-969B676C4D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49" y="1598136"/>
            <a:ext cx="5524831" cy="4487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919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CHILDREN V/S CHARGES</a:t>
            </a:r>
          </a:p>
        </p:txBody>
      </p:sp>
      <p:sp>
        <p:nvSpPr>
          <p:cNvPr id="10" name="TextBox 9">
            <a:extLst>
              <a:ext uri="{FF2B5EF4-FFF2-40B4-BE49-F238E27FC236}">
                <a16:creationId xmlns:a16="http://schemas.microsoft.com/office/drawing/2014/main" id="{1846B9BD-A653-47D3-8174-DE6BF89EAF56}"/>
              </a:ext>
            </a:extLst>
          </p:cNvPr>
          <p:cNvSpPr txBox="1"/>
          <p:nvPr/>
        </p:nvSpPr>
        <p:spPr>
          <a:xfrm>
            <a:off x="6220281" y="2073914"/>
            <a:ext cx="5695951" cy="3046988"/>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Data on Policy Holders decreases as Number of Children / Dependants Increases,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highest charges come from Policy Holders with 0 children / dependants and seems to decrease as children/dependants increase</a:t>
            </a:r>
            <a:endParaRPr lang="en-US" sz="2400" dirty="0">
              <a:latin typeface="Times New Roman" panose="02020603050405020304" pitchFamily="18" charset="0"/>
              <a:cs typeface="Times New Roman" panose="02020603050405020304" pitchFamily="18" charset="0"/>
            </a:endParaRPr>
          </a:p>
        </p:txBody>
      </p:sp>
      <p:pic>
        <p:nvPicPr>
          <p:cNvPr id="21506" name="Picture 2">
            <a:extLst>
              <a:ext uri="{FF2B5EF4-FFF2-40B4-BE49-F238E27FC236}">
                <a16:creationId xmlns:a16="http://schemas.microsoft.com/office/drawing/2014/main" id="{DD48A7C3-B314-4E77-BA94-C71159031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68" y="1932095"/>
            <a:ext cx="5808393" cy="3819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486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AGE V/S CHARGES</a:t>
            </a:r>
          </a:p>
        </p:txBody>
      </p:sp>
      <p:sp>
        <p:nvSpPr>
          <p:cNvPr id="10" name="TextBox 9">
            <a:extLst>
              <a:ext uri="{FF2B5EF4-FFF2-40B4-BE49-F238E27FC236}">
                <a16:creationId xmlns:a16="http://schemas.microsoft.com/office/drawing/2014/main" id="{1846B9BD-A653-47D3-8174-DE6BF89EAF56}"/>
              </a:ext>
            </a:extLst>
          </p:cNvPr>
          <p:cNvSpPr txBox="1"/>
          <p:nvPr/>
        </p:nvSpPr>
        <p:spPr>
          <a:xfrm>
            <a:off x="6248400" y="2581914"/>
            <a:ext cx="5695951" cy="1938992"/>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Older Policy Holders have significantly more charges than the Younger Policy Holders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As Age increases, charges increases.</a:t>
            </a:r>
            <a:endParaRPr lang="en-US" sz="2400" dirty="0">
              <a:latin typeface="Times New Roman" panose="02020603050405020304" pitchFamily="18" charset="0"/>
              <a:cs typeface="Times New Roman" panose="02020603050405020304" pitchFamily="18" charset="0"/>
            </a:endParaRPr>
          </a:p>
        </p:txBody>
      </p:sp>
      <p:pic>
        <p:nvPicPr>
          <p:cNvPr id="20482" name="Picture 2">
            <a:extLst>
              <a:ext uri="{FF2B5EF4-FFF2-40B4-BE49-F238E27FC236}">
                <a16:creationId xmlns:a16="http://schemas.microsoft.com/office/drawing/2014/main" id="{8F08E6D6-B597-495B-A329-4D7D4EB2B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49" y="1978872"/>
            <a:ext cx="5666121" cy="3725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741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SMOKER V/S CHARGES</a:t>
            </a:r>
          </a:p>
        </p:txBody>
      </p:sp>
      <p:sp>
        <p:nvSpPr>
          <p:cNvPr id="10" name="TextBox 9">
            <a:extLst>
              <a:ext uri="{FF2B5EF4-FFF2-40B4-BE49-F238E27FC236}">
                <a16:creationId xmlns:a16="http://schemas.microsoft.com/office/drawing/2014/main" id="{1846B9BD-A653-47D3-8174-DE6BF89EAF56}"/>
              </a:ext>
            </a:extLst>
          </p:cNvPr>
          <p:cNvSpPr txBox="1"/>
          <p:nvPr/>
        </p:nvSpPr>
        <p:spPr>
          <a:xfrm>
            <a:off x="1076988" y="5164666"/>
            <a:ext cx="10371333" cy="1200329"/>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Smoking Policy Holders have comparatively higher charges than the Non - Smoking Policy Holders</a:t>
            </a:r>
            <a:endParaRPr lang="en-US" sz="2400" dirty="0">
              <a:latin typeface="Times New Roman" panose="02020603050405020304" pitchFamily="18" charset="0"/>
              <a:cs typeface="Times New Roman" panose="02020603050405020304" pitchFamily="18" charset="0"/>
            </a:endParaRPr>
          </a:p>
        </p:txBody>
      </p:sp>
      <p:pic>
        <p:nvPicPr>
          <p:cNvPr id="19458" name="Picture 2">
            <a:extLst>
              <a:ext uri="{FF2B5EF4-FFF2-40B4-BE49-F238E27FC236}">
                <a16:creationId xmlns:a16="http://schemas.microsoft.com/office/drawing/2014/main" id="{AAFEDD86-6CDE-4260-9496-E4E4D21EC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333" y="1146329"/>
            <a:ext cx="10371333" cy="396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583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SMOKER V/S BMI</a:t>
            </a:r>
          </a:p>
        </p:txBody>
      </p:sp>
      <p:sp>
        <p:nvSpPr>
          <p:cNvPr id="10" name="TextBox 9">
            <a:extLst>
              <a:ext uri="{FF2B5EF4-FFF2-40B4-BE49-F238E27FC236}">
                <a16:creationId xmlns:a16="http://schemas.microsoft.com/office/drawing/2014/main" id="{1846B9BD-A653-47D3-8174-DE6BF89EAF56}"/>
              </a:ext>
            </a:extLst>
          </p:cNvPr>
          <p:cNvSpPr txBox="1"/>
          <p:nvPr/>
        </p:nvSpPr>
        <p:spPr>
          <a:xfrm>
            <a:off x="1049866" y="5336309"/>
            <a:ext cx="10422133" cy="1200329"/>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Smoking Policy Holder's and Non - Smoking Policy Holder's BMI Distribution does not vary significantly and is more or less the same.</a:t>
            </a:r>
            <a:endParaRPr lang="en-US" sz="2400" dirty="0">
              <a:latin typeface="Times New Roman" panose="02020603050405020304" pitchFamily="18" charset="0"/>
              <a:cs typeface="Times New Roman" panose="02020603050405020304" pitchFamily="18" charset="0"/>
            </a:endParaRPr>
          </a:p>
        </p:txBody>
      </p:sp>
      <p:pic>
        <p:nvPicPr>
          <p:cNvPr id="18434" name="Picture 2">
            <a:extLst>
              <a:ext uri="{FF2B5EF4-FFF2-40B4-BE49-F238E27FC236}">
                <a16:creationId xmlns:a16="http://schemas.microsoft.com/office/drawing/2014/main" id="{37FB9732-1856-4E3C-B659-5E8295F60D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255" y="1146328"/>
            <a:ext cx="10947067" cy="4189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827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731839" y="2690336"/>
            <a:ext cx="10728322" cy="1477328"/>
          </a:xfrm>
        </p:spPr>
        <p:txBody>
          <a:bodyPr>
            <a:normAutofit/>
          </a:bodyPr>
          <a:lstStyle/>
          <a:p>
            <a:pPr algn="ctr"/>
            <a:r>
              <a:rPr lang="en-US" sz="10000" b="1" dirty="0"/>
              <a:t>MULTI</a:t>
            </a:r>
            <a:r>
              <a:rPr lang="en-US" sz="10000" dirty="0"/>
              <a:t>VARIATE ANALYSIS</a:t>
            </a:r>
          </a:p>
        </p:txBody>
      </p:sp>
    </p:spTree>
    <p:extLst>
      <p:ext uri="{BB962C8B-B14F-4D97-AF65-F5344CB8AC3E}">
        <p14:creationId xmlns:p14="http://schemas.microsoft.com/office/powerpoint/2010/main" val="3600529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u="sng" dirty="0"/>
              <a:t>PROBLEM DEFINITION</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676400"/>
            <a:ext cx="5003800" cy="4562400"/>
          </a:xfrm>
        </p:spPr>
        <p:txBody>
          <a:bodyPr>
            <a:normAutofit fontScale="85000" lnSpcReduction="20000"/>
          </a:bodyPr>
          <a:lstStyle/>
          <a:p>
            <a:r>
              <a:rPr lang="en-GB" sz="3000" b="1" u="sng" dirty="0">
                <a:solidFill>
                  <a:schemeClr val="tx1"/>
                </a:solidFill>
                <a:latin typeface="+mj-lt"/>
              </a:rPr>
              <a:t>OBJECTIVE:</a:t>
            </a:r>
          </a:p>
          <a:p>
            <a:endParaRPr lang="en-GB" sz="3000" dirty="0">
              <a:solidFill>
                <a:schemeClr val="tx1"/>
              </a:solidFill>
              <a:latin typeface="+mj-lt"/>
            </a:endParaRPr>
          </a:p>
          <a:p>
            <a:r>
              <a:rPr lang="en-GB" sz="3000" dirty="0">
                <a:solidFill>
                  <a:schemeClr val="tx1"/>
                </a:solidFill>
                <a:latin typeface="+mj-lt"/>
              </a:rPr>
              <a:t>Statistical Analysis of Business Data.</a:t>
            </a:r>
          </a:p>
          <a:p>
            <a:r>
              <a:rPr lang="en-GB" sz="3000" dirty="0">
                <a:solidFill>
                  <a:schemeClr val="tx1"/>
                </a:solidFill>
                <a:latin typeface="+mj-lt"/>
              </a:rPr>
              <a:t>Explore the dataset and extract insights from the data using EDA.</a:t>
            </a:r>
            <a:endParaRPr lang="en-US" sz="3000" dirty="0">
              <a:solidFill>
                <a:schemeClr val="tx1"/>
              </a:solidFill>
              <a:latin typeface="+mj-lt"/>
            </a:endParaRPr>
          </a:p>
        </p:txBody>
      </p:sp>
      <p:sp>
        <p:nvSpPr>
          <p:cNvPr id="4" name="Content Placeholder 3">
            <a:extLst>
              <a:ext uri="{FF2B5EF4-FFF2-40B4-BE49-F238E27FC236}">
                <a16:creationId xmlns:a16="http://schemas.microsoft.com/office/drawing/2014/main" id="{0A640285-7B5F-4DF8-90A7-F0969557D2D9}"/>
              </a:ext>
            </a:extLst>
          </p:cNvPr>
          <p:cNvSpPr>
            <a:spLocks noGrp="1"/>
          </p:cNvSpPr>
          <p:nvPr>
            <p:ph sz="half" idx="2"/>
          </p:nvPr>
        </p:nvSpPr>
        <p:spPr>
          <a:xfrm>
            <a:off x="6214534" y="1676399"/>
            <a:ext cx="5247668" cy="4562399"/>
          </a:xfrm>
        </p:spPr>
        <p:txBody>
          <a:bodyPr>
            <a:normAutofit fontScale="85000" lnSpcReduction="20000"/>
          </a:bodyPr>
          <a:lstStyle/>
          <a:p>
            <a:pPr marL="228600" marR="0" lvl="0" indent="-228600" algn="l" defTabSz="914400" rtl="0" eaLnBrk="1" fontAlgn="auto" latinLnBrk="0" hangingPunct="1">
              <a:lnSpc>
                <a:spcPct val="120000"/>
              </a:lnSpc>
              <a:spcBef>
                <a:spcPts val="1000"/>
              </a:spcBef>
              <a:spcAft>
                <a:spcPts val="0"/>
              </a:spcAft>
              <a:buClr>
                <a:srgbClr val="FFC000"/>
              </a:buClr>
              <a:buSzTx/>
              <a:buFont typeface="The Hand Extrablack" panose="03070A02030502020204" pitchFamily="66" charset="0"/>
              <a:buChar char="•"/>
              <a:tabLst/>
              <a:defRPr/>
            </a:pPr>
            <a:r>
              <a:rPr kumimoji="0" lang="en-GB" sz="3000" b="1" i="0" u="sng" strike="noStrike" kern="1200" cap="none" spc="20" normalizeH="0" baseline="0" noProof="0" dirty="0">
                <a:ln>
                  <a:noFill/>
                </a:ln>
                <a:solidFill>
                  <a:prstClr val="white"/>
                </a:solidFill>
                <a:effectLst/>
                <a:uLnTx/>
                <a:uFillTx/>
                <a:latin typeface="The Hand Extrablack"/>
                <a:ea typeface="+mn-ea"/>
                <a:cs typeface="+mn-cs"/>
              </a:rPr>
              <a:t>QUESTIONS / FURTHER EXPLORATION:</a:t>
            </a:r>
          </a:p>
          <a:p>
            <a:pPr marL="228600" marR="0" lvl="0" indent="-228600" algn="l" defTabSz="914400" rtl="0" eaLnBrk="1" fontAlgn="auto" latinLnBrk="0" hangingPunct="1">
              <a:lnSpc>
                <a:spcPct val="120000"/>
              </a:lnSpc>
              <a:spcBef>
                <a:spcPts val="1000"/>
              </a:spcBef>
              <a:spcAft>
                <a:spcPts val="0"/>
              </a:spcAft>
              <a:buClr>
                <a:srgbClr val="FFC000"/>
              </a:buClr>
              <a:buSzTx/>
              <a:buFont typeface="The Hand Extrablack" panose="03070A02030502020204" pitchFamily="66" charset="0"/>
              <a:buChar char="•"/>
              <a:tabLst/>
              <a:defRPr/>
            </a:pPr>
            <a:r>
              <a:rPr kumimoji="0" lang="en-GB" sz="3000" b="1" i="0" strike="noStrike" kern="1200" cap="none" spc="20" normalizeH="0" baseline="0" noProof="0" dirty="0">
                <a:ln>
                  <a:noFill/>
                </a:ln>
                <a:solidFill>
                  <a:prstClr val="white"/>
                </a:solidFill>
                <a:effectLst/>
                <a:uLnTx/>
                <a:uFillTx/>
                <a:latin typeface="The Hand Extrablack"/>
                <a:ea typeface="+mn-ea"/>
                <a:cs typeface="+mn-cs"/>
              </a:rPr>
              <a:t>(1) Prove (or disprove) that the medical claims made by the people who smoke is greater than those who don't?</a:t>
            </a:r>
          </a:p>
          <a:p>
            <a:pPr marL="228600" marR="0" lvl="0" indent="-228600" algn="l" defTabSz="914400" rtl="0" eaLnBrk="1" fontAlgn="auto" latinLnBrk="0" hangingPunct="1">
              <a:lnSpc>
                <a:spcPct val="120000"/>
              </a:lnSpc>
              <a:spcBef>
                <a:spcPts val="1000"/>
              </a:spcBef>
              <a:spcAft>
                <a:spcPts val="0"/>
              </a:spcAft>
              <a:buClr>
                <a:srgbClr val="FFC000"/>
              </a:buClr>
              <a:buSzTx/>
              <a:buFont typeface="The Hand Extrablack" panose="03070A02030502020204" pitchFamily="66" charset="0"/>
              <a:buChar char="•"/>
              <a:tabLst/>
              <a:defRPr/>
            </a:pPr>
            <a:r>
              <a:rPr kumimoji="0" lang="en-GB" sz="3000" b="1" i="0" strike="noStrike" kern="1200" cap="none" spc="20" normalizeH="0" baseline="0" noProof="0" dirty="0">
                <a:ln>
                  <a:noFill/>
                </a:ln>
                <a:solidFill>
                  <a:prstClr val="white"/>
                </a:solidFill>
                <a:effectLst/>
                <a:uLnTx/>
                <a:uFillTx/>
                <a:latin typeface="The Hand Extrablack"/>
                <a:ea typeface="+mn-ea"/>
                <a:cs typeface="+mn-cs"/>
              </a:rPr>
              <a:t>(2) Prove (or disprove) with statistical evidence that the BMI of females is different from that of males.</a:t>
            </a:r>
          </a:p>
          <a:p>
            <a:pPr marL="228600" marR="0" lvl="0" indent="-228600" algn="l" defTabSz="914400" rtl="0" eaLnBrk="1" fontAlgn="auto" latinLnBrk="0" hangingPunct="1">
              <a:lnSpc>
                <a:spcPct val="120000"/>
              </a:lnSpc>
              <a:spcBef>
                <a:spcPts val="1000"/>
              </a:spcBef>
              <a:spcAft>
                <a:spcPts val="0"/>
              </a:spcAft>
              <a:buClr>
                <a:srgbClr val="FFC000"/>
              </a:buClr>
              <a:buSzTx/>
              <a:buFont typeface="The Hand Extrablack" panose="03070A02030502020204" pitchFamily="66" charset="0"/>
              <a:buChar char="•"/>
              <a:tabLst/>
              <a:defRPr/>
            </a:pPr>
            <a:r>
              <a:rPr kumimoji="0" lang="en-GB" sz="3000" b="1" i="0" strike="noStrike" kern="1200" cap="none" spc="20" normalizeH="0" baseline="0" noProof="0" dirty="0">
                <a:ln>
                  <a:noFill/>
                </a:ln>
                <a:solidFill>
                  <a:prstClr val="white"/>
                </a:solidFill>
                <a:effectLst/>
                <a:uLnTx/>
                <a:uFillTx/>
                <a:latin typeface="The Hand Extrablack"/>
                <a:ea typeface="+mn-ea"/>
                <a:cs typeface="+mn-cs"/>
              </a:rPr>
              <a:t>(3) Is the proportion of smokers significantly different across different regions?</a:t>
            </a:r>
          </a:p>
          <a:p>
            <a:pPr marL="228600" marR="0" lvl="0" indent="-228600" algn="l" defTabSz="914400" rtl="0" eaLnBrk="1" fontAlgn="auto" latinLnBrk="0" hangingPunct="1">
              <a:lnSpc>
                <a:spcPct val="120000"/>
              </a:lnSpc>
              <a:spcBef>
                <a:spcPts val="1000"/>
              </a:spcBef>
              <a:spcAft>
                <a:spcPts val="0"/>
              </a:spcAft>
              <a:buClr>
                <a:srgbClr val="FFC000"/>
              </a:buClr>
              <a:buSzTx/>
              <a:buFont typeface="The Hand Extrablack" panose="03070A02030502020204" pitchFamily="66" charset="0"/>
              <a:buChar char="•"/>
              <a:tabLst/>
              <a:defRPr/>
            </a:pPr>
            <a:r>
              <a:rPr kumimoji="0" lang="en-GB" sz="3000" b="1" i="0" strike="noStrike" kern="1200" cap="none" spc="20" normalizeH="0" baseline="0" noProof="0" dirty="0">
                <a:ln>
                  <a:noFill/>
                </a:ln>
                <a:solidFill>
                  <a:prstClr val="white"/>
                </a:solidFill>
                <a:effectLst/>
                <a:uLnTx/>
                <a:uFillTx/>
                <a:latin typeface="The Hand Extrablack"/>
                <a:ea typeface="+mn-ea"/>
                <a:cs typeface="+mn-cs"/>
              </a:rPr>
              <a:t>(4) Is the mean BMI of women with no children, one child, and two children the same? Explain your answer with statistical evidence.</a:t>
            </a:r>
          </a:p>
          <a:p>
            <a:pPr marL="228600" marR="0" lvl="0" indent="-228600" algn="l" defTabSz="914400" rtl="0" eaLnBrk="1" fontAlgn="auto" latinLnBrk="0" hangingPunct="1">
              <a:lnSpc>
                <a:spcPct val="120000"/>
              </a:lnSpc>
              <a:spcBef>
                <a:spcPts val="1000"/>
              </a:spcBef>
              <a:spcAft>
                <a:spcPts val="0"/>
              </a:spcAft>
              <a:buClr>
                <a:srgbClr val="FFC000"/>
              </a:buClr>
              <a:buSzTx/>
              <a:buFont typeface="The Hand Extrablack" panose="03070A02030502020204" pitchFamily="66" charset="0"/>
              <a:buChar char="•"/>
              <a:tabLst/>
              <a:defRPr/>
            </a:pPr>
            <a:endParaRPr lang="en-US" dirty="0"/>
          </a:p>
        </p:txBody>
      </p:sp>
    </p:spTree>
    <p:extLst>
      <p:ext uri="{BB962C8B-B14F-4D97-AF65-F5344CB8AC3E}">
        <p14:creationId xmlns:p14="http://schemas.microsoft.com/office/powerpoint/2010/main" val="3533261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Relationship of Education, Income and Product</a:t>
            </a:r>
          </a:p>
        </p:txBody>
      </p:sp>
      <p:sp>
        <p:nvSpPr>
          <p:cNvPr id="10" name="TextBox 9">
            <a:extLst>
              <a:ext uri="{FF2B5EF4-FFF2-40B4-BE49-F238E27FC236}">
                <a16:creationId xmlns:a16="http://schemas.microsoft.com/office/drawing/2014/main" id="{1846B9BD-A653-47D3-8174-DE6BF89EAF56}"/>
              </a:ext>
            </a:extLst>
          </p:cNvPr>
          <p:cNvSpPr txBox="1"/>
          <p:nvPr/>
        </p:nvSpPr>
        <p:spPr>
          <a:xfrm>
            <a:off x="5876926" y="1228725"/>
            <a:ext cx="6057900" cy="5355312"/>
          </a:xfrm>
          <a:prstGeom prst="rect">
            <a:avLst/>
          </a:prstGeom>
          <a:noFill/>
        </p:spPr>
        <p:txBody>
          <a:bodyPr wrap="square">
            <a:spAutoFit/>
          </a:bodyPr>
          <a:lstStyle/>
          <a:p>
            <a:pPr algn="just"/>
            <a:r>
              <a:rPr lang="en-GB"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Customers with lower income (30,000 to 50,000) and years of education ranging from 12 to 18 prefer the TM195 Treadmill.</a:t>
            </a:r>
          </a:p>
          <a:p>
            <a:pPr marL="342900" indent="-342900" algn="just">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Customers with slightly higher incomes (50,00 to 70,000) and years of education ranging from 12 to 18 prefer the TM498 Treadmill.</a:t>
            </a:r>
          </a:p>
          <a:p>
            <a:pPr marL="342900" indent="-342900" algn="just">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Customers with high income (60,000 to 80,000+) and years of education ranging from (14 to 20+) prefer the TM798 Treadmill.</a:t>
            </a:r>
          </a:p>
          <a:p>
            <a:pPr algn="just"/>
            <a:r>
              <a:rPr lang="en-GB" b="0" i="1" u="sng" dirty="0">
                <a:effectLst/>
                <a:latin typeface="Times New Roman" panose="02020603050405020304" pitchFamily="18" charset="0"/>
                <a:cs typeface="Times New Roman" panose="02020603050405020304" pitchFamily="18" charset="0"/>
              </a:rPr>
              <a:t>From this we can understand:</a:t>
            </a:r>
            <a:endParaRPr lang="en-GB"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TM798 Treadmill is the most expensive followed by the TM498 and lastly the TM195</a:t>
            </a:r>
          </a:p>
          <a:p>
            <a:pPr marL="342900" indent="-342900" algn="just">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Education and Income are directly proportional. (Higher the Education, higher the Income)</a:t>
            </a:r>
          </a:p>
          <a:p>
            <a:pPr marL="342900" indent="-342900" algn="just">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Customers with higher income and more years of education prefer the </a:t>
            </a:r>
            <a:r>
              <a:rPr lang="en-GB" b="0" i="0" dirty="0" err="1">
                <a:effectLst/>
                <a:latin typeface="Times New Roman" panose="02020603050405020304" pitchFamily="18" charset="0"/>
                <a:cs typeface="Times New Roman" panose="02020603050405020304" pitchFamily="18" charset="0"/>
              </a:rPr>
              <a:t>the</a:t>
            </a:r>
            <a:r>
              <a:rPr lang="en-GB" b="0" i="0" dirty="0">
                <a:effectLst/>
                <a:latin typeface="Times New Roman" panose="02020603050405020304" pitchFamily="18" charset="0"/>
                <a:cs typeface="Times New Roman" panose="02020603050405020304" pitchFamily="18" charset="0"/>
              </a:rPr>
              <a:t> TM798 model. Customers with mediocre income prefer the TM498 and those with even lower income prefer the TM195</a:t>
            </a:r>
            <a:endParaRPr lang="en-US" dirty="0">
              <a:latin typeface="Times New Roman" panose="02020603050405020304" pitchFamily="18" charset="0"/>
              <a:cs typeface="Times New Roman" panose="02020603050405020304" pitchFamily="18" charset="0"/>
            </a:endParaRPr>
          </a:p>
        </p:txBody>
      </p:sp>
      <p:pic>
        <p:nvPicPr>
          <p:cNvPr id="23554" name="Picture 2">
            <a:extLst>
              <a:ext uri="{FF2B5EF4-FFF2-40B4-BE49-F238E27FC236}">
                <a16:creationId xmlns:a16="http://schemas.microsoft.com/office/drawing/2014/main" id="{970D3C7F-9396-417A-8223-32505DECC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1228725"/>
            <a:ext cx="5448300" cy="56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395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REGION V/S BMI V/S SMOKER</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536265" y="1124258"/>
            <a:ext cx="5245101" cy="5632311"/>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100" b="0" i="0" dirty="0">
                <a:effectLst/>
                <a:latin typeface="Times New Roman" panose="02020603050405020304" pitchFamily="18" charset="0"/>
                <a:cs typeface="Times New Roman" panose="02020603050405020304" pitchFamily="18" charset="0"/>
              </a:rPr>
              <a:t>SOUTH-EAST : Has the highest range of BMI when compared to other regions. Non-Smokers have higher BMI than the Smokers.</a:t>
            </a:r>
          </a:p>
          <a:p>
            <a:pPr marL="342900" indent="-342900" algn="just">
              <a:buFont typeface="Arial" panose="020B0604020202020204" pitchFamily="34" charset="0"/>
              <a:buChar char="•"/>
            </a:pPr>
            <a:r>
              <a:rPr lang="en-GB" sz="2100" b="0" i="0" dirty="0">
                <a:effectLst/>
                <a:latin typeface="Times New Roman" panose="02020603050405020304" pitchFamily="18" charset="0"/>
                <a:cs typeface="Times New Roman" panose="02020603050405020304" pitchFamily="18" charset="0"/>
              </a:rPr>
              <a:t>SOUTH-WEST : Second Highest Range for BMI when compared to other regions. Smokers have higher BMI than the Non-Smokers.</a:t>
            </a:r>
          </a:p>
          <a:p>
            <a:pPr marL="342900" indent="-342900" algn="just">
              <a:buFont typeface="Arial" panose="020B0604020202020204" pitchFamily="34" charset="0"/>
              <a:buChar char="•"/>
            </a:pPr>
            <a:r>
              <a:rPr lang="en-GB" sz="2100" b="0" i="0" dirty="0">
                <a:effectLst/>
                <a:latin typeface="Times New Roman" panose="02020603050405020304" pitchFamily="18" charset="0"/>
                <a:cs typeface="Times New Roman" panose="02020603050405020304" pitchFamily="18" charset="0"/>
              </a:rPr>
              <a:t>NORTH-WEST : Third Highest Range for BMI when compared to other regions. Smokers and Non-Smokers have relatively the same BMI.</a:t>
            </a:r>
          </a:p>
          <a:p>
            <a:pPr marL="342900" indent="-342900" algn="just">
              <a:buFont typeface="Arial" panose="020B0604020202020204" pitchFamily="34" charset="0"/>
              <a:buChar char="•"/>
            </a:pPr>
            <a:r>
              <a:rPr lang="en-GB" sz="2100" b="0" i="0" dirty="0">
                <a:effectLst/>
                <a:latin typeface="Times New Roman" panose="02020603050405020304" pitchFamily="18" charset="0"/>
                <a:cs typeface="Times New Roman" panose="02020603050405020304" pitchFamily="18" charset="0"/>
              </a:rPr>
              <a:t>NORTH-EAST : Lowest Range for BMI when compared to the other regions. Non-Smokers have significantly higher BMI than the Smokers.</a:t>
            </a:r>
            <a:endParaRPr lang="en-US" sz="2100" dirty="0">
              <a:latin typeface="Times New Roman" panose="02020603050405020304" pitchFamily="18" charset="0"/>
              <a:cs typeface="Times New Roman" panose="02020603050405020304" pitchFamily="18" charset="0"/>
            </a:endParaRPr>
          </a:p>
        </p:txBody>
      </p:sp>
      <p:pic>
        <p:nvPicPr>
          <p:cNvPr id="22530" name="Picture 2">
            <a:extLst>
              <a:ext uri="{FF2B5EF4-FFF2-40B4-BE49-F238E27FC236}">
                <a16:creationId xmlns:a16="http://schemas.microsoft.com/office/drawing/2014/main" id="{C429F7CB-6C22-4979-9780-B6EB5715EA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593" y="1676400"/>
            <a:ext cx="6115643" cy="4284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101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CHARGES V/S AGE V/S SMOKER</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096000" y="2766518"/>
            <a:ext cx="5753101" cy="1938992"/>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With the rise of age, the charges also rise.</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The Smoking Policy Holders have higher Charges than the Non - Smoking Policy Holders</a:t>
            </a:r>
            <a:endParaRPr lang="en-US" sz="2400" dirty="0">
              <a:latin typeface="Times New Roman" panose="02020603050405020304" pitchFamily="18" charset="0"/>
              <a:cs typeface="Times New Roman" panose="02020603050405020304" pitchFamily="18" charset="0"/>
            </a:endParaRPr>
          </a:p>
        </p:txBody>
      </p:sp>
      <p:pic>
        <p:nvPicPr>
          <p:cNvPr id="23554" name="Picture 2">
            <a:extLst>
              <a:ext uri="{FF2B5EF4-FFF2-40B4-BE49-F238E27FC236}">
                <a16:creationId xmlns:a16="http://schemas.microsoft.com/office/drawing/2014/main" id="{9549705D-B13D-4C15-86EF-CF9FDED00E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453" y="1462652"/>
            <a:ext cx="5403748" cy="5025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497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REGION V/S SMOKER V/S SEX</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1052651" y="5244077"/>
            <a:ext cx="10395671" cy="1384995"/>
          </a:xfrm>
          <a:prstGeom prst="rect">
            <a:avLst/>
          </a:prstGeom>
          <a:noFill/>
        </p:spPr>
        <p:txBody>
          <a:bodyPr wrap="square">
            <a:spAutoFit/>
          </a:bodyPr>
          <a:lstStyle/>
          <a:p>
            <a:pPr algn="just"/>
            <a:r>
              <a:rPr lang="en-GB" sz="21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100" b="0" i="0" dirty="0">
                <a:effectLst/>
                <a:latin typeface="Times New Roman" panose="02020603050405020304" pitchFamily="18" charset="0"/>
                <a:cs typeface="Times New Roman" panose="02020603050405020304" pitchFamily="18" charset="0"/>
              </a:rPr>
              <a:t>SMOKERS : North-West has equal Male and Female Smokers while all other regions have more Male Smokers than Female.</a:t>
            </a:r>
          </a:p>
          <a:p>
            <a:pPr marL="342900" indent="-342900" algn="just">
              <a:buFont typeface="Arial" panose="020B0604020202020204" pitchFamily="34" charset="0"/>
              <a:buChar char="•"/>
            </a:pPr>
            <a:r>
              <a:rPr lang="en-GB" sz="2100" b="0" i="0" dirty="0">
                <a:effectLst/>
                <a:latin typeface="Times New Roman" panose="02020603050405020304" pitchFamily="18" charset="0"/>
                <a:cs typeface="Times New Roman" panose="02020603050405020304" pitchFamily="18" charset="0"/>
              </a:rPr>
              <a:t>NON-SMOKERS : All regions have more Female Non-Smokers than Male ones.</a:t>
            </a:r>
            <a:endParaRPr lang="en-US" sz="2100" dirty="0">
              <a:latin typeface="Times New Roman" panose="02020603050405020304" pitchFamily="18" charset="0"/>
              <a:cs typeface="Times New Roman" panose="02020603050405020304" pitchFamily="18" charset="0"/>
            </a:endParaRPr>
          </a:p>
        </p:txBody>
      </p:sp>
      <p:pic>
        <p:nvPicPr>
          <p:cNvPr id="24578" name="Picture 2">
            <a:extLst>
              <a:ext uri="{FF2B5EF4-FFF2-40B4-BE49-F238E27FC236}">
                <a16:creationId xmlns:a16="http://schemas.microsoft.com/office/drawing/2014/main" id="{FF7183AD-7449-42AF-99EF-5B1F74DD4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651" y="1146329"/>
            <a:ext cx="10752000" cy="4097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814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BMI V/S CHILDREN V/S SMOKER</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5757861" y="2120689"/>
            <a:ext cx="6229351" cy="3046988"/>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SMOKERS : As the number of children/dependants increase from 0 to 3; BMI is in the range of 28 to 33. On further increase to 4, it drops to 28-30 and there is a sharp drop when it reaches 5 children/dependants to 18</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NON-SMOKERS : BMI averages on the range of 28 - 33 for any number of children.</a:t>
            </a:r>
            <a:endParaRPr lang="en-US" sz="2400" dirty="0">
              <a:latin typeface="Times New Roman" panose="02020603050405020304" pitchFamily="18" charset="0"/>
              <a:cs typeface="Times New Roman" panose="02020603050405020304" pitchFamily="18" charset="0"/>
            </a:endParaRPr>
          </a:p>
        </p:txBody>
      </p:sp>
      <p:pic>
        <p:nvPicPr>
          <p:cNvPr id="25602" name="Picture 2">
            <a:extLst>
              <a:ext uri="{FF2B5EF4-FFF2-40B4-BE49-F238E27FC236}">
                <a16:creationId xmlns:a16="http://schemas.microsoft.com/office/drawing/2014/main" id="{D251923E-8B2D-49E5-9C3E-E3F696AB3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8" y="1996157"/>
            <a:ext cx="5319645" cy="3671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325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AGE V/S BMI V/S SEX</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096000" y="2644170"/>
            <a:ext cx="5670551" cy="1569660"/>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Males have a higher BMI than Females across all ages.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BMI Increases as Age increases.</a:t>
            </a:r>
            <a:endParaRPr lang="en-US" sz="2400" dirty="0">
              <a:latin typeface="Times New Roman" panose="02020603050405020304" pitchFamily="18" charset="0"/>
              <a:cs typeface="Times New Roman" panose="02020603050405020304" pitchFamily="18" charset="0"/>
            </a:endParaRPr>
          </a:p>
        </p:txBody>
      </p:sp>
      <p:pic>
        <p:nvPicPr>
          <p:cNvPr id="26626" name="Picture 2">
            <a:extLst>
              <a:ext uri="{FF2B5EF4-FFF2-40B4-BE49-F238E27FC236}">
                <a16:creationId xmlns:a16="http://schemas.microsoft.com/office/drawing/2014/main" id="{AC168A69-1BB8-4805-9765-AE5B163162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49" y="1912674"/>
            <a:ext cx="5670551" cy="3813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527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CHARGES V/S REGION V/S AGE</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468533" y="1695904"/>
            <a:ext cx="5213351" cy="4154984"/>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YOUNG : Charges range from 8000 to 12,000 with all 4 regions having similar averages with slight margins.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MIDDLE AGED : Charges range from 10,000 to 18,000. Steep Differences in the average charges of the 4 regions.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OLD : Charges range from 14,000 to 23,000. Steep Differences in the average charges of the 4 regions.</a:t>
            </a:r>
            <a:endParaRPr lang="en-US" sz="2400" dirty="0">
              <a:latin typeface="Times New Roman" panose="02020603050405020304" pitchFamily="18" charset="0"/>
              <a:cs typeface="Times New Roman" panose="02020603050405020304" pitchFamily="18" charset="0"/>
            </a:endParaRPr>
          </a:p>
        </p:txBody>
      </p:sp>
      <p:pic>
        <p:nvPicPr>
          <p:cNvPr id="27650" name="Picture 2">
            <a:extLst>
              <a:ext uri="{FF2B5EF4-FFF2-40B4-BE49-F238E27FC236}">
                <a16:creationId xmlns:a16="http://schemas.microsoft.com/office/drawing/2014/main" id="{42515FA4-8382-44F6-BAEA-BEC2FBD388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08" y="1228725"/>
            <a:ext cx="5962650" cy="56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282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69034"/>
            <a:ext cx="10728322" cy="855917"/>
          </a:xfrm>
        </p:spPr>
        <p:txBody>
          <a:bodyPr>
            <a:normAutofit/>
          </a:bodyPr>
          <a:lstStyle/>
          <a:p>
            <a:r>
              <a:rPr lang="en-GB" sz="6000" b="1" u="sng" dirty="0"/>
              <a:t>Key Insights based on EDA</a:t>
            </a:r>
            <a:endParaRPr lang="en-US" sz="6000" b="1" u="sng"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720000" y="1500996"/>
            <a:ext cx="10805249" cy="4987970"/>
          </a:xfrm>
        </p:spPr>
        <p:txBody>
          <a:bodyPr>
            <a:noAutofit/>
          </a:bodyPr>
          <a:lstStyle/>
          <a:p>
            <a:r>
              <a:rPr lang="en-GB" sz="2400" dirty="0">
                <a:solidFill>
                  <a:schemeClr val="tx1"/>
                </a:solidFill>
                <a:latin typeface="+mj-lt"/>
              </a:rPr>
              <a:t>Age has the maximum concentration in the range of 20 to 30 years, implying that most customers are in that age range.</a:t>
            </a:r>
          </a:p>
          <a:p>
            <a:r>
              <a:rPr lang="en-GB" sz="2400" dirty="0">
                <a:solidFill>
                  <a:schemeClr val="tx1"/>
                </a:solidFill>
                <a:latin typeface="+mj-lt"/>
              </a:rPr>
              <a:t>Most people have their BMI in the late 20's and early 30's.</a:t>
            </a:r>
          </a:p>
          <a:p>
            <a:r>
              <a:rPr lang="en-GB" sz="2400" dirty="0">
                <a:solidFill>
                  <a:schemeClr val="tx1"/>
                </a:solidFill>
                <a:latin typeface="+mj-lt"/>
              </a:rPr>
              <a:t>A Large number of people have no children with very few having over 3 children.</a:t>
            </a:r>
          </a:p>
          <a:p>
            <a:r>
              <a:rPr lang="en-GB" sz="2400" dirty="0">
                <a:solidFill>
                  <a:schemeClr val="tx1"/>
                </a:solidFill>
                <a:latin typeface="+mj-lt"/>
              </a:rPr>
              <a:t>Most charges are in the range of 0 - 20,000 dollars; with comparatively less cases above that range.</a:t>
            </a:r>
          </a:p>
          <a:p>
            <a:r>
              <a:rPr lang="en-GB" sz="2400" dirty="0">
                <a:solidFill>
                  <a:schemeClr val="tx1"/>
                </a:solidFill>
                <a:latin typeface="+mj-lt"/>
              </a:rPr>
              <a:t>The </a:t>
            </a:r>
            <a:r>
              <a:rPr lang="en-GB" sz="2400" dirty="0" err="1">
                <a:solidFill>
                  <a:schemeClr val="tx1"/>
                </a:solidFill>
                <a:latin typeface="+mj-lt"/>
              </a:rPr>
              <a:t>DataSet</a:t>
            </a:r>
            <a:r>
              <a:rPr lang="en-GB" sz="2400" dirty="0">
                <a:solidFill>
                  <a:schemeClr val="tx1"/>
                </a:solidFill>
                <a:latin typeface="+mj-lt"/>
              </a:rPr>
              <a:t> has a higher concentration of Young Policy Holders with Middle-Aged and Old policyholders having relatively the same concentration.</a:t>
            </a:r>
          </a:p>
          <a:p>
            <a:r>
              <a:rPr lang="en-GB" sz="2400" dirty="0">
                <a:solidFill>
                  <a:schemeClr val="tx1"/>
                </a:solidFill>
                <a:latin typeface="+mj-lt"/>
              </a:rPr>
              <a:t>The Dataset is almost evenly distributed between Male and Female with Male leading only by a very small margin</a:t>
            </a:r>
          </a:p>
          <a:p>
            <a:r>
              <a:rPr lang="en-GB" sz="2400" dirty="0">
                <a:solidFill>
                  <a:schemeClr val="tx1"/>
                </a:solidFill>
                <a:latin typeface="+mj-lt"/>
              </a:rPr>
              <a:t>Most people have no children. Almost 50% of the population has 1, 2 or 3 kids. Less than 4% have 4 or 5 kids.</a:t>
            </a:r>
          </a:p>
          <a:p>
            <a:r>
              <a:rPr lang="en-GB" sz="2400" dirty="0">
                <a:solidFill>
                  <a:schemeClr val="tx1"/>
                </a:solidFill>
                <a:latin typeface="+mj-lt"/>
              </a:rPr>
              <a:t>Almost 80 percent of the people in the dataset do not smoke. Only 20% do.</a:t>
            </a:r>
          </a:p>
        </p:txBody>
      </p:sp>
    </p:spTree>
    <p:extLst>
      <p:ext uri="{BB962C8B-B14F-4D97-AF65-F5344CB8AC3E}">
        <p14:creationId xmlns:p14="http://schemas.microsoft.com/office/powerpoint/2010/main" val="643657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69034"/>
            <a:ext cx="10728322" cy="855917"/>
          </a:xfrm>
        </p:spPr>
        <p:txBody>
          <a:bodyPr>
            <a:normAutofit/>
          </a:bodyPr>
          <a:lstStyle/>
          <a:p>
            <a:r>
              <a:rPr lang="en-GB" sz="6000" b="1" u="sng" dirty="0"/>
              <a:t>Key Insights based on EDA</a:t>
            </a:r>
            <a:endParaRPr lang="en-US" sz="6000" b="1" u="sng"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720000" y="1365529"/>
            <a:ext cx="10805249" cy="4987970"/>
          </a:xfrm>
        </p:spPr>
        <p:txBody>
          <a:bodyPr>
            <a:noAutofit/>
          </a:bodyPr>
          <a:lstStyle/>
          <a:p>
            <a:r>
              <a:rPr lang="en-GB" sz="2400" dirty="0">
                <a:solidFill>
                  <a:schemeClr val="tx1"/>
                </a:solidFill>
                <a:latin typeface="+mj-lt"/>
              </a:rPr>
              <a:t>The entire dataset seems to be evenly distributed amongst the 4 regions. South - East leads by a very small margin of approximately 3 percent.</a:t>
            </a:r>
          </a:p>
          <a:p>
            <a:r>
              <a:rPr lang="en-GB" sz="2400" dirty="0">
                <a:solidFill>
                  <a:schemeClr val="tx1"/>
                </a:solidFill>
                <a:latin typeface="+mj-lt"/>
              </a:rPr>
              <a:t>There is very little to negligible correlation between the attributes of this dataset.</a:t>
            </a:r>
          </a:p>
          <a:p>
            <a:r>
              <a:rPr lang="en-GB" sz="2400" dirty="0">
                <a:solidFill>
                  <a:schemeClr val="tx1"/>
                </a:solidFill>
                <a:latin typeface="+mj-lt"/>
              </a:rPr>
              <a:t>The Male insurance beneficiaries exceed the Female ones in all regions except one (North West).</a:t>
            </a:r>
          </a:p>
          <a:p>
            <a:r>
              <a:rPr lang="en-GB" sz="2400" dirty="0">
                <a:solidFill>
                  <a:schemeClr val="tx1"/>
                </a:solidFill>
                <a:latin typeface="+mj-lt"/>
              </a:rPr>
              <a:t>The region that most beneficiaries reside in is South East.</a:t>
            </a:r>
          </a:p>
          <a:p>
            <a:r>
              <a:rPr lang="en-GB" sz="2400" dirty="0">
                <a:solidFill>
                  <a:schemeClr val="tx1"/>
                </a:solidFill>
                <a:latin typeface="+mj-lt"/>
              </a:rPr>
              <a:t>While the non smoking population is relatively equal in all 4 regions; the smoking population has an elevated difference with </a:t>
            </a:r>
            <a:r>
              <a:rPr lang="en-GB" sz="2400" dirty="0" err="1">
                <a:solidFill>
                  <a:schemeClr val="tx1"/>
                </a:solidFill>
                <a:latin typeface="+mj-lt"/>
              </a:rPr>
              <a:t>SouthEast</a:t>
            </a:r>
            <a:r>
              <a:rPr lang="en-GB" sz="2400" dirty="0">
                <a:solidFill>
                  <a:schemeClr val="tx1"/>
                </a:solidFill>
                <a:latin typeface="+mj-lt"/>
              </a:rPr>
              <a:t> having the most, followed by </a:t>
            </a:r>
            <a:r>
              <a:rPr lang="en-GB" sz="2400" dirty="0" err="1">
                <a:solidFill>
                  <a:schemeClr val="tx1"/>
                </a:solidFill>
                <a:latin typeface="+mj-lt"/>
              </a:rPr>
              <a:t>NorthEast</a:t>
            </a:r>
            <a:r>
              <a:rPr lang="en-GB" sz="2400" dirty="0">
                <a:solidFill>
                  <a:schemeClr val="tx1"/>
                </a:solidFill>
                <a:latin typeface="+mj-lt"/>
              </a:rPr>
              <a:t> at 2nd place and </a:t>
            </a:r>
            <a:r>
              <a:rPr lang="en-GB" sz="2400" dirty="0" err="1">
                <a:solidFill>
                  <a:schemeClr val="tx1"/>
                </a:solidFill>
                <a:latin typeface="+mj-lt"/>
              </a:rPr>
              <a:t>NorthWest</a:t>
            </a:r>
            <a:r>
              <a:rPr lang="en-GB" sz="2400" dirty="0">
                <a:solidFill>
                  <a:schemeClr val="tx1"/>
                </a:solidFill>
                <a:latin typeface="+mj-lt"/>
              </a:rPr>
              <a:t> and </a:t>
            </a:r>
            <a:r>
              <a:rPr lang="en-GB" sz="2400" dirty="0" err="1">
                <a:solidFill>
                  <a:schemeClr val="tx1"/>
                </a:solidFill>
                <a:latin typeface="+mj-lt"/>
              </a:rPr>
              <a:t>SouthWest</a:t>
            </a:r>
            <a:r>
              <a:rPr lang="en-GB" sz="2400" dirty="0">
                <a:solidFill>
                  <a:schemeClr val="tx1"/>
                </a:solidFill>
                <a:latin typeface="+mj-lt"/>
              </a:rPr>
              <a:t> placed 3rd with relatively equal distribution.</a:t>
            </a:r>
          </a:p>
          <a:p>
            <a:r>
              <a:rPr lang="en-GB" sz="2400" dirty="0">
                <a:solidFill>
                  <a:schemeClr val="tx1"/>
                </a:solidFill>
                <a:latin typeface="+mj-lt"/>
              </a:rPr>
              <a:t>SMOKER : More Male Policy Holders than Female; NON-SMOKER : More Female Policy Holders then Male.</a:t>
            </a:r>
          </a:p>
          <a:p>
            <a:r>
              <a:rPr lang="en-GB" sz="2400" dirty="0">
                <a:solidFill>
                  <a:schemeClr val="tx1"/>
                </a:solidFill>
                <a:latin typeface="+mj-lt"/>
              </a:rPr>
              <a:t>As the number of children / dependants increase; there is a decline in the smoking population.</a:t>
            </a:r>
          </a:p>
          <a:p>
            <a:r>
              <a:rPr lang="en-GB" sz="2400" dirty="0">
                <a:solidFill>
                  <a:schemeClr val="tx1"/>
                </a:solidFill>
                <a:latin typeface="+mj-lt"/>
              </a:rPr>
              <a:t>There are no smoking policy holders with 4 or 5 children / dependants.</a:t>
            </a:r>
          </a:p>
        </p:txBody>
      </p:sp>
    </p:spTree>
    <p:extLst>
      <p:ext uri="{BB962C8B-B14F-4D97-AF65-F5344CB8AC3E}">
        <p14:creationId xmlns:p14="http://schemas.microsoft.com/office/powerpoint/2010/main" val="1464232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69034"/>
            <a:ext cx="10728322" cy="855917"/>
          </a:xfrm>
        </p:spPr>
        <p:txBody>
          <a:bodyPr>
            <a:normAutofit/>
          </a:bodyPr>
          <a:lstStyle/>
          <a:p>
            <a:r>
              <a:rPr lang="en-GB" sz="6000" b="1" u="sng" dirty="0"/>
              <a:t>Key Insights based on EDA</a:t>
            </a:r>
            <a:endParaRPr lang="en-US" sz="6000" b="1" u="sng"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720000" y="1365529"/>
            <a:ext cx="10805249" cy="4987970"/>
          </a:xfrm>
        </p:spPr>
        <p:txBody>
          <a:bodyPr>
            <a:noAutofit/>
          </a:bodyPr>
          <a:lstStyle/>
          <a:p>
            <a:r>
              <a:rPr lang="en-GB" sz="2400" dirty="0">
                <a:solidFill>
                  <a:schemeClr val="tx1"/>
                </a:solidFill>
                <a:latin typeface="+mj-lt"/>
              </a:rPr>
              <a:t>On an average; as Age increases the BMI also increases.</a:t>
            </a:r>
          </a:p>
          <a:p>
            <a:r>
              <a:rPr lang="en-GB" sz="2400" dirty="0">
                <a:solidFill>
                  <a:schemeClr val="tx1"/>
                </a:solidFill>
                <a:latin typeface="+mj-lt"/>
              </a:rPr>
              <a:t>The </a:t>
            </a:r>
            <a:r>
              <a:rPr lang="en-GB" sz="2400" dirty="0" err="1">
                <a:solidFill>
                  <a:schemeClr val="tx1"/>
                </a:solidFill>
                <a:latin typeface="+mj-lt"/>
              </a:rPr>
              <a:t>SouthEast</a:t>
            </a:r>
            <a:r>
              <a:rPr lang="en-GB" sz="2400" dirty="0">
                <a:solidFill>
                  <a:schemeClr val="tx1"/>
                </a:solidFill>
                <a:latin typeface="+mj-lt"/>
              </a:rPr>
              <a:t> region has the highest charges followed by </a:t>
            </a:r>
            <a:r>
              <a:rPr lang="en-GB" sz="2400" dirty="0" err="1">
                <a:solidFill>
                  <a:schemeClr val="tx1"/>
                </a:solidFill>
                <a:latin typeface="+mj-lt"/>
              </a:rPr>
              <a:t>NorthEast</a:t>
            </a:r>
            <a:r>
              <a:rPr lang="en-GB" sz="2400" dirty="0">
                <a:solidFill>
                  <a:schemeClr val="tx1"/>
                </a:solidFill>
                <a:latin typeface="+mj-lt"/>
              </a:rPr>
              <a:t>. </a:t>
            </a:r>
            <a:r>
              <a:rPr lang="en-GB" sz="2400" dirty="0" err="1">
                <a:solidFill>
                  <a:schemeClr val="tx1"/>
                </a:solidFill>
                <a:latin typeface="+mj-lt"/>
              </a:rPr>
              <a:t>SouthWest</a:t>
            </a:r>
            <a:r>
              <a:rPr lang="en-GB" sz="2400" dirty="0">
                <a:solidFill>
                  <a:schemeClr val="tx1"/>
                </a:solidFill>
                <a:latin typeface="+mj-lt"/>
              </a:rPr>
              <a:t> and </a:t>
            </a:r>
            <a:r>
              <a:rPr lang="en-GB" sz="2400" dirty="0" err="1">
                <a:solidFill>
                  <a:schemeClr val="tx1"/>
                </a:solidFill>
                <a:latin typeface="+mj-lt"/>
              </a:rPr>
              <a:t>NorthWest</a:t>
            </a:r>
            <a:r>
              <a:rPr lang="en-GB" sz="2400" dirty="0">
                <a:solidFill>
                  <a:schemeClr val="tx1"/>
                </a:solidFill>
                <a:latin typeface="+mj-lt"/>
              </a:rPr>
              <a:t> are next with relatively same average charges.</a:t>
            </a:r>
          </a:p>
          <a:p>
            <a:r>
              <a:rPr lang="en-GB" sz="2400" dirty="0">
                <a:solidFill>
                  <a:schemeClr val="tx1"/>
                </a:solidFill>
                <a:latin typeface="+mj-lt"/>
              </a:rPr>
              <a:t>The highest charges come from Policy Holders with 0 children / dependants and seems to decrease as children/dependants increase</a:t>
            </a:r>
          </a:p>
          <a:p>
            <a:r>
              <a:rPr lang="en-GB" sz="2400" dirty="0">
                <a:solidFill>
                  <a:schemeClr val="tx1"/>
                </a:solidFill>
                <a:latin typeface="+mj-lt"/>
              </a:rPr>
              <a:t>The Smoking Policy Holders have comparatively higher charges than the Non - Smoking Policy Holders</a:t>
            </a:r>
          </a:p>
          <a:p>
            <a:r>
              <a:rPr lang="en-GB" sz="2400" dirty="0">
                <a:solidFill>
                  <a:schemeClr val="tx1"/>
                </a:solidFill>
                <a:latin typeface="+mj-lt"/>
              </a:rPr>
              <a:t>The Smoking Policy Holder's and Non - Smoking Policy Holder's BMI Distribution does not vary significantly and is more or less the same.</a:t>
            </a:r>
          </a:p>
          <a:p>
            <a:r>
              <a:rPr lang="en-GB" sz="2400" dirty="0">
                <a:solidFill>
                  <a:schemeClr val="tx1"/>
                </a:solidFill>
                <a:latin typeface="+mj-lt"/>
              </a:rPr>
              <a:t>SMOKERS : North-West has equal Male and Female Smokers while all other regions have more Male Smokers than Female; NON-SMOKERS : All regions have more Female Non-Smokers than Male ones.</a:t>
            </a:r>
          </a:p>
          <a:p>
            <a:r>
              <a:rPr lang="en-GB" sz="2400" dirty="0">
                <a:solidFill>
                  <a:schemeClr val="tx1"/>
                </a:solidFill>
                <a:latin typeface="+mj-lt"/>
              </a:rPr>
              <a:t>Males have a higher BMI than Females across all ages.</a:t>
            </a:r>
          </a:p>
        </p:txBody>
      </p:sp>
    </p:spTree>
    <p:extLst>
      <p:ext uri="{BB962C8B-B14F-4D97-AF65-F5344CB8AC3E}">
        <p14:creationId xmlns:p14="http://schemas.microsoft.com/office/powerpoint/2010/main" val="2341710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855917"/>
          </a:xfrm>
        </p:spPr>
        <p:txBody>
          <a:bodyPr>
            <a:normAutofit/>
          </a:bodyPr>
          <a:lstStyle/>
          <a:p>
            <a:r>
              <a:rPr lang="en-US" sz="6000" b="1" u="sng" dirty="0"/>
              <a:t>DATA INFORMATION </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720000" y="1630392"/>
            <a:ext cx="10805249" cy="1055658"/>
          </a:xfrm>
        </p:spPr>
        <p:txBody>
          <a:bodyPr>
            <a:normAutofit lnSpcReduction="10000"/>
          </a:bodyPr>
          <a:lstStyle/>
          <a:p>
            <a:r>
              <a:rPr lang="en-GB" sz="3000" dirty="0">
                <a:solidFill>
                  <a:schemeClr val="tx1"/>
                </a:solidFill>
                <a:latin typeface="+mj-lt"/>
              </a:rPr>
              <a:t>The data is for customers of the treadmill product(s) of a retail store called Cardio Good Fitness. It contains the following variables:</a:t>
            </a:r>
          </a:p>
          <a:p>
            <a:endParaRPr lang="en-US" sz="3000" dirty="0">
              <a:solidFill>
                <a:schemeClr val="tx1"/>
              </a:solidFill>
              <a:latin typeface="+mj-lt"/>
            </a:endParaRPr>
          </a:p>
        </p:txBody>
      </p:sp>
      <p:graphicFrame>
        <p:nvGraphicFramePr>
          <p:cNvPr id="4" name="Table 4">
            <a:extLst>
              <a:ext uri="{FF2B5EF4-FFF2-40B4-BE49-F238E27FC236}">
                <a16:creationId xmlns:a16="http://schemas.microsoft.com/office/drawing/2014/main" id="{833849A4-A1EF-4B7A-9F9C-717FE09C1C15}"/>
              </a:ext>
            </a:extLst>
          </p:cNvPr>
          <p:cNvGraphicFramePr>
            <a:graphicFrameLocks noGrp="1"/>
          </p:cNvGraphicFramePr>
          <p:nvPr>
            <p:extLst>
              <p:ext uri="{D42A27DB-BD31-4B8C-83A1-F6EECF244321}">
                <p14:modId xmlns:p14="http://schemas.microsoft.com/office/powerpoint/2010/main" val="1128371812"/>
              </p:ext>
            </p:extLst>
          </p:nvPr>
        </p:nvGraphicFramePr>
        <p:xfrm>
          <a:off x="720000" y="2841325"/>
          <a:ext cx="5985600" cy="3185720"/>
        </p:xfrm>
        <a:graphic>
          <a:graphicData uri="http://schemas.openxmlformats.org/drawingml/2006/table">
            <a:tbl>
              <a:tblPr firstRow="1" bandRow="1">
                <a:tableStyleId>{5C22544A-7EE6-4342-B048-85BDC9FD1C3A}</a:tableStyleId>
              </a:tblPr>
              <a:tblGrid>
                <a:gridCol w="1556475">
                  <a:extLst>
                    <a:ext uri="{9D8B030D-6E8A-4147-A177-3AD203B41FA5}">
                      <a16:colId xmlns:a16="http://schemas.microsoft.com/office/drawing/2014/main" val="4249588755"/>
                    </a:ext>
                  </a:extLst>
                </a:gridCol>
                <a:gridCol w="1609725">
                  <a:extLst>
                    <a:ext uri="{9D8B030D-6E8A-4147-A177-3AD203B41FA5}">
                      <a16:colId xmlns:a16="http://schemas.microsoft.com/office/drawing/2014/main" val="1550090802"/>
                    </a:ext>
                  </a:extLst>
                </a:gridCol>
                <a:gridCol w="2819400">
                  <a:extLst>
                    <a:ext uri="{9D8B030D-6E8A-4147-A177-3AD203B41FA5}">
                      <a16:colId xmlns:a16="http://schemas.microsoft.com/office/drawing/2014/main" val="3929733551"/>
                    </a:ext>
                  </a:extLst>
                </a:gridCol>
              </a:tblGrid>
              <a:tr h="381560">
                <a:tc>
                  <a:txBody>
                    <a:bodyPr/>
                    <a:lstStyle/>
                    <a:p>
                      <a:r>
                        <a:rPr lang="en-US" sz="1600" dirty="0">
                          <a:latin typeface="Times New Roman" panose="02020603050405020304" pitchFamily="18" charset="0"/>
                          <a:cs typeface="Times New Roman" panose="02020603050405020304" pitchFamily="18" charset="0"/>
                        </a:rPr>
                        <a:t>Name</a:t>
                      </a:r>
                    </a:p>
                  </a:txBody>
                  <a:tcPr/>
                </a:tc>
                <a:tc>
                  <a:txBody>
                    <a:bodyPr/>
                    <a:lstStyle/>
                    <a:p>
                      <a:r>
                        <a:rPr lang="en-US" sz="1600" dirty="0">
                          <a:latin typeface="Times New Roman" panose="02020603050405020304" pitchFamily="18" charset="0"/>
                          <a:cs typeface="Times New Roman" panose="02020603050405020304" pitchFamily="18" charset="0"/>
                        </a:rPr>
                        <a:t>Type</a:t>
                      </a:r>
                    </a:p>
                  </a:txBody>
                  <a:tcPr/>
                </a:tc>
                <a:tc>
                  <a:txBody>
                    <a:bodyPr/>
                    <a:lstStyle/>
                    <a:p>
                      <a:r>
                        <a:rPr lang="en-US" sz="1600" dirty="0">
                          <a:latin typeface="Times New Roman" panose="02020603050405020304" pitchFamily="18" charset="0"/>
                          <a:cs typeface="Times New Roman" panose="02020603050405020304" pitchFamily="18" charset="0"/>
                        </a:rPr>
                        <a:t>Information</a:t>
                      </a:r>
                    </a:p>
                  </a:txBody>
                  <a:tcPr/>
                </a:tc>
                <a:extLst>
                  <a:ext uri="{0D108BD9-81ED-4DB2-BD59-A6C34878D82A}">
                    <a16:rowId xmlns:a16="http://schemas.microsoft.com/office/drawing/2014/main" val="1882133419"/>
                  </a:ext>
                </a:extLst>
              </a:tr>
              <a:tr h="370840">
                <a:tc>
                  <a:txBody>
                    <a:bodyPr/>
                    <a:lstStyle/>
                    <a:p>
                      <a:r>
                        <a:rPr lang="en-US" sz="1600" dirty="0">
                          <a:latin typeface="Times New Roman" panose="02020603050405020304" pitchFamily="18" charset="0"/>
                          <a:cs typeface="Times New Roman" panose="02020603050405020304" pitchFamily="18" charset="0"/>
                        </a:rPr>
                        <a:t>Age</a:t>
                      </a:r>
                    </a:p>
                  </a:txBody>
                  <a:tcPr/>
                </a:tc>
                <a:tc>
                  <a:txBody>
                    <a:bodyPr/>
                    <a:lstStyle/>
                    <a:p>
                      <a:r>
                        <a:rPr lang="en-US" sz="1600" dirty="0">
                          <a:latin typeface="Times New Roman" panose="02020603050405020304" pitchFamily="18" charset="0"/>
                          <a:cs typeface="Times New Roman" panose="02020603050405020304" pitchFamily="18" charset="0"/>
                        </a:rPr>
                        <a:t>Integer</a:t>
                      </a:r>
                    </a:p>
                  </a:txBody>
                  <a:tcPr/>
                </a:tc>
                <a:tc>
                  <a:txBody>
                    <a:bodyPr/>
                    <a:lstStyle/>
                    <a:p>
                      <a:r>
                        <a:rPr lang="en-US" sz="1600" dirty="0">
                          <a:latin typeface="Times New Roman" panose="02020603050405020304" pitchFamily="18" charset="0"/>
                          <a:cs typeface="Times New Roman" panose="02020603050405020304" pitchFamily="18" charset="0"/>
                        </a:rPr>
                        <a:t>Range from 18 to 64</a:t>
                      </a:r>
                    </a:p>
                  </a:txBody>
                  <a:tcPr/>
                </a:tc>
                <a:extLst>
                  <a:ext uri="{0D108BD9-81ED-4DB2-BD59-A6C34878D82A}">
                    <a16:rowId xmlns:a16="http://schemas.microsoft.com/office/drawing/2014/main" val="1895912510"/>
                  </a:ext>
                </a:extLst>
              </a:tr>
              <a:tr h="370840">
                <a:tc>
                  <a:txBody>
                    <a:bodyPr/>
                    <a:lstStyle/>
                    <a:p>
                      <a:r>
                        <a:rPr lang="en-US" sz="1600" dirty="0">
                          <a:latin typeface="Times New Roman" panose="02020603050405020304" pitchFamily="18" charset="0"/>
                          <a:cs typeface="Times New Roman" panose="02020603050405020304" pitchFamily="18" charset="0"/>
                        </a:rPr>
                        <a:t>Sex</a:t>
                      </a:r>
                    </a:p>
                  </a:txBody>
                  <a:tcPr/>
                </a:tc>
                <a:tc>
                  <a:txBody>
                    <a:bodyPr/>
                    <a:lstStyle/>
                    <a:p>
                      <a:r>
                        <a:rPr lang="en-US" sz="1600" dirty="0">
                          <a:latin typeface="Times New Roman" panose="02020603050405020304" pitchFamily="18" charset="0"/>
                          <a:cs typeface="Times New Roman" panose="02020603050405020304" pitchFamily="18" charset="0"/>
                        </a:rPr>
                        <a:t>Object (String)</a:t>
                      </a:r>
                    </a:p>
                  </a:txBody>
                  <a:tcPr/>
                </a:tc>
                <a:tc>
                  <a:txBody>
                    <a:bodyPr/>
                    <a:lstStyle/>
                    <a:p>
                      <a:r>
                        <a:rPr lang="en-US" sz="1600" dirty="0">
                          <a:latin typeface="Times New Roman" panose="02020603050405020304" pitchFamily="18" charset="0"/>
                          <a:cs typeface="Times New Roman" panose="02020603050405020304" pitchFamily="18" charset="0"/>
                        </a:rPr>
                        <a:t>Male / Female</a:t>
                      </a:r>
                    </a:p>
                  </a:txBody>
                  <a:tcPr/>
                </a:tc>
                <a:extLst>
                  <a:ext uri="{0D108BD9-81ED-4DB2-BD59-A6C34878D82A}">
                    <a16:rowId xmlns:a16="http://schemas.microsoft.com/office/drawing/2014/main" val="2320497982"/>
                  </a:ext>
                </a:extLst>
              </a:tr>
              <a:tr h="370840">
                <a:tc>
                  <a:txBody>
                    <a:bodyPr/>
                    <a:lstStyle/>
                    <a:p>
                      <a:r>
                        <a:rPr lang="en-US" sz="1600" dirty="0">
                          <a:latin typeface="Times New Roman" panose="02020603050405020304" pitchFamily="18" charset="0"/>
                          <a:cs typeface="Times New Roman" panose="02020603050405020304" pitchFamily="18" charset="0"/>
                        </a:rPr>
                        <a:t>BMI</a:t>
                      </a:r>
                    </a:p>
                  </a:txBody>
                  <a:tcPr/>
                </a:tc>
                <a:tc>
                  <a:txBody>
                    <a:bodyPr/>
                    <a:lstStyle/>
                    <a:p>
                      <a:r>
                        <a:rPr lang="en-US" sz="1600" dirty="0">
                          <a:latin typeface="Times New Roman" panose="02020603050405020304" pitchFamily="18" charset="0"/>
                          <a:cs typeface="Times New Roman" panose="02020603050405020304" pitchFamily="18" charset="0"/>
                        </a:rPr>
                        <a:t>Float</a:t>
                      </a:r>
                    </a:p>
                  </a:txBody>
                  <a:tcPr/>
                </a:tc>
                <a:tc>
                  <a:txBody>
                    <a:bodyPr/>
                    <a:lstStyle/>
                    <a:p>
                      <a:r>
                        <a:rPr lang="en-US" sz="1600" dirty="0">
                          <a:latin typeface="Times New Roman" panose="02020603050405020304" pitchFamily="18" charset="0"/>
                          <a:cs typeface="Times New Roman" panose="02020603050405020304" pitchFamily="18" charset="0"/>
                        </a:rPr>
                        <a:t>Range from 15.96 to 53.13</a:t>
                      </a:r>
                    </a:p>
                  </a:txBody>
                  <a:tcPr/>
                </a:tc>
                <a:extLst>
                  <a:ext uri="{0D108BD9-81ED-4DB2-BD59-A6C34878D82A}">
                    <a16:rowId xmlns:a16="http://schemas.microsoft.com/office/drawing/2014/main" val="1530686599"/>
                  </a:ext>
                </a:extLst>
              </a:tr>
              <a:tr h="370840">
                <a:tc>
                  <a:txBody>
                    <a:bodyPr/>
                    <a:lstStyle/>
                    <a:p>
                      <a:r>
                        <a:rPr lang="en-US" sz="1600" dirty="0">
                          <a:latin typeface="Times New Roman" panose="02020603050405020304" pitchFamily="18" charset="0"/>
                          <a:cs typeface="Times New Roman" panose="02020603050405020304" pitchFamily="18" charset="0"/>
                        </a:rPr>
                        <a:t>Children</a:t>
                      </a:r>
                    </a:p>
                  </a:txBody>
                  <a:tcPr/>
                </a:tc>
                <a:tc>
                  <a:txBody>
                    <a:bodyPr/>
                    <a:lstStyle/>
                    <a:p>
                      <a:r>
                        <a:rPr lang="en-US" sz="1600" dirty="0">
                          <a:latin typeface="Times New Roman" panose="02020603050405020304" pitchFamily="18" charset="0"/>
                          <a:cs typeface="Times New Roman" panose="02020603050405020304" pitchFamily="18" charset="0"/>
                        </a:rPr>
                        <a:t>Integer</a:t>
                      </a:r>
                    </a:p>
                  </a:txBody>
                  <a:tcPr/>
                </a:tc>
                <a:tc>
                  <a:txBody>
                    <a:bodyPr/>
                    <a:lstStyle/>
                    <a:p>
                      <a:r>
                        <a:rPr lang="en-US" sz="1600" dirty="0">
                          <a:latin typeface="Times New Roman" panose="02020603050405020304" pitchFamily="18" charset="0"/>
                          <a:cs typeface="Times New Roman" panose="02020603050405020304" pitchFamily="18" charset="0"/>
                        </a:rPr>
                        <a:t>Range from 0 to 5</a:t>
                      </a:r>
                    </a:p>
                  </a:txBody>
                  <a:tcPr/>
                </a:tc>
                <a:extLst>
                  <a:ext uri="{0D108BD9-81ED-4DB2-BD59-A6C34878D82A}">
                    <a16:rowId xmlns:a16="http://schemas.microsoft.com/office/drawing/2014/main" val="1928911242"/>
                  </a:ext>
                </a:extLst>
              </a:tr>
              <a:tr h="370840">
                <a:tc>
                  <a:txBody>
                    <a:bodyPr/>
                    <a:lstStyle/>
                    <a:p>
                      <a:r>
                        <a:rPr lang="en-US" sz="1600" dirty="0">
                          <a:latin typeface="Times New Roman" panose="02020603050405020304" pitchFamily="18" charset="0"/>
                          <a:cs typeface="Times New Roman" panose="02020603050405020304" pitchFamily="18" charset="0"/>
                        </a:rPr>
                        <a:t>Smoker</a:t>
                      </a:r>
                    </a:p>
                  </a:txBody>
                  <a:tcPr/>
                </a:tc>
                <a:tc>
                  <a:txBody>
                    <a:bodyPr/>
                    <a:lstStyle/>
                    <a:p>
                      <a:r>
                        <a:rPr lang="en-US" sz="1600" dirty="0">
                          <a:latin typeface="Times New Roman" panose="02020603050405020304" pitchFamily="18" charset="0"/>
                          <a:cs typeface="Times New Roman" panose="02020603050405020304" pitchFamily="18" charset="0"/>
                        </a:rPr>
                        <a:t>Object (String)</a:t>
                      </a:r>
                    </a:p>
                  </a:txBody>
                  <a:tcPr/>
                </a:tc>
                <a:tc>
                  <a:txBody>
                    <a:bodyPr/>
                    <a:lstStyle/>
                    <a:p>
                      <a:r>
                        <a:rPr lang="en-US" sz="1600" dirty="0">
                          <a:latin typeface="Times New Roman" panose="02020603050405020304" pitchFamily="18" charset="0"/>
                          <a:cs typeface="Times New Roman" panose="02020603050405020304" pitchFamily="18" charset="0"/>
                        </a:rPr>
                        <a:t>Yes / No</a:t>
                      </a:r>
                    </a:p>
                  </a:txBody>
                  <a:tcPr/>
                </a:tc>
                <a:extLst>
                  <a:ext uri="{0D108BD9-81ED-4DB2-BD59-A6C34878D82A}">
                    <a16:rowId xmlns:a16="http://schemas.microsoft.com/office/drawing/2014/main" val="3873655558"/>
                  </a:ext>
                </a:extLst>
              </a:tr>
              <a:tr h="370840">
                <a:tc>
                  <a:txBody>
                    <a:bodyPr/>
                    <a:lstStyle/>
                    <a:p>
                      <a:r>
                        <a:rPr lang="en-US" sz="1600" dirty="0">
                          <a:latin typeface="Times New Roman" panose="02020603050405020304" pitchFamily="18" charset="0"/>
                          <a:cs typeface="Times New Roman" panose="02020603050405020304" pitchFamily="18" charset="0"/>
                        </a:rPr>
                        <a:t>Region</a:t>
                      </a:r>
                    </a:p>
                  </a:txBody>
                  <a:tcPr/>
                </a:tc>
                <a:tc>
                  <a:txBody>
                    <a:bodyPr/>
                    <a:lstStyle/>
                    <a:p>
                      <a:r>
                        <a:rPr lang="en-US" sz="1600" dirty="0">
                          <a:latin typeface="Times New Roman" panose="02020603050405020304" pitchFamily="18" charset="0"/>
                          <a:cs typeface="Times New Roman" panose="02020603050405020304" pitchFamily="18" charset="0"/>
                        </a:rPr>
                        <a:t>Object (String)</a:t>
                      </a:r>
                    </a:p>
                  </a:txBody>
                  <a:tcPr/>
                </a:tc>
                <a:tc>
                  <a:txBody>
                    <a:bodyPr/>
                    <a:lstStyle/>
                    <a:p>
                      <a:r>
                        <a:rPr lang="en-GB" sz="1600" dirty="0">
                          <a:latin typeface="Times New Roman" panose="02020603050405020304" pitchFamily="18" charset="0"/>
                          <a:cs typeface="Times New Roman" panose="02020603050405020304" pitchFamily="18" charset="0"/>
                        </a:rPr>
                        <a:t>4 unique regions</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2594277"/>
                  </a:ext>
                </a:extLst>
              </a:tr>
              <a:tr h="370840">
                <a:tc>
                  <a:txBody>
                    <a:bodyPr/>
                    <a:lstStyle/>
                    <a:p>
                      <a:r>
                        <a:rPr lang="en-US" sz="1600" dirty="0">
                          <a:latin typeface="Times New Roman" panose="02020603050405020304" pitchFamily="18" charset="0"/>
                          <a:cs typeface="Times New Roman" panose="02020603050405020304" pitchFamily="18" charset="0"/>
                        </a:rPr>
                        <a:t>Charges</a:t>
                      </a:r>
                    </a:p>
                  </a:txBody>
                  <a:tcPr/>
                </a:tc>
                <a:tc>
                  <a:txBody>
                    <a:bodyPr/>
                    <a:lstStyle/>
                    <a:p>
                      <a:r>
                        <a:rPr lang="en-US" sz="1600" dirty="0">
                          <a:latin typeface="Times New Roman" panose="02020603050405020304" pitchFamily="18" charset="0"/>
                          <a:cs typeface="Times New Roman" panose="02020603050405020304" pitchFamily="18" charset="0"/>
                        </a:rPr>
                        <a:t>Float</a:t>
                      </a:r>
                    </a:p>
                  </a:txBody>
                  <a:tcPr/>
                </a:tc>
                <a:tc>
                  <a:txBody>
                    <a:bodyPr/>
                    <a:lstStyle/>
                    <a:p>
                      <a:r>
                        <a:rPr lang="en-GB" sz="1600" dirty="0">
                          <a:latin typeface="Times New Roman" panose="02020603050405020304" pitchFamily="18" charset="0"/>
                          <a:cs typeface="Times New Roman" panose="02020603050405020304" pitchFamily="18" charset="0"/>
                        </a:rPr>
                        <a:t>Ranges from 112.87 to 63,770.43 $</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32141422"/>
                  </a:ext>
                </a:extLst>
              </a:tr>
            </a:tbl>
          </a:graphicData>
        </a:graphic>
      </p:graphicFrame>
      <p:sp>
        <p:nvSpPr>
          <p:cNvPr id="5" name="Content Placeholder 2">
            <a:extLst>
              <a:ext uri="{FF2B5EF4-FFF2-40B4-BE49-F238E27FC236}">
                <a16:creationId xmlns:a16="http://schemas.microsoft.com/office/drawing/2014/main" id="{D875B51D-DDD9-4F3D-88DA-368D3D564F01}"/>
              </a:ext>
            </a:extLst>
          </p:cNvPr>
          <p:cNvSpPr txBox="1">
            <a:spLocks/>
          </p:cNvSpPr>
          <p:nvPr/>
        </p:nvSpPr>
        <p:spPr>
          <a:xfrm>
            <a:off x="6835051" y="2781300"/>
            <a:ext cx="4613272" cy="3719120"/>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000" dirty="0">
                <a:solidFill>
                  <a:schemeClr val="tx1"/>
                </a:solidFill>
                <a:latin typeface="+mj-lt"/>
              </a:rPr>
              <a:t>There are a 1338 rows and 7 columns</a:t>
            </a:r>
          </a:p>
          <a:p>
            <a:r>
              <a:rPr lang="en-GB" sz="3000" dirty="0">
                <a:solidFill>
                  <a:schemeClr val="tx1"/>
                </a:solidFill>
                <a:latin typeface="+mj-lt"/>
              </a:rPr>
              <a:t>There are no missing or duplicated values</a:t>
            </a:r>
          </a:p>
          <a:p>
            <a:endParaRPr lang="en-GB" sz="3000" dirty="0">
              <a:solidFill>
                <a:schemeClr val="tx1"/>
              </a:solidFill>
              <a:latin typeface="+mj-lt"/>
            </a:endParaRPr>
          </a:p>
          <a:p>
            <a:endParaRPr lang="en-US" sz="3000" dirty="0">
              <a:solidFill>
                <a:schemeClr val="tx1"/>
              </a:solidFill>
              <a:latin typeface="+mj-lt"/>
            </a:endParaRPr>
          </a:p>
        </p:txBody>
      </p:sp>
    </p:spTree>
    <p:extLst>
      <p:ext uri="{BB962C8B-B14F-4D97-AF65-F5344CB8AC3E}">
        <p14:creationId xmlns:p14="http://schemas.microsoft.com/office/powerpoint/2010/main" val="186369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69034"/>
            <a:ext cx="10728322" cy="855917"/>
          </a:xfrm>
        </p:spPr>
        <p:txBody>
          <a:bodyPr>
            <a:normAutofit/>
          </a:bodyPr>
          <a:lstStyle/>
          <a:p>
            <a:r>
              <a:rPr lang="en-GB" sz="6000" b="1" u="sng" dirty="0"/>
              <a:t>Key Insights based on EDA</a:t>
            </a:r>
            <a:endParaRPr lang="en-US" sz="6000" b="1" u="sng"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720000" y="1365529"/>
            <a:ext cx="10805249" cy="4987970"/>
          </a:xfrm>
        </p:spPr>
        <p:txBody>
          <a:bodyPr>
            <a:noAutofit/>
          </a:bodyPr>
          <a:lstStyle/>
          <a:p>
            <a:r>
              <a:rPr lang="en-GB" sz="2400" dirty="0">
                <a:solidFill>
                  <a:schemeClr val="tx1"/>
                </a:solidFill>
                <a:latin typeface="+mj-lt"/>
              </a:rPr>
              <a:t>BMI Increases as Age increases.</a:t>
            </a:r>
          </a:p>
          <a:p>
            <a:r>
              <a:rPr lang="en-GB" sz="2400" dirty="0">
                <a:solidFill>
                  <a:schemeClr val="tx1"/>
                </a:solidFill>
                <a:latin typeface="+mj-lt"/>
              </a:rPr>
              <a:t>YOUNG : Charges range from 8000 to 12,000 with all 4 regions having similar averages with slight margins.</a:t>
            </a:r>
          </a:p>
          <a:p>
            <a:r>
              <a:rPr lang="en-GB" sz="2400" dirty="0">
                <a:solidFill>
                  <a:schemeClr val="tx1"/>
                </a:solidFill>
                <a:latin typeface="+mj-lt"/>
              </a:rPr>
              <a:t>MIDDLE AGED : Charges range from 10,000 to 18,000. Steep Differences in the average charges of the 4 regions.</a:t>
            </a:r>
          </a:p>
          <a:p>
            <a:r>
              <a:rPr lang="en-GB" sz="2400" dirty="0">
                <a:solidFill>
                  <a:schemeClr val="tx1"/>
                </a:solidFill>
                <a:latin typeface="+mj-lt"/>
              </a:rPr>
              <a:t>OLD : Charges range from 14,000 to 23,000. Steep Differences in the average charges of the 4 regions.</a:t>
            </a:r>
          </a:p>
        </p:txBody>
      </p:sp>
    </p:spTree>
    <p:extLst>
      <p:ext uri="{BB962C8B-B14F-4D97-AF65-F5344CB8AC3E}">
        <p14:creationId xmlns:p14="http://schemas.microsoft.com/office/powerpoint/2010/main" val="741677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69034"/>
            <a:ext cx="10728322" cy="855917"/>
          </a:xfrm>
        </p:spPr>
        <p:txBody>
          <a:bodyPr>
            <a:normAutofit/>
          </a:bodyPr>
          <a:lstStyle/>
          <a:p>
            <a:r>
              <a:rPr lang="en-GB" sz="6000" b="1" u="sng" dirty="0"/>
              <a:t>Recommendations based on EDA</a:t>
            </a:r>
            <a:endParaRPr lang="en-US" sz="6000" b="1" u="sng"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720000" y="1365529"/>
            <a:ext cx="10805249" cy="4987970"/>
          </a:xfrm>
        </p:spPr>
        <p:txBody>
          <a:bodyPr>
            <a:noAutofit/>
          </a:bodyPr>
          <a:lstStyle/>
          <a:p>
            <a:r>
              <a:rPr lang="en-GB" sz="2400" dirty="0">
                <a:solidFill>
                  <a:schemeClr val="tx1"/>
                </a:solidFill>
                <a:latin typeface="+mj-lt"/>
              </a:rPr>
              <a:t>As the Smoking population has higher charges; the insurance company can charge them higher premiums to keep up with the costs as well as discourage smoking.</a:t>
            </a:r>
          </a:p>
          <a:p>
            <a:r>
              <a:rPr lang="en-GB" sz="2400" dirty="0">
                <a:solidFill>
                  <a:schemeClr val="tx1"/>
                </a:solidFill>
                <a:latin typeface="+mj-lt"/>
              </a:rPr>
              <a:t>More targeted marketing can be done on Young People to encourage them to buy insurances as currently there are less Young People with Insurances.</a:t>
            </a:r>
          </a:p>
          <a:p>
            <a:r>
              <a:rPr lang="en-GB" sz="2400" dirty="0">
                <a:solidFill>
                  <a:schemeClr val="tx1"/>
                </a:solidFill>
                <a:latin typeface="+mj-lt"/>
              </a:rPr>
              <a:t>Targeted marketing for women and their children so as to encourage them to invest in insurances not only for themselves but their kids as well.</a:t>
            </a:r>
          </a:p>
          <a:p>
            <a:r>
              <a:rPr lang="en-GB" sz="2400" dirty="0">
                <a:solidFill>
                  <a:schemeClr val="tx1"/>
                </a:solidFill>
                <a:latin typeface="+mj-lt"/>
              </a:rPr>
              <a:t>A insurance policy with an added benefit of a gym membership to those customers with higher BMI to encourage them to bring their BMI to acceptable levels as well as encourage more people to invest in Insurances.</a:t>
            </a:r>
          </a:p>
          <a:p>
            <a:r>
              <a:rPr lang="en-GB" sz="2400" dirty="0">
                <a:solidFill>
                  <a:schemeClr val="tx1"/>
                </a:solidFill>
                <a:latin typeface="+mj-lt"/>
              </a:rPr>
              <a:t>Personalized and dedicated policies for people with more children/dependants to fit their needs.</a:t>
            </a:r>
          </a:p>
        </p:txBody>
      </p:sp>
    </p:spTree>
    <p:extLst>
      <p:ext uri="{BB962C8B-B14F-4D97-AF65-F5344CB8AC3E}">
        <p14:creationId xmlns:p14="http://schemas.microsoft.com/office/powerpoint/2010/main" val="16500309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69034"/>
            <a:ext cx="10728322" cy="855917"/>
          </a:xfrm>
        </p:spPr>
        <p:txBody>
          <a:bodyPr>
            <a:normAutofit/>
          </a:bodyPr>
          <a:lstStyle/>
          <a:p>
            <a:r>
              <a:rPr lang="en-GB" sz="6000" b="1" u="sng" dirty="0"/>
              <a:t>Recommendations based on EDA</a:t>
            </a:r>
            <a:endParaRPr lang="en-US" sz="6000" b="1" u="sng"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720000" y="1365529"/>
            <a:ext cx="10805249" cy="4987970"/>
          </a:xfrm>
        </p:spPr>
        <p:txBody>
          <a:bodyPr>
            <a:noAutofit/>
          </a:bodyPr>
          <a:lstStyle/>
          <a:p>
            <a:r>
              <a:rPr lang="en-GB" sz="2400" dirty="0">
                <a:solidFill>
                  <a:schemeClr val="tx1"/>
                </a:solidFill>
                <a:latin typeface="+mj-lt"/>
              </a:rPr>
              <a:t>More Marketing in regions where there aren't as many policyholders. It can also be personalized to fit the disasters that are usually encountered in that are to increase subscription.</a:t>
            </a:r>
          </a:p>
        </p:txBody>
      </p:sp>
    </p:spTree>
    <p:extLst>
      <p:ext uri="{BB962C8B-B14F-4D97-AF65-F5344CB8AC3E}">
        <p14:creationId xmlns:p14="http://schemas.microsoft.com/office/powerpoint/2010/main" val="34007241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731839" y="2690336"/>
            <a:ext cx="10728322" cy="1477328"/>
          </a:xfrm>
        </p:spPr>
        <p:txBody>
          <a:bodyPr>
            <a:normAutofit/>
          </a:bodyPr>
          <a:lstStyle/>
          <a:p>
            <a:pPr algn="ctr"/>
            <a:r>
              <a:rPr lang="en-US" sz="10000" b="1" dirty="0"/>
              <a:t>STATISTICAL</a:t>
            </a:r>
            <a:r>
              <a:rPr lang="en-US" sz="10000" dirty="0"/>
              <a:t> ANALYSIS</a:t>
            </a:r>
          </a:p>
        </p:txBody>
      </p:sp>
    </p:spTree>
    <p:extLst>
      <p:ext uri="{BB962C8B-B14F-4D97-AF65-F5344CB8AC3E}">
        <p14:creationId xmlns:p14="http://schemas.microsoft.com/office/powerpoint/2010/main" val="7088725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393921"/>
            <a:ext cx="10728322" cy="1824346"/>
          </a:xfrm>
        </p:spPr>
        <p:txBody>
          <a:bodyPr>
            <a:normAutofit/>
          </a:bodyPr>
          <a:lstStyle/>
          <a:p>
            <a:r>
              <a:rPr lang="en-GB" sz="4000" b="1" u="sng" dirty="0"/>
              <a:t>NOTE:</a:t>
            </a:r>
            <a:br>
              <a:rPr lang="en-GB" sz="4000" b="1" u="sng" dirty="0"/>
            </a:br>
            <a:r>
              <a:rPr lang="en-GB" sz="4000" b="1" dirty="0"/>
              <a:t>IN ALL THE CASES DISCUSSED FURTHER:</a:t>
            </a:r>
            <a:endParaRPr lang="en-US" sz="4000" b="1" dirty="0"/>
          </a:p>
        </p:txBody>
      </p:sp>
      <p:sp>
        <p:nvSpPr>
          <p:cNvPr id="7" name="Content Placeholder 2">
            <a:extLst>
              <a:ext uri="{FF2B5EF4-FFF2-40B4-BE49-F238E27FC236}">
                <a16:creationId xmlns:a16="http://schemas.microsoft.com/office/drawing/2014/main" id="{456A1237-8EDE-44F5-BAFF-70D2D7277357}"/>
              </a:ext>
            </a:extLst>
          </p:cNvPr>
          <p:cNvSpPr>
            <a:spLocks noGrp="1"/>
          </p:cNvSpPr>
          <p:nvPr>
            <p:ph idx="1"/>
          </p:nvPr>
        </p:nvSpPr>
        <p:spPr>
          <a:xfrm>
            <a:off x="731839" y="2116667"/>
            <a:ext cx="10805249" cy="4136518"/>
          </a:xfrm>
        </p:spPr>
        <p:txBody>
          <a:bodyPr>
            <a:noAutofit/>
          </a:bodyPr>
          <a:lstStyle/>
          <a:p>
            <a:pPr marL="0" indent="0">
              <a:buNone/>
            </a:pPr>
            <a:r>
              <a:rPr lang="en-GB" sz="2400" dirty="0">
                <a:solidFill>
                  <a:schemeClr val="tx1"/>
                </a:solidFill>
                <a:latin typeface="+mj-lt"/>
              </a:rPr>
              <a:t>if </a:t>
            </a:r>
            <a:r>
              <a:rPr lang="en-GB" sz="2400" dirty="0" err="1">
                <a:solidFill>
                  <a:schemeClr val="tx1"/>
                </a:solidFill>
                <a:latin typeface="+mj-lt"/>
              </a:rPr>
              <a:t>p_value</a:t>
            </a:r>
            <a:r>
              <a:rPr lang="en-GB" sz="2400" dirty="0">
                <a:solidFill>
                  <a:schemeClr val="tx1"/>
                </a:solidFill>
                <a:latin typeface="+mj-lt"/>
              </a:rPr>
              <a:t> &lt; 0.05: (As significance level = 0.05)</a:t>
            </a:r>
          </a:p>
          <a:p>
            <a:pPr marL="0" indent="0">
              <a:buNone/>
            </a:pPr>
            <a:r>
              <a:rPr lang="en-GB" sz="2400" dirty="0">
                <a:solidFill>
                  <a:schemeClr val="tx1"/>
                </a:solidFill>
                <a:latin typeface="+mj-lt"/>
              </a:rPr>
              <a:t>    then : Reject Null Hypothesis</a:t>
            </a:r>
          </a:p>
          <a:p>
            <a:pPr marL="0" indent="0">
              <a:buNone/>
            </a:pPr>
            <a:r>
              <a:rPr lang="en-GB" sz="2400" dirty="0">
                <a:solidFill>
                  <a:schemeClr val="tx1"/>
                </a:solidFill>
                <a:latin typeface="+mj-lt"/>
              </a:rPr>
              <a:t>else: (</a:t>
            </a:r>
            <a:r>
              <a:rPr lang="en-GB" sz="2400" dirty="0" err="1">
                <a:solidFill>
                  <a:schemeClr val="tx1"/>
                </a:solidFill>
                <a:latin typeface="+mj-lt"/>
              </a:rPr>
              <a:t>p_value</a:t>
            </a:r>
            <a:r>
              <a:rPr lang="en-GB" sz="2400" dirty="0">
                <a:solidFill>
                  <a:schemeClr val="tx1"/>
                </a:solidFill>
                <a:latin typeface="+mj-lt"/>
              </a:rPr>
              <a:t> &gt; 0.05)</a:t>
            </a:r>
          </a:p>
          <a:p>
            <a:pPr marL="0" indent="0">
              <a:buNone/>
            </a:pPr>
            <a:r>
              <a:rPr lang="en-GB" sz="2400" dirty="0">
                <a:solidFill>
                  <a:schemeClr val="tx1"/>
                </a:solidFill>
                <a:latin typeface="+mj-lt"/>
              </a:rPr>
              <a:t>    then : Fail to Reject Null hypothesis (Accept Null Hypothesis)</a:t>
            </a:r>
          </a:p>
        </p:txBody>
      </p:sp>
    </p:spTree>
    <p:extLst>
      <p:ext uri="{BB962C8B-B14F-4D97-AF65-F5344CB8AC3E}">
        <p14:creationId xmlns:p14="http://schemas.microsoft.com/office/powerpoint/2010/main" val="34222920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393921"/>
            <a:ext cx="10728322" cy="1824346"/>
          </a:xfrm>
        </p:spPr>
        <p:txBody>
          <a:bodyPr>
            <a:normAutofit/>
          </a:bodyPr>
          <a:lstStyle/>
          <a:p>
            <a:r>
              <a:rPr lang="en-GB" sz="4000" b="1" u="sng" dirty="0"/>
              <a:t>QUESTION 1</a:t>
            </a:r>
            <a:br>
              <a:rPr lang="en-GB" sz="4000" b="1" u="sng" dirty="0"/>
            </a:br>
            <a:r>
              <a:rPr lang="en-GB" sz="4000" b="1" dirty="0"/>
              <a:t>PROVE (OR DISPROVE) THAT THE MEDICAL CLAIMS MADE BY THE PEOPLE WHO SMOKE IS GREATER THAN THOSE WHO DON'T?</a:t>
            </a:r>
            <a:endParaRPr lang="en-US" sz="4000" b="1" dirty="0"/>
          </a:p>
        </p:txBody>
      </p:sp>
      <p:sp>
        <p:nvSpPr>
          <p:cNvPr id="7" name="Content Placeholder 2">
            <a:extLst>
              <a:ext uri="{FF2B5EF4-FFF2-40B4-BE49-F238E27FC236}">
                <a16:creationId xmlns:a16="http://schemas.microsoft.com/office/drawing/2014/main" id="{456A1237-8EDE-44F5-BAFF-70D2D7277357}"/>
              </a:ext>
            </a:extLst>
          </p:cNvPr>
          <p:cNvSpPr>
            <a:spLocks noGrp="1"/>
          </p:cNvSpPr>
          <p:nvPr>
            <p:ph idx="1"/>
          </p:nvPr>
        </p:nvSpPr>
        <p:spPr>
          <a:xfrm>
            <a:off x="693375" y="2073560"/>
            <a:ext cx="10805249" cy="4530439"/>
          </a:xfrm>
        </p:spPr>
        <p:txBody>
          <a:bodyPr>
            <a:noAutofit/>
          </a:bodyPr>
          <a:lstStyle/>
          <a:p>
            <a:r>
              <a:rPr lang="en-GB" sz="2400" dirty="0">
                <a:solidFill>
                  <a:schemeClr val="tx1"/>
                </a:solidFill>
                <a:latin typeface="+mj-lt"/>
              </a:rPr>
              <a:t>Through this we aim to understand if smoking has any affect on the medical claims (charges) made by the policy holders.</a:t>
            </a:r>
          </a:p>
          <a:p>
            <a:r>
              <a:rPr lang="en-GB" sz="2400" dirty="0">
                <a:solidFill>
                  <a:schemeClr val="tx1"/>
                </a:solidFill>
                <a:latin typeface="+mj-lt"/>
              </a:rPr>
              <a:t>The SMOKERS V/S CHARGES graph in BIVARIATE ANALYSIS did show a difference in the claims made by smokers and Non Smokers.</a:t>
            </a:r>
          </a:p>
          <a:p>
            <a:r>
              <a:rPr lang="en-GB" sz="2400" dirty="0">
                <a:solidFill>
                  <a:schemeClr val="tx1"/>
                </a:solidFill>
                <a:latin typeface="+mj-lt"/>
              </a:rPr>
              <a:t>We will now test it statistically using 2 SAMPLE INDEPENDENT T TEST</a:t>
            </a:r>
          </a:p>
          <a:p>
            <a:r>
              <a:rPr lang="en-GB" sz="2400" dirty="0">
                <a:solidFill>
                  <a:schemeClr val="tx1"/>
                </a:solidFill>
                <a:latin typeface="+mj-lt"/>
              </a:rPr>
              <a:t>NULL HYPOTHESIS(H0) : Charges of Smoker and Non-Smoker are SAME.</a:t>
            </a:r>
          </a:p>
          <a:p>
            <a:r>
              <a:rPr lang="en-GB" sz="2400" dirty="0">
                <a:solidFill>
                  <a:schemeClr val="tx1"/>
                </a:solidFill>
                <a:latin typeface="+mj-lt"/>
              </a:rPr>
              <a:t>ALTERNATE HYPOTHESIS (Ha) : Charges of Smoker is GREATER than the charges of Non-Smoker.</a:t>
            </a:r>
          </a:p>
          <a:p>
            <a:r>
              <a:rPr lang="en-GB" sz="2400" dirty="0" err="1">
                <a:solidFill>
                  <a:schemeClr val="tx1"/>
                </a:solidFill>
                <a:latin typeface="+mj-lt"/>
              </a:rPr>
              <a:t>test_stat</a:t>
            </a:r>
            <a:r>
              <a:rPr lang="en-GB" sz="2400" dirty="0">
                <a:solidFill>
                  <a:schemeClr val="tx1"/>
                </a:solidFill>
                <a:latin typeface="+mj-lt"/>
              </a:rPr>
              <a:t>, </a:t>
            </a:r>
            <a:r>
              <a:rPr lang="en-GB" sz="2400" dirty="0" err="1">
                <a:solidFill>
                  <a:schemeClr val="tx1"/>
                </a:solidFill>
                <a:latin typeface="+mj-lt"/>
              </a:rPr>
              <a:t>p_value</a:t>
            </a:r>
            <a:r>
              <a:rPr lang="en-GB" sz="2400" dirty="0">
                <a:solidFill>
                  <a:schemeClr val="tx1"/>
                </a:solidFill>
                <a:latin typeface="+mj-lt"/>
              </a:rPr>
              <a:t>  = </a:t>
            </a:r>
            <a:r>
              <a:rPr lang="en-GB" sz="2400" dirty="0" err="1">
                <a:solidFill>
                  <a:schemeClr val="tx1"/>
                </a:solidFill>
                <a:latin typeface="+mj-lt"/>
              </a:rPr>
              <a:t>stats.ttest_ind</a:t>
            </a:r>
            <a:r>
              <a:rPr lang="en-GB" sz="2400" dirty="0">
                <a:solidFill>
                  <a:schemeClr val="tx1"/>
                </a:solidFill>
                <a:latin typeface="+mj-lt"/>
              </a:rPr>
              <a:t>(</a:t>
            </a:r>
            <a:r>
              <a:rPr lang="en-GB" sz="2400" dirty="0" err="1">
                <a:solidFill>
                  <a:schemeClr val="tx1"/>
                </a:solidFill>
                <a:latin typeface="+mj-lt"/>
              </a:rPr>
              <a:t>Smoker_Yes,Smoker_No</a:t>
            </a:r>
            <a:r>
              <a:rPr lang="en-GB" sz="2400" dirty="0">
                <a:solidFill>
                  <a:schemeClr val="tx1"/>
                </a:solidFill>
                <a:latin typeface="+mj-lt"/>
              </a:rPr>
              <a:t>)</a:t>
            </a:r>
          </a:p>
          <a:p>
            <a:r>
              <a:rPr lang="en-GB" sz="2400" dirty="0">
                <a:solidFill>
                  <a:schemeClr val="tx1"/>
                </a:solidFill>
                <a:latin typeface="+mj-lt"/>
              </a:rPr>
              <a:t>The p value is = 8.271435842177219e-283</a:t>
            </a:r>
          </a:p>
          <a:p>
            <a:r>
              <a:rPr lang="en-GB" sz="2400" dirty="0">
                <a:solidFill>
                  <a:schemeClr val="tx1"/>
                </a:solidFill>
                <a:latin typeface="+mj-lt"/>
              </a:rPr>
              <a:t>Reject Null Hypothesis</a:t>
            </a:r>
          </a:p>
        </p:txBody>
      </p:sp>
    </p:spTree>
    <p:extLst>
      <p:ext uri="{BB962C8B-B14F-4D97-AF65-F5344CB8AC3E}">
        <p14:creationId xmlns:p14="http://schemas.microsoft.com/office/powerpoint/2010/main" val="13726093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393921"/>
            <a:ext cx="10728322" cy="1824346"/>
          </a:xfrm>
        </p:spPr>
        <p:txBody>
          <a:bodyPr>
            <a:normAutofit/>
          </a:bodyPr>
          <a:lstStyle/>
          <a:p>
            <a:r>
              <a:rPr lang="en-GB" sz="4000" b="1" u="sng" dirty="0"/>
              <a:t>QUESTION 1</a:t>
            </a:r>
            <a:br>
              <a:rPr lang="en-GB" sz="4000" b="1" u="sng" dirty="0"/>
            </a:br>
            <a:r>
              <a:rPr lang="en-GB" sz="4000" b="1" dirty="0"/>
              <a:t>PROVE (OR DISPROVE) THAT THE MEDICAL CLAIMS MADE BY THE PEOPLE WHO SMOKE IS GREATER THAN THOSE WHO DON'T?</a:t>
            </a:r>
            <a:endParaRPr lang="en-US" sz="4000" b="1" dirty="0"/>
          </a:p>
        </p:txBody>
      </p:sp>
      <p:sp>
        <p:nvSpPr>
          <p:cNvPr id="7" name="Content Placeholder 2">
            <a:extLst>
              <a:ext uri="{FF2B5EF4-FFF2-40B4-BE49-F238E27FC236}">
                <a16:creationId xmlns:a16="http://schemas.microsoft.com/office/drawing/2014/main" id="{456A1237-8EDE-44F5-BAFF-70D2D7277357}"/>
              </a:ext>
            </a:extLst>
          </p:cNvPr>
          <p:cNvSpPr>
            <a:spLocks noGrp="1"/>
          </p:cNvSpPr>
          <p:nvPr>
            <p:ph idx="1"/>
          </p:nvPr>
        </p:nvSpPr>
        <p:spPr>
          <a:xfrm>
            <a:off x="731839" y="2327561"/>
            <a:ext cx="10805249" cy="4136518"/>
          </a:xfrm>
        </p:spPr>
        <p:txBody>
          <a:bodyPr>
            <a:noAutofit/>
          </a:bodyPr>
          <a:lstStyle/>
          <a:p>
            <a:r>
              <a:rPr lang="en-GB" sz="2400" b="1" u="sng" dirty="0">
                <a:solidFill>
                  <a:schemeClr val="tx1"/>
                </a:solidFill>
                <a:latin typeface="+mj-lt"/>
              </a:rPr>
              <a:t>Observations</a:t>
            </a:r>
            <a:r>
              <a:rPr lang="en-GB" sz="2400" b="1" dirty="0">
                <a:solidFill>
                  <a:schemeClr val="tx1"/>
                </a:solidFill>
                <a:latin typeface="+mj-lt"/>
              </a:rPr>
              <a:t> : </a:t>
            </a:r>
            <a:r>
              <a:rPr lang="en-GB" sz="2400" dirty="0">
                <a:solidFill>
                  <a:schemeClr val="tx1"/>
                </a:solidFill>
                <a:latin typeface="+mj-lt"/>
              </a:rPr>
              <a:t>Alternate Hypothesis Accepted : Charges of Smoker is GREATER than the charges of Non-Smoker.</a:t>
            </a:r>
          </a:p>
        </p:txBody>
      </p:sp>
    </p:spTree>
    <p:extLst>
      <p:ext uri="{BB962C8B-B14F-4D97-AF65-F5344CB8AC3E}">
        <p14:creationId xmlns:p14="http://schemas.microsoft.com/office/powerpoint/2010/main" val="25305957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393921"/>
            <a:ext cx="10728322" cy="1536479"/>
          </a:xfrm>
        </p:spPr>
        <p:txBody>
          <a:bodyPr>
            <a:normAutofit fontScale="90000"/>
          </a:bodyPr>
          <a:lstStyle/>
          <a:p>
            <a:r>
              <a:rPr lang="en-GB" sz="4000" b="1" u="sng" dirty="0"/>
              <a:t>QUESTION 2</a:t>
            </a:r>
            <a:br>
              <a:rPr lang="en-GB" sz="4000" b="1" u="sng" dirty="0"/>
            </a:br>
            <a:r>
              <a:rPr lang="en-GB" sz="4000" b="1" dirty="0"/>
              <a:t>PROVE (OR DISPROVE) WITH STATISTICAL EVIDENCE THAT THE BMI OF FEMALES IS DIFFERENT FROM THAT OF MALES?</a:t>
            </a:r>
            <a:endParaRPr lang="en-US" sz="4000" b="1" dirty="0"/>
          </a:p>
        </p:txBody>
      </p:sp>
      <p:sp>
        <p:nvSpPr>
          <p:cNvPr id="7" name="Content Placeholder 2">
            <a:extLst>
              <a:ext uri="{FF2B5EF4-FFF2-40B4-BE49-F238E27FC236}">
                <a16:creationId xmlns:a16="http://schemas.microsoft.com/office/drawing/2014/main" id="{456A1237-8EDE-44F5-BAFF-70D2D7277357}"/>
              </a:ext>
            </a:extLst>
          </p:cNvPr>
          <p:cNvSpPr>
            <a:spLocks noGrp="1"/>
          </p:cNvSpPr>
          <p:nvPr>
            <p:ph idx="1"/>
          </p:nvPr>
        </p:nvSpPr>
        <p:spPr>
          <a:xfrm>
            <a:off x="731837" y="2150534"/>
            <a:ext cx="10805249" cy="4136518"/>
          </a:xfrm>
        </p:spPr>
        <p:txBody>
          <a:bodyPr>
            <a:noAutofit/>
          </a:bodyPr>
          <a:lstStyle/>
          <a:p>
            <a:r>
              <a:rPr lang="en-GB" sz="2400" dirty="0">
                <a:solidFill>
                  <a:schemeClr val="tx1"/>
                </a:solidFill>
                <a:latin typeface="+mj-lt"/>
              </a:rPr>
              <a:t>Through this we aim to understand if the BMI of Females and Males is different on comparison. In other words, does sex have an effect on BMI?</a:t>
            </a:r>
          </a:p>
          <a:p>
            <a:r>
              <a:rPr lang="en-GB" sz="2400" dirty="0">
                <a:solidFill>
                  <a:schemeClr val="tx1"/>
                </a:solidFill>
                <a:latin typeface="+mj-lt"/>
              </a:rPr>
              <a:t>GRAPHICALLY: There doesn't seem to be a huge difference graphically.</a:t>
            </a:r>
          </a:p>
        </p:txBody>
      </p:sp>
      <p:pic>
        <p:nvPicPr>
          <p:cNvPr id="28674" name="Picture 2">
            <a:extLst>
              <a:ext uri="{FF2B5EF4-FFF2-40B4-BE49-F238E27FC236}">
                <a16:creationId xmlns:a16="http://schemas.microsoft.com/office/drawing/2014/main" id="{0E0734EB-2167-4190-90BC-6641DD0BD0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37" y="3658737"/>
            <a:ext cx="6045949" cy="3061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9940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275388"/>
            <a:ext cx="10728322" cy="1824346"/>
          </a:xfrm>
        </p:spPr>
        <p:txBody>
          <a:bodyPr>
            <a:normAutofit/>
          </a:bodyPr>
          <a:lstStyle/>
          <a:p>
            <a:r>
              <a:rPr lang="en-GB" sz="4000" b="1" u="sng" dirty="0"/>
              <a:t>QUESTION 2</a:t>
            </a:r>
            <a:br>
              <a:rPr lang="en-GB" sz="4000" b="1" u="sng" dirty="0"/>
            </a:br>
            <a:r>
              <a:rPr lang="en-GB" sz="4000" b="1" dirty="0"/>
              <a:t>PROVE (OR DISPROVE) WITH STATISTICAL EVIDENCE THAT THE BMI OF FEMALES IS DIFFERENT FROM THAT OF MALES?</a:t>
            </a:r>
            <a:endParaRPr lang="en-US" sz="4000" b="1" dirty="0"/>
          </a:p>
        </p:txBody>
      </p:sp>
      <p:sp>
        <p:nvSpPr>
          <p:cNvPr id="7" name="Content Placeholder 2">
            <a:extLst>
              <a:ext uri="{FF2B5EF4-FFF2-40B4-BE49-F238E27FC236}">
                <a16:creationId xmlns:a16="http://schemas.microsoft.com/office/drawing/2014/main" id="{456A1237-8EDE-44F5-BAFF-70D2D7277357}"/>
              </a:ext>
            </a:extLst>
          </p:cNvPr>
          <p:cNvSpPr>
            <a:spLocks noGrp="1"/>
          </p:cNvSpPr>
          <p:nvPr>
            <p:ph idx="1"/>
          </p:nvPr>
        </p:nvSpPr>
        <p:spPr>
          <a:xfrm>
            <a:off x="731839" y="1964267"/>
            <a:ext cx="10805249" cy="4136518"/>
          </a:xfrm>
        </p:spPr>
        <p:txBody>
          <a:bodyPr>
            <a:noAutofit/>
          </a:bodyPr>
          <a:lstStyle/>
          <a:p>
            <a:r>
              <a:rPr lang="en-GB" sz="2200" b="1" dirty="0">
                <a:solidFill>
                  <a:schemeClr val="tx1"/>
                </a:solidFill>
                <a:latin typeface="+mj-lt"/>
              </a:rPr>
              <a:t>Lets analyze this Statistically using 2 SAMPLE INDEPENDENT T TEST</a:t>
            </a:r>
          </a:p>
          <a:p>
            <a:r>
              <a:rPr lang="en-GB" sz="2200" b="1" u="sng" dirty="0">
                <a:solidFill>
                  <a:schemeClr val="tx1"/>
                </a:solidFill>
                <a:latin typeface="+mj-lt"/>
              </a:rPr>
              <a:t>NULL HYPOTHESIS(H0)</a:t>
            </a:r>
            <a:r>
              <a:rPr lang="en-GB" sz="2200" b="1" dirty="0">
                <a:solidFill>
                  <a:schemeClr val="tx1"/>
                </a:solidFill>
                <a:latin typeface="+mj-lt"/>
              </a:rPr>
              <a:t> : BMI of Females is NOT DIFFERENT than that of Males</a:t>
            </a:r>
          </a:p>
          <a:p>
            <a:r>
              <a:rPr lang="en-GB" sz="2200" b="1" u="sng" dirty="0">
                <a:solidFill>
                  <a:schemeClr val="tx1"/>
                </a:solidFill>
                <a:latin typeface="+mj-lt"/>
              </a:rPr>
              <a:t>ALTERNATE HYPOTHESIS (Ha</a:t>
            </a:r>
            <a:r>
              <a:rPr lang="en-GB" sz="2200" b="1" dirty="0">
                <a:solidFill>
                  <a:schemeClr val="tx1"/>
                </a:solidFill>
                <a:latin typeface="+mj-lt"/>
              </a:rPr>
              <a:t>) : BMI of Females IS DIFFERENT from that of Males.</a:t>
            </a:r>
          </a:p>
          <a:p>
            <a:r>
              <a:rPr lang="en-GB" sz="2200" b="1" dirty="0" err="1">
                <a:solidFill>
                  <a:schemeClr val="tx1"/>
                </a:solidFill>
                <a:latin typeface="+mj-lt"/>
              </a:rPr>
              <a:t>BMI_Male</a:t>
            </a:r>
            <a:r>
              <a:rPr lang="en-GB" sz="2200" b="1" dirty="0">
                <a:solidFill>
                  <a:schemeClr val="tx1"/>
                </a:solidFill>
                <a:latin typeface="+mj-lt"/>
              </a:rPr>
              <a:t> = </a:t>
            </a:r>
            <a:r>
              <a:rPr lang="en-GB" sz="2200" b="1" dirty="0" err="1">
                <a:solidFill>
                  <a:schemeClr val="tx1"/>
                </a:solidFill>
                <a:latin typeface="+mj-lt"/>
              </a:rPr>
              <a:t>np.array</a:t>
            </a:r>
            <a:r>
              <a:rPr lang="en-GB" sz="2200" b="1" dirty="0">
                <a:solidFill>
                  <a:schemeClr val="tx1"/>
                </a:solidFill>
                <a:latin typeface="+mj-lt"/>
              </a:rPr>
              <a:t>(</a:t>
            </a:r>
            <a:r>
              <a:rPr lang="en-GB" sz="2200" b="1" dirty="0" err="1">
                <a:solidFill>
                  <a:schemeClr val="tx1"/>
                </a:solidFill>
                <a:latin typeface="+mj-lt"/>
              </a:rPr>
              <a:t>DataSet</a:t>
            </a:r>
            <a:r>
              <a:rPr lang="en-GB" sz="2200" b="1" dirty="0">
                <a:solidFill>
                  <a:schemeClr val="tx1"/>
                </a:solidFill>
                <a:latin typeface="+mj-lt"/>
              </a:rPr>
              <a:t>[</a:t>
            </a:r>
            <a:r>
              <a:rPr lang="en-GB" sz="2200" b="1" dirty="0" err="1">
                <a:solidFill>
                  <a:schemeClr val="tx1"/>
                </a:solidFill>
                <a:latin typeface="+mj-lt"/>
              </a:rPr>
              <a:t>DataSet</a:t>
            </a:r>
            <a:r>
              <a:rPr lang="en-GB" sz="2200" b="1" dirty="0">
                <a:solidFill>
                  <a:schemeClr val="tx1"/>
                </a:solidFill>
                <a:latin typeface="+mj-lt"/>
              </a:rPr>
              <a:t>['sex'] == 'male']['</a:t>
            </a:r>
            <a:r>
              <a:rPr lang="en-GB" sz="2200" b="1" dirty="0" err="1">
                <a:solidFill>
                  <a:schemeClr val="tx1"/>
                </a:solidFill>
                <a:latin typeface="+mj-lt"/>
              </a:rPr>
              <a:t>bmi</a:t>
            </a:r>
            <a:r>
              <a:rPr lang="en-GB" sz="2200" b="1" dirty="0">
                <a:solidFill>
                  <a:schemeClr val="tx1"/>
                </a:solidFill>
                <a:latin typeface="+mj-lt"/>
              </a:rPr>
              <a:t>'])</a:t>
            </a:r>
          </a:p>
          <a:p>
            <a:r>
              <a:rPr lang="en-GB" sz="2200" b="1" dirty="0" err="1">
                <a:solidFill>
                  <a:schemeClr val="tx1"/>
                </a:solidFill>
                <a:latin typeface="+mj-lt"/>
              </a:rPr>
              <a:t>BMI_Female</a:t>
            </a:r>
            <a:r>
              <a:rPr lang="en-GB" sz="2200" b="1" dirty="0">
                <a:solidFill>
                  <a:schemeClr val="tx1"/>
                </a:solidFill>
                <a:latin typeface="+mj-lt"/>
              </a:rPr>
              <a:t> = </a:t>
            </a:r>
            <a:r>
              <a:rPr lang="en-GB" sz="2200" b="1" dirty="0" err="1">
                <a:solidFill>
                  <a:schemeClr val="tx1"/>
                </a:solidFill>
                <a:latin typeface="+mj-lt"/>
              </a:rPr>
              <a:t>np.array</a:t>
            </a:r>
            <a:r>
              <a:rPr lang="en-GB" sz="2200" b="1" dirty="0">
                <a:solidFill>
                  <a:schemeClr val="tx1"/>
                </a:solidFill>
                <a:latin typeface="+mj-lt"/>
              </a:rPr>
              <a:t>(</a:t>
            </a:r>
            <a:r>
              <a:rPr lang="en-GB" sz="2200" b="1" dirty="0" err="1">
                <a:solidFill>
                  <a:schemeClr val="tx1"/>
                </a:solidFill>
                <a:latin typeface="+mj-lt"/>
              </a:rPr>
              <a:t>DataSet</a:t>
            </a:r>
            <a:r>
              <a:rPr lang="en-GB" sz="2200" b="1" dirty="0">
                <a:solidFill>
                  <a:schemeClr val="tx1"/>
                </a:solidFill>
                <a:latin typeface="+mj-lt"/>
              </a:rPr>
              <a:t>[</a:t>
            </a:r>
            <a:r>
              <a:rPr lang="en-GB" sz="2200" b="1" dirty="0" err="1">
                <a:solidFill>
                  <a:schemeClr val="tx1"/>
                </a:solidFill>
                <a:latin typeface="+mj-lt"/>
              </a:rPr>
              <a:t>DataSet</a:t>
            </a:r>
            <a:r>
              <a:rPr lang="en-GB" sz="2200" b="1" dirty="0">
                <a:solidFill>
                  <a:schemeClr val="tx1"/>
                </a:solidFill>
                <a:latin typeface="+mj-lt"/>
              </a:rPr>
              <a:t>['sex'] == 'female']['</a:t>
            </a:r>
            <a:r>
              <a:rPr lang="en-GB" sz="2200" b="1" dirty="0" err="1">
                <a:solidFill>
                  <a:schemeClr val="tx1"/>
                </a:solidFill>
                <a:latin typeface="+mj-lt"/>
              </a:rPr>
              <a:t>bmi</a:t>
            </a:r>
            <a:r>
              <a:rPr lang="en-GB" sz="2200" b="1" dirty="0">
                <a:solidFill>
                  <a:schemeClr val="tx1"/>
                </a:solidFill>
                <a:latin typeface="+mj-lt"/>
              </a:rPr>
              <a:t>'])</a:t>
            </a:r>
          </a:p>
          <a:p>
            <a:r>
              <a:rPr lang="en-GB" sz="2200" b="1" dirty="0">
                <a:solidFill>
                  <a:schemeClr val="tx1"/>
                </a:solidFill>
                <a:latin typeface="+mj-lt"/>
              </a:rPr>
              <a:t>test_stat1, p_value1  = </a:t>
            </a:r>
            <a:r>
              <a:rPr lang="en-GB" sz="2200" b="1" dirty="0" err="1">
                <a:solidFill>
                  <a:schemeClr val="tx1"/>
                </a:solidFill>
                <a:latin typeface="+mj-lt"/>
              </a:rPr>
              <a:t>stats.ttest_ind</a:t>
            </a:r>
            <a:r>
              <a:rPr lang="en-GB" sz="2200" b="1" dirty="0">
                <a:solidFill>
                  <a:schemeClr val="tx1"/>
                </a:solidFill>
                <a:latin typeface="+mj-lt"/>
              </a:rPr>
              <a:t>(</a:t>
            </a:r>
            <a:r>
              <a:rPr lang="en-GB" sz="2200" b="1" dirty="0" err="1">
                <a:solidFill>
                  <a:schemeClr val="tx1"/>
                </a:solidFill>
                <a:latin typeface="+mj-lt"/>
              </a:rPr>
              <a:t>BMI_Male,BMI_Female</a:t>
            </a:r>
            <a:r>
              <a:rPr lang="en-GB" sz="2200" b="1" dirty="0">
                <a:solidFill>
                  <a:schemeClr val="tx1"/>
                </a:solidFill>
                <a:latin typeface="+mj-lt"/>
              </a:rPr>
              <a:t>)</a:t>
            </a:r>
          </a:p>
          <a:p>
            <a:r>
              <a:rPr lang="en-GB" sz="2200" b="1" dirty="0">
                <a:solidFill>
                  <a:schemeClr val="tx1"/>
                </a:solidFill>
                <a:latin typeface="+mj-lt"/>
              </a:rPr>
              <a:t>The p value is = 0.08997637178984932</a:t>
            </a:r>
          </a:p>
          <a:p>
            <a:r>
              <a:rPr lang="en-GB" sz="2200" b="1" dirty="0">
                <a:solidFill>
                  <a:schemeClr val="tx1"/>
                </a:solidFill>
                <a:latin typeface="+mj-lt"/>
              </a:rPr>
              <a:t>Fail to reject Null hypothesis (Accept Null Hypothesis)</a:t>
            </a:r>
          </a:p>
          <a:p>
            <a:r>
              <a:rPr lang="en-GB" sz="2200" b="1" u="sng" dirty="0">
                <a:solidFill>
                  <a:schemeClr val="tx1"/>
                </a:solidFill>
                <a:latin typeface="+mj-lt"/>
              </a:rPr>
              <a:t>Observations</a:t>
            </a:r>
            <a:r>
              <a:rPr lang="en-GB" sz="2200" b="1" dirty="0">
                <a:solidFill>
                  <a:schemeClr val="tx1"/>
                </a:solidFill>
                <a:latin typeface="+mj-lt"/>
              </a:rPr>
              <a:t> : </a:t>
            </a:r>
            <a:r>
              <a:rPr lang="en-GB" sz="2200" dirty="0">
                <a:solidFill>
                  <a:schemeClr val="tx1"/>
                </a:solidFill>
                <a:latin typeface="+mj-lt"/>
              </a:rPr>
              <a:t>Null Hypothesis Accepted : BMI of Females is NOT DIFFERENT than that of Males</a:t>
            </a:r>
          </a:p>
        </p:txBody>
      </p:sp>
    </p:spTree>
    <p:extLst>
      <p:ext uri="{BB962C8B-B14F-4D97-AF65-F5344CB8AC3E}">
        <p14:creationId xmlns:p14="http://schemas.microsoft.com/office/powerpoint/2010/main" val="10986224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393921"/>
            <a:ext cx="10728322" cy="1350212"/>
          </a:xfrm>
        </p:spPr>
        <p:txBody>
          <a:bodyPr>
            <a:normAutofit/>
          </a:bodyPr>
          <a:lstStyle/>
          <a:p>
            <a:r>
              <a:rPr lang="en-GB" sz="4000" b="1" u="sng" dirty="0"/>
              <a:t>QUESTION 3</a:t>
            </a:r>
            <a:br>
              <a:rPr lang="en-GB" sz="4000" b="1" u="sng" dirty="0"/>
            </a:br>
            <a:r>
              <a:rPr lang="en-GB" sz="4000" b="1" dirty="0"/>
              <a:t>IS THE PROPORTION OF SMOKERS SIGNIFICANTLY DIFFERENT ACROSS REGIONS?</a:t>
            </a:r>
            <a:endParaRPr lang="en-US" sz="4000" b="1" dirty="0"/>
          </a:p>
        </p:txBody>
      </p:sp>
      <p:sp>
        <p:nvSpPr>
          <p:cNvPr id="7" name="Content Placeholder 2">
            <a:extLst>
              <a:ext uri="{FF2B5EF4-FFF2-40B4-BE49-F238E27FC236}">
                <a16:creationId xmlns:a16="http://schemas.microsoft.com/office/drawing/2014/main" id="{456A1237-8EDE-44F5-BAFF-70D2D7277357}"/>
              </a:ext>
            </a:extLst>
          </p:cNvPr>
          <p:cNvSpPr>
            <a:spLocks noGrp="1"/>
          </p:cNvSpPr>
          <p:nvPr>
            <p:ph idx="1"/>
          </p:nvPr>
        </p:nvSpPr>
        <p:spPr>
          <a:xfrm>
            <a:off x="731839" y="1609514"/>
            <a:ext cx="10805249" cy="4689686"/>
          </a:xfrm>
        </p:spPr>
        <p:txBody>
          <a:bodyPr>
            <a:noAutofit/>
          </a:bodyPr>
          <a:lstStyle/>
          <a:p>
            <a:r>
              <a:rPr lang="en-GB" sz="2400" dirty="0">
                <a:solidFill>
                  <a:schemeClr val="tx1"/>
                </a:solidFill>
                <a:latin typeface="+mj-lt"/>
              </a:rPr>
              <a:t>Through this we aim to understand if Smoking Population of policy holders is significantly different in the 4 regions</a:t>
            </a:r>
          </a:p>
          <a:p>
            <a:r>
              <a:rPr lang="en-GB" sz="2400" dirty="0">
                <a:solidFill>
                  <a:schemeClr val="tx1"/>
                </a:solidFill>
                <a:latin typeface="+mj-lt"/>
              </a:rPr>
              <a:t>The REGION V/S SMOKERS graph in BIVARIATE ANALYSIS did not show a significant difference in the Smoking Population of the 4 regions.</a:t>
            </a:r>
          </a:p>
          <a:p>
            <a:r>
              <a:rPr lang="en-GB" sz="2400" dirty="0">
                <a:solidFill>
                  <a:schemeClr val="tx1"/>
                </a:solidFill>
                <a:latin typeface="+mj-lt"/>
              </a:rPr>
              <a:t>We will now test it statistically using CHI SQUARE TEST OF INDEPENDENCE</a:t>
            </a:r>
          </a:p>
          <a:p>
            <a:r>
              <a:rPr lang="en-GB" sz="2400" dirty="0">
                <a:solidFill>
                  <a:schemeClr val="tx1"/>
                </a:solidFill>
                <a:latin typeface="+mj-lt"/>
              </a:rPr>
              <a:t>NULL HYPOTHESIS(H0) : Proportion of Smokers is NOT significantly different across regions.</a:t>
            </a:r>
          </a:p>
          <a:p>
            <a:r>
              <a:rPr lang="en-GB" sz="2400" dirty="0">
                <a:solidFill>
                  <a:schemeClr val="tx1"/>
                </a:solidFill>
                <a:latin typeface="+mj-lt"/>
              </a:rPr>
              <a:t>ALTERNATE HYPOTHESIS (Ha) : Proportion of Smokers IS significantly different across regions.</a:t>
            </a:r>
          </a:p>
        </p:txBody>
      </p:sp>
      <p:sp>
        <p:nvSpPr>
          <p:cNvPr id="5" name="TextBox 4">
            <a:extLst>
              <a:ext uri="{FF2B5EF4-FFF2-40B4-BE49-F238E27FC236}">
                <a16:creationId xmlns:a16="http://schemas.microsoft.com/office/drawing/2014/main" id="{3D0D1660-B684-4D20-A06C-F84002AC0D58}"/>
              </a:ext>
            </a:extLst>
          </p:cNvPr>
          <p:cNvSpPr txBox="1"/>
          <p:nvPr/>
        </p:nvSpPr>
        <p:spPr>
          <a:xfrm>
            <a:off x="1083733" y="4854770"/>
            <a:ext cx="3422129" cy="1754326"/>
          </a:xfrm>
          <a:prstGeom prst="rect">
            <a:avLst/>
          </a:prstGeom>
          <a:noFill/>
        </p:spPr>
        <p:txBody>
          <a:bodyPr wrap="square">
            <a:spAutoFit/>
          </a:bodyPr>
          <a:lstStyle/>
          <a:p>
            <a:r>
              <a:rPr lang="en-GB" dirty="0"/>
              <a:t>SMOKER                    no               yes</a:t>
            </a:r>
          </a:p>
          <a:p>
            <a:r>
              <a:rPr lang="en-GB" dirty="0"/>
              <a:t>REGION		</a:t>
            </a:r>
          </a:p>
          <a:p>
            <a:r>
              <a:rPr lang="en-GB" dirty="0"/>
              <a:t>northeast	257	67</a:t>
            </a:r>
          </a:p>
          <a:p>
            <a:r>
              <a:rPr lang="en-GB" dirty="0"/>
              <a:t>northwest	267	58</a:t>
            </a:r>
          </a:p>
          <a:p>
            <a:r>
              <a:rPr lang="en-GB" dirty="0"/>
              <a:t>southeast	273	91</a:t>
            </a:r>
          </a:p>
          <a:p>
            <a:r>
              <a:rPr lang="en-GB" dirty="0"/>
              <a:t>southwest	267	58</a:t>
            </a:r>
            <a:endParaRPr lang="en-US" dirty="0"/>
          </a:p>
        </p:txBody>
      </p:sp>
      <p:cxnSp>
        <p:nvCxnSpPr>
          <p:cNvPr id="6" name="Straight Connector 5">
            <a:extLst>
              <a:ext uri="{FF2B5EF4-FFF2-40B4-BE49-F238E27FC236}">
                <a16:creationId xmlns:a16="http://schemas.microsoft.com/office/drawing/2014/main" id="{874B0A92-1879-4AA8-8B32-37EF50BCC0E6}"/>
              </a:ext>
            </a:extLst>
          </p:cNvPr>
          <p:cNvCxnSpPr/>
          <p:nvPr/>
        </p:nvCxnSpPr>
        <p:spPr>
          <a:xfrm>
            <a:off x="1078302" y="5184475"/>
            <a:ext cx="341606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EC3FB56-F9F2-46D2-879C-05CD6FFAED19}"/>
              </a:ext>
            </a:extLst>
          </p:cNvPr>
          <p:cNvCxnSpPr/>
          <p:nvPr/>
        </p:nvCxnSpPr>
        <p:spPr>
          <a:xfrm>
            <a:off x="2536166" y="4856672"/>
            <a:ext cx="0" cy="17597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38A086-8E17-4852-B8C1-1085B796F0D4}"/>
              </a:ext>
            </a:extLst>
          </p:cNvPr>
          <p:cNvCxnSpPr/>
          <p:nvPr/>
        </p:nvCxnSpPr>
        <p:spPr>
          <a:xfrm>
            <a:off x="3671977" y="4856672"/>
            <a:ext cx="0" cy="17597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AB60C96-CC75-450C-898A-037B9B1D46FE}"/>
              </a:ext>
            </a:extLst>
          </p:cNvPr>
          <p:cNvCxnSpPr/>
          <p:nvPr/>
        </p:nvCxnSpPr>
        <p:spPr>
          <a:xfrm>
            <a:off x="4482860" y="4856672"/>
            <a:ext cx="0" cy="17597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6B27F27-8EDA-4CEC-ACB7-9E8BE3C027AC}"/>
              </a:ext>
            </a:extLst>
          </p:cNvPr>
          <p:cNvCxnSpPr/>
          <p:nvPr/>
        </p:nvCxnSpPr>
        <p:spPr>
          <a:xfrm>
            <a:off x="1078302" y="4854770"/>
            <a:ext cx="0" cy="17597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50C04DB-0922-4EB9-AFB8-62CE5CC87CBE}"/>
              </a:ext>
            </a:extLst>
          </p:cNvPr>
          <p:cNvCxnSpPr/>
          <p:nvPr/>
        </p:nvCxnSpPr>
        <p:spPr>
          <a:xfrm>
            <a:off x="1066800" y="4854770"/>
            <a:ext cx="341606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7408333-09F0-47DF-8A49-2C5F56AA2FD7}"/>
              </a:ext>
            </a:extLst>
          </p:cNvPr>
          <p:cNvCxnSpPr/>
          <p:nvPr/>
        </p:nvCxnSpPr>
        <p:spPr>
          <a:xfrm>
            <a:off x="1078302" y="6609096"/>
            <a:ext cx="341606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22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731839" y="2690336"/>
            <a:ext cx="10728322" cy="1477328"/>
          </a:xfrm>
        </p:spPr>
        <p:txBody>
          <a:bodyPr>
            <a:normAutofit/>
          </a:bodyPr>
          <a:lstStyle/>
          <a:p>
            <a:pPr algn="ctr"/>
            <a:r>
              <a:rPr lang="en-US" sz="10000" dirty="0"/>
              <a:t>UNIVARIATE ANALYSIS</a:t>
            </a:r>
          </a:p>
        </p:txBody>
      </p:sp>
    </p:spTree>
    <p:extLst>
      <p:ext uri="{BB962C8B-B14F-4D97-AF65-F5344CB8AC3E}">
        <p14:creationId xmlns:p14="http://schemas.microsoft.com/office/powerpoint/2010/main" val="10807060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393921"/>
            <a:ext cx="10728322" cy="1824346"/>
          </a:xfrm>
        </p:spPr>
        <p:txBody>
          <a:bodyPr>
            <a:normAutofit/>
          </a:bodyPr>
          <a:lstStyle/>
          <a:p>
            <a:r>
              <a:rPr lang="en-GB" sz="4000" b="1" u="sng" dirty="0"/>
              <a:t>QUESTION 3</a:t>
            </a:r>
            <a:br>
              <a:rPr lang="en-GB" sz="4000" b="1" u="sng" dirty="0"/>
            </a:br>
            <a:r>
              <a:rPr lang="en-GB" sz="4000" b="1" dirty="0"/>
              <a:t>IS THE PROPORTION OF SMOKERS SIGNIFICANTLY DIFFERENT ACROSS REGIONS?</a:t>
            </a:r>
            <a:endParaRPr lang="en-US" sz="4000" b="1" dirty="0"/>
          </a:p>
        </p:txBody>
      </p:sp>
      <p:sp>
        <p:nvSpPr>
          <p:cNvPr id="7" name="Content Placeholder 2">
            <a:extLst>
              <a:ext uri="{FF2B5EF4-FFF2-40B4-BE49-F238E27FC236}">
                <a16:creationId xmlns:a16="http://schemas.microsoft.com/office/drawing/2014/main" id="{456A1237-8EDE-44F5-BAFF-70D2D7277357}"/>
              </a:ext>
            </a:extLst>
          </p:cNvPr>
          <p:cNvSpPr>
            <a:spLocks noGrp="1"/>
          </p:cNvSpPr>
          <p:nvPr>
            <p:ph idx="1"/>
          </p:nvPr>
        </p:nvSpPr>
        <p:spPr>
          <a:xfrm>
            <a:off x="731839" y="1828800"/>
            <a:ext cx="10805249" cy="4635279"/>
          </a:xfrm>
        </p:spPr>
        <p:txBody>
          <a:bodyPr>
            <a:noAutofit/>
          </a:bodyPr>
          <a:lstStyle/>
          <a:p>
            <a:r>
              <a:rPr lang="en-GB" sz="2400" b="1" dirty="0">
                <a:solidFill>
                  <a:schemeClr val="tx1"/>
                </a:solidFill>
                <a:latin typeface="+mj-lt"/>
              </a:rPr>
              <a:t>tab2 = </a:t>
            </a:r>
            <a:r>
              <a:rPr lang="en-GB" sz="2400" b="1" dirty="0" err="1">
                <a:solidFill>
                  <a:schemeClr val="tx1"/>
                </a:solidFill>
                <a:latin typeface="+mj-lt"/>
              </a:rPr>
              <a:t>pd.crosstab</a:t>
            </a:r>
            <a:r>
              <a:rPr lang="en-GB" sz="2400" b="1" dirty="0">
                <a:solidFill>
                  <a:schemeClr val="tx1"/>
                </a:solidFill>
                <a:latin typeface="+mj-lt"/>
              </a:rPr>
              <a:t>(</a:t>
            </a:r>
            <a:r>
              <a:rPr lang="en-GB" sz="2400" b="1" dirty="0" err="1">
                <a:solidFill>
                  <a:schemeClr val="tx1"/>
                </a:solidFill>
                <a:latin typeface="+mj-lt"/>
              </a:rPr>
              <a:t>DataSet</a:t>
            </a:r>
            <a:r>
              <a:rPr lang="en-GB" sz="2400" b="1" dirty="0">
                <a:solidFill>
                  <a:schemeClr val="tx1"/>
                </a:solidFill>
                <a:latin typeface="+mj-lt"/>
              </a:rPr>
              <a:t>['region'],</a:t>
            </a:r>
            <a:r>
              <a:rPr lang="en-GB" sz="2400" b="1" dirty="0" err="1">
                <a:solidFill>
                  <a:schemeClr val="tx1"/>
                </a:solidFill>
                <a:latin typeface="+mj-lt"/>
              </a:rPr>
              <a:t>DataSet</a:t>
            </a:r>
            <a:r>
              <a:rPr lang="en-GB" sz="2400" b="1" dirty="0">
                <a:solidFill>
                  <a:schemeClr val="tx1"/>
                </a:solidFill>
                <a:latin typeface="+mj-lt"/>
              </a:rPr>
              <a:t>['smoker’])</a:t>
            </a:r>
          </a:p>
          <a:p>
            <a:r>
              <a:rPr lang="en-GB" sz="2400" b="1" dirty="0">
                <a:solidFill>
                  <a:schemeClr val="tx1"/>
                </a:solidFill>
                <a:latin typeface="+mj-lt"/>
              </a:rPr>
              <a:t>chi, p_value2, </a:t>
            </a:r>
            <a:r>
              <a:rPr lang="en-GB" sz="2400" b="1" dirty="0" err="1">
                <a:solidFill>
                  <a:schemeClr val="tx1"/>
                </a:solidFill>
                <a:latin typeface="+mj-lt"/>
              </a:rPr>
              <a:t>dof</a:t>
            </a:r>
            <a:r>
              <a:rPr lang="en-GB" sz="2400" b="1" dirty="0">
                <a:solidFill>
                  <a:schemeClr val="tx1"/>
                </a:solidFill>
                <a:latin typeface="+mj-lt"/>
              </a:rPr>
              <a:t>, expected = chi2_contingency(tab2)</a:t>
            </a:r>
          </a:p>
          <a:p>
            <a:r>
              <a:rPr lang="en-GB" sz="2400" b="1" dirty="0">
                <a:solidFill>
                  <a:schemeClr val="tx1"/>
                </a:solidFill>
                <a:latin typeface="+mj-lt"/>
              </a:rPr>
              <a:t>The p value is = 0.06171954839170541</a:t>
            </a:r>
          </a:p>
          <a:p>
            <a:r>
              <a:rPr lang="en-GB" sz="2400" b="1" dirty="0">
                <a:solidFill>
                  <a:schemeClr val="tx1"/>
                </a:solidFill>
                <a:latin typeface="+mj-lt"/>
              </a:rPr>
              <a:t>Fail to reject Null hypothesis (Accept Null Hypothesis)</a:t>
            </a:r>
          </a:p>
          <a:p>
            <a:r>
              <a:rPr lang="en-GB" sz="2400" b="1" u="sng" dirty="0">
                <a:solidFill>
                  <a:schemeClr val="tx1"/>
                </a:solidFill>
                <a:latin typeface="+mj-lt"/>
              </a:rPr>
              <a:t>Observations</a:t>
            </a:r>
            <a:r>
              <a:rPr lang="en-GB" sz="2400" b="1" dirty="0">
                <a:solidFill>
                  <a:schemeClr val="tx1"/>
                </a:solidFill>
                <a:latin typeface="+mj-lt"/>
              </a:rPr>
              <a:t> : </a:t>
            </a:r>
            <a:r>
              <a:rPr lang="en-GB" sz="2400" dirty="0">
                <a:solidFill>
                  <a:schemeClr val="tx1"/>
                </a:solidFill>
                <a:latin typeface="+mj-lt"/>
              </a:rPr>
              <a:t>Null Hypothesis Accepted : Proportion of Smokers is NOT significantly different across regions.</a:t>
            </a:r>
          </a:p>
        </p:txBody>
      </p:sp>
    </p:spTree>
    <p:extLst>
      <p:ext uri="{BB962C8B-B14F-4D97-AF65-F5344CB8AC3E}">
        <p14:creationId xmlns:p14="http://schemas.microsoft.com/office/powerpoint/2010/main" val="28769002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393921"/>
            <a:ext cx="10728322" cy="1536479"/>
          </a:xfrm>
        </p:spPr>
        <p:txBody>
          <a:bodyPr>
            <a:normAutofit fontScale="90000"/>
          </a:bodyPr>
          <a:lstStyle/>
          <a:p>
            <a:r>
              <a:rPr lang="en-GB" sz="4000" b="1" u="sng" dirty="0"/>
              <a:t>QUESTION 4</a:t>
            </a:r>
            <a:br>
              <a:rPr lang="en-GB" sz="4000" b="1" u="sng" dirty="0"/>
            </a:br>
            <a:r>
              <a:rPr lang="en-GB" sz="4000" b="1" dirty="0"/>
              <a:t>IS THE MEAN BMI OF WOMEN WITH NO CHILDREN, ONE CHILD AND TWO CHILDREN THE SAME? EXPLAIN YOUR ANSWER WITH STATISTICAL EVIDENCE</a:t>
            </a:r>
            <a:endParaRPr lang="en-US" sz="4000" b="1" dirty="0"/>
          </a:p>
        </p:txBody>
      </p:sp>
      <p:sp>
        <p:nvSpPr>
          <p:cNvPr id="7" name="Content Placeholder 2">
            <a:extLst>
              <a:ext uri="{FF2B5EF4-FFF2-40B4-BE49-F238E27FC236}">
                <a16:creationId xmlns:a16="http://schemas.microsoft.com/office/drawing/2014/main" id="{456A1237-8EDE-44F5-BAFF-70D2D7277357}"/>
              </a:ext>
            </a:extLst>
          </p:cNvPr>
          <p:cNvSpPr>
            <a:spLocks noGrp="1"/>
          </p:cNvSpPr>
          <p:nvPr>
            <p:ph idx="1"/>
          </p:nvPr>
        </p:nvSpPr>
        <p:spPr>
          <a:xfrm>
            <a:off x="731837" y="2150534"/>
            <a:ext cx="10805249" cy="4136518"/>
          </a:xfrm>
        </p:spPr>
        <p:txBody>
          <a:bodyPr>
            <a:noAutofit/>
          </a:bodyPr>
          <a:lstStyle/>
          <a:p>
            <a:r>
              <a:rPr lang="en-GB" sz="2400" dirty="0">
                <a:solidFill>
                  <a:schemeClr val="tx1"/>
                </a:solidFill>
                <a:latin typeface="+mj-lt"/>
              </a:rPr>
              <a:t>Through this we aim to understand if the BMI of women changes with respect to increasing number of children.</a:t>
            </a:r>
          </a:p>
          <a:p>
            <a:r>
              <a:rPr lang="en-GB" sz="2400" dirty="0">
                <a:solidFill>
                  <a:schemeClr val="tx1"/>
                </a:solidFill>
                <a:latin typeface="+mj-lt"/>
              </a:rPr>
              <a:t>GRAPHICALLY: From the range of 0 - 2 children; women do not show significant difference in their mean BMI.</a:t>
            </a:r>
          </a:p>
        </p:txBody>
      </p:sp>
      <p:pic>
        <p:nvPicPr>
          <p:cNvPr id="29698" name="Picture 2">
            <a:extLst>
              <a:ext uri="{FF2B5EF4-FFF2-40B4-BE49-F238E27FC236}">
                <a16:creationId xmlns:a16="http://schemas.microsoft.com/office/drawing/2014/main" id="{F1D57B42-8A07-482F-A6E8-A6CDB0B64E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914" y="3264542"/>
            <a:ext cx="4966953" cy="3427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798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393921"/>
            <a:ext cx="10728322" cy="1824346"/>
          </a:xfrm>
        </p:spPr>
        <p:txBody>
          <a:bodyPr>
            <a:normAutofit/>
          </a:bodyPr>
          <a:lstStyle/>
          <a:p>
            <a:r>
              <a:rPr lang="en-GB" sz="4000" b="1" u="sng" dirty="0"/>
              <a:t>QUESTION 4</a:t>
            </a:r>
            <a:br>
              <a:rPr lang="en-GB" sz="4000" b="1" u="sng" dirty="0"/>
            </a:br>
            <a:r>
              <a:rPr lang="en-GB" sz="4000" b="1" dirty="0"/>
              <a:t>IS THE MEAN BMI OF WOMEN WITH NO CHILDREN, ONE CHILD AND TWO CHILDREN THE SAME? EXPLAIN YOUR ANSWER WITH STATISTICAL EVIDENCE</a:t>
            </a:r>
            <a:endParaRPr lang="en-US" sz="4000" b="1" dirty="0"/>
          </a:p>
        </p:txBody>
      </p:sp>
      <p:sp>
        <p:nvSpPr>
          <p:cNvPr id="7" name="Content Placeholder 2">
            <a:extLst>
              <a:ext uri="{FF2B5EF4-FFF2-40B4-BE49-F238E27FC236}">
                <a16:creationId xmlns:a16="http://schemas.microsoft.com/office/drawing/2014/main" id="{456A1237-8EDE-44F5-BAFF-70D2D7277357}"/>
              </a:ext>
            </a:extLst>
          </p:cNvPr>
          <p:cNvSpPr>
            <a:spLocks noGrp="1"/>
          </p:cNvSpPr>
          <p:nvPr>
            <p:ph idx="1"/>
          </p:nvPr>
        </p:nvSpPr>
        <p:spPr>
          <a:xfrm>
            <a:off x="731839" y="2259828"/>
            <a:ext cx="10805249" cy="4136518"/>
          </a:xfrm>
        </p:spPr>
        <p:txBody>
          <a:bodyPr>
            <a:noAutofit/>
          </a:bodyPr>
          <a:lstStyle/>
          <a:p>
            <a:r>
              <a:rPr lang="en-GB" sz="2400" b="1" dirty="0">
                <a:solidFill>
                  <a:schemeClr val="tx1"/>
                </a:solidFill>
                <a:latin typeface="+mj-lt"/>
              </a:rPr>
              <a:t>Lets analyse this statistically with ONE WAY ANOVA TEST using </a:t>
            </a:r>
            <a:r>
              <a:rPr lang="en-GB" sz="2400" b="1" dirty="0" err="1">
                <a:solidFill>
                  <a:schemeClr val="tx1"/>
                </a:solidFill>
                <a:latin typeface="+mj-lt"/>
              </a:rPr>
              <a:t>f_oneway</a:t>
            </a:r>
            <a:endParaRPr lang="en-GB" sz="2400" b="1" dirty="0">
              <a:solidFill>
                <a:schemeClr val="tx1"/>
              </a:solidFill>
              <a:latin typeface="+mj-lt"/>
            </a:endParaRPr>
          </a:p>
          <a:p>
            <a:r>
              <a:rPr lang="en-GB" sz="2400" b="1" i="1" u="sng" dirty="0" err="1">
                <a:solidFill>
                  <a:schemeClr val="tx1"/>
                </a:solidFill>
                <a:latin typeface="+mj-lt"/>
              </a:rPr>
              <a:t>f_oneway</a:t>
            </a:r>
            <a:r>
              <a:rPr lang="en-GB" sz="2400" b="1" i="1" u="sng" dirty="0">
                <a:solidFill>
                  <a:schemeClr val="tx1"/>
                </a:solidFill>
                <a:latin typeface="+mj-lt"/>
              </a:rPr>
              <a:t>:</a:t>
            </a:r>
          </a:p>
          <a:p>
            <a:r>
              <a:rPr lang="en-GB" sz="2400" b="1" i="1" dirty="0">
                <a:solidFill>
                  <a:schemeClr val="tx1"/>
                </a:solidFill>
                <a:latin typeface="+mj-lt"/>
              </a:rPr>
              <a:t>The one-way ANOVA tests the null hypothesis that two or more groups have the same population mean. The test is applied to samples from two or more groups, possibly with differing sizes.</a:t>
            </a:r>
          </a:p>
          <a:p>
            <a:r>
              <a:rPr lang="en-GB" sz="2400" b="1" dirty="0">
                <a:solidFill>
                  <a:schemeClr val="tx1"/>
                </a:solidFill>
                <a:latin typeface="+mj-lt"/>
              </a:rPr>
              <a:t>NULL HYPOTHESIS(H0) : Mean BMI of women with no children, one child and two children is SAME.</a:t>
            </a:r>
          </a:p>
          <a:p>
            <a:r>
              <a:rPr lang="en-GB" sz="2400" b="1" dirty="0">
                <a:solidFill>
                  <a:schemeClr val="tx1"/>
                </a:solidFill>
                <a:latin typeface="+mj-lt"/>
              </a:rPr>
              <a:t>ALTERNATE HYPOTHESIS (Ha) : Mean BMI of women with no children, one child and two children is NOT SAME.</a:t>
            </a:r>
          </a:p>
          <a:p>
            <a:r>
              <a:rPr lang="en-GB" sz="2400" b="1" dirty="0" err="1">
                <a:solidFill>
                  <a:schemeClr val="tx1"/>
                </a:solidFill>
                <a:latin typeface="+mj-lt"/>
              </a:rPr>
              <a:t>women_df</a:t>
            </a:r>
            <a:r>
              <a:rPr lang="en-GB" sz="2400" b="1" dirty="0">
                <a:solidFill>
                  <a:schemeClr val="tx1"/>
                </a:solidFill>
                <a:latin typeface="+mj-lt"/>
              </a:rPr>
              <a:t> = </a:t>
            </a:r>
            <a:r>
              <a:rPr lang="en-GB" sz="2400" b="1" dirty="0" err="1">
                <a:solidFill>
                  <a:schemeClr val="tx1"/>
                </a:solidFill>
                <a:latin typeface="+mj-lt"/>
              </a:rPr>
              <a:t>DataSet</a:t>
            </a:r>
            <a:r>
              <a:rPr lang="en-GB" sz="2400" b="1" dirty="0">
                <a:solidFill>
                  <a:schemeClr val="tx1"/>
                </a:solidFill>
                <a:latin typeface="+mj-lt"/>
              </a:rPr>
              <a:t>[</a:t>
            </a:r>
            <a:r>
              <a:rPr lang="en-GB" sz="2400" b="1" dirty="0" err="1">
                <a:solidFill>
                  <a:schemeClr val="tx1"/>
                </a:solidFill>
                <a:latin typeface="+mj-lt"/>
              </a:rPr>
              <a:t>DataSet</a:t>
            </a:r>
            <a:r>
              <a:rPr lang="en-GB" sz="2400" b="1" dirty="0">
                <a:solidFill>
                  <a:schemeClr val="tx1"/>
                </a:solidFill>
                <a:latin typeface="+mj-lt"/>
              </a:rPr>
              <a:t>['sex']=='female']</a:t>
            </a:r>
          </a:p>
          <a:p>
            <a:r>
              <a:rPr lang="en-GB" sz="2400" b="1" dirty="0" err="1">
                <a:solidFill>
                  <a:schemeClr val="tx1"/>
                </a:solidFill>
                <a:latin typeface="+mj-lt"/>
              </a:rPr>
              <a:t>ZeroChi</a:t>
            </a:r>
            <a:r>
              <a:rPr lang="en-GB" sz="2400" b="1" dirty="0">
                <a:solidFill>
                  <a:schemeClr val="tx1"/>
                </a:solidFill>
                <a:latin typeface="+mj-lt"/>
              </a:rPr>
              <a:t> = </a:t>
            </a:r>
            <a:r>
              <a:rPr lang="en-GB" sz="2400" b="1" dirty="0" err="1">
                <a:solidFill>
                  <a:schemeClr val="tx1"/>
                </a:solidFill>
                <a:latin typeface="+mj-lt"/>
              </a:rPr>
              <a:t>np.array</a:t>
            </a:r>
            <a:r>
              <a:rPr lang="en-GB" sz="2400" b="1" dirty="0">
                <a:solidFill>
                  <a:schemeClr val="tx1"/>
                </a:solidFill>
                <a:latin typeface="+mj-lt"/>
              </a:rPr>
              <a:t>(</a:t>
            </a:r>
            <a:r>
              <a:rPr lang="en-GB" sz="2400" b="1" dirty="0" err="1">
                <a:solidFill>
                  <a:schemeClr val="tx1"/>
                </a:solidFill>
                <a:latin typeface="+mj-lt"/>
              </a:rPr>
              <a:t>women_df</a:t>
            </a:r>
            <a:r>
              <a:rPr lang="en-GB" sz="2400" b="1" dirty="0">
                <a:solidFill>
                  <a:schemeClr val="tx1"/>
                </a:solidFill>
                <a:latin typeface="+mj-lt"/>
              </a:rPr>
              <a:t>[</a:t>
            </a:r>
            <a:r>
              <a:rPr lang="en-GB" sz="2400" b="1" dirty="0" err="1">
                <a:solidFill>
                  <a:schemeClr val="tx1"/>
                </a:solidFill>
                <a:latin typeface="+mj-lt"/>
              </a:rPr>
              <a:t>women_df</a:t>
            </a:r>
            <a:r>
              <a:rPr lang="en-GB" sz="2400" b="1" dirty="0">
                <a:solidFill>
                  <a:schemeClr val="tx1"/>
                </a:solidFill>
                <a:latin typeface="+mj-lt"/>
              </a:rPr>
              <a:t>['children'] == 0 ]['</a:t>
            </a:r>
            <a:r>
              <a:rPr lang="en-GB" sz="2400" b="1" dirty="0" err="1">
                <a:solidFill>
                  <a:schemeClr val="tx1"/>
                </a:solidFill>
                <a:latin typeface="+mj-lt"/>
              </a:rPr>
              <a:t>bmi</a:t>
            </a:r>
            <a:r>
              <a:rPr lang="en-GB" sz="2400" b="1" dirty="0">
                <a:solidFill>
                  <a:schemeClr val="tx1"/>
                </a:solidFill>
                <a:latin typeface="+mj-lt"/>
              </a:rPr>
              <a:t>'])</a:t>
            </a:r>
          </a:p>
        </p:txBody>
      </p:sp>
    </p:spTree>
    <p:extLst>
      <p:ext uri="{BB962C8B-B14F-4D97-AF65-F5344CB8AC3E}">
        <p14:creationId xmlns:p14="http://schemas.microsoft.com/office/powerpoint/2010/main" val="17871169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393921"/>
            <a:ext cx="10728322" cy="1824346"/>
          </a:xfrm>
        </p:spPr>
        <p:txBody>
          <a:bodyPr>
            <a:normAutofit/>
          </a:bodyPr>
          <a:lstStyle/>
          <a:p>
            <a:r>
              <a:rPr lang="en-GB" sz="4000" b="1" u="sng" dirty="0"/>
              <a:t>QUESTION 4</a:t>
            </a:r>
            <a:br>
              <a:rPr lang="en-GB" sz="4000" b="1" u="sng" dirty="0"/>
            </a:br>
            <a:r>
              <a:rPr lang="en-GB" sz="4000" b="1" dirty="0"/>
              <a:t>IS THE MEAN BMI OF WOMEN WITH NO CHILDREN, ONE CHILD AND TWO CHILDREN THE SAME? EXPLAIN YOUR ANSWER WITH STATISTICAL EVIDENCE</a:t>
            </a:r>
            <a:endParaRPr lang="en-US" sz="4000" b="1" dirty="0"/>
          </a:p>
        </p:txBody>
      </p:sp>
      <p:sp>
        <p:nvSpPr>
          <p:cNvPr id="7" name="Content Placeholder 2">
            <a:extLst>
              <a:ext uri="{FF2B5EF4-FFF2-40B4-BE49-F238E27FC236}">
                <a16:creationId xmlns:a16="http://schemas.microsoft.com/office/drawing/2014/main" id="{456A1237-8EDE-44F5-BAFF-70D2D7277357}"/>
              </a:ext>
            </a:extLst>
          </p:cNvPr>
          <p:cNvSpPr>
            <a:spLocks noGrp="1"/>
          </p:cNvSpPr>
          <p:nvPr>
            <p:ph idx="1"/>
          </p:nvPr>
        </p:nvSpPr>
        <p:spPr>
          <a:xfrm>
            <a:off x="731839" y="2218267"/>
            <a:ext cx="10805249" cy="4136518"/>
          </a:xfrm>
        </p:spPr>
        <p:txBody>
          <a:bodyPr>
            <a:noAutofit/>
          </a:bodyPr>
          <a:lstStyle/>
          <a:p>
            <a:r>
              <a:rPr lang="en-GB" sz="2400" b="1" dirty="0" err="1">
                <a:solidFill>
                  <a:schemeClr val="tx1"/>
                </a:solidFill>
                <a:latin typeface="+mj-lt"/>
              </a:rPr>
              <a:t>OneChi</a:t>
            </a:r>
            <a:r>
              <a:rPr lang="en-GB" sz="2400" b="1" dirty="0">
                <a:solidFill>
                  <a:schemeClr val="tx1"/>
                </a:solidFill>
                <a:latin typeface="+mj-lt"/>
              </a:rPr>
              <a:t> = </a:t>
            </a:r>
            <a:r>
              <a:rPr lang="en-GB" sz="2400" b="1" dirty="0" err="1">
                <a:solidFill>
                  <a:schemeClr val="tx1"/>
                </a:solidFill>
                <a:latin typeface="+mj-lt"/>
              </a:rPr>
              <a:t>np.array</a:t>
            </a:r>
            <a:r>
              <a:rPr lang="en-GB" sz="2400" b="1" dirty="0">
                <a:solidFill>
                  <a:schemeClr val="tx1"/>
                </a:solidFill>
                <a:latin typeface="+mj-lt"/>
              </a:rPr>
              <a:t>(</a:t>
            </a:r>
            <a:r>
              <a:rPr lang="en-GB" sz="2400" b="1" dirty="0" err="1">
                <a:solidFill>
                  <a:schemeClr val="tx1"/>
                </a:solidFill>
                <a:latin typeface="+mj-lt"/>
              </a:rPr>
              <a:t>women_df</a:t>
            </a:r>
            <a:r>
              <a:rPr lang="en-GB" sz="2400" b="1" dirty="0">
                <a:solidFill>
                  <a:schemeClr val="tx1"/>
                </a:solidFill>
                <a:latin typeface="+mj-lt"/>
              </a:rPr>
              <a:t>[</a:t>
            </a:r>
            <a:r>
              <a:rPr lang="en-GB" sz="2400" b="1" dirty="0" err="1">
                <a:solidFill>
                  <a:schemeClr val="tx1"/>
                </a:solidFill>
                <a:latin typeface="+mj-lt"/>
              </a:rPr>
              <a:t>women_df</a:t>
            </a:r>
            <a:r>
              <a:rPr lang="en-GB" sz="2400" b="1" dirty="0">
                <a:solidFill>
                  <a:schemeClr val="tx1"/>
                </a:solidFill>
                <a:latin typeface="+mj-lt"/>
              </a:rPr>
              <a:t>['children'] == 1 ]['</a:t>
            </a:r>
            <a:r>
              <a:rPr lang="en-GB" sz="2400" b="1" dirty="0" err="1">
                <a:solidFill>
                  <a:schemeClr val="tx1"/>
                </a:solidFill>
                <a:latin typeface="+mj-lt"/>
              </a:rPr>
              <a:t>bmi</a:t>
            </a:r>
            <a:r>
              <a:rPr lang="en-GB" sz="2400" b="1" dirty="0">
                <a:solidFill>
                  <a:schemeClr val="tx1"/>
                </a:solidFill>
                <a:latin typeface="+mj-lt"/>
              </a:rPr>
              <a:t>'])</a:t>
            </a:r>
          </a:p>
          <a:p>
            <a:r>
              <a:rPr lang="en-GB" sz="2400" b="1" dirty="0" err="1">
                <a:solidFill>
                  <a:schemeClr val="tx1"/>
                </a:solidFill>
                <a:latin typeface="+mj-lt"/>
              </a:rPr>
              <a:t>TwoChi</a:t>
            </a:r>
            <a:r>
              <a:rPr lang="en-GB" sz="2400" b="1" dirty="0">
                <a:solidFill>
                  <a:schemeClr val="tx1"/>
                </a:solidFill>
                <a:latin typeface="+mj-lt"/>
              </a:rPr>
              <a:t> = </a:t>
            </a:r>
            <a:r>
              <a:rPr lang="en-GB" sz="2400" b="1" dirty="0" err="1">
                <a:solidFill>
                  <a:schemeClr val="tx1"/>
                </a:solidFill>
                <a:latin typeface="+mj-lt"/>
              </a:rPr>
              <a:t>np.array</a:t>
            </a:r>
            <a:r>
              <a:rPr lang="en-GB" sz="2400" b="1" dirty="0">
                <a:solidFill>
                  <a:schemeClr val="tx1"/>
                </a:solidFill>
                <a:latin typeface="+mj-lt"/>
              </a:rPr>
              <a:t>(</a:t>
            </a:r>
            <a:r>
              <a:rPr lang="en-GB" sz="2400" b="1" dirty="0" err="1">
                <a:solidFill>
                  <a:schemeClr val="tx1"/>
                </a:solidFill>
                <a:latin typeface="+mj-lt"/>
              </a:rPr>
              <a:t>women_df</a:t>
            </a:r>
            <a:r>
              <a:rPr lang="en-GB" sz="2400" b="1" dirty="0">
                <a:solidFill>
                  <a:schemeClr val="tx1"/>
                </a:solidFill>
                <a:latin typeface="+mj-lt"/>
              </a:rPr>
              <a:t>[</a:t>
            </a:r>
            <a:r>
              <a:rPr lang="en-GB" sz="2400" b="1" dirty="0" err="1">
                <a:solidFill>
                  <a:schemeClr val="tx1"/>
                </a:solidFill>
                <a:latin typeface="+mj-lt"/>
              </a:rPr>
              <a:t>women_df</a:t>
            </a:r>
            <a:r>
              <a:rPr lang="en-GB" sz="2400" b="1" dirty="0">
                <a:solidFill>
                  <a:schemeClr val="tx1"/>
                </a:solidFill>
                <a:latin typeface="+mj-lt"/>
              </a:rPr>
              <a:t>['children'] == 2 ]['</a:t>
            </a:r>
            <a:r>
              <a:rPr lang="en-GB" sz="2400" b="1" dirty="0" err="1">
                <a:solidFill>
                  <a:schemeClr val="tx1"/>
                </a:solidFill>
                <a:latin typeface="+mj-lt"/>
              </a:rPr>
              <a:t>bmi</a:t>
            </a:r>
            <a:r>
              <a:rPr lang="en-GB" sz="2400" b="1" dirty="0">
                <a:solidFill>
                  <a:schemeClr val="tx1"/>
                </a:solidFill>
                <a:latin typeface="+mj-lt"/>
              </a:rPr>
              <a:t>'])</a:t>
            </a:r>
          </a:p>
          <a:p>
            <a:r>
              <a:rPr lang="en-GB" sz="2400" b="1" dirty="0" err="1">
                <a:solidFill>
                  <a:schemeClr val="tx1"/>
                </a:solidFill>
                <a:latin typeface="+mj-lt"/>
              </a:rPr>
              <a:t>f_stat</a:t>
            </a:r>
            <a:r>
              <a:rPr lang="en-GB" sz="2400" b="1" dirty="0">
                <a:solidFill>
                  <a:schemeClr val="tx1"/>
                </a:solidFill>
                <a:latin typeface="+mj-lt"/>
              </a:rPr>
              <a:t>, p_value3 = </a:t>
            </a:r>
            <a:r>
              <a:rPr lang="en-GB" sz="2400" b="1" dirty="0" err="1">
                <a:solidFill>
                  <a:schemeClr val="tx1"/>
                </a:solidFill>
                <a:latin typeface="+mj-lt"/>
              </a:rPr>
              <a:t>stats.f_oneway</a:t>
            </a:r>
            <a:r>
              <a:rPr lang="en-GB" sz="2400" b="1" dirty="0">
                <a:solidFill>
                  <a:schemeClr val="tx1"/>
                </a:solidFill>
                <a:latin typeface="+mj-lt"/>
              </a:rPr>
              <a:t>(</a:t>
            </a:r>
            <a:r>
              <a:rPr lang="en-GB" sz="2400" b="1" dirty="0" err="1">
                <a:solidFill>
                  <a:schemeClr val="tx1"/>
                </a:solidFill>
                <a:latin typeface="+mj-lt"/>
              </a:rPr>
              <a:t>ZeroChi,OneChi,TwoChi</a:t>
            </a:r>
            <a:r>
              <a:rPr lang="en-GB" sz="2400" b="1" dirty="0">
                <a:solidFill>
                  <a:schemeClr val="tx1"/>
                </a:solidFill>
                <a:latin typeface="+mj-lt"/>
              </a:rPr>
              <a:t>)</a:t>
            </a:r>
          </a:p>
          <a:p>
            <a:r>
              <a:rPr lang="en-GB" sz="2400" b="1" dirty="0">
                <a:solidFill>
                  <a:schemeClr val="tx1"/>
                </a:solidFill>
                <a:latin typeface="+mj-lt"/>
              </a:rPr>
              <a:t>The p value is = 0.7158579926754841</a:t>
            </a:r>
          </a:p>
          <a:p>
            <a:r>
              <a:rPr lang="en-GB" sz="2400" b="1" dirty="0">
                <a:solidFill>
                  <a:schemeClr val="tx1"/>
                </a:solidFill>
                <a:latin typeface="+mj-lt"/>
              </a:rPr>
              <a:t>The f statistic value is = 0.3344720147757968</a:t>
            </a:r>
          </a:p>
          <a:p>
            <a:r>
              <a:rPr lang="en-GB" sz="2400" b="1" dirty="0">
                <a:solidFill>
                  <a:schemeClr val="tx1"/>
                </a:solidFill>
                <a:latin typeface="+mj-lt"/>
              </a:rPr>
              <a:t>Fail to reject Null hypothesis (Accept Null Hypothesis)</a:t>
            </a:r>
          </a:p>
          <a:p>
            <a:r>
              <a:rPr lang="en-GB" sz="2400" u="sng" dirty="0">
                <a:solidFill>
                  <a:schemeClr val="tx1"/>
                </a:solidFill>
                <a:latin typeface="+mj-lt"/>
              </a:rPr>
              <a:t>Observations</a:t>
            </a:r>
            <a:r>
              <a:rPr lang="en-GB" sz="2400" dirty="0">
                <a:solidFill>
                  <a:schemeClr val="tx1"/>
                </a:solidFill>
                <a:latin typeface="+mj-lt"/>
              </a:rPr>
              <a:t> : Null Hypothesis Accepted : Mean BMI of women with no children, one child and two children is SAME.</a:t>
            </a:r>
          </a:p>
        </p:txBody>
      </p:sp>
    </p:spTree>
    <p:extLst>
      <p:ext uri="{BB962C8B-B14F-4D97-AF65-F5344CB8AC3E}">
        <p14:creationId xmlns:p14="http://schemas.microsoft.com/office/powerpoint/2010/main" val="25053577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542D-83BF-4BC8-9722-4015C18B100F}"/>
              </a:ext>
            </a:extLst>
          </p:cNvPr>
          <p:cNvSpPr>
            <a:spLocks noGrp="1"/>
          </p:cNvSpPr>
          <p:nvPr>
            <p:ph type="title"/>
          </p:nvPr>
        </p:nvSpPr>
        <p:spPr>
          <a:xfrm>
            <a:off x="731839" y="2690336"/>
            <a:ext cx="10728322" cy="1477328"/>
          </a:xfrm>
        </p:spPr>
        <p:txBody>
          <a:bodyPr>
            <a:normAutofit/>
          </a:bodyPr>
          <a:lstStyle/>
          <a:p>
            <a:pPr algn="ctr"/>
            <a:r>
              <a:rPr lang="en-US" sz="9000" b="1" u="sng" dirty="0"/>
              <a:t>THANK YOU</a:t>
            </a:r>
          </a:p>
        </p:txBody>
      </p:sp>
    </p:spTree>
    <p:extLst>
      <p:ext uri="{BB962C8B-B14F-4D97-AF65-F5344CB8AC3E}">
        <p14:creationId xmlns:p14="http://schemas.microsoft.com/office/powerpoint/2010/main" val="972227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855917"/>
          </a:xfrm>
        </p:spPr>
        <p:txBody>
          <a:bodyPr>
            <a:normAutofit/>
          </a:bodyPr>
          <a:lstStyle/>
          <a:p>
            <a:r>
              <a:rPr lang="en-US" sz="6000" b="1" u="sng" dirty="0"/>
              <a:t>Histogram Plots</a:t>
            </a:r>
          </a:p>
        </p:txBody>
      </p:sp>
      <p:sp>
        <p:nvSpPr>
          <p:cNvPr id="7" name="TextBox 6">
            <a:extLst>
              <a:ext uri="{FF2B5EF4-FFF2-40B4-BE49-F238E27FC236}">
                <a16:creationId xmlns:a16="http://schemas.microsoft.com/office/drawing/2014/main" id="{047ACC69-C69F-4E21-8BAC-2D98DDC8CE9F}"/>
              </a:ext>
            </a:extLst>
          </p:cNvPr>
          <p:cNvSpPr txBox="1"/>
          <p:nvPr/>
        </p:nvSpPr>
        <p:spPr>
          <a:xfrm>
            <a:off x="720000" y="1929584"/>
            <a:ext cx="4471125" cy="3170099"/>
          </a:xfrm>
          <a:prstGeom prst="rect">
            <a:avLst/>
          </a:prstGeom>
          <a:noFill/>
        </p:spPr>
        <p:txBody>
          <a:bodyPr wrap="square">
            <a:spAutoFit/>
          </a:bodyPr>
          <a:lstStyle/>
          <a:p>
            <a:r>
              <a:rPr lang="en-GB" sz="4000" dirty="0">
                <a:latin typeface="+mj-lt"/>
              </a:rPr>
              <a:t>Histogram Plots of the various numerical Attributes present in the given Dataset. It shows the frequency of each element within the attribute.</a:t>
            </a:r>
            <a:endParaRPr lang="en-US" sz="4000" dirty="0">
              <a:latin typeface="+mj-lt"/>
            </a:endParaRPr>
          </a:p>
        </p:txBody>
      </p:sp>
      <p:pic>
        <p:nvPicPr>
          <p:cNvPr id="4" name="Picture 2">
            <a:extLst>
              <a:ext uri="{FF2B5EF4-FFF2-40B4-BE49-F238E27FC236}">
                <a16:creationId xmlns:a16="http://schemas.microsoft.com/office/drawing/2014/main" id="{595D7DA5-D176-4B24-807D-D3713593C5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1259" y="197900"/>
            <a:ext cx="6560608" cy="6462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65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381075"/>
            <a:ext cx="10728322" cy="855917"/>
          </a:xfrm>
        </p:spPr>
        <p:txBody>
          <a:bodyPr>
            <a:normAutofit/>
          </a:bodyPr>
          <a:lstStyle/>
          <a:p>
            <a:r>
              <a:rPr lang="en-US" sz="6000" b="1" u="sng" dirty="0"/>
              <a:t>Observations</a:t>
            </a:r>
          </a:p>
        </p:txBody>
      </p:sp>
      <p:sp>
        <p:nvSpPr>
          <p:cNvPr id="7" name="TextBox 6">
            <a:extLst>
              <a:ext uri="{FF2B5EF4-FFF2-40B4-BE49-F238E27FC236}">
                <a16:creationId xmlns:a16="http://schemas.microsoft.com/office/drawing/2014/main" id="{047ACC69-C69F-4E21-8BAC-2D98DDC8CE9F}"/>
              </a:ext>
            </a:extLst>
          </p:cNvPr>
          <p:cNvSpPr txBox="1"/>
          <p:nvPr/>
        </p:nvSpPr>
        <p:spPr>
          <a:xfrm>
            <a:off x="731839" y="1424759"/>
            <a:ext cx="11186250" cy="3323987"/>
          </a:xfrm>
          <a:prstGeom prst="rect">
            <a:avLst/>
          </a:prstGeom>
          <a:noFill/>
        </p:spPr>
        <p:txBody>
          <a:bodyPr wrap="square">
            <a:spAutoFit/>
          </a:bodyPr>
          <a:lstStyle/>
          <a:p>
            <a:pPr marL="457200" indent="-457200">
              <a:buFont typeface="Arial" panose="020B0604020202020204" pitchFamily="34" charset="0"/>
              <a:buChar char="•"/>
            </a:pPr>
            <a:r>
              <a:rPr lang="en-GB" sz="3500" dirty="0">
                <a:latin typeface="+mj-lt"/>
              </a:rPr>
              <a:t>Age has the maximum concentration in the range of 20 to 30 years, implying that most customers are in that age range.</a:t>
            </a:r>
          </a:p>
          <a:p>
            <a:pPr marL="457200" indent="-457200">
              <a:buFont typeface="Arial" panose="020B0604020202020204" pitchFamily="34" charset="0"/>
              <a:buChar char="•"/>
            </a:pPr>
            <a:r>
              <a:rPr lang="en-GB" sz="3500" dirty="0">
                <a:latin typeface="+mj-lt"/>
              </a:rPr>
              <a:t>Most people have a BMI in the late 20's and early 30's.</a:t>
            </a:r>
          </a:p>
          <a:p>
            <a:pPr marL="457200" indent="-457200">
              <a:buFont typeface="Arial" panose="020B0604020202020204" pitchFamily="34" charset="0"/>
              <a:buChar char="•"/>
            </a:pPr>
            <a:r>
              <a:rPr lang="en-GB" sz="3500" dirty="0">
                <a:latin typeface="+mj-lt"/>
              </a:rPr>
              <a:t>A Large number of people have no children with very few having over 3 children.</a:t>
            </a:r>
          </a:p>
          <a:p>
            <a:pPr marL="457200" indent="-457200">
              <a:buFont typeface="Arial" panose="020B0604020202020204" pitchFamily="34" charset="0"/>
              <a:buChar char="•"/>
            </a:pPr>
            <a:r>
              <a:rPr lang="en-GB" sz="3500" dirty="0">
                <a:latin typeface="+mj-lt"/>
              </a:rPr>
              <a:t>Most charges are in the range of 0 - 20,000 dollars; with comparatively less cases above that range.</a:t>
            </a:r>
            <a:endParaRPr lang="en-US" sz="3500" dirty="0">
              <a:latin typeface="+mj-lt"/>
            </a:endParaRPr>
          </a:p>
        </p:txBody>
      </p:sp>
    </p:spTree>
    <p:extLst>
      <p:ext uri="{BB962C8B-B14F-4D97-AF65-F5344CB8AC3E}">
        <p14:creationId xmlns:p14="http://schemas.microsoft.com/office/powerpoint/2010/main" val="291174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Variable Analysis</a:t>
            </a:r>
          </a:p>
        </p:txBody>
      </p:sp>
      <p:sp>
        <p:nvSpPr>
          <p:cNvPr id="7" name="TextBox 6">
            <a:extLst>
              <a:ext uri="{FF2B5EF4-FFF2-40B4-BE49-F238E27FC236}">
                <a16:creationId xmlns:a16="http://schemas.microsoft.com/office/drawing/2014/main" id="{047ACC69-C69F-4E21-8BAC-2D98DDC8CE9F}"/>
              </a:ext>
            </a:extLst>
          </p:cNvPr>
          <p:cNvSpPr txBox="1"/>
          <p:nvPr/>
        </p:nvSpPr>
        <p:spPr>
          <a:xfrm>
            <a:off x="441692" y="4462786"/>
            <a:ext cx="3785325" cy="1508105"/>
          </a:xfrm>
          <a:prstGeom prst="rect">
            <a:avLst/>
          </a:prstGeom>
          <a:noFill/>
        </p:spPr>
        <p:txBody>
          <a:bodyPr wrap="square">
            <a:spAutoFit/>
          </a:bodyPr>
          <a:lstStyle/>
          <a:p>
            <a:pPr algn="just"/>
            <a:r>
              <a:rPr lang="en-GB" sz="2300" dirty="0">
                <a:latin typeface="Times New Roman" panose="02020603050405020304" pitchFamily="18" charset="0"/>
                <a:cs typeface="Times New Roman" panose="02020603050405020304" pitchFamily="18" charset="0"/>
              </a:rPr>
              <a:t>The Dataset is almost evenly distributed between Male and Female with Male leading only by a very small margin</a:t>
            </a:r>
            <a:endParaRPr lang="en-US" sz="23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D6EE9DB-9F43-4CDE-A03A-6EC8508BF3AA}"/>
              </a:ext>
            </a:extLst>
          </p:cNvPr>
          <p:cNvSpPr txBox="1"/>
          <p:nvPr/>
        </p:nvSpPr>
        <p:spPr>
          <a:xfrm>
            <a:off x="4462628" y="4466772"/>
            <a:ext cx="3596364" cy="1862048"/>
          </a:xfrm>
          <a:prstGeom prst="rect">
            <a:avLst/>
          </a:prstGeom>
          <a:noFill/>
        </p:spPr>
        <p:txBody>
          <a:bodyPr wrap="square">
            <a:spAutoFit/>
          </a:bodyPr>
          <a:lstStyle/>
          <a:p>
            <a:pPr algn="just"/>
            <a:r>
              <a:rPr lang="en-GB" sz="2300" dirty="0">
                <a:latin typeface="Times New Roman" panose="02020603050405020304" pitchFamily="18" charset="0"/>
                <a:cs typeface="Times New Roman" panose="02020603050405020304" pitchFamily="18" charset="0"/>
              </a:rPr>
              <a:t>Most people have no children. Almost 50% of the population has 1, 2 or 3 kids. Less than 4% have 4 or 5 kids.</a:t>
            </a:r>
            <a:endParaRPr lang="en-US" sz="23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846B9BD-A653-47D3-8174-DE6BF89EAF56}"/>
              </a:ext>
            </a:extLst>
          </p:cNvPr>
          <p:cNvSpPr txBox="1"/>
          <p:nvPr/>
        </p:nvSpPr>
        <p:spPr>
          <a:xfrm>
            <a:off x="8294603" y="4491555"/>
            <a:ext cx="3785325" cy="1154162"/>
          </a:xfrm>
          <a:prstGeom prst="rect">
            <a:avLst/>
          </a:prstGeom>
          <a:noFill/>
        </p:spPr>
        <p:txBody>
          <a:bodyPr wrap="square">
            <a:spAutoFit/>
          </a:bodyPr>
          <a:lstStyle/>
          <a:p>
            <a:pPr algn="just"/>
            <a:r>
              <a:rPr lang="en-GB" sz="2300" dirty="0">
                <a:latin typeface="Times New Roman" panose="02020603050405020304" pitchFamily="18" charset="0"/>
                <a:cs typeface="Times New Roman" panose="02020603050405020304" pitchFamily="18" charset="0"/>
              </a:rPr>
              <a:t>Almost 80 percent of the people in the dataset do not smoke. Only 20% do.</a:t>
            </a:r>
            <a:endParaRPr lang="en-US" sz="23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17E2493-AD63-4B06-80E9-C9CE73F47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1309305"/>
            <a:ext cx="3382852" cy="30192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CDB7B35-CD0B-4436-9EEA-A4924D639E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9422" y="1309305"/>
            <a:ext cx="3479569" cy="30192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A57CDB3B-5380-4336-A6FF-ECE0B43594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5561" y="1309306"/>
            <a:ext cx="3289362" cy="3019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474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Variable Analysis</a:t>
            </a:r>
          </a:p>
        </p:txBody>
      </p:sp>
      <p:sp>
        <p:nvSpPr>
          <p:cNvPr id="10" name="TextBox 9">
            <a:extLst>
              <a:ext uri="{FF2B5EF4-FFF2-40B4-BE49-F238E27FC236}">
                <a16:creationId xmlns:a16="http://schemas.microsoft.com/office/drawing/2014/main" id="{1846B9BD-A653-47D3-8174-DE6BF89EAF56}"/>
              </a:ext>
            </a:extLst>
          </p:cNvPr>
          <p:cNvSpPr txBox="1"/>
          <p:nvPr/>
        </p:nvSpPr>
        <p:spPr>
          <a:xfrm>
            <a:off x="5974018" y="2228671"/>
            <a:ext cx="5497983" cy="2400657"/>
          </a:xfrm>
          <a:prstGeom prst="rect">
            <a:avLst/>
          </a:prstGeom>
          <a:noFill/>
        </p:spPr>
        <p:txBody>
          <a:bodyPr wrap="square">
            <a:spAutoFit/>
          </a:bodyPr>
          <a:lstStyle/>
          <a:p>
            <a:pPr algn="just"/>
            <a:r>
              <a:rPr lang="en-GB" sz="3000" b="0" i="0" dirty="0">
                <a:effectLst/>
                <a:latin typeface="Times New Roman" panose="02020603050405020304" pitchFamily="18" charset="0"/>
                <a:cs typeface="Times New Roman" panose="02020603050405020304" pitchFamily="18" charset="0"/>
              </a:rPr>
              <a:t>The entire dataset seems to be evenly distributed amongst the 4 regions. South - East leads by a very small margin of approximately 3 percent.</a:t>
            </a:r>
            <a:endParaRPr lang="en-US" sz="3000"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C6923387-AC14-4073-9031-014370E07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999" y="1538288"/>
            <a:ext cx="4434311" cy="4032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426418"/>
      </p:ext>
    </p:extLst>
  </p:cSld>
  <p:clrMapOvr>
    <a:masterClrMapping/>
  </p:clrMapOvr>
</p:sld>
</file>

<file path=ppt/theme/theme1.xml><?xml version="1.0" encoding="utf-8"?>
<a:theme xmlns:a="http://schemas.openxmlformats.org/drawingml/2006/main" name="Blob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145</TotalTime>
  <Words>3317</Words>
  <Application>Microsoft Office PowerPoint</Application>
  <PresentationFormat>Widescreen</PresentationFormat>
  <Paragraphs>262</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Sagona Book</vt:lpstr>
      <vt:lpstr>The Hand Extrablack</vt:lpstr>
      <vt:lpstr>Times New Roman</vt:lpstr>
      <vt:lpstr>BlobVTI</vt:lpstr>
      <vt:lpstr>Axis Insurance</vt:lpstr>
      <vt:lpstr>BACKGROUND</vt:lpstr>
      <vt:lpstr>PROBLEM DEFINITION</vt:lpstr>
      <vt:lpstr>DATA INFORMATION </vt:lpstr>
      <vt:lpstr>UNIVARIATE ANALYSIS</vt:lpstr>
      <vt:lpstr>Histogram Plots</vt:lpstr>
      <vt:lpstr>Observations</vt:lpstr>
      <vt:lpstr>Variable Analysis</vt:lpstr>
      <vt:lpstr>Variable Analysis</vt:lpstr>
      <vt:lpstr>Age</vt:lpstr>
      <vt:lpstr>Age</vt:lpstr>
      <vt:lpstr>BMI</vt:lpstr>
      <vt:lpstr>Charges</vt:lpstr>
      <vt:lpstr>BIVARIATE ANALYSIS</vt:lpstr>
      <vt:lpstr>Correlation Heat Map</vt:lpstr>
      <vt:lpstr>Pair Plot</vt:lpstr>
      <vt:lpstr>Pair Plot</vt:lpstr>
      <vt:lpstr>SEX V/S REGION</vt:lpstr>
      <vt:lpstr>REGION V/S SMOKER</vt:lpstr>
      <vt:lpstr>SEX V/S SMOKER</vt:lpstr>
      <vt:lpstr>CHILDREN V/S SMOKER</vt:lpstr>
      <vt:lpstr>BMI V/S AGE</vt:lpstr>
      <vt:lpstr>CHARGES V/S REGION</vt:lpstr>
      <vt:lpstr>CHILDREN V/S REGION</vt:lpstr>
      <vt:lpstr>CHILDREN V/S CHARGES</vt:lpstr>
      <vt:lpstr>AGE V/S CHARGES</vt:lpstr>
      <vt:lpstr>SMOKER V/S CHARGES</vt:lpstr>
      <vt:lpstr>SMOKER V/S BMI</vt:lpstr>
      <vt:lpstr>MULTIVARIATE ANALYSIS</vt:lpstr>
      <vt:lpstr>Relationship of Education, Income and Product</vt:lpstr>
      <vt:lpstr>REGION V/S BMI V/S SMOKER</vt:lpstr>
      <vt:lpstr>CHARGES V/S AGE V/S SMOKER</vt:lpstr>
      <vt:lpstr>REGION V/S SMOKER V/S SEX</vt:lpstr>
      <vt:lpstr>BMI V/S CHILDREN V/S SMOKER</vt:lpstr>
      <vt:lpstr>AGE V/S BMI V/S SEX</vt:lpstr>
      <vt:lpstr>CHARGES V/S REGION V/S AGE</vt:lpstr>
      <vt:lpstr>Key Insights based on EDA</vt:lpstr>
      <vt:lpstr>Key Insights based on EDA</vt:lpstr>
      <vt:lpstr>Key Insights based on EDA</vt:lpstr>
      <vt:lpstr>Key Insights based on EDA</vt:lpstr>
      <vt:lpstr>Recommendations based on EDA</vt:lpstr>
      <vt:lpstr>Recommendations based on EDA</vt:lpstr>
      <vt:lpstr>STATISTICAL ANALYSIS</vt:lpstr>
      <vt:lpstr>NOTE: IN ALL THE CASES DISCUSSED FURTHER:</vt:lpstr>
      <vt:lpstr>QUESTION 1 PROVE (OR DISPROVE) THAT THE MEDICAL CLAIMS MADE BY THE PEOPLE WHO SMOKE IS GREATER THAN THOSE WHO DON'T?</vt:lpstr>
      <vt:lpstr>QUESTION 1 PROVE (OR DISPROVE) THAT THE MEDICAL CLAIMS MADE BY THE PEOPLE WHO SMOKE IS GREATER THAN THOSE WHO DON'T?</vt:lpstr>
      <vt:lpstr>QUESTION 2 PROVE (OR DISPROVE) WITH STATISTICAL EVIDENCE THAT THE BMI OF FEMALES IS DIFFERENT FROM THAT OF MALES?</vt:lpstr>
      <vt:lpstr>QUESTION 2 PROVE (OR DISPROVE) WITH STATISTICAL EVIDENCE THAT THE BMI OF FEMALES IS DIFFERENT FROM THAT OF MALES?</vt:lpstr>
      <vt:lpstr>QUESTION 3 IS THE PROPORTION OF SMOKERS SIGNIFICANTLY DIFFERENT ACROSS REGIONS?</vt:lpstr>
      <vt:lpstr>QUESTION 3 IS THE PROPORTION OF SMOKERS SIGNIFICANTLY DIFFERENT ACROSS REGIONS?</vt:lpstr>
      <vt:lpstr>QUESTION 4 IS THE MEAN BMI OF WOMEN WITH NO CHILDREN, ONE CHILD AND TWO CHILDREN THE SAME? EXPLAIN YOUR ANSWER WITH STATISTICAL EVIDENCE</vt:lpstr>
      <vt:lpstr>QUESTION 4 IS THE MEAN BMI OF WOMEN WITH NO CHILDREN, ONE CHILD AND TWO CHILDREN THE SAME? EXPLAIN YOUR ANSWER WITH STATISTICAL EVIDENCE</vt:lpstr>
      <vt:lpstr>QUESTION 4 IS THE MEAN BMI OF WOMEN WITH NO CHILDREN, ONE CHILD AND TWO CHILDREN THE SAME? EXPLAIN YOUR ANSWER WITH STATISTICAL EVIDENCE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 good fitness project</dc:title>
  <dc:creator>Lavina Kunder</dc:creator>
  <cp:lastModifiedBy>Lavina Kunder</cp:lastModifiedBy>
  <cp:revision>17</cp:revision>
  <dcterms:created xsi:type="dcterms:W3CDTF">2021-03-26T17:11:02Z</dcterms:created>
  <dcterms:modified xsi:type="dcterms:W3CDTF">2021-04-23T18:02:24Z</dcterms:modified>
</cp:coreProperties>
</file>