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1" r:id="rId17"/>
    <p:sldId id="273" r:id="rId18"/>
    <p:sldId id="274" r:id="rId19"/>
    <p:sldId id="275" r:id="rId20"/>
    <p:sldId id="276" r:id="rId21"/>
    <p:sldId id="277" r:id="rId22"/>
    <p:sldId id="278" r:id="rId23"/>
    <p:sldId id="279" r:id="rId24"/>
    <p:sldId id="280" r:id="rId25"/>
    <p:sldId id="281" r:id="rId26"/>
    <p:sldId id="283" r:id="rId27"/>
    <p:sldId id="282" r:id="rId28"/>
    <p:sldId id="284" r:id="rId29"/>
    <p:sldId id="285" r:id="rId30"/>
    <p:sldId id="286" r:id="rId31"/>
    <p:sldId id="287" r:id="rId32"/>
    <p:sldId id="288" r:id="rId33"/>
    <p:sldId id="289" r:id="rId34"/>
    <p:sldId id="290" r:id="rId35"/>
    <p:sldId id="291" r:id="rId36"/>
    <p:sldId id="292" r:id="rId37"/>
    <p:sldId id="293" r:id="rId38"/>
    <p:sldId id="294" r:id="rId39"/>
    <p:sldId id="296" r:id="rId40"/>
    <p:sldId id="297" r:id="rId41"/>
    <p:sldId id="298" r:id="rId42"/>
    <p:sldId id="29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57" d="100"/>
          <a:sy n="57" d="100"/>
        </p:scale>
        <p:origin x="108" y="1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Friday, March 26,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20048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Friday, March 26,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76209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Friday, March 26,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48954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Friday, March 26,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62206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Friday, March 26,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79061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Friday, March 26,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17217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Friday, March 26, 2021</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86224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Friday, March 26, 2021</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3660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Friday, March 26, 2021</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39174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Friday, March 26,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4332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Friday, March 26,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10541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Friday, March 26, 2021</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520104807"/>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54F3A7E8-6DA9-4C2B-ACC8-475F34DAEA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B21CDF0-4D24-4190-9285-9016C19C1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92237A-E3A0-4938-B012-6FE2B472B199}"/>
              </a:ext>
            </a:extLst>
          </p:cNvPr>
          <p:cNvSpPr>
            <a:spLocks noGrp="1"/>
          </p:cNvSpPr>
          <p:nvPr>
            <p:ph type="ctrTitle"/>
          </p:nvPr>
        </p:nvSpPr>
        <p:spPr>
          <a:xfrm>
            <a:off x="6480000" y="1449388"/>
            <a:ext cx="5015638" cy="2075012"/>
          </a:xfrm>
        </p:spPr>
        <p:txBody>
          <a:bodyPr>
            <a:normAutofit/>
          </a:bodyPr>
          <a:lstStyle/>
          <a:p>
            <a:r>
              <a:rPr lang="en-US" dirty="0"/>
              <a:t>Cardio good fitness project</a:t>
            </a:r>
          </a:p>
        </p:txBody>
      </p:sp>
      <p:sp>
        <p:nvSpPr>
          <p:cNvPr id="3" name="Subtitle 2">
            <a:extLst>
              <a:ext uri="{FF2B5EF4-FFF2-40B4-BE49-F238E27FC236}">
                <a16:creationId xmlns:a16="http://schemas.microsoft.com/office/drawing/2014/main" id="{47D23DC6-740F-46A4-AEEC-749DAD34CD27}"/>
              </a:ext>
            </a:extLst>
          </p:cNvPr>
          <p:cNvSpPr>
            <a:spLocks noGrp="1"/>
          </p:cNvSpPr>
          <p:nvPr>
            <p:ph type="subTitle" idx="1"/>
          </p:nvPr>
        </p:nvSpPr>
        <p:spPr>
          <a:xfrm>
            <a:off x="6480000" y="3830398"/>
            <a:ext cx="5015638" cy="1219439"/>
          </a:xfrm>
        </p:spPr>
        <p:txBody>
          <a:bodyPr>
            <a:normAutofit/>
          </a:bodyPr>
          <a:lstStyle/>
          <a:p>
            <a:r>
              <a:rPr lang="en-US" sz="3000" dirty="0">
                <a:latin typeface="Times New Roman" panose="02020603050405020304" pitchFamily="18" charset="0"/>
                <a:cs typeface="Times New Roman" panose="02020603050405020304" pitchFamily="18" charset="0"/>
              </a:rPr>
              <a:t>By</a:t>
            </a:r>
          </a:p>
          <a:p>
            <a:r>
              <a:rPr lang="en-US" sz="3000" dirty="0">
                <a:latin typeface="Times New Roman" panose="02020603050405020304" pitchFamily="18" charset="0"/>
                <a:cs typeface="Times New Roman" panose="02020603050405020304" pitchFamily="18" charset="0"/>
              </a:rPr>
              <a:t>Lavina Kunder</a:t>
            </a:r>
          </a:p>
        </p:txBody>
      </p:sp>
      <p:pic>
        <p:nvPicPr>
          <p:cNvPr id="4" name="Picture 3" descr="Color hues of stone in antelope canyon">
            <a:extLst>
              <a:ext uri="{FF2B5EF4-FFF2-40B4-BE49-F238E27FC236}">
                <a16:creationId xmlns:a16="http://schemas.microsoft.com/office/drawing/2014/main" id="{D3148366-0254-48A3-9659-D478B5D1245F}"/>
              </a:ext>
            </a:extLst>
          </p:cNvPr>
          <p:cNvPicPr>
            <a:picLocks noChangeAspect="1"/>
          </p:cNvPicPr>
          <p:nvPr/>
        </p:nvPicPr>
        <p:blipFill rotWithShape="1">
          <a:blip r:embed="rId2"/>
          <a:srcRect l="19057" r="23480" b="-1"/>
          <a:stretch/>
        </p:blipFill>
        <p:spPr>
          <a:xfrm>
            <a:off x="20" y="10"/>
            <a:ext cx="590370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grpSp>
        <p:nvGrpSpPr>
          <p:cNvPr id="13" name="Group 12">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14"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5"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6"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18" name="Group 17">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19"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3193465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Age</a:t>
            </a:r>
          </a:p>
        </p:txBody>
      </p:sp>
      <p:sp>
        <p:nvSpPr>
          <p:cNvPr id="10" name="TextBox 9">
            <a:extLst>
              <a:ext uri="{FF2B5EF4-FFF2-40B4-BE49-F238E27FC236}">
                <a16:creationId xmlns:a16="http://schemas.microsoft.com/office/drawing/2014/main" id="{1846B9BD-A653-47D3-8174-DE6BF89EAF56}"/>
              </a:ext>
            </a:extLst>
          </p:cNvPr>
          <p:cNvSpPr txBox="1"/>
          <p:nvPr/>
        </p:nvSpPr>
        <p:spPr>
          <a:xfrm>
            <a:off x="6055842" y="1538288"/>
            <a:ext cx="5497983" cy="3323987"/>
          </a:xfrm>
          <a:prstGeom prst="rect">
            <a:avLst/>
          </a:prstGeom>
          <a:noFill/>
        </p:spPr>
        <p:txBody>
          <a:bodyPr wrap="square">
            <a:spAutoFit/>
          </a:bodyPr>
          <a:lstStyle/>
          <a:p>
            <a:pPr algn="just"/>
            <a:r>
              <a:rPr lang="en-GB" sz="3000" b="0" i="0" dirty="0">
                <a:effectLst/>
                <a:latin typeface="Times New Roman" panose="02020603050405020304" pitchFamily="18" charset="0"/>
                <a:cs typeface="Times New Roman" panose="02020603050405020304" pitchFamily="18" charset="0"/>
              </a:rPr>
              <a:t>By these graphs, we come to know that a large number of customers are aged in the range of 20 - 30. There are very few customers in the age range of 40 - 45. The Age Data is also right skewed.</a:t>
            </a:r>
            <a:endParaRPr lang="en-US" sz="3000" dirty="0">
              <a:latin typeface="Times New Roman" panose="02020603050405020304" pitchFamily="18" charset="0"/>
              <a:cs typeface="Times New Roman" panose="02020603050405020304" pitchFamily="18" charset="0"/>
            </a:endParaRPr>
          </a:p>
        </p:txBody>
      </p:sp>
      <p:pic>
        <p:nvPicPr>
          <p:cNvPr id="7170" name="Picture 2">
            <a:extLst>
              <a:ext uri="{FF2B5EF4-FFF2-40B4-BE49-F238E27FC236}">
                <a16:creationId xmlns:a16="http://schemas.microsoft.com/office/drawing/2014/main" id="{8B4A61C0-ED37-45B9-8909-24B2075D39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842" y="1300162"/>
            <a:ext cx="4518750" cy="263366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5F3459E0-2ECE-4E15-9024-023629728F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16" y="4205287"/>
            <a:ext cx="4981576" cy="252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392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Education</a:t>
            </a:r>
          </a:p>
        </p:txBody>
      </p:sp>
      <p:sp>
        <p:nvSpPr>
          <p:cNvPr id="10" name="TextBox 9">
            <a:extLst>
              <a:ext uri="{FF2B5EF4-FFF2-40B4-BE49-F238E27FC236}">
                <a16:creationId xmlns:a16="http://schemas.microsoft.com/office/drawing/2014/main" id="{1846B9BD-A653-47D3-8174-DE6BF89EAF56}"/>
              </a:ext>
            </a:extLst>
          </p:cNvPr>
          <p:cNvSpPr txBox="1"/>
          <p:nvPr/>
        </p:nvSpPr>
        <p:spPr>
          <a:xfrm>
            <a:off x="6055842" y="1538288"/>
            <a:ext cx="5497983" cy="3785652"/>
          </a:xfrm>
          <a:prstGeom prst="rect">
            <a:avLst/>
          </a:prstGeom>
          <a:noFill/>
        </p:spPr>
        <p:txBody>
          <a:bodyPr wrap="square">
            <a:spAutoFit/>
          </a:bodyPr>
          <a:lstStyle/>
          <a:p>
            <a:pPr algn="just"/>
            <a:r>
              <a:rPr lang="en-GB" sz="3000" b="0" i="0" dirty="0">
                <a:effectLst/>
                <a:latin typeface="Times New Roman" panose="02020603050405020304" pitchFamily="18" charset="0"/>
                <a:cs typeface="Times New Roman" panose="02020603050405020304" pitchFamily="18" charset="0"/>
              </a:rPr>
              <a:t>Most Customer's Education Years are in the range of 14 - 16 with 16 years having the highest concentration. There are very few people with over 20 years of education and are </a:t>
            </a:r>
            <a:r>
              <a:rPr lang="en-GB" sz="3000" b="0" i="0" dirty="0" err="1">
                <a:effectLst/>
                <a:latin typeface="Times New Roman" panose="02020603050405020304" pitchFamily="18" charset="0"/>
                <a:cs typeface="Times New Roman" panose="02020603050405020304" pitchFamily="18" charset="0"/>
              </a:rPr>
              <a:t>displyed</a:t>
            </a:r>
            <a:r>
              <a:rPr lang="en-GB" sz="3000" b="0" i="0" dirty="0">
                <a:effectLst/>
                <a:latin typeface="Times New Roman" panose="02020603050405020304" pitchFamily="18" charset="0"/>
                <a:cs typeface="Times New Roman" panose="02020603050405020304" pitchFamily="18" charset="0"/>
              </a:rPr>
              <a:t> as outliers. The Median and the Mode overlap at 16 years.</a:t>
            </a:r>
            <a:endParaRPr lang="en-US" sz="3000" dirty="0">
              <a:latin typeface="Times New Roman" panose="02020603050405020304" pitchFamily="18" charset="0"/>
              <a:cs typeface="Times New Roman" panose="02020603050405020304" pitchFamily="18" charset="0"/>
            </a:endParaRPr>
          </a:p>
        </p:txBody>
      </p:sp>
      <p:pic>
        <p:nvPicPr>
          <p:cNvPr id="8194" name="Picture 2">
            <a:extLst>
              <a:ext uri="{FF2B5EF4-FFF2-40B4-BE49-F238E27FC236}">
                <a16:creationId xmlns:a16="http://schemas.microsoft.com/office/drawing/2014/main" id="{B45D9566-3CE8-42EC-931F-98AE69B212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1146329"/>
            <a:ext cx="4478592" cy="290317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DB11F5CD-D469-4321-86AB-70423290CD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74" y="4049503"/>
            <a:ext cx="4903317" cy="252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164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Usage Distribution</a:t>
            </a:r>
          </a:p>
        </p:txBody>
      </p:sp>
      <p:sp>
        <p:nvSpPr>
          <p:cNvPr id="10" name="TextBox 9">
            <a:extLst>
              <a:ext uri="{FF2B5EF4-FFF2-40B4-BE49-F238E27FC236}">
                <a16:creationId xmlns:a16="http://schemas.microsoft.com/office/drawing/2014/main" id="{1846B9BD-A653-47D3-8174-DE6BF89EAF56}"/>
              </a:ext>
            </a:extLst>
          </p:cNvPr>
          <p:cNvSpPr txBox="1"/>
          <p:nvPr/>
        </p:nvSpPr>
        <p:spPr>
          <a:xfrm>
            <a:off x="6055842" y="1538288"/>
            <a:ext cx="5497983" cy="3785652"/>
          </a:xfrm>
          <a:prstGeom prst="rect">
            <a:avLst/>
          </a:prstGeom>
          <a:noFill/>
        </p:spPr>
        <p:txBody>
          <a:bodyPr wrap="square">
            <a:spAutoFit/>
          </a:bodyPr>
          <a:lstStyle/>
          <a:p>
            <a:pPr algn="just"/>
            <a:r>
              <a:rPr lang="en-GB" sz="3000" b="0" i="0" dirty="0">
                <a:effectLst/>
                <a:latin typeface="Times New Roman" panose="02020603050405020304" pitchFamily="18" charset="0"/>
                <a:cs typeface="Times New Roman" panose="02020603050405020304" pitchFamily="18" charset="0"/>
              </a:rPr>
              <a:t>Most customers plan on using the treadmill 3 times a week. The mode and the median overlap at 3 times / week. Very few customers plan on using the treadmill more than 5 times a week and are </a:t>
            </a:r>
            <a:r>
              <a:rPr lang="en-GB" sz="3000" b="0" i="0" dirty="0" err="1">
                <a:effectLst/>
                <a:latin typeface="Times New Roman" panose="02020603050405020304" pitchFamily="18" charset="0"/>
                <a:cs typeface="Times New Roman" panose="02020603050405020304" pitchFamily="18" charset="0"/>
              </a:rPr>
              <a:t>displyed</a:t>
            </a:r>
            <a:r>
              <a:rPr lang="en-GB" sz="3000" b="0" i="0" dirty="0">
                <a:effectLst/>
                <a:latin typeface="Times New Roman" panose="02020603050405020304" pitchFamily="18" charset="0"/>
                <a:cs typeface="Times New Roman" panose="02020603050405020304" pitchFamily="18" charset="0"/>
              </a:rPr>
              <a:t> as outliers on the boxplot.</a:t>
            </a:r>
            <a:endParaRPr lang="en-US" sz="3000" dirty="0">
              <a:latin typeface="Times New Roman" panose="02020603050405020304" pitchFamily="18" charset="0"/>
              <a:cs typeface="Times New Roman" panose="02020603050405020304" pitchFamily="18" charset="0"/>
            </a:endParaRPr>
          </a:p>
        </p:txBody>
      </p:sp>
      <p:pic>
        <p:nvPicPr>
          <p:cNvPr id="9218" name="Picture 2">
            <a:extLst>
              <a:ext uri="{FF2B5EF4-FFF2-40B4-BE49-F238E27FC236}">
                <a16:creationId xmlns:a16="http://schemas.microsoft.com/office/drawing/2014/main" id="{359C47D1-29D5-43D3-B1B2-FF17AAA73D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678" y="1146329"/>
            <a:ext cx="4454913" cy="262557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A439297F-E0ED-4711-8857-FFDAF34FB6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1" y="3980218"/>
            <a:ext cx="4912840" cy="2706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585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Income Distribution</a:t>
            </a:r>
          </a:p>
        </p:txBody>
      </p:sp>
      <p:sp>
        <p:nvSpPr>
          <p:cNvPr id="10" name="TextBox 9">
            <a:extLst>
              <a:ext uri="{FF2B5EF4-FFF2-40B4-BE49-F238E27FC236}">
                <a16:creationId xmlns:a16="http://schemas.microsoft.com/office/drawing/2014/main" id="{1846B9BD-A653-47D3-8174-DE6BF89EAF56}"/>
              </a:ext>
            </a:extLst>
          </p:cNvPr>
          <p:cNvSpPr txBox="1"/>
          <p:nvPr/>
        </p:nvSpPr>
        <p:spPr>
          <a:xfrm>
            <a:off x="6084161" y="2824163"/>
            <a:ext cx="5497983" cy="1015663"/>
          </a:xfrm>
          <a:prstGeom prst="rect">
            <a:avLst/>
          </a:prstGeom>
          <a:noFill/>
        </p:spPr>
        <p:txBody>
          <a:bodyPr wrap="square">
            <a:spAutoFit/>
          </a:bodyPr>
          <a:lstStyle/>
          <a:p>
            <a:pPr algn="just"/>
            <a:r>
              <a:rPr lang="en-GB" sz="3000" b="0" i="0" dirty="0">
                <a:effectLst/>
                <a:latin typeface="Times New Roman" panose="02020603050405020304" pitchFamily="18" charset="0"/>
                <a:cs typeface="Times New Roman" panose="02020603050405020304" pitchFamily="18" charset="0"/>
              </a:rPr>
              <a:t>Most customers have an income range of 50,000 to 60,000.</a:t>
            </a:r>
            <a:endParaRPr lang="en-US" sz="3000" dirty="0">
              <a:latin typeface="Times New Roman" panose="02020603050405020304" pitchFamily="18" charset="0"/>
              <a:cs typeface="Times New Roman" panose="02020603050405020304" pitchFamily="18" charset="0"/>
            </a:endParaRPr>
          </a:p>
        </p:txBody>
      </p:sp>
      <p:pic>
        <p:nvPicPr>
          <p:cNvPr id="10242" name="Picture 2">
            <a:extLst>
              <a:ext uri="{FF2B5EF4-FFF2-40B4-BE49-F238E27FC236}">
                <a16:creationId xmlns:a16="http://schemas.microsoft.com/office/drawing/2014/main" id="{B33EF886-9C97-4899-9B47-D965D5818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678" y="1146329"/>
            <a:ext cx="4454913" cy="261604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D33B769A-4918-4D55-AA6C-A748F67F66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 y="3762375"/>
            <a:ext cx="4941416" cy="272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343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Miles</a:t>
            </a:r>
          </a:p>
        </p:txBody>
      </p:sp>
      <p:sp>
        <p:nvSpPr>
          <p:cNvPr id="10" name="TextBox 9">
            <a:extLst>
              <a:ext uri="{FF2B5EF4-FFF2-40B4-BE49-F238E27FC236}">
                <a16:creationId xmlns:a16="http://schemas.microsoft.com/office/drawing/2014/main" id="{1846B9BD-A653-47D3-8174-DE6BF89EAF56}"/>
              </a:ext>
            </a:extLst>
          </p:cNvPr>
          <p:cNvSpPr txBox="1"/>
          <p:nvPr/>
        </p:nvSpPr>
        <p:spPr>
          <a:xfrm>
            <a:off x="6084161" y="2300288"/>
            <a:ext cx="5497983" cy="2400657"/>
          </a:xfrm>
          <a:prstGeom prst="rect">
            <a:avLst/>
          </a:prstGeom>
          <a:noFill/>
        </p:spPr>
        <p:txBody>
          <a:bodyPr wrap="square">
            <a:spAutoFit/>
          </a:bodyPr>
          <a:lstStyle/>
          <a:p>
            <a:pPr algn="just"/>
            <a:r>
              <a:rPr lang="en-GB" sz="3000" b="0" i="0" dirty="0">
                <a:effectLst/>
                <a:latin typeface="Times New Roman" panose="02020603050405020304" pitchFamily="18" charset="0"/>
                <a:cs typeface="Times New Roman" panose="02020603050405020304" pitchFamily="18" charset="0"/>
              </a:rPr>
              <a:t>Most customers expect to run in the range of 50 - 100 miles. There are quite a few outliers in this case due to the fact that very few wish to run almost 200 - 300 miles.</a:t>
            </a:r>
            <a:endParaRPr lang="en-US" sz="3000" dirty="0">
              <a:latin typeface="Times New Roman" panose="02020603050405020304" pitchFamily="18" charset="0"/>
              <a:cs typeface="Times New Roman" panose="02020603050405020304" pitchFamily="18" charset="0"/>
            </a:endParaRPr>
          </a:p>
        </p:txBody>
      </p:sp>
      <p:pic>
        <p:nvPicPr>
          <p:cNvPr id="11266" name="Picture 2">
            <a:extLst>
              <a:ext uri="{FF2B5EF4-FFF2-40B4-BE49-F238E27FC236}">
                <a16:creationId xmlns:a16="http://schemas.microsoft.com/office/drawing/2014/main" id="{AD2B1770-0013-440A-8432-5A415970A0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1192289"/>
            <a:ext cx="4478591" cy="2524125"/>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AA5C3BC0-D095-4DF7-8D3A-D70404C5B0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3839827"/>
            <a:ext cx="4950941" cy="2727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072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731839" y="2690336"/>
            <a:ext cx="10728322" cy="1477328"/>
          </a:xfrm>
        </p:spPr>
        <p:txBody>
          <a:bodyPr>
            <a:normAutofit/>
          </a:bodyPr>
          <a:lstStyle/>
          <a:p>
            <a:pPr algn="ctr"/>
            <a:r>
              <a:rPr lang="en-US" sz="10000" b="1" dirty="0"/>
              <a:t>B</a:t>
            </a:r>
            <a:r>
              <a:rPr lang="en-US" sz="10000" dirty="0"/>
              <a:t>IVARIATE ANALYSIS</a:t>
            </a:r>
          </a:p>
        </p:txBody>
      </p:sp>
    </p:spTree>
    <p:extLst>
      <p:ext uri="{BB962C8B-B14F-4D97-AF65-F5344CB8AC3E}">
        <p14:creationId xmlns:p14="http://schemas.microsoft.com/office/powerpoint/2010/main" val="2907624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Correlation Heat Map</a:t>
            </a:r>
          </a:p>
        </p:txBody>
      </p:sp>
      <p:sp>
        <p:nvSpPr>
          <p:cNvPr id="10" name="TextBox 9">
            <a:extLst>
              <a:ext uri="{FF2B5EF4-FFF2-40B4-BE49-F238E27FC236}">
                <a16:creationId xmlns:a16="http://schemas.microsoft.com/office/drawing/2014/main" id="{1846B9BD-A653-47D3-8174-DE6BF89EAF56}"/>
              </a:ext>
            </a:extLst>
          </p:cNvPr>
          <p:cNvSpPr txBox="1"/>
          <p:nvPr/>
        </p:nvSpPr>
        <p:spPr>
          <a:xfrm>
            <a:off x="6170142" y="1404938"/>
            <a:ext cx="5497983" cy="4832092"/>
          </a:xfrm>
          <a:prstGeom prst="rect">
            <a:avLst/>
          </a:prstGeom>
          <a:noFill/>
        </p:spPr>
        <p:txBody>
          <a:bodyPr wrap="square">
            <a:spAutoFit/>
          </a:bodyPr>
          <a:lstStyle/>
          <a:p>
            <a:pPr algn="just"/>
            <a:r>
              <a:rPr lang="en-GB" sz="2200" b="0" i="0" dirty="0">
                <a:effectLst/>
                <a:latin typeface="Times New Roman" panose="02020603050405020304" pitchFamily="18" charset="0"/>
                <a:cs typeface="Times New Roman" panose="02020603050405020304" pitchFamily="18" charset="0"/>
              </a:rPr>
              <a:t>This Heat Map shows the correlation between the individual attributes. With this we can draw the following inferences :</a:t>
            </a:r>
          </a:p>
          <a:p>
            <a:pPr algn="just"/>
            <a:endParaRPr lang="en-GB" sz="2200" b="0" i="0" dirty="0">
              <a:effectLst/>
              <a:latin typeface="Times New Roman" panose="02020603050405020304" pitchFamily="18" charset="0"/>
              <a:cs typeface="Times New Roman" panose="02020603050405020304" pitchFamily="18" charset="0"/>
            </a:endParaRPr>
          </a:p>
          <a:p>
            <a:pPr algn="just"/>
            <a:r>
              <a:rPr lang="en-GB" sz="2200" b="0" i="0" dirty="0">
                <a:effectLst/>
                <a:latin typeface="Times New Roman" panose="02020603050405020304" pitchFamily="18" charset="0"/>
                <a:cs typeface="Times New Roman" panose="02020603050405020304" pitchFamily="18" charset="0"/>
              </a:rPr>
              <a:t>1) Miles a customer expects to run is dependant on their Usage and Fitness</a:t>
            </a:r>
          </a:p>
          <a:p>
            <a:pPr algn="just"/>
            <a:r>
              <a:rPr lang="en-GB" sz="2200" b="0" i="0" dirty="0">
                <a:effectLst/>
                <a:latin typeface="Times New Roman" panose="02020603050405020304" pitchFamily="18" charset="0"/>
                <a:cs typeface="Times New Roman" panose="02020603050405020304" pitchFamily="18" charset="0"/>
              </a:rPr>
              <a:t>2) The Income of a customer is highly dependant on their Education and Age</a:t>
            </a:r>
          </a:p>
          <a:p>
            <a:pPr algn="just"/>
            <a:r>
              <a:rPr lang="en-GB" sz="2200" b="0" i="0" dirty="0">
                <a:effectLst/>
                <a:latin typeface="Times New Roman" panose="02020603050405020304" pitchFamily="18" charset="0"/>
                <a:cs typeface="Times New Roman" panose="02020603050405020304" pitchFamily="18" charset="0"/>
              </a:rPr>
              <a:t>3) There does not seem to be a strong relationship between Age and other customer statistics except for Income</a:t>
            </a:r>
          </a:p>
          <a:p>
            <a:pPr algn="just"/>
            <a:r>
              <a:rPr lang="en-GB" sz="2200" b="0" i="0" dirty="0">
                <a:effectLst/>
                <a:latin typeface="Times New Roman" panose="02020603050405020304" pitchFamily="18" charset="0"/>
                <a:cs typeface="Times New Roman" panose="02020603050405020304" pitchFamily="18" charset="0"/>
              </a:rPr>
              <a:t>4) Income of a customer plays a very important role in the other stats for customers buying treadmills.</a:t>
            </a:r>
            <a:endParaRPr lang="en-US" sz="2200" dirty="0">
              <a:latin typeface="Times New Roman" panose="02020603050405020304" pitchFamily="18" charset="0"/>
              <a:cs typeface="Times New Roman" panose="02020603050405020304" pitchFamily="18" charset="0"/>
            </a:endParaRPr>
          </a:p>
        </p:txBody>
      </p:sp>
      <p:pic>
        <p:nvPicPr>
          <p:cNvPr id="12290" name="Picture 2">
            <a:extLst>
              <a:ext uri="{FF2B5EF4-FFF2-40B4-BE49-F238E27FC236}">
                <a16:creationId xmlns:a16="http://schemas.microsoft.com/office/drawing/2014/main" id="{4E20EB8C-FB2C-4E17-AA48-12B3134ED8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1146329"/>
            <a:ext cx="5334000" cy="553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775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Pair Plot</a:t>
            </a:r>
          </a:p>
        </p:txBody>
      </p:sp>
      <p:pic>
        <p:nvPicPr>
          <p:cNvPr id="13314" name="Picture 2">
            <a:extLst>
              <a:ext uri="{FF2B5EF4-FFF2-40B4-BE49-F238E27FC236}">
                <a16:creationId xmlns:a16="http://schemas.microsoft.com/office/drawing/2014/main" id="{2759148C-289E-4EC6-86A0-332BF5A154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1576"/>
          <a:stretch/>
        </p:blipFill>
        <p:spPr bwMode="auto">
          <a:xfrm>
            <a:off x="96464" y="1146329"/>
            <a:ext cx="11375536" cy="4911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34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Pair Plot</a:t>
            </a:r>
          </a:p>
        </p:txBody>
      </p:sp>
      <p:pic>
        <p:nvPicPr>
          <p:cNvPr id="4" name="Picture 2">
            <a:extLst>
              <a:ext uri="{FF2B5EF4-FFF2-40B4-BE49-F238E27FC236}">
                <a16:creationId xmlns:a16="http://schemas.microsoft.com/office/drawing/2014/main" id="{73F93E6C-BD40-46A3-97CB-3F0E9D3981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8174"/>
          <a:stretch/>
        </p:blipFill>
        <p:spPr bwMode="auto">
          <a:xfrm>
            <a:off x="107223" y="1213004"/>
            <a:ext cx="11439525" cy="5421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562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Joint Plot of Age and Education</a:t>
            </a:r>
          </a:p>
        </p:txBody>
      </p:sp>
      <p:sp>
        <p:nvSpPr>
          <p:cNvPr id="10" name="TextBox 9">
            <a:extLst>
              <a:ext uri="{FF2B5EF4-FFF2-40B4-BE49-F238E27FC236}">
                <a16:creationId xmlns:a16="http://schemas.microsoft.com/office/drawing/2014/main" id="{1846B9BD-A653-47D3-8174-DE6BF89EAF56}"/>
              </a:ext>
            </a:extLst>
          </p:cNvPr>
          <p:cNvSpPr txBox="1"/>
          <p:nvPr/>
        </p:nvSpPr>
        <p:spPr>
          <a:xfrm>
            <a:off x="6198717" y="1738313"/>
            <a:ext cx="5497983" cy="4154984"/>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Customers in the Age Range of 20 to 30 years mostly have 14 - 16 years of education.</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Most customers aged 25 have 14 years of experience.</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There are very few people with 18 years of education in the age range 25 to 35 years.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16 years of education is most common between people of different ages.</a:t>
            </a:r>
            <a:endParaRPr lang="en-US" sz="2400" dirty="0">
              <a:latin typeface="Times New Roman" panose="02020603050405020304" pitchFamily="18" charset="0"/>
              <a:cs typeface="Times New Roman" panose="02020603050405020304" pitchFamily="18" charset="0"/>
            </a:endParaRPr>
          </a:p>
        </p:txBody>
      </p:sp>
      <p:pic>
        <p:nvPicPr>
          <p:cNvPr id="15362" name="Picture 2">
            <a:extLst>
              <a:ext uri="{FF2B5EF4-FFF2-40B4-BE49-F238E27FC236}">
                <a16:creationId xmlns:a16="http://schemas.microsoft.com/office/drawing/2014/main" id="{75159FCA-97B0-477C-812A-0B151A4083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1238249"/>
            <a:ext cx="5497983" cy="5537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127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855917"/>
          </a:xfrm>
        </p:spPr>
        <p:txBody>
          <a:bodyPr>
            <a:normAutofit/>
          </a:bodyPr>
          <a:lstStyle/>
          <a:p>
            <a:r>
              <a:rPr lang="en-US" sz="6000" b="1" u="sng" dirty="0"/>
              <a:t>BACKGROUND</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idx="1"/>
          </p:nvPr>
        </p:nvSpPr>
        <p:spPr>
          <a:xfrm>
            <a:off x="720001" y="1630392"/>
            <a:ext cx="5099774" cy="4608408"/>
          </a:xfrm>
        </p:spPr>
        <p:txBody>
          <a:bodyPr>
            <a:normAutofit/>
          </a:bodyPr>
          <a:lstStyle/>
          <a:p>
            <a:r>
              <a:rPr lang="en-US" sz="3000" dirty="0">
                <a:latin typeface="+mj-lt"/>
              </a:rPr>
              <a:t>Cardio Exercises have many health benefits. They are great for weight loss, strengthening the heart, improving lung capacity, boosting energy and mental health, felicitating better sleep cycles and building a better immune system. </a:t>
            </a:r>
          </a:p>
          <a:p>
            <a:r>
              <a:rPr lang="en-US" sz="3000" dirty="0">
                <a:latin typeface="+mj-lt"/>
              </a:rPr>
              <a:t>One of the best example of Indoor Cardio Exercise is Treadmill Running.</a:t>
            </a:r>
          </a:p>
          <a:p>
            <a:endParaRPr lang="en-US" sz="3000" dirty="0">
              <a:solidFill>
                <a:srgbClr val="7030A0">
                  <a:alpha val="58000"/>
                </a:srgbClr>
              </a:solidFill>
              <a:latin typeface="+mj-lt"/>
            </a:endParaRPr>
          </a:p>
        </p:txBody>
      </p:sp>
      <p:pic>
        <p:nvPicPr>
          <p:cNvPr id="1028" name="Picture 4">
            <a:extLst>
              <a:ext uri="{FF2B5EF4-FFF2-40B4-BE49-F238E27FC236}">
                <a16:creationId xmlns:a16="http://schemas.microsoft.com/office/drawing/2014/main" id="{DA879ED1-6703-4CA7-AC5A-6A17518527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7485"/>
          <a:stretch/>
        </p:blipFill>
        <p:spPr bwMode="auto">
          <a:xfrm>
            <a:off x="6179981" y="1"/>
            <a:ext cx="601201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314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Joint Plot of Age and Usage</a:t>
            </a:r>
          </a:p>
        </p:txBody>
      </p:sp>
      <p:sp>
        <p:nvSpPr>
          <p:cNvPr id="10" name="TextBox 9">
            <a:extLst>
              <a:ext uri="{FF2B5EF4-FFF2-40B4-BE49-F238E27FC236}">
                <a16:creationId xmlns:a16="http://schemas.microsoft.com/office/drawing/2014/main" id="{1846B9BD-A653-47D3-8174-DE6BF89EAF56}"/>
              </a:ext>
            </a:extLst>
          </p:cNvPr>
          <p:cNvSpPr txBox="1"/>
          <p:nvPr/>
        </p:nvSpPr>
        <p:spPr>
          <a:xfrm>
            <a:off x="6246342" y="2274838"/>
            <a:ext cx="5497983" cy="2677656"/>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Most customers in the age range 20 to 40 plan to use the treadmill 3 times a week</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A slightly lower concentration of customers aged 22/23 to 27/28 plan to use the treadmill 4 times a week.</a:t>
            </a:r>
            <a:endParaRPr lang="en-US" sz="2400" dirty="0">
              <a:latin typeface="Times New Roman" panose="02020603050405020304" pitchFamily="18" charset="0"/>
              <a:cs typeface="Times New Roman" panose="02020603050405020304" pitchFamily="18" charset="0"/>
            </a:endParaRPr>
          </a:p>
        </p:txBody>
      </p:sp>
      <p:pic>
        <p:nvPicPr>
          <p:cNvPr id="17410" name="Picture 2">
            <a:extLst>
              <a:ext uri="{FF2B5EF4-FFF2-40B4-BE49-F238E27FC236}">
                <a16:creationId xmlns:a16="http://schemas.microsoft.com/office/drawing/2014/main" id="{BBB2B54D-FD23-4630-8B11-199E8A7D81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247775"/>
            <a:ext cx="5357812" cy="5474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173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Relationship of Product and Gender</a:t>
            </a:r>
          </a:p>
        </p:txBody>
      </p:sp>
      <p:sp>
        <p:nvSpPr>
          <p:cNvPr id="10" name="TextBox 9">
            <a:extLst>
              <a:ext uri="{FF2B5EF4-FFF2-40B4-BE49-F238E27FC236}">
                <a16:creationId xmlns:a16="http://schemas.microsoft.com/office/drawing/2014/main" id="{1846B9BD-A653-47D3-8174-DE6BF89EAF56}"/>
              </a:ext>
            </a:extLst>
          </p:cNvPr>
          <p:cNvSpPr txBox="1"/>
          <p:nvPr/>
        </p:nvSpPr>
        <p:spPr>
          <a:xfrm>
            <a:off x="6246342" y="2274838"/>
            <a:ext cx="5497983" cy="2677656"/>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TM195 is equally preferred by Men and Women</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TM 498 is slightly preferred more by Men than Women</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Very few Women prefer the TM798 and is mostly preferred by Men.</a:t>
            </a:r>
            <a:endParaRPr lang="en-US" sz="2400" dirty="0">
              <a:latin typeface="Times New Roman" panose="02020603050405020304" pitchFamily="18" charset="0"/>
              <a:cs typeface="Times New Roman" panose="02020603050405020304" pitchFamily="18" charset="0"/>
            </a:endParaRPr>
          </a:p>
        </p:txBody>
      </p:sp>
      <p:pic>
        <p:nvPicPr>
          <p:cNvPr id="18434" name="Picture 2">
            <a:extLst>
              <a:ext uri="{FF2B5EF4-FFF2-40B4-BE49-F238E27FC236}">
                <a16:creationId xmlns:a16="http://schemas.microsoft.com/office/drawing/2014/main" id="{D9DA3797-7C4D-4B49-93E8-AF3041640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1983691"/>
            <a:ext cx="5147400" cy="3873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199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Relationship of Fitness and Gender</a:t>
            </a:r>
          </a:p>
        </p:txBody>
      </p:sp>
      <p:sp>
        <p:nvSpPr>
          <p:cNvPr id="10" name="TextBox 9">
            <a:extLst>
              <a:ext uri="{FF2B5EF4-FFF2-40B4-BE49-F238E27FC236}">
                <a16:creationId xmlns:a16="http://schemas.microsoft.com/office/drawing/2014/main" id="{1846B9BD-A653-47D3-8174-DE6BF89EAF56}"/>
              </a:ext>
            </a:extLst>
          </p:cNvPr>
          <p:cNvSpPr txBox="1"/>
          <p:nvPr/>
        </p:nvSpPr>
        <p:spPr>
          <a:xfrm>
            <a:off x="5819775" y="1144692"/>
            <a:ext cx="6219825" cy="5324535"/>
          </a:xfrm>
          <a:prstGeom prst="rect">
            <a:avLst/>
          </a:prstGeom>
          <a:noFill/>
        </p:spPr>
        <p:txBody>
          <a:bodyPr wrap="square">
            <a:spAutoFit/>
          </a:bodyPr>
          <a:lstStyle/>
          <a:p>
            <a:pPr algn="just"/>
            <a:r>
              <a:rPr lang="en-GB" sz="20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FITNESS LEVEL 1 : Has very few customers in this fitness level. Any Customers in this level are equally split between Men and Women</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FITNESS LEVEL 2 : With almost 30 customers, there are more Women than Men in this Fitness Level.</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FITNESS LEVEL 3 : Has the highest number of customers, almost touching 100. Men and Women are more or less equally distributed in this Level</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FITNESS LEVEL 4 : With only 20 to 25 customers in this level, there are more Men than Women in this Fitness Level</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FITNESS LEVEL 5 : Mostly dominated by Men, this level has almost 30 customers.</a:t>
            </a:r>
          </a:p>
          <a:p>
            <a:pPr algn="just"/>
            <a:r>
              <a:rPr lang="en-GB" sz="2000" b="0" i="1" u="sng" dirty="0">
                <a:effectLst/>
                <a:latin typeface="Times New Roman" panose="02020603050405020304" pitchFamily="18" charset="0"/>
                <a:cs typeface="Times New Roman" panose="02020603050405020304" pitchFamily="18" charset="0"/>
              </a:rPr>
              <a:t>From this we can understand:</a:t>
            </a:r>
            <a:endParaRPr lang="en-GB" sz="2000" b="0" i="1"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Male Customers generally rank themselves higher in the fitness scale than women</a:t>
            </a:r>
            <a:endParaRPr lang="en-US" sz="2000" dirty="0">
              <a:latin typeface="Times New Roman" panose="02020603050405020304" pitchFamily="18" charset="0"/>
              <a:cs typeface="Times New Roman" panose="02020603050405020304" pitchFamily="18" charset="0"/>
            </a:endParaRPr>
          </a:p>
        </p:txBody>
      </p:sp>
      <p:pic>
        <p:nvPicPr>
          <p:cNvPr id="19458" name="Picture 2">
            <a:extLst>
              <a:ext uri="{FF2B5EF4-FFF2-40B4-BE49-F238E27FC236}">
                <a16:creationId xmlns:a16="http://schemas.microsoft.com/office/drawing/2014/main" id="{7D27EA67-23D3-4FFE-8BB6-A3DDCFD00C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150" y="1979563"/>
            <a:ext cx="5201142" cy="3471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165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Relationship of Fitness and Marital Status</a:t>
            </a:r>
          </a:p>
        </p:txBody>
      </p:sp>
      <p:sp>
        <p:nvSpPr>
          <p:cNvPr id="10" name="TextBox 9">
            <a:extLst>
              <a:ext uri="{FF2B5EF4-FFF2-40B4-BE49-F238E27FC236}">
                <a16:creationId xmlns:a16="http://schemas.microsoft.com/office/drawing/2014/main" id="{1846B9BD-A653-47D3-8174-DE6BF89EAF56}"/>
              </a:ext>
            </a:extLst>
          </p:cNvPr>
          <p:cNvSpPr txBox="1"/>
          <p:nvPr/>
        </p:nvSpPr>
        <p:spPr>
          <a:xfrm>
            <a:off x="5819775" y="1144692"/>
            <a:ext cx="6219825" cy="5016758"/>
          </a:xfrm>
          <a:prstGeom prst="rect">
            <a:avLst/>
          </a:prstGeom>
          <a:noFill/>
        </p:spPr>
        <p:txBody>
          <a:bodyPr wrap="square">
            <a:spAutoFit/>
          </a:bodyPr>
          <a:lstStyle/>
          <a:p>
            <a:pPr algn="just"/>
            <a:r>
              <a:rPr lang="en-GB" sz="20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FITNESS LEVEL 1 : Has very few customers in this fitness level. Any Customers in this level are equally split between Partnered and Single</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FITNESS LEVEL 2 : Partnered Customers are almost double the number of the Single Customers in this Level</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FITNESS LEVEL 3 : Has the highest number of customers, almost touching 100. Although, there are more partnered customers than single ones</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FITNESS LEVEL 4 and 5 : With very few customers, in both these levels, they are both dominated by Partnered customers.</a:t>
            </a:r>
          </a:p>
          <a:p>
            <a:pPr algn="just"/>
            <a:r>
              <a:rPr lang="en-GB" sz="2000" b="0" i="1" u="sng" dirty="0">
                <a:effectLst/>
                <a:latin typeface="Times New Roman" panose="02020603050405020304" pitchFamily="18" charset="0"/>
                <a:cs typeface="Times New Roman" panose="02020603050405020304" pitchFamily="18" charset="0"/>
              </a:rPr>
              <a:t>From this we can understand:</a:t>
            </a:r>
            <a:endParaRPr lang="en-GB" sz="2000" b="0" i="1"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For each Fitness level, customers are more likely to be Partnered than Single</a:t>
            </a:r>
            <a:endParaRPr lang="en-US" sz="2000" dirty="0">
              <a:latin typeface="Times New Roman" panose="02020603050405020304" pitchFamily="18" charset="0"/>
              <a:cs typeface="Times New Roman" panose="02020603050405020304" pitchFamily="18" charset="0"/>
            </a:endParaRPr>
          </a:p>
        </p:txBody>
      </p:sp>
      <p:pic>
        <p:nvPicPr>
          <p:cNvPr id="20482" name="Picture 2">
            <a:extLst>
              <a:ext uri="{FF2B5EF4-FFF2-40B4-BE49-F238E27FC236}">
                <a16:creationId xmlns:a16="http://schemas.microsoft.com/office/drawing/2014/main" id="{1BDCD1D7-F471-45A1-B2B4-72F9F37936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09763"/>
            <a:ext cx="5290206" cy="3595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769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Relationship of Product and Marital Status</a:t>
            </a:r>
          </a:p>
        </p:txBody>
      </p:sp>
      <p:sp>
        <p:nvSpPr>
          <p:cNvPr id="10" name="TextBox 9">
            <a:extLst>
              <a:ext uri="{FF2B5EF4-FFF2-40B4-BE49-F238E27FC236}">
                <a16:creationId xmlns:a16="http://schemas.microsoft.com/office/drawing/2014/main" id="{1846B9BD-A653-47D3-8174-DE6BF89EAF56}"/>
              </a:ext>
            </a:extLst>
          </p:cNvPr>
          <p:cNvSpPr txBox="1"/>
          <p:nvPr/>
        </p:nvSpPr>
        <p:spPr>
          <a:xfrm>
            <a:off x="5638801" y="2921168"/>
            <a:ext cx="6219825" cy="1015663"/>
          </a:xfrm>
          <a:prstGeom prst="rect">
            <a:avLst/>
          </a:prstGeom>
          <a:noFill/>
        </p:spPr>
        <p:txBody>
          <a:bodyPr wrap="square">
            <a:spAutoFit/>
          </a:bodyPr>
          <a:lstStyle/>
          <a:p>
            <a:pPr algn="just"/>
            <a:r>
              <a:rPr lang="en-GB" sz="20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All the models of the treadmill have more Partnered customers than Single Ones</a:t>
            </a:r>
            <a:endParaRPr lang="en-US" sz="2000" dirty="0">
              <a:latin typeface="Times New Roman" panose="02020603050405020304" pitchFamily="18" charset="0"/>
              <a:cs typeface="Times New Roman" panose="02020603050405020304" pitchFamily="18" charset="0"/>
            </a:endParaRPr>
          </a:p>
        </p:txBody>
      </p:sp>
      <p:pic>
        <p:nvPicPr>
          <p:cNvPr id="21506" name="Picture 2">
            <a:extLst>
              <a:ext uri="{FF2B5EF4-FFF2-40B4-BE49-F238E27FC236}">
                <a16:creationId xmlns:a16="http://schemas.microsoft.com/office/drawing/2014/main" id="{9BAB0AED-21AA-4AA1-AAE7-F5F7E23DD7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4" y="1947863"/>
            <a:ext cx="4905375" cy="3717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620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Relationship of Product and Fitness</a:t>
            </a:r>
          </a:p>
        </p:txBody>
      </p:sp>
      <p:sp>
        <p:nvSpPr>
          <p:cNvPr id="10" name="TextBox 9">
            <a:extLst>
              <a:ext uri="{FF2B5EF4-FFF2-40B4-BE49-F238E27FC236}">
                <a16:creationId xmlns:a16="http://schemas.microsoft.com/office/drawing/2014/main" id="{1846B9BD-A653-47D3-8174-DE6BF89EAF56}"/>
              </a:ext>
            </a:extLst>
          </p:cNvPr>
          <p:cNvSpPr txBox="1"/>
          <p:nvPr/>
        </p:nvSpPr>
        <p:spPr>
          <a:xfrm>
            <a:off x="6084161" y="1997839"/>
            <a:ext cx="5695951" cy="2862322"/>
          </a:xfrm>
          <a:prstGeom prst="rect">
            <a:avLst/>
          </a:prstGeom>
          <a:noFill/>
        </p:spPr>
        <p:txBody>
          <a:bodyPr wrap="square">
            <a:spAutoFit/>
          </a:bodyPr>
          <a:lstStyle/>
          <a:p>
            <a:pPr algn="just"/>
            <a:r>
              <a:rPr lang="en-GB" sz="20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TM195 Has the most customers with most self rating themselves at fitness level 3. There are very few at Fitness Level 1 and 5.</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TM498 shows characteristics similar to TM195 but has no customers at fitness level 5</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TM798 has no customers at fitness level 1 and 2 with most customers concentrated at self identifying at fitness level 5</a:t>
            </a:r>
            <a:endParaRPr lang="en-US" sz="2000" dirty="0">
              <a:latin typeface="Times New Roman" panose="02020603050405020304" pitchFamily="18" charset="0"/>
              <a:cs typeface="Times New Roman" panose="02020603050405020304" pitchFamily="18" charset="0"/>
            </a:endParaRPr>
          </a:p>
        </p:txBody>
      </p:sp>
      <p:pic>
        <p:nvPicPr>
          <p:cNvPr id="22530" name="Picture 2">
            <a:extLst>
              <a:ext uri="{FF2B5EF4-FFF2-40B4-BE49-F238E27FC236}">
                <a16:creationId xmlns:a16="http://schemas.microsoft.com/office/drawing/2014/main" id="{5936FB40-C085-48C6-8CB9-CB120BD84C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3" y="1738313"/>
            <a:ext cx="5347183" cy="4024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9190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731839" y="2690336"/>
            <a:ext cx="10728322" cy="1477328"/>
          </a:xfrm>
        </p:spPr>
        <p:txBody>
          <a:bodyPr>
            <a:normAutofit/>
          </a:bodyPr>
          <a:lstStyle/>
          <a:p>
            <a:pPr algn="ctr"/>
            <a:r>
              <a:rPr lang="en-US" sz="10000" b="1" dirty="0"/>
              <a:t>MULTI</a:t>
            </a:r>
            <a:r>
              <a:rPr lang="en-US" sz="10000" dirty="0"/>
              <a:t>VARIATE ANALYSIS</a:t>
            </a:r>
          </a:p>
        </p:txBody>
      </p:sp>
    </p:spTree>
    <p:extLst>
      <p:ext uri="{BB962C8B-B14F-4D97-AF65-F5344CB8AC3E}">
        <p14:creationId xmlns:p14="http://schemas.microsoft.com/office/powerpoint/2010/main" val="3600529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Relationship of Education, Income and Product</a:t>
            </a:r>
          </a:p>
        </p:txBody>
      </p:sp>
      <p:sp>
        <p:nvSpPr>
          <p:cNvPr id="10" name="TextBox 9">
            <a:extLst>
              <a:ext uri="{FF2B5EF4-FFF2-40B4-BE49-F238E27FC236}">
                <a16:creationId xmlns:a16="http://schemas.microsoft.com/office/drawing/2014/main" id="{1846B9BD-A653-47D3-8174-DE6BF89EAF56}"/>
              </a:ext>
            </a:extLst>
          </p:cNvPr>
          <p:cNvSpPr txBox="1"/>
          <p:nvPr/>
        </p:nvSpPr>
        <p:spPr>
          <a:xfrm>
            <a:off x="5876926" y="1228725"/>
            <a:ext cx="6057900" cy="5355312"/>
          </a:xfrm>
          <a:prstGeom prst="rect">
            <a:avLst/>
          </a:prstGeom>
          <a:noFill/>
        </p:spPr>
        <p:txBody>
          <a:bodyPr wrap="square">
            <a:spAutoFit/>
          </a:bodyPr>
          <a:lstStyle/>
          <a:p>
            <a:pPr algn="just"/>
            <a:r>
              <a:rPr lang="en-GB"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Customers with lower income (30,000 to 50,000) and years of education ranging from 12 to 18 prefer the TM195 Treadmill.</a:t>
            </a:r>
          </a:p>
          <a:p>
            <a:pPr marL="342900" indent="-342900" algn="just">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Customers with slightly higher incomes (50,00 to 70,000) and years of education ranging from 12 to 18 prefer the TM498 Treadmill.</a:t>
            </a:r>
          </a:p>
          <a:p>
            <a:pPr marL="342900" indent="-342900" algn="just">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Customers with high income (60,000 to 80,000+) and years of education ranging from (14 to 20+) prefer the TM798 Treadmill.</a:t>
            </a:r>
          </a:p>
          <a:p>
            <a:pPr algn="just"/>
            <a:r>
              <a:rPr lang="en-GB" b="0" i="1" u="sng" dirty="0">
                <a:effectLst/>
                <a:latin typeface="Times New Roman" panose="02020603050405020304" pitchFamily="18" charset="0"/>
                <a:cs typeface="Times New Roman" panose="02020603050405020304" pitchFamily="18" charset="0"/>
              </a:rPr>
              <a:t>From this we can understand:</a:t>
            </a:r>
            <a:endParaRPr lang="en-GB" b="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 TM798 Treadmill is the most expensive followed by the TM498 and lastly the TM195</a:t>
            </a:r>
          </a:p>
          <a:p>
            <a:pPr marL="342900" indent="-342900" algn="just">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Education and Income are directly proportional. (Higher the Education, higher the Income)</a:t>
            </a:r>
          </a:p>
          <a:p>
            <a:pPr marL="342900" indent="-342900" algn="just">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Customers with higher income and more years of education prefer the </a:t>
            </a:r>
            <a:r>
              <a:rPr lang="en-GB" b="0" i="0" dirty="0" err="1">
                <a:effectLst/>
                <a:latin typeface="Times New Roman" panose="02020603050405020304" pitchFamily="18" charset="0"/>
                <a:cs typeface="Times New Roman" panose="02020603050405020304" pitchFamily="18" charset="0"/>
              </a:rPr>
              <a:t>the</a:t>
            </a:r>
            <a:r>
              <a:rPr lang="en-GB" b="0" i="0" dirty="0">
                <a:effectLst/>
                <a:latin typeface="Times New Roman" panose="02020603050405020304" pitchFamily="18" charset="0"/>
                <a:cs typeface="Times New Roman" panose="02020603050405020304" pitchFamily="18" charset="0"/>
              </a:rPr>
              <a:t> TM798 model. Customers with mediocre income prefer the TM498 and those with even lower income prefer the TM195</a:t>
            </a:r>
            <a:endParaRPr lang="en-US" dirty="0">
              <a:latin typeface="Times New Roman" panose="02020603050405020304" pitchFamily="18" charset="0"/>
              <a:cs typeface="Times New Roman" panose="02020603050405020304" pitchFamily="18" charset="0"/>
            </a:endParaRPr>
          </a:p>
        </p:txBody>
      </p:sp>
      <p:pic>
        <p:nvPicPr>
          <p:cNvPr id="23554" name="Picture 2">
            <a:extLst>
              <a:ext uri="{FF2B5EF4-FFF2-40B4-BE49-F238E27FC236}">
                <a16:creationId xmlns:a16="http://schemas.microsoft.com/office/drawing/2014/main" id="{970D3C7F-9396-417A-8223-32505DECC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1228725"/>
            <a:ext cx="5448300" cy="562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395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Relationship of Fitness, Income and Product</a:t>
            </a:r>
          </a:p>
        </p:txBody>
      </p:sp>
      <p:sp>
        <p:nvSpPr>
          <p:cNvPr id="10" name="TextBox 9">
            <a:extLst>
              <a:ext uri="{FF2B5EF4-FFF2-40B4-BE49-F238E27FC236}">
                <a16:creationId xmlns:a16="http://schemas.microsoft.com/office/drawing/2014/main" id="{1846B9BD-A653-47D3-8174-DE6BF89EAF56}"/>
              </a:ext>
            </a:extLst>
          </p:cNvPr>
          <p:cNvSpPr txBox="1"/>
          <p:nvPr/>
        </p:nvSpPr>
        <p:spPr>
          <a:xfrm>
            <a:off x="5791201" y="2733675"/>
            <a:ext cx="6057900" cy="1754326"/>
          </a:xfrm>
          <a:prstGeom prst="rect">
            <a:avLst/>
          </a:prstGeom>
          <a:noFill/>
        </p:spPr>
        <p:txBody>
          <a:bodyPr wrap="square">
            <a:spAutoFit/>
          </a:bodyPr>
          <a:lstStyle/>
          <a:p>
            <a:pPr algn="just"/>
            <a:r>
              <a:rPr lang="en-GB"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Customers with Fitness Levels 1, 2 and 3 mostly prefer TM195 and TM 498.</a:t>
            </a:r>
          </a:p>
          <a:p>
            <a:pPr marL="342900" indent="-342900" algn="just">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Customers with Fitness Levels 4 and 5 mostly prefer TM798. These Customers also have a much higher income as compared to the customers in other fitness levels</a:t>
            </a:r>
            <a:endParaRPr lang="en-US" dirty="0">
              <a:latin typeface="Times New Roman" panose="02020603050405020304" pitchFamily="18" charset="0"/>
              <a:cs typeface="Times New Roman" panose="02020603050405020304" pitchFamily="18" charset="0"/>
            </a:endParaRPr>
          </a:p>
        </p:txBody>
      </p:sp>
      <p:pic>
        <p:nvPicPr>
          <p:cNvPr id="24578" name="Picture 2">
            <a:extLst>
              <a:ext uri="{FF2B5EF4-FFF2-40B4-BE49-F238E27FC236}">
                <a16:creationId xmlns:a16="http://schemas.microsoft.com/office/drawing/2014/main" id="{91D84224-71B4-48AB-8BDE-61F1FC25E1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4" y="1911459"/>
            <a:ext cx="5305261" cy="3989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101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Relationship of Fitness, Age and Gender</a:t>
            </a:r>
          </a:p>
        </p:txBody>
      </p:sp>
      <p:sp>
        <p:nvSpPr>
          <p:cNvPr id="10" name="TextBox 9">
            <a:extLst>
              <a:ext uri="{FF2B5EF4-FFF2-40B4-BE49-F238E27FC236}">
                <a16:creationId xmlns:a16="http://schemas.microsoft.com/office/drawing/2014/main" id="{1846B9BD-A653-47D3-8174-DE6BF89EAF56}"/>
              </a:ext>
            </a:extLst>
          </p:cNvPr>
          <p:cNvSpPr txBox="1"/>
          <p:nvPr/>
        </p:nvSpPr>
        <p:spPr>
          <a:xfrm>
            <a:off x="5791201" y="1462652"/>
            <a:ext cx="6057900" cy="4708981"/>
          </a:xfrm>
          <a:prstGeom prst="rect">
            <a:avLst/>
          </a:prstGeom>
          <a:noFill/>
        </p:spPr>
        <p:txBody>
          <a:bodyPr wrap="square">
            <a:spAutoFit/>
          </a:bodyPr>
          <a:lstStyle/>
          <a:p>
            <a:pPr algn="just"/>
            <a:r>
              <a:rPr lang="en-GB" sz="20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Men of ages 26 to 30 mostly range from 2 to 4 in their fitness levels.</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Women also display the same characteristics.</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For Fitness Level 1 (Very Unfit); Women in this category are usually older whereas Men in this category are very young.</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For Fitness Level 5 (Very Fit); Men in this category are usually older whereas Women in this category are comparatively younger.</a:t>
            </a:r>
          </a:p>
          <a:p>
            <a:pPr algn="just"/>
            <a:r>
              <a:rPr lang="en-GB" sz="2000" b="0" i="1" u="sng" dirty="0">
                <a:effectLst/>
                <a:latin typeface="Times New Roman" panose="02020603050405020304" pitchFamily="18" charset="0"/>
                <a:cs typeface="Times New Roman" panose="02020603050405020304" pitchFamily="18" charset="0"/>
              </a:rPr>
              <a:t>From this we can understand:</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FOR MEN : As the Age increases; the Fitness Level also increases.</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FOR WOMEN : As the Age increases; the Fitness Level decreases.</a:t>
            </a:r>
            <a:endParaRPr lang="en-US" sz="2000" dirty="0">
              <a:latin typeface="Times New Roman" panose="02020603050405020304" pitchFamily="18" charset="0"/>
              <a:cs typeface="Times New Roman" panose="02020603050405020304" pitchFamily="18" charset="0"/>
            </a:endParaRPr>
          </a:p>
        </p:txBody>
      </p:sp>
      <p:pic>
        <p:nvPicPr>
          <p:cNvPr id="25602" name="Picture 2">
            <a:extLst>
              <a:ext uri="{FF2B5EF4-FFF2-40B4-BE49-F238E27FC236}">
                <a16:creationId xmlns:a16="http://schemas.microsoft.com/office/drawing/2014/main" id="{3194350A-1C2A-4BB6-AD10-E0FFBDF239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899" y="2014537"/>
            <a:ext cx="5224158" cy="3605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497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855917"/>
          </a:xfrm>
        </p:spPr>
        <p:txBody>
          <a:bodyPr>
            <a:normAutofit/>
          </a:bodyPr>
          <a:lstStyle/>
          <a:p>
            <a:r>
              <a:rPr lang="en-US" sz="6000" b="1" u="sng" dirty="0"/>
              <a:t>OBJECTIVE</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idx="1"/>
          </p:nvPr>
        </p:nvSpPr>
        <p:spPr>
          <a:xfrm>
            <a:off x="720000" y="1630392"/>
            <a:ext cx="10805249" cy="4608408"/>
          </a:xfrm>
        </p:spPr>
        <p:txBody>
          <a:bodyPr>
            <a:normAutofit/>
          </a:bodyPr>
          <a:lstStyle/>
          <a:p>
            <a:r>
              <a:rPr lang="en-GB" sz="3000" dirty="0">
                <a:solidFill>
                  <a:schemeClr val="tx1"/>
                </a:solidFill>
                <a:latin typeface="+mj-lt"/>
              </a:rPr>
              <a:t>Preliminary Data Analysis. Explore the dataset and practice extracting basic observations about the data. </a:t>
            </a:r>
          </a:p>
          <a:p>
            <a:r>
              <a:rPr lang="en-GB" sz="3000" dirty="0">
                <a:solidFill>
                  <a:schemeClr val="tx1"/>
                </a:solidFill>
                <a:latin typeface="+mj-lt"/>
              </a:rPr>
              <a:t>Come up with a customer profile (characteristics of a customer) of the different products</a:t>
            </a:r>
          </a:p>
          <a:p>
            <a:r>
              <a:rPr lang="en-GB" sz="3000" dirty="0">
                <a:solidFill>
                  <a:schemeClr val="tx1"/>
                </a:solidFill>
                <a:latin typeface="+mj-lt"/>
              </a:rPr>
              <a:t>Perform </a:t>
            </a:r>
            <a:r>
              <a:rPr lang="en-GB" sz="3000" dirty="0" err="1">
                <a:solidFill>
                  <a:schemeClr val="tx1"/>
                </a:solidFill>
                <a:latin typeface="+mj-lt"/>
              </a:rPr>
              <a:t>uni</a:t>
            </a:r>
            <a:r>
              <a:rPr lang="en-GB" sz="3000" dirty="0">
                <a:solidFill>
                  <a:schemeClr val="tx1"/>
                </a:solidFill>
                <a:latin typeface="+mj-lt"/>
              </a:rPr>
              <a:t>-variate and multi-variate analyses</a:t>
            </a:r>
          </a:p>
          <a:p>
            <a:r>
              <a:rPr lang="en-GB" sz="3000" dirty="0">
                <a:solidFill>
                  <a:schemeClr val="tx1"/>
                </a:solidFill>
                <a:latin typeface="+mj-lt"/>
              </a:rPr>
              <a:t>Generate a set of insights and recommendations that will help the company in targeting new customers</a:t>
            </a:r>
          </a:p>
          <a:p>
            <a:r>
              <a:rPr lang="en-GB" sz="3000" dirty="0">
                <a:solidFill>
                  <a:schemeClr val="tx1"/>
                </a:solidFill>
                <a:latin typeface="+mj-lt"/>
              </a:rPr>
              <a:t>Explore relationships between the different attributes of customers.</a:t>
            </a:r>
          </a:p>
          <a:p>
            <a:endParaRPr lang="en-US" sz="3000" dirty="0">
              <a:solidFill>
                <a:schemeClr val="tx1"/>
              </a:solidFill>
              <a:latin typeface="+mj-lt"/>
            </a:endParaRPr>
          </a:p>
        </p:txBody>
      </p:sp>
    </p:spTree>
    <p:extLst>
      <p:ext uri="{BB962C8B-B14F-4D97-AF65-F5344CB8AC3E}">
        <p14:creationId xmlns:p14="http://schemas.microsoft.com/office/powerpoint/2010/main" val="35332615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Relationship of Fitness, Usage and Miles</a:t>
            </a:r>
          </a:p>
        </p:txBody>
      </p:sp>
      <p:sp>
        <p:nvSpPr>
          <p:cNvPr id="10" name="TextBox 9">
            <a:extLst>
              <a:ext uri="{FF2B5EF4-FFF2-40B4-BE49-F238E27FC236}">
                <a16:creationId xmlns:a16="http://schemas.microsoft.com/office/drawing/2014/main" id="{1846B9BD-A653-47D3-8174-DE6BF89EAF56}"/>
              </a:ext>
            </a:extLst>
          </p:cNvPr>
          <p:cNvSpPr txBox="1"/>
          <p:nvPr/>
        </p:nvSpPr>
        <p:spPr>
          <a:xfrm>
            <a:off x="5657850" y="1281677"/>
            <a:ext cx="6229351" cy="5355312"/>
          </a:xfrm>
          <a:prstGeom prst="rect">
            <a:avLst/>
          </a:prstGeom>
          <a:noFill/>
        </p:spPr>
        <p:txBody>
          <a:bodyPr wrap="square">
            <a:spAutoFit/>
          </a:bodyPr>
          <a:lstStyle/>
          <a:p>
            <a:pPr algn="just"/>
            <a:r>
              <a:rPr lang="en-GB"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Customers that self rate at fitness level 1, mostly plan on using the treadmill 2 to 3 times per week expecting to run 50 miles</a:t>
            </a:r>
          </a:p>
          <a:p>
            <a:pPr marL="342900" indent="-342900" algn="just">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Customers that self rate at fitness level 2, mostly plan on using the treadmill 2 to 4 times per week expecting to run almost 60 miles</a:t>
            </a:r>
          </a:p>
          <a:p>
            <a:pPr marL="342900" indent="-342900" algn="just">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Usage rises to the range 2 to 5 for fitness level 3 with expected miles also rising to the range of 60 to 100.</a:t>
            </a:r>
          </a:p>
          <a:p>
            <a:pPr marL="342900" indent="-342900" algn="just">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At Fitness Level 4, customers plan on using the treadmill 3 to 6 times a week with expected miles rising to the range 100 to 180</a:t>
            </a:r>
          </a:p>
          <a:p>
            <a:pPr marL="342900" indent="-342900" algn="just">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Fitness Level 5 ranks the highest usage of range 3 to 7 times a week with expected miles ranging from 100 to 250+</a:t>
            </a:r>
            <a:endParaRPr lang="en-GB" b="0" i="1" u="sng" dirty="0">
              <a:effectLst/>
              <a:latin typeface="Times New Roman" panose="02020603050405020304" pitchFamily="18" charset="0"/>
              <a:cs typeface="Times New Roman" panose="02020603050405020304" pitchFamily="18" charset="0"/>
            </a:endParaRPr>
          </a:p>
          <a:p>
            <a:pPr algn="just"/>
            <a:r>
              <a:rPr lang="en-GB" b="0" i="1" u="sng" dirty="0">
                <a:effectLst/>
                <a:latin typeface="Times New Roman" panose="02020603050405020304" pitchFamily="18" charset="0"/>
                <a:cs typeface="Times New Roman" panose="02020603050405020304" pitchFamily="18" charset="0"/>
              </a:rPr>
              <a:t>From this we can understand:</a:t>
            </a:r>
            <a:endParaRPr lang="en-GB" b="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Usage and Miles are directly proportional (As Usage increases, Miles increases and vice versa)</a:t>
            </a:r>
          </a:p>
          <a:p>
            <a:pPr marL="342900" indent="-342900" algn="just">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Fitness Level also increases with rise in Usage per week and Miles expected to run.</a:t>
            </a:r>
            <a:endParaRPr lang="en-US" dirty="0">
              <a:latin typeface="Times New Roman" panose="02020603050405020304" pitchFamily="18" charset="0"/>
              <a:cs typeface="Times New Roman" panose="02020603050405020304" pitchFamily="18" charset="0"/>
            </a:endParaRPr>
          </a:p>
        </p:txBody>
      </p:sp>
      <p:pic>
        <p:nvPicPr>
          <p:cNvPr id="26626" name="Picture 2">
            <a:extLst>
              <a:ext uri="{FF2B5EF4-FFF2-40B4-BE49-F238E27FC236}">
                <a16:creationId xmlns:a16="http://schemas.microsoft.com/office/drawing/2014/main" id="{F1454B29-C10F-46BE-BAA6-79B5649084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8" y="2072252"/>
            <a:ext cx="5192071" cy="3518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814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Relationship of Gender, Income and Product</a:t>
            </a:r>
          </a:p>
        </p:txBody>
      </p:sp>
      <p:sp>
        <p:nvSpPr>
          <p:cNvPr id="10" name="TextBox 9">
            <a:extLst>
              <a:ext uri="{FF2B5EF4-FFF2-40B4-BE49-F238E27FC236}">
                <a16:creationId xmlns:a16="http://schemas.microsoft.com/office/drawing/2014/main" id="{1846B9BD-A653-47D3-8174-DE6BF89EAF56}"/>
              </a:ext>
            </a:extLst>
          </p:cNvPr>
          <p:cNvSpPr txBox="1"/>
          <p:nvPr/>
        </p:nvSpPr>
        <p:spPr>
          <a:xfrm>
            <a:off x="5757861" y="1477222"/>
            <a:ext cx="6229351" cy="4708981"/>
          </a:xfrm>
          <a:prstGeom prst="rect">
            <a:avLst/>
          </a:prstGeom>
          <a:noFill/>
        </p:spPr>
        <p:txBody>
          <a:bodyPr wrap="square">
            <a:spAutoFit/>
          </a:bodyPr>
          <a:lstStyle/>
          <a:p>
            <a:pPr algn="just"/>
            <a:r>
              <a:rPr lang="en-GB" sz="20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According to the Model of treadmills preferred, we can say that :</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TM 195 : Income ranges from 30,000 to 70,000 for both men and women.</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TM 498 : Income ranges from 32,000 to 68,000 for men and 42,000 to 62,000 for women (with outliers present)</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TM 798 : Income ranges from 49,000 to 100,000+ for men and 53,000 to 95,000 for women.</a:t>
            </a:r>
          </a:p>
          <a:p>
            <a:pPr algn="just"/>
            <a:r>
              <a:rPr lang="en-GB" sz="2000" b="0" i="1" u="sng" dirty="0">
                <a:effectLst/>
                <a:latin typeface="Times New Roman" panose="02020603050405020304" pitchFamily="18" charset="0"/>
                <a:cs typeface="Times New Roman" panose="02020603050405020304" pitchFamily="18" charset="0"/>
              </a:rPr>
              <a:t>From this we can understand:</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People with more income prefer TM798. This makes it probable that it is the most expensive.</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Men earn more than Women</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More Men prefer the TM798 than Women</a:t>
            </a:r>
            <a:endParaRPr lang="en-US" sz="2000" dirty="0">
              <a:latin typeface="Times New Roman" panose="02020603050405020304" pitchFamily="18" charset="0"/>
              <a:cs typeface="Times New Roman" panose="02020603050405020304" pitchFamily="18" charset="0"/>
            </a:endParaRPr>
          </a:p>
        </p:txBody>
      </p:sp>
      <p:pic>
        <p:nvPicPr>
          <p:cNvPr id="28674" name="Picture 2">
            <a:extLst>
              <a:ext uri="{FF2B5EF4-FFF2-40B4-BE49-F238E27FC236}">
                <a16:creationId xmlns:a16="http://schemas.microsoft.com/office/drawing/2014/main" id="{F2995084-CBB5-432E-A4ED-8C799A837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 y="2024063"/>
            <a:ext cx="5270253" cy="3414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325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Relationship of Usage, Miles and Product</a:t>
            </a:r>
          </a:p>
        </p:txBody>
      </p:sp>
      <p:sp>
        <p:nvSpPr>
          <p:cNvPr id="10" name="TextBox 9">
            <a:extLst>
              <a:ext uri="{FF2B5EF4-FFF2-40B4-BE49-F238E27FC236}">
                <a16:creationId xmlns:a16="http://schemas.microsoft.com/office/drawing/2014/main" id="{1846B9BD-A653-47D3-8174-DE6BF89EAF56}"/>
              </a:ext>
            </a:extLst>
          </p:cNvPr>
          <p:cNvSpPr txBox="1"/>
          <p:nvPr/>
        </p:nvSpPr>
        <p:spPr>
          <a:xfrm>
            <a:off x="5757861" y="1315297"/>
            <a:ext cx="6229351" cy="5062924"/>
          </a:xfrm>
          <a:prstGeom prst="rect">
            <a:avLst/>
          </a:prstGeom>
          <a:noFill/>
        </p:spPr>
        <p:txBody>
          <a:bodyPr wrap="square">
            <a:spAutoFit/>
          </a:bodyPr>
          <a:lstStyle/>
          <a:p>
            <a:pPr algn="just"/>
            <a:r>
              <a:rPr lang="en-GB" sz="19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1900" b="0" i="0" dirty="0">
                <a:effectLst/>
                <a:latin typeface="Times New Roman" panose="02020603050405020304" pitchFamily="18" charset="0"/>
                <a:cs typeface="Times New Roman" panose="02020603050405020304" pitchFamily="18" charset="0"/>
              </a:rPr>
              <a:t>For the Usage range of 3 to 4; customers with TM498 plan to run more miles(90-140) than the customers with TM195 (80 - 100).</a:t>
            </a:r>
          </a:p>
          <a:p>
            <a:pPr marL="342900" indent="-342900" algn="just">
              <a:buFont typeface="Arial" panose="020B0604020202020204" pitchFamily="34" charset="0"/>
              <a:buChar char="•"/>
            </a:pPr>
            <a:r>
              <a:rPr lang="en-GB" sz="1900" b="0" i="0" dirty="0">
                <a:effectLst/>
                <a:latin typeface="Times New Roman" panose="02020603050405020304" pitchFamily="18" charset="0"/>
                <a:cs typeface="Times New Roman" panose="02020603050405020304" pitchFamily="18" charset="0"/>
              </a:rPr>
              <a:t>For the Usage range of 4 to 5; customers with TM195 have a sharp incline in the miles expected to run (100 - 160 miles) whereas customers with TM498 increase at the same rate (120 - 140 miles)</a:t>
            </a:r>
          </a:p>
          <a:p>
            <a:pPr marL="342900" indent="-342900" algn="just">
              <a:buFont typeface="Arial" panose="020B0604020202020204" pitchFamily="34" charset="0"/>
              <a:buChar char="•"/>
            </a:pPr>
            <a:r>
              <a:rPr lang="en-GB" sz="1900" b="0" i="0" dirty="0">
                <a:effectLst/>
                <a:latin typeface="Times New Roman" panose="02020603050405020304" pitchFamily="18" charset="0"/>
                <a:cs typeface="Times New Roman" panose="02020603050405020304" pitchFamily="18" charset="0"/>
              </a:rPr>
              <a:t>For the same usage; customers with TM798 plan to run more miles than those customers with TM195 and TM 498</a:t>
            </a:r>
          </a:p>
          <a:p>
            <a:pPr algn="just"/>
            <a:r>
              <a:rPr lang="en-GB" sz="1900" b="0" i="1" u="sng" dirty="0">
                <a:effectLst/>
                <a:latin typeface="Times New Roman" panose="02020603050405020304" pitchFamily="18" charset="0"/>
                <a:cs typeface="Times New Roman" panose="02020603050405020304" pitchFamily="18" charset="0"/>
              </a:rPr>
              <a:t>From this we can understand:</a:t>
            </a:r>
          </a:p>
          <a:p>
            <a:pPr marL="342900" indent="-342900" algn="just">
              <a:buFont typeface="Arial" panose="020B0604020202020204" pitchFamily="34" charset="0"/>
              <a:buChar char="•"/>
            </a:pPr>
            <a:r>
              <a:rPr lang="en-GB" sz="1900" b="0" i="0" dirty="0">
                <a:effectLst/>
                <a:latin typeface="Times New Roman" panose="02020603050405020304" pitchFamily="18" charset="0"/>
                <a:cs typeface="Times New Roman" panose="02020603050405020304" pitchFamily="18" charset="0"/>
              </a:rPr>
              <a:t>Customers with TM798, run the most miles as well as use it more frequently.</a:t>
            </a:r>
          </a:p>
          <a:p>
            <a:pPr marL="342900" indent="-342900" algn="just">
              <a:buFont typeface="Arial" panose="020B0604020202020204" pitchFamily="34" charset="0"/>
              <a:buChar char="•"/>
            </a:pPr>
            <a:r>
              <a:rPr lang="en-GB" sz="1900" b="0" i="0" dirty="0">
                <a:effectLst/>
                <a:latin typeface="Times New Roman" panose="02020603050405020304" pitchFamily="18" charset="0"/>
                <a:cs typeface="Times New Roman" panose="02020603050405020304" pitchFamily="18" charset="0"/>
              </a:rPr>
              <a:t>Customers with TM 498 run more miles than customers with TM 195 when they use it for 3 - 4 times a week</a:t>
            </a:r>
          </a:p>
          <a:p>
            <a:pPr marL="342900" indent="-342900" algn="just">
              <a:buFont typeface="Arial" panose="020B0604020202020204" pitchFamily="34" charset="0"/>
              <a:buChar char="•"/>
            </a:pPr>
            <a:r>
              <a:rPr lang="en-GB" sz="1900" b="0" i="0" dirty="0">
                <a:effectLst/>
                <a:latin typeface="Times New Roman" panose="02020603050405020304" pitchFamily="18" charset="0"/>
                <a:cs typeface="Times New Roman" panose="02020603050405020304" pitchFamily="18" charset="0"/>
              </a:rPr>
              <a:t>For 4 - 5 times a week; customers with TM 195 run more miles than customers with TM 498</a:t>
            </a:r>
            <a:endParaRPr lang="en-US" sz="1900" dirty="0">
              <a:latin typeface="Times New Roman" panose="02020603050405020304" pitchFamily="18" charset="0"/>
              <a:cs typeface="Times New Roman" panose="02020603050405020304" pitchFamily="18" charset="0"/>
            </a:endParaRPr>
          </a:p>
        </p:txBody>
      </p:sp>
      <p:pic>
        <p:nvPicPr>
          <p:cNvPr id="27650" name="Picture 2">
            <a:extLst>
              <a:ext uri="{FF2B5EF4-FFF2-40B4-BE49-F238E27FC236}">
                <a16:creationId xmlns:a16="http://schemas.microsoft.com/office/drawing/2014/main" id="{B0C8CD32-6836-47D9-BB37-5511E01181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8" y="1995488"/>
            <a:ext cx="5347496" cy="3624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527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8" y="147537"/>
            <a:ext cx="10728322" cy="709713"/>
          </a:xfrm>
        </p:spPr>
        <p:txBody>
          <a:bodyPr>
            <a:normAutofit/>
          </a:bodyPr>
          <a:lstStyle/>
          <a:p>
            <a:r>
              <a:rPr lang="en-US" sz="5000" b="1" u="sng" dirty="0"/>
              <a:t>Relationship of Usage, Fitness and Product</a:t>
            </a:r>
          </a:p>
        </p:txBody>
      </p:sp>
      <p:sp>
        <p:nvSpPr>
          <p:cNvPr id="10" name="TextBox 9">
            <a:extLst>
              <a:ext uri="{FF2B5EF4-FFF2-40B4-BE49-F238E27FC236}">
                <a16:creationId xmlns:a16="http://schemas.microsoft.com/office/drawing/2014/main" id="{1846B9BD-A653-47D3-8174-DE6BF89EAF56}"/>
              </a:ext>
            </a:extLst>
          </p:cNvPr>
          <p:cNvSpPr txBox="1"/>
          <p:nvPr/>
        </p:nvSpPr>
        <p:spPr>
          <a:xfrm>
            <a:off x="731838" y="3768293"/>
            <a:ext cx="11344274" cy="3016210"/>
          </a:xfrm>
          <a:prstGeom prst="rect">
            <a:avLst/>
          </a:prstGeom>
          <a:noFill/>
        </p:spPr>
        <p:txBody>
          <a:bodyPr wrap="square">
            <a:spAutoFit/>
          </a:bodyPr>
          <a:lstStyle/>
          <a:p>
            <a:pPr algn="just"/>
            <a:r>
              <a:rPr lang="en-GB" sz="19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1900" b="0" i="0" dirty="0">
                <a:effectLst/>
                <a:latin typeface="Times New Roman" panose="02020603050405020304" pitchFamily="18" charset="0"/>
                <a:cs typeface="Times New Roman" panose="02020603050405020304" pitchFamily="18" charset="0"/>
              </a:rPr>
              <a:t>For TM195 and TM498; the Usage is similar for customers in fitness level 2, 3 and 4. Although customers that are very unfit (fitness level 1) tend to use the TM195 model more per week than those customers using the TM498 model.</a:t>
            </a:r>
          </a:p>
          <a:p>
            <a:pPr marL="342900" indent="-342900" algn="just">
              <a:buFont typeface="Arial" panose="020B0604020202020204" pitchFamily="34" charset="0"/>
              <a:buChar char="•"/>
            </a:pPr>
            <a:r>
              <a:rPr lang="en-GB" sz="1900" b="0" i="0" dirty="0">
                <a:effectLst/>
                <a:latin typeface="Times New Roman" panose="02020603050405020304" pitchFamily="18" charset="0"/>
                <a:cs typeface="Times New Roman" panose="02020603050405020304" pitchFamily="18" charset="0"/>
              </a:rPr>
              <a:t>No customer that prefers model TM498 self rates themselves at fitness level 5 (very fit)</a:t>
            </a:r>
          </a:p>
          <a:p>
            <a:pPr marL="342900" indent="-342900" algn="just">
              <a:buFont typeface="Arial" panose="020B0604020202020204" pitchFamily="34" charset="0"/>
              <a:buChar char="•"/>
            </a:pPr>
            <a:r>
              <a:rPr lang="en-GB" sz="1900" b="0" i="0" dirty="0">
                <a:effectLst/>
                <a:latin typeface="Times New Roman" panose="02020603050405020304" pitchFamily="18" charset="0"/>
                <a:cs typeface="Times New Roman" panose="02020603050405020304" pitchFamily="18" charset="0"/>
              </a:rPr>
              <a:t>No customer that prefers model TM798 self rates themselves at fitness level 1 and 2 (very unfit and unfit)</a:t>
            </a:r>
          </a:p>
          <a:p>
            <a:pPr marL="342900" indent="-342900" algn="just">
              <a:buFont typeface="Arial" panose="020B0604020202020204" pitchFamily="34" charset="0"/>
              <a:buChar char="•"/>
            </a:pPr>
            <a:r>
              <a:rPr lang="en-GB" sz="1900" b="0" i="0" dirty="0">
                <a:effectLst/>
                <a:latin typeface="Times New Roman" panose="02020603050405020304" pitchFamily="18" charset="0"/>
                <a:cs typeface="Times New Roman" panose="02020603050405020304" pitchFamily="18" charset="0"/>
              </a:rPr>
              <a:t>Customers who prefer the TM195; expect to use the treadmill 3 to 4 times a week to maintain their self rated fitness level of 3.</a:t>
            </a:r>
          </a:p>
          <a:p>
            <a:pPr marL="342900" indent="-342900" algn="just">
              <a:buFont typeface="Arial" panose="020B0604020202020204" pitchFamily="34" charset="0"/>
              <a:buChar char="•"/>
            </a:pPr>
            <a:r>
              <a:rPr lang="en-GB" sz="1900" b="0" i="0" dirty="0">
                <a:effectLst/>
                <a:latin typeface="Times New Roman" panose="02020603050405020304" pitchFamily="18" charset="0"/>
                <a:cs typeface="Times New Roman" panose="02020603050405020304" pitchFamily="18" charset="0"/>
              </a:rPr>
              <a:t>Customers who self rate at fitness levels 3 and higher, use the treadmill 3 or more times a week</a:t>
            </a:r>
          </a:p>
          <a:p>
            <a:pPr marL="342900" indent="-342900" algn="just">
              <a:buFont typeface="Arial" panose="020B0604020202020204" pitchFamily="34" charset="0"/>
              <a:buChar char="•"/>
            </a:pPr>
            <a:r>
              <a:rPr lang="en-GB" sz="1900" b="0" i="0" dirty="0">
                <a:effectLst/>
                <a:latin typeface="Times New Roman" panose="02020603050405020304" pitchFamily="18" charset="0"/>
                <a:cs typeface="Times New Roman" panose="02020603050405020304" pitchFamily="18" charset="0"/>
              </a:rPr>
              <a:t>Customer of TM498 limit usage to 5 times a week with the highest self rated fitness level being 4</a:t>
            </a:r>
            <a:endParaRPr lang="en-US" sz="1900" dirty="0">
              <a:latin typeface="Times New Roman" panose="02020603050405020304" pitchFamily="18" charset="0"/>
              <a:cs typeface="Times New Roman" panose="02020603050405020304" pitchFamily="18" charset="0"/>
            </a:endParaRPr>
          </a:p>
        </p:txBody>
      </p:sp>
      <p:pic>
        <p:nvPicPr>
          <p:cNvPr id="29698" name="Picture 2">
            <a:extLst>
              <a:ext uri="{FF2B5EF4-FFF2-40B4-BE49-F238E27FC236}">
                <a16:creationId xmlns:a16="http://schemas.microsoft.com/office/drawing/2014/main" id="{A0B088A8-1A2E-4058-A149-5ED83A9873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1" y="857250"/>
            <a:ext cx="11344275" cy="2911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5728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8" y="147537"/>
            <a:ext cx="10728322" cy="709713"/>
          </a:xfrm>
        </p:spPr>
        <p:txBody>
          <a:bodyPr>
            <a:normAutofit/>
          </a:bodyPr>
          <a:lstStyle/>
          <a:p>
            <a:r>
              <a:rPr lang="en-US" sz="5000" b="1" u="sng" dirty="0"/>
              <a:t>Relationship of Usage, Age and Marital Status</a:t>
            </a:r>
          </a:p>
        </p:txBody>
      </p:sp>
      <p:sp>
        <p:nvSpPr>
          <p:cNvPr id="10" name="TextBox 9">
            <a:extLst>
              <a:ext uri="{FF2B5EF4-FFF2-40B4-BE49-F238E27FC236}">
                <a16:creationId xmlns:a16="http://schemas.microsoft.com/office/drawing/2014/main" id="{1846B9BD-A653-47D3-8174-DE6BF89EAF56}"/>
              </a:ext>
            </a:extLst>
          </p:cNvPr>
          <p:cNvSpPr txBox="1"/>
          <p:nvPr/>
        </p:nvSpPr>
        <p:spPr>
          <a:xfrm>
            <a:off x="646113" y="4478006"/>
            <a:ext cx="11344274" cy="1631216"/>
          </a:xfrm>
          <a:prstGeom prst="rect">
            <a:avLst/>
          </a:prstGeom>
          <a:noFill/>
        </p:spPr>
        <p:txBody>
          <a:bodyPr wrap="square">
            <a:spAutoFit/>
          </a:bodyPr>
          <a:lstStyle/>
          <a:p>
            <a:pPr algn="just"/>
            <a:r>
              <a:rPr lang="en-GB" sz="20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Single people tend to use the treadmill more than partnered people for all expected number of uses in a week.</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Single customers do not use the treadmill 7 times a week at all.</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Partnered customers have a bigger age range than single customers</a:t>
            </a:r>
            <a:endParaRPr lang="en-US" sz="2000" dirty="0">
              <a:latin typeface="Times New Roman" panose="02020603050405020304" pitchFamily="18" charset="0"/>
              <a:cs typeface="Times New Roman" panose="02020603050405020304" pitchFamily="18" charset="0"/>
            </a:endParaRPr>
          </a:p>
        </p:txBody>
      </p:sp>
      <p:pic>
        <p:nvPicPr>
          <p:cNvPr id="30722" name="Picture 2">
            <a:extLst>
              <a:ext uri="{FF2B5EF4-FFF2-40B4-BE49-F238E27FC236}">
                <a16:creationId xmlns:a16="http://schemas.microsoft.com/office/drawing/2014/main" id="{71C1423A-0430-4481-BF92-D664EDE408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3144" y="1015040"/>
            <a:ext cx="7851406"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6093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8" y="147537"/>
            <a:ext cx="10728322" cy="709713"/>
          </a:xfrm>
        </p:spPr>
        <p:txBody>
          <a:bodyPr>
            <a:normAutofit/>
          </a:bodyPr>
          <a:lstStyle/>
          <a:p>
            <a:r>
              <a:rPr lang="en-US" sz="5000" b="1" u="sng" dirty="0"/>
              <a:t>Relationship of Miles, Age and Fitness</a:t>
            </a:r>
          </a:p>
        </p:txBody>
      </p:sp>
      <p:sp>
        <p:nvSpPr>
          <p:cNvPr id="10" name="TextBox 9">
            <a:extLst>
              <a:ext uri="{FF2B5EF4-FFF2-40B4-BE49-F238E27FC236}">
                <a16:creationId xmlns:a16="http://schemas.microsoft.com/office/drawing/2014/main" id="{1846B9BD-A653-47D3-8174-DE6BF89EAF56}"/>
              </a:ext>
            </a:extLst>
          </p:cNvPr>
          <p:cNvSpPr txBox="1"/>
          <p:nvPr/>
        </p:nvSpPr>
        <p:spPr>
          <a:xfrm>
            <a:off x="6280149" y="1219200"/>
            <a:ext cx="5180011" cy="5324535"/>
          </a:xfrm>
          <a:prstGeom prst="rect">
            <a:avLst/>
          </a:prstGeom>
          <a:noFill/>
        </p:spPr>
        <p:txBody>
          <a:bodyPr wrap="square">
            <a:spAutoFit/>
          </a:bodyPr>
          <a:lstStyle/>
          <a:p>
            <a:pPr algn="just"/>
            <a:r>
              <a:rPr lang="en-GB" sz="20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FITNESS LEVEL 1 : As age increases; Miles expected to run decreases.</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FITNESS LEVEL 2, 3 : As Age increases; miles expected to run has a very small and negligible decline</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FITNESS LEVEL 4 : As Age increases, there is a minor but noticeable decline in expected miles run</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FITNESS LEVEL 5 : As Age increases, Miles expected to run also increases.</a:t>
            </a:r>
          </a:p>
          <a:p>
            <a:pPr algn="just"/>
            <a:r>
              <a:rPr lang="en-GB" sz="2000" b="0" i="1" u="sng" dirty="0">
                <a:effectLst/>
                <a:latin typeface="Times New Roman" panose="02020603050405020304" pitchFamily="18" charset="0"/>
                <a:cs typeface="Times New Roman" panose="02020603050405020304" pitchFamily="18" charset="0"/>
              </a:rPr>
              <a:t>From this we can understand:</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As Age increases, those who self identify at fitness level 1,2, 3 and 4 have a decline in miles that they run except for those who identify as level 5 whose expected miles increase.</a:t>
            </a:r>
            <a:endParaRPr lang="en-US" sz="2000" dirty="0">
              <a:latin typeface="Times New Roman" panose="02020603050405020304" pitchFamily="18" charset="0"/>
              <a:cs typeface="Times New Roman" panose="02020603050405020304" pitchFamily="18" charset="0"/>
            </a:endParaRPr>
          </a:p>
        </p:txBody>
      </p:sp>
      <p:pic>
        <p:nvPicPr>
          <p:cNvPr id="31746" name="Picture 2">
            <a:extLst>
              <a:ext uri="{FF2B5EF4-FFF2-40B4-BE49-F238E27FC236}">
                <a16:creationId xmlns:a16="http://schemas.microsoft.com/office/drawing/2014/main" id="{1440A983-85DE-4AA3-A8DB-0CDBB064C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600" y="1400175"/>
            <a:ext cx="5236252" cy="462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6326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314265"/>
            <a:ext cx="10728322" cy="709713"/>
          </a:xfrm>
        </p:spPr>
        <p:txBody>
          <a:bodyPr>
            <a:normAutofit/>
          </a:bodyPr>
          <a:lstStyle/>
          <a:p>
            <a:r>
              <a:rPr lang="en-US" sz="5000" b="1" u="sng" dirty="0"/>
              <a:t>Relationship of Miles, Education and Gender</a:t>
            </a:r>
          </a:p>
        </p:txBody>
      </p:sp>
      <p:sp>
        <p:nvSpPr>
          <p:cNvPr id="10" name="TextBox 9">
            <a:extLst>
              <a:ext uri="{FF2B5EF4-FFF2-40B4-BE49-F238E27FC236}">
                <a16:creationId xmlns:a16="http://schemas.microsoft.com/office/drawing/2014/main" id="{1846B9BD-A653-47D3-8174-DE6BF89EAF56}"/>
              </a:ext>
            </a:extLst>
          </p:cNvPr>
          <p:cNvSpPr txBox="1"/>
          <p:nvPr/>
        </p:nvSpPr>
        <p:spPr>
          <a:xfrm>
            <a:off x="6280150" y="2448479"/>
            <a:ext cx="5180011" cy="1938992"/>
          </a:xfrm>
          <a:prstGeom prst="rect">
            <a:avLst/>
          </a:prstGeom>
          <a:noFill/>
        </p:spPr>
        <p:txBody>
          <a:bodyPr wrap="square">
            <a:spAutoFit/>
          </a:bodyPr>
          <a:lstStyle/>
          <a:p>
            <a:pPr algn="just"/>
            <a:r>
              <a:rPr lang="en-GB" sz="20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Males run more miles than Females</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Men and Women roughly have the same years of Education</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Higher the Education, higher the Miles expected to run.</a:t>
            </a:r>
            <a:endParaRPr lang="en-US" sz="2000" dirty="0">
              <a:latin typeface="Times New Roman" panose="02020603050405020304" pitchFamily="18" charset="0"/>
              <a:cs typeface="Times New Roman" panose="02020603050405020304" pitchFamily="18" charset="0"/>
            </a:endParaRPr>
          </a:p>
        </p:txBody>
      </p:sp>
      <p:pic>
        <p:nvPicPr>
          <p:cNvPr id="32770" name="Picture 2">
            <a:extLst>
              <a:ext uri="{FF2B5EF4-FFF2-40B4-BE49-F238E27FC236}">
                <a16:creationId xmlns:a16="http://schemas.microsoft.com/office/drawing/2014/main" id="{D6ABA3E6-E8D3-4BF5-A719-49A0FB0C0B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49" y="1381125"/>
            <a:ext cx="5290279" cy="440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2432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314265"/>
            <a:ext cx="10728322" cy="709713"/>
          </a:xfrm>
        </p:spPr>
        <p:txBody>
          <a:bodyPr>
            <a:normAutofit/>
          </a:bodyPr>
          <a:lstStyle/>
          <a:p>
            <a:r>
              <a:rPr lang="en-US" sz="5000" b="1" u="sng" dirty="0"/>
              <a:t>Relationship of Income, Age and Gender</a:t>
            </a:r>
          </a:p>
        </p:txBody>
      </p:sp>
      <p:sp>
        <p:nvSpPr>
          <p:cNvPr id="10" name="TextBox 9">
            <a:extLst>
              <a:ext uri="{FF2B5EF4-FFF2-40B4-BE49-F238E27FC236}">
                <a16:creationId xmlns:a16="http://schemas.microsoft.com/office/drawing/2014/main" id="{1846B9BD-A653-47D3-8174-DE6BF89EAF56}"/>
              </a:ext>
            </a:extLst>
          </p:cNvPr>
          <p:cNvSpPr txBox="1"/>
          <p:nvPr/>
        </p:nvSpPr>
        <p:spPr>
          <a:xfrm>
            <a:off x="6432550" y="3039029"/>
            <a:ext cx="5180011" cy="1015663"/>
          </a:xfrm>
          <a:prstGeom prst="rect">
            <a:avLst/>
          </a:prstGeom>
          <a:noFill/>
        </p:spPr>
        <p:txBody>
          <a:bodyPr wrap="square">
            <a:spAutoFit/>
          </a:bodyPr>
          <a:lstStyle/>
          <a:p>
            <a:pPr algn="just"/>
            <a:r>
              <a:rPr lang="en-GB" sz="20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For both Men and Women; as Age increases, the income also increases.</a:t>
            </a:r>
            <a:endParaRPr lang="en-US" sz="2000" dirty="0">
              <a:latin typeface="Times New Roman" panose="02020603050405020304" pitchFamily="18" charset="0"/>
              <a:cs typeface="Times New Roman" panose="02020603050405020304" pitchFamily="18" charset="0"/>
            </a:endParaRPr>
          </a:p>
        </p:txBody>
      </p:sp>
      <p:pic>
        <p:nvPicPr>
          <p:cNvPr id="33794" name="Picture 2">
            <a:extLst>
              <a:ext uri="{FF2B5EF4-FFF2-40B4-BE49-F238E27FC236}">
                <a16:creationId xmlns:a16="http://schemas.microsoft.com/office/drawing/2014/main" id="{451A1CB4-F2A1-4635-9680-E50E5D0812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1523999"/>
            <a:ext cx="5426076" cy="4554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9672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314265"/>
            <a:ext cx="10728322" cy="709713"/>
          </a:xfrm>
        </p:spPr>
        <p:txBody>
          <a:bodyPr>
            <a:normAutofit/>
          </a:bodyPr>
          <a:lstStyle/>
          <a:p>
            <a:r>
              <a:rPr lang="en-US" sz="5000" b="1" u="sng" dirty="0"/>
              <a:t>Relationship of Income, Age, Product and Gender</a:t>
            </a:r>
          </a:p>
        </p:txBody>
      </p:sp>
      <p:sp>
        <p:nvSpPr>
          <p:cNvPr id="10" name="TextBox 9">
            <a:extLst>
              <a:ext uri="{FF2B5EF4-FFF2-40B4-BE49-F238E27FC236}">
                <a16:creationId xmlns:a16="http://schemas.microsoft.com/office/drawing/2014/main" id="{1846B9BD-A653-47D3-8174-DE6BF89EAF56}"/>
              </a:ext>
            </a:extLst>
          </p:cNvPr>
          <p:cNvSpPr txBox="1"/>
          <p:nvPr/>
        </p:nvSpPr>
        <p:spPr>
          <a:xfrm>
            <a:off x="905669" y="4684455"/>
            <a:ext cx="10380661" cy="1631216"/>
          </a:xfrm>
          <a:prstGeom prst="rect">
            <a:avLst/>
          </a:prstGeom>
          <a:noFill/>
        </p:spPr>
        <p:txBody>
          <a:bodyPr wrap="square">
            <a:spAutoFit/>
          </a:bodyPr>
          <a:lstStyle/>
          <a:p>
            <a:pPr algn="just"/>
            <a:r>
              <a:rPr lang="en-GB" sz="20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TM798 is more preferred by men with higher income.</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Men of higher age prefer both TM798 as well as TM195 whereas women of higher age prefer the TM195 only</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Men of age 20 to 35 have bought more treadmills than women of the same age.</a:t>
            </a:r>
            <a:endParaRPr lang="en-US" sz="2000" dirty="0">
              <a:latin typeface="Times New Roman" panose="02020603050405020304" pitchFamily="18" charset="0"/>
              <a:cs typeface="Times New Roman" panose="02020603050405020304" pitchFamily="18" charset="0"/>
            </a:endParaRPr>
          </a:p>
        </p:txBody>
      </p:sp>
      <p:pic>
        <p:nvPicPr>
          <p:cNvPr id="34818" name="Picture 2">
            <a:extLst>
              <a:ext uri="{FF2B5EF4-FFF2-40B4-BE49-F238E27FC236}">
                <a16:creationId xmlns:a16="http://schemas.microsoft.com/office/drawing/2014/main" id="{3AD667D5-3917-4412-BF81-04AB3439AF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023978"/>
            <a:ext cx="7620000"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1827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846B9BD-A653-47D3-8174-DE6BF89EAF56}"/>
              </a:ext>
            </a:extLst>
          </p:cNvPr>
          <p:cNvSpPr txBox="1"/>
          <p:nvPr/>
        </p:nvSpPr>
        <p:spPr>
          <a:xfrm>
            <a:off x="538163" y="3555753"/>
            <a:ext cx="11344274" cy="3154710"/>
          </a:xfrm>
          <a:prstGeom prst="rect">
            <a:avLst/>
          </a:prstGeom>
          <a:noFill/>
        </p:spPr>
        <p:txBody>
          <a:bodyPr wrap="square">
            <a:spAutoFit/>
          </a:bodyPr>
          <a:lstStyle/>
          <a:p>
            <a:pPr algn="just"/>
            <a:r>
              <a:rPr lang="en-GB" sz="19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FITNESS LEVEL 1 - Single customers prefer TM498 whereas partnered customers prefer TM195</a:t>
            </a:r>
          </a:p>
          <a:p>
            <a:pPr marL="342900" indent="-342900" algn="just">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FITNESS LEVEL 2 - Single customers prefer TM498 more than TM195 and vice versa for Partnered.</a:t>
            </a:r>
          </a:p>
          <a:p>
            <a:pPr marL="342900" indent="-342900" algn="just">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FITNESS LEVEL 3 - TM195 is preferred most followed by TM498 and then TM195; however Partnered customers have bought significantly more number of treadmills</a:t>
            </a:r>
          </a:p>
          <a:p>
            <a:pPr marL="342900" indent="-342900" algn="just">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FITNESS LEVEL 4 - Single customers prefer TM195 the most followed by TM498 and TM798. Partnered customers prefer TM798 the most followed by TM 195 and TM498 with equal preference</a:t>
            </a:r>
          </a:p>
          <a:p>
            <a:pPr marL="342900" indent="-342900" algn="just">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FITNESS LEVEL 5 - Both Single and Partnered prefer TM798 followed by TM 195</a:t>
            </a:r>
          </a:p>
          <a:p>
            <a:pPr algn="just"/>
            <a:r>
              <a:rPr lang="en-GB" b="0" i="1" u="sng" dirty="0">
                <a:effectLst/>
                <a:latin typeface="Times New Roman" panose="02020603050405020304" pitchFamily="18" charset="0"/>
                <a:cs typeface="Times New Roman" panose="02020603050405020304" pitchFamily="18" charset="0"/>
              </a:rPr>
              <a:t>From this we can understand:</a:t>
            </a:r>
          </a:p>
          <a:p>
            <a:pPr marL="342900" indent="-342900" algn="just">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As Fitness rises, TM798 is preferred.</a:t>
            </a:r>
          </a:p>
          <a:p>
            <a:pPr marL="342900" indent="-342900" algn="just">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Partnered customers buy more treadmills than Single ones</a:t>
            </a:r>
            <a:endParaRPr lang="en-US"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17A12150-5910-4CD9-86F8-4CFF045054D8}"/>
              </a:ext>
            </a:extLst>
          </p:cNvPr>
          <p:cNvSpPr txBox="1">
            <a:spLocks/>
          </p:cNvSpPr>
          <p:nvPr/>
        </p:nvSpPr>
        <p:spPr>
          <a:xfrm>
            <a:off x="731838" y="147537"/>
            <a:ext cx="10728322" cy="709713"/>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5000" b="1" u="sng"/>
              <a:t>Relationship of Marital Status, Fitness and Product</a:t>
            </a:r>
            <a:endParaRPr lang="en-US" sz="5000" b="1" u="sng" dirty="0"/>
          </a:p>
        </p:txBody>
      </p:sp>
      <p:pic>
        <p:nvPicPr>
          <p:cNvPr id="8" name="Picture 2">
            <a:extLst>
              <a:ext uri="{FF2B5EF4-FFF2-40B4-BE49-F238E27FC236}">
                <a16:creationId xmlns:a16="http://schemas.microsoft.com/office/drawing/2014/main" id="{C6734FC0-1853-4C14-A85D-E3D0E63690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4469" y="857250"/>
            <a:ext cx="9491662"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000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855917"/>
          </a:xfrm>
        </p:spPr>
        <p:txBody>
          <a:bodyPr>
            <a:normAutofit/>
          </a:bodyPr>
          <a:lstStyle/>
          <a:p>
            <a:r>
              <a:rPr lang="en-US" sz="6000" b="1" u="sng" dirty="0"/>
              <a:t>DATA INFORMATION </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idx="1"/>
          </p:nvPr>
        </p:nvSpPr>
        <p:spPr>
          <a:xfrm>
            <a:off x="720000" y="1630392"/>
            <a:ext cx="10805249" cy="1055658"/>
          </a:xfrm>
        </p:spPr>
        <p:txBody>
          <a:bodyPr>
            <a:normAutofit lnSpcReduction="10000"/>
          </a:bodyPr>
          <a:lstStyle/>
          <a:p>
            <a:r>
              <a:rPr lang="en-GB" sz="3000" dirty="0">
                <a:solidFill>
                  <a:schemeClr val="tx1"/>
                </a:solidFill>
                <a:latin typeface="+mj-lt"/>
              </a:rPr>
              <a:t>The data is for customers of the treadmill product(s) of a retail store called Cardio Good Fitness. It contains the following variables:</a:t>
            </a:r>
          </a:p>
          <a:p>
            <a:endParaRPr lang="en-US" sz="3000" dirty="0">
              <a:solidFill>
                <a:schemeClr val="tx1"/>
              </a:solidFill>
              <a:latin typeface="+mj-lt"/>
            </a:endParaRPr>
          </a:p>
        </p:txBody>
      </p:sp>
      <p:graphicFrame>
        <p:nvGraphicFramePr>
          <p:cNvPr id="4" name="Table 4">
            <a:extLst>
              <a:ext uri="{FF2B5EF4-FFF2-40B4-BE49-F238E27FC236}">
                <a16:creationId xmlns:a16="http://schemas.microsoft.com/office/drawing/2014/main" id="{833849A4-A1EF-4B7A-9F9C-717FE09C1C15}"/>
              </a:ext>
            </a:extLst>
          </p:cNvPr>
          <p:cNvGraphicFramePr>
            <a:graphicFrameLocks noGrp="1"/>
          </p:cNvGraphicFramePr>
          <p:nvPr>
            <p:extLst>
              <p:ext uri="{D42A27DB-BD31-4B8C-83A1-F6EECF244321}">
                <p14:modId xmlns:p14="http://schemas.microsoft.com/office/powerpoint/2010/main" val="2750694522"/>
              </p:ext>
            </p:extLst>
          </p:nvPr>
        </p:nvGraphicFramePr>
        <p:xfrm>
          <a:off x="720000" y="2781300"/>
          <a:ext cx="5985600" cy="3719120"/>
        </p:xfrm>
        <a:graphic>
          <a:graphicData uri="http://schemas.openxmlformats.org/drawingml/2006/table">
            <a:tbl>
              <a:tblPr firstRow="1" bandRow="1">
                <a:tableStyleId>{5C22544A-7EE6-4342-B048-85BDC9FD1C3A}</a:tableStyleId>
              </a:tblPr>
              <a:tblGrid>
                <a:gridCol w="1556475">
                  <a:extLst>
                    <a:ext uri="{9D8B030D-6E8A-4147-A177-3AD203B41FA5}">
                      <a16:colId xmlns:a16="http://schemas.microsoft.com/office/drawing/2014/main" val="4249588755"/>
                    </a:ext>
                  </a:extLst>
                </a:gridCol>
                <a:gridCol w="1609725">
                  <a:extLst>
                    <a:ext uri="{9D8B030D-6E8A-4147-A177-3AD203B41FA5}">
                      <a16:colId xmlns:a16="http://schemas.microsoft.com/office/drawing/2014/main" val="1550090802"/>
                    </a:ext>
                  </a:extLst>
                </a:gridCol>
                <a:gridCol w="2819400">
                  <a:extLst>
                    <a:ext uri="{9D8B030D-6E8A-4147-A177-3AD203B41FA5}">
                      <a16:colId xmlns:a16="http://schemas.microsoft.com/office/drawing/2014/main" val="3929733551"/>
                    </a:ext>
                  </a:extLst>
                </a:gridCol>
              </a:tblGrid>
              <a:tr h="381560">
                <a:tc>
                  <a:txBody>
                    <a:bodyPr/>
                    <a:lstStyle/>
                    <a:p>
                      <a:r>
                        <a:rPr lang="en-US" sz="1600" dirty="0">
                          <a:latin typeface="Times New Roman" panose="02020603050405020304" pitchFamily="18" charset="0"/>
                          <a:cs typeface="Times New Roman" panose="02020603050405020304" pitchFamily="18" charset="0"/>
                        </a:rPr>
                        <a:t>Name</a:t>
                      </a:r>
                    </a:p>
                  </a:txBody>
                  <a:tcPr/>
                </a:tc>
                <a:tc>
                  <a:txBody>
                    <a:bodyPr/>
                    <a:lstStyle/>
                    <a:p>
                      <a:r>
                        <a:rPr lang="en-US" sz="1600" dirty="0">
                          <a:latin typeface="Times New Roman" panose="02020603050405020304" pitchFamily="18" charset="0"/>
                          <a:cs typeface="Times New Roman" panose="02020603050405020304" pitchFamily="18" charset="0"/>
                        </a:rPr>
                        <a:t>Type</a:t>
                      </a:r>
                    </a:p>
                  </a:txBody>
                  <a:tcPr/>
                </a:tc>
                <a:tc>
                  <a:txBody>
                    <a:bodyPr/>
                    <a:lstStyle/>
                    <a:p>
                      <a:r>
                        <a:rPr lang="en-US" sz="1600" dirty="0">
                          <a:latin typeface="Times New Roman" panose="02020603050405020304" pitchFamily="18" charset="0"/>
                          <a:cs typeface="Times New Roman" panose="02020603050405020304" pitchFamily="18" charset="0"/>
                        </a:rPr>
                        <a:t>Information</a:t>
                      </a:r>
                    </a:p>
                  </a:txBody>
                  <a:tcPr/>
                </a:tc>
                <a:extLst>
                  <a:ext uri="{0D108BD9-81ED-4DB2-BD59-A6C34878D82A}">
                    <a16:rowId xmlns:a16="http://schemas.microsoft.com/office/drawing/2014/main" val="1882133419"/>
                  </a:ext>
                </a:extLst>
              </a:tr>
              <a:tr h="370840">
                <a:tc>
                  <a:txBody>
                    <a:bodyPr/>
                    <a:lstStyle/>
                    <a:p>
                      <a:r>
                        <a:rPr lang="en-US" sz="1600" dirty="0">
                          <a:latin typeface="Times New Roman" panose="02020603050405020304" pitchFamily="18" charset="0"/>
                          <a:cs typeface="Times New Roman" panose="02020603050405020304" pitchFamily="18" charset="0"/>
                        </a:rPr>
                        <a:t>Product</a:t>
                      </a:r>
                    </a:p>
                  </a:txBody>
                  <a:tcPr/>
                </a:tc>
                <a:tc>
                  <a:txBody>
                    <a:bodyPr/>
                    <a:lstStyle/>
                    <a:p>
                      <a:r>
                        <a:rPr lang="en-US" sz="1600" dirty="0">
                          <a:latin typeface="Times New Roman" panose="02020603050405020304" pitchFamily="18" charset="0"/>
                          <a:cs typeface="Times New Roman" panose="02020603050405020304" pitchFamily="18" charset="0"/>
                        </a:rPr>
                        <a:t>Object (String)</a:t>
                      </a:r>
                    </a:p>
                  </a:txBody>
                  <a:tcPr/>
                </a:tc>
                <a:tc>
                  <a:txBody>
                    <a:bodyPr/>
                    <a:lstStyle/>
                    <a:p>
                      <a:r>
                        <a:rPr lang="en-US" sz="1600" dirty="0">
                          <a:latin typeface="Times New Roman" panose="02020603050405020304" pitchFamily="18" charset="0"/>
                          <a:cs typeface="Times New Roman" panose="02020603050405020304" pitchFamily="18" charset="0"/>
                        </a:rPr>
                        <a:t>3 Products </a:t>
                      </a:r>
                    </a:p>
                  </a:txBody>
                  <a:tcPr/>
                </a:tc>
                <a:extLst>
                  <a:ext uri="{0D108BD9-81ED-4DB2-BD59-A6C34878D82A}">
                    <a16:rowId xmlns:a16="http://schemas.microsoft.com/office/drawing/2014/main" val="1895912510"/>
                  </a:ext>
                </a:extLst>
              </a:tr>
              <a:tr h="370840">
                <a:tc>
                  <a:txBody>
                    <a:bodyPr/>
                    <a:lstStyle/>
                    <a:p>
                      <a:r>
                        <a:rPr lang="en-US" sz="1600" dirty="0">
                          <a:latin typeface="Times New Roman" panose="02020603050405020304" pitchFamily="18" charset="0"/>
                          <a:cs typeface="Times New Roman" panose="02020603050405020304" pitchFamily="18" charset="0"/>
                        </a:rPr>
                        <a:t>Age</a:t>
                      </a:r>
                    </a:p>
                  </a:txBody>
                  <a:tcPr/>
                </a:tc>
                <a:tc>
                  <a:txBody>
                    <a:bodyPr/>
                    <a:lstStyle/>
                    <a:p>
                      <a:r>
                        <a:rPr lang="en-US" sz="1600" dirty="0">
                          <a:latin typeface="Times New Roman" panose="02020603050405020304" pitchFamily="18" charset="0"/>
                          <a:cs typeface="Times New Roman" panose="02020603050405020304" pitchFamily="18" charset="0"/>
                        </a:rPr>
                        <a:t>Integer</a:t>
                      </a:r>
                    </a:p>
                  </a:txBody>
                  <a:tcPr/>
                </a:tc>
                <a:tc>
                  <a:txBody>
                    <a:bodyPr/>
                    <a:lstStyle/>
                    <a:p>
                      <a:r>
                        <a:rPr lang="en-US" sz="1600" dirty="0">
                          <a:latin typeface="Times New Roman" panose="02020603050405020304" pitchFamily="18" charset="0"/>
                          <a:cs typeface="Times New Roman" panose="02020603050405020304" pitchFamily="18" charset="0"/>
                        </a:rPr>
                        <a:t>Range from 18 to 50 years</a:t>
                      </a:r>
                    </a:p>
                  </a:txBody>
                  <a:tcPr/>
                </a:tc>
                <a:extLst>
                  <a:ext uri="{0D108BD9-81ED-4DB2-BD59-A6C34878D82A}">
                    <a16:rowId xmlns:a16="http://schemas.microsoft.com/office/drawing/2014/main" val="3339238776"/>
                  </a:ext>
                </a:extLst>
              </a:tr>
              <a:tr h="370840">
                <a:tc>
                  <a:txBody>
                    <a:bodyPr/>
                    <a:lstStyle/>
                    <a:p>
                      <a:r>
                        <a:rPr lang="en-US" sz="1600" dirty="0">
                          <a:latin typeface="Times New Roman" panose="02020603050405020304" pitchFamily="18" charset="0"/>
                          <a:cs typeface="Times New Roman" panose="02020603050405020304" pitchFamily="18" charset="0"/>
                        </a:rPr>
                        <a:t>Gender</a:t>
                      </a:r>
                    </a:p>
                  </a:txBody>
                  <a:tcPr/>
                </a:tc>
                <a:tc>
                  <a:txBody>
                    <a:bodyPr/>
                    <a:lstStyle/>
                    <a:p>
                      <a:r>
                        <a:rPr lang="en-US" sz="1600" dirty="0">
                          <a:latin typeface="Times New Roman" panose="02020603050405020304" pitchFamily="18" charset="0"/>
                          <a:cs typeface="Times New Roman" panose="02020603050405020304" pitchFamily="18" charset="0"/>
                        </a:rPr>
                        <a:t>Object (String)</a:t>
                      </a:r>
                    </a:p>
                  </a:txBody>
                  <a:tcPr/>
                </a:tc>
                <a:tc>
                  <a:txBody>
                    <a:bodyPr/>
                    <a:lstStyle/>
                    <a:p>
                      <a:r>
                        <a:rPr lang="en-US" sz="1600" dirty="0">
                          <a:latin typeface="Times New Roman" panose="02020603050405020304" pitchFamily="18" charset="0"/>
                          <a:cs typeface="Times New Roman" panose="02020603050405020304" pitchFamily="18" charset="0"/>
                        </a:rPr>
                        <a:t>Male / Female</a:t>
                      </a:r>
                    </a:p>
                  </a:txBody>
                  <a:tcPr/>
                </a:tc>
                <a:extLst>
                  <a:ext uri="{0D108BD9-81ED-4DB2-BD59-A6C34878D82A}">
                    <a16:rowId xmlns:a16="http://schemas.microsoft.com/office/drawing/2014/main" val="3498130895"/>
                  </a:ext>
                </a:extLst>
              </a:tr>
              <a:tr h="370840">
                <a:tc>
                  <a:txBody>
                    <a:bodyPr/>
                    <a:lstStyle/>
                    <a:p>
                      <a:r>
                        <a:rPr lang="en-US" sz="1600" dirty="0">
                          <a:latin typeface="Times New Roman" panose="02020603050405020304" pitchFamily="18" charset="0"/>
                          <a:cs typeface="Times New Roman" panose="02020603050405020304" pitchFamily="18" charset="0"/>
                        </a:rPr>
                        <a:t>Education</a:t>
                      </a:r>
                    </a:p>
                  </a:txBody>
                  <a:tcPr/>
                </a:tc>
                <a:tc>
                  <a:txBody>
                    <a:bodyPr/>
                    <a:lstStyle/>
                    <a:p>
                      <a:r>
                        <a:rPr lang="en-US" sz="1600" dirty="0">
                          <a:latin typeface="Times New Roman" panose="02020603050405020304" pitchFamily="18" charset="0"/>
                          <a:cs typeface="Times New Roman" panose="02020603050405020304" pitchFamily="18" charset="0"/>
                        </a:rPr>
                        <a:t>Integer</a:t>
                      </a:r>
                    </a:p>
                  </a:txBody>
                  <a:tcPr/>
                </a:tc>
                <a:tc>
                  <a:txBody>
                    <a:bodyPr/>
                    <a:lstStyle/>
                    <a:p>
                      <a:r>
                        <a:rPr lang="en-US" sz="1600" dirty="0">
                          <a:latin typeface="Times New Roman" panose="02020603050405020304" pitchFamily="18" charset="0"/>
                          <a:cs typeface="Times New Roman" panose="02020603050405020304" pitchFamily="18" charset="0"/>
                        </a:rPr>
                        <a:t>Range from 12 to 21 years</a:t>
                      </a:r>
                    </a:p>
                  </a:txBody>
                  <a:tcPr/>
                </a:tc>
                <a:extLst>
                  <a:ext uri="{0D108BD9-81ED-4DB2-BD59-A6C34878D82A}">
                    <a16:rowId xmlns:a16="http://schemas.microsoft.com/office/drawing/2014/main" val="2320497982"/>
                  </a:ext>
                </a:extLst>
              </a:tr>
              <a:tr h="370840">
                <a:tc>
                  <a:txBody>
                    <a:bodyPr/>
                    <a:lstStyle/>
                    <a:p>
                      <a:r>
                        <a:rPr lang="en-US" sz="1600" dirty="0">
                          <a:latin typeface="Times New Roman" panose="02020603050405020304" pitchFamily="18" charset="0"/>
                          <a:cs typeface="Times New Roman" panose="02020603050405020304" pitchFamily="18" charset="0"/>
                        </a:rPr>
                        <a:t>Marital Status</a:t>
                      </a:r>
                    </a:p>
                  </a:txBody>
                  <a:tcPr/>
                </a:tc>
                <a:tc>
                  <a:txBody>
                    <a:bodyPr/>
                    <a:lstStyle/>
                    <a:p>
                      <a:r>
                        <a:rPr lang="en-US" sz="1600" dirty="0">
                          <a:latin typeface="Times New Roman" panose="02020603050405020304" pitchFamily="18" charset="0"/>
                          <a:cs typeface="Times New Roman" panose="02020603050405020304" pitchFamily="18" charset="0"/>
                        </a:rPr>
                        <a:t>Object (String)</a:t>
                      </a:r>
                    </a:p>
                  </a:txBody>
                  <a:tcPr/>
                </a:tc>
                <a:tc>
                  <a:txBody>
                    <a:bodyPr/>
                    <a:lstStyle/>
                    <a:p>
                      <a:r>
                        <a:rPr lang="en-US" sz="1600" dirty="0">
                          <a:latin typeface="Times New Roman" panose="02020603050405020304" pitchFamily="18" charset="0"/>
                          <a:cs typeface="Times New Roman" panose="02020603050405020304" pitchFamily="18" charset="0"/>
                        </a:rPr>
                        <a:t>Single or Partnered</a:t>
                      </a:r>
                    </a:p>
                  </a:txBody>
                  <a:tcPr/>
                </a:tc>
                <a:extLst>
                  <a:ext uri="{0D108BD9-81ED-4DB2-BD59-A6C34878D82A}">
                    <a16:rowId xmlns:a16="http://schemas.microsoft.com/office/drawing/2014/main" val="1530686599"/>
                  </a:ext>
                </a:extLst>
              </a:tr>
              <a:tr h="370840">
                <a:tc>
                  <a:txBody>
                    <a:bodyPr/>
                    <a:lstStyle/>
                    <a:p>
                      <a:r>
                        <a:rPr lang="en-US" sz="1600" dirty="0">
                          <a:latin typeface="Times New Roman" panose="02020603050405020304" pitchFamily="18" charset="0"/>
                          <a:cs typeface="Times New Roman" panose="02020603050405020304" pitchFamily="18" charset="0"/>
                        </a:rPr>
                        <a:t>Usage</a:t>
                      </a:r>
                    </a:p>
                  </a:txBody>
                  <a:tcPr/>
                </a:tc>
                <a:tc>
                  <a:txBody>
                    <a:bodyPr/>
                    <a:lstStyle/>
                    <a:p>
                      <a:r>
                        <a:rPr lang="en-US" sz="1600" dirty="0">
                          <a:latin typeface="Times New Roman" panose="02020603050405020304" pitchFamily="18" charset="0"/>
                          <a:cs typeface="Times New Roman" panose="02020603050405020304" pitchFamily="18" charset="0"/>
                        </a:rPr>
                        <a:t>Integer</a:t>
                      </a:r>
                    </a:p>
                  </a:txBody>
                  <a:tcPr/>
                </a:tc>
                <a:tc>
                  <a:txBody>
                    <a:bodyPr/>
                    <a:lstStyle/>
                    <a:p>
                      <a:r>
                        <a:rPr lang="en-US" sz="1600" dirty="0">
                          <a:latin typeface="Times New Roman" panose="02020603050405020304" pitchFamily="18" charset="0"/>
                          <a:cs typeface="Times New Roman" panose="02020603050405020304" pitchFamily="18" charset="0"/>
                        </a:rPr>
                        <a:t>Range from 2 to 7 times / week</a:t>
                      </a:r>
                    </a:p>
                  </a:txBody>
                  <a:tcPr/>
                </a:tc>
                <a:extLst>
                  <a:ext uri="{0D108BD9-81ED-4DB2-BD59-A6C34878D82A}">
                    <a16:rowId xmlns:a16="http://schemas.microsoft.com/office/drawing/2014/main" val="1928911242"/>
                  </a:ext>
                </a:extLst>
              </a:tr>
              <a:tr h="370840">
                <a:tc>
                  <a:txBody>
                    <a:bodyPr/>
                    <a:lstStyle/>
                    <a:p>
                      <a:r>
                        <a:rPr lang="en-US" sz="1600" dirty="0">
                          <a:latin typeface="Times New Roman" panose="02020603050405020304" pitchFamily="18" charset="0"/>
                          <a:cs typeface="Times New Roman" panose="02020603050405020304" pitchFamily="18" charset="0"/>
                        </a:rPr>
                        <a:t>Fitness</a:t>
                      </a:r>
                    </a:p>
                  </a:txBody>
                  <a:tcPr/>
                </a:tc>
                <a:tc>
                  <a:txBody>
                    <a:bodyPr/>
                    <a:lstStyle/>
                    <a:p>
                      <a:r>
                        <a:rPr lang="en-US" sz="1600" dirty="0">
                          <a:latin typeface="Times New Roman" panose="02020603050405020304" pitchFamily="18" charset="0"/>
                          <a:cs typeface="Times New Roman" panose="02020603050405020304" pitchFamily="18" charset="0"/>
                        </a:rPr>
                        <a:t>Integer</a:t>
                      </a:r>
                    </a:p>
                  </a:txBody>
                  <a:tcPr/>
                </a:tc>
                <a:tc>
                  <a:txBody>
                    <a:bodyPr/>
                    <a:lstStyle/>
                    <a:p>
                      <a:r>
                        <a:rPr lang="en-US" sz="1600" dirty="0">
                          <a:latin typeface="Times New Roman" panose="02020603050405020304" pitchFamily="18" charset="0"/>
                          <a:cs typeface="Times New Roman" panose="02020603050405020304" pitchFamily="18" charset="0"/>
                        </a:rPr>
                        <a:t>Range from Level 1 to 5</a:t>
                      </a:r>
                    </a:p>
                  </a:txBody>
                  <a:tcPr/>
                </a:tc>
                <a:extLst>
                  <a:ext uri="{0D108BD9-81ED-4DB2-BD59-A6C34878D82A}">
                    <a16:rowId xmlns:a16="http://schemas.microsoft.com/office/drawing/2014/main" val="3873655558"/>
                  </a:ext>
                </a:extLst>
              </a:tr>
              <a:tr h="370840">
                <a:tc>
                  <a:txBody>
                    <a:bodyPr/>
                    <a:lstStyle/>
                    <a:p>
                      <a:r>
                        <a:rPr lang="en-US" sz="1600" dirty="0">
                          <a:latin typeface="Times New Roman" panose="02020603050405020304" pitchFamily="18" charset="0"/>
                          <a:cs typeface="Times New Roman" panose="02020603050405020304" pitchFamily="18" charset="0"/>
                        </a:rPr>
                        <a:t>Income</a:t>
                      </a:r>
                    </a:p>
                  </a:txBody>
                  <a:tcPr/>
                </a:tc>
                <a:tc>
                  <a:txBody>
                    <a:bodyPr/>
                    <a:lstStyle/>
                    <a:p>
                      <a:r>
                        <a:rPr lang="en-US" sz="1600" dirty="0">
                          <a:latin typeface="Times New Roman" panose="02020603050405020304" pitchFamily="18" charset="0"/>
                          <a:cs typeface="Times New Roman" panose="02020603050405020304" pitchFamily="18" charset="0"/>
                        </a:rPr>
                        <a:t>Integer</a:t>
                      </a:r>
                    </a:p>
                  </a:txBody>
                  <a:tcPr/>
                </a:tc>
                <a:tc>
                  <a:txBody>
                    <a:bodyPr/>
                    <a:lstStyle/>
                    <a:p>
                      <a:r>
                        <a:rPr lang="en-GB" sz="1600" dirty="0">
                          <a:latin typeface="Times New Roman" panose="02020603050405020304" pitchFamily="18" charset="0"/>
                          <a:cs typeface="Times New Roman" panose="02020603050405020304" pitchFamily="18" charset="0"/>
                        </a:rPr>
                        <a:t>Ranges from 29562 to 104581</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2594277"/>
                  </a:ext>
                </a:extLst>
              </a:tr>
              <a:tr h="370840">
                <a:tc>
                  <a:txBody>
                    <a:bodyPr/>
                    <a:lstStyle/>
                    <a:p>
                      <a:r>
                        <a:rPr lang="en-US" sz="1600" dirty="0">
                          <a:latin typeface="Times New Roman" panose="02020603050405020304" pitchFamily="18" charset="0"/>
                          <a:cs typeface="Times New Roman" panose="02020603050405020304" pitchFamily="18" charset="0"/>
                        </a:rPr>
                        <a:t>Miles</a:t>
                      </a:r>
                    </a:p>
                  </a:txBody>
                  <a:tcPr/>
                </a:tc>
                <a:tc>
                  <a:txBody>
                    <a:bodyPr/>
                    <a:lstStyle/>
                    <a:p>
                      <a:r>
                        <a:rPr lang="en-US" sz="1600" dirty="0">
                          <a:latin typeface="Times New Roman" panose="02020603050405020304" pitchFamily="18" charset="0"/>
                          <a:cs typeface="Times New Roman" panose="02020603050405020304" pitchFamily="18" charset="0"/>
                        </a:rPr>
                        <a:t>Integer</a:t>
                      </a:r>
                    </a:p>
                  </a:txBody>
                  <a:tcPr/>
                </a:tc>
                <a:tc>
                  <a:txBody>
                    <a:bodyPr/>
                    <a:lstStyle/>
                    <a:p>
                      <a:r>
                        <a:rPr lang="en-GB" sz="1600" dirty="0">
                          <a:latin typeface="Times New Roman" panose="02020603050405020304" pitchFamily="18" charset="0"/>
                          <a:cs typeface="Times New Roman" panose="02020603050405020304" pitchFamily="18" charset="0"/>
                        </a:rPr>
                        <a:t>Ranges from 21 to 360 miles </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32141422"/>
                  </a:ext>
                </a:extLst>
              </a:tr>
            </a:tbl>
          </a:graphicData>
        </a:graphic>
      </p:graphicFrame>
      <p:sp>
        <p:nvSpPr>
          <p:cNvPr id="5" name="Content Placeholder 2">
            <a:extLst>
              <a:ext uri="{FF2B5EF4-FFF2-40B4-BE49-F238E27FC236}">
                <a16:creationId xmlns:a16="http://schemas.microsoft.com/office/drawing/2014/main" id="{D875B51D-DDD9-4F3D-88DA-368D3D564F01}"/>
              </a:ext>
            </a:extLst>
          </p:cNvPr>
          <p:cNvSpPr txBox="1">
            <a:spLocks/>
          </p:cNvSpPr>
          <p:nvPr/>
        </p:nvSpPr>
        <p:spPr>
          <a:xfrm>
            <a:off x="6835051" y="2781300"/>
            <a:ext cx="4613272" cy="3719120"/>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000" dirty="0">
                <a:solidFill>
                  <a:schemeClr val="tx1"/>
                </a:solidFill>
                <a:latin typeface="+mj-lt"/>
              </a:rPr>
              <a:t>There are a 180 rows and 9 columns</a:t>
            </a:r>
          </a:p>
          <a:p>
            <a:r>
              <a:rPr lang="en-GB" sz="3000" dirty="0">
                <a:solidFill>
                  <a:schemeClr val="tx1"/>
                </a:solidFill>
                <a:latin typeface="+mj-lt"/>
              </a:rPr>
              <a:t>There are no missing or duplicated values</a:t>
            </a:r>
          </a:p>
          <a:p>
            <a:endParaRPr lang="en-GB" sz="3000" dirty="0">
              <a:solidFill>
                <a:schemeClr val="tx1"/>
              </a:solidFill>
              <a:latin typeface="+mj-lt"/>
            </a:endParaRPr>
          </a:p>
          <a:p>
            <a:endParaRPr lang="en-US" sz="3000" dirty="0">
              <a:solidFill>
                <a:schemeClr val="tx1"/>
              </a:solidFill>
              <a:latin typeface="+mj-lt"/>
            </a:endParaRPr>
          </a:p>
        </p:txBody>
      </p:sp>
    </p:spTree>
    <p:extLst>
      <p:ext uri="{BB962C8B-B14F-4D97-AF65-F5344CB8AC3E}">
        <p14:creationId xmlns:p14="http://schemas.microsoft.com/office/powerpoint/2010/main" val="186369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8" y="147537"/>
            <a:ext cx="10728322" cy="709713"/>
          </a:xfrm>
        </p:spPr>
        <p:txBody>
          <a:bodyPr>
            <a:normAutofit/>
          </a:bodyPr>
          <a:lstStyle/>
          <a:p>
            <a:r>
              <a:rPr lang="en-US" sz="5000" b="1" u="sng" dirty="0"/>
              <a:t>Relationship of Marital Status, Age, Gender and Product</a:t>
            </a:r>
          </a:p>
        </p:txBody>
      </p:sp>
      <p:sp>
        <p:nvSpPr>
          <p:cNvPr id="10" name="TextBox 9">
            <a:extLst>
              <a:ext uri="{FF2B5EF4-FFF2-40B4-BE49-F238E27FC236}">
                <a16:creationId xmlns:a16="http://schemas.microsoft.com/office/drawing/2014/main" id="{1846B9BD-A653-47D3-8174-DE6BF89EAF56}"/>
              </a:ext>
            </a:extLst>
          </p:cNvPr>
          <p:cNvSpPr txBox="1"/>
          <p:nvPr/>
        </p:nvSpPr>
        <p:spPr>
          <a:xfrm>
            <a:off x="423862" y="4917828"/>
            <a:ext cx="11344274" cy="938719"/>
          </a:xfrm>
          <a:prstGeom prst="rect">
            <a:avLst/>
          </a:prstGeom>
          <a:noFill/>
        </p:spPr>
        <p:txBody>
          <a:bodyPr wrap="square">
            <a:spAutoFit/>
          </a:bodyPr>
          <a:lstStyle/>
          <a:p>
            <a:pPr algn="just"/>
            <a:r>
              <a:rPr lang="en-GB" sz="19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Partnered Males and Single Females exhibit the same behaviour. They prefer the TM798 at first and as age rises they prefer TM498 and then TM195</a:t>
            </a:r>
            <a:endParaRPr lang="en-US" dirty="0">
              <a:latin typeface="Times New Roman" panose="02020603050405020304" pitchFamily="18" charset="0"/>
              <a:cs typeface="Times New Roman" panose="02020603050405020304" pitchFamily="18" charset="0"/>
            </a:endParaRPr>
          </a:p>
        </p:txBody>
      </p:sp>
      <p:pic>
        <p:nvPicPr>
          <p:cNvPr id="37890" name="Picture 2">
            <a:extLst>
              <a:ext uri="{FF2B5EF4-FFF2-40B4-BE49-F238E27FC236}">
                <a16:creationId xmlns:a16="http://schemas.microsoft.com/office/drawing/2014/main" id="{A56959A0-ED56-4F3C-8D12-36FAB53DD8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8603" y="1001453"/>
            <a:ext cx="8494791" cy="387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4351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C3ED8-3AD6-440D-A1E5-9D25FBF6F2DC}"/>
              </a:ext>
            </a:extLst>
          </p:cNvPr>
          <p:cNvSpPr>
            <a:spLocks noGrp="1"/>
          </p:cNvSpPr>
          <p:nvPr>
            <p:ph type="title"/>
          </p:nvPr>
        </p:nvSpPr>
        <p:spPr>
          <a:xfrm>
            <a:off x="719997" y="472551"/>
            <a:ext cx="10728322" cy="726521"/>
          </a:xfrm>
        </p:spPr>
        <p:txBody>
          <a:bodyPr>
            <a:noAutofit/>
          </a:bodyPr>
          <a:lstStyle/>
          <a:p>
            <a:pPr algn="ctr"/>
            <a:r>
              <a:rPr lang="en-US" sz="6000" b="1" u="sng" dirty="0"/>
              <a:t>RECOMMENDATIONS</a:t>
            </a:r>
          </a:p>
        </p:txBody>
      </p:sp>
      <p:sp>
        <p:nvSpPr>
          <p:cNvPr id="3" name="Content Placeholder 2">
            <a:extLst>
              <a:ext uri="{FF2B5EF4-FFF2-40B4-BE49-F238E27FC236}">
                <a16:creationId xmlns:a16="http://schemas.microsoft.com/office/drawing/2014/main" id="{A5ABD274-2EA6-4661-A3A1-AE44393BE6FA}"/>
              </a:ext>
            </a:extLst>
          </p:cNvPr>
          <p:cNvSpPr>
            <a:spLocks noGrp="1"/>
          </p:cNvSpPr>
          <p:nvPr>
            <p:ph idx="1"/>
          </p:nvPr>
        </p:nvSpPr>
        <p:spPr>
          <a:xfrm>
            <a:off x="720000" y="1699404"/>
            <a:ext cx="10728325" cy="4520241"/>
          </a:xfrm>
        </p:spPr>
        <p:txBody>
          <a:bodyPr/>
          <a:lstStyle/>
          <a:p>
            <a:r>
              <a:rPr lang="en-US" dirty="0"/>
              <a:t>TM798 can be marketed targeting those people who have higher income and more education. It can be branded as a luxury product with better benefits.</a:t>
            </a:r>
          </a:p>
          <a:p>
            <a:r>
              <a:rPr lang="en-US" dirty="0"/>
              <a:t>TM195 and TM498 can be marketed for the middle and lower class. These cost less and are more suited for them. </a:t>
            </a:r>
          </a:p>
          <a:p>
            <a:r>
              <a:rPr lang="en-US" dirty="0"/>
              <a:t>Men can also be targeted more than women as they seem to run more and also have higher income.</a:t>
            </a:r>
          </a:p>
          <a:p>
            <a:r>
              <a:rPr lang="en-US" dirty="0"/>
              <a:t>Depending on different usage, different market strategies can be developed</a:t>
            </a:r>
          </a:p>
          <a:p>
            <a:r>
              <a:rPr lang="en-US" dirty="0"/>
              <a:t>TM798 can be marketed to people with better Fitness Levels</a:t>
            </a:r>
          </a:p>
          <a:p>
            <a:r>
              <a:rPr lang="en-US" dirty="0"/>
              <a:t>Since more customers are partnered, we can launch special strategies targeting couples more for buying the treadmills </a:t>
            </a:r>
          </a:p>
          <a:p>
            <a:endParaRPr lang="en-US" dirty="0"/>
          </a:p>
        </p:txBody>
      </p:sp>
    </p:spTree>
    <p:extLst>
      <p:ext uri="{BB962C8B-B14F-4D97-AF65-F5344CB8AC3E}">
        <p14:creationId xmlns:p14="http://schemas.microsoft.com/office/powerpoint/2010/main" val="36120213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C3ED8-3AD6-440D-A1E5-9D25FBF6F2DC}"/>
              </a:ext>
            </a:extLst>
          </p:cNvPr>
          <p:cNvSpPr>
            <a:spLocks noGrp="1"/>
          </p:cNvSpPr>
          <p:nvPr>
            <p:ph type="title"/>
          </p:nvPr>
        </p:nvSpPr>
        <p:spPr>
          <a:xfrm>
            <a:off x="719997" y="472551"/>
            <a:ext cx="10728322" cy="726521"/>
          </a:xfrm>
        </p:spPr>
        <p:txBody>
          <a:bodyPr>
            <a:noAutofit/>
          </a:bodyPr>
          <a:lstStyle/>
          <a:p>
            <a:pPr algn="ctr"/>
            <a:r>
              <a:rPr lang="en-US" sz="6000" b="1" u="sng" dirty="0"/>
              <a:t>RECOMMENDATIONS</a:t>
            </a:r>
          </a:p>
        </p:txBody>
      </p:sp>
      <p:sp>
        <p:nvSpPr>
          <p:cNvPr id="3" name="Content Placeholder 2">
            <a:extLst>
              <a:ext uri="{FF2B5EF4-FFF2-40B4-BE49-F238E27FC236}">
                <a16:creationId xmlns:a16="http://schemas.microsoft.com/office/drawing/2014/main" id="{A5ABD274-2EA6-4661-A3A1-AE44393BE6FA}"/>
              </a:ext>
            </a:extLst>
          </p:cNvPr>
          <p:cNvSpPr>
            <a:spLocks noGrp="1"/>
          </p:cNvSpPr>
          <p:nvPr>
            <p:ph idx="1"/>
          </p:nvPr>
        </p:nvSpPr>
        <p:spPr>
          <a:xfrm>
            <a:off x="720000" y="1699404"/>
            <a:ext cx="10728325" cy="4520241"/>
          </a:xfrm>
        </p:spPr>
        <p:txBody>
          <a:bodyPr/>
          <a:lstStyle/>
          <a:p>
            <a:r>
              <a:rPr lang="en-GB" dirty="0"/>
              <a:t>FOR MEN : As the Age increases; the Fitness Level also increases. FOR WOMEN : As the Age increases; the Fitness Level decreases. Therefore, they can be targeted to switch to other models of the treadmill to suit their needs better </a:t>
            </a:r>
          </a:p>
          <a:p>
            <a:endParaRPr lang="en-US" dirty="0"/>
          </a:p>
        </p:txBody>
      </p:sp>
    </p:spTree>
    <p:extLst>
      <p:ext uri="{BB962C8B-B14F-4D97-AF65-F5344CB8AC3E}">
        <p14:creationId xmlns:p14="http://schemas.microsoft.com/office/powerpoint/2010/main" val="1678972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731839" y="2690336"/>
            <a:ext cx="10728322" cy="1477328"/>
          </a:xfrm>
        </p:spPr>
        <p:txBody>
          <a:bodyPr>
            <a:normAutofit/>
          </a:bodyPr>
          <a:lstStyle/>
          <a:p>
            <a:pPr algn="ctr"/>
            <a:r>
              <a:rPr lang="en-US" sz="10000" dirty="0"/>
              <a:t>UNIVARIATE ANALYSIS</a:t>
            </a:r>
          </a:p>
        </p:txBody>
      </p:sp>
    </p:spTree>
    <p:extLst>
      <p:ext uri="{BB962C8B-B14F-4D97-AF65-F5344CB8AC3E}">
        <p14:creationId xmlns:p14="http://schemas.microsoft.com/office/powerpoint/2010/main" val="1080706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855917"/>
          </a:xfrm>
        </p:spPr>
        <p:txBody>
          <a:bodyPr>
            <a:normAutofit/>
          </a:bodyPr>
          <a:lstStyle/>
          <a:p>
            <a:r>
              <a:rPr lang="en-US" sz="6000" b="1" u="sng" dirty="0"/>
              <a:t>Histogram Plots</a:t>
            </a:r>
          </a:p>
        </p:txBody>
      </p:sp>
      <p:pic>
        <p:nvPicPr>
          <p:cNvPr id="2050" name="Picture 2">
            <a:extLst>
              <a:ext uri="{FF2B5EF4-FFF2-40B4-BE49-F238E27FC236}">
                <a16:creationId xmlns:a16="http://schemas.microsoft.com/office/drawing/2014/main" id="{C6E33D55-7B5F-4F09-89EF-C558586015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54860" y="290412"/>
            <a:ext cx="6309038" cy="62771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47ACC69-C69F-4E21-8BAC-2D98DDC8CE9F}"/>
              </a:ext>
            </a:extLst>
          </p:cNvPr>
          <p:cNvSpPr txBox="1"/>
          <p:nvPr/>
        </p:nvSpPr>
        <p:spPr>
          <a:xfrm>
            <a:off x="720000" y="1929584"/>
            <a:ext cx="4471125" cy="3170099"/>
          </a:xfrm>
          <a:prstGeom prst="rect">
            <a:avLst/>
          </a:prstGeom>
          <a:noFill/>
        </p:spPr>
        <p:txBody>
          <a:bodyPr wrap="square">
            <a:spAutoFit/>
          </a:bodyPr>
          <a:lstStyle/>
          <a:p>
            <a:r>
              <a:rPr lang="en-GB" sz="4000" dirty="0">
                <a:latin typeface="+mj-lt"/>
              </a:rPr>
              <a:t>Histogram Plots of the various numerical Attributes present in the given Dataset. It shows the frequency of each element within the attribute.</a:t>
            </a:r>
            <a:endParaRPr lang="en-US" sz="4000" dirty="0">
              <a:latin typeface="+mj-lt"/>
            </a:endParaRPr>
          </a:p>
        </p:txBody>
      </p:sp>
    </p:spTree>
    <p:extLst>
      <p:ext uri="{BB962C8B-B14F-4D97-AF65-F5344CB8AC3E}">
        <p14:creationId xmlns:p14="http://schemas.microsoft.com/office/powerpoint/2010/main" val="2082658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381075"/>
            <a:ext cx="10728322" cy="855917"/>
          </a:xfrm>
        </p:spPr>
        <p:txBody>
          <a:bodyPr>
            <a:normAutofit/>
          </a:bodyPr>
          <a:lstStyle/>
          <a:p>
            <a:r>
              <a:rPr lang="en-US" sz="6000" b="1" u="sng" dirty="0"/>
              <a:t>Observations</a:t>
            </a:r>
          </a:p>
        </p:txBody>
      </p:sp>
      <p:sp>
        <p:nvSpPr>
          <p:cNvPr id="7" name="TextBox 6">
            <a:extLst>
              <a:ext uri="{FF2B5EF4-FFF2-40B4-BE49-F238E27FC236}">
                <a16:creationId xmlns:a16="http://schemas.microsoft.com/office/drawing/2014/main" id="{047ACC69-C69F-4E21-8BAC-2D98DDC8CE9F}"/>
              </a:ext>
            </a:extLst>
          </p:cNvPr>
          <p:cNvSpPr txBox="1"/>
          <p:nvPr/>
        </p:nvSpPr>
        <p:spPr>
          <a:xfrm>
            <a:off x="731839" y="1424759"/>
            <a:ext cx="11186250" cy="4939814"/>
          </a:xfrm>
          <a:prstGeom prst="rect">
            <a:avLst/>
          </a:prstGeom>
          <a:noFill/>
        </p:spPr>
        <p:txBody>
          <a:bodyPr wrap="square">
            <a:spAutoFit/>
          </a:bodyPr>
          <a:lstStyle/>
          <a:p>
            <a:pPr marL="457200" indent="-457200">
              <a:buFont typeface="Arial" panose="020B0604020202020204" pitchFamily="34" charset="0"/>
              <a:buChar char="•"/>
            </a:pPr>
            <a:r>
              <a:rPr lang="en-GB" sz="3500" dirty="0">
                <a:latin typeface="+mj-lt"/>
              </a:rPr>
              <a:t>Age has the maximum concentration from 20 to 30 years, implying that most customers are in that age range.</a:t>
            </a:r>
          </a:p>
          <a:p>
            <a:pPr marL="457200" indent="-457200">
              <a:buFont typeface="Arial" panose="020B0604020202020204" pitchFamily="34" charset="0"/>
              <a:buChar char="•"/>
            </a:pPr>
            <a:r>
              <a:rPr lang="en-GB" sz="3500" dirty="0">
                <a:latin typeface="+mj-lt"/>
              </a:rPr>
              <a:t>Most customers have an education of 16 years</a:t>
            </a:r>
          </a:p>
          <a:p>
            <a:pPr marL="457200" indent="-457200">
              <a:buFont typeface="Arial" panose="020B0604020202020204" pitchFamily="34" charset="0"/>
              <a:buChar char="•"/>
            </a:pPr>
            <a:r>
              <a:rPr lang="en-GB" sz="3500" dirty="0">
                <a:latin typeface="+mj-lt"/>
              </a:rPr>
              <a:t>More than one - third of the customers plan on using the treadmill </a:t>
            </a:r>
            <a:r>
              <a:rPr lang="en-GB" sz="3500" dirty="0" err="1">
                <a:latin typeface="+mj-lt"/>
              </a:rPr>
              <a:t>upto</a:t>
            </a:r>
            <a:r>
              <a:rPr lang="en-GB" sz="3500" dirty="0">
                <a:latin typeface="+mj-lt"/>
              </a:rPr>
              <a:t> 3 times a week</a:t>
            </a:r>
          </a:p>
          <a:p>
            <a:pPr marL="457200" indent="-457200">
              <a:buFont typeface="Arial" panose="020B0604020202020204" pitchFamily="34" charset="0"/>
              <a:buChar char="•"/>
            </a:pPr>
            <a:r>
              <a:rPr lang="en-GB" sz="3500" dirty="0">
                <a:latin typeface="+mj-lt"/>
              </a:rPr>
              <a:t>More than half the customers self rate themselves at 3 for fitness (Average Fitness)</a:t>
            </a:r>
          </a:p>
          <a:p>
            <a:pPr marL="457200" indent="-457200">
              <a:buFont typeface="Arial" panose="020B0604020202020204" pitchFamily="34" charset="0"/>
              <a:buChar char="•"/>
            </a:pPr>
            <a:r>
              <a:rPr lang="en-GB" sz="3500" dirty="0">
                <a:latin typeface="+mj-lt"/>
              </a:rPr>
              <a:t>40,000 to 60,000 is the income range of most of the customers with very few earning in the range of 80,000 to 100,000</a:t>
            </a:r>
          </a:p>
          <a:p>
            <a:pPr marL="457200" indent="-457200">
              <a:buFont typeface="Arial" panose="020B0604020202020204" pitchFamily="34" charset="0"/>
              <a:buChar char="•"/>
            </a:pPr>
            <a:r>
              <a:rPr lang="en-GB" sz="3500" dirty="0">
                <a:latin typeface="+mj-lt"/>
              </a:rPr>
              <a:t>Most Customers plan to run in the range of 0 - 100 miles with less than 20 customers planning to run in the range 200 - 300</a:t>
            </a:r>
            <a:endParaRPr lang="en-US" sz="3500" dirty="0">
              <a:latin typeface="+mj-lt"/>
            </a:endParaRPr>
          </a:p>
        </p:txBody>
      </p:sp>
    </p:spTree>
    <p:extLst>
      <p:ext uri="{BB962C8B-B14F-4D97-AF65-F5344CB8AC3E}">
        <p14:creationId xmlns:p14="http://schemas.microsoft.com/office/powerpoint/2010/main" val="291174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Variable Analysis</a:t>
            </a:r>
          </a:p>
        </p:txBody>
      </p:sp>
      <p:sp>
        <p:nvSpPr>
          <p:cNvPr id="7" name="TextBox 6">
            <a:extLst>
              <a:ext uri="{FF2B5EF4-FFF2-40B4-BE49-F238E27FC236}">
                <a16:creationId xmlns:a16="http://schemas.microsoft.com/office/drawing/2014/main" id="{047ACC69-C69F-4E21-8BAC-2D98DDC8CE9F}"/>
              </a:ext>
            </a:extLst>
          </p:cNvPr>
          <p:cNvSpPr txBox="1"/>
          <p:nvPr/>
        </p:nvSpPr>
        <p:spPr>
          <a:xfrm>
            <a:off x="441692" y="3534013"/>
            <a:ext cx="3785325" cy="2923877"/>
          </a:xfrm>
          <a:prstGeom prst="rect">
            <a:avLst/>
          </a:prstGeom>
          <a:noFill/>
        </p:spPr>
        <p:txBody>
          <a:bodyPr wrap="square">
            <a:spAutoFit/>
          </a:bodyPr>
          <a:lstStyle/>
          <a:p>
            <a:pPr algn="just"/>
            <a:r>
              <a:rPr lang="en-GB" sz="2300" dirty="0">
                <a:latin typeface="Times New Roman" panose="02020603050405020304" pitchFamily="18" charset="0"/>
                <a:cs typeface="Times New Roman" panose="02020603050405020304" pitchFamily="18" charset="0"/>
              </a:rPr>
              <a:t>From this graph we are able to understand that most customers prefer the TM195 Model (80 customers) of the treadmill followed by the TM498 Model (60 customers) and lastly, the TM798 Model (40 customers)</a:t>
            </a:r>
            <a:endParaRPr lang="en-US" sz="230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84F7155B-A9FA-48AF-A26D-EC12A791E4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678" y="1015963"/>
            <a:ext cx="2994750" cy="282362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495482AB-4443-4CB7-B946-A803CC7D7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2304" y="1015961"/>
            <a:ext cx="2994750" cy="282362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0C63CE79-AA88-4A8E-92F4-866CDC46EC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0930" y="1015962"/>
            <a:ext cx="2994750" cy="282362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D6EE9DB-9F43-4CDE-A03A-6EC8508BF3AA}"/>
              </a:ext>
            </a:extLst>
          </p:cNvPr>
          <p:cNvSpPr txBox="1"/>
          <p:nvPr/>
        </p:nvSpPr>
        <p:spPr>
          <a:xfrm>
            <a:off x="4462628" y="3830919"/>
            <a:ext cx="3596364" cy="2569934"/>
          </a:xfrm>
          <a:prstGeom prst="rect">
            <a:avLst/>
          </a:prstGeom>
          <a:noFill/>
        </p:spPr>
        <p:txBody>
          <a:bodyPr wrap="square">
            <a:spAutoFit/>
          </a:bodyPr>
          <a:lstStyle/>
          <a:p>
            <a:pPr algn="just"/>
            <a:r>
              <a:rPr lang="en-GB" sz="2300" dirty="0">
                <a:latin typeface="Times New Roman" panose="02020603050405020304" pitchFamily="18" charset="0"/>
                <a:cs typeface="Times New Roman" panose="02020603050405020304" pitchFamily="18" charset="0"/>
              </a:rPr>
              <a:t>This graph shows the customer buying the Treadmills from Cardio Good Fitness are more likely to be men than women with 104 customers being men and only 76 being women.</a:t>
            </a:r>
            <a:endParaRPr lang="en-US" sz="23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846B9BD-A653-47D3-8174-DE6BF89EAF56}"/>
              </a:ext>
            </a:extLst>
          </p:cNvPr>
          <p:cNvSpPr txBox="1"/>
          <p:nvPr/>
        </p:nvSpPr>
        <p:spPr>
          <a:xfrm>
            <a:off x="8294603" y="3758722"/>
            <a:ext cx="3785325" cy="2215991"/>
          </a:xfrm>
          <a:prstGeom prst="rect">
            <a:avLst/>
          </a:prstGeom>
          <a:noFill/>
        </p:spPr>
        <p:txBody>
          <a:bodyPr wrap="square">
            <a:spAutoFit/>
          </a:bodyPr>
          <a:lstStyle/>
          <a:p>
            <a:pPr algn="just"/>
            <a:r>
              <a:rPr lang="en-GB" sz="2300" dirty="0">
                <a:latin typeface="Times New Roman" panose="02020603050405020304" pitchFamily="18" charset="0"/>
                <a:cs typeface="Times New Roman" panose="02020603050405020304" pitchFamily="18" charset="0"/>
              </a:rPr>
              <a:t>This graph shows the customer buying the Treadmills from Cardio Good Fitness are more likely to be Partnered (107 customers) than Single (73 Customers)</a:t>
            </a: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4474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Variable Analysis</a:t>
            </a:r>
          </a:p>
        </p:txBody>
      </p:sp>
      <p:sp>
        <p:nvSpPr>
          <p:cNvPr id="10" name="TextBox 9">
            <a:extLst>
              <a:ext uri="{FF2B5EF4-FFF2-40B4-BE49-F238E27FC236}">
                <a16:creationId xmlns:a16="http://schemas.microsoft.com/office/drawing/2014/main" id="{1846B9BD-A653-47D3-8174-DE6BF89EAF56}"/>
              </a:ext>
            </a:extLst>
          </p:cNvPr>
          <p:cNvSpPr txBox="1"/>
          <p:nvPr/>
        </p:nvSpPr>
        <p:spPr>
          <a:xfrm>
            <a:off x="6055842" y="1538288"/>
            <a:ext cx="5497983" cy="3785652"/>
          </a:xfrm>
          <a:prstGeom prst="rect">
            <a:avLst/>
          </a:prstGeom>
          <a:noFill/>
        </p:spPr>
        <p:txBody>
          <a:bodyPr wrap="square">
            <a:spAutoFit/>
          </a:bodyPr>
          <a:lstStyle/>
          <a:p>
            <a:pPr algn="just"/>
            <a:r>
              <a:rPr lang="en-GB" sz="3000" b="0" i="0" dirty="0">
                <a:effectLst/>
                <a:latin typeface="Times New Roman" panose="02020603050405020304" pitchFamily="18" charset="0"/>
                <a:cs typeface="Times New Roman" panose="02020603050405020304" pitchFamily="18" charset="0"/>
              </a:rPr>
              <a:t>From this graph, we are able to understand that most of the customers (almost 50%) self rate as moderately fit with a very small percent of the population self rate as being very unfit. Most of the customers tend to be above average in fitness.</a:t>
            </a:r>
            <a:endParaRPr lang="en-US" sz="3000" dirty="0">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FEE34FB7-DD27-436F-A0E1-6FCB241DBB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4" y="1538288"/>
            <a:ext cx="4131423" cy="4024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426418"/>
      </p:ext>
    </p:extLst>
  </p:cSld>
  <p:clrMapOvr>
    <a:masterClrMapping/>
  </p:clrMapOvr>
</p:sld>
</file>

<file path=ppt/theme/theme1.xml><?xml version="1.0" encoding="utf-8"?>
<a:theme xmlns:a="http://schemas.openxmlformats.org/drawingml/2006/main" name="BlobVT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76</TotalTime>
  <Words>2872</Words>
  <Application>Microsoft Office PowerPoint</Application>
  <PresentationFormat>Widescreen</PresentationFormat>
  <Paragraphs>230</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Sagona Book</vt:lpstr>
      <vt:lpstr>The Hand Extrablack</vt:lpstr>
      <vt:lpstr>Times New Roman</vt:lpstr>
      <vt:lpstr>BlobVTI</vt:lpstr>
      <vt:lpstr>Cardio good fitness project</vt:lpstr>
      <vt:lpstr>BACKGROUND</vt:lpstr>
      <vt:lpstr>OBJECTIVE</vt:lpstr>
      <vt:lpstr>DATA INFORMATION </vt:lpstr>
      <vt:lpstr>UNIVARIATE ANALYSIS</vt:lpstr>
      <vt:lpstr>Histogram Plots</vt:lpstr>
      <vt:lpstr>Observations</vt:lpstr>
      <vt:lpstr>Variable Analysis</vt:lpstr>
      <vt:lpstr>Variable Analysis</vt:lpstr>
      <vt:lpstr>Age</vt:lpstr>
      <vt:lpstr>Education</vt:lpstr>
      <vt:lpstr>Usage Distribution</vt:lpstr>
      <vt:lpstr>Income Distribution</vt:lpstr>
      <vt:lpstr>Miles</vt:lpstr>
      <vt:lpstr>BIVARIATE ANALYSIS</vt:lpstr>
      <vt:lpstr>Correlation Heat Map</vt:lpstr>
      <vt:lpstr>Pair Plot</vt:lpstr>
      <vt:lpstr>Pair Plot</vt:lpstr>
      <vt:lpstr>Joint Plot of Age and Education</vt:lpstr>
      <vt:lpstr>Joint Plot of Age and Usage</vt:lpstr>
      <vt:lpstr>Relationship of Product and Gender</vt:lpstr>
      <vt:lpstr>Relationship of Fitness and Gender</vt:lpstr>
      <vt:lpstr>Relationship of Fitness and Marital Status</vt:lpstr>
      <vt:lpstr>Relationship of Product and Marital Status</vt:lpstr>
      <vt:lpstr>Relationship of Product and Fitness</vt:lpstr>
      <vt:lpstr>MULTIVARIATE ANALYSIS</vt:lpstr>
      <vt:lpstr>Relationship of Education, Income and Product</vt:lpstr>
      <vt:lpstr>Relationship of Fitness, Income and Product</vt:lpstr>
      <vt:lpstr>Relationship of Fitness, Age and Gender</vt:lpstr>
      <vt:lpstr>Relationship of Fitness, Usage and Miles</vt:lpstr>
      <vt:lpstr>Relationship of Gender, Income and Product</vt:lpstr>
      <vt:lpstr>Relationship of Usage, Miles and Product</vt:lpstr>
      <vt:lpstr>Relationship of Usage, Fitness and Product</vt:lpstr>
      <vt:lpstr>Relationship of Usage, Age and Marital Status</vt:lpstr>
      <vt:lpstr>Relationship of Miles, Age and Fitness</vt:lpstr>
      <vt:lpstr>Relationship of Miles, Education and Gender</vt:lpstr>
      <vt:lpstr>Relationship of Income, Age and Gender</vt:lpstr>
      <vt:lpstr>Relationship of Income, Age, Product and Gender</vt:lpstr>
      <vt:lpstr>PowerPoint Presentation</vt:lpstr>
      <vt:lpstr>Relationship of Marital Status, Age, Gender and Product</vt:lpstr>
      <vt:lpstr>RECOMMENDATIONS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 good fitness project</dc:title>
  <dc:creator>Lavina Kunder</dc:creator>
  <cp:lastModifiedBy>Lavina Kunder</cp:lastModifiedBy>
  <cp:revision>9</cp:revision>
  <dcterms:created xsi:type="dcterms:W3CDTF">2021-03-26T17:11:02Z</dcterms:created>
  <dcterms:modified xsi:type="dcterms:W3CDTF">2021-03-26T18:27:05Z</dcterms:modified>
</cp:coreProperties>
</file>