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60" r:id="rId5"/>
    <p:sldId id="323" r:id="rId6"/>
    <p:sldId id="261" r:id="rId7"/>
    <p:sldId id="262" r:id="rId8"/>
    <p:sldId id="263" r:id="rId9"/>
    <p:sldId id="264" r:id="rId10"/>
    <p:sldId id="346" r:id="rId11"/>
    <p:sldId id="372" r:id="rId12"/>
    <p:sldId id="373" r:id="rId13"/>
    <p:sldId id="374" r:id="rId14"/>
    <p:sldId id="375" r:id="rId15"/>
    <p:sldId id="266" r:id="rId16"/>
    <p:sldId id="300" r:id="rId17"/>
    <p:sldId id="267" r:id="rId18"/>
    <p:sldId id="268" r:id="rId19"/>
    <p:sldId id="272" r:id="rId20"/>
    <p:sldId id="271" r:id="rId21"/>
    <p:sldId id="275" r:id="rId22"/>
    <p:sldId id="276" r:id="rId23"/>
    <p:sldId id="277" r:id="rId24"/>
    <p:sldId id="347" r:id="rId25"/>
    <p:sldId id="377" r:id="rId26"/>
    <p:sldId id="278" r:id="rId27"/>
    <p:sldId id="279" r:id="rId28"/>
    <p:sldId id="280" r:id="rId29"/>
    <p:sldId id="281" r:id="rId30"/>
    <p:sldId id="301" r:id="rId31"/>
    <p:sldId id="378" r:id="rId32"/>
    <p:sldId id="379" r:id="rId33"/>
    <p:sldId id="302" r:id="rId34"/>
    <p:sldId id="306" r:id="rId35"/>
    <p:sldId id="307" r:id="rId36"/>
    <p:sldId id="308" r:id="rId37"/>
    <p:sldId id="332" r:id="rId38"/>
    <p:sldId id="310" r:id="rId39"/>
    <p:sldId id="380" r:id="rId40"/>
    <p:sldId id="334" r:id="rId41"/>
    <p:sldId id="335" r:id="rId42"/>
    <p:sldId id="312" r:id="rId43"/>
    <p:sldId id="384" r:id="rId44"/>
    <p:sldId id="381" r:id="rId45"/>
    <p:sldId id="382" r:id="rId46"/>
    <p:sldId id="383" r:id="rId47"/>
    <p:sldId id="385" r:id="rId48"/>
    <p:sldId id="386" r:id="rId49"/>
    <p:sldId id="387" r:id="rId50"/>
    <p:sldId id="389" r:id="rId51"/>
    <p:sldId id="390" r:id="rId52"/>
    <p:sldId id="391" r:id="rId53"/>
    <p:sldId id="393" r:id="rId54"/>
    <p:sldId id="392" r:id="rId55"/>
    <p:sldId id="394" r:id="rId56"/>
    <p:sldId id="395" r:id="rId57"/>
    <p:sldId id="388" r:id="rId58"/>
    <p:sldId id="396" r:id="rId59"/>
    <p:sldId id="397" r:id="rId60"/>
    <p:sldId id="398" r:id="rId61"/>
    <p:sldId id="399" r:id="rId62"/>
    <p:sldId id="400" r:id="rId63"/>
    <p:sldId id="401" r:id="rId64"/>
    <p:sldId id="402" r:id="rId65"/>
    <p:sldId id="403" r:id="rId66"/>
    <p:sldId id="404" r:id="rId67"/>
    <p:sldId id="405" r:id="rId68"/>
    <p:sldId id="406" r:id="rId69"/>
    <p:sldId id="413" r:id="rId70"/>
    <p:sldId id="407" r:id="rId71"/>
    <p:sldId id="408" r:id="rId72"/>
    <p:sldId id="409" r:id="rId73"/>
    <p:sldId id="410" r:id="rId74"/>
    <p:sldId id="414" r:id="rId75"/>
    <p:sldId id="411" r:id="rId76"/>
    <p:sldId id="412" r:id="rId77"/>
    <p:sldId id="368" r:id="rId78"/>
    <p:sldId id="370" r:id="rId79"/>
    <p:sldId id="371" r:id="rId80"/>
    <p:sldId id="321"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Saturday, July 3,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20048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Saturday, July 3,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7620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Saturday, July 3,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48954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Saturday, July 3,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6220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Saturday, July 3,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7906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Saturday, July 3,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1721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Saturday, July 3,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8622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Saturday, July 3,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366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Saturday, July 3,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3917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Saturday, July 3,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433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Saturday, July 3,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1054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Saturday, July 3,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20104807"/>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54F3A7E8-6DA9-4C2B-ACC8-475F34DAE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21CDF0-4D24-4190-9285-9016C19C1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2237A-E3A0-4938-B012-6FE2B472B199}"/>
              </a:ext>
            </a:extLst>
          </p:cNvPr>
          <p:cNvSpPr>
            <a:spLocks noGrp="1"/>
          </p:cNvSpPr>
          <p:nvPr>
            <p:ph type="ctrTitle"/>
          </p:nvPr>
        </p:nvSpPr>
        <p:spPr>
          <a:xfrm>
            <a:off x="6480000" y="1449388"/>
            <a:ext cx="5015638" cy="2075012"/>
          </a:xfrm>
        </p:spPr>
        <p:txBody>
          <a:bodyPr>
            <a:normAutofit/>
          </a:bodyPr>
          <a:lstStyle/>
          <a:p>
            <a:r>
              <a:rPr lang="en-US" dirty="0"/>
              <a:t>Travel Package Purchase Prediction</a:t>
            </a:r>
          </a:p>
        </p:txBody>
      </p:sp>
      <p:sp>
        <p:nvSpPr>
          <p:cNvPr id="3" name="Subtitle 2">
            <a:extLst>
              <a:ext uri="{FF2B5EF4-FFF2-40B4-BE49-F238E27FC236}">
                <a16:creationId xmlns:a16="http://schemas.microsoft.com/office/drawing/2014/main" id="{47D23DC6-740F-46A4-AEEC-749DAD34CD27}"/>
              </a:ext>
            </a:extLst>
          </p:cNvPr>
          <p:cNvSpPr>
            <a:spLocks noGrp="1"/>
          </p:cNvSpPr>
          <p:nvPr>
            <p:ph type="subTitle" idx="1"/>
          </p:nvPr>
        </p:nvSpPr>
        <p:spPr>
          <a:xfrm>
            <a:off x="6480000" y="3830398"/>
            <a:ext cx="5015638" cy="1219439"/>
          </a:xfrm>
        </p:spPr>
        <p:txBody>
          <a:bodyPr>
            <a:normAutofit/>
          </a:bodyPr>
          <a:lstStyle/>
          <a:p>
            <a:r>
              <a:rPr lang="en-US" sz="3000" dirty="0">
                <a:latin typeface="Times New Roman" panose="02020603050405020304" pitchFamily="18" charset="0"/>
                <a:cs typeface="Times New Roman" panose="02020603050405020304" pitchFamily="18" charset="0"/>
              </a:rPr>
              <a:t>By</a:t>
            </a:r>
          </a:p>
          <a:p>
            <a:r>
              <a:rPr lang="en-US" sz="3000" dirty="0">
                <a:latin typeface="Times New Roman" panose="02020603050405020304" pitchFamily="18" charset="0"/>
                <a:cs typeface="Times New Roman" panose="02020603050405020304" pitchFamily="18" charset="0"/>
              </a:rPr>
              <a:t>Lavina Kunder</a:t>
            </a:r>
          </a:p>
        </p:txBody>
      </p:sp>
      <p:pic>
        <p:nvPicPr>
          <p:cNvPr id="4" name="Picture 3" descr="Color hues of stone in antelope canyon">
            <a:extLst>
              <a:ext uri="{FF2B5EF4-FFF2-40B4-BE49-F238E27FC236}">
                <a16:creationId xmlns:a16="http://schemas.microsoft.com/office/drawing/2014/main" id="{D3148366-0254-48A3-9659-D478B5D1245F}"/>
              </a:ext>
            </a:extLst>
          </p:cNvPr>
          <p:cNvPicPr>
            <a:picLocks noChangeAspect="1"/>
          </p:cNvPicPr>
          <p:nvPr/>
        </p:nvPicPr>
        <p:blipFill rotWithShape="1">
          <a:blip r:embed="rId2"/>
          <a:srcRect l="19057" r="23480" b="-1"/>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grpSp>
        <p:nvGrpSpPr>
          <p:cNvPr id="13" name="Group 1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4"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19"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3193465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Variable Analysis</a:t>
            </a:r>
          </a:p>
        </p:txBody>
      </p:sp>
      <p:sp>
        <p:nvSpPr>
          <p:cNvPr id="7" name="TextBox 6">
            <a:extLst>
              <a:ext uri="{FF2B5EF4-FFF2-40B4-BE49-F238E27FC236}">
                <a16:creationId xmlns:a16="http://schemas.microsoft.com/office/drawing/2014/main" id="{047ACC69-C69F-4E21-8BAC-2D98DDC8CE9F}"/>
              </a:ext>
            </a:extLst>
          </p:cNvPr>
          <p:cNvSpPr txBox="1"/>
          <p:nvPr/>
        </p:nvSpPr>
        <p:spPr>
          <a:xfrm>
            <a:off x="7075672" y="1613118"/>
            <a:ext cx="4709928" cy="3631763"/>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Salaried Customers lead the dataset with numbers over 2000 followed by Small Business which also crosses the 2000 mark.</a:t>
            </a:r>
          </a:p>
          <a:p>
            <a:pPr algn="just"/>
            <a:r>
              <a:rPr lang="en-GB" sz="2300" dirty="0">
                <a:latin typeface="Times New Roman" panose="02020603050405020304" pitchFamily="18" charset="0"/>
                <a:cs typeface="Times New Roman" panose="02020603050405020304" pitchFamily="18" charset="0"/>
              </a:rPr>
              <a:t>Large Business Customers are third with a little less than 500 people followed by Free Lancers which are very few in number which is why they cannot be depicted on the graph due to the large scale.</a:t>
            </a:r>
            <a:endParaRPr lang="en-US" sz="230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DF6F5165-38E1-449D-8BF0-E8CD9328D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259175"/>
            <a:ext cx="5821054" cy="4831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541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Variable Analysis</a:t>
            </a:r>
          </a:p>
        </p:txBody>
      </p:sp>
      <p:sp>
        <p:nvSpPr>
          <p:cNvPr id="7" name="TextBox 6">
            <a:extLst>
              <a:ext uri="{FF2B5EF4-FFF2-40B4-BE49-F238E27FC236}">
                <a16:creationId xmlns:a16="http://schemas.microsoft.com/office/drawing/2014/main" id="{047ACC69-C69F-4E21-8BAC-2D98DDC8CE9F}"/>
              </a:ext>
            </a:extLst>
          </p:cNvPr>
          <p:cNvSpPr txBox="1"/>
          <p:nvPr/>
        </p:nvSpPr>
        <p:spPr>
          <a:xfrm>
            <a:off x="423874" y="4371291"/>
            <a:ext cx="3785325" cy="1862048"/>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Most customers are Male accounting for 60% of the dataset.</a:t>
            </a:r>
          </a:p>
          <a:p>
            <a:pPr algn="just"/>
            <a:r>
              <a:rPr lang="en-GB" sz="2300" dirty="0">
                <a:latin typeface="Times New Roman" panose="02020603050405020304" pitchFamily="18" charset="0"/>
                <a:cs typeface="Times New Roman" panose="02020603050405020304" pitchFamily="18" charset="0"/>
              </a:rPr>
              <a:t>Female Customers account for 40% of the dataset.</a:t>
            </a:r>
            <a:endParaRPr lang="en-US" sz="23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D6EE9DB-9F43-4CDE-A03A-6EC8508BF3AA}"/>
              </a:ext>
            </a:extLst>
          </p:cNvPr>
          <p:cNvSpPr txBox="1"/>
          <p:nvPr/>
        </p:nvSpPr>
        <p:spPr>
          <a:xfrm>
            <a:off x="4568989" y="4314933"/>
            <a:ext cx="3596364" cy="2569934"/>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Most customers have 3 </a:t>
            </a:r>
            <a:r>
              <a:rPr lang="en-GB" sz="2200" dirty="0">
                <a:latin typeface="Times New Roman" panose="02020603050405020304" pitchFamily="18" charset="0"/>
                <a:cs typeface="Times New Roman" panose="02020603050405020304" pitchFamily="18" charset="0"/>
              </a:rPr>
              <a:t>people visiting along with them, with almost 2300 customers. Followed by 2 and 4 people, each of which have customers in the range of 1000 - 1500</a:t>
            </a:r>
            <a:endParaRPr lang="en-US" sz="2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846B9BD-A653-47D3-8174-DE6BF89EAF56}"/>
              </a:ext>
            </a:extLst>
          </p:cNvPr>
          <p:cNvSpPr txBox="1"/>
          <p:nvPr/>
        </p:nvSpPr>
        <p:spPr>
          <a:xfrm>
            <a:off x="8294601" y="4309194"/>
            <a:ext cx="3785325" cy="2554545"/>
          </a:xfrm>
          <a:prstGeom prst="rect">
            <a:avLst/>
          </a:prstGeom>
          <a:noFill/>
        </p:spPr>
        <p:txBody>
          <a:bodyPr wrap="square">
            <a:spAutoFit/>
          </a:bodyPr>
          <a:lstStyle/>
          <a:p>
            <a:pPr algn="just"/>
            <a:r>
              <a:rPr lang="en-GB" sz="2000" dirty="0">
                <a:latin typeface="Times New Roman" panose="02020603050405020304" pitchFamily="18" charset="0"/>
                <a:cs typeface="Times New Roman" panose="02020603050405020304" pitchFamily="18" charset="0"/>
              </a:rPr>
              <a:t>Almost 40% of the Dataset has 4 </a:t>
            </a:r>
            <a:r>
              <a:rPr lang="en-GB" sz="2000" dirty="0" err="1">
                <a:latin typeface="Times New Roman" panose="02020603050405020304" pitchFamily="18" charset="0"/>
                <a:cs typeface="Times New Roman" panose="02020603050405020304" pitchFamily="18" charset="0"/>
              </a:rPr>
              <a:t>followups</a:t>
            </a:r>
            <a:r>
              <a:rPr lang="en-GB" sz="2000" dirty="0">
                <a:latin typeface="Times New Roman" panose="02020603050405020304" pitchFamily="18" charset="0"/>
                <a:cs typeface="Times New Roman" panose="02020603050405020304" pitchFamily="18" charset="0"/>
              </a:rPr>
              <a:t> done by the sales person It is followed by 3 and 5 </a:t>
            </a:r>
            <a:r>
              <a:rPr lang="en-GB" sz="2000" dirty="0" err="1">
                <a:latin typeface="Times New Roman" panose="02020603050405020304" pitchFamily="18" charset="0"/>
                <a:cs typeface="Times New Roman" panose="02020603050405020304" pitchFamily="18" charset="0"/>
              </a:rPr>
              <a:t>followups</a:t>
            </a:r>
            <a:r>
              <a:rPr lang="en-GB" sz="2000" dirty="0">
                <a:latin typeface="Times New Roman" panose="02020603050405020304" pitchFamily="18" charset="0"/>
                <a:cs typeface="Times New Roman" panose="02020603050405020304" pitchFamily="18" charset="0"/>
              </a:rPr>
              <a:t> each accounting for 30% and 16% of the dataset.</a:t>
            </a:r>
          </a:p>
          <a:p>
            <a:pPr algn="just"/>
            <a:r>
              <a:rPr lang="en-GB" sz="2000" dirty="0">
                <a:latin typeface="Times New Roman" panose="02020603050405020304" pitchFamily="18" charset="0"/>
                <a:cs typeface="Times New Roman" panose="02020603050405020304" pitchFamily="18" charset="0"/>
              </a:rPr>
              <a:t>2,1 and 6 </a:t>
            </a:r>
            <a:r>
              <a:rPr lang="en-GB" sz="2000" dirty="0" err="1">
                <a:latin typeface="Times New Roman" panose="02020603050405020304" pitchFamily="18" charset="0"/>
                <a:cs typeface="Times New Roman" panose="02020603050405020304" pitchFamily="18" charset="0"/>
              </a:rPr>
              <a:t>followups</a:t>
            </a:r>
            <a:r>
              <a:rPr lang="en-GB" sz="2000" dirty="0">
                <a:latin typeface="Times New Roman" panose="02020603050405020304" pitchFamily="18" charset="0"/>
                <a:cs typeface="Times New Roman" panose="02020603050405020304" pitchFamily="18" charset="0"/>
              </a:rPr>
              <a:t> account for less then 10% of the dataset together</a:t>
            </a:r>
            <a:endParaRPr lang="en-US" sz="2000"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C4F1BC2E-52B2-41A4-AC08-688B9AB86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458" y="1146329"/>
            <a:ext cx="3648074" cy="322496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C8DC1D83-FBF7-40DB-97BD-9068685B55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029" y="1146329"/>
            <a:ext cx="3648075" cy="3224962"/>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00CD715C-7188-483C-9220-8139E11866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3013" y="1066799"/>
            <a:ext cx="3431920" cy="3324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463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Variable Analysis</a:t>
            </a:r>
          </a:p>
        </p:txBody>
      </p:sp>
      <p:sp>
        <p:nvSpPr>
          <p:cNvPr id="7" name="TextBox 6">
            <a:extLst>
              <a:ext uri="{FF2B5EF4-FFF2-40B4-BE49-F238E27FC236}">
                <a16:creationId xmlns:a16="http://schemas.microsoft.com/office/drawing/2014/main" id="{047ACC69-C69F-4E21-8BAC-2D98DDC8CE9F}"/>
              </a:ext>
            </a:extLst>
          </p:cNvPr>
          <p:cNvSpPr txBox="1"/>
          <p:nvPr/>
        </p:nvSpPr>
        <p:spPr>
          <a:xfrm>
            <a:off x="423874" y="4371291"/>
            <a:ext cx="3785325" cy="1862048"/>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Most widely pitched travel package is the Basic Travel Package followed by the Deluxe, King, Standard and Super Deluxe</a:t>
            </a:r>
            <a:endParaRPr lang="en-US" sz="23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D6EE9DB-9F43-4CDE-A03A-6EC8508BF3AA}"/>
              </a:ext>
            </a:extLst>
          </p:cNvPr>
          <p:cNvSpPr txBox="1"/>
          <p:nvPr/>
        </p:nvSpPr>
        <p:spPr>
          <a:xfrm>
            <a:off x="4502893" y="4391472"/>
            <a:ext cx="3596364" cy="1508105"/>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The most Preferred Property Star is 3 accounting for 61% of the dataset followed by 4 at 18.8% and 5 at 18.7%</a:t>
            </a:r>
            <a:endParaRPr lang="en-US" sz="2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846B9BD-A653-47D3-8174-DE6BF89EAF56}"/>
              </a:ext>
            </a:extLst>
          </p:cNvPr>
          <p:cNvSpPr txBox="1"/>
          <p:nvPr/>
        </p:nvSpPr>
        <p:spPr>
          <a:xfrm>
            <a:off x="8283181" y="4391472"/>
            <a:ext cx="3785325" cy="1631216"/>
          </a:xfrm>
          <a:prstGeom prst="rect">
            <a:avLst/>
          </a:prstGeom>
          <a:noFill/>
        </p:spPr>
        <p:txBody>
          <a:bodyPr wrap="square">
            <a:spAutoFit/>
          </a:bodyPr>
          <a:lstStyle/>
          <a:p>
            <a:pPr algn="just"/>
            <a:r>
              <a:rPr lang="en-GB" sz="2000" dirty="0">
                <a:latin typeface="Times New Roman" panose="02020603050405020304" pitchFamily="18" charset="0"/>
                <a:cs typeface="Times New Roman" panose="02020603050405020304" pitchFamily="18" charset="0"/>
              </a:rPr>
              <a:t>Over 2000 customers are married then followed by Divorced and Single which are in the same range</a:t>
            </a:r>
          </a:p>
          <a:p>
            <a:pPr algn="just"/>
            <a:r>
              <a:rPr lang="en-GB" sz="2000" dirty="0">
                <a:latin typeface="Times New Roman" panose="02020603050405020304" pitchFamily="18" charset="0"/>
                <a:cs typeface="Times New Roman" panose="02020603050405020304" pitchFamily="18" charset="0"/>
              </a:rPr>
              <a:t>Least number of customers are unmarried.</a:t>
            </a:r>
            <a:endParaRPr lang="en-US" sz="2000" dirty="0">
              <a:latin typeface="Times New Roman" panose="02020603050405020304" pitchFamily="18" charset="0"/>
              <a:cs typeface="Times New Roman" panose="02020603050405020304" pitchFamily="18" charset="0"/>
            </a:endParaRPr>
          </a:p>
        </p:txBody>
      </p:sp>
      <p:pic>
        <p:nvPicPr>
          <p:cNvPr id="10242" name="Picture 2">
            <a:extLst>
              <a:ext uri="{FF2B5EF4-FFF2-40B4-BE49-F238E27FC236}">
                <a16:creationId xmlns:a16="http://schemas.microsoft.com/office/drawing/2014/main" id="{F444C02D-3AD0-4334-A7C2-143AFFEC5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66" y="1148446"/>
            <a:ext cx="3892465" cy="316074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636C3D48-C0B4-49B3-811A-213D7E5B0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8988" y="1151345"/>
            <a:ext cx="3431919" cy="3208355"/>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9F4EFCBF-B970-49A7-8D9B-A98F3B419D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3181" y="1146328"/>
            <a:ext cx="3785325" cy="3160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289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Variable Analysis</a:t>
            </a:r>
          </a:p>
        </p:txBody>
      </p:sp>
      <p:sp>
        <p:nvSpPr>
          <p:cNvPr id="7" name="TextBox 6">
            <a:extLst>
              <a:ext uri="{FF2B5EF4-FFF2-40B4-BE49-F238E27FC236}">
                <a16:creationId xmlns:a16="http://schemas.microsoft.com/office/drawing/2014/main" id="{047ACC69-C69F-4E21-8BAC-2D98DDC8CE9F}"/>
              </a:ext>
            </a:extLst>
          </p:cNvPr>
          <p:cNvSpPr txBox="1"/>
          <p:nvPr/>
        </p:nvSpPr>
        <p:spPr>
          <a:xfrm>
            <a:off x="423873" y="3919433"/>
            <a:ext cx="3862841" cy="2923877"/>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Most customers have 2 - 3 annual trips</a:t>
            </a:r>
          </a:p>
          <a:p>
            <a:pPr algn="just"/>
            <a:r>
              <a:rPr lang="en-GB" sz="2300" dirty="0">
                <a:latin typeface="Times New Roman" panose="02020603050405020304" pitchFamily="18" charset="0"/>
                <a:cs typeface="Times New Roman" panose="02020603050405020304" pitchFamily="18" charset="0"/>
              </a:rPr>
              <a:t>On the lower range we have 1, 4, 5, 6, 7 and 8 annual trips.</a:t>
            </a:r>
          </a:p>
          <a:p>
            <a:pPr algn="just"/>
            <a:r>
              <a:rPr lang="en-GB" sz="2300" dirty="0">
                <a:latin typeface="Times New Roman" panose="02020603050405020304" pitchFamily="18" charset="0"/>
                <a:cs typeface="Times New Roman" panose="02020603050405020304" pitchFamily="18" charset="0"/>
              </a:rPr>
              <a:t>very few customers have 19 - 22 annual trips and the numbers are almost negligible on a large scale.</a:t>
            </a:r>
            <a:endParaRPr lang="en-US" sz="23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D6EE9DB-9F43-4CDE-A03A-6EC8508BF3AA}"/>
              </a:ext>
            </a:extLst>
          </p:cNvPr>
          <p:cNvSpPr txBox="1"/>
          <p:nvPr/>
        </p:nvSpPr>
        <p:spPr>
          <a:xfrm>
            <a:off x="4502893" y="4391472"/>
            <a:ext cx="3596364" cy="1154162"/>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Most customers do not have a passport accounting for 71% of the dataset.</a:t>
            </a:r>
            <a:endParaRPr lang="en-US" sz="2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846B9BD-A653-47D3-8174-DE6BF89EAF56}"/>
              </a:ext>
            </a:extLst>
          </p:cNvPr>
          <p:cNvSpPr txBox="1"/>
          <p:nvPr/>
        </p:nvSpPr>
        <p:spPr>
          <a:xfrm>
            <a:off x="8283181" y="4391472"/>
            <a:ext cx="3785325" cy="1015663"/>
          </a:xfrm>
          <a:prstGeom prst="rect">
            <a:avLst/>
          </a:prstGeom>
          <a:noFill/>
        </p:spPr>
        <p:txBody>
          <a:bodyPr wrap="square">
            <a:spAutoFit/>
          </a:bodyPr>
          <a:lstStyle/>
          <a:p>
            <a:pPr algn="just"/>
            <a:r>
              <a:rPr lang="en-GB" sz="2000" dirty="0">
                <a:latin typeface="Times New Roman" panose="02020603050405020304" pitchFamily="18" charset="0"/>
                <a:cs typeface="Times New Roman" panose="02020603050405020304" pitchFamily="18" charset="0"/>
              </a:rPr>
              <a:t>The most common pitch </a:t>
            </a:r>
            <a:r>
              <a:rPr lang="en-GB" sz="2000" dirty="0" err="1">
                <a:latin typeface="Times New Roman" panose="02020603050405020304" pitchFamily="18" charset="0"/>
                <a:cs typeface="Times New Roman" panose="02020603050405020304" pitchFamily="18" charset="0"/>
              </a:rPr>
              <a:t>satisfation</a:t>
            </a:r>
            <a:r>
              <a:rPr lang="en-GB" sz="2000" dirty="0">
                <a:latin typeface="Times New Roman" panose="02020603050405020304" pitchFamily="18" charset="0"/>
                <a:cs typeface="Times New Roman" panose="02020603050405020304" pitchFamily="18" charset="0"/>
              </a:rPr>
              <a:t> score is 3 followed by 5, 1, 4 and 2.</a:t>
            </a:r>
            <a:endParaRPr lang="en-US" sz="2000" dirty="0">
              <a:latin typeface="Times New Roman" panose="02020603050405020304" pitchFamily="18" charset="0"/>
              <a:cs typeface="Times New Roman" panose="02020603050405020304" pitchFamily="18" charset="0"/>
            </a:endParaRPr>
          </a:p>
        </p:txBody>
      </p:sp>
      <p:pic>
        <p:nvPicPr>
          <p:cNvPr id="11266" name="Picture 2">
            <a:extLst>
              <a:ext uri="{FF2B5EF4-FFF2-40B4-BE49-F238E27FC236}">
                <a16:creationId xmlns:a16="http://schemas.microsoft.com/office/drawing/2014/main" id="{BDAD451F-8D8E-4E2F-9965-82AA2604A5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74" y="1146328"/>
            <a:ext cx="3785325" cy="278220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2EE64F95-4396-4A88-8E71-0DE227BF5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2893" y="1146327"/>
            <a:ext cx="3479910" cy="3035291"/>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37FFB11D-9ABD-4884-A302-3BED4BC1D9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3941" y="1146327"/>
            <a:ext cx="3974565" cy="3035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451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Variable Analysis</a:t>
            </a:r>
          </a:p>
        </p:txBody>
      </p:sp>
      <p:sp>
        <p:nvSpPr>
          <p:cNvPr id="7" name="TextBox 6">
            <a:extLst>
              <a:ext uri="{FF2B5EF4-FFF2-40B4-BE49-F238E27FC236}">
                <a16:creationId xmlns:a16="http://schemas.microsoft.com/office/drawing/2014/main" id="{047ACC69-C69F-4E21-8BAC-2D98DDC8CE9F}"/>
              </a:ext>
            </a:extLst>
          </p:cNvPr>
          <p:cNvSpPr txBox="1"/>
          <p:nvPr/>
        </p:nvSpPr>
        <p:spPr>
          <a:xfrm>
            <a:off x="456128" y="4454509"/>
            <a:ext cx="3862841" cy="1508105"/>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62% of the dataset of customers have cars.</a:t>
            </a:r>
          </a:p>
          <a:p>
            <a:pPr algn="just"/>
            <a:r>
              <a:rPr lang="en-GB" sz="2300" dirty="0">
                <a:latin typeface="Times New Roman" panose="02020603050405020304" pitchFamily="18" charset="0"/>
                <a:cs typeface="Times New Roman" panose="02020603050405020304" pitchFamily="18" charset="0"/>
              </a:rPr>
              <a:t>Only 38% of customers do not have cars.</a:t>
            </a:r>
            <a:endParaRPr lang="en-US" sz="23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D6EE9DB-9F43-4CDE-A03A-6EC8508BF3AA}"/>
              </a:ext>
            </a:extLst>
          </p:cNvPr>
          <p:cNvSpPr txBox="1"/>
          <p:nvPr/>
        </p:nvSpPr>
        <p:spPr>
          <a:xfrm>
            <a:off x="4497577" y="4454509"/>
            <a:ext cx="3596364" cy="1508105"/>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Most customers have 1 child visiting along with them followed by no, 2 and 3 children.</a:t>
            </a:r>
            <a:endParaRPr lang="en-US" sz="2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846B9BD-A653-47D3-8174-DE6BF89EAF56}"/>
              </a:ext>
            </a:extLst>
          </p:cNvPr>
          <p:cNvSpPr txBox="1"/>
          <p:nvPr/>
        </p:nvSpPr>
        <p:spPr>
          <a:xfrm>
            <a:off x="8272549" y="4506351"/>
            <a:ext cx="3785325" cy="1384995"/>
          </a:xfrm>
          <a:prstGeom prst="rect">
            <a:avLst/>
          </a:prstGeom>
          <a:noFill/>
        </p:spPr>
        <p:txBody>
          <a:bodyPr wrap="square">
            <a:spAutoFit/>
          </a:bodyPr>
          <a:lstStyle/>
          <a:p>
            <a:pPr algn="just"/>
            <a:r>
              <a:rPr lang="en-GB" sz="2100" dirty="0">
                <a:latin typeface="Times New Roman" panose="02020603050405020304" pitchFamily="18" charset="0"/>
                <a:cs typeface="Times New Roman" panose="02020603050405020304" pitchFamily="18" charset="0"/>
              </a:rPr>
              <a:t>Over 1750 customers are executives at their places of work followed by Managers, Senior Managers, AVP and VP</a:t>
            </a:r>
            <a:endParaRPr lang="en-US" sz="2100" dirty="0">
              <a:latin typeface="Times New Roman" panose="02020603050405020304" pitchFamily="18" charset="0"/>
              <a:cs typeface="Times New Roman" panose="02020603050405020304" pitchFamily="18" charset="0"/>
            </a:endParaRPr>
          </a:p>
        </p:txBody>
      </p:sp>
      <p:pic>
        <p:nvPicPr>
          <p:cNvPr id="12290" name="Picture 2">
            <a:extLst>
              <a:ext uri="{FF2B5EF4-FFF2-40B4-BE49-F238E27FC236}">
                <a16:creationId xmlns:a16="http://schemas.microsoft.com/office/drawing/2014/main" id="{3071174A-8692-438F-8438-09D0B223E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554" y="1221893"/>
            <a:ext cx="3498506" cy="3232616"/>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C1B447E1-3740-496C-B6CD-A51FEB6FD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2893" y="1221892"/>
            <a:ext cx="3354174" cy="3121453"/>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0205A0FF-3A49-434B-B9D6-2F024E72DC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3941" y="1221893"/>
            <a:ext cx="3960109" cy="3232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828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AGE DISTRIBUTION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96000" y="1869126"/>
            <a:ext cx="5497983" cy="3323987"/>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Age, for the most part, seems to be normally distributed.</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Most of the customers are concentrated around the age range of 30 - 40 years.</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Mode &lt; Median &lt; Mean</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No outliers</a:t>
            </a:r>
          </a:p>
        </p:txBody>
      </p:sp>
      <p:pic>
        <p:nvPicPr>
          <p:cNvPr id="4098" name="Picture 2">
            <a:extLst>
              <a:ext uri="{FF2B5EF4-FFF2-40B4-BE49-F238E27FC236}">
                <a16:creationId xmlns:a16="http://schemas.microsoft.com/office/drawing/2014/main" id="{F2D326A7-4CD2-4EA2-B211-DD39EFC7F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120929"/>
            <a:ext cx="4647868" cy="25241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D39E01B-80EF-41B4-980F-1C897CBAB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6" y="3676444"/>
            <a:ext cx="5226581" cy="3212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392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fontScale="90000"/>
          </a:bodyPr>
          <a:lstStyle/>
          <a:p>
            <a:r>
              <a:rPr lang="en-US" sz="6000" b="1" u="sng" dirty="0"/>
              <a:t>DURATION OF PITCH DISTRIBUTION</a:t>
            </a:r>
            <a:br>
              <a:rPr lang="en-US" sz="6000" b="1" u="sng" dirty="0"/>
            </a:b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366937" y="2856141"/>
            <a:ext cx="5497983" cy="1938992"/>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Duration of Pitch is highly positive skewed</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Mode &lt; Median &lt; Mean</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Outliers present</a:t>
            </a:r>
            <a:endParaRPr lang="en-US" sz="3000"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A02D4576-E1E1-4738-934C-00C12BDA2D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22" y="1301512"/>
            <a:ext cx="4981043" cy="25241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C1AB7B7-C52F-45B5-95AD-8047258C9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3" y="3980820"/>
            <a:ext cx="5401202"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543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MONTHLY INCOME DISTRIBUTION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288860" y="2379971"/>
            <a:ext cx="5497983" cy="2862322"/>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Mode &lt; Median &lt; Mean</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Monthly Income is mostly concentrated around 10,000 to 40,000</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Peaks in the 20,000 to 30,000 range.</a:t>
            </a:r>
            <a:endParaRPr lang="en-US" sz="3000"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B0CF9B71-03EF-440B-991E-BBA07F3C2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288166"/>
            <a:ext cx="5183142" cy="25241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5F9D32F-C2FA-4BF2-98EC-155B7D3F2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3913556"/>
            <a:ext cx="5579291"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164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MORTGAGE DISTRIBUTION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84161" y="2164822"/>
            <a:ext cx="5497983" cy="2400657"/>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Mode = Median &lt; Mean</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Most customers have a mortgage spanning 0 to 50,000 dollars</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High </a:t>
            </a:r>
            <a:r>
              <a:rPr lang="en-GB" sz="3000" b="0" i="0" dirty="0" err="1">
                <a:effectLst/>
                <a:latin typeface="Times New Roman" panose="02020603050405020304" pitchFamily="18" charset="0"/>
                <a:cs typeface="Times New Roman" panose="02020603050405020304" pitchFamily="18" charset="0"/>
              </a:rPr>
              <a:t>Postive</a:t>
            </a:r>
            <a:r>
              <a:rPr lang="en-GB" sz="3000" b="0" i="0" dirty="0">
                <a:effectLst/>
                <a:latin typeface="Times New Roman" panose="02020603050405020304" pitchFamily="18" charset="0"/>
                <a:cs typeface="Times New Roman" panose="02020603050405020304" pitchFamily="18" charset="0"/>
              </a:rPr>
              <a:t> Skew is visible.</a:t>
            </a:r>
            <a:endParaRPr lang="en-US" sz="3000"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38A97F0C-B040-44DB-89AA-DAB577CD1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146329"/>
            <a:ext cx="4969599" cy="25241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3CFBF818-0C27-4140-8544-1C6AF2F4D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70454"/>
            <a:ext cx="5689599" cy="2897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585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690336"/>
            <a:ext cx="10728322" cy="1477328"/>
          </a:xfrm>
        </p:spPr>
        <p:txBody>
          <a:bodyPr>
            <a:normAutofit fontScale="90000"/>
          </a:bodyPr>
          <a:lstStyle/>
          <a:p>
            <a:pPr algn="ctr"/>
            <a:r>
              <a:rPr lang="en-US" sz="10000" b="1" dirty="0"/>
              <a:t>B</a:t>
            </a:r>
            <a:r>
              <a:rPr lang="en-US" sz="10000" dirty="0"/>
              <a:t>IVARIATE &amp; MULTIVARIATE ANALYSIS</a:t>
            </a:r>
          </a:p>
        </p:txBody>
      </p:sp>
    </p:spTree>
    <p:extLst>
      <p:ext uri="{BB962C8B-B14F-4D97-AF65-F5344CB8AC3E}">
        <p14:creationId xmlns:p14="http://schemas.microsoft.com/office/powerpoint/2010/main" val="2907624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193310"/>
            <a:ext cx="10728322" cy="855917"/>
          </a:xfrm>
        </p:spPr>
        <p:txBody>
          <a:bodyPr>
            <a:normAutofit/>
          </a:bodyPr>
          <a:lstStyle/>
          <a:p>
            <a:r>
              <a:rPr lang="en-US" sz="6000" b="1" u="sng" dirty="0"/>
              <a:t>BACKGROUND</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31839" y="1058187"/>
            <a:ext cx="5870580" cy="5280463"/>
          </a:xfrm>
        </p:spPr>
        <p:txBody>
          <a:bodyPr>
            <a:noAutofit/>
          </a:bodyPr>
          <a:lstStyle/>
          <a:p>
            <a:r>
              <a:rPr lang="en-GB" sz="1700" dirty="0">
                <a:solidFill>
                  <a:schemeClr val="tx1">
                    <a:lumMod val="85000"/>
                  </a:schemeClr>
                </a:solidFill>
                <a:latin typeface="+mj-lt"/>
              </a:rPr>
              <a:t>You are a Data Scientist for a tourism company named "Visit with us". The Policy Maker of the company wants to enable and establish a viable business model to expand the customer base.</a:t>
            </a:r>
          </a:p>
          <a:p>
            <a:r>
              <a:rPr lang="en-GB" sz="1700" dirty="0">
                <a:solidFill>
                  <a:schemeClr val="tx1">
                    <a:lumMod val="85000"/>
                  </a:schemeClr>
                </a:solidFill>
                <a:latin typeface="+mj-lt"/>
              </a:rPr>
              <a:t>A viable business model is a central concept that helps you to understand the existing ways of doing the business and how to change the ways for the benefit of the tourism sector. One of the ways to expand the customer base is to introduce a new offering of packages.</a:t>
            </a:r>
          </a:p>
          <a:p>
            <a:r>
              <a:rPr lang="en-GB" sz="1700" dirty="0">
                <a:solidFill>
                  <a:schemeClr val="tx1">
                    <a:lumMod val="85000"/>
                  </a:schemeClr>
                </a:solidFill>
                <a:latin typeface="+mj-lt"/>
              </a:rPr>
              <a:t>Currently, there are 5 types of packages the company is offering - Basic, Standard, Deluxe, Super Deluxe, King. Looking at the data of the last year, we observed that 18% of the customers purchased the packages. However, the marketing cost was quite high because customers were contacted at random without looking at the available information.</a:t>
            </a:r>
          </a:p>
          <a:p>
            <a:r>
              <a:rPr lang="en-GB" sz="1700" dirty="0">
                <a:solidFill>
                  <a:schemeClr val="tx1">
                    <a:lumMod val="85000"/>
                  </a:schemeClr>
                </a:solidFill>
                <a:latin typeface="+mj-lt"/>
              </a:rPr>
              <a:t>The company is now planning to launch a new product i.e. Wellness Tourism Package. Wellness Tourism is defined as Travel that allows the </a:t>
            </a:r>
            <a:r>
              <a:rPr lang="en-GB" sz="1700" dirty="0" err="1">
                <a:solidFill>
                  <a:schemeClr val="tx1">
                    <a:lumMod val="85000"/>
                  </a:schemeClr>
                </a:solidFill>
                <a:latin typeface="+mj-lt"/>
              </a:rPr>
              <a:t>traveler</a:t>
            </a:r>
            <a:r>
              <a:rPr lang="en-GB" sz="1700" dirty="0">
                <a:solidFill>
                  <a:schemeClr val="tx1">
                    <a:lumMod val="85000"/>
                  </a:schemeClr>
                </a:solidFill>
                <a:latin typeface="+mj-lt"/>
              </a:rPr>
              <a:t> to maintain, enhance or kick-start a healthy lifestyle, and support or increase one's sense of well-being. However, this time company wants to harness the available data of existing and potential customers to make the marketing expenditure more efficient.</a:t>
            </a:r>
          </a:p>
          <a:p>
            <a:r>
              <a:rPr lang="en-GB" sz="1700" dirty="0">
                <a:solidFill>
                  <a:schemeClr val="tx1">
                    <a:lumMod val="85000"/>
                  </a:schemeClr>
                </a:solidFill>
                <a:latin typeface="+mj-lt"/>
              </a:rPr>
              <a:t>You as a Data Scientist at "Visit with us" travel company have to analyze the customers' data and information to provide recommendations to the Policy Maker and Marketing Team.</a:t>
            </a:r>
            <a:endParaRPr lang="en-US" sz="1700" dirty="0">
              <a:solidFill>
                <a:schemeClr val="tx1">
                  <a:lumMod val="85000"/>
                </a:schemeClr>
              </a:solidFill>
              <a:latin typeface="+mj-lt"/>
            </a:endParaRPr>
          </a:p>
        </p:txBody>
      </p:sp>
      <p:pic>
        <p:nvPicPr>
          <p:cNvPr id="4" name="Picture 2" descr="World travel concept background plane flat Vector Image">
            <a:extLst>
              <a:ext uri="{FF2B5EF4-FFF2-40B4-BE49-F238E27FC236}">
                <a16:creationId xmlns:a16="http://schemas.microsoft.com/office/drawing/2014/main" id="{A4731504-F662-4FCA-8C54-8963F5D668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951" r="18928" b="7573"/>
          <a:stretch/>
        </p:blipFill>
        <p:spPr bwMode="auto">
          <a:xfrm>
            <a:off x="6918384" y="0"/>
            <a:ext cx="527361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31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6730665" y="408182"/>
            <a:ext cx="4647867" cy="855917"/>
          </a:xfrm>
        </p:spPr>
        <p:txBody>
          <a:bodyPr>
            <a:normAutofit/>
          </a:bodyPr>
          <a:lstStyle/>
          <a:p>
            <a:pPr algn="ctr"/>
            <a:r>
              <a:rPr lang="en-US" sz="6000" b="1" u="sng" dirty="0"/>
              <a:t>Correlation Heat Map</a:t>
            </a:r>
          </a:p>
        </p:txBody>
      </p:sp>
      <p:sp>
        <p:nvSpPr>
          <p:cNvPr id="10" name="TextBox 9">
            <a:extLst>
              <a:ext uri="{FF2B5EF4-FFF2-40B4-BE49-F238E27FC236}">
                <a16:creationId xmlns:a16="http://schemas.microsoft.com/office/drawing/2014/main" id="{1846B9BD-A653-47D3-8174-DE6BF89EAF56}"/>
              </a:ext>
            </a:extLst>
          </p:cNvPr>
          <p:cNvSpPr txBox="1"/>
          <p:nvPr/>
        </p:nvSpPr>
        <p:spPr>
          <a:xfrm>
            <a:off x="6305606" y="1264099"/>
            <a:ext cx="5497983" cy="5509200"/>
          </a:xfrm>
          <a:prstGeom prst="rect">
            <a:avLst/>
          </a:prstGeom>
          <a:noFill/>
        </p:spPr>
        <p:txBody>
          <a:bodyPr wrap="square">
            <a:spAutoFit/>
          </a:bodyPr>
          <a:lstStyle/>
          <a:p>
            <a:pPr algn="just"/>
            <a:r>
              <a:rPr lang="en-GB" sz="2200" b="0" i="0" dirty="0">
                <a:effectLst/>
                <a:latin typeface="Times New Roman" panose="02020603050405020304" pitchFamily="18" charset="0"/>
                <a:cs typeface="Times New Roman" panose="02020603050405020304" pitchFamily="18" charset="0"/>
              </a:rPr>
              <a:t>This Heat Map shows the correlation between the individual attributes. With this we can draw the following inferences :</a:t>
            </a:r>
          </a:p>
          <a:p>
            <a:pPr algn="just"/>
            <a:endParaRPr lang="en-GB" sz="2200" b="0" i="0" dirty="0">
              <a:effectLst/>
              <a:latin typeface="Times New Roman" panose="02020603050405020304" pitchFamily="18" charset="0"/>
              <a:cs typeface="Times New Roman" panose="02020603050405020304" pitchFamily="18" charset="0"/>
            </a:endParaRPr>
          </a:p>
          <a:p>
            <a:pPr algn="just"/>
            <a:r>
              <a:rPr lang="en-GB" sz="2200" b="0" i="0" dirty="0">
                <a:effectLst/>
                <a:latin typeface="Times New Roman" panose="02020603050405020304" pitchFamily="18" charset="0"/>
                <a:cs typeface="Times New Roman" panose="02020603050405020304" pitchFamily="18" charset="0"/>
              </a:rPr>
              <a:t>1) There is distributed correlation between the attributes of this dataset.</a:t>
            </a:r>
          </a:p>
          <a:p>
            <a:pPr algn="just"/>
            <a:r>
              <a:rPr lang="en-GB" sz="2200" b="0" i="0" dirty="0">
                <a:effectLst/>
                <a:latin typeface="Times New Roman" panose="02020603050405020304" pitchFamily="18" charset="0"/>
                <a:cs typeface="Times New Roman" panose="02020603050405020304" pitchFamily="18" charset="0"/>
              </a:rPr>
              <a:t>2) The Highest Correlation is between 'Number of Children Visiting' and 'Number of Persons Visiting' with 0.61.</a:t>
            </a:r>
          </a:p>
          <a:p>
            <a:pPr algn="just"/>
            <a:r>
              <a:rPr lang="en-GB" sz="2200" b="0" i="0" dirty="0">
                <a:effectLst/>
                <a:latin typeface="Times New Roman" panose="02020603050405020304" pitchFamily="18" charset="0"/>
                <a:cs typeface="Times New Roman" panose="02020603050405020304" pitchFamily="18" charset="0"/>
              </a:rPr>
              <a:t>3) The Lowest Correlation is between 'Age' and '</a:t>
            </a:r>
            <a:r>
              <a:rPr lang="en-GB" sz="2200" b="0" i="0" dirty="0" err="1">
                <a:effectLst/>
                <a:latin typeface="Times New Roman" panose="02020603050405020304" pitchFamily="18" charset="0"/>
                <a:cs typeface="Times New Roman" panose="02020603050405020304" pitchFamily="18" charset="0"/>
              </a:rPr>
              <a:t>ProdTaken</a:t>
            </a:r>
            <a:r>
              <a:rPr lang="en-GB" sz="2200" b="0" i="0" dirty="0">
                <a:effectLst/>
                <a:latin typeface="Times New Roman" panose="02020603050405020304" pitchFamily="18" charset="0"/>
                <a:cs typeface="Times New Roman" panose="02020603050405020304" pitchFamily="18" charset="0"/>
              </a:rPr>
              <a:t>' with -0.15 (Negative).</a:t>
            </a:r>
          </a:p>
          <a:p>
            <a:pPr algn="just"/>
            <a:r>
              <a:rPr lang="en-GB" sz="2200" b="0" i="0" dirty="0">
                <a:effectLst/>
                <a:latin typeface="Times New Roman" panose="02020603050405020304" pitchFamily="18" charset="0"/>
                <a:cs typeface="Times New Roman" panose="02020603050405020304" pitchFamily="18" charset="0"/>
              </a:rPr>
              <a:t>4) Since </a:t>
            </a:r>
            <a:r>
              <a:rPr lang="en-GB" sz="2200" b="0" i="0" dirty="0" err="1">
                <a:effectLst/>
                <a:latin typeface="Times New Roman" panose="02020603050405020304" pitchFamily="18" charset="0"/>
                <a:cs typeface="Times New Roman" panose="02020603050405020304" pitchFamily="18" charset="0"/>
              </a:rPr>
              <a:t>ProdTaken</a:t>
            </a:r>
            <a:r>
              <a:rPr lang="en-GB" sz="2200" b="0" i="0" dirty="0">
                <a:effectLst/>
                <a:latin typeface="Times New Roman" panose="02020603050405020304" pitchFamily="18" charset="0"/>
                <a:cs typeface="Times New Roman" panose="02020603050405020304" pitchFamily="18" charset="0"/>
              </a:rPr>
              <a:t> is our target variable; the correlations of other columns with </a:t>
            </a:r>
            <a:r>
              <a:rPr lang="en-GB" sz="2200" b="0" i="0" dirty="0" err="1">
                <a:effectLst/>
                <a:latin typeface="Times New Roman" panose="02020603050405020304" pitchFamily="18" charset="0"/>
                <a:cs typeface="Times New Roman" panose="02020603050405020304" pitchFamily="18" charset="0"/>
              </a:rPr>
              <a:t>ProdTaken</a:t>
            </a:r>
            <a:r>
              <a:rPr lang="en-GB" sz="2200" b="0" i="0" dirty="0">
                <a:effectLst/>
                <a:latin typeface="Times New Roman" panose="02020603050405020304" pitchFamily="18" charset="0"/>
                <a:cs typeface="Times New Roman" panose="02020603050405020304" pitchFamily="18" charset="0"/>
              </a:rPr>
              <a:t>; like Age, </a:t>
            </a:r>
            <a:r>
              <a:rPr lang="en-GB" sz="2200" b="0" i="0" dirty="0" err="1">
                <a:effectLst/>
                <a:latin typeface="Times New Roman" panose="02020603050405020304" pitchFamily="18" charset="0"/>
                <a:cs typeface="Times New Roman" panose="02020603050405020304" pitchFamily="18" charset="0"/>
              </a:rPr>
              <a:t>CityTier</a:t>
            </a:r>
            <a:r>
              <a:rPr lang="en-GB" sz="2200" b="0" i="0" dirty="0">
                <a:effectLst/>
                <a:latin typeface="Times New Roman" panose="02020603050405020304" pitchFamily="18" charset="0"/>
                <a:cs typeface="Times New Roman" panose="02020603050405020304" pitchFamily="18" charset="0"/>
              </a:rPr>
              <a:t>, </a:t>
            </a:r>
            <a:r>
              <a:rPr lang="en-GB" sz="2200" b="0" i="0" dirty="0" err="1">
                <a:effectLst/>
                <a:latin typeface="Times New Roman" panose="02020603050405020304" pitchFamily="18" charset="0"/>
                <a:cs typeface="Times New Roman" panose="02020603050405020304" pitchFamily="18" charset="0"/>
              </a:rPr>
              <a:t>DurationofPitch</a:t>
            </a:r>
            <a:r>
              <a:rPr lang="en-GB" sz="2200" b="0" i="0" dirty="0">
                <a:effectLst/>
                <a:latin typeface="Times New Roman" panose="02020603050405020304" pitchFamily="18" charset="0"/>
                <a:cs typeface="Times New Roman" panose="02020603050405020304" pitchFamily="18" charset="0"/>
              </a:rPr>
              <a:t>, </a:t>
            </a:r>
            <a:r>
              <a:rPr lang="en-GB" sz="2200" b="0" i="0" dirty="0" err="1">
                <a:effectLst/>
                <a:latin typeface="Times New Roman" panose="02020603050405020304" pitchFamily="18" charset="0"/>
                <a:cs typeface="Times New Roman" panose="02020603050405020304" pitchFamily="18" charset="0"/>
              </a:rPr>
              <a:t>OwnCar</a:t>
            </a:r>
            <a:r>
              <a:rPr lang="en-GB" sz="2200" b="0" i="0" dirty="0">
                <a:effectLst/>
                <a:latin typeface="Times New Roman" panose="02020603050405020304" pitchFamily="18" charset="0"/>
                <a:cs typeface="Times New Roman" panose="02020603050405020304" pitchFamily="18" charset="0"/>
              </a:rPr>
              <a:t>, </a:t>
            </a:r>
            <a:r>
              <a:rPr lang="en-GB" sz="2200" b="0" i="0" dirty="0" err="1">
                <a:effectLst/>
                <a:latin typeface="Times New Roman" panose="02020603050405020304" pitchFamily="18" charset="0"/>
                <a:cs typeface="Times New Roman" panose="02020603050405020304" pitchFamily="18" charset="0"/>
              </a:rPr>
              <a:t>MonthlyIncome</a:t>
            </a:r>
            <a:r>
              <a:rPr lang="en-GB" sz="2200" b="0" i="0" dirty="0">
                <a:effectLst/>
                <a:latin typeface="Times New Roman" panose="02020603050405020304" pitchFamily="18" charset="0"/>
                <a:cs typeface="Times New Roman" panose="02020603050405020304" pitchFamily="18" charset="0"/>
              </a:rPr>
              <a:t> and </a:t>
            </a:r>
            <a:r>
              <a:rPr lang="en-GB" sz="2200" b="0" i="0" dirty="0" err="1">
                <a:effectLst/>
                <a:latin typeface="Times New Roman" panose="02020603050405020304" pitchFamily="18" charset="0"/>
                <a:cs typeface="Times New Roman" panose="02020603050405020304" pitchFamily="18" charset="0"/>
              </a:rPr>
              <a:t>NumberOfTrips</a:t>
            </a:r>
            <a:r>
              <a:rPr lang="en-GB" sz="2200" b="0" i="0" dirty="0">
                <a:effectLst/>
                <a:latin typeface="Times New Roman" panose="02020603050405020304" pitchFamily="18" charset="0"/>
                <a:cs typeface="Times New Roman" panose="02020603050405020304" pitchFamily="18" charset="0"/>
              </a:rPr>
              <a:t> have very low correlations.</a:t>
            </a:r>
            <a:endParaRPr lang="en-US" sz="2200" dirty="0">
              <a:latin typeface="Times New Roman" panose="02020603050405020304" pitchFamily="18" charset="0"/>
              <a:cs typeface="Times New Roman" panose="02020603050405020304" pitchFamily="18" charset="0"/>
            </a:endParaRPr>
          </a:p>
        </p:txBody>
      </p:sp>
      <p:pic>
        <p:nvPicPr>
          <p:cNvPr id="13314" name="Picture 2">
            <a:extLst>
              <a:ext uri="{FF2B5EF4-FFF2-40B4-BE49-F238E27FC236}">
                <a16:creationId xmlns:a16="http://schemas.microsoft.com/office/drawing/2014/main" id="{192A3FB5-D1C0-4AC5-8D12-91722CD0E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775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fontScale="90000"/>
          </a:bodyPr>
          <a:lstStyle/>
          <a:p>
            <a:r>
              <a:rPr lang="en-GB" sz="6000" b="1" u="sng" dirty="0"/>
              <a:t>PRODUCTPITCHED v/s MONTHLYINCOME v/s PRODTAKEN</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671733" y="1386006"/>
            <a:ext cx="5300133" cy="4893647"/>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Customers that were pitched the Basic Package have the lowest Monthly Income.</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Across all the products pitched, the number of customers that opted for the package and did not opt for the package are roughly the same with a little discrepancy in Super Deluxe and King Packages.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Customers that were pitched the Super Deluxe and King Packages have the highest monthly income.</a:t>
            </a:r>
            <a:endParaRPr lang="en-US" sz="2400" dirty="0">
              <a:latin typeface="Times New Roman" panose="02020603050405020304" pitchFamily="18" charset="0"/>
              <a:cs typeface="Times New Roman" panose="02020603050405020304" pitchFamily="18" charset="0"/>
            </a:endParaRPr>
          </a:p>
        </p:txBody>
      </p:sp>
      <p:pic>
        <p:nvPicPr>
          <p:cNvPr id="14338" name="Picture 2">
            <a:extLst>
              <a:ext uri="{FF2B5EF4-FFF2-40B4-BE49-F238E27FC236}">
                <a16:creationId xmlns:a16="http://schemas.microsoft.com/office/drawing/2014/main" id="{C3C87D86-D2A3-44D3-AB0C-3CED4D32A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79" y="1586595"/>
            <a:ext cx="5797021" cy="4492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127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DURATIONOFPITCH v/s PRODTAKEN</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858000" y="2037435"/>
            <a:ext cx="4985140" cy="3416320"/>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The number of customers that purchased the travel packages decreased with the increase in the duration of pitch.</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Duration of pitch in the range of 0 - 20 have the highest number of customers that purchased the travel package.</a:t>
            </a:r>
            <a:endParaRPr lang="en-US" sz="2400" dirty="0">
              <a:latin typeface="Times New Roman" panose="02020603050405020304" pitchFamily="18" charset="0"/>
              <a:cs typeface="Times New Roman" panose="02020603050405020304" pitchFamily="18" charset="0"/>
            </a:endParaRPr>
          </a:p>
        </p:txBody>
      </p:sp>
      <p:pic>
        <p:nvPicPr>
          <p:cNvPr id="15362" name="Picture 2">
            <a:extLst>
              <a:ext uri="{FF2B5EF4-FFF2-40B4-BE49-F238E27FC236}">
                <a16:creationId xmlns:a16="http://schemas.microsoft.com/office/drawing/2014/main" id="{02DEF5BC-16BF-4EA8-AC7C-D8959C11B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860" y="1383395"/>
            <a:ext cx="625514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173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AGE v/s DESIGNATION</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381812" y="2055609"/>
            <a:ext cx="5497983" cy="3508653"/>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200" b="0" i="0" dirty="0">
                <a:effectLst/>
                <a:latin typeface="Times New Roman" panose="02020603050405020304" pitchFamily="18" charset="0"/>
                <a:cs typeface="Times New Roman" panose="02020603050405020304" pitchFamily="18" charset="0"/>
              </a:rPr>
              <a:t>Customers working as Executives are the youngest in the dataset in the lower age range followed by Managers and then by Senior Managers in increasing Age Range order.</a:t>
            </a:r>
          </a:p>
          <a:p>
            <a:pPr marL="342900" indent="-342900" algn="just">
              <a:buFont typeface="Arial" panose="020B0604020202020204" pitchFamily="34" charset="0"/>
              <a:buChar char="•"/>
            </a:pPr>
            <a:r>
              <a:rPr lang="en-GB" sz="2200" b="0" i="0" dirty="0">
                <a:effectLst/>
                <a:latin typeface="Times New Roman" panose="02020603050405020304" pitchFamily="18" charset="0"/>
                <a:cs typeface="Times New Roman" panose="02020603050405020304" pitchFamily="18" charset="0"/>
              </a:rPr>
              <a:t>VP and AVP have roughly the same age range and account for the older customers on the dataset spanning mostly 40 - 60 years.</a:t>
            </a:r>
            <a:endParaRPr lang="en-US" sz="2200" dirty="0">
              <a:latin typeface="Times New Roman" panose="02020603050405020304" pitchFamily="18" charset="0"/>
              <a:cs typeface="Times New Roman" panose="02020603050405020304" pitchFamily="18" charset="0"/>
            </a:endParaRPr>
          </a:p>
        </p:txBody>
      </p:sp>
      <p:pic>
        <p:nvPicPr>
          <p:cNvPr id="16386" name="Picture 2">
            <a:extLst>
              <a:ext uri="{FF2B5EF4-FFF2-40B4-BE49-F238E27FC236}">
                <a16:creationId xmlns:a16="http://schemas.microsoft.com/office/drawing/2014/main" id="{96304E68-D27F-4B42-B93E-B2676CF24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52" y="1371474"/>
            <a:ext cx="5756003" cy="487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199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GENDER v/s PRODUCT TAKEN</a:t>
            </a:r>
            <a:endParaRPr lang="en-US" sz="6000" b="1" u="sng" dirty="0"/>
          </a:p>
        </p:txBody>
      </p:sp>
      <p:pic>
        <p:nvPicPr>
          <p:cNvPr id="17410" name="Picture 2">
            <a:extLst>
              <a:ext uri="{FF2B5EF4-FFF2-40B4-BE49-F238E27FC236}">
                <a16:creationId xmlns:a16="http://schemas.microsoft.com/office/drawing/2014/main" id="{F3148853-9D71-48DB-89E9-2EF733BEA3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33" y="1738994"/>
            <a:ext cx="6028267" cy="43570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C27C8DC-BA7D-4C86-8DA8-D07B0AF644A2}"/>
              </a:ext>
            </a:extLst>
          </p:cNvPr>
          <p:cNvSpPr txBox="1"/>
          <p:nvPr/>
        </p:nvSpPr>
        <p:spPr>
          <a:xfrm>
            <a:off x="6473884" y="3054676"/>
            <a:ext cx="5497983" cy="1138773"/>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200" b="0" i="0" dirty="0">
                <a:effectLst/>
                <a:latin typeface="Times New Roman" panose="02020603050405020304" pitchFamily="18" charset="0"/>
                <a:cs typeface="Times New Roman" panose="02020603050405020304" pitchFamily="18" charset="0"/>
              </a:rPr>
              <a:t>Male customers purchase the travel packages more than Female ones.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98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66000" y="390126"/>
            <a:ext cx="5657122" cy="855917"/>
          </a:xfrm>
        </p:spPr>
        <p:txBody>
          <a:bodyPr>
            <a:normAutofit fontScale="90000"/>
          </a:bodyPr>
          <a:lstStyle/>
          <a:p>
            <a:r>
              <a:rPr lang="en-GB" sz="6000" b="1" u="sng" dirty="0"/>
              <a:t>PRODTAKEN v/s OTHER ATTRIBUTES</a:t>
            </a:r>
            <a:endParaRPr lang="en-US" sz="6000" b="1" u="sng" dirty="0"/>
          </a:p>
        </p:txBody>
      </p:sp>
      <p:pic>
        <p:nvPicPr>
          <p:cNvPr id="18434" name="Picture 2">
            <a:extLst>
              <a:ext uri="{FF2B5EF4-FFF2-40B4-BE49-F238E27FC236}">
                <a16:creationId xmlns:a16="http://schemas.microsoft.com/office/drawing/2014/main" id="{90F657C7-E515-44C4-98E6-B2094BB81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83" y="206517"/>
            <a:ext cx="6885517" cy="66514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E07D5B-D70B-4E5D-A438-90637226A55A}"/>
              </a:ext>
            </a:extLst>
          </p:cNvPr>
          <p:cNvSpPr txBox="1"/>
          <p:nvPr/>
        </p:nvSpPr>
        <p:spPr>
          <a:xfrm>
            <a:off x="7366000" y="2665209"/>
            <a:ext cx="4605867" cy="2154436"/>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200" b="0" i="0" dirty="0">
                <a:effectLst/>
                <a:latin typeface="Times New Roman" panose="02020603050405020304" pitchFamily="18" charset="0"/>
                <a:cs typeface="Times New Roman" panose="02020603050405020304" pitchFamily="18" charset="0"/>
              </a:rPr>
              <a:t>The graphs average the numbers for the customers that have taken the travel package with those who don't across all </a:t>
            </a:r>
            <a:r>
              <a:rPr lang="en-GB" sz="2200" b="0" i="0" dirty="0" err="1">
                <a:effectLst/>
                <a:latin typeface="Times New Roman" panose="02020603050405020304" pitchFamily="18" charset="0"/>
                <a:cs typeface="Times New Roman" panose="02020603050405020304" pitchFamily="18" charset="0"/>
              </a:rPr>
              <a:t>atrributes</a:t>
            </a:r>
            <a:r>
              <a:rPr lang="en-GB" sz="2200" b="0" i="0" dirty="0">
                <a:effectLst/>
                <a:latin typeface="Times New Roman" panose="02020603050405020304" pitchFamily="18" charset="0"/>
                <a:cs typeface="Times New Roman" panose="02020603050405020304" pitchFamily="18" charset="0"/>
              </a:rPr>
              <a:t> and their subdivisions.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9651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PRODTAKEN v/s OTHER ATTRIBUTES</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720000" y="1146329"/>
            <a:ext cx="11101053" cy="5516895"/>
          </a:xfrm>
          <a:prstGeom prst="rect">
            <a:avLst/>
          </a:prstGeom>
          <a:noFill/>
        </p:spPr>
        <p:txBody>
          <a:bodyPr wrap="square">
            <a:spAutoFit/>
          </a:bodyPr>
          <a:lstStyle/>
          <a:p>
            <a:pPr algn="just"/>
            <a:r>
              <a:rPr lang="en-GB" sz="235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350" b="0" i="0" dirty="0">
                <a:effectLst/>
                <a:latin typeface="Times New Roman" panose="02020603050405020304" pitchFamily="18" charset="0"/>
                <a:cs typeface="Times New Roman" panose="02020603050405020304" pitchFamily="18" charset="0"/>
              </a:rPr>
              <a:t>Pitch Satisfaction score of 3 and 5 have higher number of customers that have purchased the travel packages</a:t>
            </a:r>
          </a:p>
          <a:p>
            <a:pPr marL="342900" indent="-342900" algn="just">
              <a:buFont typeface="Arial" panose="020B0604020202020204" pitchFamily="34" charset="0"/>
              <a:buChar char="•"/>
            </a:pPr>
            <a:r>
              <a:rPr lang="en-GB" sz="2350" b="0" i="0" dirty="0">
                <a:effectLst/>
                <a:latin typeface="Times New Roman" panose="02020603050405020304" pitchFamily="18" charset="0"/>
                <a:cs typeface="Times New Roman" panose="02020603050405020304" pitchFamily="18" charset="0"/>
              </a:rPr>
              <a:t>Basic Packages are the most attractive products with most customers preferring the same</a:t>
            </a:r>
          </a:p>
          <a:p>
            <a:pPr marL="342900" indent="-342900" algn="just">
              <a:buFont typeface="Arial" panose="020B0604020202020204" pitchFamily="34" charset="0"/>
              <a:buChar char="•"/>
            </a:pPr>
            <a:r>
              <a:rPr lang="en-GB" sz="2350" b="0" i="0" dirty="0">
                <a:effectLst/>
                <a:latin typeface="Times New Roman" panose="02020603050405020304" pitchFamily="18" charset="0"/>
                <a:cs typeface="Times New Roman" panose="02020603050405020304" pitchFamily="18" charset="0"/>
              </a:rPr>
              <a:t>An increase in the number of follow ups results in the increase of purchase of travel packages purchased.</a:t>
            </a:r>
          </a:p>
          <a:p>
            <a:pPr marL="342900" indent="-342900" algn="just">
              <a:buFont typeface="Arial" panose="020B0604020202020204" pitchFamily="34" charset="0"/>
              <a:buChar char="•"/>
            </a:pPr>
            <a:r>
              <a:rPr lang="en-GB" sz="2350" b="0" i="0" dirty="0">
                <a:effectLst/>
                <a:latin typeface="Times New Roman" panose="02020603050405020304" pitchFamily="18" charset="0"/>
                <a:cs typeface="Times New Roman" panose="02020603050405020304" pitchFamily="18" charset="0"/>
              </a:rPr>
              <a:t>Preferred property star of 5 has the most number of products taken.</a:t>
            </a:r>
          </a:p>
          <a:p>
            <a:pPr marL="342900" indent="-342900" algn="just">
              <a:buFont typeface="Arial" panose="020B0604020202020204" pitchFamily="34" charset="0"/>
              <a:buChar char="•"/>
            </a:pPr>
            <a:r>
              <a:rPr lang="en-GB" sz="2350" b="0" i="0" dirty="0">
                <a:effectLst/>
                <a:latin typeface="Times New Roman" panose="02020603050405020304" pitchFamily="18" charset="0"/>
                <a:cs typeface="Times New Roman" panose="02020603050405020304" pitchFamily="18" charset="0"/>
              </a:rPr>
              <a:t>ALL customers who work as free lancers have purchased the travel packages.</a:t>
            </a:r>
          </a:p>
          <a:p>
            <a:pPr marL="342900" indent="-342900" algn="just">
              <a:buFont typeface="Arial" panose="020B0604020202020204" pitchFamily="34" charset="0"/>
              <a:buChar char="•"/>
            </a:pPr>
            <a:r>
              <a:rPr lang="en-GB" sz="2350" b="0" i="0" dirty="0">
                <a:effectLst/>
                <a:latin typeface="Times New Roman" panose="02020603050405020304" pitchFamily="18" charset="0"/>
                <a:cs typeface="Times New Roman" panose="02020603050405020304" pitchFamily="18" charset="0"/>
              </a:rPr>
              <a:t>Single Customers account for the people that purchase the most travel packages.</a:t>
            </a:r>
          </a:p>
          <a:p>
            <a:pPr marL="342900" indent="-342900" algn="just">
              <a:buFont typeface="Arial" panose="020B0604020202020204" pitchFamily="34" charset="0"/>
              <a:buChar char="•"/>
            </a:pPr>
            <a:r>
              <a:rPr lang="en-GB" sz="2350" b="0" i="0" dirty="0">
                <a:effectLst/>
                <a:latin typeface="Times New Roman" panose="02020603050405020304" pitchFamily="18" charset="0"/>
                <a:cs typeface="Times New Roman" panose="02020603050405020304" pitchFamily="18" charset="0"/>
              </a:rPr>
              <a:t>Executives account for the people that purchase the most travel packages.</a:t>
            </a:r>
          </a:p>
          <a:p>
            <a:pPr marL="342900" indent="-342900" algn="just">
              <a:buFont typeface="Arial" panose="020B0604020202020204" pitchFamily="34" charset="0"/>
              <a:buChar char="•"/>
            </a:pPr>
            <a:r>
              <a:rPr lang="en-GB" sz="2350" b="0" i="0" dirty="0">
                <a:effectLst/>
                <a:latin typeface="Times New Roman" panose="02020603050405020304" pitchFamily="18" charset="0"/>
                <a:cs typeface="Times New Roman" panose="02020603050405020304" pitchFamily="18" charset="0"/>
              </a:rPr>
              <a:t>Despite most people living in the City Tier 1 and having better facilities, they purchase the least amount of packages.</a:t>
            </a:r>
          </a:p>
          <a:p>
            <a:pPr marL="342900" indent="-342900" algn="just">
              <a:buFont typeface="Arial" panose="020B0604020202020204" pitchFamily="34" charset="0"/>
              <a:buChar char="•"/>
            </a:pPr>
            <a:r>
              <a:rPr lang="en-GB" sz="2350" b="0" i="0" dirty="0">
                <a:effectLst/>
                <a:latin typeface="Times New Roman" panose="02020603050405020304" pitchFamily="18" charset="0"/>
                <a:cs typeface="Times New Roman" panose="02020603050405020304" pitchFamily="18" charset="0"/>
              </a:rPr>
              <a:t>When the customer is company invited, they are more likely to purchase travel packages.</a:t>
            </a:r>
            <a:endParaRPr lang="en-US" sz="2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3165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PRODUCT PITCHED v/s PRODUCT TAKEN</a:t>
            </a:r>
            <a:endParaRPr lang="en-US" sz="6000" b="1" u="sng" dirty="0"/>
          </a:p>
        </p:txBody>
      </p:sp>
      <p:pic>
        <p:nvPicPr>
          <p:cNvPr id="20482" name="Picture 2">
            <a:extLst>
              <a:ext uri="{FF2B5EF4-FFF2-40B4-BE49-F238E27FC236}">
                <a16:creationId xmlns:a16="http://schemas.microsoft.com/office/drawing/2014/main" id="{FC55B3E4-A51B-4D4F-BCCD-B9828CCA1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694921"/>
            <a:ext cx="5240533" cy="42901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560FE02-D500-494E-A9AD-B1AC90F0B939}"/>
              </a:ext>
            </a:extLst>
          </p:cNvPr>
          <p:cNvSpPr txBox="1"/>
          <p:nvPr/>
        </p:nvSpPr>
        <p:spPr>
          <a:xfrm>
            <a:off x="6723922" y="1360758"/>
            <a:ext cx="4943145" cy="4693593"/>
          </a:xfrm>
          <a:prstGeom prst="rect">
            <a:avLst/>
          </a:prstGeom>
          <a:noFill/>
        </p:spPr>
        <p:txBody>
          <a:bodyPr wrap="square">
            <a:spAutoFit/>
          </a:bodyPr>
          <a:lstStyle/>
          <a:p>
            <a:pPr algn="just"/>
            <a:r>
              <a:rPr lang="en-GB" sz="23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300" b="0" i="0" dirty="0">
                <a:effectLst/>
                <a:latin typeface="Times New Roman" panose="02020603050405020304" pitchFamily="18" charset="0"/>
                <a:cs typeface="Times New Roman" panose="02020603050405020304" pitchFamily="18" charset="0"/>
              </a:rPr>
              <a:t>King and Super Deluxe Packages have very few customers that have purchased them and they are also pitched far less that the others. This may be due to the higher prices of these packages.</a:t>
            </a:r>
          </a:p>
          <a:p>
            <a:pPr marL="342900" indent="-342900" algn="just">
              <a:buFont typeface="Arial" panose="020B0604020202020204" pitchFamily="34" charset="0"/>
              <a:buChar char="•"/>
            </a:pPr>
            <a:r>
              <a:rPr lang="en-GB" sz="2300" b="0" i="0" dirty="0">
                <a:effectLst/>
                <a:latin typeface="Times New Roman" panose="02020603050405020304" pitchFamily="18" charset="0"/>
                <a:cs typeface="Times New Roman" panose="02020603050405020304" pitchFamily="18" charset="0"/>
              </a:rPr>
              <a:t>Deluxe has the highest number of pitches but is the 3rd least purchased package.</a:t>
            </a:r>
          </a:p>
          <a:p>
            <a:pPr marL="342900" indent="-342900" algn="just">
              <a:buFont typeface="Arial" panose="020B0604020202020204" pitchFamily="34" charset="0"/>
              <a:buChar char="•"/>
            </a:pPr>
            <a:r>
              <a:rPr lang="en-GB" sz="2300" b="0" i="0" dirty="0">
                <a:effectLst/>
                <a:latin typeface="Times New Roman" panose="02020603050405020304" pitchFamily="18" charset="0"/>
                <a:cs typeface="Times New Roman" panose="02020603050405020304" pitchFamily="18" charset="0"/>
              </a:rPr>
              <a:t>Basic package has the highest number of customers that have purchased it.</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769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OCCUPATION v/s DURATION OF PITCH</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420060" y="1643332"/>
            <a:ext cx="5407026" cy="4524315"/>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Customers that are Free Lancers have all purchased travel packages.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Customers that have Small Business are the ones that purchase travel packages with the highest Duration of Pitch followed by Salaried Customers, Large Business Customers and then Free Lancers.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For customers that do not </a:t>
            </a:r>
            <a:r>
              <a:rPr lang="en-GB" sz="2400" dirty="0" err="1">
                <a:latin typeface="Times New Roman" panose="02020603050405020304" pitchFamily="18" charset="0"/>
                <a:cs typeface="Times New Roman" panose="02020603050405020304" pitchFamily="18" charset="0"/>
              </a:rPr>
              <a:t>purachase</a:t>
            </a:r>
            <a:r>
              <a:rPr lang="en-GB" sz="2400" dirty="0">
                <a:latin typeface="Times New Roman" panose="02020603050405020304" pitchFamily="18" charset="0"/>
                <a:cs typeface="Times New Roman" panose="02020603050405020304" pitchFamily="18" charset="0"/>
              </a:rPr>
              <a:t> the packages, the duration of pitch lasts in the range of 14 to 16</a:t>
            </a:r>
            <a:endParaRPr lang="en-US" sz="2400" dirty="0">
              <a:latin typeface="Times New Roman" panose="02020603050405020304" pitchFamily="18" charset="0"/>
              <a:cs typeface="Times New Roman" panose="02020603050405020304" pitchFamily="18" charset="0"/>
            </a:endParaRPr>
          </a:p>
        </p:txBody>
      </p:sp>
      <p:pic>
        <p:nvPicPr>
          <p:cNvPr id="21506" name="Picture 2">
            <a:extLst>
              <a:ext uri="{FF2B5EF4-FFF2-40B4-BE49-F238E27FC236}">
                <a16:creationId xmlns:a16="http://schemas.microsoft.com/office/drawing/2014/main" id="{7EC53CE0-84D3-43AA-834F-122AE8167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914" y="1387475"/>
            <a:ext cx="5407026" cy="5254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620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NUMBER OF FOLLOWUPS v/s PRODUCT PITCHED</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720000" y="4997928"/>
            <a:ext cx="11024989" cy="1569660"/>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Deluxe, Basic and Standard packages mostly have follow ups in the range of 3 to 5.</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King packages only have </a:t>
            </a:r>
            <a:r>
              <a:rPr lang="en-GB" sz="2400" b="0" i="0" dirty="0" err="1">
                <a:effectLst/>
                <a:latin typeface="Times New Roman" panose="02020603050405020304" pitchFamily="18" charset="0"/>
                <a:cs typeface="Times New Roman" panose="02020603050405020304" pitchFamily="18" charset="0"/>
              </a:rPr>
              <a:t>followups</a:t>
            </a:r>
            <a:r>
              <a:rPr lang="en-GB" sz="2400" b="0" i="0" dirty="0">
                <a:effectLst/>
                <a:latin typeface="Times New Roman" panose="02020603050405020304" pitchFamily="18" charset="0"/>
                <a:cs typeface="Times New Roman" panose="02020603050405020304" pitchFamily="18" charset="0"/>
              </a:rPr>
              <a:t> in the range of 3 - 6</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Super Deluxe has follow ups in the range of 1 - 5</a:t>
            </a:r>
            <a:endParaRPr lang="en-US" sz="2400" dirty="0">
              <a:latin typeface="Times New Roman" panose="02020603050405020304" pitchFamily="18" charset="0"/>
              <a:cs typeface="Times New Roman" panose="02020603050405020304" pitchFamily="18" charset="0"/>
            </a:endParaRPr>
          </a:p>
        </p:txBody>
      </p:sp>
      <p:pic>
        <p:nvPicPr>
          <p:cNvPr id="22530" name="Picture 2">
            <a:extLst>
              <a:ext uri="{FF2B5EF4-FFF2-40B4-BE49-F238E27FC236}">
                <a16:creationId xmlns:a16="http://schemas.microsoft.com/office/drawing/2014/main" id="{C2CEB574-5007-4E14-A1B6-E965EF0EB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761" y="1034234"/>
            <a:ext cx="7458800" cy="4045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919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89468"/>
            <a:ext cx="10728322" cy="921733"/>
          </a:xfrm>
        </p:spPr>
        <p:txBody>
          <a:bodyPr>
            <a:normAutofit/>
          </a:bodyPr>
          <a:lstStyle/>
          <a:p>
            <a:r>
              <a:rPr lang="en-US" sz="6000" b="1" u="sng" dirty="0"/>
              <a:t>PROBLEM DEFINITION</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311201"/>
            <a:ext cx="10728322" cy="5157331"/>
          </a:xfrm>
        </p:spPr>
        <p:txBody>
          <a:bodyPr>
            <a:normAutofit fontScale="92500" lnSpcReduction="20000"/>
          </a:bodyPr>
          <a:lstStyle/>
          <a:p>
            <a:r>
              <a:rPr lang="en-GB" sz="3000" dirty="0">
                <a:solidFill>
                  <a:schemeClr val="tx1"/>
                </a:solidFill>
                <a:latin typeface="+mj-lt"/>
              </a:rPr>
              <a:t>Explore and visualize the dataset.</a:t>
            </a:r>
          </a:p>
          <a:p>
            <a:r>
              <a:rPr lang="en-GB" sz="3000" dirty="0">
                <a:solidFill>
                  <a:schemeClr val="tx1"/>
                </a:solidFill>
                <a:latin typeface="+mj-lt"/>
              </a:rPr>
              <a:t>Data </a:t>
            </a:r>
            <a:r>
              <a:rPr lang="en-GB" sz="3000" dirty="0" err="1">
                <a:solidFill>
                  <a:schemeClr val="tx1"/>
                </a:solidFill>
                <a:latin typeface="+mj-lt"/>
              </a:rPr>
              <a:t>Preprocessing</a:t>
            </a:r>
            <a:r>
              <a:rPr lang="en-GB" sz="3000" dirty="0">
                <a:solidFill>
                  <a:schemeClr val="tx1"/>
                </a:solidFill>
                <a:latin typeface="+mj-lt"/>
              </a:rPr>
              <a:t>.</a:t>
            </a:r>
          </a:p>
          <a:p>
            <a:r>
              <a:rPr lang="en-GB" sz="3000" dirty="0">
                <a:solidFill>
                  <a:schemeClr val="tx1"/>
                </a:solidFill>
                <a:latin typeface="+mj-lt"/>
              </a:rPr>
              <a:t>Analyze the customers' data and information to provide recommendations to the Policy Maker and Marketing Team and also build a model to predict the potential customer who is going to purchase the newly introduced travel package.</a:t>
            </a:r>
          </a:p>
          <a:p>
            <a:r>
              <a:rPr lang="en-GB" sz="3000" dirty="0">
                <a:solidFill>
                  <a:schemeClr val="tx1"/>
                </a:solidFill>
                <a:latin typeface="+mj-lt"/>
              </a:rPr>
              <a:t>To predict which customer is more likely to purchase the newly introduced travel package.</a:t>
            </a:r>
          </a:p>
          <a:p>
            <a:r>
              <a:rPr lang="en-GB" sz="3000" dirty="0">
                <a:solidFill>
                  <a:schemeClr val="tx1"/>
                </a:solidFill>
                <a:latin typeface="+mj-lt"/>
              </a:rPr>
              <a:t>Testing of Assumptions and Model Performance Evaluation of Bagging (bagging classifier, random forest, and decision tree.) and Boosting (</a:t>
            </a:r>
            <a:r>
              <a:rPr lang="en-GB" sz="3000" dirty="0" err="1">
                <a:solidFill>
                  <a:schemeClr val="tx1"/>
                </a:solidFill>
                <a:latin typeface="+mj-lt"/>
              </a:rPr>
              <a:t>Adaboost</a:t>
            </a:r>
            <a:r>
              <a:rPr lang="en-GB" sz="3000" dirty="0">
                <a:solidFill>
                  <a:schemeClr val="tx1"/>
                </a:solidFill>
                <a:latin typeface="+mj-lt"/>
              </a:rPr>
              <a:t>, gradient boost, </a:t>
            </a:r>
            <a:r>
              <a:rPr lang="en-GB" sz="3000" dirty="0" err="1">
                <a:solidFill>
                  <a:schemeClr val="tx1"/>
                </a:solidFill>
                <a:latin typeface="+mj-lt"/>
              </a:rPr>
              <a:t>xgboost</a:t>
            </a:r>
            <a:r>
              <a:rPr lang="en-GB" sz="3000" dirty="0">
                <a:solidFill>
                  <a:schemeClr val="tx1"/>
                </a:solidFill>
                <a:latin typeface="+mj-lt"/>
              </a:rPr>
              <a:t>, and stacking classifier) Models.</a:t>
            </a:r>
          </a:p>
          <a:p>
            <a:r>
              <a:rPr lang="en-GB" sz="3000" dirty="0">
                <a:solidFill>
                  <a:schemeClr val="tx1"/>
                </a:solidFill>
                <a:latin typeface="+mj-lt"/>
              </a:rPr>
              <a:t>Model Performance Evaluation</a:t>
            </a:r>
          </a:p>
          <a:p>
            <a:r>
              <a:rPr lang="en-GB" sz="3000" dirty="0">
                <a:solidFill>
                  <a:schemeClr val="tx1"/>
                </a:solidFill>
                <a:latin typeface="+mj-lt"/>
              </a:rPr>
              <a:t>Generate a set of insights and recommendations.</a:t>
            </a:r>
            <a:endParaRPr lang="en-US" sz="3000" dirty="0">
              <a:solidFill>
                <a:schemeClr val="tx1"/>
              </a:solidFill>
              <a:latin typeface="+mj-lt"/>
            </a:endParaRPr>
          </a:p>
        </p:txBody>
      </p:sp>
    </p:spTree>
    <p:extLst>
      <p:ext uri="{BB962C8B-B14F-4D97-AF65-F5344CB8AC3E}">
        <p14:creationId xmlns:p14="http://schemas.microsoft.com/office/powerpoint/2010/main" val="3533261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fontScale="90000"/>
          </a:bodyPr>
          <a:lstStyle/>
          <a:p>
            <a:r>
              <a:rPr lang="en-GB" sz="6000" b="1" u="sng" dirty="0"/>
              <a:t>DURATION OF PITCH v/s PRODUCT PITCHED WHERE PRODUCT TAKEN = YES</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720000" y="4997928"/>
            <a:ext cx="11207421" cy="1569660"/>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Basic, Deluxe and Standard packages have a mostly even distribution of duration of pitch while King and Super Deluxe have specific pitch durations.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Most of the Basic Packages purchased have a duration of pitch in the range of 5 - 16.</a:t>
            </a:r>
            <a:endParaRPr lang="en-US" sz="2400" dirty="0">
              <a:latin typeface="Times New Roman" panose="02020603050405020304" pitchFamily="18" charset="0"/>
              <a:cs typeface="Times New Roman" panose="02020603050405020304" pitchFamily="18" charset="0"/>
            </a:endParaRPr>
          </a:p>
        </p:txBody>
      </p:sp>
      <p:pic>
        <p:nvPicPr>
          <p:cNvPr id="23554" name="Picture 2">
            <a:extLst>
              <a:ext uri="{FF2B5EF4-FFF2-40B4-BE49-F238E27FC236}">
                <a16:creationId xmlns:a16="http://schemas.microsoft.com/office/drawing/2014/main" id="{C5CC4018-F79B-4912-B208-EC0C91AC1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3379" y="1411066"/>
            <a:ext cx="8269821" cy="403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486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fontScale="90000"/>
          </a:bodyPr>
          <a:lstStyle/>
          <a:p>
            <a:r>
              <a:rPr lang="en-GB" sz="6000" b="1" u="sng" dirty="0"/>
              <a:t>MONTHLY INCOME v/s PRODUCT PITCHED WHERE PRODUCT TAKEN = YES</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541868" y="1735070"/>
            <a:ext cx="4614000" cy="4893647"/>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Customers that purchased the Basic Packages have the lowest Monthly Income followed by Deluxe, Standard, Super Deluxe and King in increasing order of Monthly Income.</a:t>
            </a:r>
          </a:p>
          <a:p>
            <a:pPr marL="342900" indent="-342900" algn="just">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Basic : 15000 - 25000</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Deluxe : 17,500 - 27,500</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Standard : 20,000 - 32,000</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Super Deluxe : 25,000 - 35,000</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King : 30,000 - 42,500</a:t>
            </a:r>
            <a:endParaRPr lang="en-US" sz="2400" dirty="0">
              <a:latin typeface="Times New Roman" panose="02020603050405020304" pitchFamily="18" charset="0"/>
              <a:cs typeface="Times New Roman" panose="02020603050405020304" pitchFamily="18" charset="0"/>
            </a:endParaRPr>
          </a:p>
        </p:txBody>
      </p:sp>
      <p:pic>
        <p:nvPicPr>
          <p:cNvPr id="24578" name="Picture 2">
            <a:extLst>
              <a:ext uri="{FF2B5EF4-FFF2-40B4-BE49-F238E27FC236}">
                <a16:creationId xmlns:a16="http://schemas.microsoft.com/office/drawing/2014/main" id="{6D8B50C0-F589-40F9-8486-063E124BB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7533" y="1481070"/>
            <a:ext cx="6637865" cy="4360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932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fontScale="90000"/>
          </a:bodyPr>
          <a:lstStyle/>
          <a:p>
            <a:r>
              <a:rPr lang="en-GB" sz="6000" b="1" u="sng" dirty="0"/>
              <a:t>AGE v/s PRODUCT PITCHED WHERE PRODUCT TAKEN = YES</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5367834" y="1124258"/>
            <a:ext cx="6341200" cy="5632311"/>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Tier 1 : Customers from this tier purchase basic packages the most followed by Standard and King in almost equal numbers. Deluxe is next and the Super Deluxe packages with the least number of purchases.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Tier 2 : There are very few customers from this tier. The Order of packages purchased from those pitched to them in descending order is : King &gt; Basic &gt; Standard &gt; Super Deluxe &gt; Deluxe</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Tier 3 : The Order of packages purchased from those pitched to them in descending order is : Deluxe &gt; Super Deluxe &gt; Standard &gt; Basic &gt; King</a:t>
            </a:r>
            <a:endParaRPr lang="en-US" sz="2400" dirty="0">
              <a:latin typeface="Times New Roman" panose="02020603050405020304" pitchFamily="18" charset="0"/>
              <a:cs typeface="Times New Roman" panose="02020603050405020304" pitchFamily="18" charset="0"/>
            </a:endParaRPr>
          </a:p>
        </p:txBody>
      </p:sp>
      <p:pic>
        <p:nvPicPr>
          <p:cNvPr id="25602" name="Picture 2">
            <a:extLst>
              <a:ext uri="{FF2B5EF4-FFF2-40B4-BE49-F238E27FC236}">
                <a16:creationId xmlns:a16="http://schemas.microsoft.com/office/drawing/2014/main" id="{06D14C6C-158C-4E91-A07F-EF0FF888E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51" y="1890157"/>
            <a:ext cx="5009670" cy="410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96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fontScale="90000"/>
          </a:bodyPr>
          <a:lstStyle/>
          <a:p>
            <a:r>
              <a:rPr lang="en-GB" sz="6000" b="1" u="sng" dirty="0"/>
              <a:t>NUMBER OF TRIPS v/s MARITAL STATUS WHERE PRODUCT TAKEN = YES</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756400" y="2204661"/>
            <a:ext cx="4928989" cy="3416320"/>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Single, Divorced and Married customers that have purchased travel packages are more than those who have not.</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Unmarried customers have equal number of people who have purchased and not purchased travel packages.</a:t>
            </a:r>
            <a:endParaRPr lang="en-US" sz="2400" dirty="0">
              <a:latin typeface="Times New Roman" panose="02020603050405020304" pitchFamily="18" charset="0"/>
              <a:cs typeface="Times New Roman" panose="02020603050405020304" pitchFamily="18" charset="0"/>
            </a:endParaRPr>
          </a:p>
        </p:txBody>
      </p:sp>
      <p:pic>
        <p:nvPicPr>
          <p:cNvPr id="26626" name="Picture 2">
            <a:extLst>
              <a:ext uri="{FF2B5EF4-FFF2-40B4-BE49-F238E27FC236}">
                <a16:creationId xmlns:a16="http://schemas.microsoft.com/office/drawing/2014/main" id="{55ED105A-0C96-4704-94F1-425267E50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100" y="2204661"/>
            <a:ext cx="5995020" cy="409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741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693375" y="1224951"/>
            <a:ext cx="10805249" cy="4987970"/>
          </a:xfrm>
        </p:spPr>
        <p:txBody>
          <a:bodyPr>
            <a:noAutofit/>
          </a:bodyPr>
          <a:lstStyle/>
          <a:p>
            <a:r>
              <a:rPr lang="en-GB" sz="2200" dirty="0">
                <a:solidFill>
                  <a:schemeClr val="tx1"/>
                </a:solidFill>
                <a:latin typeface="+mj-lt"/>
              </a:rPr>
              <a:t>Age seems to be mostly normally distributed</a:t>
            </a:r>
          </a:p>
          <a:p>
            <a:r>
              <a:rPr lang="en-GB" sz="2200" dirty="0" err="1">
                <a:solidFill>
                  <a:schemeClr val="tx1"/>
                </a:solidFill>
                <a:latin typeface="+mj-lt"/>
              </a:rPr>
              <a:t>MonthlyIncome</a:t>
            </a:r>
            <a:r>
              <a:rPr lang="en-GB" sz="2200" dirty="0">
                <a:solidFill>
                  <a:schemeClr val="tx1"/>
                </a:solidFill>
                <a:latin typeface="+mj-lt"/>
              </a:rPr>
              <a:t>, </a:t>
            </a:r>
            <a:r>
              <a:rPr lang="en-GB" sz="2200" dirty="0" err="1">
                <a:solidFill>
                  <a:schemeClr val="tx1"/>
                </a:solidFill>
                <a:latin typeface="+mj-lt"/>
              </a:rPr>
              <a:t>NumberOfTrips</a:t>
            </a:r>
            <a:r>
              <a:rPr lang="en-GB" sz="2200" dirty="0">
                <a:solidFill>
                  <a:schemeClr val="tx1"/>
                </a:solidFill>
                <a:latin typeface="+mj-lt"/>
              </a:rPr>
              <a:t>, </a:t>
            </a:r>
            <a:r>
              <a:rPr lang="en-GB" sz="2200" dirty="0" err="1">
                <a:solidFill>
                  <a:schemeClr val="tx1"/>
                </a:solidFill>
                <a:latin typeface="+mj-lt"/>
              </a:rPr>
              <a:t>DurationOfPitch</a:t>
            </a:r>
            <a:r>
              <a:rPr lang="en-GB" sz="2200" dirty="0">
                <a:solidFill>
                  <a:schemeClr val="tx1"/>
                </a:solidFill>
                <a:latin typeface="+mj-lt"/>
              </a:rPr>
              <a:t> and </a:t>
            </a:r>
            <a:r>
              <a:rPr lang="en-GB" sz="2200" dirty="0" err="1">
                <a:solidFill>
                  <a:schemeClr val="tx1"/>
                </a:solidFill>
                <a:latin typeface="+mj-lt"/>
              </a:rPr>
              <a:t>ProdTaken</a:t>
            </a:r>
            <a:r>
              <a:rPr lang="en-GB" sz="2200" dirty="0">
                <a:solidFill>
                  <a:schemeClr val="tx1"/>
                </a:solidFill>
                <a:latin typeface="+mj-lt"/>
              </a:rPr>
              <a:t> have very high POSITIVE skew.</a:t>
            </a:r>
          </a:p>
          <a:p>
            <a:r>
              <a:rPr lang="en-GB" sz="2200" dirty="0">
                <a:solidFill>
                  <a:schemeClr val="tx1"/>
                </a:solidFill>
                <a:latin typeface="+mj-lt"/>
              </a:rPr>
              <a:t>Age, for the most part, seems to be normally distributed.</a:t>
            </a:r>
          </a:p>
          <a:p>
            <a:r>
              <a:rPr lang="en-GB" sz="2200" dirty="0">
                <a:solidFill>
                  <a:schemeClr val="tx1"/>
                </a:solidFill>
                <a:latin typeface="+mj-lt"/>
              </a:rPr>
              <a:t>Most of the customers are concentrated around the age range of 30 - 40 years.</a:t>
            </a:r>
          </a:p>
          <a:p>
            <a:r>
              <a:rPr lang="en-GB" sz="2200" dirty="0">
                <a:solidFill>
                  <a:schemeClr val="tx1"/>
                </a:solidFill>
                <a:latin typeface="+mj-lt"/>
              </a:rPr>
              <a:t>Duration of Pitch is highly positive skewed</a:t>
            </a:r>
          </a:p>
          <a:p>
            <a:r>
              <a:rPr lang="en-GB" sz="2200" dirty="0">
                <a:solidFill>
                  <a:schemeClr val="tx1"/>
                </a:solidFill>
                <a:latin typeface="+mj-lt"/>
              </a:rPr>
              <a:t>Monthly Income is mostly concentrated around 10,000 to 40,000</a:t>
            </a:r>
          </a:p>
          <a:p>
            <a:r>
              <a:rPr lang="en-GB" sz="2200" dirty="0">
                <a:solidFill>
                  <a:schemeClr val="tx1"/>
                </a:solidFill>
                <a:latin typeface="+mj-lt"/>
              </a:rPr>
              <a:t>Monthly Income Peaks in the 20,000 to 30,000 range.</a:t>
            </a:r>
          </a:p>
          <a:p>
            <a:r>
              <a:rPr lang="en-GB" sz="2200" dirty="0">
                <a:solidFill>
                  <a:schemeClr val="tx1"/>
                </a:solidFill>
                <a:latin typeface="+mj-lt"/>
              </a:rPr>
              <a:t>Almost 80% of the dataset has not purchased the travel package</a:t>
            </a:r>
          </a:p>
          <a:p>
            <a:r>
              <a:rPr lang="en-GB" sz="2200" dirty="0">
                <a:solidFill>
                  <a:schemeClr val="tx1"/>
                </a:solidFill>
                <a:latin typeface="+mj-lt"/>
              </a:rPr>
              <a:t>Most customers found about the travel packages on self inquiry rather than company invited</a:t>
            </a:r>
          </a:p>
          <a:p>
            <a:r>
              <a:rPr lang="en-GB" sz="2200" dirty="0">
                <a:solidFill>
                  <a:schemeClr val="tx1"/>
                </a:solidFill>
                <a:latin typeface="+mj-lt"/>
              </a:rPr>
              <a:t>Tier 1 has the most number of customers followed by Tier 3 and then by Tier 2.</a:t>
            </a:r>
          </a:p>
        </p:txBody>
      </p:sp>
    </p:spTree>
    <p:extLst>
      <p:ext uri="{BB962C8B-B14F-4D97-AF65-F5344CB8AC3E}">
        <p14:creationId xmlns:p14="http://schemas.microsoft.com/office/powerpoint/2010/main" val="643657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224951"/>
            <a:ext cx="11302667" cy="4987970"/>
          </a:xfrm>
        </p:spPr>
        <p:txBody>
          <a:bodyPr>
            <a:noAutofit/>
          </a:bodyPr>
          <a:lstStyle/>
          <a:p>
            <a:r>
              <a:rPr lang="en-GB" sz="2400" dirty="0">
                <a:solidFill>
                  <a:schemeClr val="tx1"/>
                </a:solidFill>
                <a:latin typeface="+mj-lt"/>
              </a:rPr>
              <a:t>Ordered based on development; Tier 1 is the most </a:t>
            </a:r>
            <a:r>
              <a:rPr lang="en-GB" sz="2400" dirty="0" err="1">
                <a:solidFill>
                  <a:schemeClr val="tx1"/>
                </a:solidFill>
                <a:latin typeface="+mj-lt"/>
              </a:rPr>
              <a:t>devloped</a:t>
            </a:r>
            <a:r>
              <a:rPr lang="en-GB" sz="2400" dirty="0">
                <a:solidFill>
                  <a:schemeClr val="tx1"/>
                </a:solidFill>
                <a:latin typeface="+mj-lt"/>
              </a:rPr>
              <a:t> followed by Tier 2 and then Tier 3.</a:t>
            </a:r>
          </a:p>
          <a:p>
            <a:r>
              <a:rPr lang="en-GB" sz="2400" dirty="0">
                <a:solidFill>
                  <a:schemeClr val="tx1"/>
                </a:solidFill>
                <a:latin typeface="+mj-lt"/>
              </a:rPr>
              <a:t>Salaried Customers lead the dataset with numbers over 2000 followed by Small Business which also crosses the 2000 mark.</a:t>
            </a:r>
          </a:p>
          <a:p>
            <a:r>
              <a:rPr lang="en-GB" sz="2400" dirty="0">
                <a:solidFill>
                  <a:schemeClr val="tx1"/>
                </a:solidFill>
                <a:latin typeface="+mj-lt"/>
              </a:rPr>
              <a:t>Large Business Customers are third with a little less than 500 people followed by Free Lancers which </a:t>
            </a:r>
            <a:r>
              <a:rPr lang="en-GB" sz="2400" dirty="0" err="1">
                <a:solidFill>
                  <a:schemeClr val="tx1"/>
                </a:solidFill>
                <a:latin typeface="+mj-lt"/>
              </a:rPr>
              <a:t>arevery</a:t>
            </a:r>
            <a:r>
              <a:rPr lang="en-GB" sz="2400" dirty="0">
                <a:solidFill>
                  <a:schemeClr val="tx1"/>
                </a:solidFill>
                <a:latin typeface="+mj-lt"/>
              </a:rPr>
              <a:t> few in number which is why they cannot be depicted on the graph due to the large scale.</a:t>
            </a:r>
          </a:p>
          <a:p>
            <a:r>
              <a:rPr lang="en-GB" sz="2400" dirty="0">
                <a:solidFill>
                  <a:schemeClr val="tx1"/>
                </a:solidFill>
                <a:latin typeface="+mj-lt"/>
              </a:rPr>
              <a:t>Most customers are Male accounting for 60% of the dataset.</a:t>
            </a:r>
          </a:p>
          <a:p>
            <a:r>
              <a:rPr lang="en-GB" sz="2400" dirty="0">
                <a:solidFill>
                  <a:schemeClr val="tx1"/>
                </a:solidFill>
                <a:latin typeface="+mj-lt"/>
              </a:rPr>
              <a:t>Female Customers account for 40% of the dataset.</a:t>
            </a:r>
          </a:p>
          <a:p>
            <a:r>
              <a:rPr lang="en-GB" sz="2400" dirty="0">
                <a:solidFill>
                  <a:schemeClr val="tx1"/>
                </a:solidFill>
                <a:latin typeface="+mj-lt"/>
              </a:rPr>
              <a:t>Most customers have 3 people visiting along with them, accounting for almost 2300 customers.</a:t>
            </a:r>
          </a:p>
          <a:p>
            <a:r>
              <a:rPr lang="en-GB" sz="2400" dirty="0">
                <a:solidFill>
                  <a:schemeClr val="tx1"/>
                </a:solidFill>
                <a:latin typeface="+mj-lt"/>
              </a:rPr>
              <a:t>Followed by 2 and 4 people, each of which have customers in the range of 1000 - 1500</a:t>
            </a:r>
          </a:p>
          <a:p>
            <a:r>
              <a:rPr lang="en-GB" sz="2400" dirty="0">
                <a:solidFill>
                  <a:schemeClr val="tx1"/>
                </a:solidFill>
                <a:latin typeface="+mj-lt"/>
              </a:rPr>
              <a:t>Almost 40% of the Dataset has 4 </a:t>
            </a:r>
            <a:r>
              <a:rPr lang="en-GB" sz="2400" dirty="0" err="1">
                <a:solidFill>
                  <a:schemeClr val="tx1"/>
                </a:solidFill>
                <a:latin typeface="+mj-lt"/>
              </a:rPr>
              <a:t>followups</a:t>
            </a:r>
            <a:r>
              <a:rPr lang="en-GB" sz="2400" dirty="0">
                <a:solidFill>
                  <a:schemeClr val="tx1"/>
                </a:solidFill>
                <a:latin typeface="+mj-lt"/>
              </a:rPr>
              <a:t> done by the sales person</a:t>
            </a:r>
          </a:p>
          <a:p>
            <a:r>
              <a:rPr lang="en-GB" sz="2400" dirty="0">
                <a:solidFill>
                  <a:schemeClr val="tx1"/>
                </a:solidFill>
                <a:latin typeface="+mj-lt"/>
              </a:rPr>
              <a:t>It is followed by 3 and 5 </a:t>
            </a:r>
            <a:r>
              <a:rPr lang="en-GB" sz="2400" dirty="0" err="1">
                <a:solidFill>
                  <a:schemeClr val="tx1"/>
                </a:solidFill>
                <a:latin typeface="+mj-lt"/>
              </a:rPr>
              <a:t>followups</a:t>
            </a:r>
            <a:r>
              <a:rPr lang="en-GB" sz="2400" dirty="0">
                <a:solidFill>
                  <a:schemeClr val="tx1"/>
                </a:solidFill>
                <a:latin typeface="+mj-lt"/>
              </a:rPr>
              <a:t> each accounting for 30% and 16% of the dataset.</a:t>
            </a:r>
          </a:p>
        </p:txBody>
      </p:sp>
    </p:spTree>
    <p:extLst>
      <p:ext uri="{BB962C8B-B14F-4D97-AF65-F5344CB8AC3E}">
        <p14:creationId xmlns:p14="http://schemas.microsoft.com/office/powerpoint/2010/main" val="1464232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365529"/>
            <a:ext cx="10805249" cy="4987970"/>
          </a:xfrm>
        </p:spPr>
        <p:txBody>
          <a:bodyPr>
            <a:noAutofit/>
          </a:bodyPr>
          <a:lstStyle/>
          <a:p>
            <a:r>
              <a:rPr lang="en-GB" sz="2200" dirty="0">
                <a:solidFill>
                  <a:schemeClr val="tx1"/>
                </a:solidFill>
                <a:latin typeface="+mj-lt"/>
              </a:rPr>
              <a:t>2,1 and 6 </a:t>
            </a:r>
            <a:r>
              <a:rPr lang="en-GB" sz="2200" dirty="0" err="1">
                <a:solidFill>
                  <a:schemeClr val="tx1"/>
                </a:solidFill>
                <a:latin typeface="+mj-lt"/>
              </a:rPr>
              <a:t>followups</a:t>
            </a:r>
            <a:r>
              <a:rPr lang="en-GB" sz="2200" dirty="0">
                <a:solidFill>
                  <a:schemeClr val="tx1"/>
                </a:solidFill>
                <a:latin typeface="+mj-lt"/>
              </a:rPr>
              <a:t> account for less then 10% of the dataset together</a:t>
            </a:r>
          </a:p>
          <a:p>
            <a:r>
              <a:rPr lang="en-GB" sz="2200" dirty="0">
                <a:solidFill>
                  <a:schemeClr val="tx1"/>
                </a:solidFill>
                <a:latin typeface="+mj-lt"/>
              </a:rPr>
              <a:t>Most widely pitched travel package is the Basic Travel Package followed by the Deluxe, King, Standard and Super Deluxe</a:t>
            </a:r>
          </a:p>
          <a:p>
            <a:r>
              <a:rPr lang="en-GB" sz="2200" dirty="0">
                <a:solidFill>
                  <a:schemeClr val="tx1"/>
                </a:solidFill>
                <a:latin typeface="+mj-lt"/>
              </a:rPr>
              <a:t>The most Preferred Property Star is 3 accounting for 61% of the dataset followed by 4 at 18.8% and 5 at 18.7%</a:t>
            </a:r>
          </a:p>
          <a:p>
            <a:r>
              <a:rPr lang="en-GB" sz="2200" dirty="0">
                <a:solidFill>
                  <a:schemeClr val="tx1"/>
                </a:solidFill>
                <a:latin typeface="+mj-lt"/>
              </a:rPr>
              <a:t>Over 2000 customers are married then followed by Divorced and Single which are in the same range</a:t>
            </a:r>
          </a:p>
          <a:p>
            <a:r>
              <a:rPr lang="en-GB" sz="2200" dirty="0">
                <a:solidFill>
                  <a:schemeClr val="tx1"/>
                </a:solidFill>
                <a:latin typeface="+mj-lt"/>
              </a:rPr>
              <a:t>Least number of customers are unmarried.</a:t>
            </a:r>
          </a:p>
          <a:p>
            <a:r>
              <a:rPr lang="en-GB" sz="2200" dirty="0">
                <a:solidFill>
                  <a:schemeClr val="tx1"/>
                </a:solidFill>
                <a:latin typeface="+mj-lt"/>
              </a:rPr>
              <a:t>Most customers have 2 - 3 annual trips</a:t>
            </a:r>
          </a:p>
          <a:p>
            <a:r>
              <a:rPr lang="en-GB" sz="2200" dirty="0">
                <a:solidFill>
                  <a:schemeClr val="tx1"/>
                </a:solidFill>
                <a:latin typeface="+mj-lt"/>
              </a:rPr>
              <a:t>On the lower range we have 1, 4, 5, 6, 7 and 8 annual trips.</a:t>
            </a:r>
          </a:p>
          <a:p>
            <a:r>
              <a:rPr lang="en-GB" sz="2400" dirty="0">
                <a:solidFill>
                  <a:schemeClr val="tx1"/>
                </a:solidFill>
                <a:latin typeface="+mj-lt"/>
              </a:rPr>
              <a:t>very few customers have 19 - 22 annual trips and the numbers are almost negligible on a large scale.</a:t>
            </a:r>
          </a:p>
          <a:p>
            <a:r>
              <a:rPr lang="en-GB" sz="2400" dirty="0">
                <a:solidFill>
                  <a:schemeClr val="tx1"/>
                </a:solidFill>
                <a:latin typeface="+mj-lt"/>
              </a:rPr>
              <a:t>Most customers do not have a </a:t>
            </a:r>
            <a:r>
              <a:rPr lang="en-GB" sz="2400" dirty="0" err="1">
                <a:solidFill>
                  <a:schemeClr val="tx1"/>
                </a:solidFill>
                <a:latin typeface="+mj-lt"/>
              </a:rPr>
              <a:t>passpirt</a:t>
            </a:r>
            <a:r>
              <a:rPr lang="en-GB" sz="2400" dirty="0">
                <a:solidFill>
                  <a:schemeClr val="tx1"/>
                </a:solidFill>
                <a:latin typeface="+mj-lt"/>
              </a:rPr>
              <a:t> accounting for 71% of the dataset.</a:t>
            </a:r>
          </a:p>
          <a:p>
            <a:r>
              <a:rPr lang="en-GB" sz="2400" dirty="0">
                <a:solidFill>
                  <a:schemeClr val="tx1"/>
                </a:solidFill>
                <a:latin typeface="+mj-lt"/>
              </a:rPr>
              <a:t>The most common pitch </a:t>
            </a:r>
            <a:r>
              <a:rPr lang="en-GB" sz="2400" dirty="0" err="1">
                <a:solidFill>
                  <a:schemeClr val="tx1"/>
                </a:solidFill>
                <a:latin typeface="+mj-lt"/>
              </a:rPr>
              <a:t>satisfation</a:t>
            </a:r>
            <a:r>
              <a:rPr lang="en-GB" sz="2400" dirty="0">
                <a:solidFill>
                  <a:schemeClr val="tx1"/>
                </a:solidFill>
                <a:latin typeface="+mj-lt"/>
              </a:rPr>
              <a:t> score is 3 followed by 5, 1, 4 and 2.</a:t>
            </a:r>
          </a:p>
        </p:txBody>
      </p:sp>
    </p:spTree>
    <p:extLst>
      <p:ext uri="{BB962C8B-B14F-4D97-AF65-F5344CB8AC3E}">
        <p14:creationId xmlns:p14="http://schemas.microsoft.com/office/powerpoint/2010/main" val="2341710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365529"/>
            <a:ext cx="10805249" cy="4987970"/>
          </a:xfrm>
        </p:spPr>
        <p:txBody>
          <a:bodyPr>
            <a:noAutofit/>
          </a:bodyPr>
          <a:lstStyle/>
          <a:p>
            <a:r>
              <a:rPr lang="en-GB" sz="2300" dirty="0">
                <a:solidFill>
                  <a:schemeClr val="tx1"/>
                </a:solidFill>
                <a:latin typeface="+mj-lt"/>
              </a:rPr>
              <a:t>62% of the dataset of customers have cars.</a:t>
            </a:r>
          </a:p>
          <a:p>
            <a:r>
              <a:rPr lang="en-GB" sz="2300" dirty="0">
                <a:solidFill>
                  <a:schemeClr val="tx1"/>
                </a:solidFill>
                <a:latin typeface="+mj-lt"/>
              </a:rPr>
              <a:t>Most customers have 1 child visiting along with them followed by no, 2 and 3 children.</a:t>
            </a:r>
          </a:p>
          <a:p>
            <a:r>
              <a:rPr lang="en-GB" sz="2300" dirty="0">
                <a:solidFill>
                  <a:schemeClr val="tx1"/>
                </a:solidFill>
                <a:latin typeface="+mj-lt"/>
              </a:rPr>
              <a:t>Over 1750 customers are </a:t>
            </a:r>
            <a:r>
              <a:rPr lang="en-GB" sz="2300" dirty="0" err="1">
                <a:solidFill>
                  <a:schemeClr val="tx1"/>
                </a:solidFill>
                <a:latin typeface="+mj-lt"/>
              </a:rPr>
              <a:t>excutives</a:t>
            </a:r>
            <a:r>
              <a:rPr lang="en-GB" sz="2300" dirty="0">
                <a:solidFill>
                  <a:schemeClr val="tx1"/>
                </a:solidFill>
                <a:latin typeface="+mj-lt"/>
              </a:rPr>
              <a:t> at their places of work followed by Managers, Senior Managers, AVP and VP</a:t>
            </a:r>
          </a:p>
          <a:p>
            <a:r>
              <a:rPr lang="en-GB" sz="2300" dirty="0">
                <a:solidFill>
                  <a:schemeClr val="tx1"/>
                </a:solidFill>
                <a:latin typeface="+mj-lt"/>
              </a:rPr>
              <a:t>The Highest Correlation is between 'Number of Children Visiting' and 'Number of Persons Visiting' with 0.61.</a:t>
            </a:r>
          </a:p>
          <a:p>
            <a:r>
              <a:rPr lang="en-GB" sz="2300" dirty="0">
                <a:solidFill>
                  <a:schemeClr val="tx1"/>
                </a:solidFill>
                <a:latin typeface="+mj-lt"/>
              </a:rPr>
              <a:t>The Lowest Correlation is between 'Age' and '</a:t>
            </a:r>
            <a:r>
              <a:rPr lang="en-GB" sz="2300" dirty="0" err="1">
                <a:solidFill>
                  <a:schemeClr val="tx1"/>
                </a:solidFill>
                <a:latin typeface="+mj-lt"/>
              </a:rPr>
              <a:t>ProdTaken</a:t>
            </a:r>
            <a:r>
              <a:rPr lang="en-GB" sz="2300" dirty="0">
                <a:solidFill>
                  <a:schemeClr val="tx1"/>
                </a:solidFill>
                <a:latin typeface="+mj-lt"/>
              </a:rPr>
              <a:t>' with -0.15 (Negative).</a:t>
            </a:r>
          </a:p>
          <a:p>
            <a:r>
              <a:rPr lang="en-GB" sz="2300" dirty="0">
                <a:solidFill>
                  <a:schemeClr val="tx1"/>
                </a:solidFill>
                <a:latin typeface="+mj-lt"/>
              </a:rPr>
              <a:t>Since </a:t>
            </a:r>
            <a:r>
              <a:rPr lang="en-GB" sz="2300" dirty="0" err="1">
                <a:solidFill>
                  <a:schemeClr val="tx1"/>
                </a:solidFill>
                <a:latin typeface="+mj-lt"/>
              </a:rPr>
              <a:t>ProdTaken</a:t>
            </a:r>
            <a:r>
              <a:rPr lang="en-GB" sz="2300" dirty="0">
                <a:solidFill>
                  <a:schemeClr val="tx1"/>
                </a:solidFill>
                <a:latin typeface="+mj-lt"/>
              </a:rPr>
              <a:t> is our target variable; the correlations of other columns with </a:t>
            </a:r>
            <a:r>
              <a:rPr lang="en-GB" sz="2300" dirty="0" err="1">
                <a:solidFill>
                  <a:schemeClr val="tx1"/>
                </a:solidFill>
                <a:latin typeface="+mj-lt"/>
              </a:rPr>
              <a:t>ProdTaken</a:t>
            </a:r>
            <a:r>
              <a:rPr lang="en-GB" sz="2300" dirty="0">
                <a:solidFill>
                  <a:schemeClr val="tx1"/>
                </a:solidFill>
                <a:latin typeface="+mj-lt"/>
              </a:rPr>
              <a:t>; like Age, </a:t>
            </a:r>
            <a:r>
              <a:rPr lang="en-GB" sz="2300" dirty="0" err="1">
                <a:solidFill>
                  <a:schemeClr val="tx1"/>
                </a:solidFill>
                <a:latin typeface="+mj-lt"/>
              </a:rPr>
              <a:t>CityTier</a:t>
            </a:r>
            <a:r>
              <a:rPr lang="en-GB" sz="2300" dirty="0">
                <a:solidFill>
                  <a:schemeClr val="tx1"/>
                </a:solidFill>
                <a:latin typeface="+mj-lt"/>
              </a:rPr>
              <a:t>, </a:t>
            </a:r>
            <a:r>
              <a:rPr lang="en-GB" sz="2300" dirty="0" err="1">
                <a:solidFill>
                  <a:schemeClr val="tx1"/>
                </a:solidFill>
                <a:latin typeface="+mj-lt"/>
              </a:rPr>
              <a:t>DurationofPitch</a:t>
            </a:r>
            <a:r>
              <a:rPr lang="en-GB" sz="2300" dirty="0">
                <a:solidFill>
                  <a:schemeClr val="tx1"/>
                </a:solidFill>
                <a:latin typeface="+mj-lt"/>
              </a:rPr>
              <a:t>, </a:t>
            </a:r>
            <a:r>
              <a:rPr lang="en-GB" sz="2300" dirty="0" err="1">
                <a:solidFill>
                  <a:schemeClr val="tx1"/>
                </a:solidFill>
                <a:latin typeface="+mj-lt"/>
              </a:rPr>
              <a:t>OwnCar</a:t>
            </a:r>
            <a:r>
              <a:rPr lang="en-GB" sz="2300" dirty="0">
                <a:solidFill>
                  <a:schemeClr val="tx1"/>
                </a:solidFill>
                <a:latin typeface="+mj-lt"/>
              </a:rPr>
              <a:t>, </a:t>
            </a:r>
            <a:r>
              <a:rPr lang="en-GB" sz="2300" dirty="0" err="1">
                <a:solidFill>
                  <a:schemeClr val="tx1"/>
                </a:solidFill>
                <a:latin typeface="+mj-lt"/>
              </a:rPr>
              <a:t>MonthlyIncome</a:t>
            </a:r>
            <a:r>
              <a:rPr lang="en-GB" sz="2300" dirty="0">
                <a:solidFill>
                  <a:schemeClr val="tx1"/>
                </a:solidFill>
                <a:latin typeface="+mj-lt"/>
              </a:rPr>
              <a:t> and </a:t>
            </a:r>
            <a:r>
              <a:rPr lang="en-GB" sz="2300" dirty="0" err="1">
                <a:solidFill>
                  <a:schemeClr val="tx1"/>
                </a:solidFill>
                <a:latin typeface="+mj-lt"/>
              </a:rPr>
              <a:t>NumberOfTrips</a:t>
            </a:r>
            <a:r>
              <a:rPr lang="en-GB" sz="2300" dirty="0">
                <a:solidFill>
                  <a:schemeClr val="tx1"/>
                </a:solidFill>
                <a:latin typeface="+mj-lt"/>
              </a:rPr>
              <a:t> have very low correlations.</a:t>
            </a:r>
          </a:p>
          <a:p>
            <a:r>
              <a:rPr lang="en-GB" sz="2300" dirty="0">
                <a:solidFill>
                  <a:schemeClr val="tx1"/>
                </a:solidFill>
                <a:latin typeface="+mj-lt"/>
              </a:rPr>
              <a:t>Customers that were pitched the Basic Package have the lowest Monthly Income.</a:t>
            </a:r>
          </a:p>
          <a:p>
            <a:r>
              <a:rPr lang="en-GB" sz="2300" dirty="0">
                <a:solidFill>
                  <a:schemeClr val="tx1"/>
                </a:solidFill>
                <a:latin typeface="+mj-lt"/>
              </a:rPr>
              <a:t>Across all the products pitched, the number of customers that opted for the package and did not opt for the package are roughly the same with a little discrepancy in Super Deluxe and King Packages.</a:t>
            </a:r>
          </a:p>
        </p:txBody>
      </p:sp>
    </p:spTree>
    <p:extLst>
      <p:ext uri="{BB962C8B-B14F-4D97-AF65-F5344CB8AC3E}">
        <p14:creationId xmlns:p14="http://schemas.microsoft.com/office/powerpoint/2010/main" val="3325425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681536" y="1500996"/>
            <a:ext cx="10805249" cy="4987970"/>
          </a:xfrm>
        </p:spPr>
        <p:txBody>
          <a:bodyPr>
            <a:noAutofit/>
          </a:bodyPr>
          <a:lstStyle/>
          <a:p>
            <a:r>
              <a:rPr lang="en-GB" sz="2350" dirty="0">
                <a:solidFill>
                  <a:schemeClr val="tx1"/>
                </a:solidFill>
                <a:latin typeface="+mj-lt"/>
              </a:rPr>
              <a:t>Customers that were pitched the Super Deluxe and King Packages have the highest monthly income.</a:t>
            </a:r>
          </a:p>
          <a:p>
            <a:r>
              <a:rPr lang="en-GB" sz="2350" dirty="0">
                <a:solidFill>
                  <a:schemeClr val="tx1"/>
                </a:solidFill>
                <a:latin typeface="+mj-lt"/>
              </a:rPr>
              <a:t>The number of customers that </a:t>
            </a:r>
            <a:r>
              <a:rPr lang="en-GB" sz="2350" dirty="0" err="1">
                <a:solidFill>
                  <a:schemeClr val="tx1"/>
                </a:solidFill>
                <a:latin typeface="+mj-lt"/>
              </a:rPr>
              <a:t>puchased</a:t>
            </a:r>
            <a:r>
              <a:rPr lang="en-GB" sz="2350" dirty="0">
                <a:solidFill>
                  <a:schemeClr val="tx1"/>
                </a:solidFill>
                <a:latin typeface="+mj-lt"/>
              </a:rPr>
              <a:t> the travel packages decreased with the increase in the duration of pitch.</a:t>
            </a:r>
          </a:p>
          <a:p>
            <a:r>
              <a:rPr lang="en-GB" sz="2350" dirty="0">
                <a:solidFill>
                  <a:schemeClr val="tx1"/>
                </a:solidFill>
                <a:latin typeface="+mj-lt"/>
              </a:rPr>
              <a:t>Duration of pitch in the range of 0 - 20 have the highest number of customers that purchased the travel package.</a:t>
            </a:r>
          </a:p>
          <a:p>
            <a:r>
              <a:rPr lang="en-GB" sz="2350" dirty="0">
                <a:solidFill>
                  <a:schemeClr val="tx1"/>
                </a:solidFill>
                <a:latin typeface="+mj-lt"/>
              </a:rPr>
              <a:t>Customers working as Executives are the youngest in the dataset in the lower age range followed by Managers and then by Senior Managers in increasing Age Range order.</a:t>
            </a:r>
          </a:p>
          <a:p>
            <a:r>
              <a:rPr lang="en-GB" sz="2350" dirty="0">
                <a:solidFill>
                  <a:schemeClr val="tx1"/>
                </a:solidFill>
                <a:latin typeface="+mj-lt"/>
              </a:rPr>
              <a:t>VP and AVP have roughly the same age range and account for the older customers on the dataset spanning mostly 40 - 60 years.</a:t>
            </a:r>
          </a:p>
          <a:p>
            <a:r>
              <a:rPr lang="en-GB" sz="2350" dirty="0">
                <a:solidFill>
                  <a:schemeClr val="tx1"/>
                </a:solidFill>
                <a:latin typeface="+mj-lt"/>
              </a:rPr>
              <a:t>An increase in the number of follow ups results in the increase of purchase of travel packages purchased.</a:t>
            </a:r>
          </a:p>
          <a:p>
            <a:r>
              <a:rPr lang="en-GB" sz="2350" dirty="0">
                <a:solidFill>
                  <a:schemeClr val="tx1"/>
                </a:solidFill>
                <a:latin typeface="+mj-lt"/>
              </a:rPr>
              <a:t>Preferred property star of 5 has the most number of products taken.</a:t>
            </a:r>
          </a:p>
          <a:p>
            <a:r>
              <a:rPr lang="en-GB" sz="2350" dirty="0">
                <a:solidFill>
                  <a:schemeClr val="tx1"/>
                </a:solidFill>
                <a:latin typeface="+mj-lt"/>
              </a:rPr>
              <a:t>Despite most people living in the City Tier 1 and having better facilities, they purchase the least amount of packages.</a:t>
            </a:r>
          </a:p>
          <a:p>
            <a:r>
              <a:rPr lang="en-GB" sz="2350" dirty="0">
                <a:solidFill>
                  <a:schemeClr val="tx1"/>
                </a:solidFill>
                <a:latin typeface="+mj-lt"/>
              </a:rPr>
              <a:t>When the customer is company invited, they are more likely to purchase travel packages.</a:t>
            </a:r>
          </a:p>
        </p:txBody>
      </p:sp>
    </p:spTree>
    <p:extLst>
      <p:ext uri="{BB962C8B-B14F-4D97-AF65-F5344CB8AC3E}">
        <p14:creationId xmlns:p14="http://schemas.microsoft.com/office/powerpoint/2010/main" val="1650030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681536" y="1500996"/>
            <a:ext cx="10805249" cy="4987970"/>
          </a:xfrm>
        </p:spPr>
        <p:txBody>
          <a:bodyPr>
            <a:noAutofit/>
          </a:bodyPr>
          <a:lstStyle/>
          <a:p>
            <a:r>
              <a:rPr lang="en-GB" sz="2350" dirty="0">
                <a:solidFill>
                  <a:schemeClr val="tx1"/>
                </a:solidFill>
                <a:latin typeface="+mj-lt"/>
              </a:rPr>
              <a:t>King and Super Deluxe Packages have very few customers that have purchased them and they are also pitched far less that the others. This may be due to the higher prices of these packages.</a:t>
            </a:r>
          </a:p>
          <a:p>
            <a:r>
              <a:rPr lang="en-GB" sz="2350" dirty="0">
                <a:solidFill>
                  <a:schemeClr val="tx1"/>
                </a:solidFill>
                <a:latin typeface="+mj-lt"/>
              </a:rPr>
              <a:t>Customers that have Small Business are the ones that purchase travel packages with the highest Duration of Pitch followed by Salaried Customers, Large Business Customers and then Free Lancers.</a:t>
            </a:r>
          </a:p>
          <a:p>
            <a:r>
              <a:rPr lang="en-GB" sz="2350" dirty="0">
                <a:solidFill>
                  <a:schemeClr val="tx1"/>
                </a:solidFill>
                <a:latin typeface="+mj-lt"/>
              </a:rPr>
              <a:t>For customers that do not </a:t>
            </a:r>
            <a:r>
              <a:rPr lang="en-GB" sz="2350" dirty="0" err="1">
                <a:solidFill>
                  <a:schemeClr val="tx1"/>
                </a:solidFill>
                <a:latin typeface="+mj-lt"/>
              </a:rPr>
              <a:t>purachase</a:t>
            </a:r>
            <a:r>
              <a:rPr lang="en-GB" sz="2350" dirty="0">
                <a:solidFill>
                  <a:schemeClr val="tx1"/>
                </a:solidFill>
                <a:latin typeface="+mj-lt"/>
              </a:rPr>
              <a:t> the packages, the duration of pitch lasts in the range of 14 to 16</a:t>
            </a:r>
          </a:p>
          <a:p>
            <a:r>
              <a:rPr lang="en-GB" sz="2350" dirty="0">
                <a:solidFill>
                  <a:schemeClr val="tx1"/>
                </a:solidFill>
                <a:latin typeface="+mj-lt"/>
              </a:rPr>
              <a:t>Deluxe, Basic and Standard packages mostly have follow ups in the range of 3 to 5.</a:t>
            </a:r>
          </a:p>
          <a:p>
            <a:r>
              <a:rPr lang="en-GB" sz="2350" dirty="0">
                <a:solidFill>
                  <a:schemeClr val="tx1"/>
                </a:solidFill>
                <a:latin typeface="+mj-lt"/>
              </a:rPr>
              <a:t>Single, Divorced and Married customers that have purchased travel packages are more than those who have not.</a:t>
            </a:r>
          </a:p>
          <a:p>
            <a:r>
              <a:rPr lang="en-GB" sz="2350" dirty="0">
                <a:solidFill>
                  <a:schemeClr val="tx1"/>
                </a:solidFill>
                <a:latin typeface="+mj-lt"/>
              </a:rPr>
              <a:t>Unmarried customers have equal number of people who have purchased and not purchased travel packages.</a:t>
            </a:r>
          </a:p>
          <a:p>
            <a:endParaRPr lang="en-GB" sz="2350" dirty="0">
              <a:solidFill>
                <a:schemeClr val="tx1"/>
              </a:solidFill>
              <a:latin typeface="+mj-lt"/>
            </a:endParaRPr>
          </a:p>
          <a:p>
            <a:endParaRPr lang="en-GB" sz="2350" dirty="0">
              <a:solidFill>
                <a:schemeClr val="tx1"/>
              </a:solidFill>
              <a:latin typeface="+mj-lt"/>
            </a:endParaRPr>
          </a:p>
        </p:txBody>
      </p:sp>
    </p:spTree>
    <p:extLst>
      <p:ext uri="{BB962C8B-B14F-4D97-AF65-F5344CB8AC3E}">
        <p14:creationId xmlns:p14="http://schemas.microsoft.com/office/powerpoint/2010/main" val="3272392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634149" y="278192"/>
            <a:ext cx="10728322" cy="855917"/>
          </a:xfrm>
        </p:spPr>
        <p:txBody>
          <a:bodyPr>
            <a:normAutofit/>
          </a:bodyPr>
          <a:lstStyle/>
          <a:p>
            <a:r>
              <a:rPr lang="en-US" sz="6000" b="1" u="sng" dirty="0"/>
              <a:t>DATA INFORMATION </a:t>
            </a:r>
          </a:p>
        </p:txBody>
      </p:sp>
      <p:sp>
        <p:nvSpPr>
          <p:cNvPr id="5" name="Content Placeholder 2">
            <a:extLst>
              <a:ext uri="{FF2B5EF4-FFF2-40B4-BE49-F238E27FC236}">
                <a16:creationId xmlns:a16="http://schemas.microsoft.com/office/drawing/2014/main" id="{D875B51D-DDD9-4F3D-88DA-368D3D564F01}"/>
              </a:ext>
            </a:extLst>
          </p:cNvPr>
          <p:cNvSpPr txBox="1">
            <a:spLocks/>
          </p:cNvSpPr>
          <p:nvPr/>
        </p:nvSpPr>
        <p:spPr>
          <a:xfrm>
            <a:off x="7187663" y="1883834"/>
            <a:ext cx="4613272" cy="3719120"/>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000" dirty="0">
                <a:solidFill>
                  <a:schemeClr val="tx1"/>
                </a:solidFill>
                <a:latin typeface="+mj-lt"/>
              </a:rPr>
              <a:t>There are a 4888 rows and 20 columns</a:t>
            </a:r>
          </a:p>
          <a:p>
            <a:r>
              <a:rPr lang="en-GB" sz="3000" dirty="0">
                <a:solidFill>
                  <a:schemeClr val="tx1"/>
                </a:solidFill>
                <a:latin typeface="+mj-lt"/>
              </a:rPr>
              <a:t>There are 7 attributes of type INTEGER.</a:t>
            </a:r>
          </a:p>
          <a:p>
            <a:r>
              <a:rPr lang="en-GB" sz="3000" dirty="0">
                <a:solidFill>
                  <a:schemeClr val="tx1"/>
                </a:solidFill>
                <a:latin typeface="+mj-lt"/>
              </a:rPr>
              <a:t>There is 7 attributes of type FLOAT.</a:t>
            </a:r>
          </a:p>
          <a:p>
            <a:r>
              <a:rPr lang="en-GB" sz="3000" dirty="0">
                <a:solidFill>
                  <a:schemeClr val="tx1"/>
                </a:solidFill>
                <a:latin typeface="+mj-lt"/>
              </a:rPr>
              <a:t>There are 6 attributes of type OBJECT.</a:t>
            </a:r>
          </a:p>
          <a:p>
            <a:r>
              <a:rPr lang="en-GB" sz="3000" dirty="0">
                <a:solidFill>
                  <a:schemeClr val="tx1"/>
                </a:solidFill>
                <a:latin typeface="+mj-lt"/>
              </a:rPr>
              <a:t>TOTAL : 20 Attributes.</a:t>
            </a:r>
            <a:endParaRPr lang="en-US" sz="3000" dirty="0">
              <a:solidFill>
                <a:schemeClr val="tx1"/>
              </a:solidFill>
              <a:latin typeface="+mj-lt"/>
            </a:endParaRPr>
          </a:p>
        </p:txBody>
      </p:sp>
      <p:graphicFrame>
        <p:nvGraphicFramePr>
          <p:cNvPr id="10" name="Object 9">
            <a:extLst>
              <a:ext uri="{FF2B5EF4-FFF2-40B4-BE49-F238E27FC236}">
                <a16:creationId xmlns:a16="http://schemas.microsoft.com/office/drawing/2014/main" id="{BA8783C7-B893-4938-8988-DDA3B5FE08E5}"/>
              </a:ext>
            </a:extLst>
          </p:cNvPr>
          <p:cNvGraphicFramePr>
            <a:graphicFrameLocks noChangeAspect="1"/>
          </p:cNvGraphicFramePr>
          <p:nvPr>
            <p:extLst>
              <p:ext uri="{D42A27DB-BD31-4B8C-83A1-F6EECF244321}">
                <p14:modId xmlns:p14="http://schemas.microsoft.com/office/powerpoint/2010/main" val="152247118"/>
              </p:ext>
            </p:extLst>
          </p:nvPr>
        </p:nvGraphicFramePr>
        <p:xfrm>
          <a:off x="634149" y="1236482"/>
          <a:ext cx="6410325" cy="4879645"/>
        </p:xfrm>
        <a:graphic>
          <a:graphicData uri="http://schemas.openxmlformats.org/presentationml/2006/ole">
            <mc:AlternateContent xmlns:mc="http://schemas.openxmlformats.org/markup-compatibility/2006">
              <mc:Choice xmlns:v="urn:schemas-microsoft-com:vml" Requires="v">
                <p:oleObj name="Worksheet" r:id="rId2" imgW="6410369" imgH="4019392" progId="Excel.Sheet.12">
                  <p:embed/>
                </p:oleObj>
              </mc:Choice>
              <mc:Fallback>
                <p:oleObj name="Worksheet" r:id="rId2" imgW="6410369" imgH="4019392" progId="Excel.Sheet.12">
                  <p:embed/>
                  <p:pic>
                    <p:nvPicPr>
                      <p:cNvPr id="0" name=""/>
                      <p:cNvPicPr/>
                      <p:nvPr/>
                    </p:nvPicPr>
                    <p:blipFill>
                      <a:blip r:embed="rId3"/>
                      <a:stretch>
                        <a:fillRect/>
                      </a:stretch>
                    </p:blipFill>
                    <p:spPr>
                      <a:xfrm>
                        <a:off x="634149" y="1236482"/>
                        <a:ext cx="6410325" cy="4879645"/>
                      </a:xfrm>
                      <a:prstGeom prst="rect">
                        <a:avLst/>
                      </a:prstGeom>
                    </p:spPr>
                  </p:pic>
                </p:oleObj>
              </mc:Fallback>
            </mc:AlternateContent>
          </a:graphicData>
        </a:graphic>
      </p:graphicFrame>
    </p:spTree>
    <p:extLst>
      <p:ext uri="{BB962C8B-B14F-4D97-AF65-F5344CB8AC3E}">
        <p14:creationId xmlns:p14="http://schemas.microsoft.com/office/powerpoint/2010/main" val="18636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u="sng" dirty="0"/>
              <a:t>DATA PREPROCESSING II</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76400"/>
            <a:ext cx="10728322" cy="4562400"/>
          </a:xfrm>
        </p:spPr>
        <p:txBody>
          <a:bodyPr>
            <a:normAutofit/>
          </a:bodyPr>
          <a:lstStyle/>
          <a:p>
            <a:r>
              <a:rPr lang="en-GB" sz="3000" b="1" dirty="0">
                <a:solidFill>
                  <a:schemeClr val="tx1"/>
                </a:solidFill>
                <a:latin typeface="+mj-lt"/>
              </a:rPr>
              <a:t>FEATURE ENGINEERING</a:t>
            </a:r>
          </a:p>
          <a:p>
            <a:r>
              <a:rPr lang="en-GB" sz="3000" b="1" dirty="0">
                <a:solidFill>
                  <a:schemeClr val="tx1"/>
                </a:solidFill>
                <a:latin typeface="+mj-lt"/>
              </a:rPr>
              <a:t>This part of Data </a:t>
            </a:r>
            <a:r>
              <a:rPr lang="en-GB" sz="3000" b="1" dirty="0" err="1">
                <a:solidFill>
                  <a:schemeClr val="tx1"/>
                </a:solidFill>
                <a:latin typeface="+mj-lt"/>
              </a:rPr>
              <a:t>Preprocessing</a:t>
            </a:r>
            <a:r>
              <a:rPr lang="en-GB" sz="3000" b="1" dirty="0">
                <a:solidFill>
                  <a:schemeClr val="tx1"/>
                </a:solidFill>
                <a:latin typeface="+mj-lt"/>
              </a:rPr>
              <a:t> is done to cater to the Model Building part of the project. It will help in easier development of the Logistic Regression Model and Decision Tree</a:t>
            </a:r>
          </a:p>
          <a:p>
            <a:r>
              <a:rPr lang="en-GB" sz="3000" b="1" dirty="0">
                <a:solidFill>
                  <a:schemeClr val="tx1"/>
                </a:solidFill>
                <a:latin typeface="+mj-lt"/>
              </a:rPr>
              <a:t>CONTINUATION : Pre-Processing Done:</a:t>
            </a:r>
          </a:p>
          <a:p>
            <a:r>
              <a:rPr lang="en-GB" sz="3000" b="1" dirty="0">
                <a:solidFill>
                  <a:schemeClr val="tx1"/>
                </a:solidFill>
                <a:latin typeface="+mj-lt"/>
              </a:rPr>
              <a:t>3) FIXING MISSING VALUES : Mode and Median were used to fill the missing values in 8 columns</a:t>
            </a:r>
          </a:p>
          <a:p>
            <a:r>
              <a:rPr lang="en-GB" sz="3000" b="1" dirty="0">
                <a:solidFill>
                  <a:schemeClr val="tx1"/>
                </a:solidFill>
                <a:latin typeface="+mj-lt"/>
              </a:rPr>
              <a:t>4) FIXING DATA TYPE : Object converted to Category</a:t>
            </a:r>
          </a:p>
          <a:p>
            <a:r>
              <a:rPr lang="en-GB" sz="3000" b="1" dirty="0">
                <a:solidFill>
                  <a:schemeClr val="tx1"/>
                </a:solidFill>
                <a:latin typeface="+mj-lt"/>
              </a:rPr>
              <a:t>5) OUTLIERS AND THEIR TREATMENT : Identifying the outliers in all columns and treating them</a:t>
            </a:r>
            <a:endParaRPr lang="en-US" sz="3000" dirty="0">
              <a:solidFill>
                <a:schemeClr val="tx1"/>
              </a:solidFill>
              <a:latin typeface="+mj-lt"/>
            </a:endParaRPr>
          </a:p>
        </p:txBody>
      </p:sp>
    </p:spTree>
    <p:extLst>
      <p:ext uri="{BB962C8B-B14F-4D97-AF65-F5344CB8AC3E}">
        <p14:creationId xmlns:p14="http://schemas.microsoft.com/office/powerpoint/2010/main" val="380384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24857"/>
            <a:ext cx="10728322" cy="921733"/>
          </a:xfrm>
        </p:spPr>
        <p:txBody>
          <a:bodyPr>
            <a:normAutofit/>
          </a:bodyPr>
          <a:lstStyle/>
          <a:p>
            <a:r>
              <a:rPr lang="en-US" sz="6000" b="1" u="sng" dirty="0"/>
              <a:t>DATA PREPROCESSING II</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589629" y="2327983"/>
            <a:ext cx="5494532" cy="2218967"/>
          </a:xfrm>
        </p:spPr>
        <p:txBody>
          <a:bodyPr>
            <a:noAutofit/>
          </a:bodyPr>
          <a:lstStyle/>
          <a:p>
            <a:r>
              <a:rPr lang="en-GB" sz="2800" b="1" dirty="0">
                <a:solidFill>
                  <a:schemeClr val="tx1"/>
                </a:solidFill>
                <a:latin typeface="+mj-lt"/>
              </a:rPr>
              <a:t>The outliers will be left untreated as firstly, there aren't many outliers. Secondly, these outliers may prove to be important during the building of the boosting and bagging models.</a:t>
            </a:r>
          </a:p>
        </p:txBody>
      </p:sp>
      <p:pic>
        <p:nvPicPr>
          <p:cNvPr id="27650" name="Picture 2">
            <a:extLst>
              <a:ext uri="{FF2B5EF4-FFF2-40B4-BE49-F238E27FC236}">
                <a16:creationId xmlns:a16="http://schemas.microsoft.com/office/drawing/2014/main" id="{636F04BB-4A8A-4F0B-8663-97273601B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713" y="8467"/>
            <a:ext cx="56149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6912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132568"/>
            <a:ext cx="10728322" cy="2592864"/>
          </a:xfrm>
        </p:spPr>
        <p:txBody>
          <a:bodyPr>
            <a:normAutofit/>
          </a:bodyPr>
          <a:lstStyle/>
          <a:p>
            <a:pPr algn="ctr"/>
            <a:r>
              <a:rPr lang="en-US" sz="10000" b="1" dirty="0"/>
              <a:t>MODEL BUILDING</a:t>
            </a:r>
            <a:br>
              <a:rPr lang="en-US" sz="10000" b="1" dirty="0"/>
            </a:br>
            <a:r>
              <a:rPr lang="en-US" sz="7800" b="1" dirty="0"/>
              <a:t>Bagging</a:t>
            </a:r>
            <a:endParaRPr lang="en-US" sz="7800" dirty="0"/>
          </a:p>
        </p:txBody>
      </p:sp>
    </p:spTree>
    <p:extLst>
      <p:ext uri="{BB962C8B-B14F-4D97-AF65-F5344CB8AC3E}">
        <p14:creationId xmlns:p14="http://schemas.microsoft.com/office/powerpoint/2010/main" val="7088725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A60F-C36D-4631-BFB1-555D7439264C}"/>
              </a:ext>
            </a:extLst>
          </p:cNvPr>
          <p:cNvSpPr>
            <a:spLocks noGrp="1"/>
          </p:cNvSpPr>
          <p:nvPr>
            <p:ph type="title"/>
          </p:nvPr>
        </p:nvSpPr>
        <p:spPr>
          <a:xfrm>
            <a:off x="731839" y="2690336"/>
            <a:ext cx="10728322" cy="1477328"/>
          </a:xfrm>
        </p:spPr>
        <p:txBody>
          <a:bodyPr/>
          <a:lstStyle/>
          <a:p>
            <a:pPr algn="just"/>
            <a:r>
              <a:rPr lang="en-US" dirty="0"/>
              <a:t>3 Bagging Models were built. Their Confusion Matrices and Performance Metrics are as follows : </a:t>
            </a:r>
          </a:p>
        </p:txBody>
      </p:sp>
    </p:spTree>
    <p:extLst>
      <p:ext uri="{BB962C8B-B14F-4D97-AF65-F5344CB8AC3E}">
        <p14:creationId xmlns:p14="http://schemas.microsoft.com/office/powerpoint/2010/main" val="4271597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1) BAGGING CLASSIFIER</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PERFORMANCE METRICS</a:t>
            </a:r>
          </a:p>
          <a:p>
            <a:r>
              <a:rPr lang="en-GB" sz="3000" b="1" dirty="0">
                <a:solidFill>
                  <a:schemeClr val="tx1"/>
                </a:solidFill>
                <a:latin typeface="+mj-lt"/>
              </a:rPr>
              <a:t>Accuracy on training set :  0.9947383805904706</a:t>
            </a:r>
          </a:p>
          <a:p>
            <a:r>
              <a:rPr lang="en-GB" sz="3000" b="1" dirty="0">
                <a:solidFill>
                  <a:schemeClr val="tx1"/>
                </a:solidFill>
                <a:latin typeface="+mj-lt"/>
              </a:rPr>
              <a:t>Accuracy on test set :  0.9052488070892979</a:t>
            </a:r>
          </a:p>
          <a:p>
            <a:r>
              <a:rPr lang="en-GB" sz="3000" b="1" dirty="0">
                <a:solidFill>
                  <a:schemeClr val="tx1"/>
                </a:solidFill>
                <a:latin typeface="+mj-lt"/>
              </a:rPr>
              <a:t>Recall on training set :  0.9711538461538461</a:t>
            </a:r>
          </a:p>
          <a:p>
            <a:r>
              <a:rPr lang="en-GB" sz="3000" b="1" dirty="0">
                <a:solidFill>
                  <a:schemeClr val="tx1"/>
                </a:solidFill>
                <a:latin typeface="+mj-lt"/>
              </a:rPr>
              <a:t>Recall on test set :  0.581081081081081</a:t>
            </a:r>
          </a:p>
          <a:p>
            <a:r>
              <a:rPr lang="en-GB" sz="3000" b="1" dirty="0">
                <a:solidFill>
                  <a:schemeClr val="tx1"/>
                </a:solidFill>
                <a:latin typeface="+mj-lt"/>
              </a:rPr>
              <a:t>Precision on training set :  1.0</a:t>
            </a:r>
          </a:p>
          <a:p>
            <a:r>
              <a:rPr lang="en-GB" sz="3000" b="1" dirty="0">
                <a:solidFill>
                  <a:schemeClr val="tx1"/>
                </a:solidFill>
                <a:latin typeface="+mj-lt"/>
              </a:rPr>
              <a:t>Precision on test set :  0.9197860962566845</a:t>
            </a:r>
          </a:p>
          <a:p>
            <a:r>
              <a:rPr lang="en-GB" sz="3000" b="1" dirty="0">
                <a:solidFill>
                  <a:schemeClr val="tx1"/>
                </a:solidFill>
                <a:latin typeface="+mj-lt"/>
              </a:rPr>
              <a:t>F1-Score on training set :  0.9853658536585366</a:t>
            </a:r>
          </a:p>
          <a:p>
            <a:r>
              <a:rPr lang="en-GB" sz="3000" b="1" dirty="0">
                <a:solidFill>
                  <a:schemeClr val="tx1"/>
                </a:solidFill>
                <a:latin typeface="+mj-lt"/>
              </a:rPr>
              <a:t>F1-Score on test set :  0.7122153209109731</a:t>
            </a:r>
            <a:endParaRPr lang="en-US" sz="3000" dirty="0">
              <a:solidFill>
                <a:schemeClr val="tx1"/>
              </a:solidFill>
              <a:latin typeface="+mj-lt"/>
            </a:endParaRPr>
          </a:p>
        </p:txBody>
      </p:sp>
      <p:pic>
        <p:nvPicPr>
          <p:cNvPr id="28676" name="Picture 4">
            <a:extLst>
              <a:ext uri="{FF2B5EF4-FFF2-40B4-BE49-F238E27FC236}">
                <a16:creationId xmlns:a16="http://schemas.microsoft.com/office/drawing/2014/main" id="{5D9D3155-1727-477E-9E88-08B6BE264B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145" y="1540933"/>
            <a:ext cx="6063522" cy="494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4481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2) Random Forest</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PERFORMANCE METRICS</a:t>
            </a:r>
          </a:p>
          <a:p>
            <a:r>
              <a:rPr lang="en-GB" sz="3000" b="1" dirty="0">
                <a:solidFill>
                  <a:schemeClr val="tx1"/>
                </a:solidFill>
                <a:latin typeface="+mj-lt"/>
              </a:rPr>
              <a:t>Accuracy on training set :  1.0</a:t>
            </a:r>
          </a:p>
          <a:p>
            <a:r>
              <a:rPr lang="en-GB" sz="3000" b="1" dirty="0">
                <a:solidFill>
                  <a:schemeClr val="tx1"/>
                </a:solidFill>
                <a:latin typeface="+mj-lt"/>
              </a:rPr>
              <a:t>Accuracy on test set :  0.9086571233810498</a:t>
            </a:r>
          </a:p>
          <a:p>
            <a:r>
              <a:rPr lang="en-GB" sz="3000" b="1" dirty="0">
                <a:solidFill>
                  <a:schemeClr val="tx1"/>
                </a:solidFill>
                <a:latin typeface="+mj-lt"/>
              </a:rPr>
              <a:t>Recall on training set :  1.0</a:t>
            </a:r>
          </a:p>
          <a:p>
            <a:r>
              <a:rPr lang="en-GB" sz="3000" b="1" dirty="0">
                <a:solidFill>
                  <a:schemeClr val="tx1"/>
                </a:solidFill>
                <a:latin typeface="+mj-lt"/>
              </a:rPr>
              <a:t>Recall on test set :  0.5743243243243243</a:t>
            </a:r>
          </a:p>
          <a:p>
            <a:r>
              <a:rPr lang="en-GB" sz="3000" b="1" dirty="0">
                <a:solidFill>
                  <a:schemeClr val="tx1"/>
                </a:solidFill>
                <a:latin typeface="+mj-lt"/>
              </a:rPr>
              <a:t>Precision on training set :  1.0</a:t>
            </a:r>
          </a:p>
          <a:p>
            <a:r>
              <a:rPr lang="en-GB" sz="3000" b="1" dirty="0">
                <a:solidFill>
                  <a:schemeClr val="tx1"/>
                </a:solidFill>
                <a:latin typeface="+mj-lt"/>
              </a:rPr>
              <a:t>Precision on test set :  0.9550561797752809</a:t>
            </a:r>
          </a:p>
          <a:p>
            <a:r>
              <a:rPr lang="en-GB" sz="3000" b="1" dirty="0">
                <a:solidFill>
                  <a:schemeClr val="tx1"/>
                </a:solidFill>
                <a:latin typeface="+mj-lt"/>
              </a:rPr>
              <a:t>F1-Score on training set :  1.0</a:t>
            </a:r>
          </a:p>
          <a:p>
            <a:r>
              <a:rPr lang="en-GB" sz="3000" b="1" dirty="0">
                <a:solidFill>
                  <a:schemeClr val="tx1"/>
                </a:solidFill>
                <a:latin typeface="+mj-lt"/>
              </a:rPr>
              <a:t>F1-Score on test set :  0.7172995780590716</a:t>
            </a:r>
            <a:endParaRPr lang="en-US" sz="3000" dirty="0">
              <a:solidFill>
                <a:schemeClr val="tx1"/>
              </a:solidFill>
              <a:latin typeface="+mj-lt"/>
            </a:endParaRPr>
          </a:p>
        </p:txBody>
      </p:sp>
      <p:pic>
        <p:nvPicPr>
          <p:cNvPr id="30722" name="Picture 2">
            <a:extLst>
              <a:ext uri="{FF2B5EF4-FFF2-40B4-BE49-F238E27FC236}">
                <a16:creationId xmlns:a16="http://schemas.microsoft.com/office/drawing/2014/main" id="{4B84B67C-0AD0-4C0C-88C9-CAAA14FD0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30" y="1540933"/>
            <a:ext cx="6311387" cy="469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476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3) Decision Tree</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PERFORMANCE METRICS</a:t>
            </a:r>
          </a:p>
          <a:p>
            <a:r>
              <a:rPr lang="en-GB" sz="3000" b="1" dirty="0">
                <a:solidFill>
                  <a:schemeClr val="tx1"/>
                </a:solidFill>
                <a:latin typeface="+mj-lt"/>
              </a:rPr>
              <a:t>Accuracy on training set :  1.0</a:t>
            </a:r>
          </a:p>
          <a:p>
            <a:r>
              <a:rPr lang="en-GB" sz="3000" b="1" dirty="0">
                <a:solidFill>
                  <a:schemeClr val="tx1"/>
                </a:solidFill>
                <a:latin typeface="+mj-lt"/>
              </a:rPr>
              <a:t>Accuracy on test set :  0.9025221540558964</a:t>
            </a:r>
          </a:p>
          <a:p>
            <a:r>
              <a:rPr lang="en-GB" sz="3000" b="1" dirty="0">
                <a:solidFill>
                  <a:schemeClr val="tx1"/>
                </a:solidFill>
                <a:latin typeface="+mj-lt"/>
              </a:rPr>
              <a:t>Recall on training set :  1.0</a:t>
            </a:r>
          </a:p>
          <a:p>
            <a:r>
              <a:rPr lang="en-GB" sz="3000" b="1" dirty="0">
                <a:solidFill>
                  <a:schemeClr val="tx1"/>
                </a:solidFill>
                <a:latin typeface="+mj-lt"/>
              </a:rPr>
              <a:t>Recall on test set :  0.722972972972973</a:t>
            </a:r>
          </a:p>
          <a:p>
            <a:r>
              <a:rPr lang="en-GB" sz="3000" b="1" dirty="0">
                <a:solidFill>
                  <a:schemeClr val="tx1"/>
                </a:solidFill>
                <a:latin typeface="+mj-lt"/>
              </a:rPr>
              <a:t>Precision on training set :  1.0</a:t>
            </a:r>
          </a:p>
          <a:p>
            <a:r>
              <a:rPr lang="en-GB" sz="3000" b="1" dirty="0">
                <a:solidFill>
                  <a:schemeClr val="tx1"/>
                </a:solidFill>
                <a:latin typeface="+mj-lt"/>
              </a:rPr>
              <a:t>Precision on test set :  0.7781818181818182</a:t>
            </a:r>
          </a:p>
          <a:p>
            <a:r>
              <a:rPr lang="en-GB" sz="3000" b="1" dirty="0">
                <a:solidFill>
                  <a:schemeClr val="tx1"/>
                </a:solidFill>
                <a:latin typeface="+mj-lt"/>
              </a:rPr>
              <a:t>F1-Score on training set :  1.0</a:t>
            </a:r>
          </a:p>
          <a:p>
            <a:r>
              <a:rPr lang="en-GB" sz="3000" b="1" dirty="0">
                <a:solidFill>
                  <a:schemeClr val="tx1"/>
                </a:solidFill>
                <a:latin typeface="+mj-lt"/>
              </a:rPr>
              <a:t>F1-Score on test set :  0.7495621716287216</a:t>
            </a:r>
            <a:endParaRPr lang="en-US" sz="3000" dirty="0">
              <a:solidFill>
                <a:schemeClr val="tx1"/>
              </a:solidFill>
              <a:latin typeface="+mj-lt"/>
            </a:endParaRPr>
          </a:p>
        </p:txBody>
      </p:sp>
      <p:pic>
        <p:nvPicPr>
          <p:cNvPr id="29698" name="Picture 2">
            <a:extLst>
              <a:ext uri="{FF2B5EF4-FFF2-40B4-BE49-F238E27FC236}">
                <a16:creationId xmlns:a16="http://schemas.microsoft.com/office/drawing/2014/main" id="{64417139-F2A5-4F38-987D-58BFBB5CF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30" y="1540933"/>
            <a:ext cx="6506278" cy="4842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289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569119" y="2132568"/>
            <a:ext cx="11053761" cy="2592864"/>
          </a:xfrm>
        </p:spPr>
        <p:txBody>
          <a:bodyPr>
            <a:normAutofit fontScale="90000"/>
          </a:bodyPr>
          <a:lstStyle/>
          <a:p>
            <a:pPr algn="ctr"/>
            <a:r>
              <a:rPr lang="en-US" sz="10000" b="1" dirty="0"/>
              <a:t>MODEL PERFORMANCE IMPROVEMENT</a:t>
            </a:r>
            <a:br>
              <a:rPr lang="en-US" sz="10000" b="1" dirty="0"/>
            </a:br>
            <a:r>
              <a:rPr lang="en-US" sz="7800" b="1" dirty="0"/>
              <a:t>Bagging</a:t>
            </a:r>
            <a:endParaRPr lang="en-US" sz="7800" dirty="0"/>
          </a:p>
        </p:txBody>
      </p:sp>
    </p:spTree>
    <p:extLst>
      <p:ext uri="{BB962C8B-B14F-4D97-AF65-F5344CB8AC3E}">
        <p14:creationId xmlns:p14="http://schemas.microsoft.com/office/powerpoint/2010/main" val="20419209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Model Performance Improvement - Bagging</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76400"/>
            <a:ext cx="10728321" cy="4097867"/>
          </a:xfrm>
        </p:spPr>
        <p:txBody>
          <a:bodyPr>
            <a:normAutofit/>
          </a:bodyPr>
          <a:lstStyle/>
          <a:p>
            <a:pPr marL="0" indent="0">
              <a:buNone/>
            </a:pPr>
            <a:r>
              <a:rPr lang="en-GB" sz="3000" b="1" u="sng" dirty="0">
                <a:solidFill>
                  <a:schemeClr val="tx1"/>
                </a:solidFill>
                <a:latin typeface="+mj-lt"/>
              </a:rPr>
              <a:t>Which metric is right for model performance evaluation?</a:t>
            </a:r>
          </a:p>
          <a:p>
            <a:pPr marL="0" indent="0">
              <a:buNone/>
            </a:pPr>
            <a:r>
              <a:rPr lang="en-GB" sz="3000" b="1" dirty="0">
                <a:solidFill>
                  <a:schemeClr val="tx1"/>
                </a:solidFill>
                <a:latin typeface="+mj-lt"/>
              </a:rPr>
              <a:t>In this particular case we aim to maximize Recall; the greater the Recall higher the chances of minimizing false negatives because if the model predicts that a customer would not buy a travel package but in reality they do then the company has to take extra measures to ensure they have enough facilities to cater to the people that were misidentified as the facilities will be limited and reserved for those who they expect to purchase the travel packages.</a:t>
            </a:r>
            <a:endParaRPr lang="en-US" sz="3000" dirty="0">
              <a:solidFill>
                <a:schemeClr val="tx1"/>
              </a:solidFill>
              <a:latin typeface="+mj-lt"/>
            </a:endParaRPr>
          </a:p>
        </p:txBody>
      </p:sp>
    </p:spTree>
    <p:extLst>
      <p:ext uri="{BB962C8B-B14F-4D97-AF65-F5344CB8AC3E}">
        <p14:creationId xmlns:p14="http://schemas.microsoft.com/office/powerpoint/2010/main" val="2441466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Model Performance Improvement - Bagging</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76400"/>
            <a:ext cx="10728321" cy="4097867"/>
          </a:xfrm>
        </p:spPr>
        <p:txBody>
          <a:bodyPr>
            <a:normAutofit/>
          </a:bodyPr>
          <a:lstStyle/>
          <a:p>
            <a:pPr marL="0" indent="0">
              <a:buNone/>
            </a:pPr>
            <a:r>
              <a:rPr lang="en-GB" sz="3000" b="1" u="sng" dirty="0">
                <a:solidFill>
                  <a:schemeClr val="tx1"/>
                </a:solidFill>
                <a:latin typeface="+mj-lt"/>
              </a:rPr>
              <a:t>Observations on Model Performance: </a:t>
            </a:r>
          </a:p>
          <a:p>
            <a:pPr marL="0" indent="0">
              <a:buNone/>
            </a:pPr>
            <a:r>
              <a:rPr lang="en-GB" sz="3000" b="1" dirty="0">
                <a:solidFill>
                  <a:schemeClr val="tx1"/>
                </a:solidFill>
                <a:latin typeface="+mj-lt"/>
              </a:rPr>
              <a:t>Although the accuracy and precision is high </a:t>
            </a:r>
            <a:r>
              <a:rPr lang="en-GB" sz="3000" b="1" dirty="0" err="1">
                <a:solidFill>
                  <a:schemeClr val="tx1"/>
                </a:solidFill>
                <a:latin typeface="+mj-lt"/>
              </a:rPr>
              <a:t>scross</a:t>
            </a:r>
            <a:r>
              <a:rPr lang="en-GB" sz="3000" b="1" dirty="0">
                <a:solidFill>
                  <a:schemeClr val="tx1"/>
                </a:solidFill>
                <a:latin typeface="+mj-lt"/>
              </a:rPr>
              <a:t> all the models; the recall is pretty low for the TEST sets across all the bagging models except for Decision Tree for which it is moderate.</a:t>
            </a:r>
          </a:p>
          <a:p>
            <a:pPr marL="0" indent="0">
              <a:buNone/>
            </a:pPr>
            <a:endParaRPr lang="en-GB" sz="3000" b="1" dirty="0">
              <a:solidFill>
                <a:schemeClr val="tx1"/>
              </a:solidFill>
              <a:latin typeface="+mj-lt"/>
            </a:endParaRPr>
          </a:p>
          <a:p>
            <a:pPr marL="0" indent="0">
              <a:buNone/>
            </a:pPr>
            <a:endParaRPr lang="en-GB" sz="3000" b="1" dirty="0">
              <a:solidFill>
                <a:schemeClr val="tx1"/>
              </a:solidFill>
              <a:latin typeface="+mj-lt"/>
            </a:endParaRPr>
          </a:p>
          <a:p>
            <a:pPr marL="0" indent="0">
              <a:buNone/>
            </a:pPr>
            <a:r>
              <a:rPr lang="en-GB" sz="3000" b="1" dirty="0">
                <a:solidFill>
                  <a:schemeClr val="tx1"/>
                </a:solidFill>
                <a:latin typeface="+mj-lt"/>
              </a:rPr>
              <a:t>We can use Hyperparameter Tuning to improve the Model Performance.</a:t>
            </a:r>
          </a:p>
          <a:p>
            <a:pPr marL="0" indent="0">
              <a:buNone/>
            </a:pPr>
            <a:endParaRPr lang="en-GB" sz="3000" b="1" dirty="0">
              <a:solidFill>
                <a:schemeClr val="tx1"/>
              </a:solidFill>
              <a:latin typeface="+mj-lt"/>
            </a:endParaRPr>
          </a:p>
          <a:p>
            <a:pPr marL="0" indent="0">
              <a:buNone/>
            </a:pPr>
            <a:endParaRPr lang="en-GB" sz="3000" b="1" dirty="0">
              <a:solidFill>
                <a:schemeClr val="tx1"/>
              </a:solidFill>
              <a:latin typeface="+mj-lt"/>
            </a:endParaRPr>
          </a:p>
          <a:p>
            <a:pPr marL="0" indent="0">
              <a:buNone/>
            </a:pPr>
            <a:endParaRPr lang="en-US" sz="3000" dirty="0">
              <a:solidFill>
                <a:schemeClr val="tx1"/>
              </a:solidFill>
              <a:latin typeface="+mj-lt"/>
            </a:endParaRPr>
          </a:p>
        </p:txBody>
      </p:sp>
      <p:pic>
        <p:nvPicPr>
          <p:cNvPr id="5" name="Picture 4">
            <a:extLst>
              <a:ext uri="{FF2B5EF4-FFF2-40B4-BE49-F238E27FC236}">
                <a16:creationId xmlns:a16="http://schemas.microsoft.com/office/drawing/2014/main" id="{9FF6A7E5-8FAE-4854-AC72-A1AB7BDC63ED}"/>
              </a:ext>
            </a:extLst>
          </p:cNvPr>
          <p:cNvPicPr>
            <a:picLocks noChangeAspect="1"/>
          </p:cNvPicPr>
          <p:nvPr/>
        </p:nvPicPr>
        <p:blipFill rotWithShape="1">
          <a:blip r:embed="rId2">
            <a:extLst>
              <a:ext uri="{28A0092B-C50C-407E-A947-70E740481C1C}">
                <a14:useLocalDpi xmlns:a14="http://schemas.microsoft.com/office/drawing/2010/main" val="0"/>
              </a:ext>
            </a:extLst>
          </a:blip>
          <a:srcRect t="25259" b="51248"/>
          <a:stretch/>
        </p:blipFill>
        <p:spPr>
          <a:xfrm>
            <a:off x="3471102" y="3572935"/>
            <a:ext cx="2066925" cy="1125538"/>
          </a:xfrm>
          <a:prstGeom prst="rect">
            <a:avLst/>
          </a:prstGeom>
        </p:spPr>
      </p:pic>
      <p:pic>
        <p:nvPicPr>
          <p:cNvPr id="7" name="Picture 6">
            <a:extLst>
              <a:ext uri="{FF2B5EF4-FFF2-40B4-BE49-F238E27FC236}">
                <a16:creationId xmlns:a16="http://schemas.microsoft.com/office/drawing/2014/main" id="{B9CA116A-30C5-402D-AA4E-9EC81D50FFB0}"/>
              </a:ext>
            </a:extLst>
          </p:cNvPr>
          <p:cNvPicPr>
            <a:picLocks noChangeAspect="1"/>
          </p:cNvPicPr>
          <p:nvPr/>
        </p:nvPicPr>
        <p:blipFill rotWithShape="1">
          <a:blip r:embed="rId2">
            <a:extLst>
              <a:ext uri="{28A0092B-C50C-407E-A947-70E740481C1C}">
                <a14:useLocalDpi xmlns:a14="http://schemas.microsoft.com/office/drawing/2010/main" val="0"/>
              </a:ext>
            </a:extLst>
          </a:blip>
          <a:srcRect b="76320"/>
          <a:stretch/>
        </p:blipFill>
        <p:spPr>
          <a:xfrm>
            <a:off x="720000" y="3547534"/>
            <a:ext cx="2066925" cy="1134534"/>
          </a:xfrm>
          <a:prstGeom prst="rect">
            <a:avLst/>
          </a:prstGeom>
        </p:spPr>
      </p:pic>
      <p:pic>
        <p:nvPicPr>
          <p:cNvPr id="9" name="Picture 8">
            <a:extLst>
              <a:ext uri="{FF2B5EF4-FFF2-40B4-BE49-F238E27FC236}">
                <a16:creationId xmlns:a16="http://schemas.microsoft.com/office/drawing/2014/main" id="{AD8B9245-7966-4366-AD89-89810BB64A19}"/>
              </a:ext>
            </a:extLst>
          </p:cNvPr>
          <p:cNvPicPr>
            <a:picLocks noChangeAspect="1"/>
          </p:cNvPicPr>
          <p:nvPr/>
        </p:nvPicPr>
        <p:blipFill rotWithShape="1">
          <a:blip r:embed="rId2">
            <a:extLst>
              <a:ext uri="{28A0092B-C50C-407E-A947-70E740481C1C}">
                <a14:useLocalDpi xmlns:a14="http://schemas.microsoft.com/office/drawing/2010/main" val="0"/>
              </a:ext>
            </a:extLst>
          </a:blip>
          <a:srcRect t="50188" b="24741"/>
          <a:stretch/>
        </p:blipFill>
        <p:spPr>
          <a:xfrm>
            <a:off x="6222205" y="3572935"/>
            <a:ext cx="2066925" cy="1201208"/>
          </a:xfrm>
          <a:prstGeom prst="rect">
            <a:avLst/>
          </a:prstGeom>
        </p:spPr>
      </p:pic>
      <p:pic>
        <p:nvPicPr>
          <p:cNvPr id="11" name="Picture 10">
            <a:extLst>
              <a:ext uri="{FF2B5EF4-FFF2-40B4-BE49-F238E27FC236}">
                <a16:creationId xmlns:a16="http://schemas.microsoft.com/office/drawing/2014/main" id="{9B90806A-E382-4138-A215-53223232F104}"/>
              </a:ext>
            </a:extLst>
          </p:cNvPr>
          <p:cNvPicPr>
            <a:picLocks noChangeAspect="1"/>
          </p:cNvPicPr>
          <p:nvPr/>
        </p:nvPicPr>
        <p:blipFill rotWithShape="1">
          <a:blip r:embed="rId2">
            <a:extLst>
              <a:ext uri="{28A0092B-C50C-407E-A947-70E740481C1C}">
                <a14:useLocalDpi xmlns:a14="http://schemas.microsoft.com/office/drawing/2010/main" val="0"/>
              </a:ext>
            </a:extLst>
          </a:blip>
          <a:srcRect t="74928"/>
          <a:stretch/>
        </p:blipFill>
        <p:spPr>
          <a:xfrm>
            <a:off x="9020272" y="3572935"/>
            <a:ext cx="2066925" cy="1201208"/>
          </a:xfrm>
          <a:prstGeom prst="rect">
            <a:avLst/>
          </a:prstGeom>
        </p:spPr>
      </p:pic>
    </p:spTree>
    <p:extLst>
      <p:ext uri="{BB962C8B-B14F-4D97-AF65-F5344CB8AC3E}">
        <p14:creationId xmlns:p14="http://schemas.microsoft.com/office/powerpoint/2010/main" val="3627844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u="sng" dirty="0"/>
              <a:t>DATA PREPROCESSING I</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76400"/>
            <a:ext cx="10728322" cy="4562400"/>
          </a:xfrm>
        </p:spPr>
        <p:txBody>
          <a:bodyPr>
            <a:normAutofit/>
          </a:bodyPr>
          <a:lstStyle/>
          <a:p>
            <a:r>
              <a:rPr lang="en-GB" sz="3000" b="1" dirty="0">
                <a:solidFill>
                  <a:schemeClr val="tx1"/>
                </a:solidFill>
                <a:latin typeface="+mj-lt"/>
              </a:rPr>
              <a:t>This part of Data Pre-processing is done to understand the </a:t>
            </a:r>
            <a:r>
              <a:rPr lang="en-GB" sz="3000" b="1" dirty="0" err="1">
                <a:solidFill>
                  <a:schemeClr val="tx1"/>
                </a:solidFill>
                <a:latin typeface="+mj-lt"/>
              </a:rPr>
              <a:t>DataSet</a:t>
            </a:r>
            <a:r>
              <a:rPr lang="en-GB" sz="3000" b="1" dirty="0">
                <a:solidFill>
                  <a:schemeClr val="tx1"/>
                </a:solidFill>
                <a:latin typeface="+mj-lt"/>
              </a:rPr>
              <a:t> better and for UNIVARIATE and BIVARIATE Exploratory Data Analysis.</a:t>
            </a:r>
          </a:p>
          <a:p>
            <a:r>
              <a:rPr lang="en-GB" sz="3000" b="1" dirty="0">
                <a:solidFill>
                  <a:schemeClr val="tx1"/>
                </a:solidFill>
                <a:latin typeface="+mj-lt"/>
              </a:rPr>
              <a:t>Further Data Pre-processing will be done after EDA is complete.</a:t>
            </a:r>
          </a:p>
          <a:p>
            <a:r>
              <a:rPr lang="en-GB" sz="3000" b="1" dirty="0">
                <a:solidFill>
                  <a:schemeClr val="tx1"/>
                </a:solidFill>
                <a:latin typeface="+mj-lt"/>
              </a:rPr>
              <a:t>Pre Processing Done : </a:t>
            </a:r>
          </a:p>
          <a:p>
            <a:r>
              <a:rPr lang="en-GB" sz="3000" b="1" dirty="0">
                <a:solidFill>
                  <a:schemeClr val="tx1"/>
                </a:solidFill>
                <a:latin typeface="+mj-lt"/>
              </a:rPr>
              <a:t>1) DROP UNNECESSARY COLUMNS (</a:t>
            </a:r>
            <a:r>
              <a:rPr lang="en-GB" sz="3000" b="1" dirty="0" err="1">
                <a:solidFill>
                  <a:schemeClr val="tx1"/>
                </a:solidFill>
                <a:latin typeface="+mj-lt"/>
              </a:rPr>
              <a:t>CustomerID</a:t>
            </a:r>
            <a:r>
              <a:rPr lang="en-GB" sz="3000" b="1" dirty="0">
                <a:solidFill>
                  <a:schemeClr val="tx1"/>
                </a:solidFill>
                <a:latin typeface="+mj-lt"/>
              </a:rPr>
              <a:t>)</a:t>
            </a:r>
          </a:p>
          <a:p>
            <a:r>
              <a:rPr lang="en-GB" sz="3000" b="1" dirty="0">
                <a:solidFill>
                  <a:schemeClr val="tx1"/>
                </a:solidFill>
                <a:latin typeface="+mj-lt"/>
              </a:rPr>
              <a:t>2) PROCESSING COLUMNS (Discrepancy in Gender Column corrected)</a:t>
            </a:r>
          </a:p>
          <a:p>
            <a:endParaRPr lang="en-US" sz="3000" dirty="0">
              <a:solidFill>
                <a:schemeClr val="tx1"/>
              </a:solidFill>
              <a:latin typeface="+mj-lt"/>
            </a:endParaRPr>
          </a:p>
        </p:txBody>
      </p:sp>
    </p:spTree>
    <p:extLst>
      <p:ext uri="{BB962C8B-B14F-4D97-AF65-F5344CB8AC3E}">
        <p14:creationId xmlns:p14="http://schemas.microsoft.com/office/powerpoint/2010/main" val="42249373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569119" y="2132568"/>
            <a:ext cx="11053761" cy="2592864"/>
          </a:xfrm>
        </p:spPr>
        <p:txBody>
          <a:bodyPr>
            <a:normAutofit fontScale="90000"/>
          </a:bodyPr>
          <a:lstStyle/>
          <a:p>
            <a:pPr algn="ctr"/>
            <a:r>
              <a:rPr lang="en-US" sz="10000" b="1" dirty="0"/>
              <a:t>MODEL PERFORMANCE IMPROVEMENT</a:t>
            </a:r>
            <a:br>
              <a:rPr lang="en-US" sz="10000" b="1" dirty="0"/>
            </a:br>
            <a:r>
              <a:rPr lang="en-US" sz="7800" b="1" dirty="0"/>
              <a:t>Hyper Parameter Tuning - Bagging</a:t>
            </a:r>
            <a:endParaRPr lang="en-US" sz="7800" dirty="0"/>
          </a:p>
        </p:txBody>
      </p:sp>
    </p:spTree>
    <p:extLst>
      <p:ext uri="{BB962C8B-B14F-4D97-AF65-F5344CB8AC3E}">
        <p14:creationId xmlns:p14="http://schemas.microsoft.com/office/powerpoint/2010/main" val="1963624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1) BAGGING CLASSIFIER</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TUNED PERFORMANCE METRICS</a:t>
            </a:r>
          </a:p>
          <a:p>
            <a:r>
              <a:rPr lang="en-GB" sz="3000" b="1" dirty="0">
                <a:solidFill>
                  <a:schemeClr val="tx1"/>
                </a:solidFill>
                <a:latin typeface="+mj-lt"/>
              </a:rPr>
              <a:t>Accuracy on training set :  0.9988307512423268</a:t>
            </a:r>
          </a:p>
          <a:p>
            <a:r>
              <a:rPr lang="en-GB" sz="3000" b="1" dirty="0">
                <a:solidFill>
                  <a:schemeClr val="tx1"/>
                </a:solidFill>
                <a:latin typeface="+mj-lt"/>
              </a:rPr>
              <a:t>Accuracy on test set :  0.9188820722563054</a:t>
            </a:r>
          </a:p>
          <a:p>
            <a:r>
              <a:rPr lang="en-GB" sz="3000" b="1" dirty="0">
                <a:solidFill>
                  <a:schemeClr val="tx1"/>
                </a:solidFill>
                <a:latin typeface="+mj-lt"/>
              </a:rPr>
              <a:t>Recall on training set :  0.9935897435897436</a:t>
            </a:r>
          </a:p>
          <a:p>
            <a:r>
              <a:rPr lang="en-GB" sz="3000" b="1" dirty="0">
                <a:solidFill>
                  <a:schemeClr val="tx1"/>
                </a:solidFill>
                <a:latin typeface="+mj-lt"/>
              </a:rPr>
              <a:t>Recall on test set :  0.6351351351351351</a:t>
            </a:r>
          </a:p>
          <a:p>
            <a:r>
              <a:rPr lang="en-GB" sz="3000" b="1" dirty="0">
                <a:solidFill>
                  <a:schemeClr val="tx1"/>
                </a:solidFill>
                <a:latin typeface="+mj-lt"/>
              </a:rPr>
              <a:t>Precision on training set :  1.0</a:t>
            </a:r>
          </a:p>
          <a:p>
            <a:r>
              <a:rPr lang="en-GB" sz="3000" b="1" dirty="0">
                <a:solidFill>
                  <a:schemeClr val="tx1"/>
                </a:solidFill>
                <a:latin typeface="+mj-lt"/>
              </a:rPr>
              <a:t>Precision on test set :  0.9447236180904522</a:t>
            </a:r>
          </a:p>
          <a:p>
            <a:r>
              <a:rPr lang="en-GB" sz="3000" b="1" dirty="0">
                <a:solidFill>
                  <a:schemeClr val="tx1"/>
                </a:solidFill>
                <a:latin typeface="+mj-lt"/>
              </a:rPr>
              <a:t>F1-Score on training set :  0.9967845659163987</a:t>
            </a:r>
          </a:p>
          <a:p>
            <a:r>
              <a:rPr lang="en-GB" sz="3000" b="1" dirty="0">
                <a:solidFill>
                  <a:schemeClr val="tx1"/>
                </a:solidFill>
                <a:latin typeface="+mj-lt"/>
              </a:rPr>
              <a:t>F1-Score on test set :  0.7595959595959595</a:t>
            </a:r>
            <a:endParaRPr lang="en-US" sz="3000" dirty="0">
              <a:solidFill>
                <a:schemeClr val="tx1"/>
              </a:solidFill>
              <a:latin typeface="+mj-lt"/>
            </a:endParaRPr>
          </a:p>
        </p:txBody>
      </p:sp>
      <p:pic>
        <p:nvPicPr>
          <p:cNvPr id="33794" name="Picture 2">
            <a:extLst>
              <a:ext uri="{FF2B5EF4-FFF2-40B4-BE49-F238E27FC236}">
                <a16:creationId xmlns:a16="http://schemas.microsoft.com/office/drawing/2014/main" id="{650A1850-7D24-459E-B064-D09936D61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62" y="1634066"/>
            <a:ext cx="6186266" cy="4604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5585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2) Random Forest</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TUNED PERFORMANCE METRICS</a:t>
            </a:r>
          </a:p>
          <a:p>
            <a:r>
              <a:rPr lang="en-GB" sz="3000" b="1" dirty="0">
                <a:solidFill>
                  <a:schemeClr val="tx1"/>
                </a:solidFill>
                <a:latin typeface="+mj-lt"/>
              </a:rPr>
              <a:t>Accuracy on training set :  1.0</a:t>
            </a:r>
          </a:p>
          <a:p>
            <a:r>
              <a:rPr lang="en-GB" sz="3000" b="1" dirty="0">
                <a:solidFill>
                  <a:schemeClr val="tx1"/>
                </a:solidFill>
                <a:latin typeface="+mj-lt"/>
              </a:rPr>
              <a:t>Accuracy on test set :  0.918200408997955</a:t>
            </a:r>
          </a:p>
          <a:p>
            <a:r>
              <a:rPr lang="en-GB" sz="3000" b="1" dirty="0">
                <a:solidFill>
                  <a:schemeClr val="tx1"/>
                </a:solidFill>
                <a:latin typeface="+mj-lt"/>
              </a:rPr>
              <a:t>Recall on training set :  1.0</a:t>
            </a:r>
          </a:p>
          <a:p>
            <a:r>
              <a:rPr lang="en-GB" sz="3000" b="1" dirty="0">
                <a:solidFill>
                  <a:schemeClr val="tx1"/>
                </a:solidFill>
                <a:latin typeface="+mj-lt"/>
              </a:rPr>
              <a:t>Recall on test set :  0.6283783783783784</a:t>
            </a:r>
          </a:p>
          <a:p>
            <a:r>
              <a:rPr lang="en-GB" sz="3000" b="1" dirty="0">
                <a:solidFill>
                  <a:schemeClr val="tx1"/>
                </a:solidFill>
                <a:latin typeface="+mj-lt"/>
              </a:rPr>
              <a:t>Precision on training set :  1.0</a:t>
            </a:r>
          </a:p>
          <a:p>
            <a:r>
              <a:rPr lang="en-GB" sz="3000" b="1" dirty="0">
                <a:solidFill>
                  <a:schemeClr val="tx1"/>
                </a:solidFill>
                <a:latin typeface="+mj-lt"/>
              </a:rPr>
              <a:t>Precision on test set :  0.9489795918367347</a:t>
            </a:r>
          </a:p>
          <a:p>
            <a:r>
              <a:rPr lang="en-GB" sz="3000" b="1" dirty="0">
                <a:solidFill>
                  <a:schemeClr val="tx1"/>
                </a:solidFill>
                <a:latin typeface="+mj-lt"/>
              </a:rPr>
              <a:t>F1-Score on training set :  1.0</a:t>
            </a:r>
          </a:p>
          <a:p>
            <a:r>
              <a:rPr lang="en-GB" sz="3000" b="1" dirty="0">
                <a:solidFill>
                  <a:schemeClr val="tx1"/>
                </a:solidFill>
                <a:latin typeface="+mj-lt"/>
              </a:rPr>
              <a:t>F1-Score on test set :  0.7560975609756098</a:t>
            </a:r>
            <a:endParaRPr lang="en-US" sz="3000" dirty="0">
              <a:solidFill>
                <a:schemeClr val="tx1"/>
              </a:solidFill>
              <a:latin typeface="+mj-lt"/>
            </a:endParaRPr>
          </a:p>
        </p:txBody>
      </p:sp>
      <p:pic>
        <p:nvPicPr>
          <p:cNvPr id="32770" name="Picture 2">
            <a:extLst>
              <a:ext uri="{FF2B5EF4-FFF2-40B4-BE49-F238E27FC236}">
                <a16:creationId xmlns:a16="http://schemas.microsoft.com/office/drawing/2014/main" id="{4421E2EE-7A07-4533-8082-B876DE11E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63" y="1676400"/>
            <a:ext cx="6429904" cy="4786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658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2) Random Forest</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93334"/>
            <a:ext cx="3200399" cy="4097867"/>
          </a:xfrm>
        </p:spPr>
        <p:txBody>
          <a:bodyPr>
            <a:normAutofit/>
          </a:bodyPr>
          <a:lstStyle/>
          <a:p>
            <a:pPr marL="0" indent="0">
              <a:buNone/>
            </a:pPr>
            <a:r>
              <a:rPr lang="en-GB" sz="3000" b="1" u="sng" dirty="0">
                <a:solidFill>
                  <a:schemeClr val="tx1"/>
                </a:solidFill>
                <a:latin typeface="+mj-lt"/>
              </a:rPr>
              <a:t>FEATURE IMPORTANCE</a:t>
            </a:r>
          </a:p>
          <a:p>
            <a:r>
              <a:rPr lang="en-GB" sz="3000" b="1" dirty="0">
                <a:solidFill>
                  <a:schemeClr val="tx1"/>
                </a:solidFill>
                <a:latin typeface="+mj-lt"/>
              </a:rPr>
              <a:t>For the Random Forest Model, the features with the highest importance are :</a:t>
            </a:r>
          </a:p>
          <a:p>
            <a:r>
              <a:rPr lang="en-GB" sz="3000" b="1" dirty="0" err="1">
                <a:solidFill>
                  <a:schemeClr val="tx1"/>
                </a:solidFill>
                <a:latin typeface="+mj-lt"/>
              </a:rPr>
              <a:t>DurationofPitch</a:t>
            </a:r>
            <a:r>
              <a:rPr lang="en-GB" sz="3000" b="1" dirty="0">
                <a:solidFill>
                  <a:schemeClr val="tx1"/>
                </a:solidFill>
                <a:latin typeface="+mj-lt"/>
              </a:rPr>
              <a:t> &gt; Age &gt; Passport &gt; </a:t>
            </a:r>
            <a:r>
              <a:rPr lang="en-GB" sz="3000" b="1" dirty="0" err="1">
                <a:solidFill>
                  <a:schemeClr val="tx1"/>
                </a:solidFill>
                <a:latin typeface="+mj-lt"/>
              </a:rPr>
              <a:t>MonthlyIncome</a:t>
            </a:r>
            <a:endParaRPr lang="en-US" sz="3000" dirty="0">
              <a:solidFill>
                <a:schemeClr val="tx1"/>
              </a:solidFill>
              <a:latin typeface="+mj-lt"/>
            </a:endParaRPr>
          </a:p>
        </p:txBody>
      </p:sp>
      <p:pic>
        <p:nvPicPr>
          <p:cNvPr id="37890" name="Picture 2">
            <a:extLst>
              <a:ext uri="{FF2B5EF4-FFF2-40B4-BE49-F238E27FC236}">
                <a16:creationId xmlns:a16="http://schemas.microsoft.com/office/drawing/2014/main" id="{804B1327-5BCB-47B5-8555-6DDDE0012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3467" y="274108"/>
            <a:ext cx="7566226" cy="630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4510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3) Decision Tree</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TUNED PERFORMANCE METRICS</a:t>
            </a:r>
          </a:p>
          <a:p>
            <a:r>
              <a:rPr lang="en-GB" sz="3000" b="1" dirty="0">
                <a:solidFill>
                  <a:schemeClr val="tx1"/>
                </a:solidFill>
                <a:latin typeface="+mj-lt"/>
              </a:rPr>
              <a:t>Accuracy on training set :  0.8275358082432037</a:t>
            </a:r>
          </a:p>
          <a:p>
            <a:r>
              <a:rPr lang="en-GB" sz="3000" b="1" dirty="0">
                <a:solidFill>
                  <a:schemeClr val="tx1"/>
                </a:solidFill>
                <a:latin typeface="+mj-lt"/>
              </a:rPr>
              <a:t>Accuracy on test set :  0.8098159509202454</a:t>
            </a:r>
          </a:p>
          <a:p>
            <a:r>
              <a:rPr lang="en-GB" sz="3000" b="1" dirty="0">
                <a:solidFill>
                  <a:schemeClr val="tx1"/>
                </a:solidFill>
                <a:latin typeface="+mj-lt"/>
              </a:rPr>
              <a:t>Recall on training set :  0.5785256410256411</a:t>
            </a:r>
          </a:p>
          <a:p>
            <a:r>
              <a:rPr lang="en-GB" sz="3000" b="1" dirty="0">
                <a:solidFill>
                  <a:schemeClr val="tx1"/>
                </a:solidFill>
                <a:latin typeface="+mj-lt"/>
              </a:rPr>
              <a:t>Recall on test set :  0.5101351351351351</a:t>
            </a:r>
          </a:p>
          <a:p>
            <a:r>
              <a:rPr lang="en-GB" sz="3000" b="1" dirty="0">
                <a:solidFill>
                  <a:schemeClr val="tx1"/>
                </a:solidFill>
                <a:latin typeface="+mj-lt"/>
              </a:rPr>
              <a:t>Precision on training set :  0.5247093023255814</a:t>
            </a:r>
          </a:p>
          <a:p>
            <a:r>
              <a:rPr lang="en-GB" sz="3000" b="1" dirty="0">
                <a:solidFill>
                  <a:schemeClr val="tx1"/>
                </a:solidFill>
                <a:latin typeface="+mj-lt"/>
              </a:rPr>
              <a:t>Precision on test set :  0.5298245614035088</a:t>
            </a:r>
          </a:p>
          <a:p>
            <a:r>
              <a:rPr lang="en-GB" sz="3000" b="1" dirty="0">
                <a:solidFill>
                  <a:schemeClr val="tx1"/>
                </a:solidFill>
                <a:latin typeface="+mj-lt"/>
              </a:rPr>
              <a:t>F1-Score on training set :  0.5503048780487805</a:t>
            </a:r>
          </a:p>
          <a:p>
            <a:r>
              <a:rPr lang="en-GB" sz="3000" b="1" dirty="0">
                <a:solidFill>
                  <a:schemeClr val="tx1"/>
                </a:solidFill>
                <a:latin typeface="+mj-lt"/>
              </a:rPr>
              <a:t>F1-Score on test set :  0.5197934595524957</a:t>
            </a:r>
            <a:endParaRPr lang="en-US" sz="3000" dirty="0">
              <a:solidFill>
                <a:schemeClr val="tx1"/>
              </a:solidFill>
              <a:latin typeface="+mj-lt"/>
            </a:endParaRPr>
          </a:p>
        </p:txBody>
      </p:sp>
      <p:pic>
        <p:nvPicPr>
          <p:cNvPr id="31746" name="Picture 2">
            <a:extLst>
              <a:ext uri="{FF2B5EF4-FFF2-40B4-BE49-F238E27FC236}">
                <a16:creationId xmlns:a16="http://schemas.microsoft.com/office/drawing/2014/main" id="{81F9D411-EFFC-413D-9127-FA6EC8C5F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97" y="1676400"/>
            <a:ext cx="6379634" cy="4748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8175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2) Decision Tree</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93334"/>
            <a:ext cx="3200399" cy="4097867"/>
          </a:xfrm>
        </p:spPr>
        <p:txBody>
          <a:bodyPr>
            <a:normAutofit/>
          </a:bodyPr>
          <a:lstStyle/>
          <a:p>
            <a:pPr marL="0" indent="0">
              <a:buNone/>
            </a:pPr>
            <a:r>
              <a:rPr lang="en-GB" sz="3000" b="1" u="sng" dirty="0">
                <a:solidFill>
                  <a:schemeClr val="tx1"/>
                </a:solidFill>
                <a:latin typeface="+mj-lt"/>
              </a:rPr>
              <a:t>FEATURE IMPORTANCE</a:t>
            </a:r>
          </a:p>
          <a:p>
            <a:r>
              <a:rPr lang="en-GB" sz="3000" b="1" dirty="0">
                <a:solidFill>
                  <a:schemeClr val="tx1"/>
                </a:solidFill>
                <a:latin typeface="+mj-lt"/>
              </a:rPr>
              <a:t>For the Decision Tree Model, the features with the highest importance are :</a:t>
            </a:r>
          </a:p>
          <a:p>
            <a:r>
              <a:rPr lang="en-GB" sz="3000" b="1" dirty="0">
                <a:solidFill>
                  <a:schemeClr val="tx1"/>
                </a:solidFill>
                <a:latin typeface="+mj-lt"/>
              </a:rPr>
              <a:t>Passport &gt; </a:t>
            </a:r>
            <a:r>
              <a:rPr lang="en-GB" sz="3000" b="1" dirty="0" err="1">
                <a:solidFill>
                  <a:schemeClr val="tx1"/>
                </a:solidFill>
                <a:latin typeface="+mj-lt"/>
              </a:rPr>
              <a:t>DurationofPitch</a:t>
            </a:r>
            <a:r>
              <a:rPr lang="en-GB" sz="3000" b="1" dirty="0">
                <a:solidFill>
                  <a:schemeClr val="tx1"/>
                </a:solidFill>
                <a:latin typeface="+mj-lt"/>
              </a:rPr>
              <a:t> &gt; </a:t>
            </a:r>
            <a:r>
              <a:rPr lang="en-GB" sz="3000" b="1" dirty="0" err="1">
                <a:solidFill>
                  <a:schemeClr val="tx1"/>
                </a:solidFill>
                <a:latin typeface="+mj-lt"/>
              </a:rPr>
              <a:t>ProductPitched_Basic</a:t>
            </a:r>
            <a:r>
              <a:rPr lang="en-GB" sz="3000" b="1" dirty="0">
                <a:solidFill>
                  <a:schemeClr val="tx1"/>
                </a:solidFill>
                <a:latin typeface="+mj-lt"/>
              </a:rPr>
              <a:t> &gt; Age</a:t>
            </a:r>
            <a:endParaRPr lang="en-US" sz="3000" dirty="0">
              <a:solidFill>
                <a:schemeClr val="tx1"/>
              </a:solidFill>
              <a:latin typeface="+mj-lt"/>
            </a:endParaRPr>
          </a:p>
        </p:txBody>
      </p:sp>
      <p:pic>
        <p:nvPicPr>
          <p:cNvPr id="38914" name="Picture 2">
            <a:extLst>
              <a:ext uri="{FF2B5EF4-FFF2-40B4-BE49-F238E27FC236}">
                <a16:creationId xmlns:a16="http://schemas.microsoft.com/office/drawing/2014/main" id="{5786558D-5506-4C31-85A9-E0B018D93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2415" y="356044"/>
            <a:ext cx="7342385" cy="6145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3785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569119" y="2132568"/>
            <a:ext cx="11053761" cy="2592864"/>
          </a:xfrm>
        </p:spPr>
        <p:txBody>
          <a:bodyPr>
            <a:normAutofit fontScale="90000"/>
          </a:bodyPr>
          <a:lstStyle/>
          <a:p>
            <a:pPr algn="ctr"/>
            <a:r>
              <a:rPr lang="en-US" sz="10000" b="1" dirty="0"/>
              <a:t>MODEL PERFORMANCE IMPROVEMENT</a:t>
            </a:r>
            <a:br>
              <a:rPr lang="en-US" sz="10000" b="1" dirty="0"/>
            </a:br>
            <a:r>
              <a:rPr lang="en-US" sz="7800" b="1" dirty="0"/>
              <a:t>Comparing Models - Bagging</a:t>
            </a:r>
            <a:endParaRPr lang="en-US" sz="7800" dirty="0"/>
          </a:p>
        </p:txBody>
      </p:sp>
    </p:spTree>
    <p:extLst>
      <p:ext uri="{BB962C8B-B14F-4D97-AF65-F5344CB8AC3E}">
        <p14:creationId xmlns:p14="http://schemas.microsoft.com/office/powerpoint/2010/main" val="30014579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Comparing the Models - Bagging</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76400"/>
            <a:ext cx="10728321" cy="4097867"/>
          </a:xfrm>
        </p:spPr>
        <p:txBody>
          <a:bodyPr>
            <a:normAutofit/>
          </a:bodyPr>
          <a:lstStyle/>
          <a:p>
            <a:pPr marL="0" indent="0">
              <a:buNone/>
            </a:pPr>
            <a:endParaRPr lang="en-GB" sz="3000" b="1" dirty="0">
              <a:solidFill>
                <a:schemeClr val="tx1"/>
              </a:solidFill>
              <a:latin typeface="+mj-lt"/>
            </a:endParaRPr>
          </a:p>
          <a:p>
            <a:pPr marL="0" indent="0">
              <a:buNone/>
            </a:pPr>
            <a:endParaRPr lang="en-GB" sz="3000" b="1" dirty="0">
              <a:solidFill>
                <a:schemeClr val="tx1"/>
              </a:solidFill>
              <a:latin typeface="+mj-lt"/>
            </a:endParaRPr>
          </a:p>
          <a:p>
            <a:pPr marL="0" indent="0">
              <a:buNone/>
            </a:pPr>
            <a:endParaRPr lang="en-US" sz="3000" dirty="0">
              <a:solidFill>
                <a:schemeClr val="tx1"/>
              </a:solidFill>
              <a:latin typeface="+mj-lt"/>
            </a:endParaRPr>
          </a:p>
        </p:txBody>
      </p:sp>
      <p:pic>
        <p:nvPicPr>
          <p:cNvPr id="8" name="Picture 7">
            <a:extLst>
              <a:ext uri="{FF2B5EF4-FFF2-40B4-BE49-F238E27FC236}">
                <a16:creationId xmlns:a16="http://schemas.microsoft.com/office/drawing/2014/main" id="{B0323261-ADC9-41A9-9D5D-E0833C812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722" y="1540933"/>
            <a:ext cx="8184875" cy="2065867"/>
          </a:xfrm>
          <a:prstGeom prst="rect">
            <a:avLst/>
          </a:prstGeom>
        </p:spPr>
      </p:pic>
      <p:sp>
        <p:nvSpPr>
          <p:cNvPr id="12" name="Content Placeholder 2">
            <a:extLst>
              <a:ext uri="{FF2B5EF4-FFF2-40B4-BE49-F238E27FC236}">
                <a16:creationId xmlns:a16="http://schemas.microsoft.com/office/drawing/2014/main" id="{0EF68DFE-7696-43B6-96AB-297AA29E0B72}"/>
              </a:ext>
            </a:extLst>
          </p:cNvPr>
          <p:cNvSpPr txBox="1">
            <a:spLocks/>
          </p:cNvSpPr>
          <p:nvPr/>
        </p:nvSpPr>
        <p:spPr>
          <a:xfrm>
            <a:off x="720000" y="3818466"/>
            <a:ext cx="10970992" cy="3911601"/>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r>
              <a:rPr lang="en-GB" sz="3000" b="1" u="sng" dirty="0">
                <a:solidFill>
                  <a:schemeClr val="tx1"/>
                </a:solidFill>
                <a:latin typeface="+mj-lt"/>
              </a:rPr>
              <a:t>OBSERVATIONS</a:t>
            </a:r>
          </a:p>
          <a:p>
            <a:pPr marL="0" indent="0">
              <a:buFont typeface="The Hand Extrablack" panose="03070A02030502020204" pitchFamily="66" charset="0"/>
              <a:buNone/>
            </a:pPr>
            <a:r>
              <a:rPr lang="en-GB" sz="2250" b="1" dirty="0">
                <a:solidFill>
                  <a:schemeClr val="tx1"/>
                </a:solidFill>
                <a:latin typeface="+mj-lt"/>
              </a:rPr>
              <a:t>From this table we can see that Decision Tree without tuning has given the best Recall for the test set, but we can note that it's Precision is quite low.</a:t>
            </a:r>
          </a:p>
          <a:p>
            <a:pPr marL="0" indent="0">
              <a:buFont typeface="The Hand Extrablack" panose="03070A02030502020204" pitchFamily="66" charset="0"/>
              <a:buNone/>
            </a:pPr>
            <a:r>
              <a:rPr lang="en-GB" sz="2250" b="1" dirty="0">
                <a:solidFill>
                  <a:schemeClr val="tx1"/>
                </a:solidFill>
                <a:latin typeface="+mj-lt"/>
              </a:rPr>
              <a:t>Tuned Bagging Classifier has very good Accuracy and Precision score with its recall having increased after tuning, although not by much.</a:t>
            </a:r>
          </a:p>
          <a:p>
            <a:pPr marL="0" indent="0">
              <a:buFont typeface="The Hand Extrablack" panose="03070A02030502020204" pitchFamily="66" charset="0"/>
              <a:buNone/>
            </a:pPr>
            <a:r>
              <a:rPr lang="en-GB" sz="2250" b="1" dirty="0">
                <a:solidFill>
                  <a:schemeClr val="tx1"/>
                </a:solidFill>
                <a:latin typeface="+mj-lt"/>
              </a:rPr>
              <a:t>Decision Tree is the only one that saw a fall in the recall value after tuning whereas recall values increased for the other 2 methods after tuning.</a:t>
            </a:r>
          </a:p>
          <a:p>
            <a:pPr marL="0" indent="0">
              <a:buFont typeface="The Hand Extrablack" panose="03070A02030502020204" pitchFamily="66" charset="0"/>
              <a:buNone/>
            </a:pPr>
            <a:r>
              <a:rPr lang="en-GB" sz="2250" b="1" dirty="0">
                <a:solidFill>
                  <a:schemeClr val="tx1"/>
                </a:solidFill>
                <a:latin typeface="+mj-lt"/>
              </a:rPr>
              <a:t>BEST MODEL - Bagging Classifier Tuned</a:t>
            </a:r>
            <a:endParaRPr lang="en-US" sz="2250" dirty="0">
              <a:solidFill>
                <a:schemeClr val="tx1"/>
              </a:solidFill>
              <a:latin typeface="+mj-lt"/>
            </a:endParaRPr>
          </a:p>
        </p:txBody>
      </p:sp>
    </p:spTree>
    <p:extLst>
      <p:ext uri="{BB962C8B-B14F-4D97-AF65-F5344CB8AC3E}">
        <p14:creationId xmlns:p14="http://schemas.microsoft.com/office/powerpoint/2010/main" val="40264800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132568"/>
            <a:ext cx="10728322" cy="2592864"/>
          </a:xfrm>
        </p:spPr>
        <p:txBody>
          <a:bodyPr>
            <a:normAutofit/>
          </a:bodyPr>
          <a:lstStyle/>
          <a:p>
            <a:pPr algn="ctr"/>
            <a:r>
              <a:rPr lang="en-US" sz="10000" b="1" dirty="0"/>
              <a:t>MODEL BUILDING</a:t>
            </a:r>
            <a:br>
              <a:rPr lang="en-US" sz="10000" b="1" dirty="0"/>
            </a:br>
            <a:r>
              <a:rPr lang="en-US" sz="7800" b="1" dirty="0"/>
              <a:t>Boosting</a:t>
            </a:r>
            <a:endParaRPr lang="en-US" sz="7800" dirty="0"/>
          </a:p>
        </p:txBody>
      </p:sp>
    </p:spTree>
    <p:extLst>
      <p:ext uri="{BB962C8B-B14F-4D97-AF65-F5344CB8AC3E}">
        <p14:creationId xmlns:p14="http://schemas.microsoft.com/office/powerpoint/2010/main" val="41916095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A60F-C36D-4631-BFB1-555D7439264C}"/>
              </a:ext>
            </a:extLst>
          </p:cNvPr>
          <p:cNvSpPr>
            <a:spLocks noGrp="1"/>
          </p:cNvSpPr>
          <p:nvPr>
            <p:ph type="title"/>
          </p:nvPr>
        </p:nvSpPr>
        <p:spPr>
          <a:xfrm>
            <a:off x="731839" y="2690336"/>
            <a:ext cx="10728322" cy="1477328"/>
          </a:xfrm>
        </p:spPr>
        <p:txBody>
          <a:bodyPr/>
          <a:lstStyle/>
          <a:p>
            <a:pPr algn="just"/>
            <a:r>
              <a:rPr lang="en-US" dirty="0"/>
              <a:t>4 Boosting Models were built. Their Confusion Matrices and Performance Metrics are as follows : </a:t>
            </a:r>
          </a:p>
        </p:txBody>
      </p:sp>
    </p:spTree>
    <p:extLst>
      <p:ext uri="{BB962C8B-B14F-4D97-AF65-F5344CB8AC3E}">
        <p14:creationId xmlns:p14="http://schemas.microsoft.com/office/powerpoint/2010/main" val="2911032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690336"/>
            <a:ext cx="10728322" cy="1477328"/>
          </a:xfrm>
        </p:spPr>
        <p:txBody>
          <a:bodyPr>
            <a:normAutofit/>
          </a:bodyPr>
          <a:lstStyle/>
          <a:p>
            <a:pPr algn="ctr"/>
            <a:r>
              <a:rPr lang="en-US" sz="10000" dirty="0"/>
              <a:t>UNIVARIATE ANALYSIS</a:t>
            </a:r>
          </a:p>
        </p:txBody>
      </p:sp>
    </p:spTree>
    <p:extLst>
      <p:ext uri="{BB962C8B-B14F-4D97-AF65-F5344CB8AC3E}">
        <p14:creationId xmlns:p14="http://schemas.microsoft.com/office/powerpoint/2010/main" val="10807060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1) </a:t>
            </a:r>
            <a:r>
              <a:rPr lang="en-US" sz="6000" b="1" dirty="0" err="1"/>
              <a:t>Adaboost</a:t>
            </a:r>
            <a:r>
              <a:rPr lang="en-US" sz="6000" b="1" dirty="0"/>
              <a:t> Model</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PERFORMANCE METRICS</a:t>
            </a:r>
          </a:p>
          <a:p>
            <a:r>
              <a:rPr lang="en-GB" sz="3000" b="1" dirty="0">
                <a:solidFill>
                  <a:schemeClr val="tx1"/>
                </a:solidFill>
                <a:latin typeface="+mj-lt"/>
              </a:rPr>
              <a:t>Accuracy on training set :  0.8544285296696872</a:t>
            </a:r>
          </a:p>
          <a:p>
            <a:r>
              <a:rPr lang="en-GB" sz="3000" b="1" dirty="0">
                <a:solidFill>
                  <a:schemeClr val="tx1"/>
                </a:solidFill>
                <a:latin typeface="+mj-lt"/>
              </a:rPr>
              <a:t>Accuracy on test set :  0.8343558282208589</a:t>
            </a:r>
          </a:p>
          <a:p>
            <a:r>
              <a:rPr lang="en-GB" sz="3000" b="1" dirty="0">
                <a:solidFill>
                  <a:schemeClr val="tx1"/>
                </a:solidFill>
                <a:latin typeface="+mj-lt"/>
              </a:rPr>
              <a:t>Recall on training set :  0.34134615384615385</a:t>
            </a:r>
          </a:p>
          <a:p>
            <a:r>
              <a:rPr lang="en-GB" sz="3000" b="1" dirty="0">
                <a:solidFill>
                  <a:schemeClr val="tx1"/>
                </a:solidFill>
                <a:latin typeface="+mj-lt"/>
              </a:rPr>
              <a:t>Recall on test set :  0.30405405405405406</a:t>
            </a:r>
          </a:p>
          <a:p>
            <a:r>
              <a:rPr lang="en-GB" sz="3000" b="1" dirty="0">
                <a:solidFill>
                  <a:schemeClr val="tx1"/>
                </a:solidFill>
                <a:latin typeface="+mj-lt"/>
              </a:rPr>
              <a:t>Precision on training set :  0.71</a:t>
            </a:r>
          </a:p>
          <a:p>
            <a:r>
              <a:rPr lang="en-GB" sz="3000" b="1" dirty="0">
                <a:solidFill>
                  <a:schemeClr val="tx1"/>
                </a:solidFill>
                <a:latin typeface="+mj-lt"/>
              </a:rPr>
              <a:t>Precision on test set :  0.7086614173228346</a:t>
            </a:r>
          </a:p>
          <a:p>
            <a:r>
              <a:rPr lang="en-GB" sz="3000" b="1" dirty="0">
                <a:solidFill>
                  <a:schemeClr val="tx1"/>
                </a:solidFill>
                <a:latin typeface="+mj-lt"/>
              </a:rPr>
              <a:t>F1-Score on training set :  0.4610389610389611</a:t>
            </a:r>
          </a:p>
          <a:p>
            <a:r>
              <a:rPr lang="en-GB" sz="3000" b="1" dirty="0">
                <a:solidFill>
                  <a:schemeClr val="tx1"/>
                </a:solidFill>
                <a:latin typeface="+mj-lt"/>
              </a:rPr>
              <a:t>F1-Score on test set :  0.425531914893617</a:t>
            </a:r>
            <a:endParaRPr lang="en-US" sz="3000" dirty="0">
              <a:solidFill>
                <a:schemeClr val="tx1"/>
              </a:solidFill>
              <a:latin typeface="+mj-lt"/>
            </a:endParaRPr>
          </a:p>
        </p:txBody>
      </p:sp>
      <p:pic>
        <p:nvPicPr>
          <p:cNvPr id="41986" name="Picture 2">
            <a:extLst>
              <a:ext uri="{FF2B5EF4-FFF2-40B4-BE49-F238E27FC236}">
                <a16:creationId xmlns:a16="http://schemas.microsoft.com/office/drawing/2014/main" id="{42ED4958-E3D9-439B-842D-44EC753590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630" y="1676400"/>
            <a:ext cx="6311370" cy="4697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8333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2) Gradient Boost</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PERFORMANCE METRICS</a:t>
            </a:r>
          </a:p>
          <a:p>
            <a:r>
              <a:rPr lang="en-GB" sz="3000" b="1" dirty="0">
                <a:solidFill>
                  <a:schemeClr val="tx1"/>
                </a:solidFill>
                <a:latin typeface="+mj-lt"/>
              </a:rPr>
              <a:t>Accuracy on training set :  0.889505992399883</a:t>
            </a:r>
          </a:p>
          <a:p>
            <a:r>
              <a:rPr lang="en-GB" sz="3000" b="1" dirty="0">
                <a:solidFill>
                  <a:schemeClr val="tx1"/>
                </a:solidFill>
                <a:latin typeface="+mj-lt"/>
              </a:rPr>
              <a:t>Accuracy on test set :  0.858214042263122</a:t>
            </a:r>
          </a:p>
          <a:p>
            <a:r>
              <a:rPr lang="en-GB" sz="3000" b="1" dirty="0">
                <a:solidFill>
                  <a:schemeClr val="tx1"/>
                </a:solidFill>
                <a:latin typeface="+mj-lt"/>
              </a:rPr>
              <a:t>Recall on training set :  0.4823717948717949</a:t>
            </a:r>
          </a:p>
          <a:p>
            <a:r>
              <a:rPr lang="en-GB" sz="3000" b="1" dirty="0">
                <a:solidFill>
                  <a:schemeClr val="tx1"/>
                </a:solidFill>
                <a:latin typeface="+mj-lt"/>
              </a:rPr>
              <a:t>Recall on test set :  0.3716216216216216</a:t>
            </a:r>
          </a:p>
          <a:p>
            <a:r>
              <a:rPr lang="en-GB" sz="3000" b="1" dirty="0">
                <a:solidFill>
                  <a:schemeClr val="tx1"/>
                </a:solidFill>
                <a:latin typeface="+mj-lt"/>
              </a:rPr>
              <a:t>Precision on training set :  0.8455056179775281</a:t>
            </a:r>
          </a:p>
          <a:p>
            <a:r>
              <a:rPr lang="en-GB" sz="3000" b="1" dirty="0">
                <a:solidFill>
                  <a:schemeClr val="tx1"/>
                </a:solidFill>
                <a:latin typeface="+mj-lt"/>
              </a:rPr>
              <a:t>Precision on test set :  0.8333333333333334</a:t>
            </a:r>
          </a:p>
          <a:p>
            <a:r>
              <a:rPr lang="en-GB" sz="3000" b="1" dirty="0">
                <a:solidFill>
                  <a:schemeClr val="tx1"/>
                </a:solidFill>
                <a:latin typeface="+mj-lt"/>
              </a:rPr>
              <a:t>F1-Score on training set :  0.6142857142857143</a:t>
            </a:r>
          </a:p>
          <a:p>
            <a:r>
              <a:rPr lang="en-GB" sz="3000" b="1" dirty="0">
                <a:solidFill>
                  <a:schemeClr val="tx1"/>
                </a:solidFill>
                <a:latin typeface="+mj-lt"/>
              </a:rPr>
              <a:t>F1-Score on test set :  0.514018691588785</a:t>
            </a:r>
            <a:endParaRPr lang="en-US" sz="3000" dirty="0">
              <a:solidFill>
                <a:schemeClr val="tx1"/>
              </a:solidFill>
              <a:latin typeface="+mj-lt"/>
            </a:endParaRPr>
          </a:p>
        </p:txBody>
      </p:sp>
      <p:pic>
        <p:nvPicPr>
          <p:cNvPr id="40962" name="Picture 2">
            <a:extLst>
              <a:ext uri="{FF2B5EF4-FFF2-40B4-BE49-F238E27FC236}">
                <a16:creationId xmlns:a16="http://schemas.microsoft.com/office/drawing/2014/main" id="{3FE6AD2D-C3AA-4B29-9F55-95CDB4263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96" y="1676400"/>
            <a:ext cx="6311387" cy="469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8860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3) </a:t>
            </a:r>
            <a:r>
              <a:rPr lang="en-US" sz="6000" b="1" dirty="0" err="1"/>
              <a:t>XGBoost</a:t>
            </a:r>
            <a:endParaRPr lang="en-US" sz="6000" b="1"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PERFORMANCE METRICS</a:t>
            </a:r>
          </a:p>
          <a:p>
            <a:r>
              <a:rPr lang="en-GB" sz="3000" b="1" dirty="0">
                <a:solidFill>
                  <a:schemeClr val="tx1"/>
                </a:solidFill>
                <a:latin typeface="+mj-lt"/>
              </a:rPr>
              <a:t>Accuracy on training set :  1.0</a:t>
            </a:r>
          </a:p>
          <a:p>
            <a:r>
              <a:rPr lang="en-GB" sz="3000" b="1" dirty="0">
                <a:solidFill>
                  <a:schemeClr val="tx1"/>
                </a:solidFill>
                <a:latin typeface="+mj-lt"/>
              </a:rPr>
              <a:t>Accuracy on test set :  0.9270620313565099</a:t>
            </a:r>
          </a:p>
          <a:p>
            <a:r>
              <a:rPr lang="en-GB" sz="3000" b="1" dirty="0">
                <a:solidFill>
                  <a:schemeClr val="tx1"/>
                </a:solidFill>
                <a:latin typeface="+mj-lt"/>
              </a:rPr>
              <a:t>Recall on training set :  1.0</a:t>
            </a:r>
          </a:p>
          <a:p>
            <a:r>
              <a:rPr lang="en-GB" sz="3000" b="1" dirty="0">
                <a:solidFill>
                  <a:schemeClr val="tx1"/>
                </a:solidFill>
                <a:latin typeface="+mj-lt"/>
              </a:rPr>
              <a:t>Recall on test set :  0.6790540540540541</a:t>
            </a:r>
          </a:p>
          <a:p>
            <a:r>
              <a:rPr lang="en-GB" sz="3000" b="1" dirty="0">
                <a:solidFill>
                  <a:schemeClr val="tx1"/>
                </a:solidFill>
                <a:latin typeface="+mj-lt"/>
              </a:rPr>
              <a:t>Precision on training set :  1.0</a:t>
            </a:r>
          </a:p>
          <a:p>
            <a:r>
              <a:rPr lang="en-GB" sz="3000" b="1" dirty="0">
                <a:solidFill>
                  <a:schemeClr val="tx1"/>
                </a:solidFill>
                <a:latin typeface="+mj-lt"/>
              </a:rPr>
              <a:t>Precision on test set :  0.9436619718309859</a:t>
            </a:r>
          </a:p>
          <a:p>
            <a:r>
              <a:rPr lang="en-GB" sz="3000" b="1" dirty="0">
                <a:solidFill>
                  <a:schemeClr val="tx1"/>
                </a:solidFill>
                <a:latin typeface="+mj-lt"/>
              </a:rPr>
              <a:t>F1-Score on training set :  1.0</a:t>
            </a:r>
          </a:p>
          <a:p>
            <a:r>
              <a:rPr lang="en-GB" sz="3000" b="1" dirty="0">
                <a:solidFill>
                  <a:schemeClr val="tx1"/>
                </a:solidFill>
                <a:latin typeface="+mj-lt"/>
              </a:rPr>
              <a:t>F1-Score on test set :  0.7897838899803536</a:t>
            </a:r>
            <a:endParaRPr lang="en-US" sz="3000" dirty="0">
              <a:solidFill>
                <a:schemeClr val="tx1"/>
              </a:solidFill>
              <a:latin typeface="+mj-lt"/>
            </a:endParaRPr>
          </a:p>
        </p:txBody>
      </p:sp>
      <p:pic>
        <p:nvPicPr>
          <p:cNvPr id="39938" name="Picture 2">
            <a:extLst>
              <a:ext uri="{FF2B5EF4-FFF2-40B4-BE49-F238E27FC236}">
                <a16:creationId xmlns:a16="http://schemas.microsoft.com/office/drawing/2014/main" id="{F2FC45BB-C3F2-45C1-9C0B-052FF64A6C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030" y="1540945"/>
            <a:ext cx="6311370" cy="4697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9272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4) </a:t>
            </a:r>
            <a:r>
              <a:rPr lang="en-GB" sz="6000" b="1" dirty="0"/>
              <a:t>Stacking classifier</a:t>
            </a:r>
            <a:endParaRPr lang="en-US" sz="6000" b="1"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PERFORMANCE METRICS</a:t>
            </a:r>
          </a:p>
          <a:p>
            <a:r>
              <a:rPr lang="en-GB" sz="3000" b="1" dirty="0">
                <a:solidFill>
                  <a:schemeClr val="tx1"/>
                </a:solidFill>
                <a:latin typeface="+mj-lt"/>
              </a:rPr>
              <a:t>Accuracy on training set :  1.0</a:t>
            </a:r>
          </a:p>
          <a:p>
            <a:r>
              <a:rPr lang="en-GB" sz="3000" b="1" dirty="0">
                <a:solidFill>
                  <a:schemeClr val="tx1"/>
                </a:solidFill>
                <a:latin typeface="+mj-lt"/>
              </a:rPr>
              <a:t>Accuracy on test set :  0.9325153374233128</a:t>
            </a:r>
          </a:p>
          <a:p>
            <a:r>
              <a:rPr lang="en-GB" sz="3000" b="1" dirty="0">
                <a:solidFill>
                  <a:schemeClr val="tx1"/>
                </a:solidFill>
                <a:latin typeface="+mj-lt"/>
              </a:rPr>
              <a:t>Recall on training set :  1.0</a:t>
            </a:r>
          </a:p>
          <a:p>
            <a:r>
              <a:rPr lang="en-GB" sz="3000" b="1" dirty="0">
                <a:solidFill>
                  <a:schemeClr val="tx1"/>
                </a:solidFill>
                <a:latin typeface="+mj-lt"/>
              </a:rPr>
              <a:t>Recall on test set :  0.7601351351351351</a:t>
            </a:r>
          </a:p>
          <a:p>
            <a:r>
              <a:rPr lang="en-GB" sz="3000" b="1" dirty="0">
                <a:solidFill>
                  <a:schemeClr val="tx1"/>
                </a:solidFill>
                <a:latin typeface="+mj-lt"/>
              </a:rPr>
              <a:t>Precision on training set :  1.0</a:t>
            </a:r>
          </a:p>
          <a:p>
            <a:r>
              <a:rPr lang="en-GB" sz="3000" b="1" dirty="0">
                <a:solidFill>
                  <a:schemeClr val="tx1"/>
                </a:solidFill>
                <a:latin typeface="+mj-lt"/>
              </a:rPr>
              <a:t>Precision on test set :  0.8893280632411067</a:t>
            </a:r>
          </a:p>
          <a:p>
            <a:r>
              <a:rPr lang="en-GB" sz="3000" b="1" dirty="0">
                <a:solidFill>
                  <a:schemeClr val="tx1"/>
                </a:solidFill>
                <a:latin typeface="+mj-lt"/>
              </a:rPr>
              <a:t>F1-Score on training set :  1.0</a:t>
            </a:r>
          </a:p>
          <a:p>
            <a:r>
              <a:rPr lang="en-GB" sz="3000" b="1" dirty="0">
                <a:solidFill>
                  <a:schemeClr val="tx1"/>
                </a:solidFill>
                <a:latin typeface="+mj-lt"/>
              </a:rPr>
              <a:t>F1-Score on test set :  0.8196721311475409</a:t>
            </a:r>
            <a:endParaRPr lang="en-US" sz="3000" dirty="0">
              <a:solidFill>
                <a:schemeClr val="tx1"/>
              </a:solidFill>
              <a:latin typeface="+mj-lt"/>
            </a:endParaRPr>
          </a:p>
        </p:txBody>
      </p:sp>
      <p:pic>
        <p:nvPicPr>
          <p:cNvPr id="43013" name="Picture 5">
            <a:extLst>
              <a:ext uri="{FF2B5EF4-FFF2-40B4-BE49-F238E27FC236}">
                <a16:creationId xmlns:a16="http://schemas.microsoft.com/office/drawing/2014/main" id="{116B3C7D-2639-443C-9A33-0BC05AF39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733" y="1676400"/>
            <a:ext cx="6243637" cy="4647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1737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569119" y="2132568"/>
            <a:ext cx="11053761" cy="2592864"/>
          </a:xfrm>
        </p:spPr>
        <p:txBody>
          <a:bodyPr>
            <a:normAutofit fontScale="90000"/>
          </a:bodyPr>
          <a:lstStyle/>
          <a:p>
            <a:pPr algn="ctr"/>
            <a:r>
              <a:rPr lang="en-US" sz="10000" b="1" dirty="0"/>
              <a:t>MODEL PERFORMANCE IMPROVEMENT</a:t>
            </a:r>
            <a:br>
              <a:rPr lang="en-US" sz="10000" b="1" dirty="0"/>
            </a:br>
            <a:r>
              <a:rPr lang="en-US" sz="7800" b="1" dirty="0"/>
              <a:t>Boosting</a:t>
            </a:r>
            <a:endParaRPr lang="en-US" sz="7800" dirty="0"/>
          </a:p>
        </p:txBody>
      </p:sp>
    </p:spTree>
    <p:extLst>
      <p:ext uri="{BB962C8B-B14F-4D97-AF65-F5344CB8AC3E}">
        <p14:creationId xmlns:p14="http://schemas.microsoft.com/office/powerpoint/2010/main" val="39088097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Model Performance Improvement - Bagging</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76400"/>
            <a:ext cx="10728321" cy="4097867"/>
          </a:xfrm>
        </p:spPr>
        <p:txBody>
          <a:bodyPr>
            <a:normAutofit/>
          </a:bodyPr>
          <a:lstStyle/>
          <a:p>
            <a:pPr marL="0" indent="0">
              <a:buNone/>
            </a:pPr>
            <a:r>
              <a:rPr lang="en-GB" sz="3000" b="1" u="sng" dirty="0">
                <a:solidFill>
                  <a:schemeClr val="tx1"/>
                </a:solidFill>
                <a:latin typeface="+mj-lt"/>
              </a:rPr>
              <a:t>Which metric is right for model performance evaluation?</a:t>
            </a:r>
          </a:p>
          <a:p>
            <a:pPr marL="0" indent="0">
              <a:buNone/>
            </a:pPr>
            <a:r>
              <a:rPr lang="en-GB" sz="3000" b="1" dirty="0">
                <a:solidFill>
                  <a:schemeClr val="tx1"/>
                </a:solidFill>
                <a:latin typeface="+mj-lt"/>
              </a:rPr>
              <a:t>In this particular case we aim to maximize Recall; the greater the Recall higher the chances of minimizing false negatives because if the model predicts that a customer would not buy a travel package but in reality they do then the company has to take extra measures to ensure they have enough facilities to cater to the people that were misidentified as the facilities will be limited and reserved for those who they expect to purchase the travel packages.</a:t>
            </a:r>
            <a:endParaRPr lang="en-US" sz="3000" dirty="0">
              <a:solidFill>
                <a:schemeClr val="tx1"/>
              </a:solidFill>
              <a:latin typeface="+mj-lt"/>
            </a:endParaRPr>
          </a:p>
        </p:txBody>
      </p:sp>
    </p:spTree>
    <p:extLst>
      <p:ext uri="{BB962C8B-B14F-4D97-AF65-F5344CB8AC3E}">
        <p14:creationId xmlns:p14="http://schemas.microsoft.com/office/powerpoint/2010/main" val="11695264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Model Performance Improvement - Bagging</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76400"/>
            <a:ext cx="10728321" cy="4097867"/>
          </a:xfrm>
        </p:spPr>
        <p:txBody>
          <a:bodyPr>
            <a:normAutofit fontScale="92500" lnSpcReduction="10000"/>
          </a:bodyPr>
          <a:lstStyle/>
          <a:p>
            <a:pPr marL="0" indent="0">
              <a:buNone/>
            </a:pPr>
            <a:r>
              <a:rPr lang="en-GB" sz="3000" b="1" u="sng" dirty="0">
                <a:solidFill>
                  <a:schemeClr val="tx1"/>
                </a:solidFill>
                <a:latin typeface="+mj-lt"/>
              </a:rPr>
              <a:t>Observations on Model Performance: </a:t>
            </a:r>
          </a:p>
          <a:p>
            <a:pPr marL="0" indent="0">
              <a:buNone/>
            </a:pPr>
            <a:r>
              <a:rPr lang="en-GB" sz="3000" b="1" dirty="0">
                <a:solidFill>
                  <a:schemeClr val="tx1"/>
                </a:solidFill>
                <a:latin typeface="+mj-lt"/>
              </a:rPr>
              <a:t>As we can see, the recall is pretty low for the TEST sets in </a:t>
            </a:r>
            <a:r>
              <a:rPr lang="en-GB" sz="3000" b="1" dirty="0" err="1">
                <a:solidFill>
                  <a:schemeClr val="tx1"/>
                </a:solidFill>
                <a:latin typeface="+mj-lt"/>
              </a:rPr>
              <a:t>Adaboost</a:t>
            </a:r>
            <a:r>
              <a:rPr lang="en-GB" sz="3000" b="1" dirty="0">
                <a:solidFill>
                  <a:schemeClr val="tx1"/>
                </a:solidFill>
                <a:latin typeface="+mj-lt"/>
              </a:rPr>
              <a:t> and Gradient Boost. </a:t>
            </a:r>
            <a:r>
              <a:rPr lang="en-GB" sz="3000" b="1" dirty="0" err="1">
                <a:solidFill>
                  <a:schemeClr val="tx1"/>
                </a:solidFill>
                <a:latin typeface="+mj-lt"/>
              </a:rPr>
              <a:t>XGBoost</a:t>
            </a:r>
            <a:r>
              <a:rPr lang="en-GB" sz="3000" b="1" dirty="0">
                <a:solidFill>
                  <a:schemeClr val="tx1"/>
                </a:solidFill>
                <a:latin typeface="+mj-lt"/>
              </a:rPr>
              <a:t> has moderate recall and stacking performance is higher which is expected as it used 4 other models to derive it's score.</a:t>
            </a:r>
          </a:p>
          <a:p>
            <a:pPr marL="0" indent="0">
              <a:buNone/>
            </a:pPr>
            <a:endParaRPr lang="en-GB" sz="3000" b="1" dirty="0">
              <a:solidFill>
                <a:schemeClr val="tx1"/>
              </a:solidFill>
              <a:latin typeface="+mj-lt"/>
            </a:endParaRPr>
          </a:p>
          <a:p>
            <a:pPr marL="0" indent="0">
              <a:buNone/>
            </a:pPr>
            <a:endParaRPr lang="en-GB" sz="3000" b="1" dirty="0">
              <a:solidFill>
                <a:schemeClr val="tx1"/>
              </a:solidFill>
              <a:latin typeface="+mj-lt"/>
            </a:endParaRPr>
          </a:p>
          <a:p>
            <a:pPr marL="0" indent="0">
              <a:buNone/>
            </a:pPr>
            <a:endParaRPr lang="en-GB" sz="3000" b="1" dirty="0">
              <a:solidFill>
                <a:schemeClr val="tx1"/>
              </a:solidFill>
              <a:latin typeface="+mj-lt"/>
            </a:endParaRPr>
          </a:p>
          <a:p>
            <a:pPr marL="0" indent="0">
              <a:buNone/>
            </a:pPr>
            <a:r>
              <a:rPr lang="en-GB" sz="3000" b="1" dirty="0">
                <a:solidFill>
                  <a:schemeClr val="tx1"/>
                </a:solidFill>
                <a:latin typeface="+mj-lt"/>
              </a:rPr>
              <a:t>We can use Hyperparameter Tuning to improve the Model Performance.</a:t>
            </a:r>
          </a:p>
          <a:p>
            <a:pPr marL="0" indent="0">
              <a:buNone/>
            </a:pPr>
            <a:endParaRPr lang="en-GB" sz="3000" b="1" dirty="0">
              <a:solidFill>
                <a:schemeClr val="tx1"/>
              </a:solidFill>
              <a:latin typeface="+mj-lt"/>
            </a:endParaRPr>
          </a:p>
          <a:p>
            <a:pPr marL="0" indent="0">
              <a:buNone/>
            </a:pPr>
            <a:endParaRPr lang="en-GB" sz="3000" b="1" dirty="0">
              <a:solidFill>
                <a:schemeClr val="tx1"/>
              </a:solidFill>
              <a:latin typeface="+mj-lt"/>
            </a:endParaRPr>
          </a:p>
          <a:p>
            <a:pPr marL="0" indent="0">
              <a:buNone/>
            </a:pPr>
            <a:endParaRPr lang="en-US" sz="3000" dirty="0">
              <a:solidFill>
                <a:schemeClr val="tx1"/>
              </a:solidFill>
              <a:latin typeface="+mj-lt"/>
            </a:endParaRPr>
          </a:p>
        </p:txBody>
      </p:sp>
      <p:pic>
        <p:nvPicPr>
          <p:cNvPr id="6" name="Picture 5">
            <a:extLst>
              <a:ext uri="{FF2B5EF4-FFF2-40B4-BE49-F238E27FC236}">
                <a16:creationId xmlns:a16="http://schemas.microsoft.com/office/drawing/2014/main" id="{0FD7B53D-89A7-4F87-9833-9F872BE24313}"/>
              </a:ext>
            </a:extLst>
          </p:cNvPr>
          <p:cNvPicPr>
            <a:picLocks noChangeAspect="1"/>
          </p:cNvPicPr>
          <p:nvPr/>
        </p:nvPicPr>
        <p:blipFill rotWithShape="1">
          <a:blip r:embed="rId2">
            <a:extLst>
              <a:ext uri="{28A0092B-C50C-407E-A947-70E740481C1C}">
                <a14:useLocalDpi xmlns:a14="http://schemas.microsoft.com/office/drawing/2010/main" val="0"/>
              </a:ext>
            </a:extLst>
          </a:blip>
          <a:srcRect t="76204"/>
          <a:stretch/>
        </p:blipFill>
        <p:spPr>
          <a:xfrm>
            <a:off x="9093925" y="3448652"/>
            <a:ext cx="2343150" cy="1312333"/>
          </a:xfrm>
          <a:prstGeom prst="rect">
            <a:avLst/>
          </a:prstGeom>
        </p:spPr>
      </p:pic>
      <p:pic>
        <p:nvPicPr>
          <p:cNvPr id="10" name="Picture 9">
            <a:extLst>
              <a:ext uri="{FF2B5EF4-FFF2-40B4-BE49-F238E27FC236}">
                <a16:creationId xmlns:a16="http://schemas.microsoft.com/office/drawing/2014/main" id="{20DF1CDF-3908-49FD-BC04-DB4D33DA5143}"/>
              </a:ext>
            </a:extLst>
          </p:cNvPr>
          <p:cNvPicPr>
            <a:picLocks noChangeAspect="1"/>
          </p:cNvPicPr>
          <p:nvPr/>
        </p:nvPicPr>
        <p:blipFill rotWithShape="1">
          <a:blip r:embed="rId2">
            <a:extLst>
              <a:ext uri="{28A0092B-C50C-407E-A947-70E740481C1C}">
                <a14:useLocalDpi xmlns:a14="http://schemas.microsoft.com/office/drawing/2010/main" val="0"/>
              </a:ext>
            </a:extLst>
          </a:blip>
          <a:srcRect t="50949" b="25255"/>
          <a:stretch/>
        </p:blipFill>
        <p:spPr>
          <a:xfrm>
            <a:off x="6310510" y="3469818"/>
            <a:ext cx="2343150" cy="1312333"/>
          </a:xfrm>
          <a:prstGeom prst="rect">
            <a:avLst/>
          </a:prstGeom>
        </p:spPr>
      </p:pic>
      <p:pic>
        <p:nvPicPr>
          <p:cNvPr id="13" name="Picture 12">
            <a:extLst>
              <a:ext uri="{FF2B5EF4-FFF2-40B4-BE49-F238E27FC236}">
                <a16:creationId xmlns:a16="http://schemas.microsoft.com/office/drawing/2014/main" id="{8DD7E594-9736-46D7-9BFF-6CB5732F98E0}"/>
              </a:ext>
            </a:extLst>
          </p:cNvPr>
          <p:cNvPicPr>
            <a:picLocks noChangeAspect="1"/>
          </p:cNvPicPr>
          <p:nvPr/>
        </p:nvPicPr>
        <p:blipFill rotWithShape="1">
          <a:blip r:embed="rId2">
            <a:extLst>
              <a:ext uri="{28A0092B-C50C-407E-A947-70E740481C1C}">
                <a14:useLocalDpi xmlns:a14="http://schemas.microsoft.com/office/drawing/2010/main" val="0"/>
              </a:ext>
            </a:extLst>
          </a:blip>
          <a:srcRect t="25696" b="51661"/>
          <a:stretch/>
        </p:blipFill>
        <p:spPr>
          <a:xfrm>
            <a:off x="3527095" y="3469818"/>
            <a:ext cx="2343150" cy="1248760"/>
          </a:xfrm>
          <a:prstGeom prst="rect">
            <a:avLst/>
          </a:prstGeom>
        </p:spPr>
      </p:pic>
      <p:pic>
        <p:nvPicPr>
          <p:cNvPr id="15" name="Picture 14">
            <a:extLst>
              <a:ext uri="{FF2B5EF4-FFF2-40B4-BE49-F238E27FC236}">
                <a16:creationId xmlns:a16="http://schemas.microsoft.com/office/drawing/2014/main" id="{C5A82DAC-6B78-4B8A-98F9-C54346321D57}"/>
              </a:ext>
            </a:extLst>
          </p:cNvPr>
          <p:cNvPicPr>
            <a:picLocks noChangeAspect="1"/>
          </p:cNvPicPr>
          <p:nvPr/>
        </p:nvPicPr>
        <p:blipFill rotWithShape="1">
          <a:blip r:embed="rId2">
            <a:extLst>
              <a:ext uri="{28A0092B-C50C-407E-A947-70E740481C1C}">
                <a14:useLocalDpi xmlns:a14="http://schemas.microsoft.com/office/drawing/2010/main" val="0"/>
              </a:ext>
            </a:extLst>
          </a:blip>
          <a:srcRect b="76532"/>
          <a:stretch/>
        </p:blipFill>
        <p:spPr>
          <a:xfrm>
            <a:off x="743680" y="3447064"/>
            <a:ext cx="2343150" cy="1294269"/>
          </a:xfrm>
          <a:prstGeom prst="rect">
            <a:avLst/>
          </a:prstGeom>
        </p:spPr>
      </p:pic>
    </p:spTree>
    <p:extLst>
      <p:ext uri="{BB962C8B-B14F-4D97-AF65-F5344CB8AC3E}">
        <p14:creationId xmlns:p14="http://schemas.microsoft.com/office/powerpoint/2010/main" val="22489971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569119" y="2132568"/>
            <a:ext cx="11053761" cy="2592864"/>
          </a:xfrm>
        </p:spPr>
        <p:txBody>
          <a:bodyPr>
            <a:normAutofit fontScale="90000"/>
          </a:bodyPr>
          <a:lstStyle/>
          <a:p>
            <a:pPr algn="ctr"/>
            <a:r>
              <a:rPr lang="en-US" sz="10000" b="1" dirty="0"/>
              <a:t>MODEL PERFORMANCE IMPROVEMENT</a:t>
            </a:r>
            <a:br>
              <a:rPr lang="en-US" sz="10000" b="1" dirty="0"/>
            </a:br>
            <a:r>
              <a:rPr lang="en-US" sz="7800" b="1" dirty="0"/>
              <a:t>Hyper Parameter Tuning - Boosting</a:t>
            </a:r>
            <a:endParaRPr lang="en-US" sz="7800" dirty="0"/>
          </a:p>
        </p:txBody>
      </p:sp>
    </p:spTree>
    <p:extLst>
      <p:ext uri="{BB962C8B-B14F-4D97-AF65-F5344CB8AC3E}">
        <p14:creationId xmlns:p14="http://schemas.microsoft.com/office/powerpoint/2010/main" val="26980027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1) </a:t>
            </a:r>
            <a:r>
              <a:rPr lang="en-US" sz="6000" b="1" dirty="0" err="1"/>
              <a:t>Adaboost</a:t>
            </a:r>
            <a:endParaRPr lang="en-US" sz="6000" b="1"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TUNED PERFORMANCE METRICS</a:t>
            </a:r>
          </a:p>
          <a:p>
            <a:r>
              <a:rPr lang="en-GB" sz="3000" b="1" dirty="0">
                <a:solidFill>
                  <a:schemeClr val="tx1"/>
                </a:solidFill>
                <a:latin typeface="+mj-lt"/>
              </a:rPr>
              <a:t>Accuracy on training set :  0.9821689564454837</a:t>
            </a:r>
          </a:p>
          <a:p>
            <a:r>
              <a:rPr lang="en-GB" sz="3000" b="1" dirty="0">
                <a:solidFill>
                  <a:schemeClr val="tx1"/>
                </a:solidFill>
                <a:latin typeface="+mj-lt"/>
              </a:rPr>
              <a:t>Accuracy on test set :  0.8882072256305386</a:t>
            </a:r>
          </a:p>
          <a:p>
            <a:r>
              <a:rPr lang="en-GB" sz="3000" b="1" dirty="0">
                <a:solidFill>
                  <a:schemeClr val="tx1"/>
                </a:solidFill>
                <a:latin typeface="+mj-lt"/>
              </a:rPr>
              <a:t>Recall on training set :  0.9262820512820513</a:t>
            </a:r>
          </a:p>
          <a:p>
            <a:r>
              <a:rPr lang="en-GB" sz="3000" b="1" dirty="0">
                <a:solidFill>
                  <a:schemeClr val="tx1"/>
                </a:solidFill>
                <a:latin typeface="+mj-lt"/>
              </a:rPr>
              <a:t>Recall on test set :  0.6216216216216216</a:t>
            </a:r>
          </a:p>
          <a:p>
            <a:r>
              <a:rPr lang="en-GB" sz="3000" b="1" dirty="0">
                <a:solidFill>
                  <a:schemeClr val="tx1"/>
                </a:solidFill>
                <a:latin typeface="+mj-lt"/>
              </a:rPr>
              <a:t>Precision on training set :  0.9747048903878583</a:t>
            </a:r>
          </a:p>
          <a:p>
            <a:r>
              <a:rPr lang="en-GB" sz="3000" b="1" dirty="0">
                <a:solidFill>
                  <a:schemeClr val="tx1"/>
                </a:solidFill>
                <a:latin typeface="+mj-lt"/>
              </a:rPr>
              <a:t>Precision on test set :  0.7796610169491526</a:t>
            </a:r>
          </a:p>
          <a:p>
            <a:r>
              <a:rPr lang="en-GB" sz="3000" b="1" dirty="0">
                <a:solidFill>
                  <a:schemeClr val="tx1"/>
                </a:solidFill>
                <a:latin typeface="+mj-lt"/>
              </a:rPr>
              <a:t>F1-Score on training set :  0.9498767460969598</a:t>
            </a:r>
          </a:p>
          <a:p>
            <a:r>
              <a:rPr lang="en-GB" sz="3000" b="1" dirty="0">
                <a:solidFill>
                  <a:schemeClr val="tx1"/>
                </a:solidFill>
                <a:latin typeface="+mj-lt"/>
              </a:rPr>
              <a:t>F1-Score on test set :  0.6917293233082706</a:t>
            </a:r>
            <a:endParaRPr lang="en-US" sz="3000" dirty="0">
              <a:solidFill>
                <a:schemeClr val="tx1"/>
              </a:solidFill>
              <a:latin typeface="+mj-lt"/>
            </a:endParaRPr>
          </a:p>
        </p:txBody>
      </p:sp>
      <p:pic>
        <p:nvPicPr>
          <p:cNvPr id="49154" name="Picture 2">
            <a:extLst>
              <a:ext uri="{FF2B5EF4-FFF2-40B4-BE49-F238E27FC236}">
                <a16:creationId xmlns:a16="http://schemas.microsoft.com/office/drawing/2014/main" id="{E32FB782-D5FC-4AFB-AA03-B6AC879FD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1540932"/>
            <a:ext cx="6311387" cy="469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9565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1) </a:t>
            </a:r>
            <a:r>
              <a:rPr lang="en-US" sz="6000" b="1" dirty="0" err="1"/>
              <a:t>Adaboost</a:t>
            </a:r>
            <a:endParaRPr lang="en-US" sz="6000" b="1"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93334"/>
            <a:ext cx="3200399" cy="4097867"/>
          </a:xfrm>
        </p:spPr>
        <p:txBody>
          <a:bodyPr>
            <a:normAutofit/>
          </a:bodyPr>
          <a:lstStyle/>
          <a:p>
            <a:pPr marL="0" indent="0">
              <a:buNone/>
            </a:pPr>
            <a:r>
              <a:rPr lang="en-GB" sz="3000" b="1" u="sng" dirty="0">
                <a:solidFill>
                  <a:schemeClr val="tx1"/>
                </a:solidFill>
                <a:latin typeface="+mj-lt"/>
              </a:rPr>
              <a:t>FEATURE IMPORTANCE</a:t>
            </a:r>
          </a:p>
          <a:p>
            <a:r>
              <a:rPr lang="en-GB" sz="3000" b="1" dirty="0">
                <a:solidFill>
                  <a:schemeClr val="tx1"/>
                </a:solidFill>
                <a:latin typeface="+mj-lt"/>
              </a:rPr>
              <a:t>For the </a:t>
            </a:r>
            <a:r>
              <a:rPr lang="en-GB" sz="3000" b="1" dirty="0" err="1">
                <a:solidFill>
                  <a:schemeClr val="tx1"/>
                </a:solidFill>
                <a:latin typeface="+mj-lt"/>
              </a:rPr>
              <a:t>Adaboost</a:t>
            </a:r>
            <a:r>
              <a:rPr lang="en-GB" sz="3000" b="1" dirty="0">
                <a:solidFill>
                  <a:schemeClr val="tx1"/>
                </a:solidFill>
                <a:latin typeface="+mj-lt"/>
              </a:rPr>
              <a:t> Model, the features with the highest importance are :</a:t>
            </a:r>
          </a:p>
          <a:p>
            <a:r>
              <a:rPr lang="en-GB" sz="3000" b="1" dirty="0" err="1">
                <a:solidFill>
                  <a:schemeClr val="tx1"/>
                </a:solidFill>
                <a:latin typeface="+mj-lt"/>
              </a:rPr>
              <a:t>MonthlyIncome</a:t>
            </a:r>
            <a:r>
              <a:rPr lang="en-GB" sz="3000" b="1" dirty="0">
                <a:solidFill>
                  <a:schemeClr val="tx1"/>
                </a:solidFill>
                <a:latin typeface="+mj-lt"/>
              </a:rPr>
              <a:t> &gt; Age &gt; </a:t>
            </a:r>
            <a:r>
              <a:rPr lang="en-GB" sz="3000" b="1" dirty="0" err="1">
                <a:solidFill>
                  <a:schemeClr val="tx1"/>
                </a:solidFill>
                <a:latin typeface="+mj-lt"/>
              </a:rPr>
              <a:t>DurationOfPitch</a:t>
            </a:r>
            <a:r>
              <a:rPr lang="en-GB" sz="3000" b="1" dirty="0">
                <a:solidFill>
                  <a:schemeClr val="tx1"/>
                </a:solidFill>
                <a:latin typeface="+mj-lt"/>
              </a:rPr>
              <a:t> &gt; </a:t>
            </a:r>
            <a:r>
              <a:rPr lang="en-GB" sz="3000" b="1" dirty="0" err="1">
                <a:solidFill>
                  <a:schemeClr val="tx1"/>
                </a:solidFill>
                <a:latin typeface="+mj-lt"/>
              </a:rPr>
              <a:t>PitchSatisfactionScore</a:t>
            </a:r>
            <a:endParaRPr lang="en-US" sz="3000" dirty="0">
              <a:solidFill>
                <a:schemeClr val="tx1"/>
              </a:solidFill>
              <a:latin typeface="+mj-lt"/>
            </a:endParaRPr>
          </a:p>
        </p:txBody>
      </p:sp>
      <p:pic>
        <p:nvPicPr>
          <p:cNvPr id="52226" name="Picture 2">
            <a:extLst>
              <a:ext uri="{FF2B5EF4-FFF2-40B4-BE49-F238E27FC236}">
                <a16:creationId xmlns:a16="http://schemas.microsoft.com/office/drawing/2014/main" id="{6CEE1FB8-ECB6-4CB0-90CF-635885F9D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188" y="311390"/>
            <a:ext cx="7449079" cy="6235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24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451380" y="372808"/>
            <a:ext cx="4069820" cy="855917"/>
          </a:xfrm>
        </p:spPr>
        <p:txBody>
          <a:bodyPr>
            <a:normAutofit/>
          </a:bodyPr>
          <a:lstStyle/>
          <a:p>
            <a:r>
              <a:rPr lang="en-US" sz="6000" b="1" u="sng" dirty="0"/>
              <a:t>Histogram Plots</a:t>
            </a:r>
          </a:p>
        </p:txBody>
      </p:sp>
      <p:sp>
        <p:nvSpPr>
          <p:cNvPr id="7" name="TextBox 6">
            <a:extLst>
              <a:ext uri="{FF2B5EF4-FFF2-40B4-BE49-F238E27FC236}">
                <a16:creationId xmlns:a16="http://schemas.microsoft.com/office/drawing/2014/main" id="{047ACC69-C69F-4E21-8BAC-2D98DDC8CE9F}"/>
              </a:ext>
            </a:extLst>
          </p:cNvPr>
          <p:cNvSpPr txBox="1"/>
          <p:nvPr/>
        </p:nvSpPr>
        <p:spPr>
          <a:xfrm>
            <a:off x="451380" y="1601533"/>
            <a:ext cx="3465012" cy="4401205"/>
          </a:xfrm>
          <a:prstGeom prst="rect">
            <a:avLst/>
          </a:prstGeom>
          <a:noFill/>
        </p:spPr>
        <p:txBody>
          <a:bodyPr wrap="square">
            <a:spAutoFit/>
          </a:bodyPr>
          <a:lstStyle/>
          <a:p>
            <a:r>
              <a:rPr lang="en-GB" sz="4000" dirty="0">
                <a:latin typeface="+mj-lt"/>
              </a:rPr>
              <a:t>Histogram Plots of the various numerical Attributes present in the given Dataset. It shows the frequency of each element within the attribute.</a:t>
            </a:r>
            <a:endParaRPr lang="en-US" sz="4000" dirty="0">
              <a:latin typeface="+mj-lt"/>
            </a:endParaRPr>
          </a:p>
        </p:txBody>
      </p:sp>
      <p:pic>
        <p:nvPicPr>
          <p:cNvPr id="3074" name="Picture 2">
            <a:extLst>
              <a:ext uri="{FF2B5EF4-FFF2-40B4-BE49-F238E27FC236}">
                <a16:creationId xmlns:a16="http://schemas.microsoft.com/office/drawing/2014/main" id="{ED01FFD9-6351-40C9-8516-5D6F0C465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449" y="0"/>
            <a:ext cx="793055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6588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2) Gradient boost</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TUNED PERFORMANCE METRICS</a:t>
            </a:r>
          </a:p>
          <a:p>
            <a:r>
              <a:rPr lang="en-GB" sz="3000" b="1" dirty="0">
                <a:solidFill>
                  <a:schemeClr val="tx1"/>
                </a:solidFill>
                <a:latin typeface="+mj-lt"/>
              </a:rPr>
              <a:t>Accuracy on training set :  0.9155217772581117</a:t>
            </a:r>
          </a:p>
          <a:p>
            <a:r>
              <a:rPr lang="en-GB" sz="3000" b="1" dirty="0">
                <a:solidFill>
                  <a:schemeClr val="tx1"/>
                </a:solidFill>
                <a:latin typeface="+mj-lt"/>
              </a:rPr>
              <a:t>Accuracy on test set :  0.8698023176550784</a:t>
            </a:r>
          </a:p>
          <a:p>
            <a:r>
              <a:rPr lang="en-GB" sz="3000" b="1" dirty="0">
                <a:solidFill>
                  <a:schemeClr val="tx1"/>
                </a:solidFill>
                <a:latin typeface="+mj-lt"/>
              </a:rPr>
              <a:t>Recall on training set :  0.5993589743589743</a:t>
            </a:r>
          </a:p>
          <a:p>
            <a:r>
              <a:rPr lang="en-GB" sz="3000" b="1" dirty="0">
                <a:solidFill>
                  <a:schemeClr val="tx1"/>
                </a:solidFill>
                <a:latin typeface="+mj-lt"/>
              </a:rPr>
              <a:t>Recall on test set :  0.4358108108108108</a:t>
            </a:r>
          </a:p>
          <a:p>
            <a:r>
              <a:rPr lang="en-GB" sz="3000" b="1" dirty="0">
                <a:solidFill>
                  <a:schemeClr val="tx1"/>
                </a:solidFill>
                <a:latin typeface="+mj-lt"/>
              </a:rPr>
              <a:t>Precision on training set :  0.9055690072639225</a:t>
            </a:r>
          </a:p>
          <a:p>
            <a:r>
              <a:rPr lang="en-GB" sz="3000" b="1" dirty="0">
                <a:solidFill>
                  <a:schemeClr val="tx1"/>
                </a:solidFill>
                <a:latin typeface="+mj-lt"/>
              </a:rPr>
              <a:t>Precision on test set :  0.8431372549019608</a:t>
            </a:r>
          </a:p>
          <a:p>
            <a:r>
              <a:rPr lang="en-GB" sz="3000" b="1" dirty="0">
                <a:solidFill>
                  <a:schemeClr val="tx1"/>
                </a:solidFill>
                <a:latin typeface="+mj-lt"/>
              </a:rPr>
              <a:t>F1-Score on training set :  0.721311475409836</a:t>
            </a:r>
          </a:p>
          <a:p>
            <a:r>
              <a:rPr lang="en-GB" sz="3000" b="1" dirty="0">
                <a:solidFill>
                  <a:schemeClr val="tx1"/>
                </a:solidFill>
                <a:latin typeface="+mj-lt"/>
              </a:rPr>
              <a:t>F1-Score on test set :  0.5746102449888641</a:t>
            </a:r>
            <a:endParaRPr lang="en-US" sz="3000" dirty="0">
              <a:solidFill>
                <a:schemeClr val="tx1"/>
              </a:solidFill>
              <a:latin typeface="+mj-lt"/>
            </a:endParaRPr>
          </a:p>
        </p:txBody>
      </p:sp>
      <p:pic>
        <p:nvPicPr>
          <p:cNvPr id="48131" name="Picture 3">
            <a:extLst>
              <a:ext uri="{FF2B5EF4-FFF2-40B4-BE49-F238E27FC236}">
                <a16:creationId xmlns:a16="http://schemas.microsoft.com/office/drawing/2014/main" id="{CEA9128E-8703-4793-8ECC-55923A99D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629" y="1676400"/>
            <a:ext cx="6226704" cy="4634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6671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2) Gradient boost</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93334"/>
            <a:ext cx="3200399" cy="4097867"/>
          </a:xfrm>
        </p:spPr>
        <p:txBody>
          <a:bodyPr>
            <a:normAutofit/>
          </a:bodyPr>
          <a:lstStyle/>
          <a:p>
            <a:pPr marL="0" indent="0">
              <a:buNone/>
            </a:pPr>
            <a:r>
              <a:rPr lang="en-GB" sz="3000" b="1" u="sng" dirty="0">
                <a:solidFill>
                  <a:schemeClr val="tx1"/>
                </a:solidFill>
                <a:latin typeface="+mj-lt"/>
              </a:rPr>
              <a:t>FEATURE IMPORTANCE</a:t>
            </a:r>
          </a:p>
          <a:p>
            <a:r>
              <a:rPr lang="en-GB" sz="3000" b="1" dirty="0">
                <a:solidFill>
                  <a:schemeClr val="tx1"/>
                </a:solidFill>
                <a:latin typeface="+mj-lt"/>
              </a:rPr>
              <a:t>For the Gradient Boost Model, the features with the highest importance are :</a:t>
            </a:r>
          </a:p>
          <a:p>
            <a:r>
              <a:rPr lang="en-GB" sz="3000" b="1" dirty="0" err="1">
                <a:solidFill>
                  <a:schemeClr val="tx1"/>
                </a:solidFill>
                <a:latin typeface="+mj-lt"/>
              </a:rPr>
              <a:t>MonthlyIncome</a:t>
            </a:r>
            <a:r>
              <a:rPr lang="en-GB" sz="3000" b="1" dirty="0">
                <a:solidFill>
                  <a:schemeClr val="tx1"/>
                </a:solidFill>
                <a:latin typeface="+mj-lt"/>
              </a:rPr>
              <a:t> &gt; Passport &gt; Age &gt; </a:t>
            </a:r>
            <a:r>
              <a:rPr lang="en-GB" sz="3000" b="1" dirty="0" err="1">
                <a:solidFill>
                  <a:schemeClr val="tx1"/>
                </a:solidFill>
                <a:latin typeface="+mj-lt"/>
              </a:rPr>
              <a:t>DurationOfPitch</a:t>
            </a:r>
            <a:endParaRPr lang="en-US" sz="3000" dirty="0">
              <a:solidFill>
                <a:schemeClr val="tx1"/>
              </a:solidFill>
              <a:latin typeface="+mj-lt"/>
            </a:endParaRPr>
          </a:p>
        </p:txBody>
      </p:sp>
      <p:pic>
        <p:nvPicPr>
          <p:cNvPr id="47106" name="Picture 2">
            <a:extLst>
              <a:ext uri="{FF2B5EF4-FFF2-40B4-BE49-F238E27FC236}">
                <a16:creationId xmlns:a16="http://schemas.microsoft.com/office/drawing/2014/main" id="{D496FC7D-DE8E-4C9B-86E6-A25C89153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4122" y="304303"/>
            <a:ext cx="7466012" cy="6249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979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3) </a:t>
            </a:r>
            <a:r>
              <a:rPr lang="en-US" sz="6000" b="1" dirty="0" err="1"/>
              <a:t>XGboost</a:t>
            </a:r>
            <a:endParaRPr lang="en-US" sz="6000" b="1"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TUNED PERFORMANCE METRICS</a:t>
            </a:r>
          </a:p>
          <a:p>
            <a:r>
              <a:rPr lang="en-GB" sz="3000" b="1" dirty="0">
                <a:solidFill>
                  <a:schemeClr val="tx1"/>
                </a:solidFill>
                <a:latin typeface="+mj-lt"/>
              </a:rPr>
              <a:t>Accuracy on training set :  1.0</a:t>
            </a:r>
          </a:p>
          <a:p>
            <a:r>
              <a:rPr lang="en-GB" sz="3000" b="1" dirty="0">
                <a:solidFill>
                  <a:schemeClr val="tx1"/>
                </a:solidFill>
                <a:latin typeface="+mj-lt"/>
              </a:rPr>
              <a:t>Accuracy on test set :  0.9263803680981595</a:t>
            </a:r>
          </a:p>
          <a:p>
            <a:r>
              <a:rPr lang="en-GB" sz="3000" b="1" dirty="0">
                <a:solidFill>
                  <a:schemeClr val="tx1"/>
                </a:solidFill>
                <a:latin typeface="+mj-lt"/>
              </a:rPr>
              <a:t>Recall on training set :  1.0</a:t>
            </a:r>
          </a:p>
          <a:p>
            <a:r>
              <a:rPr lang="en-GB" sz="3000" b="1" dirty="0">
                <a:solidFill>
                  <a:schemeClr val="tx1"/>
                </a:solidFill>
                <a:latin typeface="+mj-lt"/>
              </a:rPr>
              <a:t>Recall on test set :  0.6959459459459459</a:t>
            </a:r>
          </a:p>
          <a:p>
            <a:r>
              <a:rPr lang="en-GB" sz="3000" b="1" dirty="0">
                <a:solidFill>
                  <a:schemeClr val="tx1"/>
                </a:solidFill>
                <a:latin typeface="+mj-lt"/>
              </a:rPr>
              <a:t>Precision on training set :  1.0</a:t>
            </a:r>
          </a:p>
          <a:p>
            <a:r>
              <a:rPr lang="en-GB" sz="3000" b="1" dirty="0">
                <a:solidFill>
                  <a:schemeClr val="tx1"/>
                </a:solidFill>
                <a:latin typeface="+mj-lt"/>
              </a:rPr>
              <a:t>Precision on test set :  0.9196428571428571</a:t>
            </a:r>
          </a:p>
          <a:p>
            <a:r>
              <a:rPr lang="en-GB" sz="3000" b="1" dirty="0">
                <a:solidFill>
                  <a:schemeClr val="tx1"/>
                </a:solidFill>
                <a:latin typeface="+mj-lt"/>
              </a:rPr>
              <a:t>F1-Score on training set :  1.0</a:t>
            </a:r>
          </a:p>
          <a:p>
            <a:r>
              <a:rPr lang="en-GB" sz="3000" b="1" dirty="0">
                <a:solidFill>
                  <a:schemeClr val="tx1"/>
                </a:solidFill>
                <a:latin typeface="+mj-lt"/>
              </a:rPr>
              <a:t>F1-Score on test set :  0.7923076923076924</a:t>
            </a:r>
            <a:endParaRPr lang="en-US" sz="3000" dirty="0">
              <a:solidFill>
                <a:schemeClr val="tx1"/>
              </a:solidFill>
              <a:latin typeface="+mj-lt"/>
            </a:endParaRPr>
          </a:p>
        </p:txBody>
      </p:sp>
      <p:pic>
        <p:nvPicPr>
          <p:cNvPr id="46082" name="Picture 2">
            <a:extLst>
              <a:ext uri="{FF2B5EF4-FFF2-40B4-BE49-F238E27FC236}">
                <a16:creationId xmlns:a16="http://schemas.microsoft.com/office/drawing/2014/main" id="{9843A2F8-010E-4EE4-8603-4B77FE77B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030" y="1540932"/>
            <a:ext cx="6311387" cy="469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282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3) </a:t>
            </a:r>
            <a:r>
              <a:rPr lang="en-US" sz="6000" b="1" dirty="0" err="1"/>
              <a:t>XGboost</a:t>
            </a:r>
            <a:endParaRPr lang="en-US" sz="6000" b="1"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93334"/>
            <a:ext cx="3200399" cy="4097867"/>
          </a:xfrm>
        </p:spPr>
        <p:txBody>
          <a:bodyPr>
            <a:normAutofit fontScale="92500"/>
          </a:bodyPr>
          <a:lstStyle/>
          <a:p>
            <a:pPr marL="0" indent="0">
              <a:buNone/>
            </a:pPr>
            <a:r>
              <a:rPr lang="en-GB" sz="3000" b="1" u="sng" dirty="0">
                <a:solidFill>
                  <a:schemeClr val="tx1"/>
                </a:solidFill>
                <a:latin typeface="+mj-lt"/>
              </a:rPr>
              <a:t>FEATURE IMPORTANCE</a:t>
            </a:r>
          </a:p>
          <a:p>
            <a:r>
              <a:rPr lang="en-GB" sz="3000" b="1" dirty="0">
                <a:solidFill>
                  <a:schemeClr val="tx1"/>
                </a:solidFill>
                <a:latin typeface="+mj-lt"/>
              </a:rPr>
              <a:t>For the </a:t>
            </a:r>
            <a:r>
              <a:rPr lang="en-GB" sz="3000" b="1" dirty="0" err="1">
                <a:solidFill>
                  <a:schemeClr val="tx1"/>
                </a:solidFill>
                <a:latin typeface="+mj-lt"/>
              </a:rPr>
              <a:t>XGBoost</a:t>
            </a:r>
            <a:r>
              <a:rPr lang="en-GB" sz="3000" b="1" dirty="0">
                <a:solidFill>
                  <a:schemeClr val="tx1"/>
                </a:solidFill>
                <a:latin typeface="+mj-lt"/>
              </a:rPr>
              <a:t> Model, the features with the highest importance are :</a:t>
            </a:r>
          </a:p>
          <a:p>
            <a:r>
              <a:rPr lang="en-GB" sz="3000" b="1" dirty="0" err="1">
                <a:solidFill>
                  <a:schemeClr val="tx1"/>
                </a:solidFill>
                <a:latin typeface="+mj-lt"/>
              </a:rPr>
              <a:t>ProductPitched_Basic</a:t>
            </a:r>
            <a:r>
              <a:rPr lang="en-GB" sz="3000" b="1" dirty="0">
                <a:solidFill>
                  <a:schemeClr val="tx1"/>
                </a:solidFill>
                <a:latin typeface="+mj-lt"/>
              </a:rPr>
              <a:t> &gt; Passport &gt; </a:t>
            </a:r>
            <a:r>
              <a:rPr lang="en-GB" sz="3000" b="1" dirty="0" err="1">
                <a:solidFill>
                  <a:schemeClr val="tx1"/>
                </a:solidFill>
                <a:latin typeface="+mj-lt"/>
              </a:rPr>
              <a:t>ProductPitched_Super</a:t>
            </a:r>
            <a:r>
              <a:rPr lang="en-GB" sz="3000" b="1" dirty="0">
                <a:solidFill>
                  <a:schemeClr val="tx1"/>
                </a:solidFill>
                <a:latin typeface="+mj-lt"/>
              </a:rPr>
              <a:t> Deluxe &gt; </a:t>
            </a:r>
            <a:r>
              <a:rPr lang="en-GB" sz="3000" b="1" dirty="0" err="1">
                <a:solidFill>
                  <a:schemeClr val="tx1"/>
                </a:solidFill>
                <a:latin typeface="+mj-lt"/>
              </a:rPr>
              <a:t>MaritalStatus_Single</a:t>
            </a:r>
            <a:endParaRPr lang="en-US" sz="3000" dirty="0">
              <a:solidFill>
                <a:schemeClr val="tx1"/>
              </a:solidFill>
              <a:latin typeface="+mj-lt"/>
            </a:endParaRPr>
          </a:p>
        </p:txBody>
      </p:sp>
      <p:pic>
        <p:nvPicPr>
          <p:cNvPr id="45058" name="Picture 2">
            <a:extLst>
              <a:ext uri="{FF2B5EF4-FFF2-40B4-BE49-F238E27FC236}">
                <a16:creationId xmlns:a16="http://schemas.microsoft.com/office/drawing/2014/main" id="{3E1AA7C2-08F0-4062-8043-486ABF7D0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2920" y="311389"/>
            <a:ext cx="7449080" cy="6235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1553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dirty="0"/>
              <a:t>4) Stacking classifier</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315200" y="1676400"/>
            <a:ext cx="4133121" cy="4097867"/>
          </a:xfrm>
        </p:spPr>
        <p:txBody>
          <a:bodyPr>
            <a:normAutofit fontScale="70000" lnSpcReduction="20000"/>
          </a:bodyPr>
          <a:lstStyle/>
          <a:p>
            <a:pPr marL="0" indent="0">
              <a:buNone/>
            </a:pPr>
            <a:r>
              <a:rPr lang="en-GB" sz="3000" b="1" u="sng" dirty="0">
                <a:solidFill>
                  <a:schemeClr val="tx1"/>
                </a:solidFill>
                <a:latin typeface="+mj-lt"/>
              </a:rPr>
              <a:t>TUNED PERFORMANCE METRICS</a:t>
            </a:r>
          </a:p>
          <a:p>
            <a:r>
              <a:rPr lang="en-GB" sz="3000" b="1" dirty="0">
                <a:solidFill>
                  <a:schemeClr val="tx1"/>
                </a:solidFill>
                <a:latin typeface="+mj-lt"/>
              </a:rPr>
              <a:t>Accuracy on training set :  0.9935691318327974</a:t>
            </a:r>
          </a:p>
          <a:p>
            <a:r>
              <a:rPr lang="en-GB" sz="3000" b="1" dirty="0">
                <a:solidFill>
                  <a:schemeClr val="tx1"/>
                </a:solidFill>
                <a:latin typeface="+mj-lt"/>
              </a:rPr>
              <a:t>Accuracy on test set :  0.9297886843899114</a:t>
            </a:r>
          </a:p>
          <a:p>
            <a:r>
              <a:rPr lang="en-GB" sz="3000" b="1" dirty="0">
                <a:solidFill>
                  <a:schemeClr val="tx1"/>
                </a:solidFill>
                <a:latin typeface="+mj-lt"/>
              </a:rPr>
              <a:t>Recall on training set :  0.9935897435897436</a:t>
            </a:r>
          </a:p>
          <a:p>
            <a:r>
              <a:rPr lang="en-GB" sz="3000" b="1" dirty="0">
                <a:solidFill>
                  <a:schemeClr val="tx1"/>
                </a:solidFill>
                <a:latin typeface="+mj-lt"/>
              </a:rPr>
              <a:t>Recall on test set :  0.7837837837837838</a:t>
            </a:r>
          </a:p>
          <a:p>
            <a:r>
              <a:rPr lang="en-GB" sz="3000" b="1" dirty="0">
                <a:solidFill>
                  <a:schemeClr val="tx1"/>
                </a:solidFill>
                <a:latin typeface="+mj-lt"/>
              </a:rPr>
              <a:t>Precision on training set :  0.9717868338557993</a:t>
            </a:r>
          </a:p>
          <a:p>
            <a:r>
              <a:rPr lang="en-GB" sz="3000" b="1" dirty="0">
                <a:solidFill>
                  <a:schemeClr val="tx1"/>
                </a:solidFill>
                <a:latin typeface="+mj-lt"/>
              </a:rPr>
              <a:t>Precision on test set :  0.8560885608856088</a:t>
            </a:r>
          </a:p>
          <a:p>
            <a:r>
              <a:rPr lang="en-GB" sz="3000" b="1" dirty="0">
                <a:solidFill>
                  <a:schemeClr val="tx1"/>
                </a:solidFill>
                <a:latin typeface="+mj-lt"/>
              </a:rPr>
              <a:t>F1-Score on training set :  0.98256735340729</a:t>
            </a:r>
          </a:p>
          <a:p>
            <a:r>
              <a:rPr lang="en-GB" sz="3000" b="1" dirty="0">
                <a:solidFill>
                  <a:schemeClr val="tx1"/>
                </a:solidFill>
                <a:latin typeface="+mj-lt"/>
              </a:rPr>
              <a:t>F1-Score on test set :  0.818342151675485</a:t>
            </a:r>
            <a:endParaRPr lang="en-US" sz="3000" dirty="0">
              <a:solidFill>
                <a:schemeClr val="tx1"/>
              </a:solidFill>
              <a:latin typeface="+mj-lt"/>
            </a:endParaRPr>
          </a:p>
        </p:txBody>
      </p:sp>
      <p:pic>
        <p:nvPicPr>
          <p:cNvPr id="53251" name="Picture 3">
            <a:extLst>
              <a:ext uri="{FF2B5EF4-FFF2-40B4-BE49-F238E27FC236}">
                <a16:creationId xmlns:a16="http://schemas.microsoft.com/office/drawing/2014/main" id="{ABDC9363-8ABB-4D7A-A236-6CBA0EC14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64" y="1676400"/>
            <a:ext cx="6608650" cy="4919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0189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569119" y="2132568"/>
            <a:ext cx="11053761" cy="2592864"/>
          </a:xfrm>
        </p:spPr>
        <p:txBody>
          <a:bodyPr>
            <a:normAutofit fontScale="90000"/>
          </a:bodyPr>
          <a:lstStyle/>
          <a:p>
            <a:pPr algn="ctr"/>
            <a:r>
              <a:rPr lang="en-US" sz="10000" b="1" dirty="0"/>
              <a:t>MODEL PERFORMANCE IMPROVEMENT</a:t>
            </a:r>
            <a:br>
              <a:rPr lang="en-US" sz="10000" b="1" dirty="0"/>
            </a:br>
            <a:r>
              <a:rPr lang="en-US" sz="7800" b="1" dirty="0"/>
              <a:t>Comparing Models - Bagging</a:t>
            </a:r>
            <a:endParaRPr lang="en-US" sz="7800" dirty="0"/>
          </a:p>
        </p:txBody>
      </p:sp>
    </p:spTree>
    <p:extLst>
      <p:ext uri="{BB962C8B-B14F-4D97-AF65-F5344CB8AC3E}">
        <p14:creationId xmlns:p14="http://schemas.microsoft.com/office/powerpoint/2010/main" val="19869029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19999" y="217072"/>
            <a:ext cx="10728322" cy="921733"/>
          </a:xfrm>
        </p:spPr>
        <p:txBody>
          <a:bodyPr>
            <a:normAutofit/>
          </a:bodyPr>
          <a:lstStyle/>
          <a:p>
            <a:r>
              <a:rPr lang="en-US" sz="6000" b="1" dirty="0"/>
              <a:t>Comparing the Models - Boosting</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76400"/>
            <a:ext cx="10728321" cy="4097867"/>
          </a:xfrm>
        </p:spPr>
        <p:txBody>
          <a:bodyPr>
            <a:normAutofit/>
          </a:bodyPr>
          <a:lstStyle/>
          <a:p>
            <a:pPr marL="0" indent="0">
              <a:buNone/>
            </a:pPr>
            <a:endParaRPr lang="en-GB" sz="3000" b="1" dirty="0">
              <a:solidFill>
                <a:schemeClr val="tx1"/>
              </a:solidFill>
              <a:latin typeface="+mj-lt"/>
            </a:endParaRPr>
          </a:p>
          <a:p>
            <a:pPr marL="0" indent="0">
              <a:buNone/>
            </a:pPr>
            <a:endParaRPr lang="en-GB" sz="3000" b="1" dirty="0">
              <a:solidFill>
                <a:schemeClr val="tx1"/>
              </a:solidFill>
              <a:latin typeface="+mj-lt"/>
            </a:endParaRPr>
          </a:p>
          <a:p>
            <a:pPr marL="0" indent="0">
              <a:buNone/>
            </a:pPr>
            <a:endParaRPr lang="en-US" sz="3000" dirty="0">
              <a:solidFill>
                <a:schemeClr val="tx1"/>
              </a:solidFill>
              <a:latin typeface="+mj-lt"/>
            </a:endParaRPr>
          </a:p>
        </p:txBody>
      </p:sp>
      <p:sp>
        <p:nvSpPr>
          <p:cNvPr id="12" name="Content Placeholder 2">
            <a:extLst>
              <a:ext uri="{FF2B5EF4-FFF2-40B4-BE49-F238E27FC236}">
                <a16:creationId xmlns:a16="http://schemas.microsoft.com/office/drawing/2014/main" id="{0EF68DFE-7696-43B6-96AB-297AA29E0B72}"/>
              </a:ext>
            </a:extLst>
          </p:cNvPr>
          <p:cNvSpPr txBox="1">
            <a:spLocks/>
          </p:cNvSpPr>
          <p:nvPr/>
        </p:nvSpPr>
        <p:spPr>
          <a:xfrm>
            <a:off x="743680" y="3629645"/>
            <a:ext cx="10728320" cy="4097867"/>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r>
              <a:rPr lang="en-GB" sz="2200" b="1" u="sng" dirty="0">
                <a:solidFill>
                  <a:schemeClr val="tx1"/>
                </a:solidFill>
                <a:latin typeface="+mj-lt"/>
              </a:rPr>
              <a:t>OBSERVATIONS</a:t>
            </a:r>
          </a:p>
          <a:p>
            <a:pPr marL="0" indent="0">
              <a:buFont typeface="The Hand Extrablack" panose="03070A02030502020204" pitchFamily="66" charset="0"/>
              <a:buNone/>
            </a:pPr>
            <a:r>
              <a:rPr lang="en-GB" sz="2200" b="1" dirty="0">
                <a:solidFill>
                  <a:schemeClr val="tx1"/>
                </a:solidFill>
                <a:latin typeface="+mj-lt"/>
              </a:rPr>
              <a:t>Tuned Stacking Classifier has the best Recall for TEST set of 78% although its precision is low</a:t>
            </a:r>
          </a:p>
          <a:p>
            <a:pPr marL="0" indent="0">
              <a:buFont typeface="The Hand Extrablack" panose="03070A02030502020204" pitchFamily="66" charset="0"/>
              <a:buNone/>
            </a:pPr>
            <a:r>
              <a:rPr lang="en-GB" sz="2200" b="1" dirty="0">
                <a:solidFill>
                  <a:schemeClr val="tx1"/>
                </a:solidFill>
                <a:latin typeface="+mj-lt"/>
              </a:rPr>
              <a:t>Tuned </a:t>
            </a:r>
            <a:r>
              <a:rPr lang="en-GB" sz="2200" b="1" dirty="0" err="1">
                <a:solidFill>
                  <a:schemeClr val="tx1"/>
                </a:solidFill>
                <a:latin typeface="+mj-lt"/>
              </a:rPr>
              <a:t>XGboost</a:t>
            </a:r>
            <a:r>
              <a:rPr lang="en-GB" sz="2200" b="1" dirty="0">
                <a:solidFill>
                  <a:schemeClr val="tx1"/>
                </a:solidFill>
                <a:latin typeface="+mj-lt"/>
              </a:rPr>
              <a:t> has a recall of 69% with a high precision of 91%</a:t>
            </a:r>
          </a:p>
          <a:p>
            <a:pPr marL="0" indent="0">
              <a:buFont typeface="The Hand Extrablack" panose="03070A02030502020204" pitchFamily="66" charset="0"/>
              <a:buNone/>
            </a:pPr>
            <a:r>
              <a:rPr lang="en-GB" sz="2200" b="1" dirty="0">
                <a:solidFill>
                  <a:schemeClr val="tx1"/>
                </a:solidFill>
                <a:latin typeface="+mj-lt"/>
              </a:rPr>
              <a:t>For all models, the recall score increased on tuning but at the cost of some of the other parameters</a:t>
            </a:r>
          </a:p>
          <a:p>
            <a:pPr marL="0" indent="0">
              <a:buFont typeface="The Hand Extrablack" panose="03070A02030502020204" pitchFamily="66" charset="0"/>
              <a:buNone/>
            </a:pPr>
            <a:r>
              <a:rPr lang="en-GB" sz="2200" b="1" dirty="0">
                <a:solidFill>
                  <a:schemeClr val="tx1"/>
                </a:solidFill>
                <a:latin typeface="+mj-lt"/>
              </a:rPr>
              <a:t>We can still work on Improving the recall scores across all the models.</a:t>
            </a:r>
          </a:p>
          <a:p>
            <a:pPr marL="0" indent="0">
              <a:buFont typeface="The Hand Extrablack" panose="03070A02030502020204" pitchFamily="66" charset="0"/>
              <a:buNone/>
            </a:pPr>
            <a:r>
              <a:rPr lang="en-GB" sz="2200" b="1" dirty="0">
                <a:solidFill>
                  <a:schemeClr val="tx1"/>
                </a:solidFill>
                <a:latin typeface="+mj-lt"/>
              </a:rPr>
              <a:t>Precision and Accuracy values are mostly high across the models so it is not imperative to work on improving them.</a:t>
            </a:r>
            <a:endParaRPr lang="en-US" sz="2200" dirty="0">
              <a:solidFill>
                <a:schemeClr val="tx1"/>
              </a:solidFill>
              <a:latin typeface="+mj-lt"/>
            </a:endParaRPr>
          </a:p>
        </p:txBody>
      </p:sp>
      <p:pic>
        <p:nvPicPr>
          <p:cNvPr id="5" name="Picture 4">
            <a:extLst>
              <a:ext uri="{FF2B5EF4-FFF2-40B4-BE49-F238E27FC236}">
                <a16:creationId xmlns:a16="http://schemas.microsoft.com/office/drawing/2014/main" id="{97A3DAFB-D43D-4C3D-9E41-BCBA1D78C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452" y="1272776"/>
            <a:ext cx="6962775" cy="2066926"/>
          </a:xfrm>
          <a:prstGeom prst="rect">
            <a:avLst/>
          </a:prstGeom>
        </p:spPr>
      </p:pic>
    </p:spTree>
    <p:extLst>
      <p:ext uri="{BB962C8B-B14F-4D97-AF65-F5344CB8AC3E}">
        <p14:creationId xmlns:p14="http://schemas.microsoft.com/office/powerpoint/2010/main" val="25226236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132568"/>
            <a:ext cx="10728322" cy="2592864"/>
          </a:xfrm>
        </p:spPr>
        <p:txBody>
          <a:bodyPr>
            <a:normAutofit fontScale="90000"/>
          </a:bodyPr>
          <a:lstStyle/>
          <a:p>
            <a:pPr algn="ctr"/>
            <a:r>
              <a:rPr lang="en-US" sz="10000" b="1" dirty="0"/>
              <a:t>ACTIONABLE INSIGHTS &amp; RECOMMENDATIONS</a:t>
            </a:r>
            <a:endParaRPr lang="en-US" sz="7800" dirty="0"/>
          </a:p>
        </p:txBody>
      </p:sp>
    </p:spTree>
    <p:extLst>
      <p:ext uri="{BB962C8B-B14F-4D97-AF65-F5344CB8AC3E}">
        <p14:creationId xmlns:p14="http://schemas.microsoft.com/office/powerpoint/2010/main" val="30811640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376239" y="393921"/>
            <a:ext cx="10728322" cy="893012"/>
          </a:xfrm>
        </p:spPr>
        <p:txBody>
          <a:bodyPr>
            <a:normAutofit fontScale="90000"/>
          </a:bodyPr>
          <a:lstStyle/>
          <a:p>
            <a:r>
              <a:rPr lang="en-GB" sz="6000" b="1" u="sng" dirty="0"/>
              <a:t>KEY TAKEAWAYS FOR THE BUSINESS / RECOMMENDATIONS</a:t>
            </a:r>
            <a:endParaRPr lang="en-US" sz="6000" b="1" dirty="0"/>
          </a:p>
        </p:txBody>
      </p:sp>
      <p:sp>
        <p:nvSpPr>
          <p:cNvPr id="5" name="Content Placeholder 4">
            <a:extLst>
              <a:ext uri="{FF2B5EF4-FFF2-40B4-BE49-F238E27FC236}">
                <a16:creationId xmlns:a16="http://schemas.microsoft.com/office/drawing/2014/main" id="{D2142961-4FB3-4804-ABCB-80C0AA5F6260}"/>
              </a:ext>
            </a:extLst>
          </p:cNvPr>
          <p:cNvSpPr>
            <a:spLocks noGrp="1"/>
          </p:cNvSpPr>
          <p:nvPr>
            <p:ph idx="1"/>
          </p:nvPr>
        </p:nvSpPr>
        <p:spPr>
          <a:xfrm>
            <a:off x="376239" y="1440933"/>
            <a:ext cx="11206161" cy="5023146"/>
          </a:xfrm>
        </p:spPr>
        <p:txBody>
          <a:bodyPr>
            <a:noAutofit/>
          </a:bodyPr>
          <a:lstStyle/>
          <a:p>
            <a:r>
              <a:rPr lang="en-GB" sz="2500" dirty="0">
                <a:latin typeface="+mj-lt"/>
              </a:rPr>
              <a:t>Most of the customers find about travel packages through self inquiry, but it is the ones that are invited by the company itself that are more likely to buy the packages. Therefore, it is important for the company to focus more on inviting people from varied demographics for higher conversion rates of purchase.</a:t>
            </a:r>
          </a:p>
          <a:p>
            <a:r>
              <a:rPr lang="en-GB" sz="2500" dirty="0">
                <a:latin typeface="+mj-lt"/>
              </a:rPr>
              <a:t>Specific packages tailor made for people of varying incomes and designations. Those with lower designations and income can be offered cheaper packages within their budget and more luxurious ones for those with higher incomes and higher designations.</a:t>
            </a:r>
          </a:p>
          <a:p>
            <a:r>
              <a:rPr lang="en-GB" sz="2500" dirty="0">
                <a:latin typeface="+mj-lt"/>
              </a:rPr>
              <a:t>Tier 1 has better facilities and therefore should be more expensive. People living her should be well off, therefore more expensive packages can be marketed here. Yet they have lower number of packages purchased. Their interests can be taken into consideration and packages can be tailor made to those.</a:t>
            </a:r>
          </a:p>
          <a:p>
            <a:r>
              <a:rPr lang="en-GB" sz="2500" dirty="0">
                <a:latin typeface="+mj-lt"/>
              </a:rPr>
              <a:t>Free lancing customers have all purchased packages but are lower in number. Therefore, company can focus more on marketing to them.</a:t>
            </a:r>
          </a:p>
          <a:p>
            <a:r>
              <a:rPr lang="en-GB" sz="2500" dirty="0">
                <a:latin typeface="+mj-lt"/>
              </a:rPr>
              <a:t>Single Customers account for the people that purchase the most travel packages. So specific packages can be further marketed to them.</a:t>
            </a:r>
          </a:p>
          <a:p>
            <a:endParaRPr lang="en-GB" sz="2500" dirty="0">
              <a:latin typeface="+mj-lt"/>
            </a:endParaRPr>
          </a:p>
        </p:txBody>
      </p:sp>
    </p:spTree>
    <p:extLst>
      <p:ext uri="{BB962C8B-B14F-4D97-AF65-F5344CB8AC3E}">
        <p14:creationId xmlns:p14="http://schemas.microsoft.com/office/powerpoint/2010/main" val="35015996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376239" y="393921"/>
            <a:ext cx="10728322" cy="893012"/>
          </a:xfrm>
        </p:spPr>
        <p:txBody>
          <a:bodyPr>
            <a:normAutofit/>
          </a:bodyPr>
          <a:lstStyle/>
          <a:p>
            <a:r>
              <a:rPr lang="en-GB" sz="6000" b="1" u="sng" dirty="0"/>
              <a:t>KEY TAKEAWAYS FOR THE BUSINESS.</a:t>
            </a:r>
            <a:endParaRPr lang="en-US" sz="6000" b="1" dirty="0"/>
          </a:p>
        </p:txBody>
      </p:sp>
      <p:sp>
        <p:nvSpPr>
          <p:cNvPr id="5" name="Content Placeholder 4">
            <a:extLst>
              <a:ext uri="{FF2B5EF4-FFF2-40B4-BE49-F238E27FC236}">
                <a16:creationId xmlns:a16="http://schemas.microsoft.com/office/drawing/2014/main" id="{D2142961-4FB3-4804-ABCB-80C0AA5F6260}"/>
              </a:ext>
            </a:extLst>
          </p:cNvPr>
          <p:cNvSpPr>
            <a:spLocks noGrp="1"/>
          </p:cNvSpPr>
          <p:nvPr>
            <p:ph idx="1"/>
          </p:nvPr>
        </p:nvSpPr>
        <p:spPr>
          <a:xfrm>
            <a:off x="376239" y="1440933"/>
            <a:ext cx="11206161" cy="5023146"/>
          </a:xfrm>
        </p:spPr>
        <p:txBody>
          <a:bodyPr>
            <a:noAutofit/>
          </a:bodyPr>
          <a:lstStyle/>
          <a:p>
            <a:r>
              <a:rPr lang="en-GB" sz="2500" dirty="0">
                <a:latin typeface="+mj-lt"/>
              </a:rPr>
              <a:t>Preferred property star of 5 has the most number of products taken. So properties with these ratings should be included more in travel packages.</a:t>
            </a:r>
          </a:p>
          <a:p>
            <a:r>
              <a:rPr lang="en-GB" sz="2500" dirty="0">
                <a:latin typeface="+mj-lt"/>
              </a:rPr>
              <a:t>King and Super Deluxe Packages have very few customers that have purchased them and they are also pitched far less that the others. Some consideration to price can be given here to make it more accessible to people in the slightly lower income range.</a:t>
            </a:r>
          </a:p>
          <a:p>
            <a:r>
              <a:rPr lang="en-GB" sz="2500" dirty="0">
                <a:latin typeface="+mj-lt"/>
              </a:rPr>
              <a:t>The number of customers that purchased the travel packages decreased with the increase in the duration of pitch. Therefore, special care should be given to how long the packages are pitched so as to not disinterest the customers.</a:t>
            </a:r>
          </a:p>
          <a:p>
            <a:r>
              <a:rPr lang="en-GB" sz="2500" dirty="0">
                <a:latin typeface="+mj-lt"/>
              </a:rPr>
              <a:t>Increased follow ups encourage more purchased products so it is imperative to follow up regularly.</a:t>
            </a:r>
          </a:p>
          <a:p>
            <a:r>
              <a:rPr lang="en-GB" sz="2500" dirty="0">
                <a:latin typeface="+mj-lt"/>
              </a:rPr>
              <a:t>Tailored packages corresponding to Age.</a:t>
            </a:r>
          </a:p>
          <a:p>
            <a:r>
              <a:rPr lang="en-GB" sz="2500" dirty="0">
                <a:latin typeface="+mj-lt"/>
              </a:rPr>
              <a:t>International Travel Packages catering to the customers with passports.</a:t>
            </a:r>
          </a:p>
        </p:txBody>
      </p:sp>
    </p:spTree>
    <p:extLst>
      <p:ext uri="{BB962C8B-B14F-4D97-AF65-F5344CB8AC3E}">
        <p14:creationId xmlns:p14="http://schemas.microsoft.com/office/powerpoint/2010/main" val="673455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81075"/>
            <a:ext cx="10728322" cy="855917"/>
          </a:xfrm>
        </p:spPr>
        <p:txBody>
          <a:bodyPr>
            <a:normAutofit/>
          </a:bodyPr>
          <a:lstStyle/>
          <a:p>
            <a:r>
              <a:rPr lang="en-US" sz="6000" b="1" u="sng" dirty="0"/>
              <a:t>Observations</a:t>
            </a:r>
          </a:p>
        </p:txBody>
      </p:sp>
      <p:sp>
        <p:nvSpPr>
          <p:cNvPr id="7" name="TextBox 6">
            <a:extLst>
              <a:ext uri="{FF2B5EF4-FFF2-40B4-BE49-F238E27FC236}">
                <a16:creationId xmlns:a16="http://schemas.microsoft.com/office/drawing/2014/main" id="{047ACC69-C69F-4E21-8BAC-2D98DDC8CE9F}"/>
              </a:ext>
            </a:extLst>
          </p:cNvPr>
          <p:cNvSpPr txBox="1"/>
          <p:nvPr/>
        </p:nvSpPr>
        <p:spPr>
          <a:xfrm>
            <a:off x="731839" y="1424759"/>
            <a:ext cx="11186250" cy="1169551"/>
          </a:xfrm>
          <a:prstGeom prst="rect">
            <a:avLst/>
          </a:prstGeom>
          <a:noFill/>
        </p:spPr>
        <p:txBody>
          <a:bodyPr wrap="square">
            <a:spAutoFit/>
          </a:bodyPr>
          <a:lstStyle/>
          <a:p>
            <a:pPr marL="457200" indent="-457200">
              <a:buFont typeface="Arial" panose="020B0604020202020204" pitchFamily="34" charset="0"/>
              <a:buChar char="•"/>
            </a:pPr>
            <a:r>
              <a:rPr lang="en-GB" sz="3500" dirty="0">
                <a:latin typeface="+mj-lt"/>
              </a:rPr>
              <a:t>Age seems to be mostly normally distributed</a:t>
            </a:r>
          </a:p>
          <a:p>
            <a:pPr marL="457200" indent="-457200">
              <a:buFont typeface="Arial" panose="020B0604020202020204" pitchFamily="34" charset="0"/>
              <a:buChar char="•"/>
            </a:pPr>
            <a:r>
              <a:rPr lang="en-GB" sz="3500" dirty="0" err="1">
                <a:latin typeface="+mj-lt"/>
              </a:rPr>
              <a:t>MonthlyIncome</a:t>
            </a:r>
            <a:r>
              <a:rPr lang="en-GB" sz="3500" dirty="0">
                <a:latin typeface="+mj-lt"/>
              </a:rPr>
              <a:t>, </a:t>
            </a:r>
            <a:r>
              <a:rPr lang="en-GB" sz="3500" dirty="0" err="1">
                <a:latin typeface="+mj-lt"/>
              </a:rPr>
              <a:t>NumberOfTrips</a:t>
            </a:r>
            <a:r>
              <a:rPr lang="en-GB" sz="3500" dirty="0">
                <a:latin typeface="+mj-lt"/>
              </a:rPr>
              <a:t>, </a:t>
            </a:r>
            <a:r>
              <a:rPr lang="en-GB" sz="3500" dirty="0" err="1">
                <a:latin typeface="+mj-lt"/>
              </a:rPr>
              <a:t>DurationOfPitch</a:t>
            </a:r>
            <a:r>
              <a:rPr lang="en-GB" sz="3500" dirty="0">
                <a:latin typeface="+mj-lt"/>
              </a:rPr>
              <a:t> and </a:t>
            </a:r>
            <a:r>
              <a:rPr lang="en-GB" sz="3500" dirty="0" err="1">
                <a:latin typeface="+mj-lt"/>
              </a:rPr>
              <a:t>ProdTaken</a:t>
            </a:r>
            <a:r>
              <a:rPr lang="en-GB" sz="3500" dirty="0">
                <a:latin typeface="+mj-lt"/>
              </a:rPr>
              <a:t> have very high POSITIVE skew.</a:t>
            </a:r>
            <a:endParaRPr lang="en-US" sz="3500" dirty="0">
              <a:latin typeface="+mj-lt"/>
            </a:endParaRPr>
          </a:p>
        </p:txBody>
      </p:sp>
    </p:spTree>
    <p:extLst>
      <p:ext uri="{BB962C8B-B14F-4D97-AF65-F5344CB8AC3E}">
        <p14:creationId xmlns:p14="http://schemas.microsoft.com/office/powerpoint/2010/main" val="2911748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542D-83BF-4BC8-9722-4015C18B100F}"/>
              </a:ext>
            </a:extLst>
          </p:cNvPr>
          <p:cNvSpPr>
            <a:spLocks noGrp="1"/>
          </p:cNvSpPr>
          <p:nvPr>
            <p:ph type="title"/>
          </p:nvPr>
        </p:nvSpPr>
        <p:spPr>
          <a:xfrm>
            <a:off x="731839" y="2690336"/>
            <a:ext cx="10728322" cy="1477328"/>
          </a:xfrm>
        </p:spPr>
        <p:txBody>
          <a:bodyPr>
            <a:normAutofit/>
          </a:bodyPr>
          <a:lstStyle/>
          <a:p>
            <a:pPr algn="ctr"/>
            <a:r>
              <a:rPr lang="en-US" sz="9000" b="1" u="sng" dirty="0"/>
              <a:t>THANK YOU</a:t>
            </a:r>
          </a:p>
        </p:txBody>
      </p:sp>
    </p:spTree>
    <p:extLst>
      <p:ext uri="{BB962C8B-B14F-4D97-AF65-F5344CB8AC3E}">
        <p14:creationId xmlns:p14="http://schemas.microsoft.com/office/powerpoint/2010/main" val="972227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Variable Analysis</a:t>
            </a:r>
          </a:p>
        </p:txBody>
      </p:sp>
      <p:sp>
        <p:nvSpPr>
          <p:cNvPr id="7" name="TextBox 6">
            <a:extLst>
              <a:ext uri="{FF2B5EF4-FFF2-40B4-BE49-F238E27FC236}">
                <a16:creationId xmlns:a16="http://schemas.microsoft.com/office/drawing/2014/main" id="{047ACC69-C69F-4E21-8BAC-2D98DDC8CE9F}"/>
              </a:ext>
            </a:extLst>
          </p:cNvPr>
          <p:cNvSpPr txBox="1"/>
          <p:nvPr/>
        </p:nvSpPr>
        <p:spPr>
          <a:xfrm>
            <a:off x="456112" y="4403879"/>
            <a:ext cx="3785325" cy="1154162"/>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Almost 80% of the dataset has not purchased the travel package</a:t>
            </a:r>
            <a:endParaRPr lang="en-US" sz="23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D6EE9DB-9F43-4CDE-A03A-6EC8508BF3AA}"/>
              </a:ext>
            </a:extLst>
          </p:cNvPr>
          <p:cNvSpPr txBox="1"/>
          <p:nvPr/>
        </p:nvSpPr>
        <p:spPr>
          <a:xfrm>
            <a:off x="4587362" y="4371291"/>
            <a:ext cx="3596364" cy="1508105"/>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Most of the customers are Under Graduates followed by Professionals and Graduates.</a:t>
            </a:r>
            <a:endParaRPr lang="en-US" sz="23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846B9BD-A653-47D3-8174-DE6BF89EAF56}"/>
              </a:ext>
            </a:extLst>
          </p:cNvPr>
          <p:cNvSpPr txBox="1"/>
          <p:nvPr/>
        </p:nvSpPr>
        <p:spPr>
          <a:xfrm>
            <a:off x="8294602" y="4371291"/>
            <a:ext cx="3785325" cy="2408352"/>
          </a:xfrm>
          <a:prstGeom prst="rect">
            <a:avLst/>
          </a:prstGeom>
          <a:noFill/>
        </p:spPr>
        <p:txBody>
          <a:bodyPr wrap="square">
            <a:spAutoFit/>
          </a:bodyPr>
          <a:lstStyle/>
          <a:p>
            <a:pPr algn="just"/>
            <a:r>
              <a:rPr lang="en-GB" sz="2150" dirty="0">
                <a:latin typeface="Times New Roman" panose="02020603050405020304" pitchFamily="18" charset="0"/>
                <a:cs typeface="Times New Roman" panose="02020603050405020304" pitchFamily="18" charset="0"/>
              </a:rPr>
              <a:t>Tier 1 has the most number of customers followed by Tier 3 and then by Tier 2.</a:t>
            </a:r>
          </a:p>
          <a:p>
            <a:pPr algn="just"/>
            <a:r>
              <a:rPr lang="en-GB" sz="2150" dirty="0">
                <a:latin typeface="Times New Roman" panose="02020603050405020304" pitchFamily="18" charset="0"/>
                <a:cs typeface="Times New Roman" panose="02020603050405020304" pitchFamily="18" charset="0"/>
              </a:rPr>
              <a:t>Ordered based on development; Tier 1 is the most developed followed by Tier 2 and then Tier 3.</a:t>
            </a:r>
            <a:endParaRPr lang="en-US" sz="2150"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5ED9EF28-1DAB-44AC-9A4C-013C88AC1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146329"/>
            <a:ext cx="3257550" cy="32575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76B1AB9C-80AF-4779-8932-166B7B768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3459" y="1146329"/>
            <a:ext cx="3648075" cy="305313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FD8DA17F-365B-442E-AA96-1EFE40318C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3985" y="1148753"/>
            <a:ext cx="3046557" cy="3255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474397"/>
      </p:ext>
    </p:extLst>
  </p:cSld>
  <p:clrMapOvr>
    <a:masterClrMapping/>
  </p:clrMapOvr>
</p:sld>
</file>

<file path=ppt/theme/theme1.xml><?xml version="1.0" encoding="utf-8"?>
<a:theme xmlns:a="http://schemas.openxmlformats.org/drawingml/2006/main" name="Blob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523</TotalTime>
  <Words>4985</Words>
  <Application>Microsoft Office PowerPoint</Application>
  <PresentationFormat>Widescreen</PresentationFormat>
  <Paragraphs>445</Paragraphs>
  <Slides>80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6" baseType="lpstr">
      <vt:lpstr>Arial</vt:lpstr>
      <vt:lpstr>Sagona Book</vt:lpstr>
      <vt:lpstr>The Hand Extrablack</vt:lpstr>
      <vt:lpstr>Times New Roman</vt:lpstr>
      <vt:lpstr>BlobVTI</vt:lpstr>
      <vt:lpstr>Microsoft Excel Worksheet</vt:lpstr>
      <vt:lpstr>Travel Package Purchase Prediction</vt:lpstr>
      <vt:lpstr>BACKGROUND</vt:lpstr>
      <vt:lpstr>PROBLEM DEFINITION</vt:lpstr>
      <vt:lpstr>DATA INFORMATION </vt:lpstr>
      <vt:lpstr>DATA PREPROCESSING I</vt:lpstr>
      <vt:lpstr>UNIVARIATE ANALYSIS</vt:lpstr>
      <vt:lpstr>Histogram Plots</vt:lpstr>
      <vt:lpstr>Observations</vt:lpstr>
      <vt:lpstr>Variable Analysis</vt:lpstr>
      <vt:lpstr>Variable Analysis</vt:lpstr>
      <vt:lpstr>Variable Analysis</vt:lpstr>
      <vt:lpstr>Variable Analysis</vt:lpstr>
      <vt:lpstr>Variable Analysis</vt:lpstr>
      <vt:lpstr>Variable Analysis</vt:lpstr>
      <vt:lpstr>AGE DISTRIBUTION</vt:lpstr>
      <vt:lpstr>DURATION OF PITCH DISTRIBUTION </vt:lpstr>
      <vt:lpstr>MONTHLY INCOME DISTRIBUTION</vt:lpstr>
      <vt:lpstr>MORTGAGE DISTRIBUTION</vt:lpstr>
      <vt:lpstr>BIVARIATE &amp; MULTIVARIATE ANALYSIS</vt:lpstr>
      <vt:lpstr>Correlation Heat Map</vt:lpstr>
      <vt:lpstr>PRODUCTPITCHED v/s MONTHLYINCOME v/s PRODTAKEN</vt:lpstr>
      <vt:lpstr>DURATIONOFPITCH v/s PRODTAKEN</vt:lpstr>
      <vt:lpstr>AGE v/s DESIGNATION</vt:lpstr>
      <vt:lpstr>GENDER v/s PRODUCT TAKEN</vt:lpstr>
      <vt:lpstr>PRODTAKEN v/s OTHER ATTRIBUTES</vt:lpstr>
      <vt:lpstr>PRODTAKEN v/s OTHER ATTRIBUTES</vt:lpstr>
      <vt:lpstr>PRODUCT PITCHED v/s PRODUCT TAKEN</vt:lpstr>
      <vt:lpstr>OCCUPATION v/s DURATION OF PITCH</vt:lpstr>
      <vt:lpstr>NUMBER OF FOLLOWUPS v/s PRODUCT PITCHED</vt:lpstr>
      <vt:lpstr>DURATION OF PITCH v/s PRODUCT PITCHED WHERE PRODUCT TAKEN = YES</vt:lpstr>
      <vt:lpstr>MONTHLY INCOME v/s PRODUCT PITCHED WHERE PRODUCT TAKEN = YES</vt:lpstr>
      <vt:lpstr>AGE v/s PRODUCT PITCHED WHERE PRODUCT TAKEN = YES</vt:lpstr>
      <vt:lpstr>NUMBER OF TRIPS v/s MARITAL STATUS WHERE PRODUCT TAKEN = YES</vt:lpstr>
      <vt:lpstr>Key Insights based on EDA</vt:lpstr>
      <vt:lpstr>Key Insights based on EDA</vt:lpstr>
      <vt:lpstr>Key Insights based on EDA</vt:lpstr>
      <vt:lpstr>Key Insights based on EDA</vt:lpstr>
      <vt:lpstr>Key Insights based on EDA</vt:lpstr>
      <vt:lpstr>Key Insights based on EDA</vt:lpstr>
      <vt:lpstr>DATA PREPROCESSING II</vt:lpstr>
      <vt:lpstr>DATA PREPROCESSING II</vt:lpstr>
      <vt:lpstr>MODEL BUILDING Bagging</vt:lpstr>
      <vt:lpstr>3 Bagging Models were built. Their Confusion Matrices and Performance Metrics are as follows : </vt:lpstr>
      <vt:lpstr>1) BAGGING CLASSIFIER</vt:lpstr>
      <vt:lpstr>2) Random Forest</vt:lpstr>
      <vt:lpstr>3) Decision Tree</vt:lpstr>
      <vt:lpstr>MODEL PERFORMANCE IMPROVEMENT Bagging</vt:lpstr>
      <vt:lpstr>Model Performance Improvement - Bagging</vt:lpstr>
      <vt:lpstr>Model Performance Improvement - Bagging</vt:lpstr>
      <vt:lpstr>MODEL PERFORMANCE IMPROVEMENT Hyper Parameter Tuning - Bagging</vt:lpstr>
      <vt:lpstr>1) BAGGING CLASSIFIER</vt:lpstr>
      <vt:lpstr>2) Random Forest</vt:lpstr>
      <vt:lpstr>2) Random Forest</vt:lpstr>
      <vt:lpstr>3) Decision Tree</vt:lpstr>
      <vt:lpstr>2) Decision Tree</vt:lpstr>
      <vt:lpstr>MODEL PERFORMANCE IMPROVEMENT Comparing Models - Bagging</vt:lpstr>
      <vt:lpstr>Comparing the Models - Bagging</vt:lpstr>
      <vt:lpstr>MODEL BUILDING Boosting</vt:lpstr>
      <vt:lpstr>4 Boosting Models were built. Their Confusion Matrices and Performance Metrics are as follows : </vt:lpstr>
      <vt:lpstr>1) Adaboost Model</vt:lpstr>
      <vt:lpstr>2) Gradient Boost</vt:lpstr>
      <vt:lpstr>3) XGBoost</vt:lpstr>
      <vt:lpstr>4) Stacking classifier</vt:lpstr>
      <vt:lpstr>MODEL PERFORMANCE IMPROVEMENT Boosting</vt:lpstr>
      <vt:lpstr>Model Performance Improvement - Bagging</vt:lpstr>
      <vt:lpstr>Model Performance Improvement - Bagging</vt:lpstr>
      <vt:lpstr>MODEL PERFORMANCE IMPROVEMENT Hyper Parameter Tuning - Boosting</vt:lpstr>
      <vt:lpstr>1) Adaboost</vt:lpstr>
      <vt:lpstr>1) Adaboost</vt:lpstr>
      <vt:lpstr>2) Gradient boost</vt:lpstr>
      <vt:lpstr>2) Gradient boost</vt:lpstr>
      <vt:lpstr>3) XGboost</vt:lpstr>
      <vt:lpstr>3) XGboost</vt:lpstr>
      <vt:lpstr>4) Stacking classifier</vt:lpstr>
      <vt:lpstr>MODEL PERFORMANCE IMPROVEMENT Comparing Models - Bagging</vt:lpstr>
      <vt:lpstr>Comparing the Models - Boosting</vt:lpstr>
      <vt:lpstr>ACTIONABLE INSIGHTS &amp; RECOMMENDATIONS</vt:lpstr>
      <vt:lpstr>KEY TAKEAWAYS FOR THE BUSINESS / RECOMMENDATIONS</vt:lpstr>
      <vt:lpstr>KEY TAKEAWAYS FOR THE BUSINESS.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 good fitness project</dc:title>
  <dc:creator>Lavina Kunder</dc:creator>
  <cp:lastModifiedBy>Lavina Kunder</cp:lastModifiedBy>
  <cp:revision>60</cp:revision>
  <dcterms:created xsi:type="dcterms:W3CDTF">2021-03-26T17:11:02Z</dcterms:created>
  <dcterms:modified xsi:type="dcterms:W3CDTF">2021-07-03T00:50:03Z</dcterms:modified>
</cp:coreProperties>
</file>